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9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3318-5194-4865-A289-52DE57CF7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D5AC5-B52A-441D-A992-1514B0B1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F3C7-339C-4DB9-9FE3-86A29E7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3550-8A95-4A35-9667-D2FA44B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3EFE-0AA2-4E79-8802-69D0C5CB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AC31-C81B-4776-8EB5-FE8BB72D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D39BF-6159-427D-B2F8-3DB6B7B3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DC8C-F7E3-480A-9089-0FAAB806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4D81-5354-4EDA-A07E-10F8E615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911F-D5E4-442C-8188-E7B29BAD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670C2-78BF-4113-ADCE-A42928A9E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950D-74E6-4289-9457-E656E9C9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8A40-EB68-412C-95F9-171B8CD5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D14E-1B32-4F8B-B107-08A1AFE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80C4-B9DB-4F28-AF66-99CD1B7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FC8-88F1-4910-BCE5-32C7F3B9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F0D5-11F4-4C71-9C88-2D6F9552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C1AD-C90D-4D7F-9A88-8AB7E888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BCF8-5F90-4BF0-BB54-9A15875C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7706-0BDD-4981-BB09-534383B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207B-73DD-4041-93B7-AF413794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4FD6-40B9-4D20-9A8B-9DE28A9F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742F-14B2-4487-BD10-C8F5F3C8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9B01-EFB3-4CFF-BE24-1D390E48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DC4B-DF2A-46B2-B7E7-64B74B4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EF00-A467-4D4F-BD4F-D4A1E950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C41F-0A66-4F27-ABE5-D0E39DA0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8DD8-0F19-4E4E-B70E-F79CEED7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21ADC-C2ED-4DB9-B1D0-D9E825D4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B4D5-EF7D-48C3-BD20-465D785D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00BF1-5553-4311-A732-BDA953BD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17C6-F985-4CBA-948B-E01D72D7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647D-5278-4DB0-B2FB-BA085513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46919-C75B-4BC9-8C1A-E625B4FD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E3E56-B255-4331-91D8-24699071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4DFC3-A9C5-49CC-A7EF-6BD5B22EB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8F95E-CFBC-4DD3-84EF-6443BE07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0279-ACD1-4334-B5B8-C3F05B22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22BB8-D5AB-44F2-AF82-141AE2FE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8D5-B2FC-4E8F-804C-2766274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6BF8F-6C49-4027-95D0-05C0B09A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79B7B-0251-450F-85F8-948A4B6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5D56A-153B-4253-A62B-CDB5692B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56E08-BAC2-4AED-984E-0F11B54C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FDEE-702E-4723-BF8B-D39261B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81382-E221-46AC-890E-1A8F2DE1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B5AD-4966-4811-8854-271B1F28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0EE8-798C-4A91-BE90-935CA4BF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2A13B-4D10-4E04-A958-9BDAC297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1933-382B-4338-A04A-F6830EC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D5A4-377A-402D-AF68-313E28D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9682-6563-4B85-AD9D-90265F6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B4BF-D0D3-4BD3-AD04-0C0AABB1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2AFCD-CF98-4965-AA51-2640D188D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7916-126F-48B7-BF35-59D47FBE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FDCB-63FD-4013-A70E-270ABFD6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CE31C-6A60-4B24-BF7D-6C139475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D38D-1CFF-4DF7-8A73-CDB644D8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65F69-0380-4F23-953C-1718D8C6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E057-253F-4F07-96CE-55EA4F01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A78B-FF72-4F8F-B805-D058751D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2123-50D5-401D-9D30-235D56DC0B25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E5D7-81EB-4E30-8AB1-28DB77BCC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2AAB-A468-4DEE-9AD3-A1EACD10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D0A5-85F1-4438-B7E5-5BC55590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7269" y="2754281"/>
            <a:ext cx="2769989" cy="477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RETENCION</a:t>
            </a:r>
            <a:r>
              <a:rPr kumimoji="0" lang="es-E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724" y="1135117"/>
            <a:ext cx="93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Objective: Build end to end analytical solution for customer retention in telecom industry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104" y="1960365"/>
            <a:ext cx="9396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Features: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solution will have ability </a:t>
            </a:r>
            <a:r>
              <a:rPr lang="en-US" dirty="0"/>
              <a:t>to consume data from multiple sources 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 Billing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 complaints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CDR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Signal strength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 demography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will estimate PTC </a:t>
            </a:r>
            <a:r>
              <a:rPr lang="en-US" dirty="0"/>
              <a:t>(Propensity to Churn prediction</a:t>
            </a:r>
            <a:r>
              <a:rPr lang="en-US" dirty="0" smtClean="0"/>
              <a:t>) for each customer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Visualization using dashboard 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How </a:t>
            </a:r>
            <a:r>
              <a:rPr lang="en-US" dirty="0"/>
              <a:t>the </a:t>
            </a:r>
            <a:r>
              <a:rPr lang="en-US" dirty="0" smtClean="0"/>
              <a:t>propensity </a:t>
            </a:r>
            <a:r>
              <a:rPr lang="en-US" dirty="0"/>
              <a:t>is moving over time for each customer (RED</a:t>
            </a:r>
            <a:r>
              <a:rPr lang="en-US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Factors </a:t>
            </a:r>
            <a:r>
              <a:rPr lang="en-US" dirty="0"/>
              <a:t>affecting churn 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Segment </a:t>
            </a:r>
            <a:r>
              <a:rPr lang="en-US" dirty="0"/>
              <a:t>of customer moving out/ </a:t>
            </a:r>
            <a:r>
              <a:rPr lang="en-US" dirty="0" smtClean="0"/>
              <a:t>Geography </a:t>
            </a:r>
            <a:r>
              <a:rPr lang="en-US" dirty="0"/>
              <a:t>/</a:t>
            </a:r>
            <a:r>
              <a:rPr lang="en-US" dirty="0" smtClean="0"/>
              <a:t>Demography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1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97B3C30-72BE-4D05-A29D-19ECE010238E}"/>
              </a:ext>
            </a:extLst>
          </p:cNvPr>
          <p:cNvSpPr/>
          <p:nvPr/>
        </p:nvSpPr>
        <p:spPr>
          <a:xfrm>
            <a:off x="518174" y="5926204"/>
            <a:ext cx="11364678" cy="756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14010" y="43124"/>
            <a:ext cx="118259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030" y="512054"/>
            <a:ext cx="11535196" cy="5168300"/>
            <a:chOff x="106030" y="512054"/>
            <a:chExt cx="11535196" cy="516830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67B4ABF-86AB-4A74-BAFA-CD6510CEAFF3}"/>
                </a:ext>
              </a:extLst>
            </p:cNvPr>
            <p:cNvSpPr/>
            <p:nvPr/>
          </p:nvSpPr>
          <p:spPr>
            <a:xfrm>
              <a:off x="1573782" y="512054"/>
              <a:ext cx="10067444" cy="516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36EA44-BF7D-40CF-AD1D-70372FEBF601}"/>
                </a:ext>
              </a:extLst>
            </p:cNvPr>
            <p:cNvSpPr/>
            <p:nvPr/>
          </p:nvSpPr>
          <p:spPr>
            <a:xfrm>
              <a:off x="1701688" y="842136"/>
              <a:ext cx="9735129" cy="44156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664853" y="4174198"/>
              <a:ext cx="1697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Data Visualization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7027" y="1818332"/>
              <a:ext cx="798950" cy="464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Model Training/Build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28178" y="1192956"/>
              <a:ext cx="2097248" cy="3386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88632" y="3717249"/>
              <a:ext cx="1171546" cy="378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Model metrics and performance</a:t>
              </a: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007692" y="1707295"/>
              <a:ext cx="2375096" cy="10445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61643" y="2426207"/>
              <a:ext cx="1503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Batch Layer</a:t>
              </a:r>
            </a:p>
          </p:txBody>
        </p:sp>
        <p:pic>
          <p:nvPicPr>
            <p:cNvPr id="87" name="Picture 2" descr="https://developer.ibm.com/bluemix/wp-content/uploads/sites/20/2015/07/spark-logo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266" y="4231038"/>
              <a:ext cx="602027" cy="283787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750" y="2017131"/>
              <a:ext cx="1242132" cy="373500"/>
            </a:xfrm>
            <a:prstGeom prst="rect">
              <a:avLst/>
            </a:prstGeom>
          </p:spPr>
        </p:pic>
        <p:cxnSp>
          <p:nvCxnSpPr>
            <p:cNvPr id="92" name="Straight Arrow Connector 91"/>
            <p:cNvCxnSpPr>
              <a:cxnSpLocks/>
            </p:cNvCxnSpPr>
            <p:nvPr/>
          </p:nvCxnSpPr>
          <p:spPr>
            <a:xfrm>
              <a:off x="4561049" y="2811012"/>
              <a:ext cx="3645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9624191" y="1633430"/>
              <a:ext cx="1572110" cy="2898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>
              <a:off x="8362174" y="3123286"/>
              <a:ext cx="0" cy="365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>
              <a:off x="3160998" y="2751804"/>
              <a:ext cx="0" cy="4446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6030" y="1192956"/>
              <a:ext cx="1057853" cy="4064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53" y="3365049"/>
              <a:ext cx="457200" cy="428625"/>
            </a:xfrm>
            <a:prstGeom prst="rect">
              <a:avLst/>
            </a:prstGeom>
          </p:spPr>
        </p:pic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C1240A8-A307-4A61-90B5-249FEDD08418}"/>
                </a:ext>
              </a:extLst>
            </p:cNvPr>
            <p:cNvGrpSpPr/>
            <p:nvPr/>
          </p:nvGrpSpPr>
          <p:grpSpPr>
            <a:xfrm>
              <a:off x="114009" y="720712"/>
              <a:ext cx="1049730" cy="4328431"/>
              <a:chOff x="114153" y="691441"/>
              <a:chExt cx="1384789" cy="432843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4153" y="691441"/>
                <a:ext cx="1384789" cy="501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Key Data Systems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78005" y="2696033"/>
                <a:ext cx="84083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Call Detail Record</a:t>
                </a:r>
              </a:p>
              <a:p>
                <a:pPr algn="ctr"/>
                <a:r>
                  <a:rPr lang="en-US" sz="900" dirty="0"/>
                  <a:t>System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956" y="3810047"/>
                <a:ext cx="84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Billing</a:t>
                </a:r>
              </a:p>
              <a:p>
                <a:pPr algn="ctr"/>
                <a:r>
                  <a:rPr lang="en-US" sz="900" dirty="0"/>
                  <a:t>System </a:t>
                </a:r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397" y="2368884"/>
                <a:ext cx="392578" cy="32714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37" y="4372932"/>
                <a:ext cx="485775" cy="371475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02193" y="4650540"/>
                <a:ext cx="84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CRM </a:t>
                </a:r>
              </a:p>
              <a:p>
                <a:pPr algn="ctr"/>
                <a:r>
                  <a:rPr lang="en-US" sz="900" dirty="0"/>
                  <a:t>System </a:t>
                </a:r>
              </a:p>
            </p:txBody>
          </p:sp>
        </p:grp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 flipV="1">
              <a:off x="1168145" y="3043710"/>
              <a:ext cx="448116" cy="62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85325" y="1192955"/>
              <a:ext cx="2656215" cy="3383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43316" y="3152724"/>
              <a:ext cx="1005360" cy="927597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43316" y="1818332"/>
              <a:ext cx="1093992" cy="11606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DEB6EF-AC3D-4895-BDD9-3B55FF8BC26A}"/>
                </a:ext>
              </a:extLst>
            </p:cNvPr>
            <p:cNvSpPr txBox="1"/>
            <p:nvPr/>
          </p:nvSpPr>
          <p:spPr>
            <a:xfrm>
              <a:off x="2237775" y="1177642"/>
              <a:ext cx="2138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Data</a:t>
              </a:r>
              <a:r>
                <a:rPr lang="en-US" dirty="0"/>
                <a:t> </a:t>
              </a: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staging and ETL</a:t>
              </a:r>
            </a:p>
          </p:txBody>
        </p:sp>
        <p:sp>
          <p:nvSpPr>
            <p:cNvPr id="62" name="Rounded Rectangle 62">
              <a:extLst>
                <a:ext uri="{FF2B5EF4-FFF2-40B4-BE49-F238E27FC236}">
                  <a16:creationId xmlns:a16="http://schemas.microsoft.com/office/drawing/2014/main" id="{1AB95370-776B-4D8C-BA44-D754CAAA2089}"/>
                </a:ext>
              </a:extLst>
            </p:cNvPr>
            <p:cNvSpPr/>
            <p:nvPr/>
          </p:nvSpPr>
          <p:spPr>
            <a:xfrm>
              <a:off x="2028090" y="3196457"/>
              <a:ext cx="2375096" cy="10445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2" descr="https://developer.ibm.com/bluemix/wp-content/uploads/sites/20/2015/07/spark-logo.png">
              <a:extLst>
                <a:ext uri="{FF2B5EF4-FFF2-40B4-BE49-F238E27FC236}">
                  <a16:creationId xmlns:a16="http://schemas.microsoft.com/office/drawing/2014/main" id="{4205950C-03A1-4135-9ED2-F9FC3A225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761" y="3895592"/>
              <a:ext cx="602027" cy="283787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0C990DE-7E3C-4A2F-9489-2417306EC043}"/>
                </a:ext>
              </a:extLst>
            </p:cNvPr>
            <p:cNvSpPr/>
            <p:nvPr/>
          </p:nvSpPr>
          <p:spPr>
            <a:xfrm>
              <a:off x="2381144" y="3442306"/>
              <a:ext cx="1515290" cy="464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ABT Preparation process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09CB1F-653F-41EC-8686-7A6CCE78821A}"/>
                </a:ext>
              </a:extLst>
            </p:cNvPr>
            <p:cNvSpPr txBox="1"/>
            <p:nvPr/>
          </p:nvSpPr>
          <p:spPr>
            <a:xfrm>
              <a:off x="4678631" y="1217932"/>
              <a:ext cx="2459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ML Model Building Layer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4760561-3467-4B78-848A-85A64AA9B3D7}"/>
                </a:ext>
              </a:extLst>
            </p:cNvPr>
            <p:cNvSpPr/>
            <p:nvPr/>
          </p:nvSpPr>
          <p:spPr>
            <a:xfrm>
              <a:off x="5091992" y="2711896"/>
              <a:ext cx="803984" cy="464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Model evaluation</a:t>
              </a: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776FF1-80A2-41B3-AAEF-A28C37821D6E}"/>
                </a:ext>
              </a:extLst>
            </p:cNvPr>
            <p:cNvGrpSpPr/>
            <p:nvPr/>
          </p:nvGrpSpPr>
          <p:grpSpPr>
            <a:xfrm>
              <a:off x="6006660" y="2228272"/>
              <a:ext cx="1002576" cy="495625"/>
              <a:chOff x="7808264" y="2090550"/>
              <a:chExt cx="1083990" cy="495625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1DF06FD-1DF0-488E-90CF-86A362655E0F}"/>
                  </a:ext>
                </a:extLst>
              </p:cNvPr>
              <p:cNvSpPr/>
              <p:nvPr/>
            </p:nvSpPr>
            <p:spPr>
              <a:xfrm>
                <a:off x="7808264" y="2090550"/>
                <a:ext cx="960120" cy="495625"/>
              </a:xfrm>
              <a:prstGeom prst="round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1" name="TextBox 6">
                <a:extLst>
                  <a:ext uri="{FF2B5EF4-FFF2-40B4-BE49-F238E27FC236}">
                    <a16:creationId xmlns:a16="http://schemas.microsoft.com/office/drawing/2014/main" id="{813CF26D-E1C5-426A-B791-6E28EEACE84E}"/>
                  </a:ext>
                </a:extLst>
              </p:cNvPr>
              <p:cNvSpPr txBox="1"/>
              <p:nvPr/>
            </p:nvSpPr>
            <p:spPr>
              <a:xfrm>
                <a:off x="8017859" y="2154352"/>
                <a:ext cx="8743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b="1" dirty="0"/>
                  <a:t>Trained Model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12D18B-D9B4-4419-AB29-14F8DDFF3D88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5493984" y="2289331"/>
              <a:ext cx="0" cy="422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1B891B-3DB1-4024-AA2F-DFCF058FEDA6}"/>
                </a:ext>
              </a:extLst>
            </p:cNvPr>
            <p:cNvCxnSpPr>
              <a:cxnSpLocks/>
            </p:cNvCxnSpPr>
            <p:nvPr/>
          </p:nvCxnSpPr>
          <p:spPr>
            <a:xfrm>
              <a:off x="5493984" y="3173801"/>
              <a:ext cx="0" cy="5434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B8A484-C8B6-4A5D-9B26-E8C0A25F0BAE}"/>
                </a:ext>
              </a:extLst>
            </p:cNvPr>
            <p:cNvSpPr/>
            <p:nvPr/>
          </p:nvSpPr>
          <p:spPr>
            <a:xfrm>
              <a:off x="7486328" y="1155392"/>
              <a:ext cx="1727964" cy="1967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restapi">
              <a:extLst>
                <a:ext uri="{FF2B5EF4-FFF2-40B4-BE49-F238E27FC236}">
                  <a16:creationId xmlns:a16="http://schemas.microsoft.com/office/drawing/2014/main" id="{A6303F35-754B-439F-A3BC-5589EEE03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724" y="1328628"/>
              <a:ext cx="888485" cy="948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77B127F-22C8-4C05-BA69-2FAA9A554D56}"/>
                </a:ext>
              </a:extLst>
            </p:cNvPr>
            <p:cNvCxnSpPr>
              <a:stCxn id="38" idx="3"/>
              <a:endCxn id="79" idx="0"/>
            </p:cNvCxnSpPr>
            <p:nvPr/>
          </p:nvCxnSpPr>
          <p:spPr>
            <a:xfrm>
              <a:off x="5895977" y="2050406"/>
              <a:ext cx="554688" cy="1778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7A289648-4BD9-45F9-97F2-5EA1BA8A7ADA}"/>
                </a:ext>
              </a:extLst>
            </p:cNvPr>
            <p:cNvCxnSpPr>
              <a:cxnSpLocks/>
              <a:stCxn id="79" idx="2"/>
              <a:endCxn id="47" idx="0"/>
            </p:cNvCxnSpPr>
            <p:nvPr/>
          </p:nvCxnSpPr>
          <p:spPr>
            <a:xfrm rot="5400000">
              <a:off x="5565859" y="2832443"/>
              <a:ext cx="993352" cy="7762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30D8940-FA90-4ED8-AF27-146166FFE0FE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 flipV="1">
              <a:off x="7009236" y="2228273"/>
              <a:ext cx="477092" cy="2638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A95B21-0E2F-4E5A-A962-ED6E0D9FC9DB}"/>
                </a:ext>
              </a:extLst>
            </p:cNvPr>
            <p:cNvSpPr/>
            <p:nvPr/>
          </p:nvSpPr>
          <p:spPr>
            <a:xfrm>
              <a:off x="7688610" y="3500964"/>
              <a:ext cx="1347128" cy="872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Model predictions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dirty="0">
                <a:solidFill>
                  <a:srgbClr val="000000"/>
                </a:solidFill>
                <a:latin typeface="Gill Sans M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dirty="0">
                <a:solidFill>
                  <a:srgbClr val="000000"/>
                </a:solidFill>
                <a:latin typeface="Gill Sans M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6B31513-77A0-42C9-998E-B3F28FC1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21535" y="3814490"/>
              <a:ext cx="429692" cy="502864"/>
            </a:xfrm>
            <a:prstGeom prst="rect">
              <a:avLst/>
            </a:prstGeom>
          </p:spPr>
        </p:pic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8E9BCF7-739F-459B-8B83-2995BA5B5756}"/>
                </a:ext>
              </a:extLst>
            </p:cNvPr>
            <p:cNvSpPr/>
            <p:nvPr/>
          </p:nvSpPr>
          <p:spPr>
            <a:xfrm>
              <a:off x="9419241" y="5348956"/>
              <a:ext cx="1593607" cy="235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AWS Hadoop AMI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CC135B-113A-4048-8E78-891B1D33D4C3}"/>
                </a:ext>
              </a:extLst>
            </p:cNvPr>
            <p:cNvSpPr txBox="1"/>
            <p:nvPr/>
          </p:nvSpPr>
          <p:spPr>
            <a:xfrm>
              <a:off x="7650686" y="2580095"/>
              <a:ext cx="14229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Flask/falcon/python </a:t>
              </a:r>
              <a:r>
                <a:rPr lang="en-US" sz="1100" b="1" dirty="0" err="1">
                  <a:solidFill>
                    <a:schemeClr val="bg1"/>
                  </a:solidFill>
                </a:rPr>
                <a:t>inliner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2BD8D3C-F5DF-498A-8522-F344225D0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24136" y="1898719"/>
              <a:ext cx="550177" cy="762071"/>
            </a:xfrm>
            <a:prstGeom prst="rect">
              <a:avLst/>
            </a:prstGeom>
          </p:spPr>
        </p:pic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6533B2A-8FA5-43ED-AC63-43B06D1BEAD2}"/>
                </a:ext>
              </a:extLst>
            </p:cNvPr>
            <p:cNvCxnSpPr>
              <a:cxnSpLocks/>
            </p:cNvCxnSpPr>
            <p:nvPr/>
          </p:nvCxnSpPr>
          <p:spPr>
            <a:xfrm>
              <a:off x="9035738" y="3915670"/>
              <a:ext cx="5884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D6DAC74-F061-4E39-A7F0-D27CDFD69BDA}"/>
              </a:ext>
            </a:extLst>
          </p:cNvPr>
          <p:cNvSpPr txBox="1"/>
          <p:nvPr/>
        </p:nvSpPr>
        <p:spPr>
          <a:xfrm>
            <a:off x="791565" y="6012964"/>
            <a:ext cx="1121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Technology stack : </a:t>
            </a:r>
            <a:r>
              <a:rPr lang="en-US" sz="1400" dirty="0">
                <a:solidFill>
                  <a:schemeClr val="bg1"/>
                </a:solidFill>
              </a:rPr>
              <a:t>AWS Hadoop AMI(Amazon machine image), Hadoop(Spark, Hive, HDFS frameworks), Python, REST API, Visualization tool/scripting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6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inherit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Prabhukiran Ganapavarapu (Harman Consumer Group)</dc:creator>
  <cp:lastModifiedBy>Pathak, Kumarjit</cp:lastModifiedBy>
  <cp:revision>32</cp:revision>
  <dcterms:created xsi:type="dcterms:W3CDTF">2018-06-06T06:48:10Z</dcterms:created>
  <dcterms:modified xsi:type="dcterms:W3CDTF">2018-06-06T12:55:56Z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v-prgana@microsoft.com</vt:lpwstr>
  </property>
  <property fmtid="{D5CDD505-2E9C-101B-9397-08002B2CF9AE}" pid="5" name="MSIP_Label_f42aa342-8706-4288-bd11-ebb85995028c_SetDate">
    <vt:lpwstr>2018-06-06T11:53:33.1688530Z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