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82B9-5ACF-4F96-8D58-2957BE315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E2A8-B4AD-4C5C-9D1E-74E9B937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501C-0DA4-4A20-A9CB-38B66CF7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E50C-2F59-4F1A-BF45-3AE08524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AC2A-939D-4D6F-987A-C9DD8F9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B02C-4240-4CCC-8A1C-AC761860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41E3-FF08-4C7E-A986-901A2402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4CF6-F81F-4005-A408-722F0E5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6AF8-BB5D-439E-BEF6-19D6AB18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B2D4-C673-4495-A62B-74B8E78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90695-0939-4891-816E-F3451F9D8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D7257-3C9F-44D5-9F95-68AB8BB4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B1A0-68DA-4E3E-9197-12ED48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D48B-0CB9-4782-8DF6-75F4BF25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1CF3-6367-45B2-AD30-37FCE2AC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0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597" y="1020051"/>
            <a:ext cx="7268803" cy="590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67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3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1AC0-18A9-4ADD-9658-46BEB545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82E7-19EA-4941-B89F-FA458BA7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5EBD-DE48-4254-A9E5-4C1DC448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F3F8-B653-42D4-933E-A0B36769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C7A3-8FB4-4AC1-91B2-D5BFCB6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32C7-299C-4801-9AC0-57B116A3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AEA2-53AC-4EB0-B3F6-99DF9983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ED60-3A9E-4878-B845-E7F7BD78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6655-E4A8-4117-8D79-0D89627B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3994-D506-43F3-841D-487D8AE9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0A5E-8B33-4279-89A2-AD6EDBF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E0B9-5E74-451A-9C17-E4008D7E1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5F005-8D7E-4B38-95B3-B25EE33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5D44-5442-4AC7-B8AA-50268C63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4025-9550-4337-AF6A-642442ED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6E621-73E0-4936-94E2-E5F624D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4977-F8E6-418C-9A70-C6EF3B93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76A5-FB4E-49F4-B0D1-6DFEAEE4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75FB3-948D-42E2-97E3-5E915C34B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33952-AB13-4DFF-AD81-23FA64F20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988B9-B346-47FC-B4EA-0B3025147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7215-7EEF-4562-ADED-55CA53F7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7EE92-317D-4AFE-9E4B-B6F1456E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4FBB-EE07-40C7-95AA-AF22FFB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F465-59FF-444D-A286-9BE841CC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4068A-77D4-4DBA-882F-86ABFD28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C872-DF9E-490D-A023-296E8047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7C00-0AA2-404B-B1F2-CCCBFBAB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2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AF66-297E-4349-AC0F-C97CD0BB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F44B-F94B-4CFA-9231-39A84F5E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BF10-4530-4365-8D35-C13F3415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B3C-84BB-44DD-ABC1-CB463317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E46F-3B24-483D-B507-3CEC4B1D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2951E-A69E-44D0-AA05-FB19117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53D-EF12-4E99-BD67-48393299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EF80-4AD9-4E16-A6BD-31809C07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43F2-4870-4485-A364-2066142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9F73-A5DE-4436-8DFE-B32518F6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47EE-B621-4031-B39D-1258C4179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09BA-02B2-47EC-806E-E4A142A46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74BF-20AC-444E-BBA5-9A1D5FE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4CCF-1E8D-42D9-8E99-23BA6359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A5C4-B508-4905-BB85-221508CB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455B-E04C-4611-88A9-1D8DD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3970-7C58-4628-B9C6-B464A322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DD55-7EB1-40D5-BC60-0157116FA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377-C721-4029-BD68-AABA1F62F5DF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B874-18A8-4D6E-BAEB-C1BC8E99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3ABB-61C9-42D2-91CB-C9063CAA6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D022-691B-4377-A960-B7CC42A4A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82130" y="1088435"/>
            <a:ext cx="9691737" cy="1331262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00751" marR="895751" algn="ctr">
              <a:lnSpc>
                <a:spcPct val="100000"/>
              </a:lnSpc>
              <a:spcBef>
                <a:spcPts val="140"/>
              </a:spcBef>
            </a:pPr>
            <a:r>
              <a:rPr dirty="0"/>
              <a:t>Capstone</a:t>
            </a:r>
            <a:r>
              <a:rPr spc="-80" dirty="0"/>
              <a:t> </a:t>
            </a:r>
            <a:r>
              <a:rPr dirty="0"/>
              <a:t>Project</a:t>
            </a:r>
          </a:p>
          <a:p>
            <a:pPr marL="100751" algn="ctr">
              <a:lnSpc>
                <a:spcPct val="100000"/>
              </a:lnSpc>
            </a:pPr>
            <a:r>
              <a:rPr dirty="0">
                <a:solidFill>
                  <a:srgbClr val="124F5C"/>
                </a:solidFill>
              </a:rPr>
              <a:t>Cardio</a:t>
            </a:r>
            <a:r>
              <a:rPr spc="-20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Vascular</a:t>
            </a:r>
            <a:r>
              <a:rPr spc="-33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Risk</a:t>
            </a:r>
            <a:r>
              <a:rPr spc="-7" dirty="0">
                <a:solidFill>
                  <a:srgbClr val="124F5C"/>
                </a:solidFill>
              </a:rPr>
              <a:t> </a:t>
            </a:r>
            <a:r>
              <a:rPr dirty="0">
                <a:solidFill>
                  <a:srgbClr val="124F5C"/>
                </a:solidFill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5504" y="2501393"/>
            <a:ext cx="5080000" cy="36210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000" y="4038601"/>
            <a:ext cx="5238496" cy="225893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lang="en-US" sz="3200" b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        </a:t>
            </a:r>
            <a:r>
              <a:rPr sz="3200" b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Team Members</a:t>
            </a:r>
            <a:endParaRPr lang="en-US" sz="3200" b="1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16933" marR="6773">
              <a:spcBef>
                <a:spcPts val="133"/>
              </a:spcBef>
            </a:pP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3200" b="1" u="heavy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Times New Roman"/>
              <a:cs typeface="Times New Roman"/>
            </a:endParaRPr>
          </a:p>
          <a:p>
            <a:pPr marL="626518" marR="6773" lvl="1">
              <a:spcBef>
                <a:spcPts val="133"/>
              </a:spcBef>
            </a:pPr>
            <a: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Mujahid Sayyed</a:t>
            </a:r>
            <a:b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</a:br>
            <a: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Sarthak Gupta</a:t>
            </a:r>
            <a:b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</a:br>
            <a:r>
              <a:rPr lang="en-GB" sz="2667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Lova Kumar </a:t>
            </a:r>
            <a:r>
              <a:rPr lang="en-GB" sz="2667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Poluparti</a:t>
            </a:r>
            <a:endParaRPr sz="2667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228" y="851668"/>
            <a:ext cx="3002205" cy="26998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2025" y="3653138"/>
            <a:ext cx="2696860" cy="2751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332" y="851511"/>
            <a:ext cx="2656285" cy="26379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777" y="3628622"/>
            <a:ext cx="2761820" cy="289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4800" y="794511"/>
            <a:ext cx="2804160" cy="26143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54897" y="3671720"/>
            <a:ext cx="3068088" cy="27821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00506" y="457025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Bi-variate</a:t>
            </a:r>
            <a:r>
              <a:rPr sz="2400" spc="-8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9565641" y="2569465"/>
            <a:ext cx="2105660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026981" algn="l"/>
                <a:tab pos="1731390" algn="l"/>
              </a:tabLst>
            </a:pPr>
            <a:r>
              <a:rPr sz="2400" spc="-7" dirty="0">
                <a:latin typeface="Times New Roman"/>
                <a:cs typeface="Times New Roman"/>
              </a:rPr>
              <a:t>Viol</a:t>
            </a:r>
            <a:r>
              <a:rPr sz="2400" spc="7" dirty="0">
                <a:latin typeface="Times New Roman"/>
                <a:cs typeface="Times New Roman"/>
              </a:rPr>
              <a:t>i</a:t>
            </a:r>
            <a:r>
              <a:rPr sz="2400" spc="-7" dirty="0">
                <a:latin typeface="Times New Roman"/>
                <a:cs typeface="Times New Roman"/>
              </a:rPr>
              <a:t>n	plot	for  several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numerical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92010" y="3667081"/>
            <a:ext cx="5757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5641" y="4032843"/>
            <a:ext cx="21039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833946" algn="l"/>
              </a:tabLst>
            </a:pPr>
            <a:r>
              <a:rPr sz="2400" dirty="0">
                <a:latin typeface="Times New Roman"/>
                <a:cs typeface="Times New Roman"/>
              </a:rPr>
              <a:t>the	de</a:t>
            </a:r>
            <a:r>
              <a:rPr sz="2400" spc="-13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7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 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70" y="1624272"/>
            <a:ext cx="5777991" cy="33935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477" y="1297536"/>
            <a:ext cx="5801072" cy="36452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3212" y="5050874"/>
            <a:ext cx="4766733" cy="125724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 algn="just">
              <a:lnSpc>
                <a:spcPct val="114999"/>
              </a:lnSpc>
              <a:spcBef>
                <a:spcPts val="133"/>
              </a:spcBef>
            </a:pP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Trying to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get some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insights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about the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 dependent</a:t>
            </a:r>
            <a:r>
              <a:rPr sz="2400" spc="7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124F5C"/>
                </a:solidFill>
                <a:latin typeface="Times New Roman"/>
                <a:cs typeface="Times New Roman"/>
              </a:rPr>
              <a:t>columns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 with </a:t>
            </a:r>
            <a:r>
              <a:rPr sz="2400" spc="-579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categorical</a:t>
            </a:r>
            <a:r>
              <a:rPr sz="2400" spc="-27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24F5C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4523" y="292770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Bi-variate</a:t>
            </a:r>
            <a:r>
              <a:rPr sz="2400" spc="-8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142119" y="5346733"/>
            <a:ext cx="49868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2802" y="588784"/>
            <a:ext cx="5626457" cy="26430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82" y="711120"/>
            <a:ext cx="5587535" cy="24664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6572" y="227746"/>
            <a:ext cx="2956560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>
                <a:solidFill>
                  <a:srgbClr val="000000"/>
                </a:solidFill>
              </a:rPr>
              <a:t>Multi-variate</a:t>
            </a:r>
            <a:r>
              <a:rPr sz="2400" spc="-73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579963" y="6021764"/>
            <a:ext cx="65913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944745" algn="l"/>
                <a:tab pos="2501837" algn="l"/>
                <a:tab pos="4021566" algn="l"/>
                <a:tab pos="5357571" algn="l"/>
                <a:tab pos="6202525" algn="l"/>
              </a:tabLst>
            </a:pPr>
            <a:r>
              <a:rPr sz="2400" spc="-7" dirty="0">
                <a:latin typeface="Times New Roman"/>
                <a:cs typeface="Times New Roman"/>
              </a:rPr>
              <a:t>Visual</a:t>
            </a:r>
            <a:r>
              <a:rPr sz="2400" dirty="0">
                <a:latin typeface="Times New Roman"/>
                <a:cs typeface="Times New Roman"/>
              </a:rPr>
              <a:t>ization	of	nu</a:t>
            </a:r>
            <a:r>
              <a:rPr sz="2400" spc="-13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7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co</a:t>
            </a:r>
            <a:r>
              <a:rPr sz="2400" spc="7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3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ns</a:t>
            </a:r>
            <a:r>
              <a:rPr sz="2400" dirty="0">
                <a:latin typeface="Times New Roman"/>
                <a:cs typeface="Times New Roman"/>
              </a:rPr>
              <a:t>	with	t</a:t>
            </a:r>
            <a:r>
              <a:rPr sz="2400" spc="-13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education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dependent column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821" y="3416640"/>
            <a:ext cx="5626323" cy="25981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6479" y="3519423"/>
            <a:ext cx="5799327" cy="26192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644144"/>
            <a:ext cx="5953759" cy="3590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9104" y="2326640"/>
            <a:ext cx="6152896" cy="41312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55" y="4375149"/>
            <a:ext cx="5788477" cy="21258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6572" y="221148"/>
            <a:ext cx="29565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Times New Roman"/>
                <a:cs typeface="Times New Roman"/>
              </a:rPr>
              <a:t>Multi-variate</a:t>
            </a:r>
            <a:r>
              <a:rPr sz="2400" b="1" spc="-73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8615" y="1255946"/>
            <a:ext cx="545846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education </a:t>
            </a:r>
            <a:r>
              <a:rPr sz="2400" spc="-7" dirty="0">
                <a:latin typeface="Times New Roman"/>
                <a:cs typeface="Times New Roman"/>
              </a:rPr>
              <a:t>column </a:t>
            </a:r>
            <a:r>
              <a:rPr sz="2400" dirty="0">
                <a:latin typeface="Times New Roman"/>
                <a:cs typeface="Times New Roman"/>
              </a:rPr>
              <a:t>along with dependent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84" y="990674"/>
            <a:ext cx="6213989" cy="49456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7004" y="694530"/>
            <a:ext cx="366945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dirty="0">
                <a:solidFill>
                  <a:srgbClr val="C00000"/>
                </a:solidFill>
              </a:rPr>
              <a:t>Conclusions</a:t>
            </a:r>
            <a:r>
              <a:rPr sz="3200" spc="-53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3" dirty="0">
                <a:solidFill>
                  <a:srgbClr val="C00000"/>
                </a:solidFill>
              </a:rPr>
              <a:t> </a:t>
            </a:r>
            <a:r>
              <a:rPr sz="3200" spc="-7" dirty="0">
                <a:solidFill>
                  <a:srgbClr val="C00000"/>
                </a:solidFill>
              </a:rPr>
              <a:t>EDA: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97004" y="1390904"/>
            <a:ext cx="4769272" cy="48184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7620" indent="-382684" algn="just">
              <a:spcBef>
                <a:spcPts val="133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Slightly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more males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7" dirty="0">
                <a:latin typeface="Times New Roman"/>
                <a:cs typeface="Times New Roman"/>
              </a:rPr>
              <a:t>suffering 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females.</a:t>
            </a:r>
            <a:endParaRPr sz="2400">
              <a:latin typeface="Times New Roman"/>
              <a:cs typeface="Times New Roman"/>
            </a:endParaRPr>
          </a:p>
          <a:p>
            <a:pPr marL="398770" marR="8466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people </a:t>
            </a:r>
            <a:r>
              <a:rPr sz="2400" dirty="0">
                <a:latin typeface="Times New Roman"/>
                <a:cs typeface="Times New Roman"/>
              </a:rPr>
              <a:t>who </a:t>
            </a:r>
            <a:r>
              <a:rPr sz="2400" spc="-7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high BMI are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risk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CHD.</a:t>
            </a:r>
            <a:endParaRPr sz="2400">
              <a:latin typeface="Times New Roman"/>
              <a:cs typeface="Times New Roman"/>
            </a:endParaRPr>
          </a:p>
          <a:p>
            <a:pPr marL="398770" marR="7620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people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with</a:t>
            </a:r>
            <a:r>
              <a:rPr sz="2400" spc="53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hypertension</a:t>
            </a:r>
            <a:r>
              <a:rPr sz="2400" spc="5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are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highrisk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percentage </a:t>
            </a:r>
            <a:r>
              <a:rPr sz="2400" dirty="0">
                <a:latin typeface="Times New Roman"/>
                <a:cs typeface="Times New Roman"/>
              </a:rPr>
              <a:t>of people who </a:t>
            </a:r>
            <a:r>
              <a:rPr sz="2400" spc="-7" dirty="0">
                <a:latin typeface="Times New Roman"/>
                <a:cs typeface="Times New Roman"/>
              </a:rPr>
              <a:t>have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CHD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almost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smokers </a:t>
            </a:r>
            <a:r>
              <a:rPr sz="2400" dirty="0">
                <a:latin typeface="Times New Roman"/>
                <a:cs typeface="Times New Roman"/>
              </a:rPr>
              <a:t>and non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smokers.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uneducated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people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 with </a:t>
            </a:r>
            <a:r>
              <a:rPr sz="2400" spc="-7" dirty="0">
                <a:latin typeface="Times New Roman"/>
                <a:cs typeface="Times New Roman"/>
              </a:rPr>
              <a:t>basic </a:t>
            </a:r>
            <a:r>
              <a:rPr sz="2400" dirty="0">
                <a:latin typeface="Times New Roman"/>
                <a:cs typeface="Times New Roman"/>
              </a:rPr>
              <a:t>education are </a:t>
            </a:r>
            <a:r>
              <a:rPr sz="2400" spc="-13" dirty="0">
                <a:latin typeface="Times New Roman"/>
                <a:cs typeface="Times New Roman"/>
              </a:rPr>
              <a:t>at 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 risk </a:t>
            </a:r>
            <a:r>
              <a:rPr sz="2400" spc="-7" dirty="0">
                <a:latin typeface="Times New Roman"/>
                <a:cs typeface="Times New Roman"/>
              </a:rPr>
              <a:t>of CHD compared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educated.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987721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Treatment</a:t>
            </a:r>
            <a:r>
              <a:rPr spc="20" dirty="0"/>
              <a:t> </a:t>
            </a:r>
            <a:r>
              <a:rPr spc="-7" dirty="0"/>
              <a:t>of</a:t>
            </a:r>
            <a:r>
              <a:rPr spc="13" dirty="0"/>
              <a:t> </a:t>
            </a:r>
            <a:r>
              <a:rPr spc="-7" dirty="0"/>
              <a:t>Missing</a:t>
            </a:r>
            <a:r>
              <a:rPr spc="-27" dirty="0"/>
              <a:t> </a:t>
            </a:r>
            <a:r>
              <a:rPr spc="-7" dirty="0"/>
              <a:t>Values</a:t>
            </a:r>
            <a:r>
              <a:rPr spc="13" dirty="0"/>
              <a:t> </a:t>
            </a:r>
            <a:r>
              <a:rPr dirty="0"/>
              <a:t>and </a:t>
            </a:r>
            <a:r>
              <a:rPr spc="-7"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9" y="1176003"/>
            <a:ext cx="6004560" cy="4682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56796" y="1141305"/>
            <a:ext cx="4641427" cy="48184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Treatment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missing values</a:t>
            </a:r>
            <a:r>
              <a:rPr sz="2400" spc="-7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endParaRPr sz="2400">
              <a:latin typeface="Times New Roman"/>
              <a:cs typeface="Times New Roman"/>
            </a:endParaRPr>
          </a:p>
          <a:p>
            <a:pPr marL="398770"/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All the missing </a:t>
            </a:r>
            <a:r>
              <a:rPr sz="2400" dirty="0">
                <a:latin typeface="Times New Roman"/>
                <a:cs typeface="Times New Roman"/>
              </a:rPr>
              <a:t>values are treated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mean and </a:t>
            </a:r>
            <a:r>
              <a:rPr sz="2400" spc="-7" dirty="0">
                <a:latin typeface="Times New Roman"/>
                <a:cs typeface="Times New Roman"/>
              </a:rPr>
              <a:t>mode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except the </a:t>
            </a:r>
            <a:r>
              <a:rPr sz="2400" dirty="0">
                <a:latin typeface="Times New Roman"/>
                <a:cs typeface="Times New Roman"/>
              </a:rPr>
              <a:t> ‘glucose’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 algn="just">
              <a:spcBef>
                <a:spcPts val="7"/>
              </a:spcBef>
              <a:buFont typeface="Arial MT"/>
              <a:buChar char="•"/>
              <a:tabLst>
                <a:tab pos="476661" algn="l"/>
              </a:tabLst>
            </a:pPr>
            <a:r>
              <a:rPr sz="2400" dirty="0"/>
              <a:t>	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7" dirty="0">
                <a:latin typeface="Times New Roman"/>
                <a:cs typeface="Times New Roman"/>
              </a:rPr>
              <a:t>glucose column, there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3" dirty="0">
                <a:latin typeface="Times New Roman"/>
                <a:cs typeface="Times New Roman"/>
              </a:rPr>
              <a:t>9% 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values.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try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dealing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KNN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imputation.</a:t>
            </a:r>
            <a:endParaRPr sz="2400">
              <a:latin typeface="Times New Roman"/>
              <a:cs typeface="Times New Roman"/>
            </a:endParaRPr>
          </a:p>
          <a:p>
            <a:pPr marL="16933" algn="just"/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Treatment</a:t>
            </a:r>
            <a:r>
              <a:rPr sz="2400" b="1" spc="-3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4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Outliers</a:t>
            </a:r>
            <a:r>
              <a:rPr sz="24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6933" marR="6773" algn="just"/>
            <a:r>
              <a:rPr sz="2400" dirty="0">
                <a:latin typeface="Times New Roman"/>
                <a:cs typeface="Times New Roman"/>
              </a:rPr>
              <a:t>Outliers </a:t>
            </a:r>
            <a:r>
              <a:rPr sz="2400" spc="-7" dirty="0">
                <a:latin typeface="Times New Roman"/>
                <a:cs typeface="Times New Roman"/>
              </a:rPr>
              <a:t>treatment in this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7" dirty="0">
                <a:latin typeface="Times New Roman"/>
                <a:cs typeface="Times New Roman"/>
              </a:rPr>
              <a:t>set is </a:t>
            </a:r>
            <a:r>
              <a:rPr sz="2400" dirty="0">
                <a:latin typeface="Times New Roman"/>
                <a:cs typeface="Times New Roman"/>
              </a:rPr>
              <a:t> treated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482896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Feature</a:t>
            </a:r>
            <a:r>
              <a:rPr spc="-60" dirty="0"/>
              <a:t> </a:t>
            </a:r>
            <a:r>
              <a:rPr spc="-7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812462"/>
            <a:ext cx="11002433" cy="55132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Font typeface="Arial MT"/>
              <a:buChar char="●"/>
              <a:tabLst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engineering is the process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 selecting,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manipulating, and transforming raw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supervised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67"/>
              </a:spcBef>
              <a:buClr>
                <a:srgbClr val="202020"/>
              </a:buClr>
              <a:buFont typeface="Arial MT"/>
              <a:buChar char="●"/>
            </a:pPr>
            <a:endParaRPr sz="3200" dirty="0">
              <a:latin typeface="Times New Roman"/>
              <a:cs typeface="Times New Roman"/>
            </a:endParaRPr>
          </a:p>
          <a:p>
            <a:pPr marL="474121" indent="-457189" algn="just">
              <a:buFont typeface="Arial MT"/>
              <a:buChar char="●"/>
              <a:tabLst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Engineering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consists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various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904217" lvl="1" indent="-431789" algn="just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Creation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(2)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(3)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Selection</a:t>
            </a:r>
            <a:endParaRPr sz="2400" dirty="0">
              <a:latin typeface="Times New Roman"/>
              <a:cs typeface="Times New Roman"/>
            </a:endParaRPr>
          </a:p>
          <a:p>
            <a:pPr marL="474121" indent="-457189" algn="just">
              <a:spcBef>
                <a:spcPts val="433"/>
              </a:spcBef>
              <a:buAutoNum type="arabicParenBoth"/>
              <a:tabLst>
                <a:tab pos="474121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b="1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Creation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Creating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features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involves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creating</a:t>
            </a:r>
            <a:r>
              <a:rPr sz="2400" spc="2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2400" spc="2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variables</a:t>
            </a:r>
            <a:r>
              <a:rPr sz="2400" spc="28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endParaRPr sz="2400" dirty="0">
              <a:latin typeface="Times New Roman"/>
              <a:cs typeface="Times New Roman"/>
            </a:endParaRPr>
          </a:p>
          <a:p>
            <a:pPr marL="473275" algn="just">
              <a:spcBef>
                <a:spcPts val="433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helpful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our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model.</a:t>
            </a:r>
            <a:endParaRPr sz="2400" dirty="0">
              <a:latin typeface="Times New Roman"/>
              <a:cs typeface="Times New Roman"/>
            </a:endParaRPr>
          </a:p>
          <a:p>
            <a:pPr marL="473275" marR="10160" indent="-457189" algn="just">
              <a:lnSpc>
                <a:spcPct val="114999"/>
              </a:lnSpc>
              <a:buAutoNum type="arabicParenBoth" startAt="2"/>
              <a:tabLst>
                <a:tab pos="474121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Feature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simply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a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function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that</a:t>
            </a:r>
            <a:r>
              <a:rPr sz="2400" spc="6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features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representation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another(Normal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distribution).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have used</a:t>
            </a:r>
            <a:endParaRPr sz="2400" dirty="0">
              <a:latin typeface="Times New Roman"/>
              <a:cs typeface="Times New Roman"/>
            </a:endParaRPr>
          </a:p>
          <a:p>
            <a:pPr marL="473275" algn="just">
              <a:spcBef>
                <a:spcPts val="433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Box-cox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log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transformation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convert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columns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Normal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distribution.</a:t>
            </a:r>
            <a:endParaRPr sz="2400" dirty="0">
              <a:latin typeface="Times New Roman"/>
              <a:cs typeface="Times New Roman"/>
            </a:endParaRPr>
          </a:p>
          <a:p>
            <a:pPr marL="473275" marR="7620" indent="-457189" algn="just">
              <a:lnSpc>
                <a:spcPct val="114999"/>
              </a:lnSpc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(1) Feature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Selection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extraction is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extracting features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 a data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identify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useful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information.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have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f-regression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feature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selection.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487426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Feature</a:t>
            </a:r>
            <a:r>
              <a:rPr spc="-60" dirty="0"/>
              <a:t> </a:t>
            </a:r>
            <a:r>
              <a:rPr spc="-7" dirty="0"/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3" y="1518109"/>
            <a:ext cx="6061636" cy="4248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08987" y="513079"/>
            <a:ext cx="4874260" cy="52083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dirty="0">
                <a:latin typeface="Times New Roman"/>
                <a:cs typeface="Times New Roman"/>
              </a:rPr>
              <a:t>After the </a:t>
            </a:r>
            <a:r>
              <a:rPr sz="2400" spc="-7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feature creation, </a:t>
            </a:r>
            <a:r>
              <a:rPr sz="2400" dirty="0">
                <a:latin typeface="Times New Roman"/>
                <a:cs typeface="Times New Roman"/>
              </a:rPr>
              <a:t> feature</a:t>
            </a:r>
            <a:r>
              <a:rPr sz="2400" spc="5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transformation</a:t>
            </a:r>
            <a:r>
              <a:rPr sz="2400" spc="57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 </a:t>
            </a:r>
            <a:r>
              <a:rPr sz="2400" spc="-5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selection, </a:t>
            </a:r>
            <a:r>
              <a:rPr sz="2400" spc="-7" dirty="0">
                <a:latin typeface="Times New Roman"/>
                <a:cs typeface="Times New Roman"/>
              </a:rPr>
              <a:t>we </a:t>
            </a:r>
            <a:r>
              <a:rPr sz="2400" spc="-13" dirty="0">
                <a:latin typeface="Times New Roman"/>
                <a:cs typeface="Times New Roman"/>
              </a:rPr>
              <a:t>use </a:t>
            </a:r>
            <a:r>
              <a:rPr sz="2400" spc="-7" dirty="0">
                <a:latin typeface="Times New Roman"/>
                <a:cs typeface="Times New Roman"/>
              </a:rPr>
              <a:t>the </a:t>
            </a:r>
            <a:r>
              <a:rPr sz="2400" b="1" spc="-7" dirty="0">
                <a:latin typeface="Times New Roman"/>
                <a:cs typeface="Times New Roman"/>
              </a:rPr>
              <a:t>one hot encoding </a:t>
            </a:r>
            <a:r>
              <a:rPr sz="2400" b="1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categorical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Arial MT"/>
              <a:buChar char="•"/>
            </a:pPr>
            <a:endParaRPr sz="2467">
              <a:latin typeface="Times New Roman"/>
              <a:cs typeface="Times New Roman"/>
            </a:endParaRPr>
          </a:p>
          <a:p>
            <a:pPr marL="16933" marR="6773" algn="just">
              <a:spcBef>
                <a:spcPts val="7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dirty="0">
                <a:latin typeface="Times New Roman"/>
                <a:cs typeface="Times New Roman"/>
              </a:rPr>
              <a:t>Later </a:t>
            </a:r>
            <a:r>
              <a:rPr sz="2400" spc="-7" dirty="0">
                <a:latin typeface="Times New Roman"/>
                <a:cs typeface="Times New Roman"/>
              </a:rPr>
              <a:t>we carry out the standardization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technique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minmax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scaler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normalize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Arial MT"/>
              <a:buChar char="•"/>
            </a:pPr>
            <a:endParaRPr sz="2467">
              <a:latin typeface="Times New Roman"/>
              <a:cs typeface="Times New Roman"/>
            </a:endParaRPr>
          </a:p>
          <a:p>
            <a:pPr marL="16933" marR="7620" algn="just">
              <a:spcBef>
                <a:spcPts val="7"/>
              </a:spcBef>
              <a:buSzPct val="94444"/>
              <a:buFont typeface="Arial MT"/>
              <a:buChar char="•"/>
              <a:tabLst>
                <a:tab pos="125304" algn="l"/>
              </a:tabLst>
            </a:pPr>
            <a:r>
              <a:rPr sz="2400" spc="-7" dirty="0">
                <a:latin typeface="Times New Roman"/>
                <a:cs typeface="Times New Roman"/>
              </a:rPr>
              <a:t>Now we </a:t>
            </a:r>
            <a:r>
              <a:rPr sz="2400" dirty="0">
                <a:latin typeface="Times New Roman"/>
                <a:cs typeface="Times New Roman"/>
              </a:rPr>
              <a:t>are all </a:t>
            </a:r>
            <a:r>
              <a:rPr sz="2400" spc="-13" dirty="0">
                <a:latin typeface="Times New Roman"/>
                <a:cs typeface="Times New Roman"/>
              </a:rPr>
              <a:t>set </a:t>
            </a:r>
            <a:r>
              <a:rPr sz="2400" spc="-7" dirty="0">
                <a:latin typeface="Times New Roman"/>
                <a:cs typeface="Times New Roman"/>
              </a:rPr>
              <a:t>with the dataset, </a:t>
            </a:r>
            <a:r>
              <a:rPr sz="2400" spc="-13" dirty="0">
                <a:latin typeface="Times New Roman"/>
                <a:cs typeface="Times New Roman"/>
              </a:rPr>
              <a:t>so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7" dirty="0">
                <a:latin typeface="Times New Roman"/>
                <a:cs typeface="Times New Roman"/>
              </a:rPr>
              <a:t>last we </a:t>
            </a:r>
            <a:r>
              <a:rPr sz="2400" dirty="0">
                <a:latin typeface="Times New Roman"/>
                <a:cs typeface="Times New Roman"/>
              </a:rPr>
              <a:t>check the </a:t>
            </a:r>
            <a:r>
              <a:rPr sz="2400" b="1" spc="-7" dirty="0">
                <a:latin typeface="Times New Roman"/>
                <a:cs typeface="Times New Roman"/>
              </a:rPr>
              <a:t>multicollinearity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keep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those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 </a:t>
            </a:r>
            <a:r>
              <a:rPr sz="2400" dirty="0">
                <a:latin typeface="Times New Roman"/>
                <a:cs typeface="Times New Roman"/>
              </a:rPr>
              <a:t>which are having less or no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99" y="528775"/>
            <a:ext cx="793127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Data</a:t>
            </a:r>
            <a:r>
              <a:rPr spc="20" dirty="0"/>
              <a:t> </a:t>
            </a:r>
            <a:r>
              <a:rPr spc="-7" dirty="0"/>
              <a:t>Balancing using Smote</a:t>
            </a:r>
            <a:r>
              <a:rPr spc="20" dirty="0"/>
              <a:t> </a:t>
            </a:r>
            <a:r>
              <a:rPr spc="-7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19" y="1443054"/>
            <a:ext cx="7938639" cy="43362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1069" y="1586316"/>
            <a:ext cx="3714327" cy="298064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Shape</a:t>
            </a:r>
            <a:endParaRPr sz="2133">
              <a:latin typeface="Times New Roman"/>
              <a:cs typeface="Times New Roman"/>
            </a:endParaRPr>
          </a:p>
          <a:p>
            <a:pPr marL="16933" marR="594345"/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trained_dataset</a:t>
            </a:r>
            <a:r>
              <a:rPr sz="2133" spc="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shape before </a:t>
            </a:r>
            <a:r>
              <a:rPr sz="2133" spc="-5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smote:</a:t>
            </a:r>
            <a:r>
              <a:rPr sz="2133" spc="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2373</a:t>
            </a:r>
            <a:endParaRPr sz="2133">
              <a:latin typeface="Times New Roman"/>
              <a:cs typeface="Times New Roman"/>
            </a:endParaRPr>
          </a:p>
          <a:p>
            <a:pPr marL="16933" marR="6773"/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Resampled</a:t>
            </a:r>
            <a:r>
              <a:rPr sz="2133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Tained_dataset</a:t>
            </a:r>
            <a:r>
              <a:rPr sz="2133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shape: </a:t>
            </a:r>
            <a:r>
              <a:rPr sz="2133" spc="-5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rgbClr val="202020"/>
                </a:solidFill>
                <a:latin typeface="Times New Roman"/>
                <a:cs typeface="Times New Roman"/>
              </a:rPr>
              <a:t>4056</a:t>
            </a:r>
            <a:endParaRPr sz="2133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/>
              <a:cs typeface="Times New Roman"/>
            </a:endParaRPr>
          </a:p>
          <a:p>
            <a:pPr marL="16933" marR="138003"/>
            <a:r>
              <a:rPr sz="2133" spc="-13" dirty="0">
                <a:solidFill>
                  <a:srgbClr val="CC0000"/>
                </a:solidFill>
                <a:latin typeface="Times New Roman"/>
                <a:cs typeface="Times New Roman"/>
              </a:rPr>
              <a:t>Number</a:t>
            </a:r>
            <a:r>
              <a:rPr sz="2133" spc="3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of values</a:t>
            </a:r>
            <a:r>
              <a:rPr sz="2133" dirty="0">
                <a:solidFill>
                  <a:srgbClr val="CC0000"/>
                </a:solidFill>
                <a:latin typeface="Times New Roman"/>
                <a:cs typeface="Times New Roman"/>
              </a:rPr>
              <a:t> for</a:t>
            </a:r>
            <a:r>
              <a:rPr sz="2133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class</a:t>
            </a:r>
            <a:r>
              <a:rPr sz="2133" spc="1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CC0000"/>
                </a:solidFill>
                <a:latin typeface="Times New Roman"/>
                <a:cs typeface="Times New Roman"/>
              </a:rPr>
              <a:t>1&amp;0: </a:t>
            </a:r>
            <a:r>
              <a:rPr sz="2133" spc="-513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Before </a:t>
            </a:r>
            <a:r>
              <a:rPr sz="2133" spc="-13" dirty="0">
                <a:solidFill>
                  <a:srgbClr val="202020"/>
                </a:solidFill>
                <a:latin typeface="Times New Roman"/>
                <a:cs typeface="Times New Roman"/>
              </a:rPr>
              <a:t>smote:</a:t>
            </a:r>
            <a:r>
              <a:rPr sz="2133" spc="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rgbClr val="202020"/>
                </a:solidFill>
                <a:latin typeface="Times New Roman"/>
                <a:cs typeface="Times New Roman"/>
              </a:rPr>
              <a:t>{0:</a:t>
            </a:r>
            <a:r>
              <a:rPr sz="2133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2028,</a:t>
            </a:r>
            <a:r>
              <a:rPr sz="2133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1: 345}</a:t>
            </a:r>
            <a:endParaRPr sz="2133">
              <a:latin typeface="Times New Roman"/>
              <a:cs typeface="Times New Roman"/>
            </a:endParaRPr>
          </a:p>
          <a:p>
            <a:pPr marL="16933"/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2133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smote:{0:</a:t>
            </a:r>
            <a:r>
              <a:rPr sz="2133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2028,</a:t>
            </a:r>
            <a:r>
              <a:rPr sz="2133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133" spc="-7" dirty="0">
                <a:solidFill>
                  <a:srgbClr val="202020"/>
                </a:solidFill>
                <a:latin typeface="Times New Roman"/>
                <a:cs typeface="Times New Roman"/>
              </a:rPr>
              <a:t>1: 2028}</a:t>
            </a:r>
            <a:endParaRPr sz="21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43061"/>
            <a:ext cx="354309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Building</a:t>
            </a:r>
            <a:r>
              <a:rPr spc="-60" dirty="0"/>
              <a:t> </a:t>
            </a:r>
            <a:r>
              <a:rPr spc="-7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49" y="840571"/>
            <a:ext cx="11001587" cy="46522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marR="6773" indent="-457189">
              <a:lnSpc>
                <a:spcPct val="114999"/>
              </a:lnSpc>
              <a:spcBef>
                <a:spcPts val="133"/>
              </a:spcBef>
              <a:buClr>
                <a:srgbClr val="124F5C"/>
              </a:buClr>
              <a:buFont typeface="Wingdings"/>
              <a:buChar char="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Before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building</a:t>
            </a:r>
            <a:r>
              <a:rPr sz="2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models,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split.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taken</a:t>
            </a:r>
            <a:r>
              <a:rPr sz="2400" spc="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70%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train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 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30%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data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27"/>
              </a:spcBef>
              <a:buClr>
                <a:srgbClr val="124F5C"/>
              </a:buClr>
              <a:buFont typeface="Wingdings"/>
              <a:buChar char="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sz="24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2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many</a:t>
            </a:r>
            <a:r>
              <a:rPr sz="2400" spc="2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classification</a:t>
            </a:r>
            <a:r>
              <a:rPr sz="2400" spc="20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19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2400" spc="2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2400" spc="2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supervised</a:t>
            </a:r>
            <a:r>
              <a:rPr sz="2400" spc="2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r>
              <a:rPr sz="2400" spc="2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learning.</a:t>
            </a:r>
            <a:r>
              <a:rPr sz="2400" spc="20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74121">
              <a:spcBef>
                <a:spcPts val="440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have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are,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27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40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27"/>
              </a:spcBef>
              <a:buAutoNum type="arabicParenBoth"/>
              <a:tabLst>
                <a:tab pos="905064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–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nearest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neighbor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Baye’s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endParaRPr sz="2400">
              <a:latin typeface="Times New Roman"/>
              <a:cs typeface="Times New Roman"/>
            </a:endParaRPr>
          </a:p>
          <a:p>
            <a:pPr marL="904217" lvl="1" indent="-430943">
              <a:spcBef>
                <a:spcPts val="433"/>
              </a:spcBef>
              <a:buAutoNum type="arabicParenBoth"/>
              <a:tabLst>
                <a:tab pos="905064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Support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Vector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Machine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(SVM)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527" y="632409"/>
            <a:ext cx="2168898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092" y="1373292"/>
            <a:ext cx="5953760" cy="506805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7189">
              <a:spcBef>
                <a:spcPts val="560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Methodology</a:t>
            </a:r>
            <a:endParaRPr sz="240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Loading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Exploratory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Treating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missing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values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outliers</a:t>
            </a:r>
            <a:endParaRPr sz="240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Feature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Train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test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split</a:t>
            </a:r>
            <a:endParaRPr sz="240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Modeling</a:t>
            </a:r>
            <a:endParaRPr sz="2400">
              <a:latin typeface="Times New Roman"/>
              <a:cs typeface="Times New Roman"/>
            </a:endParaRPr>
          </a:p>
          <a:p>
            <a:pPr marL="1514649" lvl="1" indent="-431789">
              <a:spcBef>
                <a:spcPts val="433"/>
              </a:spcBef>
              <a:buAutoNum type="arabicParenBoth"/>
              <a:tabLst>
                <a:tab pos="1515495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Cross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1513802" lvl="1" indent="-430943">
              <a:spcBef>
                <a:spcPts val="433"/>
              </a:spcBef>
              <a:buAutoNum type="arabicParenBoth"/>
              <a:tabLst>
                <a:tab pos="1514649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Hyper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parameter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tuning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46" y="1010906"/>
            <a:ext cx="10948245" cy="464620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8035" algn="just">
              <a:spcBef>
                <a:spcPts val="560"/>
              </a:spcBef>
              <a:buClr>
                <a:srgbClr val="124F5C"/>
              </a:buClr>
              <a:buAutoNum type="arabicPeriod"/>
              <a:tabLst>
                <a:tab pos="474968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Logistic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regression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modeling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probability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474121" algn="just">
              <a:spcBef>
                <a:spcPts val="433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discrete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outcome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input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variable.</a:t>
            </a:r>
            <a:endParaRPr sz="2400" dirty="0">
              <a:latin typeface="Times New Roman"/>
              <a:cs typeface="Times New Roman"/>
            </a:endParaRPr>
          </a:p>
          <a:p>
            <a:pPr marL="474121" marR="165943" indent="-458035" algn="just">
              <a:lnSpc>
                <a:spcPct val="114999"/>
              </a:lnSpc>
              <a:buClr>
                <a:srgbClr val="124F5C"/>
              </a:buClr>
              <a:buAutoNum type="arabicPeriod" startAt="2"/>
              <a:tabLst>
                <a:tab pos="474968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Decision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Tree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tree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mechanical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decision by dividing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inputs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smaller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decisions.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divided into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nodes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leafs. It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based 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concept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entropy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74121" marR="921150" indent="-458035">
              <a:lnSpc>
                <a:spcPct val="114999"/>
              </a:lnSpc>
              <a:spcBef>
                <a:spcPts val="7"/>
              </a:spcBef>
              <a:buClr>
                <a:srgbClr val="124F5C"/>
              </a:buClr>
              <a:buAutoNum type="arabicPeriod" startAt="2"/>
              <a:tabLst>
                <a:tab pos="474121" algn="l"/>
                <a:tab pos="474968" algn="l"/>
              </a:tabLst>
            </a:pP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 Forest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forests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an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ensemble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learning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for classification, regression and other tasks that operates by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constructing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multitude of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decision tree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at training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Clr>
                <a:srgbClr val="124F5C"/>
              </a:buClr>
              <a:buAutoNum type="arabicPeriod" startAt="2"/>
              <a:tabLst>
                <a:tab pos="474121" algn="l"/>
                <a:tab pos="474968" algn="l"/>
              </a:tabLst>
            </a:pP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K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–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nearest</a:t>
            </a:r>
            <a:r>
              <a:rPr sz="2400" b="1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202020"/>
                </a:solidFill>
                <a:latin typeface="Times New Roman"/>
                <a:cs typeface="Times New Roman"/>
              </a:rPr>
              <a:t>neighbor</a:t>
            </a:r>
            <a:r>
              <a:rPr sz="2400" b="1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K-NN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algorithm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stores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all the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2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classifies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474121" marR="19472">
              <a:lnSpc>
                <a:spcPct val="114999"/>
              </a:lnSpc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new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 point based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 the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similarity.</a:t>
            </a:r>
            <a:r>
              <a:rPr sz="2400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This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means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data appears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then it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easily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classified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 well suite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K-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NN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algorithm.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984" y="43061"/>
            <a:ext cx="4828965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Classification</a:t>
            </a:r>
            <a:r>
              <a:rPr spc="-40" dirty="0"/>
              <a:t> </a:t>
            </a:r>
            <a:r>
              <a:rPr spc="-7" dirty="0"/>
              <a:t>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4" y="43061"/>
            <a:ext cx="500778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Classification</a:t>
            </a:r>
            <a:r>
              <a:rPr spc="-40" dirty="0"/>
              <a:t> </a:t>
            </a:r>
            <a:r>
              <a:rPr spc="-7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4984" y="638175"/>
            <a:ext cx="11982033" cy="568751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0" marR="6773" indent="0" algn="just">
              <a:lnSpc>
                <a:spcPct val="114999"/>
              </a:lnSpc>
              <a:buNone/>
              <a:tabLst>
                <a:tab pos="409776" algn="l"/>
              </a:tabLst>
            </a:pPr>
            <a:r>
              <a:rPr lang="en-US" sz="2400" b="1" spc="-7" dirty="0">
                <a:latin typeface="Times New Roman"/>
                <a:cs typeface="Times New Roman"/>
              </a:rPr>
              <a:t>5.</a:t>
            </a:r>
            <a:r>
              <a:rPr lang="en-IN" sz="24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Naïve</a:t>
            </a:r>
            <a:r>
              <a:rPr lang="en-IN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 Bayes</a:t>
            </a:r>
            <a:r>
              <a:rPr lang="en-IN" sz="24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400" b="1" dirty="0">
                <a:solidFill>
                  <a:srgbClr val="202020"/>
                </a:solidFill>
                <a:latin typeface="Times New Roman"/>
                <a:cs typeface="Times New Roman"/>
              </a:rPr>
              <a:t>classifiers</a:t>
            </a:r>
            <a:r>
              <a:rPr lang="en-IN" sz="24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202020"/>
                </a:solidFill>
                <a:latin typeface="Times New Roman"/>
                <a:cs typeface="Times New Roman"/>
              </a:rPr>
              <a:t>:</a:t>
            </a:r>
            <a:r>
              <a:rPr lang="en-IN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 Naïve Bayes classifiers are a family of simple “probabilistic </a:t>
            </a:r>
            <a:r>
              <a:rPr lang="en-IN" sz="2400" spc="-5" dirty="0" err="1">
                <a:solidFill>
                  <a:srgbClr val="202020"/>
                </a:solidFill>
                <a:latin typeface="Times New Roman"/>
                <a:cs typeface="Times New Roman"/>
              </a:rPr>
              <a:t>clasifiers</a:t>
            </a:r>
            <a:r>
              <a:rPr lang="en-IN" sz="2400" spc="-5" dirty="0">
                <a:solidFill>
                  <a:srgbClr val="202020"/>
                </a:solidFill>
                <a:latin typeface="Times New Roman"/>
                <a:cs typeface="Times New Roman"/>
              </a:rPr>
              <a:t>”  based on applying Bayes theorem with strong independence assumptions between the features.</a:t>
            </a:r>
            <a:endParaRPr lang="en-US" sz="2400" b="1" spc="-7" dirty="0">
              <a:latin typeface="Times New Roman"/>
              <a:cs typeface="Times New Roman"/>
            </a:endParaRPr>
          </a:p>
          <a:p>
            <a:pPr marL="0" marR="6773" indent="0" algn="just">
              <a:lnSpc>
                <a:spcPct val="114999"/>
              </a:lnSpc>
              <a:buNone/>
              <a:tabLst>
                <a:tab pos="409776" algn="l"/>
              </a:tabLst>
            </a:pPr>
            <a:r>
              <a:rPr lang="en-IN" sz="2400" b="1" spc="-7" dirty="0">
                <a:latin typeface="Times New Roman"/>
                <a:cs typeface="Times New Roman"/>
              </a:rPr>
              <a:t>6. </a:t>
            </a:r>
            <a:r>
              <a:rPr sz="2400" b="1" spc="-7" dirty="0" err="1">
                <a:latin typeface="Times New Roman"/>
                <a:cs typeface="Times New Roman"/>
              </a:rPr>
              <a:t>Adaboost</a:t>
            </a:r>
            <a:r>
              <a:rPr sz="2400" b="1" spc="-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classifiers </a:t>
            </a:r>
            <a:r>
              <a:rPr sz="2400" dirty="0"/>
              <a:t>: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AdaBoost</a:t>
            </a:r>
            <a:r>
              <a:rPr sz="2400" spc="5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meta-estimator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fits additional copies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classified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are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r>
              <a:rPr sz="2400" spc="-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z="2400" spc="-7" dirty="0"/>
              <a:t>.</a:t>
            </a:r>
          </a:p>
          <a:p>
            <a:pPr marL="16086" marR="7620" indent="0" algn="just">
              <a:lnSpc>
                <a:spcPct val="114999"/>
              </a:lnSpc>
              <a:spcBef>
                <a:spcPts val="7"/>
              </a:spcBef>
              <a:buClr>
                <a:srgbClr val="202020"/>
              </a:buClr>
              <a:buNone/>
              <a:tabLst>
                <a:tab pos="844952" algn="l"/>
              </a:tabLst>
            </a:pPr>
            <a:endParaRPr lang="en-US" sz="2400" b="1" spc="-7" dirty="0">
              <a:latin typeface="Times New Roman"/>
              <a:cs typeface="Times New Roman"/>
            </a:endParaRPr>
          </a:p>
          <a:p>
            <a:pPr marL="16086" marR="7620" indent="0" algn="just">
              <a:lnSpc>
                <a:spcPct val="114999"/>
              </a:lnSpc>
              <a:spcBef>
                <a:spcPts val="7"/>
              </a:spcBef>
              <a:buClr>
                <a:srgbClr val="202020"/>
              </a:buClr>
              <a:buNone/>
              <a:tabLst>
                <a:tab pos="844952" algn="l"/>
              </a:tabLst>
            </a:pPr>
            <a:r>
              <a:rPr lang="en-US" sz="2400" b="1" spc="-7" dirty="0">
                <a:latin typeface="Times New Roman"/>
                <a:cs typeface="Times New Roman"/>
              </a:rPr>
              <a:t>7.</a:t>
            </a:r>
            <a:r>
              <a:rPr sz="2400" b="1" spc="-7" dirty="0">
                <a:latin typeface="Times New Roman"/>
                <a:cs typeface="Times New Roman"/>
              </a:rPr>
              <a:t>Support</a:t>
            </a:r>
            <a:r>
              <a:rPr sz="2400" b="1" dirty="0">
                <a:latin typeface="Times New Roman"/>
                <a:cs typeface="Times New Roman"/>
              </a:rPr>
              <a:t> Vector</a:t>
            </a:r>
            <a:r>
              <a:rPr sz="2400" b="1" spc="7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Machine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(SVM)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/>
              <a:t>:</a:t>
            </a:r>
            <a:r>
              <a:rPr sz="2400" spc="7" dirty="0"/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“Support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Machine”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24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challenges. Here we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n-dimensional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coordinate.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4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hyper-plane that differentiates the two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24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400" spc="-5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5" y="43061"/>
            <a:ext cx="4400340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ROC</a:t>
            </a:r>
            <a:r>
              <a:rPr spc="-13" dirty="0"/>
              <a:t> </a:t>
            </a:r>
            <a:r>
              <a:rPr spc="-7" dirty="0"/>
              <a:t>of</a:t>
            </a:r>
            <a:r>
              <a:rPr spc="-13" dirty="0"/>
              <a:t> </a:t>
            </a:r>
            <a:r>
              <a:rPr spc="-7" dirty="0"/>
              <a:t>all</a:t>
            </a:r>
            <a:r>
              <a:rPr spc="-47" dirty="0"/>
              <a:t> </a:t>
            </a:r>
            <a:r>
              <a:rPr spc="-7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1" y="952501"/>
            <a:ext cx="9353536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718163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Confusion</a:t>
            </a:r>
            <a:r>
              <a:rPr spc="-13" dirty="0"/>
              <a:t> </a:t>
            </a:r>
            <a:r>
              <a:rPr spc="-7" dirty="0"/>
              <a:t>Metric</a:t>
            </a:r>
            <a:r>
              <a:rPr spc="-20" dirty="0"/>
              <a:t> </a:t>
            </a:r>
            <a:r>
              <a:rPr spc="-7" dirty="0"/>
              <a:t>of all</a:t>
            </a:r>
            <a:r>
              <a:rPr spc="-33" dirty="0"/>
              <a:t> </a:t>
            </a:r>
            <a:r>
              <a:rPr spc="-7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891" y="3523971"/>
            <a:ext cx="11736788" cy="30729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459" y="988551"/>
            <a:ext cx="10363704" cy="23904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6" y="43061"/>
            <a:ext cx="5724314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Hyper</a:t>
            </a:r>
            <a:r>
              <a:rPr spc="-33" dirty="0"/>
              <a:t> </a:t>
            </a:r>
            <a:r>
              <a:rPr spc="-7" dirty="0"/>
              <a:t>Parameter</a:t>
            </a:r>
            <a:r>
              <a:rPr spc="-13" dirty="0"/>
              <a:t> </a:t>
            </a:r>
            <a:r>
              <a:rPr spc="-7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869" y="797330"/>
            <a:ext cx="11004127" cy="863484"/>
          </a:xfrm>
          <a:prstGeom prst="rect">
            <a:avLst/>
          </a:prstGeom>
        </p:spPr>
        <p:txBody>
          <a:bodyPr vert="horz" wrap="square" lIns="0" tIns="72813" rIns="0" bIns="0" rtlCol="0">
            <a:spAutoFit/>
          </a:bodyPr>
          <a:lstStyle/>
          <a:p>
            <a:pPr marL="474121" indent="-458035">
              <a:spcBef>
                <a:spcPts val="573"/>
              </a:spcBef>
              <a:buChar char="●"/>
              <a:tabLst>
                <a:tab pos="474121" algn="l"/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After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building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models,</a:t>
            </a:r>
            <a:r>
              <a:rPr sz="2400" spc="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02020"/>
                </a:solidFill>
                <a:latin typeface="Arial MT"/>
                <a:cs typeface="Arial MT"/>
              </a:rPr>
              <a:t>we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try</a:t>
            </a:r>
            <a:r>
              <a:rPr sz="2400" spc="35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2400" spc="347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improve</a:t>
            </a:r>
            <a:r>
              <a:rPr sz="2400" spc="367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performance</a:t>
            </a:r>
            <a:r>
              <a:rPr sz="2400" spc="37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2400" spc="353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models</a:t>
            </a:r>
            <a:r>
              <a:rPr sz="2400" spc="3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7" dirty="0">
                <a:solidFill>
                  <a:srgbClr val="202020"/>
                </a:solidFill>
                <a:latin typeface="Arial MT"/>
                <a:cs typeface="Arial MT"/>
              </a:rPr>
              <a:t>by</a:t>
            </a:r>
            <a:endParaRPr sz="2400">
              <a:latin typeface="Arial MT"/>
              <a:cs typeface="Arial MT"/>
            </a:endParaRPr>
          </a:p>
          <a:p>
            <a:pPr marL="474121">
              <a:spcBef>
                <a:spcPts val="433"/>
              </a:spcBef>
            </a:pPr>
            <a:r>
              <a:rPr sz="2400" spc="-13" dirty="0">
                <a:solidFill>
                  <a:srgbClr val="202020"/>
                </a:solidFill>
                <a:latin typeface="Arial MT"/>
                <a:cs typeface="Arial MT"/>
              </a:rPr>
              <a:t>hyper</a:t>
            </a:r>
            <a:r>
              <a:rPr sz="24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Arial MT"/>
                <a:cs typeface="Arial MT"/>
              </a:rPr>
              <a:t>parameter tuning.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79" y="2119877"/>
            <a:ext cx="8027884" cy="43429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14459" y="3273722"/>
            <a:ext cx="285580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evaluation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metric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 before and </a:t>
            </a:r>
            <a:r>
              <a:rPr sz="2400" spc="-7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hyper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61" y="627836"/>
            <a:ext cx="1173943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ROC</a:t>
            </a:r>
            <a:r>
              <a:rPr spc="20" dirty="0"/>
              <a:t> </a:t>
            </a:r>
            <a:r>
              <a:rPr spc="-7" dirty="0"/>
              <a:t>of</a:t>
            </a:r>
            <a:r>
              <a:rPr spc="13" dirty="0"/>
              <a:t> </a:t>
            </a:r>
            <a:r>
              <a:rPr spc="-7" dirty="0"/>
              <a:t>all the</a:t>
            </a:r>
            <a:r>
              <a:rPr spc="7" dirty="0"/>
              <a:t> </a:t>
            </a:r>
            <a:r>
              <a:rPr spc="-7" dirty="0"/>
              <a:t>models</a:t>
            </a:r>
            <a:r>
              <a:rPr spc="20" dirty="0"/>
              <a:t> </a:t>
            </a:r>
            <a:r>
              <a:rPr spc="-7" dirty="0"/>
              <a:t>after Hyperparameter</a:t>
            </a:r>
            <a:r>
              <a:rPr spc="20" dirty="0"/>
              <a:t> </a:t>
            </a:r>
            <a:r>
              <a:rPr spc="-7" dirty="0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455" y="1536193"/>
            <a:ext cx="7831328" cy="46390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101288"/>
            <a:ext cx="12192000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 marR="677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Model</a:t>
            </a:r>
            <a:r>
              <a:rPr dirty="0"/>
              <a:t> </a:t>
            </a:r>
            <a:r>
              <a:rPr spc="-7" dirty="0"/>
              <a:t>performance of</a:t>
            </a:r>
            <a:r>
              <a:rPr spc="7" dirty="0"/>
              <a:t> </a:t>
            </a:r>
            <a:r>
              <a:rPr spc="-7" dirty="0"/>
              <a:t>all</a:t>
            </a:r>
            <a:r>
              <a:rPr dirty="0"/>
              <a:t> </a:t>
            </a:r>
            <a:r>
              <a:rPr spc="-7" dirty="0"/>
              <a:t>models</a:t>
            </a:r>
            <a:r>
              <a:rPr dirty="0"/>
              <a:t> after</a:t>
            </a:r>
            <a:r>
              <a:rPr spc="-13" dirty="0"/>
              <a:t> </a:t>
            </a:r>
            <a:r>
              <a:rPr spc="-7" dirty="0"/>
              <a:t>Hyper </a:t>
            </a:r>
            <a:r>
              <a:rPr spc="-913" dirty="0"/>
              <a:t> </a:t>
            </a:r>
            <a:r>
              <a:rPr spc="-7" dirty="0"/>
              <a:t>parameter</a:t>
            </a:r>
            <a:r>
              <a:rPr spc="-20" dirty="0"/>
              <a:t> </a:t>
            </a:r>
            <a:r>
              <a:rPr dirty="0"/>
              <a:t>tuning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270" y="1677421"/>
            <a:ext cx="7913609" cy="43571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93" y="870085"/>
            <a:ext cx="282503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869" y="1966130"/>
            <a:ext cx="11002433" cy="2973977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>
              <a:spcBef>
                <a:spcPts val="567"/>
              </a:spcBef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Here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evaluation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metric,</a:t>
            </a:r>
            <a:r>
              <a:rPr sz="2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observe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that,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evaluate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2400" spc="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performance, we</a:t>
            </a:r>
            <a:r>
              <a:rPr sz="2400" spc="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consider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accuracy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recall.</a:t>
            </a:r>
            <a:endParaRPr sz="2400">
              <a:latin typeface="Times New Roman"/>
              <a:cs typeface="Times New Roman"/>
            </a:endParaRPr>
          </a:p>
          <a:p>
            <a:pPr marL="474121" marR="6773" indent="-458035">
              <a:lnSpc>
                <a:spcPct val="114999"/>
              </a:lnSpc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3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Forest,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33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3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2400" spc="3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having</a:t>
            </a:r>
            <a:r>
              <a:rPr sz="2400" spc="3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high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recall.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/>
              <a:tabLst>
                <a:tab pos="474968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But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consider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accuracy,</a:t>
            </a:r>
            <a:r>
              <a:rPr sz="2400" spc="2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Random</a:t>
            </a:r>
            <a:r>
              <a:rPr sz="2400" spc="2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Forest</a:t>
            </a:r>
            <a:r>
              <a:rPr sz="2400" spc="272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overfitting.</a:t>
            </a:r>
            <a:r>
              <a:rPr sz="2400" spc="2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z="2400" spc="26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Adaboost</a:t>
            </a:r>
            <a:r>
              <a:rPr sz="2400" spc="2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2400" spc="2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</a:t>
            </a:r>
            <a:endParaRPr sz="2400">
              <a:latin typeface="Times New Roman"/>
              <a:cs typeface="Times New Roman"/>
            </a:endParaRPr>
          </a:p>
          <a:p>
            <a:pPr marL="474121">
              <a:spcBef>
                <a:spcPts val="433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performing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good.</a:t>
            </a:r>
            <a:endParaRPr sz="2400">
              <a:latin typeface="Times New Roman"/>
              <a:cs typeface="Times New Roman"/>
            </a:endParaRPr>
          </a:p>
          <a:p>
            <a:pPr marL="474121" indent="-458035">
              <a:spcBef>
                <a:spcPts val="433"/>
              </a:spcBef>
              <a:buAutoNum type="arabicParenBoth" startAt="4"/>
              <a:tabLst>
                <a:tab pos="474968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Among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Adaboost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Naïve Bayes,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Naïve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Bayes</a:t>
            </a:r>
            <a:r>
              <a:rPr sz="2400" spc="-5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best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performer.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41" y="306442"/>
            <a:ext cx="3917359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Challenges</a:t>
            </a:r>
            <a:r>
              <a:rPr spc="-60" dirty="0"/>
              <a:t> </a:t>
            </a:r>
            <a:r>
              <a:rPr spc="-7" dirty="0"/>
              <a:t>faced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314025"/>
            <a:ext cx="10910145" cy="25314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>
              <a:lnSpc>
                <a:spcPct val="114999"/>
              </a:lnSpc>
              <a:spcBef>
                <a:spcPts val="133"/>
              </a:spcBef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dependent variable has very few data labeled as ‘1’.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So we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can observe in all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precision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more.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did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had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much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classes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‘0’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‘1’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learn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data,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failing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predict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 data as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‘1’.</a:t>
            </a:r>
            <a:endParaRPr sz="2400">
              <a:latin typeface="Times New Roman"/>
              <a:cs typeface="Times New Roman"/>
            </a:endParaRPr>
          </a:p>
          <a:p>
            <a:pPr marL="473275" marR="175256" indent="-457189">
              <a:lnSpc>
                <a:spcPct val="114999"/>
              </a:lnSpc>
              <a:buFont typeface="Arial MT"/>
              <a:buChar char="●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Due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 this class imbalance, several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are overfitting. Even though we have 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treated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class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imbalance,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could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not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come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 over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it.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2400" spc="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only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able to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reduce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34" y="4322234"/>
            <a:ext cx="2238585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Ref</a:t>
            </a:r>
            <a:r>
              <a:rPr sz="3733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nces</a:t>
            </a:r>
            <a:endParaRPr sz="37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33" y="4913989"/>
            <a:ext cx="2634827" cy="128240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74121" indent="-457189">
              <a:spcBef>
                <a:spcPts val="560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Analytics</a:t>
            </a:r>
            <a:r>
              <a:rPr sz="2400" spc="-1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Vidhya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GeeksforGeeks</a:t>
            </a:r>
            <a:endParaRPr sz="2400">
              <a:latin typeface="Times New Roman"/>
              <a:cs typeface="Times New Roman"/>
            </a:endParaRPr>
          </a:p>
          <a:p>
            <a:pPr marL="474121" indent="-457189">
              <a:spcBef>
                <a:spcPts val="433"/>
              </a:spcBef>
              <a:buFont typeface="Arial MT"/>
              <a:buChar char="•"/>
              <a:tabLst>
                <a:tab pos="473275" algn="l"/>
                <a:tab pos="474121" algn="l"/>
              </a:tabLst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913" y="2833844"/>
            <a:ext cx="286406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>
                <a:latin typeface="Arial MT"/>
                <a:cs typeface="Arial MT"/>
              </a:rPr>
              <a:t>Thank</a:t>
            </a:r>
            <a:r>
              <a:rPr spc="-67" dirty="0">
                <a:latin typeface="Arial MT"/>
                <a:cs typeface="Arial MT"/>
              </a:rPr>
              <a:t> </a:t>
            </a:r>
            <a:r>
              <a:rPr spc="-7" dirty="0">
                <a:latin typeface="Arial MT"/>
                <a:cs typeface="Arial MT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637150"/>
            <a:ext cx="293684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34" y="1925660"/>
            <a:ext cx="11256433" cy="2971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Cardiovascular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disease</a:t>
            </a:r>
            <a:r>
              <a:rPr sz="2400" spc="-7" dirty="0">
                <a:latin typeface="Times New Roman"/>
                <a:cs typeface="Times New Roman"/>
              </a:rPr>
              <a:t> is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7" dirty="0">
                <a:latin typeface="Times New Roman"/>
                <a:cs typeface="Times New Roman"/>
              </a:rPr>
              <a:t> major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burden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worldwide in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21st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century.</a:t>
            </a:r>
            <a:endParaRPr sz="2400">
              <a:latin typeface="Times New Roman"/>
              <a:cs typeface="Times New Roman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Consequently,</a:t>
            </a:r>
            <a:r>
              <a:rPr sz="2400" spc="3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there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9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urgent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requirement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for</a:t>
            </a:r>
            <a:r>
              <a:rPr sz="2400" spc="3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early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location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treatment</a:t>
            </a:r>
            <a:r>
              <a:rPr sz="2400" spc="33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such</a:t>
            </a:r>
            <a:endParaRPr sz="2400">
              <a:latin typeface="Times New Roman"/>
              <a:cs typeface="Times New Roman"/>
            </a:endParaRPr>
          </a:p>
          <a:p>
            <a:pPr marL="398770"/>
            <a:r>
              <a:rPr sz="2400" spc="-7" dirty="0">
                <a:latin typeface="Times New Roman"/>
                <a:cs typeface="Times New Roman"/>
              </a:rPr>
              <a:t>diseases.</a:t>
            </a:r>
            <a:endParaRPr sz="2400">
              <a:latin typeface="Times New Roman"/>
              <a:cs typeface="Times New Roman"/>
            </a:endParaRPr>
          </a:p>
          <a:p>
            <a:pPr marL="398770" marR="6773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Learning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spc="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slanting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innovations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numerous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circles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medicinal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 application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predicting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illnesses.</a:t>
            </a:r>
            <a:endParaRPr sz="2400">
              <a:latin typeface="Times New Roman"/>
              <a:cs typeface="Times New Roman"/>
            </a:endParaRPr>
          </a:p>
          <a:p>
            <a:pPr marL="39877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project,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Framingham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city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given.</a:t>
            </a:r>
            <a:endParaRPr sz="2400">
              <a:latin typeface="Times New Roman"/>
              <a:cs typeface="Times New Roman"/>
            </a:endParaRPr>
          </a:p>
          <a:p>
            <a:pPr marL="398770" marR="7620" indent="-382684">
              <a:spcBef>
                <a:spcPts val="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Framingham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Heart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Study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is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long-term,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ongoing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cardiovascular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cohort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study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of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residents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city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Framingham,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Massachusetts.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637150"/>
            <a:ext cx="478469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Problem</a:t>
            </a:r>
            <a:r>
              <a:rPr spc="-80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424" y="1562777"/>
            <a:ext cx="11255587" cy="4449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7620" indent="-382684">
              <a:spcBef>
                <a:spcPts val="133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ongoing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cardiovascular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study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residents</a:t>
            </a:r>
            <a:r>
              <a:rPr sz="2400" spc="1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town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Framingham,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Massachusetts.</a:t>
            </a:r>
            <a:endParaRPr sz="2400">
              <a:latin typeface="Times New Roman"/>
              <a:cs typeface="Times New Roman"/>
            </a:endParaRPr>
          </a:p>
          <a:p>
            <a:pPr marL="475815" indent="-459729">
              <a:buFont typeface="Arial MT"/>
              <a:buChar char="•"/>
              <a:tabLst>
                <a:tab pos="475815" algn="l"/>
                <a:tab pos="476661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classification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goal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predict</a:t>
            </a:r>
            <a:r>
              <a:rPr sz="2400" spc="4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whether</a:t>
            </a:r>
            <a:r>
              <a:rPr sz="2400" spc="4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patient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10-year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risk</a:t>
            </a:r>
            <a:r>
              <a:rPr sz="2400" spc="4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future</a:t>
            </a:r>
            <a:endParaRPr sz="2400">
              <a:latin typeface="Times New Roman"/>
              <a:cs typeface="Times New Roman"/>
            </a:endParaRPr>
          </a:p>
          <a:p>
            <a:pPr marL="398770"/>
            <a:r>
              <a:rPr sz="2400" dirty="0">
                <a:latin typeface="Times New Roman"/>
                <a:cs typeface="Times New Roman"/>
              </a:rPr>
              <a:t>coronary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disease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(CHD).</a:t>
            </a:r>
            <a:endParaRPr sz="2400">
              <a:latin typeface="Times New Roman"/>
              <a:cs typeface="Times New Roman"/>
            </a:endParaRPr>
          </a:p>
          <a:p>
            <a:pPr marL="398770" marR="7620" indent="-382684"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dataset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provides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patients’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information.</a:t>
            </a:r>
            <a:r>
              <a:rPr sz="2400" spc="3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6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34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4,000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3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Numerical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columns:</a:t>
            </a:r>
            <a:endParaRPr sz="2400">
              <a:latin typeface="Times New Roman"/>
              <a:cs typeface="Times New Roman"/>
            </a:endParaRPr>
          </a:p>
          <a:p>
            <a:pPr marL="16933" marR="4401710">
              <a:spcBef>
                <a:spcPts val="7"/>
              </a:spcBef>
            </a:pP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id,</a:t>
            </a:r>
            <a:r>
              <a:rPr sz="2400" spc="-1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age,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totChol,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sysBP,</a:t>
            </a:r>
            <a:r>
              <a:rPr sz="2400" spc="-3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diaBP,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BMI,</a:t>
            </a:r>
            <a:r>
              <a:rPr sz="2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heartRate,</a:t>
            </a:r>
            <a:r>
              <a:rPr sz="2400" spc="-4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glucose </a:t>
            </a:r>
            <a:r>
              <a:rPr sz="2400" spc="-57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Categorical</a:t>
            </a:r>
            <a:r>
              <a:rPr sz="2400" spc="-2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C00000"/>
                </a:solidFill>
                <a:latin typeface="Times New Roman"/>
                <a:cs typeface="Times New Roman"/>
              </a:rPr>
              <a:t>columns: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education,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cigsPerDay,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sex,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is_smoking,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BPMeds,</a:t>
            </a:r>
            <a:r>
              <a:rPr sz="2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prevalentStroke,</a:t>
            </a:r>
            <a:r>
              <a:rPr sz="2400" spc="73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spc="-7" dirty="0">
                <a:solidFill>
                  <a:srgbClr val="202020"/>
                </a:solidFill>
                <a:latin typeface="Times New Roman"/>
                <a:cs typeface="Times New Roman"/>
              </a:rPr>
              <a:t>prevalentHyp,</a:t>
            </a:r>
            <a:r>
              <a:rPr sz="2400" spc="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diabetes,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TenYearCHD</a:t>
            </a:r>
            <a:endParaRPr sz="2400">
              <a:latin typeface="Times New Roman"/>
              <a:cs typeface="Times New Roman"/>
            </a:endParaRPr>
          </a:p>
          <a:p>
            <a:pPr marL="16933"/>
            <a:r>
              <a:rPr sz="24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Dataset</a:t>
            </a:r>
            <a:r>
              <a:rPr sz="2400" u="heavy" spc="-47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shape:</a:t>
            </a:r>
            <a:r>
              <a:rPr sz="2400" u="heavy" spc="-4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(3390,</a:t>
            </a:r>
            <a:r>
              <a:rPr sz="2400" spc="-27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02020"/>
                </a:solidFill>
                <a:latin typeface="Times New Roman"/>
                <a:cs typeface="Times New Roman"/>
              </a:rPr>
              <a:t>17)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637150"/>
            <a:ext cx="3089241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584" y="1756711"/>
            <a:ext cx="10913976" cy="32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387" y="800557"/>
            <a:ext cx="4565438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/>
              <a:t>Loading</a:t>
            </a:r>
            <a:r>
              <a:rPr spc="-13" dirty="0"/>
              <a:t> </a:t>
            </a:r>
            <a:r>
              <a:rPr spc="-7" dirty="0"/>
              <a:t>the</a:t>
            </a:r>
            <a:r>
              <a:rPr spc="-27" dirty="0"/>
              <a:t> </a:t>
            </a:r>
            <a:r>
              <a:rPr spc="-7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" y="4020878"/>
            <a:ext cx="11996927" cy="253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270" y="18142"/>
            <a:ext cx="3274117" cy="3737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5952" y="1554243"/>
            <a:ext cx="5593080" cy="186375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 algn="just">
              <a:spcBef>
                <a:spcPts val="133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spc="-7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loading </a:t>
            </a:r>
            <a:r>
              <a:rPr sz="2400" spc="-7" dirty="0">
                <a:latin typeface="Times New Roman"/>
                <a:cs typeface="Times New Roman"/>
              </a:rPr>
              <a:t>the dataset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7" dirty="0">
                <a:latin typeface="Times New Roman"/>
                <a:cs typeface="Times New Roman"/>
              </a:rPr>
              <a:t>observe </a:t>
            </a:r>
            <a:r>
              <a:rPr sz="2400" dirty="0">
                <a:latin typeface="Times New Roman"/>
                <a:cs typeface="Times New Roman"/>
              </a:rPr>
              <a:t> that it </a:t>
            </a:r>
            <a:r>
              <a:rPr sz="2400" spc="-7" dirty="0">
                <a:latin typeface="Times New Roman"/>
                <a:cs typeface="Times New Roman"/>
              </a:rPr>
              <a:t>contains 3390 rows </a:t>
            </a:r>
            <a:r>
              <a:rPr sz="2400" dirty="0">
                <a:latin typeface="Times New Roman"/>
                <a:cs typeface="Times New Roman"/>
              </a:rPr>
              <a:t>and 17 </a:t>
            </a:r>
            <a:r>
              <a:rPr sz="2400" spc="-7" dirty="0">
                <a:latin typeface="Times New Roman"/>
                <a:cs typeface="Times New Roman"/>
              </a:rPr>
              <a:t>columns </a:t>
            </a:r>
            <a:r>
              <a:rPr sz="2400" spc="-5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 with.</a:t>
            </a:r>
          </a:p>
          <a:p>
            <a:pPr marL="398770" indent="-382684" algn="just">
              <a:spcBef>
                <a:spcPts val="7"/>
              </a:spcBef>
              <a:buFont typeface="Arial MT"/>
              <a:buChar char="•"/>
              <a:tabLst>
                <a:tab pos="399617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spc="98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have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information</a:t>
            </a:r>
            <a:r>
              <a:rPr sz="2400" spc="96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Times New Roman"/>
                <a:cs typeface="Times New Roman"/>
              </a:rPr>
              <a:t>of</a:t>
            </a:r>
            <a:r>
              <a:rPr sz="2400" spc="97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all</a:t>
            </a:r>
            <a:r>
              <a:rPr sz="2400" spc="96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398770" algn="just"/>
            <a:r>
              <a:rPr sz="2400" spc="-7" dirty="0">
                <a:latin typeface="Times New Roman"/>
                <a:cs typeface="Times New Roman"/>
              </a:rPr>
              <a:t>columns,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proceed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59" y="951395"/>
            <a:ext cx="4168813" cy="49201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577" y="-26245"/>
            <a:ext cx="7957820" cy="1124240"/>
          </a:xfrm>
          <a:prstGeom prst="rect">
            <a:avLst/>
          </a:prstGeom>
        </p:spPr>
        <p:txBody>
          <a:bodyPr vert="horz" wrap="square" lIns="0" tIns="5164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407"/>
              </a:spcBef>
            </a:pPr>
            <a:r>
              <a:rPr spc="-7" dirty="0">
                <a:solidFill>
                  <a:srgbClr val="C00000"/>
                </a:solidFill>
              </a:rPr>
              <a:t>Exploratory</a:t>
            </a:r>
            <a:r>
              <a:rPr spc="-20" dirty="0">
                <a:solidFill>
                  <a:srgbClr val="C00000"/>
                </a:solidFill>
              </a:rPr>
              <a:t> </a:t>
            </a:r>
            <a:r>
              <a:rPr spc="-7" dirty="0">
                <a:solidFill>
                  <a:srgbClr val="C00000"/>
                </a:solidFill>
              </a:rPr>
              <a:t>Data</a:t>
            </a:r>
            <a:r>
              <a:rPr spc="13" dirty="0">
                <a:solidFill>
                  <a:srgbClr val="C00000"/>
                </a:solidFill>
              </a:rPr>
              <a:t> </a:t>
            </a:r>
            <a:r>
              <a:rPr spc="-7" dirty="0">
                <a:solidFill>
                  <a:srgbClr val="C00000"/>
                </a:solidFill>
              </a:rPr>
              <a:t>Analysis</a:t>
            </a:r>
          </a:p>
          <a:p>
            <a:pPr marL="5268674">
              <a:lnSpc>
                <a:spcPct val="100000"/>
              </a:lnSpc>
              <a:spcBef>
                <a:spcPts val="180"/>
              </a:spcBef>
            </a:pPr>
            <a:r>
              <a:rPr sz="2400" spc="-7" dirty="0">
                <a:solidFill>
                  <a:srgbClr val="000000"/>
                </a:solidFill>
              </a:rPr>
              <a:t>Uni-variate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3108" y="1183694"/>
            <a:ext cx="6820401" cy="48262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3900" y="6117673"/>
            <a:ext cx="39031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7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Missing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535" y="686816"/>
            <a:ext cx="3037840" cy="27104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2775" y="770127"/>
            <a:ext cx="4019240" cy="2718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2300" y="931739"/>
            <a:ext cx="3096880" cy="2606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062" y="3728607"/>
            <a:ext cx="2410204" cy="2500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9461" y="3790369"/>
            <a:ext cx="3503720" cy="24940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1039" y="3754948"/>
            <a:ext cx="3137453" cy="25505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25997" y="6423693"/>
            <a:ext cx="102489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Pie </a:t>
            </a:r>
            <a:r>
              <a:rPr sz="2400" dirty="0">
                <a:latin typeface="Times New Roman"/>
                <a:cs typeface="Times New Roman"/>
              </a:rPr>
              <a:t>chart to get insight of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clear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" dirty="0">
                <a:latin typeface="Times New Roman"/>
                <a:cs typeface="Times New Roman"/>
              </a:rPr>
              <a:t> is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imba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28202" y="419262"/>
            <a:ext cx="2684780" cy="3864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spc="-7" dirty="0">
                <a:solidFill>
                  <a:srgbClr val="000000"/>
                </a:solidFill>
              </a:rPr>
              <a:t>Un</a:t>
            </a:r>
            <a:r>
              <a:rPr sz="2400" spc="-13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-var</a:t>
            </a:r>
            <a:r>
              <a:rPr sz="2400" spc="7" dirty="0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ate</a:t>
            </a:r>
            <a:r>
              <a:rPr sz="2400" spc="-147" dirty="0">
                <a:solidFill>
                  <a:srgbClr val="000000"/>
                </a:solidFill>
              </a:rPr>
              <a:t> </a:t>
            </a:r>
            <a:r>
              <a:rPr sz="2400" spc="-7" dirty="0">
                <a:solidFill>
                  <a:srgbClr val="000000"/>
                </a:solidFill>
              </a:rPr>
              <a:t>A</a:t>
            </a:r>
            <a:r>
              <a:rPr sz="2400" spc="-20" dirty="0">
                <a:solidFill>
                  <a:srgbClr val="000000"/>
                </a:solidFill>
              </a:rPr>
              <a:t>n</a:t>
            </a:r>
            <a:r>
              <a:rPr sz="2400" dirty="0">
                <a:solidFill>
                  <a:srgbClr val="000000"/>
                </a:solidFill>
              </a:rPr>
              <a:t>al</a:t>
            </a:r>
            <a:r>
              <a:rPr sz="2400" spc="13" dirty="0">
                <a:solidFill>
                  <a:srgbClr val="000000"/>
                </a:solidFill>
              </a:rPr>
              <a:t>y</a:t>
            </a:r>
            <a:r>
              <a:rPr sz="2400" spc="-7" dirty="0">
                <a:solidFill>
                  <a:srgbClr val="000000"/>
                </a:solidFill>
              </a:rPr>
              <a:t>sis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86" y="88325"/>
            <a:ext cx="10329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733" b="1" spc="-27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373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3733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73" y="986823"/>
            <a:ext cx="3737609" cy="24718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277" y="1040589"/>
            <a:ext cx="3723767" cy="2417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8370" y="1065723"/>
            <a:ext cx="3912821" cy="239632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33475" y="3812031"/>
            <a:ext cx="11621347" cy="2558627"/>
            <a:chOff x="250106" y="2859023"/>
            <a:chExt cx="8716010" cy="191897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106" y="2902736"/>
              <a:ext cx="2778908" cy="17843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6372" y="2859023"/>
              <a:ext cx="5989320" cy="19187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12108" y="6314779"/>
            <a:ext cx="4992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latin typeface="Times New Roman"/>
                <a:cs typeface="Times New Roman"/>
              </a:rPr>
              <a:t>Histogram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of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several</a:t>
            </a:r>
            <a:r>
              <a:rPr sz="2400" dirty="0">
                <a:latin typeface="Times New Roman"/>
                <a:cs typeface="Times New Roman"/>
              </a:rPr>
              <a:t> numerical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667" y="510539"/>
            <a:ext cx="25154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latin typeface="Times New Roman"/>
                <a:cs typeface="Times New Roman"/>
              </a:rPr>
              <a:t>Bi-variate</a:t>
            </a:r>
            <a:r>
              <a:rPr sz="2400" b="1" spc="-87" dirty="0">
                <a:latin typeface="Times New Roman"/>
                <a:cs typeface="Times New Roman"/>
              </a:rPr>
              <a:t> </a:t>
            </a:r>
            <a:r>
              <a:rPr sz="2400" b="1" spc="-7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1417</Words>
  <Application>Microsoft Office PowerPoint</Application>
  <PresentationFormat>Widescreen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Times New Roman</vt:lpstr>
      <vt:lpstr>Verdana</vt:lpstr>
      <vt:lpstr>Wingdings</vt:lpstr>
      <vt:lpstr>Office Theme</vt:lpstr>
      <vt:lpstr>Capstone Project Cardio Vascular Risk Analysis</vt:lpstr>
      <vt:lpstr>Contents</vt:lpstr>
      <vt:lpstr>Introduction</vt:lpstr>
      <vt:lpstr>Problem Statement</vt:lpstr>
      <vt:lpstr>Methodology</vt:lpstr>
      <vt:lpstr>Loading the Dataset</vt:lpstr>
      <vt:lpstr>Exploratory Data Analysis Uni-variate Analysis</vt:lpstr>
      <vt:lpstr>Uni-variate Analysis</vt:lpstr>
      <vt:lpstr>PowerPoint Presentation</vt:lpstr>
      <vt:lpstr>Bi-variate Analysis</vt:lpstr>
      <vt:lpstr>Bi-variate Analysis</vt:lpstr>
      <vt:lpstr>Multi-variate Analysis</vt:lpstr>
      <vt:lpstr>PowerPoint Presentation</vt:lpstr>
      <vt:lpstr>Conclusions of EDA:</vt:lpstr>
      <vt:lpstr>Treatment of Missing Values and Outliers</vt:lpstr>
      <vt:lpstr>Feature Engineering</vt:lpstr>
      <vt:lpstr>Feature Engineering</vt:lpstr>
      <vt:lpstr>Data Balancing using Smote Model</vt:lpstr>
      <vt:lpstr>Building model</vt:lpstr>
      <vt:lpstr>Classification Models</vt:lpstr>
      <vt:lpstr>Classification Models</vt:lpstr>
      <vt:lpstr>ROC of all models</vt:lpstr>
      <vt:lpstr>Confusion Metric of all models</vt:lpstr>
      <vt:lpstr>Hyper Parameter Tuning</vt:lpstr>
      <vt:lpstr>ROC of all the models after Hyperparameter Tuning</vt:lpstr>
      <vt:lpstr>Model performance of all models after Hyper  parameter tuning</vt:lpstr>
      <vt:lpstr>Conclusion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lova kumar</dc:creator>
  <cp:lastModifiedBy>lova kumar</cp:lastModifiedBy>
  <cp:revision>2</cp:revision>
  <dcterms:created xsi:type="dcterms:W3CDTF">2022-05-01T03:51:40Z</dcterms:created>
  <dcterms:modified xsi:type="dcterms:W3CDTF">2022-05-11T14:29:49Z</dcterms:modified>
</cp:coreProperties>
</file>