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Montserrat"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4ced8b9ca_0_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4ced8b9c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4ced8b9ca_0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4ced8b9c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4ced8b9ca_0_3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4ced8b9c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4ced8b9ca_0_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4ced8b9c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4c87fc07b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4c87fc07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b4ced8b9ca_0_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b4ced8b9c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b4c87fc07b_0_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b4c87fc07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b4c87fc07b_0_4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b4c87fc07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b4c87fc07b_0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b4c87fc07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b0fa6a94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4c87fc07b_0_6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4c87fc07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4ca7bd85b_9_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4ca7bd85b_9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b4c87fc07b_0_5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b4c87fc07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4dbf1fe30_1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4dbf1fe3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4c87fc07b_0_7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4c87fc07b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4ced8b9ca_0_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4ced8b9c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4c87fc07b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4c87fc0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4c87fc07b_0_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4c87fc07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4c87fc07b_0_3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4c87fc07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58139" y="601980"/>
            <a:ext cx="8474135" cy="3566795"/>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NYC TAXI TRIP TIME PREDICTION.</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000" b="1" u="sng" dirty="0">
                <a:solidFill>
                  <a:schemeClr val="lt1"/>
                </a:solidFill>
                <a:latin typeface="Montserrat"/>
                <a:ea typeface="Montserrat"/>
                <a:cs typeface="Montserrat"/>
                <a:sym typeface="Montserrat"/>
              </a:rPr>
              <a:t>Individual Team Member</a:t>
            </a:r>
            <a:br>
              <a:rPr lang="en-GB" sz="1800" b="1" u="sng" dirty="0">
                <a:solidFill>
                  <a:schemeClr val="lt1"/>
                </a:solidFill>
                <a:latin typeface="Montserrat"/>
                <a:ea typeface="Montserrat"/>
                <a:cs typeface="Montserrat"/>
                <a:sym typeface="Montserrat"/>
              </a:rPr>
            </a:br>
            <a:r>
              <a:rPr lang="en-GB" sz="1600" b="1" u="sng" dirty="0">
                <a:solidFill>
                  <a:schemeClr val="lt1"/>
                </a:solidFill>
                <a:latin typeface="Montserrat"/>
                <a:ea typeface="Montserrat"/>
                <a:cs typeface="Montserrat"/>
                <a:sym typeface="Montserrat"/>
              </a:rPr>
              <a:t>LOVA KUMAR POLUPARTI</a:t>
            </a:r>
            <a:endParaRPr sz="1600" b="1" u="sng"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1275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Day Segmentation</a:t>
            </a:r>
            <a:endParaRPr sz="3500"/>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14" name="Google Shape;114;p22"/>
          <p:cNvPicPr preferRelativeResize="0"/>
          <p:nvPr/>
        </p:nvPicPr>
        <p:blipFill>
          <a:blip r:embed="rId3">
            <a:alphaModFix/>
          </a:blip>
          <a:stretch>
            <a:fillRect/>
          </a:stretch>
        </p:blipFill>
        <p:spPr>
          <a:xfrm>
            <a:off x="1261618" y="1017725"/>
            <a:ext cx="6620770" cy="412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68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Plotting longitude and latitude </a:t>
            </a:r>
            <a:endParaRPr sz="3500"/>
          </a:p>
        </p:txBody>
      </p:sp>
      <p:pic>
        <p:nvPicPr>
          <p:cNvPr id="120" name="Google Shape;120;p23"/>
          <p:cNvPicPr preferRelativeResize="0"/>
          <p:nvPr/>
        </p:nvPicPr>
        <p:blipFill>
          <a:blip r:embed="rId3">
            <a:alphaModFix/>
          </a:blip>
          <a:stretch>
            <a:fillRect/>
          </a:stretch>
        </p:blipFill>
        <p:spPr>
          <a:xfrm>
            <a:off x="622950" y="893125"/>
            <a:ext cx="7898101" cy="4045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Trip Duration (dependent variable)</a:t>
            </a:r>
            <a:endParaRPr sz="3500" b="1">
              <a:latin typeface="Montserrat"/>
              <a:ea typeface="Montserrat"/>
              <a:cs typeface="Montserrat"/>
              <a:sym typeface="Montserrat"/>
            </a:endParaRPr>
          </a:p>
          <a:p>
            <a:pPr marL="0" lvl="0" indent="0" algn="ctr" rtl="0">
              <a:spcBef>
                <a:spcPts val="0"/>
              </a:spcBef>
              <a:spcAft>
                <a:spcPts val="0"/>
              </a:spcAft>
              <a:buNone/>
            </a:pPr>
            <a:r>
              <a:rPr lang="en-GB" sz="3500" b="1">
                <a:latin typeface="Montserrat"/>
                <a:ea typeface="Montserrat"/>
                <a:cs typeface="Montserrat"/>
                <a:sym typeface="Montserrat"/>
              </a:rPr>
              <a:t> Data Analysis </a:t>
            </a:r>
            <a:endParaRPr sz="3500" b="1">
              <a:latin typeface="Montserrat"/>
              <a:ea typeface="Montserrat"/>
              <a:cs typeface="Montserrat"/>
              <a:sym typeface="Montserrat"/>
            </a:endParaRPr>
          </a:p>
          <a:p>
            <a:pPr marL="0" lvl="0" indent="0" algn="ctr" rtl="0">
              <a:spcBef>
                <a:spcPts val="0"/>
              </a:spcBef>
              <a:spcAft>
                <a:spcPts val="0"/>
              </a:spcAft>
              <a:buNone/>
            </a:pPr>
            <a:endParaRPr sz="3500"/>
          </a:p>
          <a:p>
            <a:pPr marL="0" lvl="0" indent="0" algn="l" rtl="0">
              <a:spcBef>
                <a:spcPts val="0"/>
              </a:spcBef>
              <a:spcAft>
                <a:spcPts val="0"/>
              </a:spcAft>
              <a:buNone/>
            </a:pPr>
            <a:endParaRPr sz="3500"/>
          </a:p>
        </p:txBody>
      </p:sp>
      <p:pic>
        <p:nvPicPr>
          <p:cNvPr id="126" name="Google Shape;126;p24"/>
          <p:cNvPicPr preferRelativeResize="0"/>
          <p:nvPr/>
        </p:nvPicPr>
        <p:blipFill>
          <a:blip r:embed="rId3">
            <a:alphaModFix/>
          </a:blip>
          <a:stretch>
            <a:fillRect/>
          </a:stretch>
        </p:blipFill>
        <p:spPr>
          <a:xfrm>
            <a:off x="250100" y="1832275"/>
            <a:ext cx="4341200" cy="2876625"/>
          </a:xfrm>
          <a:prstGeom prst="rect">
            <a:avLst/>
          </a:prstGeom>
          <a:noFill/>
          <a:ln>
            <a:noFill/>
          </a:ln>
        </p:spPr>
      </p:pic>
      <p:pic>
        <p:nvPicPr>
          <p:cNvPr id="127" name="Google Shape;127;p24"/>
          <p:cNvPicPr preferRelativeResize="0"/>
          <p:nvPr/>
        </p:nvPicPr>
        <p:blipFill>
          <a:blip r:embed="rId4">
            <a:alphaModFix/>
          </a:blip>
          <a:stretch>
            <a:fillRect/>
          </a:stretch>
        </p:blipFill>
        <p:spPr>
          <a:xfrm>
            <a:off x="4665710" y="1850450"/>
            <a:ext cx="4341190" cy="2790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3051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Trip Duration/Day of the week</a:t>
            </a:r>
            <a:endParaRPr sz="3500"/>
          </a:p>
        </p:txBody>
      </p:sp>
      <p:sp>
        <p:nvSpPr>
          <p:cNvPr id="133" name="Google Shape;13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4" name="Google Shape;134;p25"/>
          <p:cNvPicPr preferRelativeResize="0"/>
          <p:nvPr/>
        </p:nvPicPr>
        <p:blipFill>
          <a:blip r:embed="rId3">
            <a:alphaModFix/>
          </a:blip>
          <a:stretch>
            <a:fillRect/>
          </a:stretch>
        </p:blipFill>
        <p:spPr>
          <a:xfrm>
            <a:off x="1893875" y="1152475"/>
            <a:ext cx="5044225" cy="3838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Analysis Details</a:t>
            </a:r>
            <a:endParaRPr sz="3500" b="1">
              <a:latin typeface="Montserrat"/>
              <a:ea typeface="Montserrat"/>
              <a:cs typeface="Montserrat"/>
              <a:sym typeface="Montserrat"/>
            </a:endParaRPr>
          </a:p>
        </p:txBody>
      </p:sp>
      <p:sp>
        <p:nvSpPr>
          <p:cNvPr id="140" name="Google Shape;140;p26"/>
          <p:cNvSpPr txBox="1">
            <a:spLocks noGrp="1"/>
          </p:cNvSpPr>
          <p:nvPr>
            <p:ph type="body" idx="1"/>
          </p:nvPr>
        </p:nvSpPr>
        <p:spPr>
          <a:xfrm>
            <a:off x="3432250" y="4486200"/>
            <a:ext cx="2574000" cy="6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2513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Correlation </a:t>
            </a:r>
            <a:endParaRPr/>
          </a:p>
        </p:txBody>
      </p:sp>
      <p:pic>
        <p:nvPicPr>
          <p:cNvPr id="146" name="Google Shape;146;p27"/>
          <p:cNvPicPr preferRelativeResize="0"/>
          <p:nvPr/>
        </p:nvPicPr>
        <p:blipFill>
          <a:blip r:embed="rId3">
            <a:alphaModFix/>
          </a:blip>
          <a:stretch>
            <a:fillRect/>
          </a:stretch>
        </p:blipFill>
        <p:spPr>
          <a:xfrm>
            <a:off x="1518922" y="1017725"/>
            <a:ext cx="6106164" cy="4125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257900" y="122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Linear Relationship between Trip Duration &amp; Distance</a:t>
            </a:r>
            <a:endParaRPr sz="3500" b="1">
              <a:latin typeface="Montserrat"/>
              <a:ea typeface="Montserrat"/>
              <a:cs typeface="Montserrat"/>
              <a:sym typeface="Montserrat"/>
            </a:endParaRPr>
          </a:p>
          <a:p>
            <a:pPr marL="0" lvl="0" indent="0" algn="ctr" rtl="0">
              <a:spcBef>
                <a:spcPts val="0"/>
              </a:spcBef>
              <a:spcAft>
                <a:spcPts val="0"/>
              </a:spcAft>
              <a:buNone/>
            </a:pPr>
            <a:endParaRPr sz="3500"/>
          </a:p>
        </p:txBody>
      </p:sp>
      <p:pic>
        <p:nvPicPr>
          <p:cNvPr id="152" name="Google Shape;152;p28"/>
          <p:cNvPicPr preferRelativeResize="0"/>
          <p:nvPr/>
        </p:nvPicPr>
        <p:blipFill>
          <a:blip r:embed="rId3">
            <a:alphaModFix/>
          </a:blip>
          <a:stretch>
            <a:fillRect/>
          </a:stretch>
        </p:blipFill>
        <p:spPr>
          <a:xfrm>
            <a:off x="1632126" y="1236825"/>
            <a:ext cx="5879751" cy="39066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1975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Lasso Regression</a:t>
            </a:r>
            <a:endParaRPr/>
          </a:p>
        </p:txBody>
      </p:sp>
      <p:sp>
        <p:nvSpPr>
          <p:cNvPr id="158" name="Google Shape;158;p29"/>
          <p:cNvSpPr txBox="1">
            <a:spLocks noGrp="1"/>
          </p:cNvSpPr>
          <p:nvPr>
            <p:ph type="body" idx="1"/>
          </p:nvPr>
        </p:nvSpPr>
        <p:spPr>
          <a:xfrm>
            <a:off x="311700" y="961350"/>
            <a:ext cx="8520600" cy="164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a:solidFill>
                  <a:schemeClr val="lt1"/>
                </a:solidFill>
                <a:latin typeface="Montserrat"/>
                <a:ea typeface="Montserrat"/>
                <a:cs typeface="Montserrat"/>
                <a:sym typeface="Montserrat"/>
              </a:rPr>
              <a:t>Train set metrics							Test set metrics</a:t>
            </a:r>
            <a:endParaRPr/>
          </a:p>
          <a:p>
            <a:pPr marL="0" lvl="0" indent="0" algn="l" rtl="0">
              <a:spcBef>
                <a:spcPts val="0"/>
              </a:spcBef>
              <a:spcAft>
                <a:spcPts val="0"/>
              </a:spcAft>
              <a:buNone/>
            </a:pPr>
            <a:r>
              <a:rPr lang="en-GB" sz="2200" b="1">
                <a:solidFill>
                  <a:schemeClr val="lt1"/>
                </a:solidFill>
                <a:latin typeface="Montserrat"/>
                <a:ea typeface="Montserrat"/>
                <a:cs typeface="Montserrat"/>
                <a:sym typeface="Montserrat"/>
              </a:rPr>
              <a:t>	</a:t>
            </a:r>
            <a:endParaRPr/>
          </a:p>
          <a:p>
            <a:pPr marL="0" lvl="0" indent="0" algn="l" rtl="0">
              <a:spcBef>
                <a:spcPts val="0"/>
              </a:spcBef>
              <a:spcAft>
                <a:spcPts val="0"/>
              </a:spcAft>
              <a:buNone/>
            </a:pPr>
            <a:endParaRPr/>
          </a:p>
        </p:txBody>
      </p:sp>
      <p:pic>
        <p:nvPicPr>
          <p:cNvPr id="159" name="Google Shape;159;p29"/>
          <p:cNvPicPr preferRelativeResize="0"/>
          <p:nvPr/>
        </p:nvPicPr>
        <p:blipFill>
          <a:blip r:embed="rId3">
            <a:alphaModFix/>
          </a:blip>
          <a:stretch>
            <a:fillRect/>
          </a:stretch>
        </p:blipFill>
        <p:spPr>
          <a:xfrm>
            <a:off x="421700" y="1581100"/>
            <a:ext cx="2705100" cy="819150"/>
          </a:xfrm>
          <a:prstGeom prst="rect">
            <a:avLst/>
          </a:prstGeom>
          <a:noFill/>
          <a:ln>
            <a:noFill/>
          </a:ln>
        </p:spPr>
      </p:pic>
      <p:sp>
        <p:nvSpPr>
          <p:cNvPr id="160" name="Google Shape;160;p29"/>
          <p:cNvSpPr txBox="1"/>
          <p:nvPr/>
        </p:nvSpPr>
        <p:spPr>
          <a:xfrm>
            <a:off x="774775" y="2606550"/>
            <a:ext cx="7413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500" b="1">
                <a:solidFill>
                  <a:schemeClr val="dk1"/>
                </a:solidFill>
                <a:latin typeface="Montserrat"/>
                <a:ea typeface="Montserrat"/>
                <a:cs typeface="Montserrat"/>
                <a:sym typeface="Montserrat"/>
              </a:rPr>
              <a:t>Ridge Regression</a:t>
            </a:r>
            <a:endParaRPr sz="2800">
              <a:solidFill>
                <a:schemeClr val="dk1"/>
              </a:solidFill>
            </a:endParaRPr>
          </a:p>
        </p:txBody>
      </p:sp>
      <p:pic>
        <p:nvPicPr>
          <p:cNvPr id="161" name="Google Shape;161;p29"/>
          <p:cNvPicPr preferRelativeResize="0"/>
          <p:nvPr/>
        </p:nvPicPr>
        <p:blipFill>
          <a:blip r:embed="rId4">
            <a:alphaModFix/>
          </a:blip>
          <a:stretch>
            <a:fillRect/>
          </a:stretch>
        </p:blipFill>
        <p:spPr>
          <a:xfrm>
            <a:off x="5812400" y="1547763"/>
            <a:ext cx="2638425" cy="885825"/>
          </a:xfrm>
          <a:prstGeom prst="rect">
            <a:avLst/>
          </a:prstGeom>
          <a:noFill/>
          <a:ln>
            <a:noFill/>
          </a:ln>
        </p:spPr>
      </p:pic>
      <p:sp>
        <p:nvSpPr>
          <p:cNvPr id="162" name="Google Shape;162;p29"/>
          <p:cNvSpPr txBox="1"/>
          <p:nvPr/>
        </p:nvSpPr>
        <p:spPr>
          <a:xfrm>
            <a:off x="339600" y="3352200"/>
            <a:ext cx="8464800" cy="149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b="1">
                <a:solidFill>
                  <a:schemeClr val="lt1"/>
                </a:solidFill>
                <a:latin typeface="Montserrat"/>
                <a:ea typeface="Montserrat"/>
                <a:cs typeface="Montserrat"/>
                <a:sym typeface="Montserrat"/>
              </a:rPr>
              <a:t>Train set metrics							Test set metrics</a:t>
            </a:r>
            <a:endParaRPr sz="1800">
              <a:solidFill>
                <a:schemeClr val="dk2"/>
              </a:solidFill>
            </a:endParaRPr>
          </a:p>
        </p:txBody>
      </p:sp>
      <p:pic>
        <p:nvPicPr>
          <p:cNvPr id="163" name="Google Shape;163;p29"/>
          <p:cNvPicPr preferRelativeResize="0"/>
          <p:nvPr/>
        </p:nvPicPr>
        <p:blipFill>
          <a:blip r:embed="rId5">
            <a:alphaModFix/>
          </a:blip>
          <a:stretch>
            <a:fillRect/>
          </a:stretch>
        </p:blipFill>
        <p:spPr>
          <a:xfrm>
            <a:off x="397875" y="4007175"/>
            <a:ext cx="2752725" cy="895350"/>
          </a:xfrm>
          <a:prstGeom prst="rect">
            <a:avLst/>
          </a:prstGeom>
          <a:noFill/>
          <a:ln>
            <a:noFill/>
          </a:ln>
        </p:spPr>
      </p:pic>
      <p:pic>
        <p:nvPicPr>
          <p:cNvPr id="164" name="Google Shape;164;p29"/>
          <p:cNvPicPr preferRelativeResize="0"/>
          <p:nvPr/>
        </p:nvPicPr>
        <p:blipFill>
          <a:blip r:embed="rId6">
            <a:alphaModFix/>
          </a:blip>
          <a:stretch>
            <a:fillRect/>
          </a:stretch>
        </p:blipFill>
        <p:spPr>
          <a:xfrm>
            <a:off x="5817163" y="4059550"/>
            <a:ext cx="2628900" cy="790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1329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Homoscedasticity Check</a:t>
            </a:r>
            <a:endParaRPr/>
          </a:p>
        </p:txBody>
      </p:sp>
      <p:pic>
        <p:nvPicPr>
          <p:cNvPr id="170" name="Google Shape;170;p30"/>
          <p:cNvPicPr preferRelativeResize="0"/>
          <p:nvPr/>
        </p:nvPicPr>
        <p:blipFill>
          <a:blip r:embed="rId3">
            <a:alphaModFix/>
          </a:blip>
          <a:stretch>
            <a:fillRect/>
          </a:stretch>
        </p:blipFill>
        <p:spPr>
          <a:xfrm>
            <a:off x="1187213" y="845700"/>
            <a:ext cx="6769576" cy="424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311700" y="2885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Decision Tree</a:t>
            </a:r>
            <a:endParaRPr sz="3500" b="1">
              <a:latin typeface="Montserrat"/>
              <a:ea typeface="Montserrat"/>
              <a:cs typeface="Montserrat"/>
              <a:sym typeface="Montserrat"/>
            </a:endParaRPr>
          </a:p>
        </p:txBody>
      </p:sp>
      <p:sp>
        <p:nvSpPr>
          <p:cNvPr id="176" name="Google Shape;176;p31"/>
          <p:cNvSpPr txBox="1">
            <a:spLocks noGrp="1"/>
          </p:cNvSpPr>
          <p:nvPr>
            <p:ph type="body" idx="1"/>
          </p:nvPr>
        </p:nvSpPr>
        <p:spPr>
          <a:xfrm>
            <a:off x="491025" y="1017725"/>
            <a:ext cx="3002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a:solidFill>
                  <a:schemeClr val="lt1"/>
                </a:solidFill>
                <a:latin typeface="Montserrat"/>
                <a:ea typeface="Montserrat"/>
                <a:cs typeface="Montserrat"/>
                <a:sym typeface="Montserrat"/>
              </a:rPr>
              <a:t>Train set metrics</a:t>
            </a:r>
            <a:endParaRPr/>
          </a:p>
        </p:txBody>
      </p:sp>
      <p:pic>
        <p:nvPicPr>
          <p:cNvPr id="177" name="Google Shape;177;p31"/>
          <p:cNvPicPr preferRelativeResize="0"/>
          <p:nvPr/>
        </p:nvPicPr>
        <p:blipFill>
          <a:blip r:embed="rId3">
            <a:alphaModFix/>
          </a:blip>
          <a:stretch>
            <a:fillRect/>
          </a:stretch>
        </p:blipFill>
        <p:spPr>
          <a:xfrm>
            <a:off x="663338" y="1542113"/>
            <a:ext cx="2657475" cy="876300"/>
          </a:xfrm>
          <a:prstGeom prst="rect">
            <a:avLst/>
          </a:prstGeom>
          <a:noFill/>
          <a:ln>
            <a:noFill/>
          </a:ln>
        </p:spPr>
      </p:pic>
      <p:sp>
        <p:nvSpPr>
          <p:cNvPr id="178" name="Google Shape;178;p31"/>
          <p:cNvSpPr txBox="1"/>
          <p:nvPr/>
        </p:nvSpPr>
        <p:spPr>
          <a:xfrm>
            <a:off x="5449325" y="1017725"/>
            <a:ext cx="2930100" cy="52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b="1">
                <a:solidFill>
                  <a:schemeClr val="lt1"/>
                </a:solidFill>
                <a:latin typeface="Montserrat"/>
                <a:ea typeface="Montserrat"/>
                <a:cs typeface="Montserrat"/>
                <a:sym typeface="Montserrat"/>
              </a:rPr>
              <a:t>Test set metrics</a:t>
            </a:r>
            <a:endParaRPr sz="1800">
              <a:solidFill>
                <a:schemeClr val="dk2"/>
              </a:solidFill>
            </a:endParaRPr>
          </a:p>
        </p:txBody>
      </p:sp>
      <p:pic>
        <p:nvPicPr>
          <p:cNvPr id="179" name="Google Shape;179;p31"/>
          <p:cNvPicPr preferRelativeResize="0"/>
          <p:nvPr/>
        </p:nvPicPr>
        <p:blipFill>
          <a:blip r:embed="rId4">
            <a:alphaModFix/>
          </a:blip>
          <a:stretch>
            <a:fillRect/>
          </a:stretch>
        </p:blipFill>
        <p:spPr>
          <a:xfrm>
            <a:off x="5599925" y="1542113"/>
            <a:ext cx="2628900" cy="790575"/>
          </a:xfrm>
          <a:prstGeom prst="rect">
            <a:avLst/>
          </a:prstGeom>
          <a:noFill/>
          <a:ln>
            <a:noFill/>
          </a:ln>
        </p:spPr>
      </p:pic>
      <p:sp>
        <p:nvSpPr>
          <p:cNvPr id="180" name="Google Shape;180;p31"/>
          <p:cNvSpPr txBox="1"/>
          <p:nvPr/>
        </p:nvSpPr>
        <p:spPr>
          <a:xfrm>
            <a:off x="663350" y="2571750"/>
            <a:ext cx="7685100" cy="1975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criterion=mse</a:t>
            </a:r>
            <a:endParaRPr sz="1600" b="1">
              <a:solidFill>
                <a:schemeClr val="lt1"/>
              </a:solidFill>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max_depth=10</a:t>
            </a:r>
            <a:endParaRPr sz="1600" b="1">
              <a:solidFill>
                <a:schemeClr val="lt1"/>
              </a:solidFill>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min_sample _leaf=20</a:t>
            </a:r>
            <a:endParaRPr sz="1600" b="1">
              <a:solidFill>
                <a:schemeClr val="lt1"/>
              </a:solidFill>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min_sample_split=10</a:t>
            </a:r>
            <a:endParaRPr sz="1200">
              <a:solidFill>
                <a:schemeClr val="dk2"/>
              </a:solidFill>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765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Content</a:t>
            </a:r>
            <a:endParaRPr sz="3500" b="1">
              <a:latin typeface="Montserrat"/>
              <a:ea typeface="Montserrat"/>
              <a:cs typeface="Montserrat"/>
              <a:sym typeface="Montserrat"/>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Clr>
                <a:schemeClr val="lt1"/>
              </a:buClr>
              <a:buSzPts val="2200"/>
              <a:buFont typeface="Montserrat"/>
              <a:buChar char="●"/>
            </a:pPr>
            <a:r>
              <a:rPr lang="en-GB" sz="2350" b="1">
                <a:solidFill>
                  <a:schemeClr val="lt1"/>
                </a:solidFill>
                <a:highlight>
                  <a:srgbClr val="FFFFFF"/>
                </a:highlight>
                <a:latin typeface="Montserrat"/>
                <a:ea typeface="Montserrat"/>
                <a:cs typeface="Montserrat"/>
                <a:sym typeface="Montserrat"/>
              </a:rPr>
              <a:t>Problem Statement</a:t>
            </a:r>
            <a:endParaRPr sz="2350" b="1">
              <a:solidFill>
                <a:schemeClr val="lt1"/>
              </a:solidFill>
              <a:highlight>
                <a:srgbClr val="FFFFFF"/>
              </a:highlight>
              <a:latin typeface="Montserrat"/>
              <a:ea typeface="Montserrat"/>
              <a:cs typeface="Montserrat"/>
              <a:sym typeface="Montserrat"/>
            </a:endParaRPr>
          </a:p>
          <a:p>
            <a:pPr marL="457200" lvl="0" indent="-377825" algn="l" rtl="0">
              <a:spcBef>
                <a:spcPts val="0"/>
              </a:spcBef>
              <a:spcAft>
                <a:spcPts val="0"/>
              </a:spcAft>
              <a:buClr>
                <a:schemeClr val="lt1"/>
              </a:buClr>
              <a:buSzPts val="2350"/>
              <a:buFont typeface="Montserrat"/>
              <a:buChar char="●"/>
            </a:pPr>
            <a:r>
              <a:rPr lang="en-GB" sz="2350" b="1">
                <a:solidFill>
                  <a:schemeClr val="lt1"/>
                </a:solidFill>
                <a:highlight>
                  <a:srgbClr val="FFFFFF"/>
                </a:highlight>
                <a:latin typeface="Montserrat"/>
                <a:ea typeface="Montserrat"/>
                <a:cs typeface="Montserrat"/>
                <a:sym typeface="Montserrat"/>
              </a:rPr>
              <a:t>Introduction</a:t>
            </a:r>
            <a:endParaRPr sz="2350" b="1">
              <a:solidFill>
                <a:schemeClr val="lt1"/>
              </a:solidFill>
              <a:highlight>
                <a:srgbClr val="FFFFFF"/>
              </a:highlight>
              <a:latin typeface="Montserrat"/>
              <a:ea typeface="Montserrat"/>
              <a:cs typeface="Montserrat"/>
              <a:sym typeface="Montserrat"/>
            </a:endParaRPr>
          </a:p>
          <a:p>
            <a:pPr marL="457200" lvl="0" indent="-377825" algn="l" rtl="0">
              <a:spcBef>
                <a:spcPts val="0"/>
              </a:spcBef>
              <a:spcAft>
                <a:spcPts val="0"/>
              </a:spcAft>
              <a:buClr>
                <a:schemeClr val="lt1"/>
              </a:buClr>
              <a:buSzPts val="2350"/>
              <a:buFont typeface="Montserrat"/>
              <a:buChar char="●"/>
            </a:pPr>
            <a:r>
              <a:rPr lang="en-GB" sz="2350" b="1">
                <a:solidFill>
                  <a:schemeClr val="lt1"/>
                </a:solidFill>
                <a:highlight>
                  <a:srgbClr val="FFFFFF"/>
                </a:highlight>
                <a:latin typeface="Montserrat"/>
                <a:ea typeface="Montserrat"/>
                <a:cs typeface="Montserrat"/>
                <a:sym typeface="Montserrat"/>
              </a:rPr>
              <a:t>Data Summary</a:t>
            </a:r>
            <a:endParaRPr sz="2350" b="1">
              <a:solidFill>
                <a:schemeClr val="lt1"/>
              </a:solidFill>
              <a:highlight>
                <a:srgbClr val="FFFFFF"/>
              </a:highlight>
              <a:latin typeface="Montserrat"/>
              <a:ea typeface="Montserrat"/>
              <a:cs typeface="Montserrat"/>
              <a:sym typeface="Montserrat"/>
            </a:endParaRPr>
          </a:p>
          <a:p>
            <a:pPr marL="457200" lvl="0" indent="-377825" algn="l" rtl="0">
              <a:spcBef>
                <a:spcPts val="0"/>
              </a:spcBef>
              <a:spcAft>
                <a:spcPts val="0"/>
              </a:spcAft>
              <a:buClr>
                <a:schemeClr val="lt1"/>
              </a:buClr>
              <a:buSzPts val="2350"/>
              <a:buFont typeface="Montserrat"/>
              <a:buChar char="●"/>
            </a:pPr>
            <a:r>
              <a:rPr lang="en-GB" sz="2350" b="1">
                <a:solidFill>
                  <a:schemeClr val="lt1"/>
                </a:solidFill>
                <a:highlight>
                  <a:srgbClr val="FFFFFF"/>
                </a:highlight>
                <a:latin typeface="Montserrat"/>
                <a:ea typeface="Montserrat"/>
                <a:cs typeface="Montserrat"/>
                <a:sym typeface="Montserrat"/>
              </a:rPr>
              <a:t>Data Analysis</a:t>
            </a:r>
            <a:endParaRPr sz="2350" b="1">
              <a:solidFill>
                <a:schemeClr val="lt1"/>
              </a:solidFill>
              <a:highlight>
                <a:srgbClr val="FFFFFF"/>
              </a:highlight>
              <a:latin typeface="Montserrat"/>
              <a:ea typeface="Montserrat"/>
              <a:cs typeface="Montserrat"/>
              <a:sym typeface="Montserrat"/>
            </a:endParaRPr>
          </a:p>
          <a:p>
            <a:pPr marL="457200" lvl="0" indent="-377825" algn="l" rtl="0">
              <a:spcBef>
                <a:spcPts val="0"/>
              </a:spcBef>
              <a:spcAft>
                <a:spcPts val="0"/>
              </a:spcAft>
              <a:buClr>
                <a:schemeClr val="lt1"/>
              </a:buClr>
              <a:buSzPts val="2350"/>
              <a:buFont typeface="Montserrat"/>
              <a:buChar char="●"/>
            </a:pPr>
            <a:r>
              <a:rPr lang="en-GB" sz="2350" b="1">
                <a:solidFill>
                  <a:schemeClr val="lt1"/>
                </a:solidFill>
                <a:highlight>
                  <a:srgbClr val="FFFFFF"/>
                </a:highlight>
                <a:latin typeface="Montserrat"/>
                <a:ea typeface="Montserrat"/>
                <a:cs typeface="Montserrat"/>
                <a:sym typeface="Montserrat"/>
              </a:rPr>
              <a:t>Analysis Details </a:t>
            </a:r>
            <a:endParaRPr sz="2350" b="1">
              <a:solidFill>
                <a:schemeClr val="lt1"/>
              </a:solidFill>
              <a:highlight>
                <a:srgbClr val="FFFFFF"/>
              </a:highlight>
              <a:latin typeface="Montserrat"/>
              <a:ea typeface="Montserrat"/>
              <a:cs typeface="Montserrat"/>
              <a:sym typeface="Montserrat"/>
            </a:endParaRPr>
          </a:p>
          <a:p>
            <a:pPr marL="457200" lvl="0" indent="-377825" algn="l" rtl="0">
              <a:spcBef>
                <a:spcPts val="0"/>
              </a:spcBef>
              <a:spcAft>
                <a:spcPts val="0"/>
              </a:spcAft>
              <a:buClr>
                <a:schemeClr val="lt1"/>
              </a:buClr>
              <a:buSzPts val="2350"/>
              <a:buFont typeface="Montserrat"/>
              <a:buChar char="●"/>
            </a:pPr>
            <a:r>
              <a:rPr lang="en-GB" sz="2350" b="1">
                <a:solidFill>
                  <a:schemeClr val="lt1"/>
                </a:solidFill>
                <a:highlight>
                  <a:srgbClr val="FFFFFF"/>
                </a:highlight>
                <a:latin typeface="Montserrat"/>
                <a:ea typeface="Montserrat"/>
                <a:cs typeface="Montserrat"/>
                <a:sym typeface="Montserrat"/>
              </a:rPr>
              <a:t>Challenges</a:t>
            </a:r>
            <a:endParaRPr sz="2350" b="1">
              <a:solidFill>
                <a:schemeClr val="lt1"/>
              </a:solidFill>
              <a:highlight>
                <a:srgbClr val="FFFFFF"/>
              </a:highlight>
              <a:latin typeface="Montserrat"/>
              <a:ea typeface="Montserrat"/>
              <a:cs typeface="Montserrat"/>
              <a:sym typeface="Montserrat"/>
            </a:endParaRPr>
          </a:p>
          <a:p>
            <a:pPr marL="457200" lvl="0" indent="-377825" algn="l" rtl="0">
              <a:spcBef>
                <a:spcPts val="0"/>
              </a:spcBef>
              <a:spcAft>
                <a:spcPts val="0"/>
              </a:spcAft>
              <a:buClr>
                <a:schemeClr val="lt1"/>
              </a:buClr>
              <a:buSzPts val="2350"/>
              <a:buFont typeface="Montserrat"/>
              <a:buChar char="●"/>
            </a:pPr>
            <a:r>
              <a:rPr lang="en-GB" sz="2350" b="1">
                <a:solidFill>
                  <a:schemeClr val="lt1"/>
                </a:solidFill>
                <a:highlight>
                  <a:srgbClr val="FFFFFF"/>
                </a:highlight>
                <a:latin typeface="Montserrat"/>
                <a:ea typeface="Montserrat"/>
                <a:cs typeface="Montserrat"/>
                <a:sym typeface="Montserrat"/>
              </a:rPr>
              <a:t>Conclusions</a:t>
            </a:r>
            <a:endParaRPr sz="2350" b="1">
              <a:solidFill>
                <a:schemeClr val="lt1"/>
              </a:solidFill>
              <a:highlight>
                <a:srgbClr val="FFFFFF"/>
              </a:highlight>
              <a:latin typeface="Montserrat"/>
              <a:ea typeface="Montserrat"/>
              <a:cs typeface="Montserrat"/>
              <a:sym typeface="Montserrat"/>
            </a:endParaRPr>
          </a:p>
          <a:p>
            <a:pPr marL="457200" lvl="0" indent="-377825" algn="l" rtl="0">
              <a:spcBef>
                <a:spcPts val="0"/>
              </a:spcBef>
              <a:spcAft>
                <a:spcPts val="0"/>
              </a:spcAft>
              <a:buClr>
                <a:schemeClr val="lt1"/>
              </a:buClr>
              <a:buSzPts val="2350"/>
              <a:buFont typeface="Montserrat"/>
              <a:buChar char="●"/>
            </a:pPr>
            <a:r>
              <a:rPr lang="en-GB" sz="2350" b="1">
                <a:solidFill>
                  <a:schemeClr val="lt1"/>
                </a:solidFill>
                <a:highlight>
                  <a:srgbClr val="FFFFFF"/>
                </a:highlight>
                <a:latin typeface="Montserrat"/>
                <a:ea typeface="Montserrat"/>
                <a:cs typeface="Montserrat"/>
                <a:sym typeface="Montserrat"/>
              </a:rPr>
              <a:t>Q &amp; A</a:t>
            </a:r>
            <a:endParaRPr sz="2800">
              <a:latin typeface="Montserrat"/>
              <a:ea typeface="Montserrat"/>
              <a:cs typeface="Montserrat"/>
              <a:sym typeface="Montserrat"/>
            </a:endParaRPr>
          </a:p>
        </p:txBody>
      </p:sp>
      <p:pic>
        <p:nvPicPr>
          <p:cNvPr id="62" name="Google Shape;62;p14"/>
          <p:cNvPicPr preferRelativeResize="0"/>
          <p:nvPr/>
        </p:nvPicPr>
        <p:blipFill rotWithShape="1">
          <a:blip r:embed="rId3">
            <a:alphaModFix/>
          </a:blip>
          <a:srcRect b="8231"/>
          <a:stretch/>
        </p:blipFill>
        <p:spPr>
          <a:xfrm>
            <a:off x="4425750" y="1325200"/>
            <a:ext cx="4406550" cy="3339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655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Decision Tree Feature Importance </a:t>
            </a:r>
            <a:endParaRPr/>
          </a:p>
        </p:txBody>
      </p:sp>
      <p:pic>
        <p:nvPicPr>
          <p:cNvPr id="186" name="Google Shape;186;p32"/>
          <p:cNvPicPr preferRelativeResize="0"/>
          <p:nvPr/>
        </p:nvPicPr>
        <p:blipFill>
          <a:blip r:embed="rId3">
            <a:alphaModFix/>
          </a:blip>
          <a:stretch>
            <a:fillRect/>
          </a:stretch>
        </p:blipFill>
        <p:spPr>
          <a:xfrm>
            <a:off x="1242964" y="575275"/>
            <a:ext cx="6765674" cy="45708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Gradient Boosting</a:t>
            </a:r>
            <a:endParaRPr/>
          </a:p>
          <a:p>
            <a:pPr marL="0" lvl="0" indent="0" algn="l" rtl="0">
              <a:spcBef>
                <a:spcPts val="0"/>
              </a:spcBef>
              <a:spcAft>
                <a:spcPts val="0"/>
              </a:spcAft>
              <a:buNone/>
            </a:pPr>
            <a:endParaRPr b="1">
              <a:latin typeface="Montserrat"/>
              <a:ea typeface="Montserrat"/>
              <a:cs typeface="Montserrat"/>
              <a:sym typeface="Montserrat"/>
            </a:endParaRPr>
          </a:p>
        </p:txBody>
      </p:sp>
      <p:sp>
        <p:nvSpPr>
          <p:cNvPr id="192" name="Google Shape;192;p33"/>
          <p:cNvSpPr txBox="1">
            <a:spLocks noGrp="1"/>
          </p:cNvSpPr>
          <p:nvPr>
            <p:ph type="body" idx="1"/>
          </p:nvPr>
        </p:nvSpPr>
        <p:spPr>
          <a:xfrm>
            <a:off x="252450" y="1106775"/>
            <a:ext cx="8520600" cy="6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a:solidFill>
                  <a:schemeClr val="lt1"/>
                </a:solidFill>
                <a:latin typeface="Montserrat"/>
                <a:ea typeface="Montserrat"/>
                <a:cs typeface="Montserrat"/>
                <a:sym typeface="Montserrat"/>
              </a:rPr>
              <a:t>Train set metrics							Test set metrics</a:t>
            </a:r>
            <a:endParaRPr/>
          </a:p>
          <a:p>
            <a:pPr marL="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0" lvl="0" indent="0" algn="l" rtl="0">
              <a:spcBef>
                <a:spcPts val="0"/>
              </a:spcBef>
              <a:spcAft>
                <a:spcPts val="0"/>
              </a:spcAft>
              <a:buNone/>
            </a:pPr>
            <a:endParaRPr/>
          </a:p>
        </p:txBody>
      </p:sp>
      <p:pic>
        <p:nvPicPr>
          <p:cNvPr id="193" name="Google Shape;193;p33"/>
          <p:cNvPicPr preferRelativeResize="0"/>
          <p:nvPr/>
        </p:nvPicPr>
        <p:blipFill>
          <a:blip r:embed="rId3">
            <a:alphaModFix/>
          </a:blip>
          <a:stretch>
            <a:fillRect/>
          </a:stretch>
        </p:blipFill>
        <p:spPr>
          <a:xfrm>
            <a:off x="252450" y="1772775"/>
            <a:ext cx="2657475" cy="762000"/>
          </a:xfrm>
          <a:prstGeom prst="rect">
            <a:avLst/>
          </a:prstGeom>
          <a:noFill/>
          <a:ln>
            <a:noFill/>
          </a:ln>
        </p:spPr>
      </p:pic>
      <p:pic>
        <p:nvPicPr>
          <p:cNvPr id="194" name="Google Shape;194;p33"/>
          <p:cNvPicPr preferRelativeResize="0"/>
          <p:nvPr/>
        </p:nvPicPr>
        <p:blipFill>
          <a:blip r:embed="rId4">
            <a:alphaModFix/>
          </a:blip>
          <a:stretch>
            <a:fillRect/>
          </a:stretch>
        </p:blipFill>
        <p:spPr>
          <a:xfrm>
            <a:off x="5949325" y="1768013"/>
            <a:ext cx="2552700" cy="771525"/>
          </a:xfrm>
          <a:prstGeom prst="rect">
            <a:avLst/>
          </a:prstGeom>
          <a:noFill/>
          <a:ln>
            <a:noFill/>
          </a:ln>
        </p:spPr>
      </p:pic>
      <p:sp>
        <p:nvSpPr>
          <p:cNvPr id="195" name="Google Shape;195;p33"/>
          <p:cNvSpPr txBox="1"/>
          <p:nvPr/>
        </p:nvSpPr>
        <p:spPr>
          <a:xfrm>
            <a:off x="311700" y="2571750"/>
            <a:ext cx="8461200" cy="248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368300" algn="l" rtl="0">
              <a:lnSpc>
                <a:spcPct val="115000"/>
              </a:lnSpc>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alpha=0.9</a:t>
            </a:r>
            <a:endParaRPr sz="2200" b="1">
              <a:solidFill>
                <a:schemeClr val="lt1"/>
              </a:solidFill>
              <a:latin typeface="Montserrat"/>
              <a:ea typeface="Montserrat"/>
              <a:cs typeface="Montserrat"/>
              <a:sym typeface="Montserrat"/>
            </a:endParaRPr>
          </a:p>
          <a:p>
            <a:pPr marL="457200" lvl="0" indent="-368300" algn="l" rtl="0">
              <a:lnSpc>
                <a:spcPct val="115000"/>
              </a:lnSpc>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max_depth=10</a:t>
            </a:r>
            <a:endParaRPr sz="2200" b="1">
              <a:solidFill>
                <a:schemeClr val="lt1"/>
              </a:solidFill>
              <a:latin typeface="Montserrat"/>
              <a:ea typeface="Montserrat"/>
              <a:cs typeface="Montserrat"/>
              <a:sym typeface="Montserrat"/>
            </a:endParaRPr>
          </a:p>
          <a:p>
            <a:pPr marL="457200" lvl="0" indent="-368300" algn="l" rtl="0">
              <a:lnSpc>
                <a:spcPct val="115000"/>
              </a:lnSpc>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min_sample _leaf=50</a:t>
            </a:r>
            <a:endParaRPr sz="2200" b="1">
              <a:solidFill>
                <a:schemeClr val="lt1"/>
              </a:solidFill>
              <a:latin typeface="Montserrat"/>
              <a:ea typeface="Montserrat"/>
              <a:cs typeface="Montserrat"/>
              <a:sym typeface="Montserrat"/>
            </a:endParaRPr>
          </a:p>
          <a:p>
            <a:pPr marL="457200" lvl="0" indent="-368300" algn="l" rtl="0">
              <a:lnSpc>
                <a:spcPct val="115000"/>
              </a:lnSpc>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min_sample_split=80</a:t>
            </a:r>
            <a:endParaRPr sz="2200" b="1">
              <a:solidFill>
                <a:schemeClr val="lt1"/>
              </a:solidFill>
              <a:latin typeface="Montserrat"/>
              <a:ea typeface="Montserrat"/>
              <a:cs typeface="Montserrat"/>
              <a:sym typeface="Montserrat"/>
            </a:endParaRPr>
          </a:p>
          <a:p>
            <a:pPr marL="457200" lvl="0" indent="-368300" algn="l" rtl="0">
              <a:lnSpc>
                <a:spcPct val="115000"/>
              </a:lnSpc>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n_estimators=120</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311700" y="122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GBoost feature importance </a:t>
            </a:r>
            <a:endParaRPr/>
          </a:p>
        </p:txBody>
      </p:sp>
      <p:pic>
        <p:nvPicPr>
          <p:cNvPr id="201" name="Google Shape;201;p34"/>
          <p:cNvPicPr preferRelativeResize="0"/>
          <p:nvPr/>
        </p:nvPicPr>
        <p:blipFill>
          <a:blip r:embed="rId3">
            <a:alphaModFix/>
          </a:blip>
          <a:stretch>
            <a:fillRect/>
          </a:stretch>
        </p:blipFill>
        <p:spPr>
          <a:xfrm>
            <a:off x="591800" y="884948"/>
            <a:ext cx="7691350" cy="4258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XGBOOST</a:t>
            </a:r>
            <a:endParaRPr sz="3500" b="1">
              <a:latin typeface="Montserrat"/>
              <a:ea typeface="Montserrat"/>
              <a:cs typeface="Montserrat"/>
              <a:sym typeface="Montserrat"/>
            </a:endParaRPr>
          </a:p>
        </p:txBody>
      </p:sp>
      <p:sp>
        <p:nvSpPr>
          <p:cNvPr id="207" name="Google Shape;207;p35"/>
          <p:cNvSpPr txBox="1">
            <a:spLocks noGrp="1"/>
          </p:cNvSpPr>
          <p:nvPr>
            <p:ph type="body" idx="1"/>
          </p:nvPr>
        </p:nvSpPr>
        <p:spPr>
          <a:xfrm>
            <a:off x="311700" y="1017725"/>
            <a:ext cx="8520600" cy="6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a:solidFill>
                  <a:schemeClr val="lt1"/>
                </a:solidFill>
                <a:latin typeface="Montserrat"/>
                <a:ea typeface="Montserrat"/>
                <a:cs typeface="Montserrat"/>
                <a:sym typeface="Montserrat"/>
              </a:rPr>
              <a:t> Train set metrics                                    Test set metrics</a:t>
            </a:r>
            <a:endParaRPr/>
          </a:p>
          <a:p>
            <a:pPr marL="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2200" b="1">
              <a:solidFill>
                <a:schemeClr val="lt1"/>
              </a:solidFill>
              <a:latin typeface="Montserrat"/>
              <a:ea typeface="Montserrat"/>
              <a:cs typeface="Montserrat"/>
              <a:sym typeface="Montserrat"/>
            </a:endParaRPr>
          </a:p>
        </p:txBody>
      </p:sp>
      <p:pic>
        <p:nvPicPr>
          <p:cNvPr id="208" name="Google Shape;208;p35"/>
          <p:cNvPicPr preferRelativeResize="0"/>
          <p:nvPr/>
        </p:nvPicPr>
        <p:blipFill>
          <a:blip r:embed="rId3">
            <a:alphaModFix/>
          </a:blip>
          <a:stretch>
            <a:fillRect/>
          </a:stretch>
        </p:blipFill>
        <p:spPr>
          <a:xfrm>
            <a:off x="509650" y="1645925"/>
            <a:ext cx="2609850" cy="762000"/>
          </a:xfrm>
          <a:prstGeom prst="rect">
            <a:avLst/>
          </a:prstGeom>
          <a:noFill/>
          <a:ln>
            <a:noFill/>
          </a:ln>
        </p:spPr>
      </p:pic>
      <p:pic>
        <p:nvPicPr>
          <p:cNvPr id="209" name="Google Shape;209;p35"/>
          <p:cNvPicPr preferRelativeResize="0"/>
          <p:nvPr/>
        </p:nvPicPr>
        <p:blipFill>
          <a:blip r:embed="rId4">
            <a:alphaModFix/>
          </a:blip>
          <a:stretch>
            <a:fillRect/>
          </a:stretch>
        </p:blipFill>
        <p:spPr>
          <a:xfrm>
            <a:off x="5822650" y="1622113"/>
            <a:ext cx="2514600" cy="809625"/>
          </a:xfrm>
          <a:prstGeom prst="rect">
            <a:avLst/>
          </a:prstGeom>
          <a:noFill/>
          <a:ln>
            <a:noFill/>
          </a:ln>
        </p:spPr>
      </p:pic>
      <p:sp>
        <p:nvSpPr>
          <p:cNvPr id="210" name="Google Shape;210;p35"/>
          <p:cNvSpPr txBox="1"/>
          <p:nvPr/>
        </p:nvSpPr>
        <p:spPr>
          <a:xfrm>
            <a:off x="635650" y="2571750"/>
            <a:ext cx="7701600" cy="1896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a:solidFill>
                  <a:schemeClr val="lt1"/>
                </a:solidFill>
                <a:latin typeface="Montserrat"/>
                <a:ea typeface="Montserrat"/>
                <a:cs typeface="Montserrat"/>
                <a:sym typeface="Montserrat"/>
              </a:rPr>
              <a:t>gamma=0</a:t>
            </a:r>
            <a:endParaRPr sz="1800"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a:solidFill>
                  <a:schemeClr val="lt1"/>
                </a:solidFill>
                <a:latin typeface="Montserrat"/>
                <a:ea typeface="Montserrat"/>
                <a:cs typeface="Montserrat"/>
                <a:sym typeface="Montserrat"/>
              </a:rPr>
              <a:t>learning_rate=0.1</a:t>
            </a:r>
            <a:endParaRPr sz="1800"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a:solidFill>
                  <a:schemeClr val="lt1"/>
                </a:solidFill>
                <a:latin typeface="Montserrat"/>
                <a:ea typeface="Montserrat"/>
                <a:cs typeface="Montserrat"/>
                <a:sym typeface="Montserrat"/>
              </a:rPr>
              <a:t>max_depth=9</a:t>
            </a:r>
            <a:endParaRPr sz="1800"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a:solidFill>
                  <a:schemeClr val="lt1"/>
                </a:solidFill>
                <a:latin typeface="Montserrat"/>
                <a:ea typeface="Montserrat"/>
                <a:cs typeface="Montserrat"/>
                <a:sym typeface="Montserrat"/>
              </a:rPr>
              <a:t>min_sample _leaf=50</a:t>
            </a:r>
            <a:endParaRPr sz="1800"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a:solidFill>
                  <a:schemeClr val="lt1"/>
                </a:solidFill>
                <a:latin typeface="Montserrat"/>
                <a:ea typeface="Montserrat"/>
                <a:cs typeface="Montserrat"/>
                <a:sym typeface="Montserrat"/>
              </a:rPr>
              <a:t>min_sample_split=40</a:t>
            </a:r>
            <a:endParaRPr sz="1800"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a:solidFill>
                  <a:schemeClr val="lt1"/>
                </a:solidFill>
                <a:latin typeface="Montserrat"/>
                <a:ea typeface="Montserrat"/>
                <a:cs typeface="Montserrat"/>
                <a:sym typeface="Montserrat"/>
              </a:rPr>
              <a:t>n_estimators=120</a:t>
            </a:r>
            <a:endParaRPr>
              <a:solidFill>
                <a:schemeClr val="dk2"/>
              </a:solidFill>
            </a:endParaRPr>
          </a:p>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311700" y="1114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XGBoost feature importance </a:t>
            </a:r>
            <a:endParaRPr/>
          </a:p>
        </p:txBody>
      </p:sp>
      <p:pic>
        <p:nvPicPr>
          <p:cNvPr id="216" name="Google Shape;216;p36"/>
          <p:cNvPicPr preferRelativeResize="0"/>
          <p:nvPr/>
        </p:nvPicPr>
        <p:blipFill>
          <a:blip r:embed="rId3">
            <a:alphaModFix/>
          </a:blip>
          <a:stretch>
            <a:fillRect/>
          </a:stretch>
        </p:blipFill>
        <p:spPr>
          <a:xfrm>
            <a:off x="658625" y="828550"/>
            <a:ext cx="7241900" cy="4009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Final metrics conclusion</a:t>
            </a:r>
            <a:endParaRPr/>
          </a:p>
        </p:txBody>
      </p:sp>
      <p:pic>
        <p:nvPicPr>
          <p:cNvPr id="222" name="Google Shape;222;p37"/>
          <p:cNvPicPr preferRelativeResize="0"/>
          <p:nvPr/>
        </p:nvPicPr>
        <p:blipFill>
          <a:blip r:embed="rId3">
            <a:alphaModFix/>
          </a:blip>
          <a:stretch>
            <a:fillRect/>
          </a:stretch>
        </p:blipFill>
        <p:spPr>
          <a:xfrm>
            <a:off x="485775" y="2883813"/>
            <a:ext cx="8172450" cy="1781175"/>
          </a:xfrm>
          <a:prstGeom prst="rect">
            <a:avLst/>
          </a:prstGeom>
          <a:noFill/>
          <a:ln>
            <a:noFill/>
          </a:ln>
        </p:spPr>
      </p:pic>
      <p:pic>
        <p:nvPicPr>
          <p:cNvPr id="223" name="Google Shape;223;p37"/>
          <p:cNvPicPr preferRelativeResize="0"/>
          <p:nvPr/>
        </p:nvPicPr>
        <p:blipFill>
          <a:blip r:embed="rId4">
            <a:alphaModFix/>
          </a:blip>
          <a:stretch>
            <a:fillRect/>
          </a:stretch>
        </p:blipFill>
        <p:spPr>
          <a:xfrm>
            <a:off x="461950" y="733413"/>
            <a:ext cx="8220075" cy="1838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8"/>
          <p:cNvSpPr txBox="1">
            <a:spLocks noGrp="1"/>
          </p:cNvSpPr>
          <p:nvPr>
            <p:ph type="title"/>
          </p:nvPr>
        </p:nvSpPr>
        <p:spPr>
          <a:xfrm>
            <a:off x="311700" y="3179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Challenges</a:t>
            </a:r>
            <a:endParaRPr sz="3500" b="1">
              <a:latin typeface="Montserrat"/>
              <a:ea typeface="Montserrat"/>
              <a:cs typeface="Montserrat"/>
              <a:sym typeface="Montserrat"/>
            </a:endParaRPr>
          </a:p>
        </p:txBody>
      </p:sp>
      <p:sp>
        <p:nvSpPr>
          <p:cNvPr id="229" name="Google Shape;229;p38"/>
          <p:cNvSpPr txBox="1">
            <a:spLocks noGrp="1"/>
          </p:cNvSpPr>
          <p:nvPr>
            <p:ph type="body" idx="1"/>
          </p:nvPr>
        </p:nvSpPr>
        <p:spPr>
          <a:xfrm>
            <a:off x="204100" y="11740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Handling Large Dataset.</a:t>
            </a:r>
            <a:endParaRPr b="1">
              <a:solidFill>
                <a:schemeClr val="lt1"/>
              </a:solidFill>
              <a:latin typeface="Montserrat"/>
              <a:ea typeface="Montserrat"/>
              <a:cs typeface="Montserrat"/>
              <a:sym typeface="Montserrat"/>
            </a:endParaRPr>
          </a:p>
          <a:p>
            <a:pPr marL="914400" lvl="1" indent="-317500" algn="l" rtl="0">
              <a:spcBef>
                <a:spcPts val="0"/>
              </a:spcBef>
              <a:spcAft>
                <a:spcPts val="0"/>
              </a:spcAft>
              <a:buClr>
                <a:schemeClr val="lt1"/>
              </a:buClr>
              <a:buSzPts val="1400"/>
              <a:buFont typeface="Montserrat"/>
              <a:buChar char="○"/>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Computation Time.</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Optimising the Model.</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0" algn="ctr" rtl="0">
              <a:spcBef>
                <a:spcPts val="0"/>
              </a:spcBef>
              <a:spcAft>
                <a:spcPts val="0"/>
              </a:spcAft>
              <a:buNone/>
            </a:pPr>
            <a:endParaRPr b="1">
              <a:solidFill>
                <a:schemeClr val="lt1"/>
              </a:solidFill>
              <a:latin typeface="Montserrat"/>
              <a:ea typeface="Montserrat"/>
              <a:cs typeface="Montserrat"/>
              <a:sym typeface="Montserrat"/>
            </a:endParaRPr>
          </a:p>
          <a:p>
            <a:pPr marL="0" lvl="0" indent="0" algn="ctr"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Conclusion</a:t>
            </a:r>
            <a:endParaRPr sz="3500" b="1">
              <a:latin typeface="Montserrat"/>
              <a:ea typeface="Montserrat"/>
              <a:cs typeface="Montserrat"/>
              <a:sym typeface="Montserrat"/>
            </a:endParaRPr>
          </a:p>
        </p:txBody>
      </p:sp>
      <p:sp>
        <p:nvSpPr>
          <p:cNvPr id="235" name="Google Shape;235;p39"/>
          <p:cNvSpPr txBox="1">
            <a:spLocks noGrp="1"/>
          </p:cNvSpPr>
          <p:nvPr>
            <p:ph type="body" idx="1"/>
          </p:nvPr>
        </p:nvSpPr>
        <p:spPr>
          <a:xfrm>
            <a:off x="311700" y="1743200"/>
            <a:ext cx="8520600" cy="2825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 this project, we tried to predict the trip duration of a taxi in NYC. </a:t>
            </a:r>
            <a:endParaRPr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We are mostly concerned with the information of pick up latitude and longitude and drop off latitude and longitude, to get the distance of the trip.</a:t>
            </a:r>
            <a:endParaRPr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Gradient Boosting will be the best model to predict the trip duration for a particular taxi.</a:t>
            </a:r>
            <a:endParaRPr b="1">
              <a:solidFill>
                <a:schemeClr val="lt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sz="5400" b="1">
              <a:solidFill>
                <a:schemeClr val="dk1"/>
              </a:solidFill>
              <a:latin typeface="Montserrat"/>
              <a:ea typeface="Montserrat"/>
              <a:cs typeface="Montserrat"/>
              <a:sym typeface="Montserrat"/>
            </a:endParaRPr>
          </a:p>
          <a:p>
            <a:pPr marL="0" lvl="0" indent="0" algn="ctr" rtl="0">
              <a:lnSpc>
                <a:spcPct val="100000"/>
              </a:lnSpc>
              <a:spcBef>
                <a:spcPts val="0"/>
              </a:spcBef>
              <a:spcAft>
                <a:spcPts val="0"/>
              </a:spcAft>
              <a:buNone/>
            </a:pPr>
            <a:r>
              <a:rPr lang="en-GB" sz="5200" b="1">
                <a:solidFill>
                  <a:schemeClr val="dk1"/>
                </a:solidFill>
                <a:latin typeface="Montserrat"/>
                <a:ea typeface="Montserrat"/>
                <a:cs typeface="Montserrat"/>
                <a:sym typeface="Montserrat"/>
              </a:rPr>
              <a:t>Thank You!</a:t>
            </a:r>
            <a:endParaRPr sz="5200" b="1">
              <a:solidFill>
                <a:schemeClr val="dk1"/>
              </a:solidFill>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7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Problem Statement</a:t>
            </a:r>
            <a:endParaRPr sz="3500" b="1">
              <a:latin typeface="Montserrat"/>
              <a:ea typeface="Montserrat"/>
              <a:cs typeface="Montserrat"/>
              <a:sym typeface="Montserrat"/>
            </a:endParaRPr>
          </a:p>
        </p:txBody>
      </p:sp>
      <p:sp>
        <p:nvSpPr>
          <p:cNvPr id="68" name="Google Shape;68;p15"/>
          <p:cNvSpPr txBox="1">
            <a:spLocks noGrp="1"/>
          </p:cNvSpPr>
          <p:nvPr>
            <p:ph type="body" idx="1"/>
          </p:nvPr>
        </p:nvSpPr>
        <p:spPr>
          <a:xfrm>
            <a:off x="246425" y="1322425"/>
            <a:ext cx="8520600" cy="34164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sz="2300" b="1">
                <a:solidFill>
                  <a:schemeClr val="lt1"/>
                </a:solidFill>
                <a:highlight>
                  <a:srgbClr val="FFFFFF"/>
                </a:highlight>
                <a:latin typeface="Montserrat"/>
                <a:ea typeface="Montserrat"/>
                <a:cs typeface="Montserrat"/>
                <a:sym typeface="Montserrat"/>
              </a:rPr>
              <a:t>We have the data which was originally published by the NYC Taxi and Limousine Commission (TLC), for the year 2016. This dataset consists of various trip related features and our aim is to predict the trip duration based on these features.</a:t>
            </a:r>
            <a:endParaRPr sz="2300" b="1">
              <a:solidFill>
                <a:schemeClr val="lt1"/>
              </a:solidFill>
              <a:highlight>
                <a:srgbClr val="FFFFFF"/>
              </a:highlight>
              <a:latin typeface="Montserrat"/>
              <a:ea typeface="Montserrat"/>
              <a:cs typeface="Montserrat"/>
              <a:sym typeface="Montserrat"/>
            </a:endParaRPr>
          </a:p>
          <a:p>
            <a:pPr marL="0" lvl="0" indent="0" algn="ctr" rtl="0">
              <a:spcBef>
                <a:spcPts val="700"/>
              </a:spcBef>
              <a:spcAft>
                <a:spcPts val="0"/>
              </a:spcAft>
              <a:buNone/>
            </a:pPr>
            <a:endParaRPr sz="2300" b="1">
              <a:solidFill>
                <a:schemeClr val="lt1"/>
              </a:solidFill>
              <a:highlight>
                <a:srgbClr val="FFFFFF"/>
              </a:highlight>
              <a:latin typeface="Montserrat"/>
              <a:ea typeface="Montserrat"/>
              <a:cs typeface="Montserrat"/>
              <a:sym typeface="Montserrat"/>
            </a:endParaRPr>
          </a:p>
          <a:p>
            <a:pPr marL="0" lvl="0" indent="0" algn="ctr" rtl="0">
              <a:spcBef>
                <a:spcPts val="700"/>
              </a:spcBef>
              <a:spcAft>
                <a:spcPts val="0"/>
              </a:spcAft>
              <a:buNone/>
            </a:pP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Introduction</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600"/>
              </a:spcBef>
              <a:spcAft>
                <a:spcPts val="0"/>
              </a:spcAft>
              <a:buNone/>
            </a:pPr>
            <a:r>
              <a:rPr lang="en-GB" sz="2300" b="1">
                <a:solidFill>
                  <a:schemeClr val="lt1"/>
                </a:solidFill>
                <a:highlight>
                  <a:srgbClr val="FFFFFF"/>
                </a:highlight>
                <a:latin typeface="Montserrat"/>
                <a:ea typeface="Montserrat"/>
                <a:cs typeface="Montserrat"/>
                <a:sym typeface="Montserrat"/>
              </a:rPr>
              <a:t>In today’s world it has become a race to gain more and more number of customers.</a:t>
            </a:r>
            <a:endParaRPr sz="2300" b="1">
              <a:solidFill>
                <a:schemeClr val="lt1"/>
              </a:solidFill>
              <a:highlight>
                <a:srgbClr val="FFFFFF"/>
              </a:highlight>
              <a:latin typeface="Montserrat"/>
              <a:ea typeface="Montserrat"/>
              <a:cs typeface="Montserrat"/>
              <a:sym typeface="Montserrat"/>
            </a:endParaRPr>
          </a:p>
          <a:p>
            <a:pPr marL="457200" lvl="0" indent="0" algn="l" rtl="0">
              <a:spcBef>
                <a:spcPts val="600"/>
              </a:spcBef>
              <a:spcAft>
                <a:spcPts val="0"/>
              </a:spcAft>
              <a:buNone/>
            </a:pPr>
            <a:r>
              <a:rPr lang="en-GB" sz="2300" b="1">
                <a:solidFill>
                  <a:schemeClr val="lt1"/>
                </a:solidFill>
                <a:highlight>
                  <a:srgbClr val="FFFFFF"/>
                </a:highlight>
                <a:latin typeface="Montserrat"/>
                <a:ea typeface="Montserrat"/>
                <a:cs typeface="Montserrat"/>
                <a:sym typeface="Montserrat"/>
              </a:rPr>
              <a:t>To gain more number of customers companies/vendors usually try to provide their customers with more comfort to attract them.</a:t>
            </a:r>
            <a:endParaRPr sz="2300" b="1">
              <a:solidFill>
                <a:schemeClr val="lt1"/>
              </a:solidFill>
              <a:highlight>
                <a:srgbClr val="FFFFFF"/>
              </a:highlight>
              <a:latin typeface="Montserrat"/>
              <a:ea typeface="Montserrat"/>
              <a:cs typeface="Montserrat"/>
              <a:sym typeface="Montserrat"/>
            </a:endParaRPr>
          </a:p>
          <a:p>
            <a:pPr marL="457200" lvl="0" indent="0" algn="l" rtl="0">
              <a:spcBef>
                <a:spcPts val="600"/>
              </a:spcBef>
              <a:spcAft>
                <a:spcPts val="500"/>
              </a:spcAft>
              <a:buNone/>
            </a:pPr>
            <a:r>
              <a:rPr lang="en-GB" sz="2300" b="1">
                <a:solidFill>
                  <a:schemeClr val="lt1"/>
                </a:solidFill>
                <a:highlight>
                  <a:srgbClr val="FFFFFF"/>
                </a:highlight>
                <a:latin typeface="Montserrat"/>
                <a:ea typeface="Montserrat"/>
                <a:cs typeface="Montserrat"/>
                <a:sym typeface="Montserrat"/>
              </a:rPr>
              <a:t>So here we will be predicting the time of trip duration our customers will take and which algorithm is best suited for that time prediction.</a:t>
            </a:r>
            <a:endParaRPr sz="23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spcBef>
                <a:spcPts val="60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id - a unique identifier for each trip</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vendor_id - a code indicating the provider associated with the trip record</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pickup_datetime - date and time when the meter was engaged</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dropoff_datetime - date and time when the meter was disengaged</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passenger_count - the number of passengers in the vehicle (driver entered value)</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pickup_longitude - the longitude where the meter was engaged</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pickup_latitude - the latitude where the meter was engaged</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dropoff_longitude - the longitude where the meter was disengaged</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dropoff_latitude - the latitude where the meter was disengaged</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store_and_fwd_flag - This flag indicates whether the trip record was held in vehicle memory before sending to the vendor because the vehicle did not have a connection to the server - Y=store and forward; N=not a store and forward trip</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trip_duration - duration of the trip in seconds (Dependent variable)</a:t>
            </a:r>
            <a:endParaRPr sz="1350" b="1">
              <a:solidFill>
                <a:schemeClr val="lt1"/>
              </a:solidFill>
              <a:highlight>
                <a:srgbClr val="FFFFFF"/>
              </a:highlight>
              <a:latin typeface="Montserrat"/>
              <a:ea typeface="Montserrat"/>
              <a:cs typeface="Montserrat"/>
              <a:sym typeface="Montserrat"/>
            </a:endParaRPr>
          </a:p>
          <a:p>
            <a:pPr marL="0" lvl="0" indent="0" algn="l" rtl="0">
              <a:spcBef>
                <a:spcPts val="5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Basic Exploration</a:t>
            </a:r>
            <a:endParaRPr sz="3500"/>
          </a:p>
        </p:txBody>
      </p:sp>
      <p:sp>
        <p:nvSpPr>
          <p:cNvPr id="86" name="Google Shape;86;p18"/>
          <p:cNvSpPr txBox="1">
            <a:spLocks noGrp="1"/>
          </p:cNvSpPr>
          <p:nvPr>
            <p:ph type="body" idx="1"/>
          </p:nvPr>
        </p:nvSpPr>
        <p:spPr>
          <a:xfrm>
            <a:off x="311700" y="133825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dataset contains 1458644 rows and 11 features(columns)</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Two categorical features ‘store_and_fwd_flag’ and ‘vendor_id’</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Outliers present in all numerical features</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 cleaning steps required for datetime features</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No null values present</a:t>
            </a:r>
            <a:endParaRPr b="1">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3863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Vendor ID Analysis</a:t>
            </a:r>
            <a:endParaRPr sz="3500"/>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93" name="Google Shape;93;p19"/>
          <p:cNvPicPr preferRelativeResize="0"/>
          <p:nvPr/>
        </p:nvPicPr>
        <p:blipFill>
          <a:blip r:embed="rId3">
            <a:alphaModFix/>
          </a:blip>
          <a:stretch>
            <a:fillRect/>
          </a:stretch>
        </p:blipFill>
        <p:spPr>
          <a:xfrm>
            <a:off x="2576488" y="1152477"/>
            <a:ext cx="3991025" cy="3991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3159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Store and forward flag</a:t>
            </a:r>
            <a:endParaRPr sz="3500"/>
          </a:p>
          <a:p>
            <a:pPr marL="0" lvl="0" indent="0" algn="l" rtl="0">
              <a:spcBef>
                <a:spcPts val="0"/>
              </a:spcBef>
              <a:spcAft>
                <a:spcPts val="0"/>
              </a:spcAft>
              <a:buNone/>
            </a:pPr>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0" name="Google Shape;100;p20"/>
          <p:cNvPicPr preferRelativeResize="0"/>
          <p:nvPr/>
        </p:nvPicPr>
        <p:blipFill>
          <a:blip r:embed="rId3">
            <a:alphaModFix/>
          </a:blip>
          <a:stretch>
            <a:fillRect/>
          </a:stretch>
        </p:blipFill>
        <p:spPr>
          <a:xfrm>
            <a:off x="2319275" y="1152477"/>
            <a:ext cx="3991025"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Days of the week</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7" name="Google Shape;107;p21"/>
          <p:cNvPicPr preferRelativeResize="0"/>
          <p:nvPr/>
        </p:nvPicPr>
        <p:blipFill>
          <a:blip r:embed="rId3">
            <a:alphaModFix/>
          </a:blip>
          <a:stretch>
            <a:fillRect/>
          </a:stretch>
        </p:blipFill>
        <p:spPr>
          <a:xfrm>
            <a:off x="1747388" y="633263"/>
            <a:ext cx="5649225" cy="445482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655</Words>
  <Application>Microsoft Office PowerPoint</Application>
  <PresentationFormat>On-screen Show (16:9)</PresentationFormat>
  <Paragraphs>108</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Montserrat</vt:lpstr>
      <vt:lpstr>Simple Light</vt:lpstr>
      <vt:lpstr>  Capstone Project NYC TAXI TRIP TIME PREDICTION.  Individual Team Member LOVA KUMAR POLUPARTI </vt:lpstr>
      <vt:lpstr>Content</vt:lpstr>
      <vt:lpstr>Problem Statement</vt:lpstr>
      <vt:lpstr>Introduction</vt:lpstr>
      <vt:lpstr>Data Summary</vt:lpstr>
      <vt:lpstr>Basic Exploration</vt:lpstr>
      <vt:lpstr>Vendor ID Analysis</vt:lpstr>
      <vt:lpstr>Store and forward flag </vt:lpstr>
      <vt:lpstr>Days of the week</vt:lpstr>
      <vt:lpstr>Day Segmentation</vt:lpstr>
      <vt:lpstr>Plotting longitude and latitude </vt:lpstr>
      <vt:lpstr>Trip Duration (dependent variable)  Data Analysis   </vt:lpstr>
      <vt:lpstr>Trip Duration/Day of the week</vt:lpstr>
      <vt:lpstr>Analysis Details</vt:lpstr>
      <vt:lpstr>Correlation </vt:lpstr>
      <vt:lpstr>Linear Relationship between Trip Duration &amp; Distance </vt:lpstr>
      <vt:lpstr>Lasso Regression</vt:lpstr>
      <vt:lpstr>Homoscedasticity Check</vt:lpstr>
      <vt:lpstr>Decision Tree</vt:lpstr>
      <vt:lpstr>Decision Tree Feature Importance </vt:lpstr>
      <vt:lpstr>Gradient Boosting </vt:lpstr>
      <vt:lpstr>GBoost feature importance </vt:lpstr>
      <vt:lpstr>XGBOOST</vt:lpstr>
      <vt:lpstr>XGBoost feature importance </vt:lpstr>
      <vt:lpstr>Final metrics conclusion</vt:lpstr>
      <vt:lpstr>Challenges</vt:lpstr>
      <vt:lpstr>Conclusion</vt:lpstr>
      <vt:lpstr>PowerPoint Presentation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NYC TAXI TRIP TIME PREDICTION.  Individual Team Member LOVA KUMAR POLUPARTI </dc:title>
  <dc:creator>lova kumar</dc:creator>
  <cp:lastModifiedBy>lova kumar</cp:lastModifiedBy>
  <cp:revision>1</cp:revision>
  <dcterms:modified xsi:type="dcterms:W3CDTF">2022-07-15T07:26:32Z</dcterms:modified>
</cp:coreProperties>
</file>