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8" r:id="rId2"/>
    <p:sldId id="410" r:id="rId3"/>
    <p:sldId id="411" r:id="rId4"/>
    <p:sldId id="412" r:id="rId5"/>
    <p:sldId id="413" r:id="rId6"/>
    <p:sldId id="414" r:id="rId7"/>
    <p:sldId id="415" r:id="rId8"/>
    <p:sldId id="417" r:id="rId9"/>
    <p:sldId id="418" r:id="rId10"/>
    <p:sldId id="416" r:id="rId11"/>
    <p:sldId id="401" r:id="rId12"/>
    <p:sldId id="421" r:id="rId13"/>
    <p:sldId id="264" r:id="rId14"/>
    <p:sldId id="422" r:id="rId15"/>
    <p:sldId id="429" r:id="rId16"/>
    <p:sldId id="423" r:id="rId17"/>
    <p:sldId id="424" r:id="rId18"/>
    <p:sldId id="425" r:id="rId19"/>
    <p:sldId id="426" r:id="rId20"/>
    <p:sldId id="420" r:id="rId21"/>
    <p:sldId id="406" r:id="rId22"/>
    <p:sldId id="40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941"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9E25B-407D-4B95-BC47-AE2FEECD62A4}" type="datetimeFigureOut">
              <a:rPr lang="en-IN" smtClean="0"/>
              <a:t>22-10-2024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CF4EC-5633-4282-AF09-4F1B9C34C7B6}" type="slidenum">
              <a:rPr lang="en-IN" smtClean="0"/>
              <a:t>‹#›</a:t>
            </a:fld>
            <a:endParaRPr lang="en-IN"/>
          </a:p>
        </p:txBody>
      </p:sp>
    </p:spTree>
    <p:extLst>
      <p:ext uri="{BB962C8B-B14F-4D97-AF65-F5344CB8AC3E}">
        <p14:creationId xmlns:p14="http://schemas.microsoft.com/office/powerpoint/2010/main" val="1551864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BCF4EC-5633-4282-AF09-4F1B9C34C7B6}" type="slidenum">
              <a:rPr lang="en-IN" smtClean="0"/>
              <a:t>6</a:t>
            </a:fld>
            <a:endParaRPr lang="en-IN"/>
          </a:p>
        </p:txBody>
      </p:sp>
    </p:spTree>
    <p:extLst>
      <p:ext uri="{BB962C8B-B14F-4D97-AF65-F5344CB8AC3E}">
        <p14:creationId xmlns:p14="http://schemas.microsoft.com/office/powerpoint/2010/main" val="368463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10/22/2024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10/22/2024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10/22/2024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10/22/2024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10/22/2024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10/22/2024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F611-591A-4AE1-13E8-357DC3799E58}"/>
              </a:ext>
            </a:extLst>
          </p:cNvPr>
          <p:cNvSpPr>
            <a:spLocks noGrp="1"/>
          </p:cNvSpPr>
          <p:nvPr>
            <p:ph type="ctrTitle"/>
          </p:nvPr>
        </p:nvSpPr>
        <p:spPr>
          <a:xfrm>
            <a:off x="821063" y="2080620"/>
            <a:ext cx="8825658" cy="1810670"/>
          </a:xfrm>
        </p:spPr>
        <p:txBody>
          <a:bodyPr/>
          <a:lstStyle/>
          <a:p>
            <a:r>
              <a:rPr lang="en-IN" b="1" dirty="0"/>
              <a:t>Book Recommendation System</a:t>
            </a:r>
            <a:endParaRPr lang="en-IN" dirty="0"/>
          </a:p>
        </p:txBody>
      </p:sp>
      <p:sp>
        <p:nvSpPr>
          <p:cNvPr id="3" name="Subtitle 2">
            <a:extLst>
              <a:ext uri="{FF2B5EF4-FFF2-40B4-BE49-F238E27FC236}">
                <a16:creationId xmlns:a16="http://schemas.microsoft.com/office/drawing/2014/main" id="{D2CD8908-BE86-374F-8F2C-605DF2208F24}"/>
              </a:ext>
            </a:extLst>
          </p:cNvPr>
          <p:cNvSpPr>
            <a:spLocks noGrp="1"/>
          </p:cNvSpPr>
          <p:nvPr>
            <p:ph type="subTitle" idx="1"/>
          </p:nvPr>
        </p:nvSpPr>
        <p:spPr>
          <a:xfrm>
            <a:off x="7103658" y="5317257"/>
            <a:ext cx="3790269" cy="861420"/>
          </a:xfrm>
        </p:spPr>
        <p:txBody>
          <a:bodyPr/>
          <a:lstStyle/>
          <a:p>
            <a:r>
              <a:rPr lang="en-IN" dirty="0"/>
              <a:t>Project no : </a:t>
            </a:r>
            <a:r>
              <a:rPr lang="en-IN" dirty="0">
                <a:solidFill>
                  <a:schemeClr val="bg1"/>
                </a:solidFill>
              </a:rPr>
              <a:t>AK6</a:t>
            </a:r>
          </a:p>
          <a:p>
            <a:r>
              <a:rPr lang="en-IN" dirty="0"/>
              <a:t>Guided by : </a:t>
            </a:r>
            <a:r>
              <a:rPr lang="en-IN" dirty="0" err="1"/>
              <a:t>dr.</a:t>
            </a:r>
            <a:r>
              <a:rPr lang="en-IN" dirty="0"/>
              <a:t> </a:t>
            </a:r>
            <a:r>
              <a:rPr lang="en-IN" dirty="0" err="1"/>
              <a:t>aJAY</a:t>
            </a:r>
            <a:r>
              <a:rPr lang="en-IN" dirty="0"/>
              <a:t> </a:t>
            </a:r>
            <a:r>
              <a:rPr lang="en-IN" dirty="0" err="1"/>
              <a:t>kUMAR</a:t>
            </a:r>
            <a:endParaRPr lang="en-IN" dirty="0"/>
          </a:p>
        </p:txBody>
      </p:sp>
      <p:sp>
        <p:nvSpPr>
          <p:cNvPr id="5" name="TextBox 4">
            <a:extLst>
              <a:ext uri="{FF2B5EF4-FFF2-40B4-BE49-F238E27FC236}">
                <a16:creationId xmlns:a16="http://schemas.microsoft.com/office/drawing/2014/main" id="{62E26B36-6A46-FB77-9522-C1FC6D6E987E}"/>
              </a:ext>
            </a:extLst>
          </p:cNvPr>
          <p:cNvSpPr txBox="1"/>
          <p:nvPr/>
        </p:nvSpPr>
        <p:spPr>
          <a:xfrm>
            <a:off x="2904469" y="679323"/>
            <a:ext cx="6094324" cy="1077218"/>
          </a:xfrm>
          <a:prstGeom prst="rect">
            <a:avLst/>
          </a:prstGeom>
          <a:noFill/>
        </p:spPr>
        <p:txBody>
          <a:bodyPr wrap="square">
            <a:spAutoFit/>
          </a:bodyPr>
          <a:lstStyle/>
          <a:p>
            <a:pPr algn="ctr"/>
            <a:r>
              <a:rPr lang="en-IN" sz="3200" dirty="0">
                <a:solidFill>
                  <a:schemeClr val="bg1"/>
                </a:solidFill>
                <a:latin typeface="Times New Roman" panose="02020603050405020304" pitchFamily="18" charset="0"/>
                <a:cs typeface="Times New Roman" panose="02020603050405020304" pitchFamily="18" charset="0"/>
              </a:rPr>
              <a:t>Jaypee University Of Engineering and Technology</a:t>
            </a:r>
          </a:p>
        </p:txBody>
      </p:sp>
      <p:sp>
        <p:nvSpPr>
          <p:cNvPr id="6" name="TextBox 5">
            <a:extLst>
              <a:ext uri="{FF2B5EF4-FFF2-40B4-BE49-F238E27FC236}">
                <a16:creationId xmlns:a16="http://schemas.microsoft.com/office/drawing/2014/main" id="{113A1FCD-6F86-982C-F992-084AE2F3A6F7}"/>
              </a:ext>
            </a:extLst>
          </p:cNvPr>
          <p:cNvSpPr txBox="1"/>
          <p:nvPr/>
        </p:nvSpPr>
        <p:spPr>
          <a:xfrm>
            <a:off x="997601" y="4701349"/>
            <a:ext cx="5328554" cy="1477328"/>
          </a:xfrm>
          <a:prstGeom prst="rect">
            <a:avLst/>
          </a:prstGeom>
          <a:noFill/>
        </p:spPr>
        <p:txBody>
          <a:bodyPr wrap="square">
            <a:spAutoFit/>
          </a:bodyPr>
          <a:lstStyle/>
          <a:p>
            <a:r>
              <a:rPr lang="en-IN" b="1" dirty="0">
                <a:solidFill>
                  <a:schemeClr val="tx2">
                    <a:lumMod val="40000"/>
                    <a:lumOff val="60000"/>
                  </a:schemeClr>
                </a:solidFill>
              </a:rPr>
              <a:t>TEAM MEMBERS</a:t>
            </a:r>
          </a:p>
          <a:p>
            <a:endParaRPr lang="en-IN" dirty="0">
              <a:solidFill>
                <a:schemeClr val="tx2">
                  <a:lumMod val="40000"/>
                  <a:lumOff val="60000"/>
                </a:schemeClr>
              </a:solidFill>
            </a:endParaRPr>
          </a:p>
          <a:p>
            <a:r>
              <a:rPr lang="en-IN" dirty="0">
                <a:solidFill>
                  <a:schemeClr val="tx2">
                    <a:lumMod val="40000"/>
                    <a:lumOff val="60000"/>
                  </a:schemeClr>
                </a:solidFill>
              </a:rPr>
              <a:t>LOKENDRA SAHU					</a:t>
            </a:r>
            <a:r>
              <a:rPr lang="en-IN" dirty="0">
                <a:solidFill>
                  <a:schemeClr val="bg1"/>
                </a:solidFill>
              </a:rPr>
              <a:t>221B221</a:t>
            </a:r>
          </a:p>
          <a:p>
            <a:r>
              <a:rPr lang="en-IN" dirty="0">
                <a:solidFill>
                  <a:schemeClr val="tx2">
                    <a:lumMod val="40000"/>
                    <a:lumOff val="60000"/>
                  </a:schemeClr>
                </a:solidFill>
              </a:rPr>
              <a:t>MAHIPAL PRATAP SINGH TOMAR		</a:t>
            </a:r>
            <a:r>
              <a:rPr lang="en-IN" dirty="0">
                <a:solidFill>
                  <a:schemeClr val="bg1"/>
                </a:solidFill>
              </a:rPr>
              <a:t>221B225</a:t>
            </a:r>
          </a:p>
          <a:p>
            <a:r>
              <a:rPr lang="en-IN" dirty="0">
                <a:solidFill>
                  <a:schemeClr val="tx2">
                    <a:lumMod val="40000"/>
                    <a:lumOff val="60000"/>
                  </a:schemeClr>
                </a:solidFill>
              </a:rPr>
              <a:t>MANOJ KUMAR LODHA				</a:t>
            </a:r>
            <a:r>
              <a:rPr lang="en-IN" dirty="0">
                <a:solidFill>
                  <a:schemeClr val="bg1"/>
                </a:solidFill>
              </a:rPr>
              <a:t>221B231</a:t>
            </a:r>
          </a:p>
        </p:txBody>
      </p:sp>
    </p:spTree>
    <p:extLst>
      <p:ext uri="{BB962C8B-B14F-4D97-AF65-F5344CB8AC3E}">
        <p14:creationId xmlns:p14="http://schemas.microsoft.com/office/powerpoint/2010/main" val="126284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324E-7089-2A4F-2B85-2962109BFA8D}"/>
              </a:ext>
            </a:extLst>
          </p:cNvPr>
          <p:cNvSpPr>
            <a:spLocks noGrp="1"/>
          </p:cNvSpPr>
          <p:nvPr>
            <p:ph type="title"/>
          </p:nvPr>
        </p:nvSpPr>
        <p:spPr/>
        <p:txBody>
          <a:bodyPr/>
          <a:lstStyle/>
          <a:p>
            <a:r>
              <a:rPr lang="en-IN" dirty="0"/>
              <a:t>Data pre-processing</a:t>
            </a:r>
          </a:p>
        </p:txBody>
      </p:sp>
      <p:sp>
        <p:nvSpPr>
          <p:cNvPr id="5" name="TextBox 4">
            <a:extLst>
              <a:ext uri="{FF2B5EF4-FFF2-40B4-BE49-F238E27FC236}">
                <a16:creationId xmlns:a16="http://schemas.microsoft.com/office/drawing/2014/main" id="{18138FB1-3995-E816-4DF2-B558CA0642DC}"/>
              </a:ext>
            </a:extLst>
          </p:cNvPr>
          <p:cNvSpPr txBox="1"/>
          <p:nvPr/>
        </p:nvSpPr>
        <p:spPr>
          <a:xfrm>
            <a:off x="442128" y="2510640"/>
            <a:ext cx="10902461" cy="2948179"/>
          </a:xfrm>
          <a:prstGeom prst="rect">
            <a:avLst/>
          </a:prstGeom>
          <a:noFill/>
        </p:spPr>
        <p:txBody>
          <a:bodyPr wrap="square">
            <a:spAutoFit/>
          </a:bodyPr>
          <a:lstStyle/>
          <a:p>
            <a:pPr algn="just">
              <a:lnSpc>
                <a:spcPct val="150000"/>
              </a:lnSpc>
            </a:pPr>
            <a:r>
              <a:rPr lang="en-IN" b="1" dirty="0"/>
              <a:t>Normalization</a:t>
            </a:r>
            <a:r>
              <a:rPr lang="en-IN" dirty="0"/>
              <a:t>: Scale user ratings to a consistent range, making them easier to compare.</a:t>
            </a:r>
          </a:p>
          <a:p>
            <a:pPr algn="just">
              <a:lnSpc>
                <a:spcPct val="150000"/>
              </a:lnSpc>
            </a:pPr>
            <a:r>
              <a:rPr lang="en-IN" dirty="0"/>
              <a:t>	</a:t>
            </a:r>
            <a:r>
              <a:rPr lang="en-IN" b="1" dirty="0"/>
              <a:t> e.g. </a:t>
            </a:r>
            <a:r>
              <a:rPr lang="en-IN" dirty="0"/>
              <a:t>decreased the size of </a:t>
            </a:r>
            <a:r>
              <a:rPr lang="en-IN" dirty="0" err="1"/>
              <a:t>user_interactions</a:t>
            </a:r>
            <a:r>
              <a:rPr lang="en-IN" dirty="0"/>
              <a:t> file to scale efficiently.</a:t>
            </a:r>
          </a:p>
          <a:p>
            <a:pPr algn="just">
              <a:lnSpc>
                <a:spcPct val="150000"/>
              </a:lnSpc>
            </a:pPr>
            <a:endParaRPr lang="en-IN" dirty="0"/>
          </a:p>
          <a:p>
            <a:pPr algn="just">
              <a:lnSpc>
                <a:spcPct val="150000"/>
              </a:lnSpc>
            </a:pPr>
            <a:r>
              <a:rPr lang="en-IN" b="1" dirty="0"/>
              <a:t>Feature Extraction</a:t>
            </a:r>
            <a:r>
              <a:rPr lang="en-IN" dirty="0"/>
              <a:t>: Pull useful info like book genres, authors, and ratings from the raw data for the recommendation engine.</a:t>
            </a:r>
          </a:p>
          <a:p>
            <a:pPr algn="just">
              <a:lnSpc>
                <a:spcPct val="150000"/>
              </a:lnSpc>
            </a:pPr>
            <a:endParaRPr lang="en-IN" dirty="0"/>
          </a:p>
          <a:p>
            <a:pPr algn="just">
              <a:lnSpc>
                <a:spcPct val="150000"/>
              </a:lnSpc>
            </a:pPr>
            <a:r>
              <a:rPr lang="en-IN" b="1" dirty="0"/>
              <a:t>Encoding</a:t>
            </a:r>
            <a:r>
              <a:rPr lang="en-IN" dirty="0"/>
              <a:t>: Convert text (like book genres) into </a:t>
            </a:r>
            <a:r>
              <a:rPr lang="en-IN"/>
              <a:t>numerical form</a:t>
            </a:r>
            <a:endParaRPr lang="en-IN" dirty="0"/>
          </a:p>
        </p:txBody>
      </p:sp>
    </p:spTree>
    <p:extLst>
      <p:ext uri="{BB962C8B-B14F-4D97-AF65-F5344CB8AC3E}">
        <p14:creationId xmlns:p14="http://schemas.microsoft.com/office/powerpoint/2010/main" val="51003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D488-6A7B-4B81-79C0-9F4DE736D8AC}"/>
              </a:ext>
            </a:extLst>
          </p:cNvPr>
          <p:cNvSpPr>
            <a:spLocks noGrp="1"/>
          </p:cNvSpPr>
          <p:nvPr>
            <p:ph type="title"/>
          </p:nvPr>
        </p:nvSpPr>
        <p:spPr/>
        <p:txBody>
          <a:bodyPr/>
          <a:lstStyle/>
          <a:p>
            <a:r>
              <a:rPr lang="en-IN" dirty="0"/>
              <a:t>Search Engine Functionality</a:t>
            </a:r>
          </a:p>
        </p:txBody>
      </p:sp>
      <p:sp>
        <p:nvSpPr>
          <p:cNvPr id="3" name="Content Placeholder 2">
            <a:extLst>
              <a:ext uri="{FF2B5EF4-FFF2-40B4-BE49-F238E27FC236}">
                <a16:creationId xmlns:a16="http://schemas.microsoft.com/office/drawing/2014/main" id="{FBBE5298-B4A1-98AB-8102-7A3CD3362F15}"/>
              </a:ext>
            </a:extLst>
          </p:cNvPr>
          <p:cNvSpPr txBox="1">
            <a:spLocks/>
          </p:cNvSpPr>
          <p:nvPr/>
        </p:nvSpPr>
        <p:spPr>
          <a:xfrm>
            <a:off x="996695" y="2660904"/>
            <a:ext cx="7543801" cy="284378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Selecting the </a:t>
            </a:r>
            <a:r>
              <a:rPr lang="en-US" b="1" dirty="0"/>
              <a:t>attributes </a:t>
            </a:r>
            <a:r>
              <a:rPr lang="en-US" dirty="0"/>
              <a:t>that is used in the search query to improvise the new user </a:t>
            </a:r>
            <a:r>
              <a:rPr lang="en-IN" dirty="0"/>
              <a:t>experience.</a:t>
            </a:r>
          </a:p>
          <a:p>
            <a:pPr marL="0" indent="0">
              <a:buNone/>
            </a:pPr>
            <a:endParaRPr lang="en-IN" dirty="0"/>
          </a:p>
          <a:p>
            <a:r>
              <a:rPr lang="en-US" dirty="0"/>
              <a:t>using </a:t>
            </a:r>
            <a:r>
              <a:rPr lang="en-US" b="1" dirty="0"/>
              <a:t>TF-IDF MATTRIX </a:t>
            </a:r>
            <a:r>
              <a:rPr lang="en-US" dirty="0"/>
              <a:t>and </a:t>
            </a:r>
            <a:r>
              <a:rPr lang="en-US" b="1" dirty="0"/>
              <a:t>vectorizer </a:t>
            </a:r>
            <a:r>
              <a:rPr lang="en-US" dirty="0"/>
              <a:t>to find the similarity between user query with the books titles existing in the </a:t>
            </a:r>
            <a:r>
              <a:rPr lang="en-IN" dirty="0"/>
              <a:t>dataset.</a:t>
            </a:r>
          </a:p>
          <a:p>
            <a:pPr marL="0" indent="0">
              <a:buNone/>
            </a:pPr>
            <a:endParaRPr lang="en-IN" dirty="0"/>
          </a:p>
          <a:p>
            <a:r>
              <a:rPr lang="en-US" dirty="0"/>
              <a:t>provide similar books that matches the query.</a:t>
            </a:r>
          </a:p>
          <a:p>
            <a:endParaRPr lang="en-US" dirty="0"/>
          </a:p>
          <a:p>
            <a:endParaRPr lang="en-US" dirty="0"/>
          </a:p>
          <a:p>
            <a:endParaRPr lang="en-US" dirty="0"/>
          </a:p>
        </p:txBody>
      </p:sp>
    </p:spTree>
    <p:extLst>
      <p:ext uri="{BB962C8B-B14F-4D97-AF65-F5344CB8AC3E}">
        <p14:creationId xmlns:p14="http://schemas.microsoft.com/office/powerpoint/2010/main" val="133249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E0A-DF1B-A3EA-5010-AEB3CD9F7DDB}"/>
              </a:ext>
            </a:extLst>
          </p:cNvPr>
          <p:cNvSpPr>
            <a:spLocks noGrp="1"/>
          </p:cNvSpPr>
          <p:nvPr>
            <p:ph type="title"/>
          </p:nvPr>
        </p:nvSpPr>
        <p:spPr/>
        <p:txBody>
          <a:bodyPr/>
          <a:lstStyle/>
          <a:p>
            <a:r>
              <a:rPr lang="en-IN" dirty="0"/>
              <a:t>TF and IDF matrix</a:t>
            </a:r>
          </a:p>
        </p:txBody>
      </p:sp>
      <p:pic>
        <p:nvPicPr>
          <p:cNvPr id="4" name="Picture 3">
            <a:extLst>
              <a:ext uri="{FF2B5EF4-FFF2-40B4-BE49-F238E27FC236}">
                <a16:creationId xmlns:a16="http://schemas.microsoft.com/office/drawing/2014/main" id="{E064779E-2D7A-2E05-A4B9-C220C1877A3C}"/>
              </a:ext>
            </a:extLst>
          </p:cNvPr>
          <p:cNvPicPr>
            <a:picLocks noChangeAspect="1"/>
          </p:cNvPicPr>
          <p:nvPr/>
        </p:nvPicPr>
        <p:blipFill>
          <a:blip r:embed="rId2"/>
          <a:stretch>
            <a:fillRect/>
          </a:stretch>
        </p:blipFill>
        <p:spPr>
          <a:xfrm>
            <a:off x="6409799" y="2584579"/>
            <a:ext cx="4957069" cy="3117037"/>
          </a:xfrm>
          <a:prstGeom prst="rect">
            <a:avLst/>
          </a:prstGeom>
        </p:spPr>
      </p:pic>
      <p:pic>
        <p:nvPicPr>
          <p:cNvPr id="6" name="Picture 5">
            <a:extLst>
              <a:ext uri="{FF2B5EF4-FFF2-40B4-BE49-F238E27FC236}">
                <a16:creationId xmlns:a16="http://schemas.microsoft.com/office/drawing/2014/main" id="{8BBC1984-2B4C-D1B2-F4C4-AEE28B698CC2}"/>
              </a:ext>
            </a:extLst>
          </p:cNvPr>
          <p:cNvPicPr>
            <a:picLocks noChangeAspect="1"/>
          </p:cNvPicPr>
          <p:nvPr/>
        </p:nvPicPr>
        <p:blipFill>
          <a:blip r:embed="rId3"/>
          <a:stretch>
            <a:fillRect/>
          </a:stretch>
        </p:blipFill>
        <p:spPr>
          <a:xfrm>
            <a:off x="1113861" y="3019072"/>
            <a:ext cx="4668341" cy="2682544"/>
          </a:xfrm>
          <a:prstGeom prst="rect">
            <a:avLst/>
          </a:prstGeom>
        </p:spPr>
      </p:pic>
      <p:sp>
        <p:nvSpPr>
          <p:cNvPr id="7" name="TextBox 6">
            <a:extLst>
              <a:ext uri="{FF2B5EF4-FFF2-40B4-BE49-F238E27FC236}">
                <a16:creationId xmlns:a16="http://schemas.microsoft.com/office/drawing/2014/main" id="{82AB48D8-967C-CC30-9546-36BD4F08D75D}"/>
              </a:ext>
            </a:extLst>
          </p:cNvPr>
          <p:cNvSpPr txBox="1"/>
          <p:nvPr/>
        </p:nvSpPr>
        <p:spPr>
          <a:xfrm>
            <a:off x="933061" y="5931901"/>
            <a:ext cx="4750170" cy="369332"/>
          </a:xfrm>
          <a:prstGeom prst="rect">
            <a:avLst/>
          </a:prstGeom>
          <a:noFill/>
        </p:spPr>
        <p:txBody>
          <a:bodyPr wrap="square" rtlCol="0">
            <a:spAutoFit/>
          </a:bodyPr>
          <a:lstStyle/>
          <a:p>
            <a:r>
              <a:rPr lang="en-IN" sz="1800" b="1" dirty="0"/>
              <a:t>Fig.5 </a:t>
            </a:r>
            <a:r>
              <a:rPr lang="en-IN" b="1" dirty="0"/>
              <a:t>I</a:t>
            </a:r>
            <a:r>
              <a:rPr lang="en-IN" sz="1800" b="1" dirty="0"/>
              <a:t>nverse document frequency matrix</a:t>
            </a:r>
          </a:p>
        </p:txBody>
      </p:sp>
      <p:sp>
        <p:nvSpPr>
          <p:cNvPr id="8" name="TextBox 7">
            <a:extLst>
              <a:ext uri="{FF2B5EF4-FFF2-40B4-BE49-F238E27FC236}">
                <a16:creationId xmlns:a16="http://schemas.microsoft.com/office/drawing/2014/main" id="{49F632E1-C13D-88D6-AC85-AEF32D058B52}"/>
              </a:ext>
            </a:extLst>
          </p:cNvPr>
          <p:cNvSpPr txBox="1"/>
          <p:nvPr/>
        </p:nvSpPr>
        <p:spPr>
          <a:xfrm>
            <a:off x="7090982" y="5931901"/>
            <a:ext cx="4470400" cy="369332"/>
          </a:xfrm>
          <a:prstGeom prst="rect">
            <a:avLst/>
          </a:prstGeom>
          <a:noFill/>
        </p:spPr>
        <p:txBody>
          <a:bodyPr wrap="square" rtlCol="0">
            <a:spAutoFit/>
          </a:bodyPr>
          <a:lstStyle/>
          <a:p>
            <a:r>
              <a:rPr lang="en-IN" sz="1800" b="1" dirty="0"/>
              <a:t>Fig.6 Term frequency matrix</a:t>
            </a:r>
          </a:p>
        </p:txBody>
      </p:sp>
    </p:spTree>
    <p:extLst>
      <p:ext uri="{BB962C8B-B14F-4D97-AF65-F5344CB8AC3E}">
        <p14:creationId xmlns:p14="http://schemas.microsoft.com/office/powerpoint/2010/main" val="200995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408" y="964525"/>
            <a:ext cx="8825659" cy="706964"/>
          </a:xfrm>
        </p:spPr>
        <p:txBody>
          <a:bodyPr/>
          <a:lstStyle/>
          <a:p>
            <a:r>
              <a:rPr lang="en-IN" dirty="0"/>
              <a:t>Collaborative Filtering</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632" y="2404872"/>
            <a:ext cx="11141311" cy="832104"/>
          </a:xfrm>
        </p:spPr>
        <p:txBody>
          <a:bodyPr>
            <a:normAutofit fontScale="85000" lnSpcReduction="10000"/>
          </a:bodyPr>
          <a:lstStyle/>
          <a:p>
            <a:pPr>
              <a:lnSpc>
                <a:spcPct val="120000"/>
              </a:lnSpc>
            </a:pPr>
            <a:r>
              <a:rPr lang="en-US" dirty="0"/>
              <a:t>Collaborative filtering recommendations are based on the opinions of a community of similar users. The basic idea is that users recommend items to one another. Collaborative filtering makes this possible by asking the users to rate items, which allows the system to recommend new items that similar users have rated highly</a:t>
            </a:r>
            <a:endParaRPr dirty="0"/>
          </a:p>
        </p:txBody>
      </p:sp>
      <p:pic>
        <p:nvPicPr>
          <p:cNvPr id="4" name="Picture 3">
            <a:extLst>
              <a:ext uri="{FF2B5EF4-FFF2-40B4-BE49-F238E27FC236}">
                <a16:creationId xmlns:a16="http://schemas.microsoft.com/office/drawing/2014/main" id="{C5220CB0-7D4F-E970-747B-F8F5F92D749D}"/>
              </a:ext>
            </a:extLst>
          </p:cNvPr>
          <p:cNvPicPr>
            <a:picLocks noChangeAspect="1"/>
          </p:cNvPicPr>
          <p:nvPr/>
        </p:nvPicPr>
        <p:blipFill>
          <a:blip r:embed="rId2"/>
          <a:stretch>
            <a:fillRect/>
          </a:stretch>
        </p:blipFill>
        <p:spPr>
          <a:xfrm>
            <a:off x="1592966" y="3328043"/>
            <a:ext cx="9526573" cy="34381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C332-B4ED-556E-7198-7643457086E9}"/>
              </a:ext>
            </a:extLst>
          </p:cNvPr>
          <p:cNvSpPr>
            <a:spLocks noGrp="1"/>
          </p:cNvSpPr>
          <p:nvPr>
            <p:ph type="title"/>
          </p:nvPr>
        </p:nvSpPr>
        <p:spPr/>
        <p:txBody>
          <a:bodyPr/>
          <a:lstStyle/>
          <a:p>
            <a:r>
              <a:rPr lang="en-IN" dirty="0"/>
              <a:t>User Similarity Metrics (Cont’d)</a:t>
            </a:r>
          </a:p>
        </p:txBody>
      </p:sp>
      <p:sp>
        <p:nvSpPr>
          <p:cNvPr id="3" name="Content Placeholder 2">
            <a:extLst>
              <a:ext uri="{FF2B5EF4-FFF2-40B4-BE49-F238E27FC236}">
                <a16:creationId xmlns:a16="http://schemas.microsoft.com/office/drawing/2014/main" id="{FB3DBAE6-9C96-7E11-44C8-35C97E6B950D}"/>
              </a:ext>
            </a:extLst>
          </p:cNvPr>
          <p:cNvSpPr>
            <a:spLocks noGrp="1"/>
          </p:cNvSpPr>
          <p:nvPr>
            <p:ph idx="1"/>
          </p:nvPr>
        </p:nvSpPr>
        <p:spPr>
          <a:xfrm>
            <a:off x="1154954" y="2258008"/>
            <a:ext cx="10554964" cy="3761792"/>
          </a:xfrm>
        </p:spPr>
        <p:txBody>
          <a:bodyPr>
            <a:normAutofit/>
          </a:bodyPr>
          <a:lstStyle/>
          <a:p>
            <a:pPr>
              <a:lnSpc>
                <a:spcPct val="150000"/>
              </a:lnSpc>
              <a:defRPr sz="2000"/>
            </a:pPr>
            <a:r>
              <a:rPr lang="en-US" sz="1600" dirty="0"/>
              <a:t>Outcome: Identifies users with similar book tastes.</a:t>
            </a:r>
          </a:p>
          <a:p>
            <a:pPr>
              <a:lnSpc>
                <a:spcPct val="170000"/>
              </a:lnSpc>
              <a:defRPr sz="2000"/>
            </a:pPr>
            <a:r>
              <a:rPr lang="en-US" sz="1600" dirty="0"/>
              <a:t>Cosine Similarity compares user preferences by measuring the cosine of the angle between their rating vectors.</a:t>
            </a:r>
          </a:p>
        </p:txBody>
      </p:sp>
      <p:pic>
        <p:nvPicPr>
          <p:cNvPr id="7" name="Picture 6">
            <a:extLst>
              <a:ext uri="{FF2B5EF4-FFF2-40B4-BE49-F238E27FC236}">
                <a16:creationId xmlns:a16="http://schemas.microsoft.com/office/drawing/2014/main" id="{8E9FFFD3-8738-5FCA-D525-4D33B0FD2838}"/>
              </a:ext>
            </a:extLst>
          </p:cNvPr>
          <p:cNvPicPr>
            <a:picLocks noChangeAspect="1"/>
          </p:cNvPicPr>
          <p:nvPr/>
        </p:nvPicPr>
        <p:blipFill>
          <a:blip r:embed="rId2"/>
          <a:stretch>
            <a:fillRect/>
          </a:stretch>
        </p:blipFill>
        <p:spPr>
          <a:xfrm>
            <a:off x="482082" y="3820159"/>
            <a:ext cx="9885680" cy="3037841"/>
          </a:xfrm>
          <a:prstGeom prst="rect">
            <a:avLst/>
          </a:prstGeom>
        </p:spPr>
      </p:pic>
    </p:spTree>
    <p:extLst>
      <p:ext uri="{BB962C8B-B14F-4D97-AF65-F5344CB8AC3E}">
        <p14:creationId xmlns:p14="http://schemas.microsoft.com/office/powerpoint/2010/main" val="3106836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0178-4647-8CDE-CCAA-A2E51B21229B}"/>
              </a:ext>
            </a:extLst>
          </p:cNvPr>
          <p:cNvSpPr>
            <a:spLocks noGrp="1"/>
          </p:cNvSpPr>
          <p:nvPr>
            <p:ph type="title"/>
          </p:nvPr>
        </p:nvSpPr>
        <p:spPr/>
        <p:txBody>
          <a:bodyPr/>
          <a:lstStyle/>
          <a:p>
            <a:r>
              <a:rPr lang="en-IN" dirty="0"/>
              <a:t>Introduction to Interface</a:t>
            </a:r>
          </a:p>
        </p:txBody>
      </p:sp>
      <p:pic>
        <p:nvPicPr>
          <p:cNvPr id="6" name="Picture Placeholder 5">
            <a:extLst>
              <a:ext uri="{FF2B5EF4-FFF2-40B4-BE49-F238E27FC236}">
                <a16:creationId xmlns:a16="http://schemas.microsoft.com/office/drawing/2014/main" id="{300EC23A-CAAA-75BD-96FF-D14CCE05DBFD}"/>
              </a:ext>
            </a:extLst>
          </p:cNvPr>
          <p:cNvPicPr>
            <a:picLocks noGrp="1" noChangeAspect="1"/>
          </p:cNvPicPr>
          <p:nvPr>
            <p:ph type="pic" idx="1"/>
          </p:nvPr>
        </p:nvPicPr>
        <p:blipFill>
          <a:blip r:embed="rId2"/>
          <a:srcRect l="14705" r="14705"/>
          <a:stretch>
            <a:fillRect/>
          </a:stretch>
        </p:blipFill>
        <p:spPr>
          <a:xfrm>
            <a:off x="6995739" y="881743"/>
            <a:ext cx="3227193" cy="4572000"/>
          </a:xfrm>
        </p:spPr>
      </p:pic>
      <p:sp>
        <p:nvSpPr>
          <p:cNvPr id="4" name="Text Placeholder 3">
            <a:extLst>
              <a:ext uri="{FF2B5EF4-FFF2-40B4-BE49-F238E27FC236}">
                <a16:creationId xmlns:a16="http://schemas.microsoft.com/office/drawing/2014/main" id="{9EB0D292-6C9D-714D-3A16-7CC0BEBBC7F0}"/>
              </a:ext>
            </a:extLst>
          </p:cNvPr>
          <p:cNvSpPr>
            <a:spLocks noGrp="1"/>
          </p:cNvSpPr>
          <p:nvPr>
            <p:ph type="body" sz="half" idx="2"/>
          </p:nvPr>
        </p:nvSpPr>
        <p:spPr/>
        <p:txBody>
          <a:bodyPr/>
          <a:lstStyle/>
          <a:p>
            <a:r>
              <a:rPr lang="en-IN" dirty="0"/>
              <a:t>Using </a:t>
            </a:r>
            <a:r>
              <a:rPr lang="en-IN" dirty="0" err="1"/>
              <a:t>streamlit</a:t>
            </a:r>
            <a:r>
              <a:rPr lang="en-IN" dirty="0"/>
              <a:t> – A python framework</a:t>
            </a:r>
          </a:p>
        </p:txBody>
      </p:sp>
    </p:spTree>
    <p:extLst>
      <p:ext uri="{BB962C8B-B14F-4D97-AF65-F5344CB8AC3E}">
        <p14:creationId xmlns:p14="http://schemas.microsoft.com/office/powerpoint/2010/main" val="132477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68B92-BFF2-980F-9682-C01F1A103F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BAB14-002F-A970-0807-ADDE99FE9E1D}"/>
              </a:ext>
            </a:extLst>
          </p:cNvPr>
          <p:cNvSpPr>
            <a:spLocks noGrp="1"/>
          </p:cNvSpPr>
          <p:nvPr>
            <p:ph type="title"/>
          </p:nvPr>
        </p:nvSpPr>
        <p:spPr/>
        <p:txBody>
          <a:bodyPr/>
          <a:lstStyle/>
          <a:p>
            <a:r>
              <a:rPr lang="en-US" b="1" dirty="0"/>
              <a:t>What is </a:t>
            </a:r>
            <a:r>
              <a:rPr lang="en-US" b="1" dirty="0" err="1"/>
              <a:t>Streamlit</a:t>
            </a:r>
            <a:r>
              <a:rPr lang="en-US" b="1" dirty="0"/>
              <a:t>?</a:t>
            </a:r>
            <a:endParaRPr lang="en-IN" b="1" dirty="0"/>
          </a:p>
        </p:txBody>
      </p:sp>
      <p:sp>
        <p:nvSpPr>
          <p:cNvPr id="4" name="TextBox 3">
            <a:extLst>
              <a:ext uri="{FF2B5EF4-FFF2-40B4-BE49-F238E27FC236}">
                <a16:creationId xmlns:a16="http://schemas.microsoft.com/office/drawing/2014/main" id="{2ABA1F05-6D87-0F2E-4A21-078AA43E97C0}"/>
              </a:ext>
            </a:extLst>
          </p:cNvPr>
          <p:cNvSpPr txBox="1"/>
          <p:nvPr/>
        </p:nvSpPr>
        <p:spPr>
          <a:xfrm>
            <a:off x="535709" y="2401274"/>
            <a:ext cx="10903622" cy="923330"/>
          </a:xfrm>
          <a:prstGeom prst="rect">
            <a:avLst/>
          </a:prstGeom>
          <a:noFill/>
        </p:spPr>
        <p:txBody>
          <a:bodyPr wrap="square">
            <a:spAutoFit/>
          </a:bodyPr>
          <a:lstStyle/>
          <a:p>
            <a:r>
              <a:rPr lang="en-US" dirty="0" err="1"/>
              <a:t>Streamlit</a:t>
            </a:r>
            <a:r>
              <a:rPr lang="en-US" dirty="0"/>
              <a:t> is an open-source Python framework designed to build data-driven applications quickly and easily. It's particularly popular in the data science community because it allows developers to turn data scripts into interactive web applications with minimal effort.</a:t>
            </a:r>
          </a:p>
        </p:txBody>
      </p:sp>
      <p:sp>
        <p:nvSpPr>
          <p:cNvPr id="3" name="TextBox 2">
            <a:extLst>
              <a:ext uri="{FF2B5EF4-FFF2-40B4-BE49-F238E27FC236}">
                <a16:creationId xmlns:a16="http://schemas.microsoft.com/office/drawing/2014/main" id="{EF82BDD4-359B-21BB-A536-7253EBE88F67}"/>
              </a:ext>
            </a:extLst>
          </p:cNvPr>
          <p:cNvSpPr txBox="1"/>
          <p:nvPr/>
        </p:nvSpPr>
        <p:spPr>
          <a:xfrm>
            <a:off x="535708" y="3583709"/>
            <a:ext cx="10903621" cy="2246769"/>
          </a:xfrm>
          <a:prstGeom prst="rect">
            <a:avLst/>
          </a:prstGeom>
          <a:noFill/>
        </p:spPr>
        <p:txBody>
          <a:bodyPr wrap="square" rtlCol="0">
            <a:spAutoFit/>
          </a:bodyPr>
          <a:lstStyle/>
          <a:p>
            <a:r>
              <a:rPr lang="en-US" sz="1400" b="1" dirty="0"/>
              <a:t>Key Features:</a:t>
            </a:r>
          </a:p>
          <a:p>
            <a:endParaRPr lang="en-US" sz="1400" dirty="0"/>
          </a:p>
          <a:p>
            <a:pPr marL="285750" indent="-285750">
              <a:buFont typeface="Wingdings" panose="05000000000000000000" pitchFamily="2" charset="2"/>
              <a:buChar char="v"/>
            </a:pPr>
            <a:r>
              <a:rPr lang="en-US" sz="1400" b="1" dirty="0"/>
              <a:t>Ease of Use:</a:t>
            </a:r>
            <a:r>
              <a:rPr lang="en-US" sz="1400" dirty="0"/>
              <a:t> You can create an entire web app using just Python, no need for complex front-end development skills.</a:t>
            </a:r>
          </a:p>
          <a:p>
            <a:endParaRPr lang="en-US" sz="1400" dirty="0"/>
          </a:p>
          <a:p>
            <a:pPr marL="285750" indent="-285750">
              <a:buFont typeface="Wingdings" panose="05000000000000000000" pitchFamily="2" charset="2"/>
              <a:buChar char="v"/>
            </a:pPr>
            <a:r>
              <a:rPr lang="en-US" sz="1400" b="1" dirty="0"/>
              <a:t>Real-Time Updates:</a:t>
            </a:r>
            <a:r>
              <a:rPr lang="en-US" sz="1400" dirty="0"/>
              <a:t> </a:t>
            </a:r>
            <a:r>
              <a:rPr lang="en-US" sz="1400" dirty="0" err="1"/>
              <a:t>Streamlit</a:t>
            </a:r>
            <a:r>
              <a:rPr lang="en-US" sz="1400" dirty="0"/>
              <a:t> apps automatically update when the underlying code or data changes, making it ideal for interactive dashboards.</a:t>
            </a:r>
          </a:p>
          <a:p>
            <a:endParaRPr lang="en-US" sz="1400" dirty="0"/>
          </a:p>
          <a:p>
            <a:pPr marL="285750" indent="-285750">
              <a:buFont typeface="Wingdings" panose="05000000000000000000" pitchFamily="2" charset="2"/>
              <a:buChar char="v"/>
            </a:pPr>
            <a:r>
              <a:rPr lang="en-US" sz="1400" b="1" dirty="0"/>
              <a:t>Customization:</a:t>
            </a:r>
            <a:r>
              <a:rPr lang="en-US" sz="1400" dirty="0"/>
              <a:t> You can integrate custom HTML, CSS, and JavaScript for more control over your app’s appearance.</a:t>
            </a:r>
          </a:p>
          <a:p>
            <a:endParaRPr lang="en-US" sz="1400" dirty="0"/>
          </a:p>
          <a:p>
            <a:pPr marL="285750" indent="-285750">
              <a:buFont typeface="Wingdings" panose="05000000000000000000" pitchFamily="2" charset="2"/>
              <a:buChar char="v"/>
            </a:pPr>
            <a:r>
              <a:rPr lang="en-US" sz="1400" b="1" dirty="0"/>
              <a:t>Interactivity:</a:t>
            </a:r>
            <a:r>
              <a:rPr lang="en-US" sz="1400" dirty="0"/>
              <a:t> Allows users to input parameters, explore data visually, and interact with machine learning models.</a:t>
            </a:r>
          </a:p>
        </p:txBody>
      </p:sp>
    </p:spTree>
    <p:extLst>
      <p:ext uri="{BB962C8B-B14F-4D97-AF65-F5344CB8AC3E}">
        <p14:creationId xmlns:p14="http://schemas.microsoft.com/office/powerpoint/2010/main" val="54779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AA1EB-9945-D144-51CB-4E147ABF2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97C0E5-9CA1-08E0-3C53-47803269AC13}"/>
              </a:ext>
            </a:extLst>
          </p:cNvPr>
          <p:cNvSpPr>
            <a:spLocks noGrp="1"/>
          </p:cNvSpPr>
          <p:nvPr>
            <p:ph type="title"/>
          </p:nvPr>
        </p:nvSpPr>
        <p:spPr/>
        <p:txBody>
          <a:bodyPr/>
          <a:lstStyle/>
          <a:p>
            <a:r>
              <a:rPr lang="en-IN" dirty="0"/>
              <a:t>Home page</a:t>
            </a:r>
          </a:p>
        </p:txBody>
      </p:sp>
      <p:pic>
        <p:nvPicPr>
          <p:cNvPr id="6" name="Picture 5">
            <a:extLst>
              <a:ext uri="{FF2B5EF4-FFF2-40B4-BE49-F238E27FC236}">
                <a16:creationId xmlns:a16="http://schemas.microsoft.com/office/drawing/2014/main" id="{0E46DDB9-8283-229F-A4D0-06E24D3E2446}"/>
              </a:ext>
            </a:extLst>
          </p:cNvPr>
          <p:cNvPicPr>
            <a:picLocks noChangeAspect="1"/>
          </p:cNvPicPr>
          <p:nvPr/>
        </p:nvPicPr>
        <p:blipFill>
          <a:blip r:embed="rId2"/>
          <a:stretch>
            <a:fillRect/>
          </a:stretch>
        </p:blipFill>
        <p:spPr>
          <a:xfrm>
            <a:off x="3192700" y="2671275"/>
            <a:ext cx="8455284" cy="4094386"/>
          </a:xfrm>
          <a:prstGeom prst="rect">
            <a:avLst/>
          </a:prstGeom>
        </p:spPr>
      </p:pic>
      <p:sp>
        <p:nvSpPr>
          <p:cNvPr id="5" name="TextBox 4">
            <a:extLst>
              <a:ext uri="{FF2B5EF4-FFF2-40B4-BE49-F238E27FC236}">
                <a16:creationId xmlns:a16="http://schemas.microsoft.com/office/drawing/2014/main" id="{CA37B9EA-8237-4EB7-E3B2-AC3337DC05BC}"/>
              </a:ext>
            </a:extLst>
          </p:cNvPr>
          <p:cNvSpPr txBox="1"/>
          <p:nvPr/>
        </p:nvSpPr>
        <p:spPr>
          <a:xfrm>
            <a:off x="473529" y="2256015"/>
            <a:ext cx="6097554" cy="369332"/>
          </a:xfrm>
          <a:prstGeom prst="rect">
            <a:avLst/>
          </a:prstGeom>
          <a:noFill/>
        </p:spPr>
        <p:txBody>
          <a:bodyPr wrap="square">
            <a:spAutoFit/>
          </a:bodyPr>
          <a:lstStyle/>
          <a:p>
            <a:r>
              <a:rPr lang="en-IN" sz="1800" b="1" dirty="0"/>
              <a:t>Here’s a simple glimpse of our project.</a:t>
            </a:r>
          </a:p>
        </p:txBody>
      </p:sp>
      <p:sp>
        <p:nvSpPr>
          <p:cNvPr id="9" name="TextBox 8">
            <a:extLst>
              <a:ext uri="{FF2B5EF4-FFF2-40B4-BE49-F238E27FC236}">
                <a16:creationId xmlns:a16="http://schemas.microsoft.com/office/drawing/2014/main" id="{1DB636E3-00A5-E3EE-6232-4799A6207FF2}"/>
              </a:ext>
            </a:extLst>
          </p:cNvPr>
          <p:cNvSpPr txBox="1"/>
          <p:nvPr/>
        </p:nvSpPr>
        <p:spPr>
          <a:xfrm>
            <a:off x="1502228" y="5888736"/>
            <a:ext cx="1721498" cy="461665"/>
          </a:xfrm>
          <a:prstGeom prst="rect">
            <a:avLst/>
          </a:prstGeom>
          <a:noFill/>
        </p:spPr>
        <p:txBody>
          <a:bodyPr wrap="square" rtlCol="0">
            <a:spAutoFit/>
          </a:bodyPr>
          <a:lstStyle/>
          <a:p>
            <a:r>
              <a:rPr lang="en-IN" sz="1200" b="1" dirty="0"/>
              <a:t>Fig.10 home page view</a:t>
            </a:r>
          </a:p>
        </p:txBody>
      </p:sp>
    </p:spTree>
    <p:extLst>
      <p:ext uri="{BB962C8B-B14F-4D97-AF65-F5344CB8AC3E}">
        <p14:creationId xmlns:p14="http://schemas.microsoft.com/office/powerpoint/2010/main" val="2381784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DA6C8-37CB-9138-B2F2-52080C0B46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67A7C-4305-5996-4059-7022A61C9E95}"/>
              </a:ext>
            </a:extLst>
          </p:cNvPr>
          <p:cNvSpPr>
            <a:spLocks noGrp="1"/>
          </p:cNvSpPr>
          <p:nvPr>
            <p:ph type="title"/>
          </p:nvPr>
        </p:nvSpPr>
        <p:spPr/>
        <p:txBody>
          <a:bodyPr/>
          <a:lstStyle/>
          <a:p>
            <a:r>
              <a:rPr lang="en-IN" dirty="0"/>
              <a:t>Search and recommendations</a:t>
            </a:r>
          </a:p>
        </p:txBody>
      </p:sp>
      <p:pic>
        <p:nvPicPr>
          <p:cNvPr id="5" name="Picture 4">
            <a:extLst>
              <a:ext uri="{FF2B5EF4-FFF2-40B4-BE49-F238E27FC236}">
                <a16:creationId xmlns:a16="http://schemas.microsoft.com/office/drawing/2014/main" id="{C6C33B5D-4606-D290-59D8-13748C9DDC2D}"/>
              </a:ext>
            </a:extLst>
          </p:cNvPr>
          <p:cNvPicPr>
            <a:picLocks noChangeAspect="1"/>
          </p:cNvPicPr>
          <p:nvPr/>
        </p:nvPicPr>
        <p:blipFill>
          <a:blip r:embed="rId2"/>
          <a:stretch>
            <a:fillRect/>
          </a:stretch>
        </p:blipFill>
        <p:spPr>
          <a:xfrm>
            <a:off x="585608" y="2397969"/>
            <a:ext cx="5097665" cy="4030824"/>
          </a:xfrm>
          <a:prstGeom prst="rect">
            <a:avLst/>
          </a:prstGeom>
        </p:spPr>
      </p:pic>
      <p:sp>
        <p:nvSpPr>
          <p:cNvPr id="6" name="TextBox 5">
            <a:extLst>
              <a:ext uri="{FF2B5EF4-FFF2-40B4-BE49-F238E27FC236}">
                <a16:creationId xmlns:a16="http://schemas.microsoft.com/office/drawing/2014/main" id="{9A89EBA4-2725-9391-C8D9-20C09D2076B9}"/>
              </a:ext>
            </a:extLst>
          </p:cNvPr>
          <p:cNvSpPr txBox="1"/>
          <p:nvPr/>
        </p:nvSpPr>
        <p:spPr>
          <a:xfrm>
            <a:off x="1742604" y="6428793"/>
            <a:ext cx="2638118" cy="276999"/>
          </a:xfrm>
          <a:prstGeom prst="rect">
            <a:avLst/>
          </a:prstGeom>
          <a:noFill/>
        </p:spPr>
        <p:txBody>
          <a:bodyPr wrap="square" rtlCol="0">
            <a:spAutoFit/>
          </a:bodyPr>
          <a:lstStyle/>
          <a:p>
            <a:r>
              <a:rPr lang="en-IN" sz="1200" b="1" dirty="0"/>
              <a:t>Fig.11 search section view</a:t>
            </a:r>
          </a:p>
        </p:txBody>
      </p:sp>
      <p:sp>
        <p:nvSpPr>
          <p:cNvPr id="7" name="TextBox 6">
            <a:extLst>
              <a:ext uri="{FF2B5EF4-FFF2-40B4-BE49-F238E27FC236}">
                <a16:creationId xmlns:a16="http://schemas.microsoft.com/office/drawing/2014/main" id="{7866421D-70DE-4B4E-3CCD-503BBA450256}"/>
              </a:ext>
            </a:extLst>
          </p:cNvPr>
          <p:cNvSpPr txBox="1"/>
          <p:nvPr/>
        </p:nvSpPr>
        <p:spPr>
          <a:xfrm>
            <a:off x="8658744" y="6428792"/>
            <a:ext cx="2638118" cy="276999"/>
          </a:xfrm>
          <a:prstGeom prst="rect">
            <a:avLst/>
          </a:prstGeom>
          <a:noFill/>
        </p:spPr>
        <p:txBody>
          <a:bodyPr wrap="square" rtlCol="0">
            <a:spAutoFit/>
          </a:bodyPr>
          <a:lstStyle/>
          <a:p>
            <a:r>
              <a:rPr lang="en-IN" sz="1200" b="1" dirty="0"/>
              <a:t>Fig.12 recommend section view</a:t>
            </a:r>
          </a:p>
        </p:txBody>
      </p:sp>
      <p:pic>
        <p:nvPicPr>
          <p:cNvPr id="9" name="Picture 8">
            <a:extLst>
              <a:ext uri="{FF2B5EF4-FFF2-40B4-BE49-F238E27FC236}">
                <a16:creationId xmlns:a16="http://schemas.microsoft.com/office/drawing/2014/main" id="{EAC3E25D-19DD-7E70-2D30-6157C98F28F4}"/>
              </a:ext>
            </a:extLst>
          </p:cNvPr>
          <p:cNvPicPr>
            <a:picLocks noChangeAspect="1"/>
          </p:cNvPicPr>
          <p:nvPr/>
        </p:nvPicPr>
        <p:blipFill>
          <a:blip r:embed="rId3"/>
          <a:stretch>
            <a:fillRect/>
          </a:stretch>
        </p:blipFill>
        <p:spPr>
          <a:xfrm>
            <a:off x="7051819" y="2397969"/>
            <a:ext cx="4689582" cy="4030823"/>
          </a:xfrm>
          <a:prstGeom prst="rect">
            <a:avLst/>
          </a:prstGeom>
        </p:spPr>
      </p:pic>
    </p:spTree>
    <p:extLst>
      <p:ext uri="{BB962C8B-B14F-4D97-AF65-F5344CB8AC3E}">
        <p14:creationId xmlns:p14="http://schemas.microsoft.com/office/powerpoint/2010/main" val="495878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37438-D1B9-A83B-23CD-40DA19942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5665AF-78CF-DD08-A768-8864B91CC9A0}"/>
              </a:ext>
            </a:extLst>
          </p:cNvPr>
          <p:cNvSpPr>
            <a:spLocks noGrp="1"/>
          </p:cNvSpPr>
          <p:nvPr>
            <p:ph type="title"/>
          </p:nvPr>
        </p:nvSpPr>
        <p:spPr/>
        <p:txBody>
          <a:bodyPr/>
          <a:lstStyle/>
          <a:p>
            <a:r>
              <a:rPr lang="en-IN" dirty="0" err="1"/>
              <a:t>TimeSync</a:t>
            </a:r>
            <a:endParaRPr lang="en-IN" dirty="0"/>
          </a:p>
        </p:txBody>
      </p:sp>
      <p:sp>
        <p:nvSpPr>
          <p:cNvPr id="4" name="TextBox 3">
            <a:extLst>
              <a:ext uri="{FF2B5EF4-FFF2-40B4-BE49-F238E27FC236}">
                <a16:creationId xmlns:a16="http://schemas.microsoft.com/office/drawing/2014/main" id="{1E43FABB-870D-B303-A025-4A22C2440F95}"/>
              </a:ext>
            </a:extLst>
          </p:cNvPr>
          <p:cNvSpPr txBox="1"/>
          <p:nvPr/>
        </p:nvSpPr>
        <p:spPr>
          <a:xfrm>
            <a:off x="612647" y="2681192"/>
            <a:ext cx="4192617" cy="2221057"/>
          </a:xfrm>
          <a:prstGeom prst="rect">
            <a:avLst/>
          </a:prstGeom>
          <a:noFill/>
        </p:spPr>
        <p:txBody>
          <a:bodyPr wrap="square">
            <a:spAutoFit/>
          </a:bodyPr>
          <a:lstStyle/>
          <a:p>
            <a:pPr>
              <a:lnSpc>
                <a:spcPct val="200000"/>
              </a:lnSpc>
            </a:pPr>
            <a:r>
              <a:rPr lang="en-US" dirty="0"/>
              <a:t>A feature which helps the users to experience random books in the sense of time they have so that they can try something new.</a:t>
            </a:r>
          </a:p>
        </p:txBody>
      </p:sp>
      <p:pic>
        <p:nvPicPr>
          <p:cNvPr id="5" name="Picture 4">
            <a:extLst>
              <a:ext uri="{FF2B5EF4-FFF2-40B4-BE49-F238E27FC236}">
                <a16:creationId xmlns:a16="http://schemas.microsoft.com/office/drawing/2014/main" id="{FC52B935-E426-0DE5-62E3-1A0FF491D259}"/>
              </a:ext>
            </a:extLst>
          </p:cNvPr>
          <p:cNvPicPr>
            <a:picLocks noChangeAspect="1"/>
          </p:cNvPicPr>
          <p:nvPr/>
        </p:nvPicPr>
        <p:blipFill>
          <a:blip r:embed="rId2"/>
          <a:stretch>
            <a:fillRect/>
          </a:stretch>
        </p:blipFill>
        <p:spPr>
          <a:xfrm>
            <a:off x="5395784" y="2681192"/>
            <a:ext cx="6322032" cy="3974841"/>
          </a:xfrm>
          <a:prstGeom prst="rect">
            <a:avLst/>
          </a:prstGeom>
        </p:spPr>
      </p:pic>
      <p:sp>
        <p:nvSpPr>
          <p:cNvPr id="7" name="TextBox 6">
            <a:extLst>
              <a:ext uri="{FF2B5EF4-FFF2-40B4-BE49-F238E27FC236}">
                <a16:creationId xmlns:a16="http://schemas.microsoft.com/office/drawing/2014/main" id="{97E856A5-6177-A1E0-19CE-F9B6406112B8}"/>
              </a:ext>
            </a:extLst>
          </p:cNvPr>
          <p:cNvSpPr txBox="1"/>
          <p:nvPr/>
        </p:nvSpPr>
        <p:spPr>
          <a:xfrm>
            <a:off x="3163435" y="6194368"/>
            <a:ext cx="2232349" cy="461665"/>
          </a:xfrm>
          <a:prstGeom prst="rect">
            <a:avLst/>
          </a:prstGeom>
          <a:noFill/>
        </p:spPr>
        <p:txBody>
          <a:bodyPr wrap="square">
            <a:spAutoFit/>
          </a:bodyPr>
          <a:lstStyle/>
          <a:p>
            <a:r>
              <a:rPr lang="en-IN" sz="1200" b="1" dirty="0"/>
              <a:t>Fig.13 </a:t>
            </a:r>
            <a:r>
              <a:rPr lang="en-IN" sz="1200" b="1" dirty="0" err="1"/>
              <a:t>timesync</a:t>
            </a:r>
            <a:r>
              <a:rPr lang="en-IN" sz="1200" b="1" dirty="0"/>
              <a:t> section view</a:t>
            </a:r>
          </a:p>
        </p:txBody>
      </p:sp>
    </p:spTree>
    <p:extLst>
      <p:ext uri="{BB962C8B-B14F-4D97-AF65-F5344CB8AC3E}">
        <p14:creationId xmlns:p14="http://schemas.microsoft.com/office/powerpoint/2010/main" val="319242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FBC5-B5CB-2D5D-34CC-DBDFD49992ED}"/>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853D859D-60EC-0D2A-D646-59B49AF6C8A8}"/>
              </a:ext>
            </a:extLst>
          </p:cNvPr>
          <p:cNvSpPr>
            <a:spLocks noGrp="1"/>
          </p:cNvSpPr>
          <p:nvPr>
            <p:ph idx="1"/>
          </p:nvPr>
        </p:nvSpPr>
        <p:spPr/>
        <p:txBody>
          <a:bodyPr/>
          <a:lstStyle/>
          <a:p>
            <a:r>
              <a:rPr lang="en-IN" dirty="0"/>
              <a:t>Introduction</a:t>
            </a:r>
          </a:p>
          <a:p>
            <a:r>
              <a:rPr lang="en-IN" dirty="0"/>
              <a:t>Requirement analysis</a:t>
            </a:r>
          </a:p>
          <a:p>
            <a:r>
              <a:rPr lang="en-IN" dirty="0"/>
              <a:t>Block diagram of project</a:t>
            </a:r>
          </a:p>
          <a:p>
            <a:r>
              <a:rPr lang="en-IN" dirty="0"/>
              <a:t>Result</a:t>
            </a:r>
          </a:p>
          <a:p>
            <a:r>
              <a:rPr lang="en-IN" dirty="0"/>
              <a:t>Conclusion</a:t>
            </a:r>
          </a:p>
          <a:p>
            <a:r>
              <a:rPr lang="en-IN" dirty="0"/>
              <a:t>Infosys Springboard Courses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68387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74F30-AD99-E29F-14BD-970A619B63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43A29-D5E7-4D4D-E3D1-3244817FA2E0}"/>
              </a:ext>
            </a:extLst>
          </p:cNvPr>
          <p:cNvSpPr>
            <a:spLocks noGrp="1"/>
          </p:cNvSpPr>
          <p:nvPr>
            <p:ph type="title"/>
          </p:nvPr>
        </p:nvSpPr>
        <p:spPr/>
        <p:txBody>
          <a:bodyPr/>
          <a:lstStyle/>
          <a:p>
            <a:r>
              <a:rPr lang="en-IN" dirty="0"/>
              <a:t>Further Work on the project</a:t>
            </a:r>
          </a:p>
        </p:txBody>
      </p:sp>
      <p:pic>
        <p:nvPicPr>
          <p:cNvPr id="6" name="Picture Placeholder 5">
            <a:extLst>
              <a:ext uri="{FF2B5EF4-FFF2-40B4-BE49-F238E27FC236}">
                <a16:creationId xmlns:a16="http://schemas.microsoft.com/office/drawing/2014/main" id="{78B2F6A1-4090-C0F6-B856-DA39EAB65904}"/>
              </a:ext>
            </a:extLst>
          </p:cNvPr>
          <p:cNvPicPr>
            <a:picLocks noGrp="1" noChangeAspect="1"/>
          </p:cNvPicPr>
          <p:nvPr>
            <p:ph type="pic" idx="1"/>
          </p:nvPr>
        </p:nvPicPr>
        <p:blipFill>
          <a:blip r:embed="rId2"/>
          <a:stretch/>
        </p:blipFill>
        <p:spPr>
          <a:xfrm>
            <a:off x="6096000" y="1381337"/>
            <a:ext cx="5940000" cy="4260927"/>
          </a:xfrm>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1236ED92-D205-E8D1-EAEB-93A334ECFD09}"/>
              </a:ext>
            </a:extLst>
          </p:cNvPr>
          <p:cNvSpPr>
            <a:spLocks noGrp="1"/>
          </p:cNvSpPr>
          <p:nvPr>
            <p:ph type="body" sz="half" idx="2"/>
          </p:nvPr>
        </p:nvSpPr>
        <p:spPr/>
        <p:txBody>
          <a:bodyPr/>
          <a:lstStyle/>
          <a:p>
            <a:r>
              <a:rPr lang="en-IN" dirty="0"/>
              <a:t>To improve the quality of recommendations using </a:t>
            </a:r>
          </a:p>
          <a:p>
            <a:r>
              <a:rPr lang="en-IN" b="1" dirty="0">
                <a:solidFill>
                  <a:schemeClr val="bg1"/>
                </a:solidFill>
              </a:rPr>
              <a:t>COLLABORATIVE  FILTERING </a:t>
            </a:r>
            <a:r>
              <a:rPr lang="en-IN" dirty="0">
                <a:solidFill>
                  <a:schemeClr val="bg1"/>
                </a:solidFill>
              </a:rPr>
              <a:t>– </a:t>
            </a:r>
            <a:r>
              <a:rPr lang="en-IN" sz="1200" dirty="0">
                <a:solidFill>
                  <a:schemeClr val="bg1"/>
                </a:solidFill>
              </a:rPr>
              <a:t>A LEARNING TECHNIQUE </a:t>
            </a:r>
            <a:endParaRPr lang="en-IN" dirty="0">
              <a:solidFill>
                <a:schemeClr val="bg1"/>
              </a:solidFill>
            </a:endParaRPr>
          </a:p>
        </p:txBody>
      </p:sp>
    </p:spTree>
    <p:extLst>
      <p:ext uri="{BB962C8B-B14F-4D97-AF65-F5344CB8AC3E}">
        <p14:creationId xmlns:p14="http://schemas.microsoft.com/office/powerpoint/2010/main" val="3349290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A748-B2B7-1FC5-B1CA-5650B4BF14CA}"/>
              </a:ext>
            </a:extLst>
          </p:cNvPr>
          <p:cNvSpPr>
            <a:spLocks noGrp="1"/>
          </p:cNvSpPr>
          <p:nvPr>
            <p:ph type="title"/>
          </p:nvPr>
        </p:nvSpPr>
        <p:spPr/>
        <p:txBody>
          <a:bodyPr/>
          <a:lstStyle/>
          <a:p>
            <a:r>
              <a:rPr lang="en-IN" dirty="0"/>
              <a:t>Conclusion </a:t>
            </a:r>
          </a:p>
        </p:txBody>
      </p:sp>
      <p:sp>
        <p:nvSpPr>
          <p:cNvPr id="4" name="TextBox 3">
            <a:extLst>
              <a:ext uri="{FF2B5EF4-FFF2-40B4-BE49-F238E27FC236}">
                <a16:creationId xmlns:a16="http://schemas.microsoft.com/office/drawing/2014/main" id="{11FEB9B1-BEDF-D9C4-4C67-F1309FAC115F}"/>
              </a:ext>
            </a:extLst>
          </p:cNvPr>
          <p:cNvSpPr txBox="1"/>
          <p:nvPr/>
        </p:nvSpPr>
        <p:spPr>
          <a:xfrm>
            <a:off x="612648" y="2681192"/>
            <a:ext cx="8529066" cy="1667059"/>
          </a:xfrm>
          <a:prstGeom prst="rect">
            <a:avLst/>
          </a:prstGeom>
          <a:noFill/>
        </p:spPr>
        <p:txBody>
          <a:bodyPr wrap="square">
            <a:spAutoFit/>
          </a:bodyPr>
          <a:lstStyle/>
          <a:p>
            <a:endParaRPr lang="en-US" dirty="0"/>
          </a:p>
          <a:p>
            <a:endParaRPr lang="en-US" dirty="0"/>
          </a:p>
          <a:p>
            <a:pPr>
              <a:lnSpc>
                <a:spcPct val="200000"/>
              </a:lnSpc>
            </a:pPr>
            <a:r>
              <a:rPr lang="en-US" dirty="0"/>
              <a:t>We built a system that uses collaborative filtering to offer personalized book recommendations.</a:t>
            </a:r>
          </a:p>
        </p:txBody>
      </p:sp>
    </p:spTree>
    <p:extLst>
      <p:ext uri="{BB962C8B-B14F-4D97-AF65-F5344CB8AC3E}">
        <p14:creationId xmlns:p14="http://schemas.microsoft.com/office/powerpoint/2010/main" val="170797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903C-12DA-D36C-8BE7-79F8E36498B2}"/>
              </a:ext>
            </a:extLst>
          </p:cNvPr>
          <p:cNvSpPr>
            <a:spLocks noGrp="1"/>
          </p:cNvSpPr>
          <p:nvPr>
            <p:ph type="title"/>
          </p:nvPr>
        </p:nvSpPr>
        <p:spPr/>
        <p:txBody>
          <a:bodyPr/>
          <a:lstStyle/>
          <a:p>
            <a:r>
              <a:rPr lang="en-IN" dirty="0"/>
              <a:t>Infosys Springboard Courses</a:t>
            </a:r>
          </a:p>
        </p:txBody>
      </p:sp>
      <p:sp>
        <p:nvSpPr>
          <p:cNvPr id="3" name="Content Placeholder 2">
            <a:extLst>
              <a:ext uri="{FF2B5EF4-FFF2-40B4-BE49-F238E27FC236}">
                <a16:creationId xmlns:a16="http://schemas.microsoft.com/office/drawing/2014/main" id="{1A7E4E7E-11A2-7065-955B-EFB63F93E73C}"/>
              </a:ext>
            </a:extLst>
          </p:cNvPr>
          <p:cNvSpPr>
            <a:spLocks noGrp="1"/>
          </p:cNvSpPr>
          <p:nvPr>
            <p:ph idx="1"/>
          </p:nvPr>
        </p:nvSpPr>
        <p:spPr/>
        <p:txBody>
          <a:bodyPr/>
          <a:lstStyle/>
          <a:p>
            <a:pPr>
              <a:lnSpc>
                <a:spcPct val="200000"/>
              </a:lnSpc>
            </a:pPr>
            <a:r>
              <a:rPr lang="en-IN" dirty="0"/>
              <a:t>Data science foundation certificate</a:t>
            </a:r>
          </a:p>
          <a:p>
            <a:pPr lvl="1">
              <a:lnSpc>
                <a:spcPct val="200000"/>
              </a:lnSpc>
            </a:pPr>
            <a:r>
              <a:rPr lang="en-IN" dirty="0"/>
              <a:t>Introduction to Data Science</a:t>
            </a:r>
          </a:p>
          <a:p>
            <a:pPr lvl="1">
              <a:lnSpc>
                <a:spcPct val="200000"/>
              </a:lnSpc>
            </a:pPr>
            <a:r>
              <a:rPr lang="en-IN" dirty="0"/>
              <a:t>Introduction to linear algebra in python.</a:t>
            </a:r>
          </a:p>
          <a:p>
            <a:pPr marL="0" indent="0">
              <a:lnSpc>
                <a:spcPct val="200000"/>
              </a:lnSpc>
              <a:buNone/>
            </a:pPr>
            <a:r>
              <a:rPr lang="en-IN" dirty="0"/>
              <a:t>	</a:t>
            </a:r>
          </a:p>
          <a:p>
            <a:pPr marL="0" indent="0">
              <a:buNone/>
            </a:pPr>
            <a:endParaRPr lang="en-IN" dirty="0"/>
          </a:p>
        </p:txBody>
      </p:sp>
    </p:spTree>
    <p:extLst>
      <p:ext uri="{BB962C8B-B14F-4D97-AF65-F5344CB8AC3E}">
        <p14:creationId xmlns:p14="http://schemas.microsoft.com/office/powerpoint/2010/main" val="152501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324E-7089-2A4F-2B85-2962109BFA8D}"/>
              </a:ext>
            </a:extLst>
          </p:cNvPr>
          <p:cNvSpPr>
            <a:spLocks noGrp="1"/>
          </p:cNvSpPr>
          <p:nvPr>
            <p:ph type="title"/>
          </p:nvPr>
        </p:nvSpPr>
        <p:spPr/>
        <p:txBody>
          <a:bodyPr/>
          <a:lstStyle/>
          <a:p>
            <a:r>
              <a:rPr lang="en-US" dirty="0"/>
              <a:t>Introduction </a:t>
            </a:r>
            <a:endParaRPr lang="en-IN" dirty="0"/>
          </a:p>
        </p:txBody>
      </p:sp>
      <p:sp>
        <p:nvSpPr>
          <p:cNvPr id="4" name="TextBox 3">
            <a:extLst>
              <a:ext uri="{FF2B5EF4-FFF2-40B4-BE49-F238E27FC236}">
                <a16:creationId xmlns:a16="http://schemas.microsoft.com/office/drawing/2014/main" id="{C09BBD07-2A77-C718-625C-E104DD600435}"/>
              </a:ext>
            </a:extLst>
          </p:cNvPr>
          <p:cNvSpPr txBox="1"/>
          <p:nvPr/>
        </p:nvSpPr>
        <p:spPr>
          <a:xfrm>
            <a:off x="639745" y="2339741"/>
            <a:ext cx="10912509" cy="4281108"/>
          </a:xfrm>
          <a:prstGeom prst="rect">
            <a:avLst/>
          </a:prstGeom>
          <a:noFill/>
        </p:spPr>
        <p:txBody>
          <a:bodyPr wrap="square">
            <a:spAutoFit/>
          </a:bodyPr>
          <a:lstStyle/>
          <a:p>
            <a:pPr algn="just">
              <a:lnSpc>
                <a:spcPct val="150000"/>
              </a:lnSpc>
            </a:pPr>
            <a:r>
              <a:rPr lang="en-US" sz="1800" b="1" dirty="0"/>
              <a:t>Data Science</a:t>
            </a:r>
            <a:r>
              <a:rPr lang="en-US" sz="1800" dirty="0"/>
              <a:t> is a field that involves using scientific methods, algorithms, and systems to extract knowledge and insights from structured and unstructured data. It combines statistics, mathematics, programming, and domain expertise to solve complex problems.</a:t>
            </a:r>
          </a:p>
          <a:p>
            <a:pPr algn="just">
              <a:lnSpc>
                <a:spcPct val="150000"/>
              </a:lnSpc>
            </a:pPr>
            <a:endParaRPr lang="en-US" sz="1800" dirty="0"/>
          </a:p>
          <a:p>
            <a:pPr algn="just">
              <a:lnSpc>
                <a:spcPct val="150000"/>
              </a:lnSpc>
            </a:pPr>
            <a:r>
              <a:rPr lang="en-US" b="1" u="sng" dirty="0"/>
              <a:t>Applications of Data Science</a:t>
            </a:r>
            <a:r>
              <a:rPr lang="en-US" b="1" dirty="0"/>
              <a:t>:</a:t>
            </a:r>
          </a:p>
          <a:p>
            <a:pPr algn="just">
              <a:lnSpc>
                <a:spcPct val="150000"/>
              </a:lnSpc>
              <a:buFont typeface="+mj-lt"/>
              <a:buAutoNum type="arabicPeriod"/>
            </a:pPr>
            <a:r>
              <a:rPr lang="en-US" b="1" dirty="0"/>
              <a:t>Healthcare</a:t>
            </a:r>
            <a:r>
              <a:rPr lang="en-US" dirty="0"/>
              <a:t>: Predicting disease outbreaks, personalized medicine, and improving patient care.</a:t>
            </a:r>
          </a:p>
          <a:p>
            <a:pPr algn="just">
              <a:lnSpc>
                <a:spcPct val="150000"/>
              </a:lnSpc>
              <a:buFont typeface="+mj-lt"/>
              <a:buAutoNum type="arabicPeriod"/>
            </a:pPr>
            <a:r>
              <a:rPr lang="en-US" b="1" dirty="0"/>
              <a:t>Finance</a:t>
            </a:r>
            <a:r>
              <a:rPr lang="en-US" dirty="0"/>
              <a:t>: Fraud detection, risk management, and algorithmic trading.</a:t>
            </a:r>
          </a:p>
          <a:p>
            <a:pPr algn="just">
              <a:lnSpc>
                <a:spcPct val="150000"/>
              </a:lnSpc>
              <a:buFont typeface="+mj-lt"/>
              <a:buAutoNum type="arabicPeriod"/>
            </a:pPr>
            <a:r>
              <a:rPr lang="en-US" b="1" dirty="0"/>
              <a:t>Retail</a:t>
            </a:r>
            <a:r>
              <a:rPr lang="en-US" dirty="0"/>
              <a:t>: Customer behavior analysis, inventory management, and recommendation systems.</a:t>
            </a:r>
          </a:p>
          <a:p>
            <a:pPr algn="just">
              <a:lnSpc>
                <a:spcPct val="150000"/>
              </a:lnSpc>
              <a:buFont typeface="+mj-lt"/>
              <a:buAutoNum type="arabicPeriod"/>
            </a:pPr>
            <a:r>
              <a:rPr lang="en-US" sz="2000" b="1" dirty="0"/>
              <a:t>Transportation</a:t>
            </a:r>
            <a:r>
              <a:rPr lang="en-US" sz="2000" dirty="0"/>
              <a:t>: Optimizing routes, predicting traffic patterns, and autonomous vehicles.</a:t>
            </a:r>
          </a:p>
        </p:txBody>
      </p:sp>
    </p:spTree>
    <p:extLst>
      <p:ext uri="{BB962C8B-B14F-4D97-AF65-F5344CB8AC3E}">
        <p14:creationId xmlns:p14="http://schemas.microsoft.com/office/powerpoint/2010/main" val="304488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324E-7089-2A4F-2B85-2962109BFA8D}"/>
              </a:ext>
            </a:extLst>
          </p:cNvPr>
          <p:cNvSpPr>
            <a:spLocks noGrp="1"/>
          </p:cNvSpPr>
          <p:nvPr>
            <p:ph type="title"/>
          </p:nvPr>
        </p:nvSpPr>
        <p:spPr/>
        <p:txBody>
          <a:bodyPr/>
          <a:lstStyle/>
          <a:p>
            <a:r>
              <a:rPr lang="en-US" dirty="0"/>
              <a:t>Introduction</a:t>
            </a:r>
            <a:endParaRPr lang="en-IN" dirty="0"/>
          </a:p>
        </p:txBody>
      </p:sp>
      <p:sp>
        <p:nvSpPr>
          <p:cNvPr id="4" name="TextBox 3">
            <a:extLst>
              <a:ext uri="{FF2B5EF4-FFF2-40B4-BE49-F238E27FC236}">
                <a16:creationId xmlns:a16="http://schemas.microsoft.com/office/drawing/2014/main" id="{192FF515-7602-7566-AD44-B2CF5741D322}"/>
              </a:ext>
            </a:extLst>
          </p:cNvPr>
          <p:cNvSpPr txBox="1"/>
          <p:nvPr/>
        </p:nvSpPr>
        <p:spPr>
          <a:xfrm>
            <a:off x="854110" y="2266802"/>
            <a:ext cx="7758025" cy="4524315"/>
          </a:xfrm>
          <a:prstGeom prst="rect">
            <a:avLst/>
          </a:prstGeom>
          <a:noFill/>
        </p:spPr>
        <p:txBody>
          <a:bodyPr wrap="square">
            <a:spAutoFit/>
          </a:bodyPr>
          <a:lstStyle/>
          <a:p>
            <a:endParaRPr lang="en-US" dirty="0"/>
          </a:p>
          <a:p>
            <a:pPr algn="just">
              <a:lnSpc>
                <a:spcPct val="150000"/>
              </a:lnSpc>
            </a:pPr>
            <a:r>
              <a:rPr lang="en-US" dirty="0"/>
              <a:t>In the vast universe of books, finding the perfect read can be both exciting and overwhelming. But fear not! Our data science project aims to create a personalized guide—a literary compass, if you will—that points readers toward books they’ll love.</a:t>
            </a:r>
          </a:p>
          <a:p>
            <a:pPr algn="just"/>
            <a:endParaRPr lang="en-US" dirty="0"/>
          </a:p>
          <a:p>
            <a:pPr algn="just">
              <a:lnSpc>
                <a:spcPct val="150000"/>
              </a:lnSpc>
            </a:pPr>
            <a:r>
              <a:rPr lang="en-US" dirty="0"/>
              <a:t>📖 Reader Engagement: Personalized recommendations foster a deeper connection.</a:t>
            </a:r>
          </a:p>
          <a:p>
            <a:pPr algn="just"/>
            <a:endParaRPr lang="en-US" dirty="0"/>
          </a:p>
          <a:p>
            <a:pPr algn="just"/>
            <a:r>
              <a:rPr lang="en-US" dirty="0"/>
              <a:t>💾 Data Utilization: Leveraging datasets like Goodreads enhances suggestions.</a:t>
            </a:r>
          </a:p>
          <a:p>
            <a:pPr marL="0" indent="0">
              <a:buNone/>
            </a:pPr>
            <a:r>
              <a:rPr lang="en-US" b="0" i="0" dirty="0">
                <a:solidFill>
                  <a:srgbClr val="FFFFFF"/>
                </a:solidFill>
                <a:effectLst/>
                <a:latin typeface="SegoeUIVariable"/>
              </a:rPr>
              <a:t>In the vast universe of books, finding the perfect read can be both exciting and overwhelming. But fear not! Our dd books they’ll love.</a:t>
            </a:r>
            <a:endParaRPr lang="en-IN" dirty="0"/>
          </a:p>
        </p:txBody>
      </p:sp>
    </p:spTree>
    <p:extLst>
      <p:ext uri="{BB962C8B-B14F-4D97-AF65-F5344CB8AC3E}">
        <p14:creationId xmlns:p14="http://schemas.microsoft.com/office/powerpoint/2010/main" val="271410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324E-7089-2A4F-2B85-2962109BFA8D}"/>
              </a:ext>
            </a:extLst>
          </p:cNvPr>
          <p:cNvSpPr>
            <a:spLocks noGrp="1"/>
          </p:cNvSpPr>
          <p:nvPr>
            <p:ph type="title"/>
          </p:nvPr>
        </p:nvSpPr>
        <p:spPr/>
        <p:txBody>
          <a:bodyPr/>
          <a:lstStyle/>
          <a:p>
            <a:r>
              <a:rPr lang="en-IN" dirty="0"/>
              <a:t>Requirement analysis</a:t>
            </a:r>
          </a:p>
        </p:txBody>
      </p:sp>
      <p:sp>
        <p:nvSpPr>
          <p:cNvPr id="4" name="TextBox 3">
            <a:extLst>
              <a:ext uri="{FF2B5EF4-FFF2-40B4-BE49-F238E27FC236}">
                <a16:creationId xmlns:a16="http://schemas.microsoft.com/office/drawing/2014/main" id="{F806B6AC-3000-0276-7B5B-5A641760C9CA}"/>
              </a:ext>
            </a:extLst>
          </p:cNvPr>
          <p:cNvSpPr txBox="1"/>
          <p:nvPr/>
        </p:nvSpPr>
        <p:spPr>
          <a:xfrm>
            <a:off x="489499" y="2365800"/>
            <a:ext cx="10761784" cy="3416320"/>
          </a:xfrm>
          <a:prstGeom prst="rect">
            <a:avLst/>
          </a:prstGeom>
          <a:noFill/>
        </p:spPr>
        <p:txBody>
          <a:bodyPr wrap="square">
            <a:spAutoFit/>
          </a:bodyPr>
          <a:lstStyle/>
          <a:p>
            <a:pPr marL="285750" indent="-285750">
              <a:buFont typeface="Arial" panose="020B0604020202020204" pitchFamily="34" charset="0"/>
              <a:buChar char="•"/>
            </a:pPr>
            <a:r>
              <a:rPr lang="en-IN" b="1" dirty="0"/>
              <a:t>Data Source</a:t>
            </a:r>
            <a:r>
              <a:rPr lang="en-IN" dirty="0"/>
              <a:t>: Utilizes a rich dataset from Goodreads.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Techniques Used</a:t>
            </a:r>
            <a:r>
              <a:rPr lang="en-IN" dirty="0"/>
              <a:t>: Involves data preprocessing, feature extraction , some NLP techniques like </a:t>
            </a:r>
            <a:r>
              <a:rPr lang="en-IN" b="1" dirty="0" err="1"/>
              <a:t>tf-idf</a:t>
            </a:r>
            <a:r>
              <a:rPr lang="en-IN" b="1" dirty="0"/>
              <a:t> matrix </a:t>
            </a:r>
            <a:r>
              <a:rPr lang="en-IN" dirty="0"/>
              <a:t>and </a:t>
            </a:r>
            <a:r>
              <a:rPr lang="en-IN" b="1" dirty="0"/>
              <a:t>cosine similarity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Methodology</a:t>
            </a:r>
            <a:r>
              <a:rPr lang="en-IN" dirty="0"/>
              <a:t>: Employs collaborative filtering to create personalized book suggestions.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Tools Utilized</a:t>
            </a:r>
            <a:r>
              <a:rPr lang="en-IN" dirty="0"/>
              <a:t>: Leverages Python, </a:t>
            </a:r>
            <a:r>
              <a:rPr lang="en-IN" dirty="0" err="1"/>
              <a:t>Jupyter</a:t>
            </a:r>
            <a:r>
              <a:rPr lang="en-IN" dirty="0"/>
              <a:t> Lab, and scikit-learn for data manipulation , </a:t>
            </a:r>
            <a:r>
              <a:rPr lang="en-IN" dirty="0" err="1"/>
              <a:t>streamlit</a:t>
            </a:r>
            <a:r>
              <a:rPr lang="en-IN" dirty="0"/>
              <a:t> for user interface.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Goal</a:t>
            </a:r>
            <a:r>
              <a:rPr lang="en-IN" dirty="0"/>
              <a:t>: Enhances user experience by providing accurate and relevant book recommendations.</a:t>
            </a:r>
          </a:p>
        </p:txBody>
      </p:sp>
    </p:spTree>
    <p:extLst>
      <p:ext uri="{BB962C8B-B14F-4D97-AF65-F5344CB8AC3E}">
        <p14:creationId xmlns:p14="http://schemas.microsoft.com/office/powerpoint/2010/main" val="25452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324E-7089-2A4F-2B85-2962109BFA8D}"/>
              </a:ext>
            </a:extLst>
          </p:cNvPr>
          <p:cNvSpPr>
            <a:spLocks noGrp="1"/>
          </p:cNvSpPr>
          <p:nvPr>
            <p:ph type="title"/>
          </p:nvPr>
        </p:nvSpPr>
        <p:spPr/>
        <p:txBody>
          <a:bodyPr/>
          <a:lstStyle/>
          <a:p>
            <a:r>
              <a:rPr lang="en-US" dirty="0"/>
              <a:t>Block diagram</a:t>
            </a:r>
            <a:endParaRPr lang="en-IN" dirty="0"/>
          </a:p>
        </p:txBody>
      </p:sp>
      <p:pic>
        <p:nvPicPr>
          <p:cNvPr id="47" name="Picture 46">
            <a:extLst>
              <a:ext uri="{FF2B5EF4-FFF2-40B4-BE49-F238E27FC236}">
                <a16:creationId xmlns:a16="http://schemas.microsoft.com/office/drawing/2014/main" id="{A8853533-BE4E-5F54-22CF-F7FAA87842B2}"/>
              </a:ext>
            </a:extLst>
          </p:cNvPr>
          <p:cNvPicPr>
            <a:picLocks noChangeAspect="1"/>
          </p:cNvPicPr>
          <p:nvPr/>
        </p:nvPicPr>
        <p:blipFill>
          <a:blip r:embed="rId3"/>
          <a:stretch>
            <a:fillRect/>
          </a:stretch>
        </p:blipFill>
        <p:spPr>
          <a:xfrm>
            <a:off x="1035698" y="2328548"/>
            <a:ext cx="9957198" cy="3894970"/>
          </a:xfrm>
          <a:prstGeom prst="rect">
            <a:avLst/>
          </a:prstGeom>
        </p:spPr>
      </p:pic>
      <p:sp>
        <p:nvSpPr>
          <p:cNvPr id="3" name="TextBox 2">
            <a:extLst>
              <a:ext uri="{FF2B5EF4-FFF2-40B4-BE49-F238E27FC236}">
                <a16:creationId xmlns:a16="http://schemas.microsoft.com/office/drawing/2014/main" id="{DA1D778A-4906-22CE-1707-009E1B1D7690}"/>
              </a:ext>
            </a:extLst>
          </p:cNvPr>
          <p:cNvSpPr txBox="1"/>
          <p:nvPr/>
        </p:nvSpPr>
        <p:spPr>
          <a:xfrm>
            <a:off x="4903473" y="6316824"/>
            <a:ext cx="4641744" cy="369332"/>
          </a:xfrm>
          <a:prstGeom prst="rect">
            <a:avLst/>
          </a:prstGeom>
          <a:noFill/>
        </p:spPr>
        <p:txBody>
          <a:bodyPr wrap="square" rtlCol="0">
            <a:spAutoFit/>
          </a:bodyPr>
          <a:lstStyle/>
          <a:p>
            <a:r>
              <a:rPr lang="en-IN" sz="1800" b="1" dirty="0"/>
              <a:t>Fig.1 Block diagram</a:t>
            </a:r>
          </a:p>
        </p:txBody>
      </p:sp>
    </p:spTree>
    <p:extLst>
      <p:ext uri="{BB962C8B-B14F-4D97-AF65-F5344CB8AC3E}">
        <p14:creationId xmlns:p14="http://schemas.microsoft.com/office/powerpoint/2010/main" val="169313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324E-7089-2A4F-2B85-2962109BFA8D}"/>
              </a:ext>
            </a:extLst>
          </p:cNvPr>
          <p:cNvSpPr>
            <a:spLocks noGrp="1"/>
          </p:cNvSpPr>
          <p:nvPr>
            <p:ph type="title"/>
          </p:nvPr>
        </p:nvSpPr>
        <p:spPr/>
        <p:txBody>
          <a:bodyPr/>
          <a:lstStyle/>
          <a:p>
            <a:r>
              <a:rPr lang="en-US" dirty="0"/>
              <a:t>Data Collection</a:t>
            </a:r>
            <a:endParaRPr lang="en-IN" dirty="0"/>
          </a:p>
        </p:txBody>
      </p:sp>
      <p:sp>
        <p:nvSpPr>
          <p:cNvPr id="6" name="TextBox 5">
            <a:extLst>
              <a:ext uri="{FF2B5EF4-FFF2-40B4-BE49-F238E27FC236}">
                <a16:creationId xmlns:a16="http://schemas.microsoft.com/office/drawing/2014/main" id="{84AD5117-9375-7229-1CAF-06E7371F14ED}"/>
              </a:ext>
            </a:extLst>
          </p:cNvPr>
          <p:cNvSpPr txBox="1"/>
          <p:nvPr/>
        </p:nvSpPr>
        <p:spPr>
          <a:xfrm>
            <a:off x="569406" y="2483775"/>
            <a:ext cx="11053187" cy="3693319"/>
          </a:xfrm>
          <a:prstGeom prst="rect">
            <a:avLst/>
          </a:prstGeom>
          <a:noFill/>
        </p:spPr>
        <p:txBody>
          <a:bodyPr wrap="square">
            <a:spAutoFit/>
          </a:bodyPr>
          <a:lstStyle/>
          <a:p>
            <a:r>
              <a:rPr lang="en-US" dirty="0"/>
              <a:t>The </a:t>
            </a:r>
            <a:r>
              <a:rPr lang="en-US" b="1" dirty="0"/>
              <a:t>UCSD Goodreads Dataset </a:t>
            </a:r>
            <a:r>
              <a:rPr lang="en-US" dirty="0"/>
              <a:t>is a comprehensive collection of data from the Goodreads book review website, curated by researchers at the University of California, San Diego (UCSD).</a:t>
            </a:r>
          </a:p>
          <a:p>
            <a:endParaRPr lang="en-US" dirty="0"/>
          </a:p>
          <a:p>
            <a:endParaRPr lang="en-US" dirty="0"/>
          </a:p>
          <a:p>
            <a:r>
              <a:rPr lang="en-US" dirty="0"/>
              <a:t>Here are some key features of the dataset:</a:t>
            </a:r>
          </a:p>
          <a:p>
            <a:endParaRPr lang="en-US" dirty="0"/>
          </a:p>
          <a:p>
            <a:r>
              <a:rPr lang="en-US" dirty="0"/>
              <a:t>User Interactions: Includes data on user ratings, reviews, and book shelves .</a:t>
            </a:r>
          </a:p>
          <a:p>
            <a:r>
              <a:rPr lang="en-US" dirty="0"/>
              <a:t>		“</a:t>
            </a:r>
            <a:r>
              <a:rPr lang="en-US" sz="1600" b="1" dirty="0" err="1"/>
              <a:t>goodreads_interactions</a:t>
            </a:r>
            <a:r>
              <a:rPr lang="en-US" sz="1600" b="1" dirty="0"/>
              <a:t>. csv</a:t>
            </a:r>
            <a:r>
              <a:rPr lang="en-US" dirty="0"/>
              <a:t>”</a:t>
            </a:r>
          </a:p>
          <a:p>
            <a:endParaRPr lang="en-US" dirty="0"/>
          </a:p>
          <a:p>
            <a:r>
              <a:rPr lang="en-US" dirty="0"/>
              <a:t>Book Attributes: Contains information about books, such as titles, authors, genres, and series.</a:t>
            </a:r>
          </a:p>
          <a:p>
            <a:r>
              <a:rPr lang="en-US" dirty="0"/>
              <a:t>		“</a:t>
            </a:r>
            <a:r>
              <a:rPr lang="en-US" sz="1800" b="1" dirty="0" err="1"/>
              <a:t>goodreads</a:t>
            </a:r>
            <a:r>
              <a:rPr lang="en-US" b="1" dirty="0" err="1"/>
              <a:t>_books</a:t>
            </a:r>
            <a:r>
              <a:rPr lang="en-US" sz="1800" b="1" dirty="0"/>
              <a:t>. </a:t>
            </a:r>
            <a:r>
              <a:rPr lang="en-US" b="1" dirty="0" err="1"/>
              <a:t>json</a:t>
            </a:r>
            <a:r>
              <a:rPr lang="en-US" dirty="0"/>
              <a:t>”		</a:t>
            </a:r>
          </a:p>
          <a:p>
            <a:endParaRPr lang="en-US" dirty="0"/>
          </a:p>
          <a:p>
            <a:r>
              <a:rPr lang="en-US" dirty="0"/>
              <a:t>Rich Metadata: Provides additional details like book descriptions and publication dates.</a:t>
            </a:r>
            <a:endParaRPr lang="en-IN" dirty="0"/>
          </a:p>
        </p:txBody>
      </p:sp>
    </p:spTree>
    <p:extLst>
      <p:ext uri="{BB962C8B-B14F-4D97-AF65-F5344CB8AC3E}">
        <p14:creationId xmlns:p14="http://schemas.microsoft.com/office/powerpoint/2010/main" val="415878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A1AC-9466-1C21-37F1-9446FFCF893E}"/>
              </a:ext>
            </a:extLst>
          </p:cNvPr>
          <p:cNvSpPr>
            <a:spLocks noGrp="1"/>
          </p:cNvSpPr>
          <p:nvPr>
            <p:ph type="title"/>
          </p:nvPr>
        </p:nvSpPr>
        <p:spPr/>
        <p:txBody>
          <a:bodyPr/>
          <a:lstStyle/>
          <a:p>
            <a:r>
              <a:rPr lang="en-US" dirty="0"/>
              <a:t>Data Description</a:t>
            </a:r>
            <a:endParaRPr lang="en-IN" dirty="0"/>
          </a:p>
        </p:txBody>
      </p:sp>
      <p:sp>
        <p:nvSpPr>
          <p:cNvPr id="3" name="TextBox 2">
            <a:extLst>
              <a:ext uri="{FF2B5EF4-FFF2-40B4-BE49-F238E27FC236}">
                <a16:creationId xmlns:a16="http://schemas.microsoft.com/office/drawing/2014/main" id="{FE739826-49BD-0CF3-7DDE-8B0C734C624B}"/>
              </a:ext>
            </a:extLst>
          </p:cNvPr>
          <p:cNvSpPr txBox="1"/>
          <p:nvPr/>
        </p:nvSpPr>
        <p:spPr>
          <a:xfrm>
            <a:off x="558800" y="2423698"/>
            <a:ext cx="6448490" cy="1600438"/>
          </a:xfrm>
          <a:prstGeom prst="rect">
            <a:avLst/>
          </a:prstGeom>
          <a:noFill/>
        </p:spPr>
        <p:txBody>
          <a:bodyPr wrap="square" rtlCol="0">
            <a:spAutoFit/>
          </a:bodyPr>
          <a:lstStyle/>
          <a:p>
            <a:r>
              <a:rPr lang="en-IN" sz="1400" b="1" dirty="0"/>
              <a:t>1. goodreads_books.json.gz</a:t>
            </a:r>
          </a:p>
          <a:p>
            <a:endParaRPr lang="en-IN" sz="1400" b="1" dirty="0"/>
          </a:p>
          <a:p>
            <a:r>
              <a:rPr lang="en-IN" sz="1400" dirty="0"/>
              <a:t>The file contains all the attributes about the book,</a:t>
            </a:r>
          </a:p>
          <a:p>
            <a:r>
              <a:rPr lang="en-IN" sz="1400" dirty="0"/>
              <a:t>like </a:t>
            </a:r>
            <a:r>
              <a:rPr lang="en-IN" sz="1400" b="1" dirty="0" err="1"/>
              <a:t>isbn</a:t>
            </a:r>
            <a:r>
              <a:rPr lang="en-IN" sz="1400" b="1" dirty="0"/>
              <a:t> , </a:t>
            </a:r>
            <a:r>
              <a:rPr lang="en-IN" sz="1400" b="1" dirty="0" err="1"/>
              <a:t>text_reviews_count</a:t>
            </a:r>
            <a:r>
              <a:rPr lang="en-IN" sz="1400" dirty="0"/>
              <a:t> , </a:t>
            </a:r>
            <a:r>
              <a:rPr lang="en-IN" sz="1400" b="1" dirty="0"/>
              <a:t>series</a:t>
            </a:r>
            <a:r>
              <a:rPr lang="en-IN" sz="1400" dirty="0"/>
              <a:t>, </a:t>
            </a:r>
            <a:r>
              <a:rPr lang="en-IN" sz="1400" b="1" dirty="0"/>
              <a:t>description</a:t>
            </a:r>
            <a:r>
              <a:rPr lang="en-IN" sz="1400" dirty="0"/>
              <a:t>, </a:t>
            </a:r>
            <a:r>
              <a:rPr lang="en-IN" sz="1400" b="1" dirty="0"/>
              <a:t>link</a:t>
            </a:r>
            <a:r>
              <a:rPr lang="en-IN" sz="1400" dirty="0"/>
              <a:t>,</a:t>
            </a:r>
          </a:p>
          <a:p>
            <a:r>
              <a:rPr lang="en-IN" sz="1400" b="1" dirty="0"/>
              <a:t>Authors, </a:t>
            </a:r>
            <a:r>
              <a:rPr lang="en-IN" sz="1400" b="1" dirty="0" err="1"/>
              <a:t>num_pages</a:t>
            </a:r>
            <a:r>
              <a:rPr lang="en-IN" sz="1400" b="1" dirty="0"/>
              <a:t>, </a:t>
            </a:r>
            <a:r>
              <a:rPr lang="en-IN" sz="1400" b="1" dirty="0" err="1"/>
              <a:t>book_id</a:t>
            </a:r>
            <a:r>
              <a:rPr lang="en-IN" sz="1400" b="1" dirty="0"/>
              <a:t> etc.</a:t>
            </a:r>
          </a:p>
          <a:p>
            <a:endParaRPr lang="en-IN" sz="1400" b="1" dirty="0"/>
          </a:p>
          <a:p>
            <a:r>
              <a:rPr lang="en-IN" sz="1400" dirty="0"/>
              <a:t>There are large number of attributes in the files.</a:t>
            </a:r>
          </a:p>
        </p:txBody>
      </p:sp>
      <p:pic>
        <p:nvPicPr>
          <p:cNvPr id="5" name="Picture 4">
            <a:extLst>
              <a:ext uri="{FF2B5EF4-FFF2-40B4-BE49-F238E27FC236}">
                <a16:creationId xmlns:a16="http://schemas.microsoft.com/office/drawing/2014/main" id="{1EF13823-2DCB-83AB-BBF5-F3DFB5D8310E}"/>
              </a:ext>
            </a:extLst>
          </p:cNvPr>
          <p:cNvPicPr>
            <a:picLocks noChangeAspect="1"/>
          </p:cNvPicPr>
          <p:nvPr/>
        </p:nvPicPr>
        <p:blipFill>
          <a:blip r:embed="rId2"/>
          <a:stretch>
            <a:fillRect/>
          </a:stretch>
        </p:blipFill>
        <p:spPr>
          <a:xfrm>
            <a:off x="7511142" y="2423698"/>
            <a:ext cx="4579257" cy="4294303"/>
          </a:xfrm>
          <a:prstGeom prst="rect">
            <a:avLst/>
          </a:prstGeom>
        </p:spPr>
      </p:pic>
      <p:sp>
        <p:nvSpPr>
          <p:cNvPr id="6" name="TextBox 5">
            <a:extLst>
              <a:ext uri="{FF2B5EF4-FFF2-40B4-BE49-F238E27FC236}">
                <a16:creationId xmlns:a16="http://schemas.microsoft.com/office/drawing/2014/main" id="{AB2FDD13-8FA2-07E6-6015-C6FDC2CD6CFC}"/>
              </a:ext>
            </a:extLst>
          </p:cNvPr>
          <p:cNvSpPr txBox="1"/>
          <p:nvPr/>
        </p:nvSpPr>
        <p:spPr>
          <a:xfrm>
            <a:off x="6214188" y="5775650"/>
            <a:ext cx="1129004" cy="830997"/>
          </a:xfrm>
          <a:prstGeom prst="rect">
            <a:avLst/>
          </a:prstGeom>
          <a:noFill/>
        </p:spPr>
        <p:txBody>
          <a:bodyPr wrap="square" rtlCol="0">
            <a:spAutoFit/>
          </a:bodyPr>
          <a:lstStyle/>
          <a:p>
            <a:r>
              <a:rPr lang="en-IN" sz="1200" b="1" dirty="0"/>
              <a:t>Fig.2 </a:t>
            </a:r>
            <a:r>
              <a:rPr lang="en-IN" sz="1200" b="1" dirty="0" err="1"/>
              <a:t>goodreads_books</a:t>
            </a:r>
            <a:r>
              <a:rPr lang="en-IN" sz="1200" b="1" dirty="0"/>
              <a:t> attributes</a:t>
            </a:r>
          </a:p>
        </p:txBody>
      </p:sp>
    </p:spTree>
    <p:extLst>
      <p:ext uri="{BB962C8B-B14F-4D97-AF65-F5344CB8AC3E}">
        <p14:creationId xmlns:p14="http://schemas.microsoft.com/office/powerpoint/2010/main" val="264382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3F247-CA9A-4082-2612-094640313DB8}"/>
              </a:ext>
            </a:extLst>
          </p:cNvPr>
          <p:cNvSpPr>
            <a:spLocks noGrp="1"/>
          </p:cNvSpPr>
          <p:nvPr>
            <p:ph type="title"/>
          </p:nvPr>
        </p:nvSpPr>
        <p:spPr/>
        <p:txBody>
          <a:bodyPr/>
          <a:lstStyle/>
          <a:p>
            <a:r>
              <a:rPr lang="en-US" dirty="0"/>
              <a:t>Data Description</a:t>
            </a:r>
            <a:endParaRPr lang="en-IN" dirty="0"/>
          </a:p>
        </p:txBody>
      </p:sp>
      <p:sp>
        <p:nvSpPr>
          <p:cNvPr id="3" name="TextBox 2">
            <a:extLst>
              <a:ext uri="{FF2B5EF4-FFF2-40B4-BE49-F238E27FC236}">
                <a16:creationId xmlns:a16="http://schemas.microsoft.com/office/drawing/2014/main" id="{F332A04E-206B-3D01-E7BC-99EBF91576A5}"/>
              </a:ext>
            </a:extLst>
          </p:cNvPr>
          <p:cNvSpPr txBox="1"/>
          <p:nvPr/>
        </p:nvSpPr>
        <p:spPr>
          <a:xfrm>
            <a:off x="508000" y="2328336"/>
            <a:ext cx="4903755" cy="1384995"/>
          </a:xfrm>
          <a:prstGeom prst="rect">
            <a:avLst/>
          </a:prstGeom>
          <a:noFill/>
        </p:spPr>
        <p:txBody>
          <a:bodyPr wrap="square" rtlCol="0">
            <a:spAutoFit/>
          </a:bodyPr>
          <a:lstStyle/>
          <a:p>
            <a:r>
              <a:rPr lang="en-IN" sz="1400" b="1" dirty="0"/>
              <a:t>2.	book_id_map.csv</a:t>
            </a:r>
          </a:p>
          <a:p>
            <a:endParaRPr lang="en-IN" sz="1400" b="1" dirty="0"/>
          </a:p>
          <a:p>
            <a:r>
              <a:rPr lang="en-IN" sz="1400" dirty="0"/>
              <a:t>This file serves as the map for the book id present in the large file of </a:t>
            </a:r>
            <a:r>
              <a:rPr lang="en-IN" sz="1400" dirty="0" err="1"/>
              <a:t>goodreads_book.json</a:t>
            </a:r>
            <a:r>
              <a:rPr lang="en-IN" sz="1400" dirty="0"/>
              <a:t>, which contain details of the books.</a:t>
            </a:r>
          </a:p>
          <a:p>
            <a:endParaRPr lang="en-IN" sz="1400" dirty="0"/>
          </a:p>
        </p:txBody>
      </p:sp>
      <p:pic>
        <p:nvPicPr>
          <p:cNvPr id="5" name="Picture 4">
            <a:extLst>
              <a:ext uri="{FF2B5EF4-FFF2-40B4-BE49-F238E27FC236}">
                <a16:creationId xmlns:a16="http://schemas.microsoft.com/office/drawing/2014/main" id="{5B4D26B0-5555-E55E-BD8F-C825C4A3A94F}"/>
              </a:ext>
            </a:extLst>
          </p:cNvPr>
          <p:cNvPicPr>
            <a:picLocks noChangeAspect="1"/>
          </p:cNvPicPr>
          <p:nvPr/>
        </p:nvPicPr>
        <p:blipFill>
          <a:blip r:embed="rId2"/>
          <a:stretch>
            <a:fillRect/>
          </a:stretch>
        </p:blipFill>
        <p:spPr>
          <a:xfrm>
            <a:off x="9429836" y="2225700"/>
            <a:ext cx="2254164" cy="1770141"/>
          </a:xfrm>
          <a:prstGeom prst="rect">
            <a:avLst/>
          </a:prstGeom>
        </p:spPr>
      </p:pic>
      <p:sp>
        <p:nvSpPr>
          <p:cNvPr id="6" name="TextBox 5">
            <a:extLst>
              <a:ext uri="{FF2B5EF4-FFF2-40B4-BE49-F238E27FC236}">
                <a16:creationId xmlns:a16="http://schemas.microsoft.com/office/drawing/2014/main" id="{7B9BFA3C-F4C2-28D3-ACB9-25A1312B44C0}"/>
              </a:ext>
            </a:extLst>
          </p:cNvPr>
          <p:cNvSpPr txBox="1"/>
          <p:nvPr/>
        </p:nvSpPr>
        <p:spPr>
          <a:xfrm>
            <a:off x="508000" y="3814159"/>
            <a:ext cx="4903755" cy="954107"/>
          </a:xfrm>
          <a:prstGeom prst="rect">
            <a:avLst/>
          </a:prstGeom>
          <a:noFill/>
        </p:spPr>
        <p:txBody>
          <a:bodyPr wrap="square" rtlCol="0">
            <a:spAutoFit/>
          </a:bodyPr>
          <a:lstStyle/>
          <a:p>
            <a:r>
              <a:rPr lang="en-IN" sz="1400" b="1" dirty="0"/>
              <a:t>3.	goodreads_interactions.csv</a:t>
            </a:r>
          </a:p>
          <a:p>
            <a:endParaRPr lang="en-IN" sz="1400" b="1" dirty="0"/>
          </a:p>
          <a:p>
            <a:r>
              <a:rPr lang="en-IN" sz="1400" dirty="0"/>
              <a:t>It contains the data of the users who liked the books or rated the books.</a:t>
            </a:r>
          </a:p>
        </p:txBody>
      </p:sp>
      <p:sp>
        <p:nvSpPr>
          <p:cNvPr id="9" name="TextBox 8">
            <a:extLst>
              <a:ext uri="{FF2B5EF4-FFF2-40B4-BE49-F238E27FC236}">
                <a16:creationId xmlns:a16="http://schemas.microsoft.com/office/drawing/2014/main" id="{E4C21B80-87F5-BAA4-46C1-73B565A3E411}"/>
              </a:ext>
            </a:extLst>
          </p:cNvPr>
          <p:cNvSpPr txBox="1"/>
          <p:nvPr/>
        </p:nvSpPr>
        <p:spPr>
          <a:xfrm>
            <a:off x="508000" y="4969922"/>
            <a:ext cx="4903755" cy="1169551"/>
          </a:xfrm>
          <a:prstGeom prst="rect">
            <a:avLst/>
          </a:prstGeom>
          <a:noFill/>
        </p:spPr>
        <p:txBody>
          <a:bodyPr wrap="square" rtlCol="0">
            <a:spAutoFit/>
          </a:bodyPr>
          <a:lstStyle/>
          <a:p>
            <a:r>
              <a:rPr lang="en-IN" sz="1400" b="1" dirty="0"/>
              <a:t>4.	</a:t>
            </a:r>
            <a:r>
              <a:rPr lang="en-IN" sz="1400" b="1" dirty="0" err="1"/>
              <a:t>books_titles.json</a:t>
            </a:r>
            <a:endParaRPr lang="en-IN" sz="1400" b="1" dirty="0"/>
          </a:p>
          <a:p>
            <a:endParaRPr lang="en-IN" sz="1400" b="1" dirty="0"/>
          </a:p>
          <a:p>
            <a:r>
              <a:rPr lang="en-IN" sz="1400" dirty="0"/>
              <a:t>It contains only the titles of the books from the </a:t>
            </a:r>
            <a:r>
              <a:rPr lang="en-IN" sz="1400" dirty="0" err="1"/>
              <a:t>goodreads_books.json</a:t>
            </a:r>
            <a:r>
              <a:rPr lang="en-IN" sz="1400" dirty="0"/>
              <a:t> for the easy fetching of search engine.</a:t>
            </a:r>
          </a:p>
        </p:txBody>
      </p:sp>
      <p:pic>
        <p:nvPicPr>
          <p:cNvPr id="11" name="Picture 10">
            <a:extLst>
              <a:ext uri="{FF2B5EF4-FFF2-40B4-BE49-F238E27FC236}">
                <a16:creationId xmlns:a16="http://schemas.microsoft.com/office/drawing/2014/main" id="{E5016411-C460-FD50-55EE-63E2FE2E9898}"/>
              </a:ext>
            </a:extLst>
          </p:cNvPr>
          <p:cNvPicPr>
            <a:picLocks noChangeAspect="1"/>
          </p:cNvPicPr>
          <p:nvPr/>
        </p:nvPicPr>
        <p:blipFill>
          <a:blip r:embed="rId3"/>
          <a:stretch>
            <a:fillRect/>
          </a:stretch>
        </p:blipFill>
        <p:spPr>
          <a:xfrm>
            <a:off x="8475574" y="4357379"/>
            <a:ext cx="3226317" cy="1989489"/>
          </a:xfrm>
          <a:prstGeom prst="rect">
            <a:avLst/>
          </a:prstGeom>
        </p:spPr>
      </p:pic>
      <p:sp>
        <p:nvSpPr>
          <p:cNvPr id="12" name="TextBox 11">
            <a:extLst>
              <a:ext uri="{FF2B5EF4-FFF2-40B4-BE49-F238E27FC236}">
                <a16:creationId xmlns:a16="http://schemas.microsoft.com/office/drawing/2014/main" id="{0FCED610-5E12-F782-11A7-B2B051F9717E}"/>
              </a:ext>
            </a:extLst>
          </p:cNvPr>
          <p:cNvSpPr txBox="1"/>
          <p:nvPr/>
        </p:nvSpPr>
        <p:spPr>
          <a:xfrm>
            <a:off x="8882073" y="4080380"/>
            <a:ext cx="3349690" cy="276999"/>
          </a:xfrm>
          <a:prstGeom prst="rect">
            <a:avLst/>
          </a:prstGeom>
          <a:noFill/>
        </p:spPr>
        <p:txBody>
          <a:bodyPr wrap="square" rtlCol="0">
            <a:spAutoFit/>
          </a:bodyPr>
          <a:lstStyle/>
          <a:p>
            <a:r>
              <a:rPr lang="en-IN" sz="1200" b="1" dirty="0"/>
              <a:t>Fig.3 </a:t>
            </a:r>
            <a:r>
              <a:rPr lang="en-IN" sz="1200" b="1" dirty="0" err="1"/>
              <a:t>goodreads_books</a:t>
            </a:r>
            <a:r>
              <a:rPr lang="en-IN" sz="1200" b="1" dirty="0"/>
              <a:t> attributes</a:t>
            </a:r>
          </a:p>
        </p:txBody>
      </p:sp>
      <p:sp>
        <p:nvSpPr>
          <p:cNvPr id="13" name="TextBox 12">
            <a:extLst>
              <a:ext uri="{FF2B5EF4-FFF2-40B4-BE49-F238E27FC236}">
                <a16:creationId xmlns:a16="http://schemas.microsoft.com/office/drawing/2014/main" id="{989791E3-E46B-DF24-63E8-F11FA95D20C0}"/>
              </a:ext>
            </a:extLst>
          </p:cNvPr>
          <p:cNvSpPr txBox="1"/>
          <p:nvPr/>
        </p:nvSpPr>
        <p:spPr>
          <a:xfrm>
            <a:off x="8014996" y="6402869"/>
            <a:ext cx="3465035" cy="276999"/>
          </a:xfrm>
          <a:prstGeom prst="rect">
            <a:avLst/>
          </a:prstGeom>
          <a:noFill/>
        </p:spPr>
        <p:txBody>
          <a:bodyPr wrap="square" rtlCol="0">
            <a:spAutoFit/>
          </a:bodyPr>
          <a:lstStyle/>
          <a:p>
            <a:r>
              <a:rPr lang="en-IN" sz="1200" b="1" dirty="0"/>
              <a:t>Fig.4 </a:t>
            </a:r>
            <a:r>
              <a:rPr lang="en-IN" sz="1200" b="1" dirty="0" err="1"/>
              <a:t>goodreads_interactions</a:t>
            </a:r>
            <a:r>
              <a:rPr lang="en-IN" sz="1200" b="1" dirty="0"/>
              <a:t> attributes</a:t>
            </a:r>
          </a:p>
        </p:txBody>
      </p:sp>
    </p:spTree>
    <p:extLst>
      <p:ext uri="{BB962C8B-B14F-4D97-AF65-F5344CB8AC3E}">
        <p14:creationId xmlns:p14="http://schemas.microsoft.com/office/powerpoint/2010/main" val="3375183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821</TotalTime>
  <Words>1103</Words>
  <Application>Microsoft Office PowerPoint</Application>
  <PresentationFormat>Widescreen</PresentationFormat>
  <Paragraphs>135</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SegoeUIVariable</vt:lpstr>
      <vt:lpstr>Times New Roman</vt:lpstr>
      <vt:lpstr>Wingdings</vt:lpstr>
      <vt:lpstr>Wingdings 3</vt:lpstr>
      <vt:lpstr>Ion Boardroom</vt:lpstr>
      <vt:lpstr>Book Recommendation System</vt:lpstr>
      <vt:lpstr>Content</vt:lpstr>
      <vt:lpstr>Introduction </vt:lpstr>
      <vt:lpstr>Introduction</vt:lpstr>
      <vt:lpstr>Requirement analysis</vt:lpstr>
      <vt:lpstr>Block diagram</vt:lpstr>
      <vt:lpstr>Data Collection</vt:lpstr>
      <vt:lpstr>Data Description</vt:lpstr>
      <vt:lpstr>Data Description</vt:lpstr>
      <vt:lpstr>Data pre-processing</vt:lpstr>
      <vt:lpstr>Search Engine Functionality</vt:lpstr>
      <vt:lpstr>TF and IDF matrix</vt:lpstr>
      <vt:lpstr>Collaborative Filtering</vt:lpstr>
      <vt:lpstr>User Similarity Metrics (Cont’d)</vt:lpstr>
      <vt:lpstr>Introduction to Interface</vt:lpstr>
      <vt:lpstr>What is Streamlit?</vt:lpstr>
      <vt:lpstr>Home page</vt:lpstr>
      <vt:lpstr>Search and recommendations</vt:lpstr>
      <vt:lpstr>TimeSync</vt:lpstr>
      <vt:lpstr>Further Work on the project</vt:lpstr>
      <vt:lpstr>Conclusion </vt:lpstr>
      <vt:lpstr>Infosys Springboard Courses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ManojKumar ⠀</dc:creator>
  <cp:lastModifiedBy>ManojKumar ⠀</cp:lastModifiedBy>
  <cp:revision>104</cp:revision>
  <dcterms:created xsi:type="dcterms:W3CDTF">2024-09-11T03:48:17Z</dcterms:created>
  <dcterms:modified xsi:type="dcterms:W3CDTF">2024-10-22T09:51:56Z</dcterms:modified>
</cp:coreProperties>
</file>