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matic SC"/>
      <p:regular r:id="rId26"/>
      <p:bold r:id="rId27"/>
    </p:embeddedFont>
    <p:embeddedFont>
      <p:font typeface="Nunito"/>
      <p:regular r:id="rId28"/>
      <p:bold r:id="rId29"/>
      <p:italic r:id="rId30"/>
      <p:boldItalic r:id="rId31"/>
    </p:embeddedFont>
    <p:embeddedFont>
      <p:font typeface="Source Code Pro"/>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regular.fntdata"/><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35" Type="http://schemas.openxmlformats.org/officeDocument/2006/relationships/font" Target="fonts/SourceCodePro-boldItalic.fntdata"/><Relationship Id="rId12" Type="http://schemas.openxmlformats.org/officeDocument/2006/relationships/slide" Target="slides/slide7.xml"/><Relationship Id="rId34" Type="http://schemas.openxmlformats.org/officeDocument/2006/relationships/font" Target="fonts/SourceCodePro-italic.fntdata"/><Relationship Id="rId15" Type="http://schemas.openxmlformats.org/officeDocument/2006/relationships/slide" Target="slides/slide10.xml"/><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Merriweather-regular.fntdata"/><Relationship Id="rId17" Type="http://schemas.openxmlformats.org/officeDocument/2006/relationships/slide" Target="slides/slide12.xml"/><Relationship Id="rId39" Type="http://schemas.openxmlformats.org/officeDocument/2006/relationships/font" Target="fonts/Merriweather-boldItalic.fntdata"/><Relationship Id="rId16" Type="http://schemas.openxmlformats.org/officeDocument/2006/relationships/slide" Target="slides/slide11.xml"/><Relationship Id="rId38" Type="http://schemas.openxmlformats.org/officeDocument/2006/relationships/font" Target="fonts/Merriweat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e319eb7ce_0_2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e319eb7ce_0_2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e319eb7ce_0_2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e319eb7ce_0_2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e319eb7ce_0_2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e319eb7ce_0_2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e319eb7ce_0_2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e319eb7ce_0_2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e319eb7ce_0_2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e319eb7ce_0_2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e319eb7ce_0_2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e319eb7ce_0_2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e319eb7ce_0_2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e319eb7ce_0_2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e319eb7ce_0_2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e319eb7ce_0_2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e319eb7ce_0_2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e319eb7ce_0_2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e319eb7ce_0_2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e319eb7ce_0_2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e319eb7ce_0_2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e319eb7ce_0_2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e319eb7ce_0_2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e319eb7ce_0_2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e319eb7ce_0_2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e319eb7ce_0_2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e319eb7ce_0_2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e319eb7ce_0_2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e319eb7ce_0_2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e319eb7ce_0_2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e319eb7ce_0_2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e319eb7ce_0_2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e319eb7ce_0_2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e319eb7ce_0_2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e319eb7ce_0_2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e319eb7ce_0_2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e319eb7ce_0_2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e319eb7ce_0_2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9.jp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3167275" y="0"/>
            <a:ext cx="2886500" cy="1136175"/>
          </a:xfrm>
          <a:prstGeom prst="rect">
            <a:avLst/>
          </a:prstGeom>
          <a:noFill/>
          <a:ln>
            <a:noFill/>
          </a:ln>
        </p:spPr>
      </p:pic>
      <p:sp>
        <p:nvSpPr>
          <p:cNvPr id="57" name="Google Shape;57;p13"/>
          <p:cNvSpPr txBox="1"/>
          <p:nvPr/>
        </p:nvSpPr>
        <p:spPr>
          <a:xfrm>
            <a:off x="460538" y="1136175"/>
            <a:ext cx="8014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a:t>
            </a:r>
            <a:r>
              <a:rPr b="1" lang="en">
                <a:latin typeface="Nunito"/>
                <a:ea typeface="Nunito"/>
                <a:cs typeface="Nunito"/>
                <a:sym typeface="Nunito"/>
              </a:rPr>
              <a:t>            </a:t>
            </a:r>
            <a:r>
              <a:rPr b="1" lang="en" sz="3200">
                <a:latin typeface="Merriweather"/>
                <a:ea typeface="Merriweather"/>
                <a:cs typeface="Merriweather"/>
                <a:sym typeface="Merriweather"/>
              </a:rPr>
              <a:t>Minor  Project  </a:t>
            </a:r>
            <a:endParaRPr b="1" sz="3200">
              <a:latin typeface="Merriweather"/>
              <a:ea typeface="Merriweather"/>
              <a:cs typeface="Merriweather"/>
              <a:sym typeface="Merriweather"/>
            </a:endParaRPr>
          </a:p>
          <a:p>
            <a:pPr indent="0" lvl="0" marL="0" rtl="0" algn="l">
              <a:spcBef>
                <a:spcPts val="0"/>
              </a:spcBef>
              <a:spcAft>
                <a:spcPts val="0"/>
              </a:spcAft>
              <a:buNone/>
            </a:pPr>
            <a:r>
              <a:rPr b="1" lang="en" sz="3200">
                <a:latin typeface="Merriweather"/>
                <a:ea typeface="Merriweather"/>
                <a:cs typeface="Merriweather"/>
                <a:sym typeface="Merriweather"/>
              </a:rPr>
              <a:t>                                       On</a:t>
            </a:r>
            <a:r>
              <a:rPr lang="en" sz="3000">
                <a:latin typeface="Merriweather"/>
                <a:ea typeface="Merriweather"/>
                <a:cs typeface="Merriweather"/>
                <a:sym typeface="Merriweather"/>
              </a:rPr>
              <a:t> </a:t>
            </a:r>
            <a:endParaRPr sz="3000">
              <a:latin typeface="Merriweather"/>
              <a:ea typeface="Merriweather"/>
              <a:cs typeface="Merriweather"/>
              <a:sym typeface="Merriweather"/>
            </a:endParaRPr>
          </a:p>
          <a:p>
            <a:pPr indent="0" lvl="0" marL="0" rtl="0" algn="l">
              <a:spcBef>
                <a:spcPts val="0"/>
              </a:spcBef>
              <a:spcAft>
                <a:spcPts val="0"/>
              </a:spcAft>
              <a:buNone/>
            </a:pPr>
            <a:r>
              <a:rPr lang="en" sz="3000">
                <a:latin typeface="Merriweather"/>
                <a:ea typeface="Merriweather"/>
                <a:cs typeface="Merriweather"/>
                <a:sym typeface="Merriweather"/>
              </a:rPr>
              <a:t>                     </a:t>
            </a:r>
            <a:r>
              <a:rPr lang="en" sz="2400">
                <a:latin typeface="Merriweather"/>
                <a:ea typeface="Merriweather"/>
                <a:cs typeface="Merriweather"/>
                <a:sym typeface="Merriweather"/>
              </a:rPr>
              <a:t>“</a:t>
            </a:r>
            <a:r>
              <a:rPr b="1" lang="en" sz="2400">
                <a:latin typeface="Merriweather"/>
                <a:ea typeface="Merriweather"/>
                <a:cs typeface="Merriweather"/>
                <a:sym typeface="Merriweather"/>
              </a:rPr>
              <a:t>Bill  Management  Application </a:t>
            </a:r>
            <a:endParaRPr b="1" sz="2400">
              <a:latin typeface="Merriweather"/>
              <a:ea typeface="Merriweather"/>
              <a:cs typeface="Merriweather"/>
              <a:sym typeface="Merriweather"/>
            </a:endParaRPr>
          </a:p>
          <a:p>
            <a:pPr indent="0" lvl="0" marL="0" rtl="0" algn="l">
              <a:spcBef>
                <a:spcPts val="0"/>
              </a:spcBef>
              <a:spcAft>
                <a:spcPts val="0"/>
              </a:spcAft>
              <a:buNone/>
            </a:pPr>
            <a:r>
              <a:rPr b="1" lang="en" sz="2400">
                <a:latin typeface="Merriweather"/>
                <a:ea typeface="Merriweather"/>
                <a:cs typeface="Merriweather"/>
                <a:sym typeface="Merriweather"/>
              </a:rPr>
              <a:t>                                 AI  Enabled  Regression</a:t>
            </a:r>
            <a:r>
              <a:rPr lang="en" sz="2400">
                <a:latin typeface="Merriweather"/>
                <a:ea typeface="Merriweather"/>
                <a:cs typeface="Merriweather"/>
                <a:sym typeface="Merriweather"/>
              </a:rPr>
              <a:t>”</a:t>
            </a:r>
            <a:endParaRPr sz="2400">
              <a:latin typeface="Merriweather"/>
              <a:ea typeface="Merriweather"/>
              <a:cs typeface="Merriweather"/>
              <a:sym typeface="Merriweather"/>
            </a:endParaRPr>
          </a:p>
          <a:p>
            <a:pPr indent="0" lvl="0" marL="0" rtl="0" algn="l">
              <a:spcBef>
                <a:spcPts val="0"/>
              </a:spcBef>
              <a:spcAft>
                <a:spcPts val="0"/>
              </a:spcAft>
              <a:buNone/>
            </a:pPr>
            <a:r>
              <a:t/>
            </a:r>
            <a:endParaRPr>
              <a:latin typeface="Nunito"/>
              <a:ea typeface="Nunito"/>
              <a:cs typeface="Nunito"/>
              <a:sym typeface="Nunito"/>
            </a:endParaRPr>
          </a:p>
        </p:txBody>
      </p:sp>
      <p:sp>
        <p:nvSpPr>
          <p:cNvPr id="58" name="Google Shape;58;p13"/>
          <p:cNvSpPr txBox="1"/>
          <p:nvPr/>
        </p:nvSpPr>
        <p:spPr>
          <a:xfrm>
            <a:off x="76775" y="3352575"/>
            <a:ext cx="9067500" cy="15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   </a:t>
            </a:r>
            <a:r>
              <a:rPr b="1" i="1" lang="en">
                <a:latin typeface="Times New Roman"/>
                <a:ea typeface="Times New Roman"/>
                <a:cs typeface="Times New Roman"/>
                <a:sym typeface="Times New Roman"/>
              </a:rPr>
              <a:t> </a:t>
            </a:r>
            <a:r>
              <a:rPr b="1" i="1" lang="en" sz="2500">
                <a:latin typeface="Times New Roman"/>
                <a:ea typeface="Times New Roman"/>
                <a:cs typeface="Times New Roman"/>
                <a:sym typeface="Times New Roman"/>
              </a:rPr>
              <a:t>Submitted to </a:t>
            </a:r>
            <a:r>
              <a:rPr lang="en" sz="2500">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b="1" i="1" lang="en" sz="2400">
                <a:latin typeface="Times New Roman"/>
                <a:ea typeface="Times New Roman"/>
                <a:cs typeface="Times New Roman"/>
                <a:sym typeface="Times New Roman"/>
              </a:rPr>
              <a:t>Submitted By:</a:t>
            </a:r>
            <a:endParaRPr b="1" i="1"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   </a:t>
            </a:r>
            <a:r>
              <a:rPr lang="en">
                <a:latin typeface="Merriweather"/>
                <a:ea typeface="Merriweather"/>
                <a:cs typeface="Merriweather"/>
                <a:sym typeface="Merriweather"/>
              </a:rPr>
              <a:t> </a:t>
            </a:r>
            <a:r>
              <a:rPr lang="en" sz="1800">
                <a:latin typeface="Merriweather"/>
                <a:ea typeface="Merriweather"/>
                <a:cs typeface="Merriweather"/>
                <a:sym typeface="Merriweather"/>
              </a:rPr>
              <a:t>Prof. Ajay Anand                                                                   Mayank Kumar Singh</a:t>
            </a:r>
            <a:endParaRPr sz="1700">
              <a:highlight>
                <a:srgbClr val="F7F7F7"/>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800">
                <a:latin typeface="Merriweather"/>
                <a:ea typeface="Merriweather"/>
                <a:cs typeface="Merriweather"/>
                <a:sym typeface="Merriweather"/>
              </a:rPr>
              <a:t>   Assistant Professor                                                              1806039</a:t>
            </a:r>
            <a:endParaRPr sz="1800">
              <a:latin typeface="Merriweather"/>
              <a:ea typeface="Merriweather"/>
              <a:cs typeface="Merriweather"/>
              <a:sym typeface="Merriweather"/>
            </a:endParaRPr>
          </a:p>
          <a:p>
            <a:pPr indent="0" lvl="0" marL="0" rtl="0" algn="l">
              <a:lnSpc>
                <a:spcPct val="115000"/>
              </a:lnSpc>
              <a:spcBef>
                <a:spcPts val="0"/>
              </a:spcBef>
              <a:spcAft>
                <a:spcPts val="0"/>
              </a:spcAft>
              <a:buNone/>
            </a:pPr>
            <a:r>
              <a:rPr lang="en" sz="1800">
                <a:latin typeface="Merriweather"/>
                <a:ea typeface="Merriweather"/>
                <a:cs typeface="Merriweather"/>
                <a:sym typeface="Merriweather"/>
              </a:rPr>
              <a:t>   School of Computer Engineering                                   Information Technology</a:t>
            </a:r>
            <a:endParaRPr sz="180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107475" y="199600"/>
            <a:ext cx="8935800" cy="477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rgbClr val="000000"/>
                </a:solidFill>
                <a:latin typeface="Merriweather"/>
                <a:ea typeface="Merriweather"/>
                <a:cs typeface="Merriweather"/>
                <a:sym typeface="Merriweather"/>
              </a:rPr>
              <a:t>3. Outliers Detection                                4. Outliers Removal</a:t>
            </a:r>
            <a:endParaRPr b="1" sz="2100">
              <a:solidFill>
                <a:srgbClr val="000000"/>
              </a:solidFill>
              <a:latin typeface="Merriweather"/>
              <a:ea typeface="Merriweather"/>
              <a:cs typeface="Merriweather"/>
              <a:sym typeface="Merriweather"/>
            </a:endParaRPr>
          </a:p>
          <a:p>
            <a:pPr indent="0" lvl="0" marL="0" rtl="0" algn="l">
              <a:spcBef>
                <a:spcPts val="1200"/>
              </a:spcBef>
              <a:spcAft>
                <a:spcPts val="1200"/>
              </a:spcAft>
              <a:buNone/>
            </a:pPr>
            <a:r>
              <a:t/>
            </a:r>
            <a:endParaRPr b="1" sz="2000">
              <a:solidFill>
                <a:srgbClr val="000000"/>
              </a:solidFill>
              <a:latin typeface="Merriweather"/>
              <a:ea typeface="Merriweather"/>
              <a:cs typeface="Merriweather"/>
              <a:sym typeface="Merriweather"/>
            </a:endParaRPr>
          </a:p>
        </p:txBody>
      </p:sp>
      <p:pic>
        <p:nvPicPr>
          <p:cNvPr descr="WhatsApp Image 2021-05-19 at 21.31.24" id="123" name="Google Shape;123;p22"/>
          <p:cNvPicPr preferRelativeResize="0"/>
          <p:nvPr/>
        </p:nvPicPr>
        <p:blipFill rotWithShape="1">
          <a:blip r:embed="rId3">
            <a:alphaModFix/>
          </a:blip>
          <a:srcRect b="16718" l="15835" r="39780" t="22901"/>
          <a:stretch/>
        </p:blipFill>
        <p:spPr>
          <a:xfrm>
            <a:off x="168900" y="690500"/>
            <a:ext cx="4022675" cy="3946325"/>
          </a:xfrm>
          <a:prstGeom prst="rect">
            <a:avLst/>
          </a:prstGeom>
          <a:noFill/>
          <a:ln>
            <a:noFill/>
          </a:ln>
        </p:spPr>
      </p:pic>
      <p:pic>
        <p:nvPicPr>
          <p:cNvPr descr="WhatsApp Image 2021-05-19 at 21.31.51" id="124" name="Google Shape;124;p22"/>
          <p:cNvPicPr preferRelativeResize="0"/>
          <p:nvPr/>
        </p:nvPicPr>
        <p:blipFill rotWithShape="1">
          <a:blip r:embed="rId4">
            <a:alphaModFix/>
          </a:blip>
          <a:srcRect b="10564" l="14456" r="34042" t="29343"/>
          <a:stretch/>
        </p:blipFill>
        <p:spPr>
          <a:xfrm>
            <a:off x="4371625" y="958675"/>
            <a:ext cx="4671650" cy="3409950"/>
          </a:xfrm>
          <a:prstGeom prst="rect">
            <a:avLst/>
          </a:prstGeom>
          <a:noFill/>
          <a:ln>
            <a:noFill/>
          </a:ln>
        </p:spPr>
      </p:pic>
      <p:pic>
        <p:nvPicPr>
          <p:cNvPr id="125" name="Google Shape;125;p22"/>
          <p:cNvPicPr preferRelativeResize="0"/>
          <p:nvPr/>
        </p:nvPicPr>
        <p:blipFill>
          <a:blip r:embed="rId5">
            <a:alphaModFix/>
          </a:blip>
          <a:stretch>
            <a:fillRect/>
          </a:stretch>
        </p:blipFill>
        <p:spPr>
          <a:xfrm>
            <a:off x="8014650" y="0"/>
            <a:ext cx="1129350" cy="61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142800" y="92500"/>
            <a:ext cx="8869800" cy="49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000000"/>
                </a:solidFill>
                <a:latin typeface="Merriweather"/>
                <a:ea typeface="Merriweather"/>
                <a:cs typeface="Merriweather"/>
                <a:sym typeface="Merriweather"/>
              </a:rPr>
              <a:t>5</a:t>
            </a:r>
            <a:r>
              <a:rPr lang="en" sz="2000">
                <a:solidFill>
                  <a:srgbClr val="000000"/>
                </a:solidFill>
                <a:latin typeface="Merriweather"/>
                <a:ea typeface="Merriweather"/>
                <a:cs typeface="Merriweather"/>
                <a:sym typeface="Merriweather"/>
              </a:rPr>
              <a:t>. </a:t>
            </a:r>
            <a:r>
              <a:rPr b="1" lang="en" sz="2200">
                <a:solidFill>
                  <a:srgbClr val="000000"/>
                </a:solidFill>
                <a:latin typeface="Merriweather"/>
                <a:ea typeface="Merriweather"/>
                <a:cs typeface="Merriweather"/>
                <a:sym typeface="Merriweather"/>
              </a:rPr>
              <a:t>Insights derived from the data</a:t>
            </a:r>
            <a:endParaRPr b="1" sz="2200">
              <a:solidFill>
                <a:srgbClr val="000000"/>
              </a:solidFill>
              <a:latin typeface="Merriweather"/>
              <a:ea typeface="Merriweather"/>
              <a:cs typeface="Merriweather"/>
              <a:sym typeface="Merriweather"/>
            </a:endParaRPr>
          </a:p>
          <a:p>
            <a:pPr indent="0" lvl="0" marL="0" rtl="0" algn="l">
              <a:spcBef>
                <a:spcPts val="1200"/>
              </a:spcBef>
              <a:spcAft>
                <a:spcPts val="1200"/>
              </a:spcAft>
              <a:buNone/>
            </a:pPr>
            <a:r>
              <a:t/>
            </a:r>
            <a:endParaRPr>
              <a:solidFill>
                <a:srgbClr val="000000"/>
              </a:solidFill>
              <a:latin typeface="Merriweather"/>
              <a:ea typeface="Merriweather"/>
              <a:cs typeface="Merriweather"/>
              <a:sym typeface="Merriweather"/>
            </a:endParaRPr>
          </a:p>
        </p:txBody>
      </p:sp>
      <p:pic>
        <p:nvPicPr>
          <p:cNvPr descr="WhatsApp Image 2021-05-19 at 21.33.57" id="131" name="Google Shape;131;p23"/>
          <p:cNvPicPr preferRelativeResize="0"/>
          <p:nvPr/>
        </p:nvPicPr>
        <p:blipFill rotWithShape="1">
          <a:blip r:embed="rId3">
            <a:alphaModFix/>
          </a:blip>
          <a:srcRect b="6693" l="15195" r="14485" t="28316"/>
          <a:stretch/>
        </p:blipFill>
        <p:spPr>
          <a:xfrm>
            <a:off x="142800" y="659075"/>
            <a:ext cx="8747000" cy="4223400"/>
          </a:xfrm>
          <a:prstGeom prst="rect">
            <a:avLst/>
          </a:prstGeom>
          <a:noFill/>
          <a:ln>
            <a:noFill/>
          </a:ln>
        </p:spPr>
      </p:pic>
      <p:pic>
        <p:nvPicPr>
          <p:cNvPr id="132" name="Google Shape;132;p23"/>
          <p:cNvPicPr preferRelativeResize="0"/>
          <p:nvPr/>
        </p:nvPicPr>
        <p:blipFill>
          <a:blip r:embed="rId4">
            <a:alphaModFix/>
          </a:blip>
          <a:stretch>
            <a:fillRect/>
          </a:stretch>
        </p:blipFill>
        <p:spPr>
          <a:xfrm>
            <a:off x="7600100" y="0"/>
            <a:ext cx="1339675" cy="65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255600" y="207300"/>
            <a:ext cx="8632800" cy="4728900"/>
          </a:xfrm>
          <a:prstGeom prst="rect">
            <a:avLst/>
          </a:prstGeom>
        </p:spPr>
        <p:txBody>
          <a:bodyPr anchorCtr="0" anchor="t" bIns="91425" lIns="91425" spcFirstLastPara="1" rIns="91425" wrap="square" tIns="91425">
            <a:normAutofit/>
          </a:bodyPr>
          <a:lstStyle/>
          <a:p>
            <a:pPr indent="0" lvl="0" marL="0" marR="355600" rtl="0" algn="l">
              <a:lnSpc>
                <a:spcPct val="97083"/>
              </a:lnSpc>
              <a:spcBef>
                <a:spcPts val="0"/>
              </a:spcBef>
              <a:spcAft>
                <a:spcPts val="0"/>
              </a:spcAft>
              <a:buNone/>
            </a:pPr>
            <a:r>
              <a:rPr b="1" lang="en" sz="2500">
                <a:solidFill>
                  <a:srgbClr val="000000"/>
                </a:solidFill>
                <a:latin typeface="Merriweather"/>
                <a:ea typeface="Merriweather"/>
                <a:cs typeface="Merriweather"/>
                <a:sym typeface="Merriweather"/>
              </a:rPr>
              <a:t>Predicted Payment date and Aging Bucket</a:t>
            </a:r>
            <a:endParaRPr b="1" sz="2500">
              <a:solidFill>
                <a:srgbClr val="000000"/>
              </a:solidFill>
              <a:latin typeface="Merriweather"/>
              <a:ea typeface="Merriweather"/>
              <a:cs typeface="Merriweather"/>
              <a:sym typeface="Merriweather"/>
            </a:endParaRPr>
          </a:p>
          <a:p>
            <a:pPr indent="0" lvl="0" marL="0" marR="355600" rtl="0" algn="l">
              <a:lnSpc>
                <a:spcPct val="97083"/>
              </a:lnSpc>
              <a:spcBef>
                <a:spcPts val="1000"/>
              </a:spcBef>
              <a:spcAft>
                <a:spcPts val="1000"/>
              </a:spcAft>
              <a:buNone/>
            </a:pPr>
            <a:r>
              <a:t/>
            </a:r>
            <a:endParaRPr b="1" sz="2300">
              <a:solidFill>
                <a:srgbClr val="000000"/>
              </a:solidFill>
              <a:latin typeface="Merriweather"/>
              <a:ea typeface="Merriweather"/>
              <a:cs typeface="Merriweather"/>
              <a:sym typeface="Merriweather"/>
            </a:endParaRPr>
          </a:p>
        </p:txBody>
      </p:sp>
      <p:pic>
        <p:nvPicPr>
          <p:cNvPr descr="WhatsApp Image 2021-05-19 at 21.36.12" id="138" name="Google Shape;138;p24"/>
          <p:cNvPicPr preferRelativeResize="0"/>
          <p:nvPr/>
        </p:nvPicPr>
        <p:blipFill rotWithShape="1">
          <a:blip r:embed="rId3">
            <a:alphaModFix/>
          </a:blip>
          <a:srcRect b="18267" l="15370" r="25098" t="22402"/>
          <a:stretch/>
        </p:blipFill>
        <p:spPr>
          <a:xfrm>
            <a:off x="255600" y="812625"/>
            <a:ext cx="8632800" cy="4208050"/>
          </a:xfrm>
          <a:prstGeom prst="rect">
            <a:avLst/>
          </a:prstGeom>
          <a:noFill/>
          <a:ln>
            <a:noFill/>
          </a:ln>
        </p:spPr>
      </p:pic>
      <p:pic>
        <p:nvPicPr>
          <p:cNvPr id="139" name="Google Shape;139;p24"/>
          <p:cNvPicPr preferRelativeResize="0"/>
          <p:nvPr/>
        </p:nvPicPr>
        <p:blipFill>
          <a:blip r:embed="rId4">
            <a:alphaModFix/>
          </a:blip>
          <a:stretch>
            <a:fillRect/>
          </a:stretch>
        </p:blipFill>
        <p:spPr>
          <a:xfrm>
            <a:off x="7507975" y="76775"/>
            <a:ext cx="1569975" cy="66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173500" y="122825"/>
            <a:ext cx="8670300" cy="469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Merriweather"/>
                <a:ea typeface="Merriweather"/>
                <a:cs typeface="Merriweather"/>
                <a:sym typeface="Merriweather"/>
              </a:rPr>
              <a:t>   </a:t>
            </a:r>
            <a:r>
              <a:rPr lang="en" sz="2500">
                <a:latin typeface="Merriweather"/>
                <a:ea typeface="Merriweather"/>
                <a:cs typeface="Merriweather"/>
                <a:sym typeface="Merriweather"/>
              </a:rPr>
              <a:t>Data Loading </a:t>
            </a:r>
            <a:endParaRPr sz="25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p:txBody>
      </p:sp>
      <p:pic>
        <p:nvPicPr>
          <p:cNvPr descr="WhatsApp Image 2021-05-19 at 22.03.56" id="145" name="Google Shape;145;p25"/>
          <p:cNvPicPr preferRelativeResize="0"/>
          <p:nvPr/>
        </p:nvPicPr>
        <p:blipFill rotWithShape="1">
          <a:blip r:embed="rId3">
            <a:alphaModFix/>
          </a:blip>
          <a:srcRect b="6858" l="1646" r="2613" t="7948"/>
          <a:stretch/>
        </p:blipFill>
        <p:spPr>
          <a:xfrm>
            <a:off x="290550" y="675575"/>
            <a:ext cx="8670300" cy="4206900"/>
          </a:xfrm>
          <a:prstGeom prst="rect">
            <a:avLst/>
          </a:prstGeom>
          <a:noFill/>
          <a:ln>
            <a:noFill/>
          </a:ln>
        </p:spPr>
      </p:pic>
      <p:pic>
        <p:nvPicPr>
          <p:cNvPr id="146" name="Google Shape;146;p25"/>
          <p:cNvPicPr preferRelativeResize="0"/>
          <p:nvPr/>
        </p:nvPicPr>
        <p:blipFill>
          <a:blip r:embed="rId4">
            <a:alphaModFix/>
          </a:blip>
          <a:stretch>
            <a:fillRect/>
          </a:stretch>
        </p:blipFill>
        <p:spPr>
          <a:xfrm>
            <a:off x="7551750" y="0"/>
            <a:ext cx="1409100" cy="67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311700" y="276375"/>
            <a:ext cx="8639400" cy="4605900"/>
          </a:xfrm>
          <a:prstGeom prst="rect">
            <a:avLst/>
          </a:prstGeom>
        </p:spPr>
        <p:txBody>
          <a:bodyPr anchorCtr="0" anchor="t" bIns="91425" lIns="91425" spcFirstLastPara="1" rIns="91425" wrap="square" tIns="91425">
            <a:normAutofit/>
          </a:bodyPr>
          <a:lstStyle/>
          <a:p>
            <a:pPr indent="0" lvl="0" marL="0" marR="355600" rtl="0" algn="just">
              <a:lnSpc>
                <a:spcPct val="97083"/>
              </a:lnSpc>
              <a:spcBef>
                <a:spcPts val="0"/>
              </a:spcBef>
              <a:spcAft>
                <a:spcPts val="0"/>
              </a:spcAft>
              <a:buNone/>
            </a:pPr>
            <a:r>
              <a:rPr b="1" lang="en" sz="2600">
                <a:solidFill>
                  <a:srgbClr val="000000"/>
                </a:solidFill>
                <a:latin typeface="Merriweather"/>
                <a:ea typeface="Merriweather"/>
                <a:cs typeface="Merriweather"/>
                <a:sym typeface="Merriweather"/>
              </a:rPr>
              <a:t>Data loaded from DB </a:t>
            </a:r>
            <a:endParaRPr b="1" sz="2600">
              <a:solidFill>
                <a:srgbClr val="000000"/>
              </a:solidFill>
              <a:latin typeface="Merriweather"/>
              <a:ea typeface="Merriweather"/>
              <a:cs typeface="Merriweather"/>
              <a:sym typeface="Merriweather"/>
            </a:endParaRPr>
          </a:p>
          <a:p>
            <a:pPr indent="0" lvl="0" marL="0" marR="355600" rtl="0" algn="just">
              <a:lnSpc>
                <a:spcPct val="97083"/>
              </a:lnSpc>
              <a:spcBef>
                <a:spcPts val="1000"/>
              </a:spcBef>
              <a:spcAft>
                <a:spcPts val="0"/>
              </a:spcAft>
              <a:buNone/>
            </a:pPr>
            <a:r>
              <a:t/>
            </a:r>
            <a:endParaRPr b="1" sz="240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pic>
        <p:nvPicPr>
          <p:cNvPr descr="WhatsApp Image 2021-05-19 at 22.03.57 (1)" id="152" name="Google Shape;152;p26"/>
          <p:cNvPicPr preferRelativeResize="0"/>
          <p:nvPr/>
        </p:nvPicPr>
        <p:blipFill rotWithShape="1">
          <a:blip r:embed="rId3">
            <a:alphaModFix/>
          </a:blip>
          <a:srcRect b="7287" l="0" r="259" t="0"/>
          <a:stretch/>
        </p:blipFill>
        <p:spPr>
          <a:xfrm>
            <a:off x="413425" y="858650"/>
            <a:ext cx="8414975" cy="4146675"/>
          </a:xfrm>
          <a:prstGeom prst="rect">
            <a:avLst/>
          </a:prstGeom>
          <a:noFill/>
          <a:ln>
            <a:noFill/>
          </a:ln>
        </p:spPr>
      </p:pic>
      <p:pic>
        <p:nvPicPr>
          <p:cNvPr id="153" name="Google Shape;153;p26"/>
          <p:cNvPicPr preferRelativeResize="0"/>
          <p:nvPr/>
        </p:nvPicPr>
        <p:blipFill>
          <a:blip r:embed="rId4">
            <a:alphaModFix/>
          </a:blip>
          <a:stretch>
            <a:fillRect/>
          </a:stretch>
        </p:blipFill>
        <p:spPr>
          <a:xfrm>
            <a:off x="7385150" y="139325"/>
            <a:ext cx="1554625" cy="61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153525"/>
            <a:ext cx="8520600" cy="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80">
                <a:latin typeface="Merriweather"/>
                <a:ea typeface="Merriweather"/>
                <a:cs typeface="Merriweather"/>
                <a:sym typeface="Merriweather"/>
              </a:rPr>
              <a:t>Displaying the data in the form of grids</a:t>
            </a:r>
            <a:endParaRPr sz="2480">
              <a:latin typeface="Merriweather"/>
              <a:ea typeface="Merriweather"/>
              <a:cs typeface="Merriweather"/>
              <a:sym typeface="Merriweather"/>
            </a:endParaRPr>
          </a:p>
        </p:txBody>
      </p:sp>
      <p:sp>
        <p:nvSpPr>
          <p:cNvPr id="159" name="Google Shape;159;p27"/>
          <p:cNvSpPr txBox="1"/>
          <p:nvPr>
            <p:ph idx="1" type="body"/>
          </p:nvPr>
        </p:nvSpPr>
        <p:spPr>
          <a:xfrm>
            <a:off x="311700" y="752325"/>
            <a:ext cx="8670300" cy="385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WhatsApp Image 2021-05-19 at 22.30.02" id="160" name="Google Shape;160;p27"/>
          <p:cNvPicPr preferRelativeResize="0"/>
          <p:nvPr/>
        </p:nvPicPr>
        <p:blipFill>
          <a:blip r:embed="rId3">
            <a:alphaModFix/>
          </a:blip>
          <a:stretch>
            <a:fillRect/>
          </a:stretch>
        </p:blipFill>
        <p:spPr>
          <a:xfrm>
            <a:off x="230300" y="752325"/>
            <a:ext cx="8751700" cy="4237650"/>
          </a:xfrm>
          <a:prstGeom prst="rect">
            <a:avLst/>
          </a:prstGeom>
          <a:noFill/>
          <a:ln>
            <a:noFill/>
          </a:ln>
        </p:spPr>
      </p:pic>
      <p:sp>
        <p:nvSpPr>
          <p:cNvPr id="161" name="Google Shape;161;p27"/>
          <p:cNvSpPr txBox="1"/>
          <p:nvPr/>
        </p:nvSpPr>
        <p:spPr>
          <a:xfrm>
            <a:off x="368500" y="46829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62" name="Google Shape;162;p27"/>
          <p:cNvPicPr preferRelativeResize="0"/>
          <p:nvPr/>
        </p:nvPicPr>
        <p:blipFill>
          <a:blip r:embed="rId4">
            <a:alphaModFix/>
          </a:blip>
          <a:stretch>
            <a:fillRect/>
          </a:stretch>
        </p:blipFill>
        <p:spPr>
          <a:xfrm>
            <a:off x="7636875" y="0"/>
            <a:ext cx="1345125" cy="67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idx="1" type="body"/>
          </p:nvPr>
        </p:nvSpPr>
        <p:spPr>
          <a:xfrm>
            <a:off x="214950" y="192000"/>
            <a:ext cx="8766900" cy="4759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n" sz="2800">
                <a:solidFill>
                  <a:srgbClr val="000000"/>
                </a:solidFill>
                <a:latin typeface="Merriweather"/>
                <a:ea typeface="Merriweather"/>
                <a:cs typeface="Merriweather"/>
                <a:sym typeface="Merriweather"/>
              </a:rPr>
              <a:t>Functionality </a:t>
            </a:r>
            <a:r>
              <a:rPr b="1" lang="en" sz="3300">
                <a:solidFill>
                  <a:srgbClr val="000000"/>
                </a:solidFill>
                <a:latin typeface="Times New Roman"/>
                <a:ea typeface="Times New Roman"/>
                <a:cs typeface="Times New Roman"/>
                <a:sym typeface="Times New Roman"/>
              </a:rPr>
              <a:t>:</a:t>
            </a:r>
            <a:endParaRPr b="1" sz="33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700">
              <a:solidFill>
                <a:srgbClr val="000000"/>
              </a:solidFill>
              <a:latin typeface="Times New Roman"/>
              <a:ea typeface="Times New Roman"/>
              <a:cs typeface="Times New Roman"/>
              <a:sym typeface="Times New Roman"/>
            </a:endParaRPr>
          </a:p>
          <a:p>
            <a:pPr indent="-387350" lvl="0" marL="266700" rtl="0" algn="just">
              <a:lnSpc>
                <a:spcPct val="150000"/>
              </a:lnSpc>
              <a:spcBef>
                <a:spcPts val="0"/>
              </a:spcBef>
              <a:spcAft>
                <a:spcPts val="0"/>
              </a:spcAft>
              <a:buClr>
                <a:srgbClr val="000000"/>
              </a:buClr>
              <a:buSzPts val="1900"/>
              <a:buFont typeface="Noto Sans Symbols"/>
              <a:buChar char="●"/>
            </a:pPr>
            <a:r>
              <a:rPr lang="en" sz="1900">
                <a:solidFill>
                  <a:srgbClr val="000000"/>
                </a:solidFill>
                <a:latin typeface="Times New Roman"/>
                <a:ea typeface="Times New Roman"/>
                <a:cs typeface="Times New Roman"/>
                <a:sym typeface="Times New Roman"/>
              </a:rPr>
              <a:t>The ML model needs to predict date of payment of an invoice. It also needs to predict aging bucket the invoice falls into based on the predicted payment date.</a:t>
            </a:r>
            <a:endParaRPr sz="1900">
              <a:solidFill>
                <a:srgbClr val="000000"/>
              </a:solidFill>
              <a:latin typeface="Times New Roman"/>
              <a:ea typeface="Times New Roman"/>
              <a:cs typeface="Times New Roman"/>
              <a:sym typeface="Times New Roman"/>
            </a:endParaRPr>
          </a:p>
          <a:p>
            <a:pPr indent="-387350" lvl="0" marL="266700" rtl="0" algn="just">
              <a:lnSpc>
                <a:spcPct val="150000"/>
              </a:lnSpc>
              <a:spcBef>
                <a:spcPts val="0"/>
              </a:spcBef>
              <a:spcAft>
                <a:spcPts val="0"/>
              </a:spcAft>
              <a:buClr>
                <a:srgbClr val="000000"/>
              </a:buClr>
              <a:buSzPts val="1900"/>
              <a:buFont typeface="Noto Sans Symbols"/>
              <a:buChar char="●"/>
            </a:pPr>
            <a:r>
              <a:rPr lang="en" sz="1900">
                <a:solidFill>
                  <a:srgbClr val="000000"/>
                </a:solidFill>
                <a:latin typeface="Times New Roman"/>
                <a:ea typeface="Times New Roman"/>
                <a:cs typeface="Times New Roman"/>
                <a:sym typeface="Times New Roman"/>
              </a:rPr>
              <a:t>Responsive UI can display the invoice data loaded from the database.</a:t>
            </a:r>
            <a:endParaRPr sz="1900">
              <a:solidFill>
                <a:srgbClr val="000000"/>
              </a:solidFill>
              <a:latin typeface="Times New Roman"/>
              <a:ea typeface="Times New Roman"/>
              <a:cs typeface="Times New Roman"/>
              <a:sym typeface="Times New Roman"/>
            </a:endParaRPr>
          </a:p>
          <a:p>
            <a:pPr indent="-387350" lvl="0" marL="266700" rtl="0" algn="just">
              <a:lnSpc>
                <a:spcPct val="150000"/>
              </a:lnSpc>
              <a:spcBef>
                <a:spcPts val="0"/>
              </a:spcBef>
              <a:spcAft>
                <a:spcPts val="0"/>
              </a:spcAft>
              <a:buClr>
                <a:srgbClr val="000000"/>
              </a:buClr>
              <a:buSzPts val="1900"/>
              <a:buFont typeface="Noto Sans Symbols"/>
              <a:buChar char="●"/>
            </a:pPr>
            <a:r>
              <a:rPr lang="en" sz="1900">
                <a:solidFill>
                  <a:srgbClr val="000000"/>
                </a:solidFill>
                <a:latin typeface="Times New Roman"/>
                <a:ea typeface="Times New Roman"/>
                <a:cs typeface="Times New Roman"/>
                <a:sym typeface="Times New Roman"/>
              </a:rPr>
              <a:t>The UI supports searching and infinite scrolling operations.</a:t>
            </a:r>
            <a:endParaRPr sz="1900">
              <a:solidFill>
                <a:srgbClr val="000000"/>
              </a:solidFill>
              <a:latin typeface="Times New Roman"/>
              <a:ea typeface="Times New Roman"/>
              <a:cs typeface="Times New Roman"/>
              <a:sym typeface="Times New Roman"/>
            </a:endParaRPr>
          </a:p>
          <a:p>
            <a:pPr indent="-387350" lvl="0" marL="266700" rtl="0" algn="just">
              <a:lnSpc>
                <a:spcPct val="150000"/>
              </a:lnSpc>
              <a:spcBef>
                <a:spcPts val="0"/>
              </a:spcBef>
              <a:spcAft>
                <a:spcPts val="0"/>
              </a:spcAft>
              <a:buClr>
                <a:srgbClr val="000000"/>
              </a:buClr>
              <a:buSzPts val="1900"/>
              <a:buFont typeface="Noto Sans Symbols"/>
              <a:buChar char="●"/>
            </a:pPr>
            <a:r>
              <a:rPr lang="en" sz="1900">
                <a:solidFill>
                  <a:srgbClr val="000000"/>
                </a:solidFill>
                <a:latin typeface="Times New Roman"/>
                <a:ea typeface="Times New Roman"/>
                <a:cs typeface="Times New Roman"/>
                <a:sym typeface="Times New Roman"/>
              </a:rPr>
              <a:t>It supports editing of some editable fields.</a:t>
            </a:r>
            <a:endParaRPr sz="1900">
              <a:solidFill>
                <a:srgbClr val="000000"/>
              </a:solidFill>
              <a:latin typeface="Times New Roman"/>
              <a:ea typeface="Times New Roman"/>
              <a:cs typeface="Times New Roman"/>
              <a:sym typeface="Times New Roman"/>
            </a:endParaRPr>
          </a:p>
          <a:p>
            <a:pPr indent="-387350" lvl="0" marL="266700" rtl="0" algn="just">
              <a:lnSpc>
                <a:spcPct val="150000"/>
              </a:lnSpc>
              <a:spcBef>
                <a:spcPts val="0"/>
              </a:spcBef>
              <a:spcAft>
                <a:spcPts val="0"/>
              </a:spcAft>
              <a:buClr>
                <a:srgbClr val="000000"/>
              </a:buClr>
              <a:buSzPts val="1900"/>
              <a:buFont typeface="Noto Sans Symbols"/>
              <a:buChar char="●"/>
            </a:pPr>
            <a:r>
              <a:rPr lang="en" sz="1900">
                <a:solidFill>
                  <a:srgbClr val="000000"/>
                </a:solidFill>
                <a:latin typeface="Times New Roman"/>
                <a:ea typeface="Times New Roman"/>
                <a:cs typeface="Times New Roman"/>
                <a:sym typeface="Times New Roman"/>
              </a:rPr>
              <a:t>Also adding a new row to the grid.</a:t>
            </a:r>
            <a:endParaRPr sz="1900">
              <a:solidFill>
                <a:srgbClr val="000000"/>
              </a:solidFill>
              <a:latin typeface="Times New Roman"/>
              <a:ea typeface="Times New Roman"/>
              <a:cs typeface="Times New Roman"/>
              <a:sym typeface="Times New Roman"/>
            </a:endParaRPr>
          </a:p>
          <a:p>
            <a:pPr indent="-387350" lvl="0" marL="266700" rtl="0" algn="just">
              <a:lnSpc>
                <a:spcPct val="150000"/>
              </a:lnSpc>
              <a:spcBef>
                <a:spcPts val="0"/>
              </a:spcBef>
              <a:spcAft>
                <a:spcPts val="0"/>
              </a:spcAft>
              <a:buClr>
                <a:srgbClr val="000000"/>
              </a:buClr>
              <a:buSzPts val="1900"/>
              <a:buFont typeface="Noto Sans Symbols"/>
              <a:buChar char="●"/>
            </a:pPr>
            <a:r>
              <a:rPr lang="en" sz="1900">
                <a:solidFill>
                  <a:srgbClr val="000000"/>
                </a:solidFill>
                <a:latin typeface="Times New Roman"/>
                <a:ea typeface="Times New Roman"/>
                <a:cs typeface="Times New Roman"/>
                <a:sym typeface="Times New Roman"/>
              </a:rPr>
              <a:t>It allow deleting rows from the grid and downloading selected records from the grid.</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68" name="Google Shape;168;p28"/>
          <p:cNvPicPr preferRelativeResize="0"/>
          <p:nvPr/>
        </p:nvPicPr>
        <p:blipFill>
          <a:blip r:embed="rId3">
            <a:alphaModFix/>
          </a:blip>
          <a:stretch>
            <a:fillRect/>
          </a:stretch>
        </p:blipFill>
        <p:spPr>
          <a:xfrm>
            <a:off x="7204825" y="139325"/>
            <a:ext cx="1734950" cy="73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93250"/>
            <a:ext cx="85206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80">
                <a:latin typeface="Merriweather"/>
                <a:ea typeface="Merriweather"/>
                <a:cs typeface="Merriweather"/>
                <a:sym typeface="Merriweather"/>
              </a:rPr>
              <a:t>Results and Discussion </a:t>
            </a:r>
            <a:endParaRPr sz="2880">
              <a:latin typeface="Merriweather"/>
              <a:ea typeface="Merriweather"/>
              <a:cs typeface="Merriweather"/>
              <a:sym typeface="Merriweather"/>
            </a:endParaRPr>
          </a:p>
        </p:txBody>
      </p:sp>
      <p:pic>
        <p:nvPicPr>
          <p:cNvPr descr="WhatsApp Image 2021-05-19 at 23.55.16" id="174" name="Google Shape;174;p29"/>
          <p:cNvPicPr preferRelativeResize="0"/>
          <p:nvPr/>
        </p:nvPicPr>
        <p:blipFill>
          <a:blip r:embed="rId3">
            <a:alphaModFix/>
          </a:blip>
          <a:stretch>
            <a:fillRect/>
          </a:stretch>
        </p:blipFill>
        <p:spPr>
          <a:xfrm>
            <a:off x="311700" y="803500"/>
            <a:ext cx="4171600" cy="3961200"/>
          </a:xfrm>
          <a:prstGeom prst="rect">
            <a:avLst/>
          </a:prstGeom>
          <a:noFill/>
          <a:ln>
            <a:noFill/>
          </a:ln>
        </p:spPr>
      </p:pic>
      <p:sp>
        <p:nvSpPr>
          <p:cNvPr id="175" name="Google Shape;175;p29"/>
          <p:cNvSpPr txBox="1"/>
          <p:nvPr/>
        </p:nvSpPr>
        <p:spPr>
          <a:xfrm>
            <a:off x="4572000" y="1436325"/>
            <a:ext cx="4455900" cy="2996400"/>
          </a:xfrm>
          <a:prstGeom prst="rect">
            <a:avLst/>
          </a:prstGeom>
          <a:noFill/>
          <a:ln>
            <a:noFill/>
          </a:ln>
        </p:spPr>
        <p:txBody>
          <a:bodyPr anchorCtr="0" anchor="t" bIns="91425" lIns="91425" spcFirstLastPara="1" rIns="91425" wrap="square" tIns="91425">
            <a:spAutoFit/>
          </a:bodyPr>
          <a:lstStyle/>
          <a:p>
            <a:pPr indent="0" lvl="0" marL="0" marR="355600" rtl="0" algn="l">
              <a:lnSpc>
                <a:spcPct val="97083"/>
              </a:lnSpc>
              <a:spcBef>
                <a:spcPts val="0"/>
              </a:spcBef>
              <a:spcAft>
                <a:spcPts val="0"/>
              </a:spcAft>
              <a:buNone/>
            </a:pPr>
            <a:r>
              <a:rPr b="1" lang="en" sz="1900">
                <a:solidFill>
                  <a:srgbClr val="202124"/>
                </a:solidFill>
                <a:highlight>
                  <a:srgbClr val="FFFFFF"/>
                </a:highlight>
                <a:latin typeface="Merriweather"/>
                <a:ea typeface="Merriweather"/>
                <a:cs typeface="Merriweather"/>
                <a:sym typeface="Merriweather"/>
              </a:rPr>
              <a:t>1.The accuracy of Support vector regressor is 44.17 whereas decision tree regressor gives accuracy of 72.74</a:t>
            </a:r>
            <a:endParaRPr b="1" sz="1900">
              <a:solidFill>
                <a:srgbClr val="202124"/>
              </a:solidFill>
              <a:highlight>
                <a:srgbClr val="FFFFFF"/>
              </a:highlight>
              <a:latin typeface="Merriweather"/>
              <a:ea typeface="Merriweather"/>
              <a:cs typeface="Merriweather"/>
              <a:sym typeface="Merriweather"/>
            </a:endParaRPr>
          </a:p>
          <a:p>
            <a:pPr indent="0" lvl="0" marL="0" marR="355600" rtl="0" algn="l">
              <a:lnSpc>
                <a:spcPct val="97083"/>
              </a:lnSpc>
              <a:spcBef>
                <a:spcPts val="1000"/>
              </a:spcBef>
              <a:spcAft>
                <a:spcPts val="0"/>
              </a:spcAft>
              <a:buNone/>
            </a:pPr>
            <a:r>
              <a:t/>
            </a:r>
            <a:endParaRPr b="1" sz="1900">
              <a:solidFill>
                <a:srgbClr val="202124"/>
              </a:solidFill>
              <a:highlight>
                <a:srgbClr val="FFFFFF"/>
              </a:highlight>
              <a:latin typeface="Merriweather"/>
              <a:ea typeface="Merriweather"/>
              <a:cs typeface="Merriweather"/>
              <a:sym typeface="Merriweather"/>
            </a:endParaRPr>
          </a:p>
          <a:p>
            <a:pPr indent="0" lvl="0" marL="0" marR="355600" rtl="0" algn="l">
              <a:lnSpc>
                <a:spcPct val="97083"/>
              </a:lnSpc>
              <a:spcBef>
                <a:spcPts val="1000"/>
              </a:spcBef>
              <a:spcAft>
                <a:spcPts val="1000"/>
              </a:spcAft>
              <a:buNone/>
            </a:pPr>
            <a:r>
              <a:rPr b="1" lang="en" sz="1900">
                <a:solidFill>
                  <a:srgbClr val="202124"/>
                </a:solidFill>
                <a:highlight>
                  <a:srgbClr val="FFFFFF"/>
                </a:highlight>
                <a:latin typeface="Merriweather"/>
                <a:ea typeface="Merriweather"/>
                <a:cs typeface="Merriweather"/>
                <a:sym typeface="Merriweather"/>
              </a:rPr>
              <a:t>2.Decision Tree Regressor gives better accuracy  of 72.74 as compared to Support Vector Regressor.  </a:t>
            </a:r>
            <a:endParaRPr b="1" sz="2600">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980">
                <a:latin typeface="Merriweather"/>
                <a:ea typeface="Merriweather"/>
                <a:cs typeface="Merriweather"/>
                <a:sym typeface="Merriweather"/>
              </a:rPr>
              <a:t>Conclusion</a:t>
            </a:r>
            <a:endParaRPr sz="2980">
              <a:latin typeface="Merriweather"/>
              <a:ea typeface="Merriweather"/>
              <a:cs typeface="Merriweather"/>
              <a:sym typeface="Merriweather"/>
            </a:endParaRPr>
          </a:p>
        </p:txBody>
      </p:sp>
      <p:sp>
        <p:nvSpPr>
          <p:cNvPr id="181" name="Google Shape;181;p30"/>
          <p:cNvSpPr txBox="1"/>
          <p:nvPr>
            <p:ph idx="1" type="body"/>
          </p:nvPr>
        </p:nvSpPr>
        <p:spPr>
          <a:xfrm>
            <a:off x="311700" y="998000"/>
            <a:ext cx="4954500" cy="3561900"/>
          </a:xfrm>
          <a:prstGeom prst="rect">
            <a:avLst/>
          </a:prstGeom>
        </p:spPr>
        <p:txBody>
          <a:bodyPr anchorCtr="0" anchor="t" bIns="91425" lIns="91425" spcFirstLastPara="1" rIns="91425" wrap="square" tIns="91425">
            <a:normAutofit fontScale="92500" lnSpcReduction="20000"/>
          </a:bodyPr>
          <a:lstStyle/>
          <a:p>
            <a:pPr indent="0" lvl="0" marL="0" marR="355600" rtl="0" algn="just">
              <a:lnSpc>
                <a:spcPct val="150000"/>
              </a:lnSpc>
              <a:spcBef>
                <a:spcPts val="0"/>
              </a:spcBef>
              <a:spcAft>
                <a:spcPts val="0"/>
              </a:spcAft>
              <a:buNone/>
            </a:pPr>
            <a:r>
              <a:rPr lang="en" sz="2200">
                <a:solidFill>
                  <a:srgbClr val="000000"/>
                </a:solidFill>
                <a:latin typeface="Times New Roman"/>
                <a:ea typeface="Times New Roman"/>
                <a:cs typeface="Times New Roman"/>
                <a:sym typeface="Times New Roman"/>
              </a:rPr>
              <a:t>This project was a great opportunity for me to apply my coding skills in order to solve a real world problem and gain some practical knowledge. I learnt how to work professionally within given deadlines and how to inculcate different ideas in the project in an organized fashion.</a:t>
            </a:r>
            <a:endParaRPr sz="220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pic>
        <p:nvPicPr>
          <p:cNvPr id="182" name="Google Shape;182;p30"/>
          <p:cNvPicPr preferRelativeResize="0"/>
          <p:nvPr/>
        </p:nvPicPr>
        <p:blipFill>
          <a:blip r:embed="rId3">
            <a:alphaModFix/>
          </a:blip>
          <a:stretch>
            <a:fillRect/>
          </a:stretch>
        </p:blipFill>
        <p:spPr>
          <a:xfrm>
            <a:off x="7204825" y="139325"/>
            <a:ext cx="1734950" cy="735850"/>
          </a:xfrm>
          <a:prstGeom prst="rect">
            <a:avLst/>
          </a:prstGeom>
          <a:noFill/>
          <a:ln>
            <a:noFill/>
          </a:ln>
        </p:spPr>
      </p:pic>
      <p:pic>
        <p:nvPicPr>
          <p:cNvPr id="183" name="Google Shape;183;p30"/>
          <p:cNvPicPr preferRelativeResize="0"/>
          <p:nvPr/>
        </p:nvPicPr>
        <p:blipFill>
          <a:blip r:embed="rId4">
            <a:alphaModFix/>
          </a:blip>
          <a:stretch>
            <a:fillRect/>
          </a:stretch>
        </p:blipFill>
        <p:spPr>
          <a:xfrm>
            <a:off x="5418600" y="1246250"/>
            <a:ext cx="3305175" cy="329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139300"/>
            <a:ext cx="85206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992">
                <a:latin typeface="Merriweather"/>
                <a:ea typeface="Merriweather"/>
                <a:cs typeface="Merriweather"/>
                <a:sym typeface="Merriweather"/>
              </a:rPr>
              <a:t>Future Work </a:t>
            </a:r>
            <a:endParaRPr sz="2992">
              <a:latin typeface="Merriweather"/>
              <a:ea typeface="Merriweather"/>
              <a:cs typeface="Merriweather"/>
              <a:sym typeface="Merriweather"/>
            </a:endParaRPr>
          </a:p>
        </p:txBody>
      </p:sp>
      <p:sp>
        <p:nvSpPr>
          <p:cNvPr id="189" name="Google Shape;189;p31"/>
          <p:cNvSpPr txBox="1"/>
          <p:nvPr>
            <p:ph idx="1" type="body"/>
          </p:nvPr>
        </p:nvSpPr>
        <p:spPr>
          <a:xfrm>
            <a:off x="311700" y="905875"/>
            <a:ext cx="5415300" cy="4099500"/>
          </a:xfrm>
          <a:prstGeom prst="rect">
            <a:avLst/>
          </a:prstGeom>
        </p:spPr>
        <p:txBody>
          <a:bodyPr anchorCtr="0" anchor="t" bIns="91425" lIns="91425" spcFirstLastPara="1" rIns="91425" wrap="square" tIns="91425">
            <a:normAutofit fontScale="92500"/>
          </a:bodyPr>
          <a:lstStyle/>
          <a:p>
            <a:pPr indent="0" lvl="0" marL="0" rtl="0" algn="just">
              <a:lnSpc>
                <a:spcPct val="150000"/>
              </a:lnSpc>
              <a:spcBef>
                <a:spcPts val="0"/>
              </a:spcBef>
              <a:spcAft>
                <a:spcPts val="0"/>
              </a:spcAft>
              <a:buNone/>
            </a:pPr>
            <a:r>
              <a:rPr lang="en" sz="2000">
                <a:solidFill>
                  <a:srgbClr val="000000"/>
                </a:solidFill>
                <a:latin typeface="Times New Roman"/>
                <a:ea typeface="Times New Roman"/>
                <a:cs typeface="Times New Roman"/>
                <a:sym typeface="Times New Roman"/>
              </a:rPr>
              <a:t>This project is specifically built to meet the requirements of the company’s collection analyst, who otherwise would have to hunt for invoice history of different customers and accordingly arrange a follow up in order to receive the payment of the unpaid invoices from the buyer business.Also in future, we could enhance this project further by introducing a chat bot which will help with better user experience.</a:t>
            </a:r>
            <a:endParaRPr sz="200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pic>
        <p:nvPicPr>
          <p:cNvPr id="190" name="Google Shape;190;p31"/>
          <p:cNvPicPr preferRelativeResize="0"/>
          <p:nvPr/>
        </p:nvPicPr>
        <p:blipFill>
          <a:blip r:embed="rId3">
            <a:alphaModFix/>
          </a:blip>
          <a:stretch>
            <a:fillRect/>
          </a:stretch>
        </p:blipFill>
        <p:spPr>
          <a:xfrm>
            <a:off x="7204825" y="139325"/>
            <a:ext cx="1734950" cy="843325"/>
          </a:xfrm>
          <a:prstGeom prst="rect">
            <a:avLst/>
          </a:prstGeom>
          <a:noFill/>
          <a:ln>
            <a:noFill/>
          </a:ln>
        </p:spPr>
      </p:pic>
      <p:pic>
        <p:nvPicPr>
          <p:cNvPr id="191" name="Google Shape;191;p31"/>
          <p:cNvPicPr preferRelativeResize="0"/>
          <p:nvPr/>
        </p:nvPicPr>
        <p:blipFill rotWithShape="1">
          <a:blip r:embed="rId4">
            <a:alphaModFix/>
          </a:blip>
          <a:srcRect b="9698" l="40922" r="0" t="10019"/>
          <a:stretch/>
        </p:blipFill>
        <p:spPr>
          <a:xfrm>
            <a:off x="6172200" y="1326825"/>
            <a:ext cx="2572601" cy="306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181650"/>
            <a:ext cx="8520600" cy="8010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000000"/>
                </a:solidFill>
                <a:latin typeface="Merriweather"/>
                <a:ea typeface="Merriweather"/>
                <a:cs typeface="Merriweather"/>
                <a:sym typeface="Merriweather"/>
              </a:rPr>
              <a:t>Presentation Outline :</a:t>
            </a:r>
            <a:endParaRPr sz="3000">
              <a:latin typeface="Merriweather"/>
              <a:ea typeface="Merriweather"/>
              <a:cs typeface="Merriweather"/>
              <a:sym typeface="Merriweather"/>
            </a:endParaRPr>
          </a:p>
        </p:txBody>
      </p:sp>
      <p:sp>
        <p:nvSpPr>
          <p:cNvPr id="64" name="Google Shape;64;p14"/>
          <p:cNvSpPr txBox="1"/>
          <p:nvPr>
            <p:ph idx="1" type="body"/>
          </p:nvPr>
        </p:nvSpPr>
        <p:spPr>
          <a:xfrm>
            <a:off x="311700" y="982650"/>
            <a:ext cx="8520600" cy="358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solidFill>
                  <a:srgbClr val="202124"/>
                </a:solidFill>
                <a:latin typeface="Merriweather"/>
                <a:ea typeface="Merriweather"/>
                <a:cs typeface="Merriweather"/>
                <a:sym typeface="Merriweather"/>
              </a:rPr>
              <a:t>1. </a:t>
            </a:r>
            <a:r>
              <a:rPr lang="en" sz="2000">
                <a:solidFill>
                  <a:srgbClr val="202124"/>
                </a:solidFill>
                <a:latin typeface="Merriweather"/>
                <a:ea typeface="Merriweather"/>
                <a:cs typeface="Merriweather"/>
                <a:sym typeface="Merriweather"/>
              </a:rPr>
              <a:t>Introduction</a:t>
            </a:r>
            <a:endParaRPr sz="2000">
              <a:solidFill>
                <a:srgbClr val="202124"/>
              </a:solidFill>
              <a:latin typeface="Merriweather"/>
              <a:ea typeface="Merriweather"/>
              <a:cs typeface="Merriweather"/>
              <a:sym typeface="Merriweather"/>
            </a:endParaRPr>
          </a:p>
          <a:p>
            <a:pPr indent="0" lvl="0" marL="0" rtl="0" algn="l">
              <a:spcBef>
                <a:spcPts val="1200"/>
              </a:spcBef>
              <a:spcAft>
                <a:spcPts val="0"/>
              </a:spcAft>
              <a:buNone/>
            </a:pPr>
            <a:r>
              <a:rPr lang="en" sz="2000">
                <a:solidFill>
                  <a:srgbClr val="202124"/>
                </a:solidFill>
                <a:latin typeface="Merriweather"/>
                <a:ea typeface="Merriweather"/>
                <a:cs typeface="Merriweather"/>
                <a:sym typeface="Merriweather"/>
              </a:rPr>
              <a:t>2. Objective</a:t>
            </a:r>
            <a:endParaRPr sz="2000">
              <a:solidFill>
                <a:srgbClr val="202124"/>
              </a:solidFill>
              <a:latin typeface="Merriweather"/>
              <a:ea typeface="Merriweather"/>
              <a:cs typeface="Merriweather"/>
              <a:sym typeface="Merriweather"/>
            </a:endParaRPr>
          </a:p>
          <a:p>
            <a:pPr indent="0" lvl="0" marL="0" rtl="0" algn="l">
              <a:spcBef>
                <a:spcPts val="1200"/>
              </a:spcBef>
              <a:spcAft>
                <a:spcPts val="0"/>
              </a:spcAft>
              <a:buNone/>
            </a:pPr>
            <a:r>
              <a:rPr lang="en" sz="2000">
                <a:solidFill>
                  <a:srgbClr val="202124"/>
                </a:solidFill>
                <a:latin typeface="Merriweather"/>
                <a:ea typeface="Merriweather"/>
                <a:cs typeface="Merriweather"/>
                <a:sym typeface="Merriweather"/>
              </a:rPr>
              <a:t>3. Technology Platforms</a:t>
            </a:r>
            <a:endParaRPr sz="2000">
              <a:solidFill>
                <a:srgbClr val="202124"/>
              </a:solidFill>
              <a:latin typeface="Merriweather"/>
              <a:ea typeface="Merriweather"/>
              <a:cs typeface="Merriweather"/>
              <a:sym typeface="Merriweather"/>
            </a:endParaRPr>
          </a:p>
          <a:p>
            <a:pPr indent="0" lvl="0" marL="0" rtl="0" algn="l">
              <a:spcBef>
                <a:spcPts val="1200"/>
              </a:spcBef>
              <a:spcAft>
                <a:spcPts val="0"/>
              </a:spcAft>
              <a:buNone/>
            </a:pPr>
            <a:r>
              <a:rPr lang="en" sz="2000">
                <a:solidFill>
                  <a:srgbClr val="202124"/>
                </a:solidFill>
                <a:latin typeface="Merriweather"/>
                <a:ea typeface="Merriweather"/>
                <a:cs typeface="Merriweather"/>
                <a:sym typeface="Merriweather"/>
              </a:rPr>
              <a:t>4.Planning and Project Management</a:t>
            </a:r>
            <a:endParaRPr sz="2000">
              <a:solidFill>
                <a:srgbClr val="202124"/>
              </a:solidFill>
              <a:latin typeface="Merriweather"/>
              <a:ea typeface="Merriweather"/>
              <a:cs typeface="Merriweather"/>
              <a:sym typeface="Merriweather"/>
            </a:endParaRPr>
          </a:p>
          <a:p>
            <a:pPr indent="0" lvl="0" marL="0" rtl="0" algn="l">
              <a:spcBef>
                <a:spcPts val="1200"/>
              </a:spcBef>
              <a:spcAft>
                <a:spcPts val="0"/>
              </a:spcAft>
              <a:buNone/>
            </a:pPr>
            <a:r>
              <a:rPr lang="en" sz="2000">
                <a:solidFill>
                  <a:srgbClr val="202124"/>
                </a:solidFill>
                <a:latin typeface="Merriweather"/>
                <a:ea typeface="Merriweather"/>
                <a:cs typeface="Merriweather"/>
                <a:sym typeface="Merriweather"/>
              </a:rPr>
              <a:t>5. Project Implementation</a:t>
            </a:r>
            <a:endParaRPr sz="2000">
              <a:solidFill>
                <a:srgbClr val="202124"/>
              </a:solidFill>
              <a:latin typeface="Merriweather"/>
              <a:ea typeface="Merriweather"/>
              <a:cs typeface="Merriweather"/>
              <a:sym typeface="Merriweather"/>
            </a:endParaRPr>
          </a:p>
          <a:p>
            <a:pPr indent="0" lvl="0" marL="0" rtl="0" algn="l">
              <a:spcBef>
                <a:spcPts val="1200"/>
              </a:spcBef>
              <a:spcAft>
                <a:spcPts val="0"/>
              </a:spcAft>
              <a:buNone/>
            </a:pPr>
            <a:r>
              <a:rPr lang="en" sz="2000">
                <a:solidFill>
                  <a:srgbClr val="202124"/>
                </a:solidFill>
                <a:latin typeface="Merriweather"/>
                <a:ea typeface="Merriweather"/>
                <a:cs typeface="Merriweather"/>
                <a:sym typeface="Merriweather"/>
              </a:rPr>
              <a:t>6. Application Snapshots</a:t>
            </a:r>
            <a:endParaRPr sz="2000">
              <a:solidFill>
                <a:srgbClr val="202124"/>
              </a:solidFill>
              <a:latin typeface="Merriweather"/>
              <a:ea typeface="Merriweather"/>
              <a:cs typeface="Merriweather"/>
              <a:sym typeface="Merriweather"/>
            </a:endParaRPr>
          </a:p>
          <a:p>
            <a:pPr indent="0" lvl="0" marL="0" rtl="0" algn="l">
              <a:spcBef>
                <a:spcPts val="1200"/>
              </a:spcBef>
              <a:spcAft>
                <a:spcPts val="0"/>
              </a:spcAft>
              <a:buNone/>
            </a:pPr>
            <a:r>
              <a:rPr lang="en" sz="2000">
                <a:solidFill>
                  <a:srgbClr val="202124"/>
                </a:solidFill>
                <a:latin typeface="Merriweather"/>
                <a:ea typeface="Merriweather"/>
                <a:cs typeface="Merriweather"/>
                <a:sym typeface="Merriweather"/>
              </a:rPr>
              <a:t>7. Conclusion</a:t>
            </a:r>
            <a:endParaRPr sz="2000">
              <a:solidFill>
                <a:srgbClr val="202124"/>
              </a:solidFill>
              <a:latin typeface="Merriweather"/>
              <a:ea typeface="Merriweather"/>
              <a:cs typeface="Merriweather"/>
              <a:sym typeface="Merriweather"/>
            </a:endParaRPr>
          </a:p>
          <a:p>
            <a:pPr indent="0" lvl="0" marL="0" rtl="0" algn="l">
              <a:spcBef>
                <a:spcPts val="1200"/>
              </a:spcBef>
              <a:spcAft>
                <a:spcPts val="1200"/>
              </a:spcAft>
              <a:buNone/>
            </a:pPr>
            <a:r>
              <a:rPr lang="en" sz="2000">
                <a:solidFill>
                  <a:srgbClr val="202124"/>
                </a:solidFill>
                <a:latin typeface="Merriweather"/>
                <a:ea typeface="Merriweather"/>
                <a:cs typeface="Merriweather"/>
                <a:sym typeface="Merriweather"/>
              </a:rPr>
              <a:t>8. Future Work</a:t>
            </a:r>
            <a:endParaRPr sz="2000">
              <a:solidFill>
                <a:srgbClr val="202124"/>
              </a:solidFill>
              <a:latin typeface="Merriweather"/>
              <a:ea typeface="Merriweather"/>
              <a:cs typeface="Merriweather"/>
              <a:sym typeface="Merriweather"/>
            </a:endParaRPr>
          </a:p>
        </p:txBody>
      </p:sp>
      <p:pic>
        <p:nvPicPr>
          <p:cNvPr id="65" name="Google Shape;65;p14"/>
          <p:cNvPicPr preferRelativeResize="0"/>
          <p:nvPr/>
        </p:nvPicPr>
        <p:blipFill>
          <a:blip r:embed="rId3">
            <a:alphaModFix/>
          </a:blip>
          <a:stretch>
            <a:fillRect/>
          </a:stretch>
        </p:blipFill>
        <p:spPr>
          <a:xfrm>
            <a:off x="5097400" y="510113"/>
            <a:ext cx="3888425" cy="4123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2"/>
          <p:cNvPicPr preferRelativeResize="0"/>
          <p:nvPr/>
        </p:nvPicPr>
        <p:blipFill>
          <a:blip r:embed="rId3">
            <a:alphaModFix/>
          </a:blip>
          <a:stretch>
            <a:fillRect/>
          </a:stretch>
        </p:blipFill>
        <p:spPr>
          <a:xfrm>
            <a:off x="0" y="0"/>
            <a:ext cx="9319725" cy="5233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53525"/>
            <a:ext cx="8520600" cy="5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3032">
                <a:latin typeface="Merriweather"/>
                <a:ea typeface="Merriweather"/>
                <a:cs typeface="Merriweather"/>
                <a:sym typeface="Merriweather"/>
              </a:rPr>
              <a:t>Introduction :</a:t>
            </a:r>
            <a:endParaRPr sz="3032">
              <a:latin typeface="Merriweather"/>
              <a:ea typeface="Merriweather"/>
              <a:cs typeface="Merriweather"/>
              <a:sym typeface="Merriweather"/>
            </a:endParaRPr>
          </a:p>
        </p:txBody>
      </p:sp>
      <p:sp>
        <p:nvSpPr>
          <p:cNvPr id="71" name="Google Shape;71;p15"/>
          <p:cNvSpPr txBox="1"/>
          <p:nvPr>
            <p:ph idx="1" type="body"/>
          </p:nvPr>
        </p:nvSpPr>
        <p:spPr>
          <a:xfrm>
            <a:off x="311700" y="951925"/>
            <a:ext cx="8593500" cy="4426200"/>
          </a:xfrm>
          <a:prstGeom prst="rect">
            <a:avLst/>
          </a:prstGeom>
        </p:spPr>
        <p:txBody>
          <a:bodyPr anchorCtr="0" anchor="t" bIns="91425" lIns="91425" spcFirstLastPara="1" rIns="91425" wrap="square" tIns="91425">
            <a:normAutofit fontScale="25000"/>
          </a:bodyPr>
          <a:lstStyle/>
          <a:p>
            <a:pPr indent="0" lvl="0" marL="0" marR="355600" rtl="0" algn="just">
              <a:lnSpc>
                <a:spcPct val="150000"/>
              </a:lnSpc>
              <a:spcBef>
                <a:spcPts val="0"/>
              </a:spcBef>
              <a:spcAft>
                <a:spcPts val="0"/>
              </a:spcAft>
              <a:buNone/>
            </a:pPr>
            <a:r>
              <a:rPr lang="en" sz="5514">
                <a:solidFill>
                  <a:srgbClr val="000000"/>
                </a:solidFill>
                <a:latin typeface="Merriweather"/>
                <a:ea typeface="Merriweather"/>
                <a:cs typeface="Merriweather"/>
                <a:sym typeface="Merriweather"/>
              </a:rPr>
              <a:t>In a B2B world business work with other businesses on credit. Business-to-business refers to a business that is conducted between companies, rather than between a company and individual consumer.</a:t>
            </a:r>
            <a:endParaRPr sz="5514">
              <a:solidFill>
                <a:srgbClr val="000000"/>
              </a:solidFill>
              <a:latin typeface="Merriweather"/>
              <a:ea typeface="Merriweather"/>
              <a:cs typeface="Merriweather"/>
              <a:sym typeface="Merriweather"/>
            </a:endParaRPr>
          </a:p>
          <a:p>
            <a:pPr indent="0" lvl="0" marL="0" marR="355600" rtl="0" algn="just">
              <a:lnSpc>
                <a:spcPct val="150000"/>
              </a:lnSpc>
              <a:spcBef>
                <a:spcPts val="1000"/>
              </a:spcBef>
              <a:spcAft>
                <a:spcPts val="0"/>
              </a:spcAft>
              <a:buNone/>
            </a:pPr>
            <a:r>
              <a:rPr lang="en" sz="5514">
                <a:solidFill>
                  <a:srgbClr val="000000"/>
                </a:solidFill>
                <a:latin typeface="Merriweather"/>
                <a:ea typeface="Merriweather"/>
                <a:cs typeface="Merriweather"/>
                <a:sym typeface="Merriweather"/>
              </a:rPr>
              <a:t>In B2B when a buyer business orders goods from the seller business, the seller business issues an invoice for the same. This invoice for the goods contains various information like the details of the goods purchased and when they should be paid. Each invoice will have various important fields like a payment due date, invoice date, invoice amount, baseline date, etc. The buyer business needs to clear its amount due before the due date. </a:t>
            </a:r>
            <a:endParaRPr sz="5514">
              <a:solidFill>
                <a:srgbClr val="000000"/>
              </a:solidFill>
              <a:latin typeface="Merriweather"/>
              <a:ea typeface="Merriweather"/>
              <a:cs typeface="Merriweather"/>
              <a:sym typeface="Merriweather"/>
            </a:endParaRPr>
          </a:p>
          <a:p>
            <a:pPr indent="0" lvl="0" marL="0" marR="355600" rtl="0" algn="just">
              <a:lnSpc>
                <a:spcPct val="150000"/>
              </a:lnSpc>
              <a:spcBef>
                <a:spcPts val="1000"/>
              </a:spcBef>
              <a:spcAft>
                <a:spcPts val="0"/>
              </a:spcAft>
              <a:buNone/>
            </a:pPr>
            <a:r>
              <a:rPr lang="en" sz="5514">
                <a:solidFill>
                  <a:srgbClr val="000000"/>
                </a:solidFill>
                <a:latin typeface="Merriweather"/>
                <a:ea typeface="Merriweather"/>
                <a:cs typeface="Merriweather"/>
                <a:sym typeface="Merriweather"/>
              </a:rPr>
              <a:t>However, in real-world scenarios, the invoices are not always cleared i.e. paid in full amount by the due date. The date on which a customer clears the payment for an invoice is called the payment date or clear date.</a:t>
            </a:r>
            <a:endParaRPr sz="5514">
              <a:solidFill>
                <a:srgbClr val="000000"/>
              </a:solidFill>
              <a:latin typeface="Merriweather"/>
              <a:ea typeface="Merriweather"/>
              <a:cs typeface="Merriweather"/>
              <a:sym typeface="Merriweather"/>
            </a:endParaRPr>
          </a:p>
          <a:p>
            <a:pPr indent="0" lvl="0" marL="0" marR="355600" rtl="0" algn="just">
              <a:lnSpc>
                <a:spcPct val="150000"/>
              </a:lnSpc>
              <a:spcBef>
                <a:spcPts val="1000"/>
              </a:spcBef>
              <a:spcAft>
                <a:spcPts val="1000"/>
              </a:spcAft>
              <a:buNone/>
            </a:pPr>
            <a:r>
              <a:t/>
            </a:r>
            <a:endParaRPr sz="1200">
              <a:solidFill>
                <a:srgbClr val="000000"/>
              </a:solidFill>
              <a:latin typeface="Times New Roman"/>
              <a:ea typeface="Times New Roman"/>
              <a:cs typeface="Times New Roman"/>
              <a:sym typeface="Times New Roman"/>
            </a:endParaRPr>
          </a:p>
        </p:txBody>
      </p:sp>
      <p:pic>
        <p:nvPicPr>
          <p:cNvPr id="72" name="Google Shape;72;p15"/>
          <p:cNvPicPr preferRelativeResize="0"/>
          <p:nvPr/>
        </p:nvPicPr>
        <p:blipFill>
          <a:blip r:embed="rId3">
            <a:alphaModFix/>
          </a:blip>
          <a:stretch>
            <a:fillRect/>
          </a:stretch>
        </p:blipFill>
        <p:spPr>
          <a:xfrm>
            <a:off x="7185550" y="153525"/>
            <a:ext cx="1366500" cy="706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23950"/>
            <a:ext cx="85206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Merriweather"/>
                <a:ea typeface="Merriweather"/>
                <a:cs typeface="Merriweather"/>
                <a:sym typeface="Merriweather"/>
              </a:rPr>
              <a:t>Objectives :</a:t>
            </a:r>
            <a:endParaRPr sz="3000">
              <a:latin typeface="Merriweather"/>
              <a:ea typeface="Merriweather"/>
              <a:cs typeface="Merriweather"/>
              <a:sym typeface="Merriweather"/>
            </a:endParaRPr>
          </a:p>
        </p:txBody>
      </p:sp>
      <p:sp>
        <p:nvSpPr>
          <p:cNvPr id="78" name="Google Shape;78;p16"/>
          <p:cNvSpPr txBox="1"/>
          <p:nvPr>
            <p:ph idx="1" type="body"/>
          </p:nvPr>
        </p:nvSpPr>
        <p:spPr>
          <a:xfrm>
            <a:off x="311700" y="798400"/>
            <a:ext cx="8332500" cy="4268400"/>
          </a:xfrm>
          <a:prstGeom prst="rect">
            <a:avLst/>
          </a:prstGeom>
        </p:spPr>
        <p:txBody>
          <a:bodyPr anchorCtr="0" anchor="t" bIns="91425" lIns="91425" spcFirstLastPara="1" rIns="91425" wrap="square" tIns="91425">
            <a:noAutofit/>
          </a:bodyPr>
          <a:lstStyle/>
          <a:p>
            <a:pPr indent="0" lvl="0" marL="0" marR="355600" rtl="0" algn="just">
              <a:lnSpc>
                <a:spcPct val="140000"/>
              </a:lnSpc>
              <a:spcBef>
                <a:spcPts val="0"/>
              </a:spcBef>
              <a:spcAft>
                <a:spcPts val="0"/>
              </a:spcAft>
              <a:buNone/>
            </a:pPr>
            <a:r>
              <a:rPr lang="en" sz="1900">
                <a:solidFill>
                  <a:srgbClr val="000000"/>
                </a:solidFill>
                <a:latin typeface="Times New Roman"/>
                <a:ea typeface="Times New Roman"/>
                <a:cs typeface="Times New Roman"/>
                <a:sym typeface="Times New Roman"/>
              </a:rPr>
              <a:t>1.Build a Machine Learning Model to predict the payment date of an invoice when it gets created in the system and categorize the invoice into different buckets based on the predicted payment date model. The different buckets will be as follows : </a:t>
            </a:r>
            <a:r>
              <a:rPr lang="en" sz="1900">
                <a:solidFill>
                  <a:srgbClr val="000000"/>
                </a:solidFill>
                <a:latin typeface="Times New Roman"/>
                <a:ea typeface="Times New Roman"/>
                <a:cs typeface="Times New Roman"/>
                <a:sym typeface="Times New Roman"/>
              </a:rPr>
              <a:t>0-15 days, 16-30 days, 31-45 days,  46-60 days and greater than 60 days.</a:t>
            </a:r>
            <a:endParaRPr sz="1900">
              <a:solidFill>
                <a:srgbClr val="000000"/>
              </a:solidFill>
              <a:latin typeface="Times New Roman"/>
              <a:ea typeface="Times New Roman"/>
              <a:cs typeface="Times New Roman"/>
              <a:sym typeface="Times New Roman"/>
            </a:endParaRPr>
          </a:p>
          <a:p>
            <a:pPr indent="0" lvl="0" marL="0" marR="355600" rtl="0" algn="just">
              <a:lnSpc>
                <a:spcPct val="140000"/>
              </a:lnSpc>
              <a:spcBef>
                <a:spcPts val="1000"/>
              </a:spcBef>
              <a:spcAft>
                <a:spcPts val="0"/>
              </a:spcAft>
              <a:buNone/>
            </a:pPr>
            <a:r>
              <a:rPr lang="en" sz="1900">
                <a:solidFill>
                  <a:srgbClr val="000000"/>
                </a:solidFill>
                <a:latin typeface="Times New Roman"/>
                <a:ea typeface="Times New Roman"/>
                <a:cs typeface="Times New Roman"/>
                <a:sym typeface="Times New Roman"/>
              </a:rPr>
              <a:t>2.To build a full-stack Invoice Management Application using ReactJs, JDBC, Java, and JSP. Building a responsive Receivables Dashboard.Visualizing data in the form of grids. Enable Search operations on the invoices.Edit data in the editable fields of the grid.Download data of selected rows in predefined templates.</a:t>
            </a:r>
            <a:endParaRPr sz="1900">
              <a:solidFill>
                <a:srgbClr val="000000"/>
              </a:solidFill>
              <a:latin typeface="Times New Roman"/>
              <a:ea typeface="Times New Roman"/>
              <a:cs typeface="Times New Roman"/>
              <a:sym typeface="Times New Roman"/>
            </a:endParaRPr>
          </a:p>
          <a:p>
            <a:pPr indent="0" lvl="0" marL="0" rtl="0" algn="l">
              <a:lnSpc>
                <a:spcPct val="105000"/>
              </a:lnSpc>
              <a:spcBef>
                <a:spcPts val="10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7229390" y="123948"/>
            <a:ext cx="1353385" cy="61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04225" y="139325"/>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00">
                <a:latin typeface="Merriweather"/>
                <a:ea typeface="Merriweather"/>
                <a:cs typeface="Merriweather"/>
                <a:sym typeface="Merriweather"/>
              </a:rPr>
              <a:t>Technology Platforms</a:t>
            </a:r>
            <a:r>
              <a:rPr lang="en" sz="3180">
                <a:latin typeface="Merriweather"/>
                <a:ea typeface="Merriweather"/>
                <a:cs typeface="Merriweather"/>
                <a:sym typeface="Merriweather"/>
              </a:rPr>
              <a:t> :</a:t>
            </a:r>
            <a:endParaRPr sz="3180">
              <a:latin typeface="Merriweather"/>
              <a:ea typeface="Merriweather"/>
              <a:cs typeface="Merriweather"/>
              <a:sym typeface="Merriweather"/>
            </a:endParaRPr>
          </a:p>
        </p:txBody>
      </p:sp>
      <p:sp>
        <p:nvSpPr>
          <p:cNvPr id="85" name="Google Shape;85;p17"/>
          <p:cNvSpPr txBox="1"/>
          <p:nvPr>
            <p:ph idx="1" type="body"/>
          </p:nvPr>
        </p:nvSpPr>
        <p:spPr>
          <a:xfrm>
            <a:off x="204225" y="798400"/>
            <a:ext cx="8520600" cy="4237500"/>
          </a:xfrm>
          <a:prstGeom prst="rect">
            <a:avLst/>
          </a:prstGeom>
        </p:spPr>
        <p:txBody>
          <a:bodyPr anchorCtr="0" anchor="t" bIns="91425" lIns="91425" spcFirstLastPara="1" rIns="91425" wrap="square" tIns="91425">
            <a:normAutofit fontScale="62500" lnSpcReduction="20000"/>
          </a:bodyPr>
          <a:lstStyle/>
          <a:p>
            <a:pPr indent="0" lvl="0" marL="0" marR="355600" rtl="0" algn="just">
              <a:lnSpc>
                <a:spcPct val="150000"/>
              </a:lnSpc>
              <a:spcBef>
                <a:spcPts val="0"/>
              </a:spcBef>
              <a:spcAft>
                <a:spcPts val="0"/>
              </a:spcAft>
              <a:buNone/>
            </a:pPr>
            <a:r>
              <a:rPr b="1" lang="en" sz="3530">
                <a:solidFill>
                  <a:srgbClr val="000000"/>
                </a:solidFill>
                <a:latin typeface="Times New Roman"/>
                <a:ea typeface="Times New Roman"/>
                <a:cs typeface="Times New Roman"/>
                <a:sym typeface="Times New Roman"/>
              </a:rPr>
              <a:t>For building the ML model:</a:t>
            </a:r>
            <a:endParaRPr b="1" sz="3530">
              <a:solidFill>
                <a:srgbClr val="000000"/>
              </a:solidFill>
              <a:latin typeface="Times New Roman"/>
              <a:ea typeface="Times New Roman"/>
              <a:cs typeface="Times New Roman"/>
              <a:sym typeface="Times New Roman"/>
            </a:endParaRPr>
          </a:p>
          <a:p>
            <a:pPr indent="0" lvl="0" marL="38100" marR="355600" rtl="0" algn="just">
              <a:lnSpc>
                <a:spcPct val="150000"/>
              </a:lnSpc>
              <a:spcBef>
                <a:spcPts val="1000"/>
              </a:spcBef>
              <a:spcAft>
                <a:spcPts val="0"/>
              </a:spcAft>
              <a:buNone/>
            </a:pPr>
            <a:r>
              <a:rPr lang="en" sz="3050">
                <a:solidFill>
                  <a:srgbClr val="000000"/>
                </a:solidFill>
                <a:latin typeface="Times New Roman"/>
                <a:ea typeface="Times New Roman"/>
                <a:cs typeface="Times New Roman"/>
                <a:sym typeface="Times New Roman"/>
              </a:rPr>
              <a:t>i.</a:t>
            </a:r>
            <a:r>
              <a:rPr lang="en" sz="3050">
                <a:solidFill>
                  <a:srgbClr val="000000"/>
                </a:solidFill>
                <a:latin typeface="Times New Roman"/>
                <a:ea typeface="Times New Roman"/>
                <a:cs typeface="Times New Roman"/>
                <a:sym typeface="Times New Roman"/>
              </a:rPr>
              <a:t> Jupyter Notebook</a:t>
            </a:r>
            <a:endParaRPr sz="3050">
              <a:solidFill>
                <a:srgbClr val="000000"/>
              </a:solidFill>
              <a:latin typeface="Times New Roman"/>
              <a:ea typeface="Times New Roman"/>
              <a:cs typeface="Times New Roman"/>
              <a:sym typeface="Times New Roman"/>
            </a:endParaRPr>
          </a:p>
          <a:p>
            <a:pPr indent="0" lvl="0" marL="0" marR="355600" rtl="0" algn="just">
              <a:lnSpc>
                <a:spcPct val="150000"/>
              </a:lnSpc>
              <a:spcBef>
                <a:spcPts val="1000"/>
              </a:spcBef>
              <a:spcAft>
                <a:spcPts val="0"/>
              </a:spcAft>
              <a:buNone/>
            </a:pPr>
            <a:r>
              <a:rPr b="1" lang="en" sz="3530">
                <a:solidFill>
                  <a:srgbClr val="000000"/>
                </a:solidFill>
                <a:latin typeface="Times New Roman"/>
                <a:ea typeface="Times New Roman"/>
                <a:cs typeface="Times New Roman"/>
                <a:sym typeface="Times New Roman"/>
              </a:rPr>
              <a:t>For creating the responsive User Interface:</a:t>
            </a:r>
            <a:endParaRPr b="1" sz="3530">
              <a:solidFill>
                <a:srgbClr val="000000"/>
              </a:solidFill>
              <a:latin typeface="Times New Roman"/>
              <a:ea typeface="Times New Roman"/>
              <a:cs typeface="Times New Roman"/>
              <a:sym typeface="Times New Roman"/>
            </a:endParaRPr>
          </a:p>
          <a:p>
            <a:pPr indent="0" lvl="0" marL="0" marR="355600" rtl="0" algn="just">
              <a:lnSpc>
                <a:spcPct val="150000"/>
              </a:lnSpc>
              <a:spcBef>
                <a:spcPts val="1000"/>
              </a:spcBef>
              <a:spcAft>
                <a:spcPts val="0"/>
              </a:spcAft>
              <a:buNone/>
            </a:pPr>
            <a:r>
              <a:rPr lang="en" sz="3050">
                <a:solidFill>
                  <a:srgbClr val="000000"/>
                </a:solidFill>
                <a:latin typeface="Times New Roman"/>
                <a:ea typeface="Times New Roman"/>
                <a:cs typeface="Times New Roman"/>
                <a:sym typeface="Times New Roman"/>
              </a:rPr>
              <a:t>i.. Front-end Development: ReactJs</a:t>
            </a:r>
            <a:endParaRPr sz="3050">
              <a:solidFill>
                <a:srgbClr val="000000"/>
              </a:solidFill>
              <a:latin typeface="Times New Roman"/>
              <a:ea typeface="Times New Roman"/>
              <a:cs typeface="Times New Roman"/>
              <a:sym typeface="Times New Roman"/>
            </a:endParaRPr>
          </a:p>
          <a:p>
            <a:pPr indent="0" lvl="0" marL="0" marR="355600" rtl="0" algn="just">
              <a:lnSpc>
                <a:spcPct val="150000"/>
              </a:lnSpc>
              <a:spcBef>
                <a:spcPts val="1000"/>
              </a:spcBef>
              <a:spcAft>
                <a:spcPts val="0"/>
              </a:spcAft>
              <a:buNone/>
            </a:pPr>
            <a:r>
              <a:rPr lang="en" sz="3050">
                <a:solidFill>
                  <a:srgbClr val="000000"/>
                </a:solidFill>
                <a:latin typeface="Times New Roman"/>
                <a:ea typeface="Times New Roman"/>
                <a:cs typeface="Times New Roman"/>
                <a:sym typeface="Times New Roman"/>
              </a:rPr>
              <a:t>ii. Back-end Development: Java</a:t>
            </a:r>
            <a:endParaRPr sz="3050">
              <a:solidFill>
                <a:srgbClr val="000000"/>
              </a:solidFill>
              <a:latin typeface="Times New Roman"/>
              <a:ea typeface="Times New Roman"/>
              <a:cs typeface="Times New Roman"/>
              <a:sym typeface="Times New Roman"/>
            </a:endParaRPr>
          </a:p>
          <a:p>
            <a:pPr indent="0" lvl="0" marL="0" marR="355600" rtl="0" algn="just">
              <a:lnSpc>
                <a:spcPct val="150000"/>
              </a:lnSpc>
              <a:spcBef>
                <a:spcPts val="1000"/>
              </a:spcBef>
              <a:spcAft>
                <a:spcPts val="0"/>
              </a:spcAft>
              <a:buNone/>
            </a:pPr>
            <a:r>
              <a:rPr lang="en" sz="3050">
                <a:solidFill>
                  <a:srgbClr val="000000"/>
                </a:solidFill>
                <a:latin typeface="Times New Roman"/>
                <a:ea typeface="Times New Roman"/>
                <a:cs typeface="Times New Roman"/>
                <a:sym typeface="Times New Roman"/>
              </a:rPr>
              <a:t>iii. Database: MYSQL</a:t>
            </a:r>
            <a:endParaRPr sz="3050">
              <a:solidFill>
                <a:srgbClr val="000000"/>
              </a:solidFill>
              <a:latin typeface="Times New Roman"/>
              <a:ea typeface="Times New Roman"/>
              <a:cs typeface="Times New Roman"/>
              <a:sym typeface="Times New Roman"/>
            </a:endParaRPr>
          </a:p>
          <a:p>
            <a:pPr indent="0" lvl="0" marL="0" marR="355600" rtl="0" algn="just">
              <a:lnSpc>
                <a:spcPct val="150000"/>
              </a:lnSpc>
              <a:spcBef>
                <a:spcPts val="1000"/>
              </a:spcBef>
              <a:spcAft>
                <a:spcPts val="0"/>
              </a:spcAft>
              <a:buNone/>
            </a:pPr>
            <a:r>
              <a:rPr lang="en" sz="3050">
                <a:solidFill>
                  <a:srgbClr val="000000"/>
                </a:solidFill>
                <a:latin typeface="Times New Roman"/>
                <a:ea typeface="Times New Roman"/>
                <a:cs typeface="Times New Roman"/>
                <a:sym typeface="Times New Roman"/>
              </a:rPr>
              <a:t>iv. Design Architecture : Adobe XD </a:t>
            </a:r>
            <a:endParaRPr sz="305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sz="3260">
              <a:solidFill>
                <a:srgbClr val="000000"/>
              </a:solidFill>
              <a:latin typeface="Times New Roman"/>
              <a:ea typeface="Times New Roman"/>
              <a:cs typeface="Times New Roman"/>
              <a:sym typeface="Times New Roman"/>
            </a:endParaRPr>
          </a:p>
        </p:txBody>
      </p:sp>
      <p:pic>
        <p:nvPicPr>
          <p:cNvPr id="86" name="Google Shape;86;p17"/>
          <p:cNvPicPr preferRelativeResize="0"/>
          <p:nvPr/>
        </p:nvPicPr>
        <p:blipFill>
          <a:blip r:embed="rId3">
            <a:alphaModFix/>
          </a:blip>
          <a:stretch>
            <a:fillRect/>
          </a:stretch>
        </p:blipFill>
        <p:spPr>
          <a:xfrm>
            <a:off x="5696525" y="1484550"/>
            <a:ext cx="3105075" cy="2680950"/>
          </a:xfrm>
          <a:prstGeom prst="rect">
            <a:avLst/>
          </a:prstGeom>
          <a:noFill/>
          <a:ln>
            <a:noFill/>
          </a:ln>
        </p:spPr>
      </p:pic>
      <p:pic>
        <p:nvPicPr>
          <p:cNvPr id="87" name="Google Shape;87;p17"/>
          <p:cNvPicPr preferRelativeResize="0"/>
          <p:nvPr/>
        </p:nvPicPr>
        <p:blipFill>
          <a:blip r:embed="rId4">
            <a:alphaModFix/>
          </a:blip>
          <a:stretch>
            <a:fillRect/>
          </a:stretch>
        </p:blipFill>
        <p:spPr>
          <a:xfrm>
            <a:off x="7204825" y="139325"/>
            <a:ext cx="1734950" cy="73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66050" y="0"/>
            <a:ext cx="8520600" cy="801000"/>
          </a:xfrm>
          <a:prstGeom prst="rect">
            <a:avLst/>
          </a:prstGeom>
        </p:spPr>
        <p:txBody>
          <a:bodyPr anchorCtr="0" anchor="t" bIns="91425" lIns="91425" spcFirstLastPara="1" rIns="91425" wrap="square" tIns="91425">
            <a:normAutofit/>
          </a:bodyPr>
          <a:lstStyle/>
          <a:p>
            <a:pPr indent="0" lvl="0" marL="0" marR="355600" rtl="0" algn="l">
              <a:lnSpc>
                <a:spcPct val="97083"/>
              </a:lnSpc>
              <a:spcBef>
                <a:spcPts val="0"/>
              </a:spcBef>
              <a:spcAft>
                <a:spcPts val="1000"/>
              </a:spcAft>
              <a:buNone/>
            </a:pPr>
            <a:r>
              <a:rPr lang="en" sz="3000">
                <a:solidFill>
                  <a:srgbClr val="000000"/>
                </a:solidFill>
                <a:latin typeface="Merriweather"/>
                <a:ea typeface="Merriweather"/>
                <a:cs typeface="Merriweather"/>
                <a:sym typeface="Merriweather"/>
              </a:rPr>
              <a:t>Planning And Project Management :</a:t>
            </a:r>
            <a:endParaRPr sz="5900">
              <a:latin typeface="Merriweather"/>
              <a:ea typeface="Merriweather"/>
              <a:cs typeface="Merriweather"/>
              <a:sym typeface="Merriweather"/>
            </a:endParaRPr>
          </a:p>
        </p:txBody>
      </p:sp>
      <p:pic>
        <p:nvPicPr>
          <p:cNvPr descr="Screenshot (1125)" id="93" name="Google Shape;93;p18"/>
          <p:cNvPicPr preferRelativeResize="0"/>
          <p:nvPr/>
        </p:nvPicPr>
        <p:blipFill>
          <a:blip r:embed="rId3">
            <a:alphaModFix/>
          </a:blip>
          <a:stretch>
            <a:fillRect/>
          </a:stretch>
        </p:blipFill>
        <p:spPr>
          <a:xfrm>
            <a:off x="520875" y="583425"/>
            <a:ext cx="6188700" cy="4406550"/>
          </a:xfrm>
          <a:prstGeom prst="rect">
            <a:avLst/>
          </a:prstGeom>
          <a:noFill/>
          <a:ln>
            <a:noFill/>
          </a:ln>
        </p:spPr>
      </p:pic>
      <p:pic>
        <p:nvPicPr>
          <p:cNvPr id="94" name="Google Shape;94;p18"/>
          <p:cNvPicPr preferRelativeResize="0"/>
          <p:nvPr/>
        </p:nvPicPr>
        <p:blipFill>
          <a:blip r:embed="rId4">
            <a:alphaModFix/>
          </a:blip>
          <a:stretch>
            <a:fillRect/>
          </a:stretch>
        </p:blipFill>
        <p:spPr>
          <a:xfrm>
            <a:off x="7204825" y="139325"/>
            <a:ext cx="1734950" cy="73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58175" y="10860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00">
                <a:latin typeface="Merriweather"/>
                <a:ea typeface="Merriweather"/>
                <a:cs typeface="Merriweather"/>
                <a:sym typeface="Merriweather"/>
              </a:rPr>
              <a:t>Project Implementation :</a:t>
            </a:r>
            <a:endParaRPr sz="3000">
              <a:latin typeface="Merriweather"/>
              <a:ea typeface="Merriweather"/>
              <a:cs typeface="Merriweather"/>
              <a:sym typeface="Merriweather"/>
            </a:endParaRPr>
          </a:p>
        </p:txBody>
      </p:sp>
      <p:pic>
        <p:nvPicPr>
          <p:cNvPr descr="Screenshot (1128)" id="100" name="Google Shape;100;p19"/>
          <p:cNvPicPr preferRelativeResize="0"/>
          <p:nvPr/>
        </p:nvPicPr>
        <p:blipFill>
          <a:blip r:embed="rId3">
            <a:alphaModFix/>
          </a:blip>
          <a:stretch>
            <a:fillRect/>
          </a:stretch>
        </p:blipFill>
        <p:spPr>
          <a:xfrm>
            <a:off x="541650" y="756050"/>
            <a:ext cx="7753625" cy="3983125"/>
          </a:xfrm>
          <a:prstGeom prst="rect">
            <a:avLst/>
          </a:prstGeom>
          <a:noFill/>
          <a:ln>
            <a:noFill/>
          </a:ln>
        </p:spPr>
      </p:pic>
      <p:pic>
        <p:nvPicPr>
          <p:cNvPr id="101" name="Google Shape;101;p19"/>
          <p:cNvPicPr preferRelativeResize="0"/>
          <p:nvPr/>
        </p:nvPicPr>
        <p:blipFill>
          <a:blip r:embed="rId4">
            <a:alphaModFix/>
          </a:blip>
          <a:stretch>
            <a:fillRect/>
          </a:stretch>
        </p:blipFill>
        <p:spPr>
          <a:xfrm>
            <a:off x="7204825" y="139325"/>
            <a:ext cx="1734950" cy="73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38175"/>
            <a:ext cx="8520600" cy="98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29999"/>
              <a:buNone/>
            </a:pPr>
            <a:r>
              <a:rPr lang="en" sz="3300">
                <a:latin typeface="Merriweather"/>
                <a:ea typeface="Merriweather"/>
                <a:cs typeface="Merriweather"/>
                <a:sym typeface="Merriweather"/>
              </a:rPr>
              <a:t>Project Snapshots :</a:t>
            </a:r>
            <a:endParaRPr sz="3300">
              <a:latin typeface="Merriweather"/>
              <a:ea typeface="Merriweather"/>
              <a:cs typeface="Merriweather"/>
              <a:sym typeface="Merriweather"/>
            </a:endParaRPr>
          </a:p>
          <a:p>
            <a:pPr indent="0" lvl="0" marL="0" rtl="0" algn="l">
              <a:spcBef>
                <a:spcPts val="0"/>
              </a:spcBef>
              <a:spcAft>
                <a:spcPts val="0"/>
              </a:spcAft>
              <a:buSzPct val="130644"/>
              <a:buNone/>
            </a:pPr>
            <a:r>
              <a:t/>
            </a:r>
            <a:endParaRPr sz="757">
              <a:latin typeface="Merriweather"/>
              <a:ea typeface="Merriweather"/>
              <a:cs typeface="Merriweather"/>
              <a:sym typeface="Merriweather"/>
            </a:endParaRPr>
          </a:p>
          <a:p>
            <a:pPr indent="0" lvl="0" marL="0" rtl="0" algn="l">
              <a:spcBef>
                <a:spcPts val="0"/>
              </a:spcBef>
              <a:spcAft>
                <a:spcPts val="0"/>
              </a:spcAft>
              <a:buSzPct val="43210"/>
              <a:buNone/>
            </a:pPr>
            <a:r>
              <a:rPr lang="en" sz="2291">
                <a:latin typeface="Merriweather"/>
                <a:ea typeface="Merriweather"/>
                <a:cs typeface="Merriweather"/>
                <a:sym typeface="Merriweather"/>
              </a:rPr>
              <a:t>Customer’s Invoice Dataset used</a:t>
            </a:r>
            <a:endParaRPr sz="2291">
              <a:latin typeface="Merriweather"/>
              <a:ea typeface="Merriweather"/>
              <a:cs typeface="Merriweather"/>
              <a:sym typeface="Merriweather"/>
            </a:endParaRPr>
          </a:p>
        </p:txBody>
      </p:sp>
      <p:pic>
        <p:nvPicPr>
          <p:cNvPr descr="WhatsApp Image 2021-05-19 at 21.23.26" id="107" name="Google Shape;107;p20"/>
          <p:cNvPicPr preferRelativeResize="0"/>
          <p:nvPr/>
        </p:nvPicPr>
        <p:blipFill>
          <a:blip r:embed="rId3">
            <a:alphaModFix/>
          </a:blip>
          <a:stretch>
            <a:fillRect/>
          </a:stretch>
        </p:blipFill>
        <p:spPr>
          <a:xfrm>
            <a:off x="168900" y="1120975"/>
            <a:ext cx="8663400" cy="3884225"/>
          </a:xfrm>
          <a:prstGeom prst="rect">
            <a:avLst/>
          </a:prstGeom>
          <a:noFill/>
          <a:ln>
            <a:noFill/>
          </a:ln>
        </p:spPr>
      </p:pic>
      <p:pic>
        <p:nvPicPr>
          <p:cNvPr id="108" name="Google Shape;108;p20"/>
          <p:cNvPicPr preferRelativeResize="0"/>
          <p:nvPr/>
        </p:nvPicPr>
        <p:blipFill>
          <a:blip r:embed="rId4">
            <a:alphaModFix/>
          </a:blip>
          <a:stretch>
            <a:fillRect/>
          </a:stretch>
        </p:blipFill>
        <p:spPr>
          <a:xfrm>
            <a:off x="7216150" y="92737"/>
            <a:ext cx="1734950" cy="659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50275" y="77900"/>
            <a:ext cx="8520600" cy="5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29999"/>
              <a:buNone/>
            </a:pPr>
            <a:r>
              <a:rPr lang="en" sz="3300">
                <a:latin typeface="Merriweather"/>
                <a:ea typeface="Merriweather"/>
                <a:cs typeface="Merriweather"/>
                <a:sym typeface="Merriweather"/>
              </a:rPr>
              <a:t>Exploratory Data Analysis </a:t>
            </a:r>
            <a:r>
              <a:rPr lang="en" sz="2980">
                <a:latin typeface="Merriweather"/>
                <a:ea typeface="Merriweather"/>
                <a:cs typeface="Merriweather"/>
                <a:sym typeface="Merriweather"/>
              </a:rPr>
              <a:t>:</a:t>
            </a:r>
            <a:endParaRPr sz="2980">
              <a:latin typeface="Merriweather"/>
              <a:ea typeface="Merriweather"/>
              <a:cs typeface="Merriweather"/>
              <a:sym typeface="Merriweather"/>
            </a:endParaRPr>
          </a:p>
        </p:txBody>
      </p:sp>
      <p:sp>
        <p:nvSpPr>
          <p:cNvPr id="114" name="Google Shape;114;p21"/>
          <p:cNvSpPr txBox="1"/>
          <p:nvPr>
            <p:ph idx="1" type="body"/>
          </p:nvPr>
        </p:nvSpPr>
        <p:spPr>
          <a:xfrm>
            <a:off x="168900" y="675500"/>
            <a:ext cx="8813100" cy="42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02124"/>
                </a:solidFill>
                <a:latin typeface="Merriweather"/>
                <a:ea typeface="Merriweather"/>
                <a:cs typeface="Merriweather"/>
                <a:sym typeface="Merriweather"/>
              </a:rPr>
              <a:t>1.</a:t>
            </a:r>
            <a:r>
              <a:rPr b="1" lang="en" sz="2000">
                <a:solidFill>
                  <a:srgbClr val="000000"/>
                </a:solidFill>
                <a:latin typeface="Merriweather"/>
                <a:ea typeface="Merriweather"/>
                <a:cs typeface="Merriweather"/>
                <a:sym typeface="Merriweather"/>
              </a:rPr>
              <a:t>Heat Map of NULL values          </a:t>
            </a:r>
            <a:r>
              <a:rPr b="1" lang="en">
                <a:solidFill>
                  <a:srgbClr val="000000"/>
                </a:solidFill>
                <a:latin typeface="Merriweather"/>
                <a:ea typeface="Merriweather"/>
                <a:cs typeface="Merriweather"/>
                <a:sym typeface="Merriweather"/>
              </a:rPr>
              <a:t>           </a:t>
            </a:r>
            <a:r>
              <a:rPr b="1" lang="en" sz="2000">
                <a:solidFill>
                  <a:srgbClr val="000000"/>
                </a:solidFill>
                <a:latin typeface="Merriweather"/>
                <a:ea typeface="Merriweather"/>
                <a:cs typeface="Merriweather"/>
                <a:sym typeface="Merriweather"/>
              </a:rPr>
              <a:t>2. Dropping the NULL values</a:t>
            </a:r>
            <a:endParaRPr b="1" sz="2000">
              <a:solidFill>
                <a:srgbClr val="000000"/>
              </a:solidFill>
              <a:latin typeface="Merriweather"/>
              <a:ea typeface="Merriweather"/>
              <a:cs typeface="Merriweather"/>
              <a:sym typeface="Merriweather"/>
            </a:endParaRPr>
          </a:p>
          <a:p>
            <a:pPr indent="0" lvl="0" marL="0" rtl="0" algn="l">
              <a:spcBef>
                <a:spcPts val="1200"/>
              </a:spcBef>
              <a:spcAft>
                <a:spcPts val="0"/>
              </a:spcAft>
              <a:buNone/>
            </a:pPr>
            <a:r>
              <a:t/>
            </a:r>
            <a:endParaRPr>
              <a:solidFill>
                <a:srgbClr val="000000"/>
              </a:solidFill>
              <a:latin typeface="Merriweather"/>
              <a:ea typeface="Merriweather"/>
              <a:cs typeface="Merriweather"/>
              <a:sym typeface="Merriweather"/>
            </a:endParaRPr>
          </a:p>
          <a:p>
            <a:pPr indent="0" lvl="0" marL="0" rtl="0" algn="l">
              <a:spcBef>
                <a:spcPts val="1200"/>
              </a:spcBef>
              <a:spcAft>
                <a:spcPts val="1200"/>
              </a:spcAft>
              <a:buNone/>
            </a:pPr>
            <a:r>
              <a:t/>
            </a:r>
            <a:endParaRPr>
              <a:solidFill>
                <a:srgbClr val="000000"/>
              </a:solidFill>
              <a:latin typeface="Merriweather"/>
              <a:ea typeface="Merriweather"/>
              <a:cs typeface="Merriweather"/>
              <a:sym typeface="Merriweather"/>
            </a:endParaRPr>
          </a:p>
        </p:txBody>
      </p:sp>
      <p:pic>
        <p:nvPicPr>
          <p:cNvPr descr="WhatsApp Image 2021-05-19 at 21.27.47" id="115" name="Google Shape;115;p21"/>
          <p:cNvPicPr preferRelativeResize="0"/>
          <p:nvPr/>
        </p:nvPicPr>
        <p:blipFill rotWithShape="1">
          <a:blip r:embed="rId3">
            <a:alphaModFix/>
          </a:blip>
          <a:srcRect b="9269" l="11878" r="19815" t="30106"/>
          <a:stretch/>
        </p:blipFill>
        <p:spPr>
          <a:xfrm>
            <a:off x="250275" y="1225425"/>
            <a:ext cx="4156251" cy="3319300"/>
          </a:xfrm>
          <a:prstGeom prst="rect">
            <a:avLst/>
          </a:prstGeom>
          <a:noFill/>
          <a:ln>
            <a:noFill/>
          </a:ln>
        </p:spPr>
      </p:pic>
      <p:pic>
        <p:nvPicPr>
          <p:cNvPr descr="WhatsApp Image 2021-05-19 at 21.30.14" id="116" name="Google Shape;116;p21"/>
          <p:cNvPicPr preferRelativeResize="0"/>
          <p:nvPr/>
        </p:nvPicPr>
        <p:blipFill rotWithShape="1">
          <a:blip r:embed="rId4">
            <a:alphaModFix/>
          </a:blip>
          <a:srcRect b="7969" l="15931" r="18209" t="30107"/>
          <a:stretch/>
        </p:blipFill>
        <p:spPr>
          <a:xfrm>
            <a:off x="4437300" y="1225425"/>
            <a:ext cx="4544700" cy="3400425"/>
          </a:xfrm>
          <a:prstGeom prst="rect">
            <a:avLst/>
          </a:prstGeom>
          <a:noFill/>
          <a:ln>
            <a:noFill/>
          </a:ln>
        </p:spPr>
      </p:pic>
      <p:pic>
        <p:nvPicPr>
          <p:cNvPr id="117" name="Google Shape;117;p21"/>
          <p:cNvPicPr preferRelativeResize="0"/>
          <p:nvPr/>
        </p:nvPicPr>
        <p:blipFill>
          <a:blip r:embed="rId5">
            <a:alphaModFix/>
          </a:blip>
          <a:stretch>
            <a:fillRect/>
          </a:stretch>
        </p:blipFill>
        <p:spPr>
          <a:xfrm>
            <a:off x="7409050" y="8775"/>
            <a:ext cx="1734950" cy="59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