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 snapToGrid="0"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Pr>
        <a:solidFill>
          <a:schemeClr val="bg1"/>
        </a:solidFill>
        <a:effectLst/>
      </p:bgPr>
    </p:bg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208933" cy="6858000"/>
          </a:xfrm>
          <a:prstGeom prst="rect"/>
          <a:noFill/>
          <a:ln w="9525">
            <a:noFill/>
          </a:ln>
        </p:spPr>
      </p:pic>
      <p:sp>
        <p:nvSpPr>
          <p:cNvPr id="104858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altLang="zh-CN" lang="en-US" noProof="0" smtClean="0"/>
              <a:t>Click to edit Master title style</a:t>
            </a:r>
            <a:endParaRPr altLang="zh-CN" lang="en-US" noProof="0" smtClean="0"/>
          </a:p>
        </p:txBody>
      </p:sp>
      <p:sp>
        <p:nvSpPr>
          <p:cNvPr id="104858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algn="ctr" indent="0" marL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altLang="zh-CN" lang="en-US" noProof="0" smtClean="0"/>
              <a:t>Click to edit Master subtitle style</a:t>
            </a:r>
            <a:endParaRPr altLang="zh-CN" lang="en-US" noProof="0" smtClean="0"/>
          </a:p>
        </p:txBody>
      </p:sp>
      <p:sp>
        <p:nvSpPr>
          <p:cNvPr id="104858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/>
          <a:noFill/>
        </p:spPr>
        <p:txBody>
          <a:bodyPr anchor="t" anchorCtr="0" bIns="45720" compatLnSpc="1" lIns="91440" numCol="1" rIns="91440" tIns="45720" vert="horz" wrap="square"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8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/>
          <a:noFill/>
        </p:spPr>
        <p:txBody>
          <a:bodyPr anchor="t" anchorCtr="0" bIns="45720" compatLnSpc="1" lIns="91440" numCol="1" rIns="91440" tIns="45720" vert="horz" wrap="square"/>
          <a:p/>
        </p:txBody>
      </p:sp>
      <p:sp>
        <p:nvSpPr>
          <p:cNvPr id="104858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/>
          <a:noFill/>
        </p:spPr>
        <p:txBody>
          <a:bodyPr anchor="t" anchorCtr="0" bIns="45720" compatLnSpc="1" lIns="91440" numCol="1" rIns="91440" tIns="45720" vert="horz" wrap="square"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spc="10"/>
          </a:p>
        </p:txBody>
      </p:sp>
    </p:spTree>
  </p:cSld>
  <p:clrMapOvr>
    <a:masterClrMapping/>
  </p:clrMapOvr>
  <p:hf dt="0" ftr="0" hdr="0" sldNu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6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6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97D7747-D9D0-4222-AE01-C647B9939E3B}" type="slidenum">
              <a:rPr altLang="zh-CN" baseline="0" b="0" cap="none" sz="14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dt="0" ftr="0" hdr="0" sldNu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97D7747-D9D0-4222-AE01-C647B9939E3B}" type="slidenum">
              <a:rPr altLang="zh-CN" baseline="0" b="0" cap="none" sz="14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dt="0" ftr="0" hdr="0" sldNu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spc="10"/>
          </a:p>
        </p:txBody>
      </p:sp>
    </p:spTree>
  </p:cSld>
  <p:clrMapOvr>
    <a:masterClrMapping/>
  </p:clrMapOvr>
  <p:hf dt="0" ftr="0" hdr="0" sldNu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9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8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68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6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97D7747-D9D0-4222-AE01-C647B9939E3B}" type="slidenum">
              <a:rPr altLang="zh-CN" baseline="0" b="0" cap="none" sz="14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dt="0" ftr="0" hdr="0" sldNu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4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5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104868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spc="10"/>
          </a:p>
        </p:txBody>
      </p:sp>
    </p:spTree>
  </p:cSld>
  <p:clrMapOvr>
    <a:masterClrMapping/>
  </p:clrMapOvr>
  <p:hf dt="0" ftr="0" hdr="0" sldNu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90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91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9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93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9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69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69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97D7747-D9D0-4222-AE01-C647B9939E3B}" type="slidenum">
              <a:rPr altLang="zh-CN" baseline="0" b="0" cap="none" sz="14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dt="0" ftr="0" hdr="0" sldNu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104859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spc="10"/>
          </a:p>
        </p:txBody>
      </p:sp>
    </p:spTree>
  </p:cSld>
  <p:clrMapOvr>
    <a:masterClrMapping/>
  </p:clrMapOvr>
  <p:hf dt="0" ftr="0" hdr="0" sldNu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104869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spc="10"/>
          </a:p>
        </p:txBody>
      </p:sp>
    </p:spTree>
  </p:cSld>
  <p:clrMapOvr>
    <a:masterClrMapping/>
  </p:clrMapOvr>
  <p:hf dt="0" ftr="0" hdr="0" sldNu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1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2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70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97D7747-D9D0-4222-AE01-C647B9939E3B}" type="slidenum">
              <a:rPr altLang="zh-CN" baseline="0" b="0" cap="none" sz="14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dt="0" ftr="0" hdr="0" sldNu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8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anchor="t" anchorCtr="0" bIns="45720" compatLnSpc="1" lIns="91440" numCol="1" rIns="91440" tIns="45720" vert="horz" wrap="square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sz="32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69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97D7747-D9D0-4222-AE01-C647B9939E3B}" type="slidenum">
              <a:rPr altLang="zh-CN" baseline="0" b="0" cap="none" sz="14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altLang="zh-CN" baseline="0" b="0" cap="none" sz="14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dt="0" ftr="0" hdr="0" sldNum="0"/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2.jpe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/>
      </p:grpSpPr>
      <p:pic>
        <p:nvPicPr>
          <p:cNvPr id="2097152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/>
          <a:noFill/>
          <a:ln w="9525">
            <a:noFill/>
          </a:ln>
        </p:spPr>
      </p:pic>
      <p:sp>
        <p:nvSpPr>
          <p:cNvPr id="1048576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/>
          <a:noFill/>
          <a:ln w="9525">
            <a:noFill/>
          </a:ln>
        </p:spPr>
        <p:txBody>
          <a:bodyPr anchor="ctr" anchorCtr="0"/>
          <a:p>
            <a:pPr lvl="0"/>
            <a:r>
              <a:rPr altLang="zh-CN" dirty="0" lang="en-US"/>
              <a:t>Click to edit Master title style</a:t>
            </a:r>
            <a:endParaRPr altLang="zh-CN" dirty="0" lang="en-US"/>
          </a:p>
        </p:txBody>
      </p:sp>
      <p:sp>
        <p:nvSpPr>
          <p:cNvPr id="1048577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/>
          <a:noFill/>
          <a:ln w="9525">
            <a:noFill/>
          </a:ln>
        </p:spPr>
        <p:txBody>
          <a:bodyPr/>
          <a:p>
            <a:pPr lvl="0"/>
            <a:r>
              <a:rPr altLang="zh-CN" dirty="0" lang="en-US"/>
              <a:t>Click to edit Master text styles</a:t>
            </a:r>
            <a:endParaRPr altLang="zh-CN" dirty="0" lang="en-US"/>
          </a:p>
          <a:p>
            <a:pPr lvl="1"/>
            <a:r>
              <a:rPr altLang="zh-CN" dirty="0" lang="en-US"/>
              <a:t>Second level</a:t>
            </a:r>
            <a:endParaRPr altLang="zh-CN" dirty="0" lang="en-US"/>
          </a:p>
          <a:p>
            <a:pPr lvl="2"/>
            <a:r>
              <a:rPr altLang="zh-CN" dirty="0" lang="en-US"/>
              <a:t>Third level</a:t>
            </a:r>
            <a:endParaRPr altLang="zh-CN" dirty="0" lang="en-US"/>
          </a:p>
          <a:p>
            <a:pPr lvl="3"/>
            <a:r>
              <a:rPr altLang="zh-CN" dirty="0" lang="en-US"/>
              <a:t>Fourth level</a:t>
            </a:r>
            <a:endParaRPr altLang="zh-CN" dirty="0" lang="en-US"/>
          </a:p>
          <a:p>
            <a:pPr lvl="4"/>
            <a:r>
              <a:rPr altLang="zh-CN" dirty="0" lang="en-US"/>
              <a:t>Fifth level</a:t>
            </a:r>
            <a:endParaRPr altLang="zh-CN" dirty="0" lang="en-US"/>
          </a:p>
        </p:txBody>
      </p:sp>
      <p:sp>
        <p:nvSpPr>
          <p:cNvPr id="104857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>
              <a:defRPr sz="1400"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7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ctr">
              <a:defRPr sz="1400"/>
            </a:lvl1pPr>
          </a:lstStyle>
          <a:p/>
        </p:txBody>
      </p:sp>
      <p:sp>
        <p:nvSpPr>
          <p:cNvPr id="104858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r">
              <a:defRPr sz="1400"/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fontAlgn="base" rtl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fontAlgn="base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fontAlgn="base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fontAlgn="base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fontAlgn="base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algn="l" fontAlgn="base" marL="457200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algn="l" fontAlgn="base" marL="914400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algn="l" fontAlgn="base" marL="1371600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algn="l" fontAlgn="base" marL="1828800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algn="l" fontAlgn="base" indent="-342900" marL="342900" rtl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fontAlgn="base" indent="-285750" marL="742950" rtl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fontAlgn="base" indent="-228600" marL="1143000" rtl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fontAlgn="base" indent="-228600" marL="1600200" rtl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fontAlgn="base" indent="-228600" marL="2057400" rtl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104858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8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8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8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0" name="object 7"/>
          <p:cNvSpPr txBox="1">
            <a:spLocks noGrp="1"/>
          </p:cNvSpPr>
          <p:nvPr>
            <p:ph type="ctrTitle"/>
          </p:nvPr>
        </p:nvSpPr>
        <p:spPr>
          <a:xfrm>
            <a:off x="3043686" y="2181342"/>
            <a:ext cx="8416092" cy="755015"/>
          </a:xfrm>
          <a:prstGeom prst="rect"/>
        </p:spPr>
        <p:txBody>
          <a:bodyPr anchor="t" bIns="0" lIns="0" rIns="0" rtlCol="0" tIns="16510" vert="horz" wrap="square">
            <a:spAutoFit/>
          </a:bodyPr>
          <a:p>
            <a:pPr algn="just" marL="3213735">
              <a:lnSpc>
                <a:spcPct val="150000"/>
              </a:lnSpc>
              <a:spcBef>
                <a:spcPts val="130"/>
              </a:spcBef>
            </a:pPr>
            <a:r>
              <a:rPr altLang="en-US" dirty="0" sz="3200" lang="en-US" spc="15">
                <a:latin typeface="Times New Roman" panose="02020603050405020304"/>
                <a:cs typeface="Times New Roman" panose="02020603050405020304"/>
              </a:rPr>
              <a:t>E</a:t>
            </a:r>
            <a:r>
              <a:rPr altLang="en-US" dirty="0" sz="3200" lang="en-US" spc="15">
                <a:latin typeface="Times New Roman" panose="02020603050405020304"/>
                <a:cs typeface="Times New Roman" panose="02020603050405020304"/>
              </a:rPr>
              <a:t>m</a:t>
            </a:r>
            <a:r>
              <a:rPr altLang="en-US" dirty="0" sz="3200" lang="en-US" spc="15">
                <a:latin typeface="Times New Roman" panose="02020603050405020304"/>
                <a:cs typeface="Times New Roman" panose="02020603050405020304"/>
              </a:rPr>
              <a:t>a</a:t>
            </a:r>
            <a:r>
              <a:rPr altLang="en-US" dirty="0" sz="3200" lang="en-US" spc="15">
                <a:latin typeface="Times New Roman" panose="02020603050405020304"/>
                <a:cs typeface="Times New Roman" panose="02020603050405020304"/>
              </a:rPr>
              <a:t>n</a:t>
            </a:r>
            <a:r>
              <a:rPr altLang="en-US" dirty="0" sz="3200" lang="en-US" spc="15">
                <a:latin typeface="Times New Roman" panose="02020603050405020304"/>
                <a:cs typeface="Times New Roman" panose="02020603050405020304"/>
              </a:rPr>
              <a:t>d</a:t>
            </a:r>
            <a:r>
              <a:rPr altLang="en-US" dirty="0" sz="3200" lang="en-US" spc="15">
                <a:latin typeface="Times New Roman" panose="02020603050405020304"/>
                <a:cs typeface="Times New Roman" panose="02020603050405020304"/>
              </a:rPr>
              <a:t>i</a:t>
            </a:r>
            <a:r>
              <a:rPr altLang="en-US" dirty="0" sz="3200" lang="en-US" spc="15">
                <a:latin typeface="Times New Roman" panose="02020603050405020304"/>
                <a:cs typeface="Times New Roman" panose="02020603050405020304"/>
              </a:rPr>
              <a:t> </a:t>
            </a:r>
            <a:r>
              <a:rPr altLang="en-US" dirty="0" sz="3200" lang="en-US" spc="15">
                <a:latin typeface="Times New Roman" panose="02020603050405020304"/>
                <a:cs typeface="Times New Roman" panose="02020603050405020304"/>
              </a:rPr>
              <a:t>M</a:t>
            </a:r>
            <a:r>
              <a:rPr altLang="en-US" dirty="0" sz="3200" lang="en-US" spc="15">
                <a:latin typeface="Times New Roman" panose="02020603050405020304"/>
                <a:cs typeface="Times New Roman" panose="02020603050405020304"/>
              </a:rPr>
              <a:t>a</a:t>
            </a:r>
            <a:r>
              <a:rPr altLang="en-US" dirty="0" sz="3200" lang="en-US" spc="15">
                <a:latin typeface="Times New Roman" panose="02020603050405020304"/>
                <a:cs typeface="Times New Roman" panose="02020603050405020304"/>
              </a:rPr>
              <a:t>n</a:t>
            </a:r>
            <a:r>
              <a:rPr altLang="en-US" dirty="0" sz="3200" lang="en-US" spc="15">
                <a:latin typeface="Times New Roman" panose="02020603050405020304"/>
                <a:cs typeface="Times New Roman" panose="02020603050405020304"/>
              </a:rPr>
              <a:t>o</a:t>
            </a:r>
            <a:r>
              <a:rPr altLang="en-US" dirty="0" sz="3200" lang="en-US" spc="15">
                <a:latin typeface="Times New Roman" panose="02020603050405020304"/>
                <a:cs typeface="Times New Roman" panose="02020603050405020304"/>
              </a:rPr>
              <a:t>j</a:t>
            </a:r>
            <a:r>
              <a:rPr altLang="en-US" dirty="0" sz="3200" lang="en-US" spc="15">
                <a:latin typeface="Times New Roman" panose="02020603050405020304"/>
                <a:cs typeface="Times New Roman" panose="02020603050405020304"/>
              </a:rPr>
              <a:t> </a:t>
            </a:r>
            <a:r>
              <a:rPr altLang="en-US" dirty="0" sz="3200" lang="en-US" spc="15">
                <a:latin typeface="Times New Roman" panose="02020603050405020304"/>
                <a:cs typeface="Times New Roman" panose="02020603050405020304"/>
              </a:rPr>
              <a:t>K</a:t>
            </a:r>
            <a:r>
              <a:rPr altLang="en-US" dirty="0" sz="3200" lang="en-US" spc="15">
                <a:latin typeface="Times New Roman" panose="02020603050405020304"/>
                <a:cs typeface="Times New Roman" panose="02020603050405020304"/>
              </a:rPr>
              <a:t>u</a:t>
            </a:r>
            <a:r>
              <a:rPr altLang="en-US" dirty="0" sz="3200" lang="en-US" spc="15">
                <a:latin typeface="Times New Roman" panose="02020603050405020304"/>
                <a:cs typeface="Times New Roman" panose="02020603050405020304"/>
              </a:rPr>
              <a:t>m</a:t>
            </a:r>
            <a:r>
              <a:rPr altLang="en-US" dirty="0" sz="3200" lang="en-US" spc="15">
                <a:latin typeface="Times New Roman" panose="02020603050405020304"/>
                <a:cs typeface="Times New Roman" panose="02020603050405020304"/>
              </a:rPr>
              <a:t>a</a:t>
            </a:r>
            <a:r>
              <a:rPr altLang="en-US" dirty="0" sz="3200" lang="en-US" spc="15">
                <a:latin typeface="Times New Roman" panose="02020603050405020304"/>
                <a:cs typeface="Times New Roman" panose="02020603050405020304"/>
              </a:rPr>
              <a:t>r</a:t>
            </a:r>
            <a:endParaRPr altLang="en-US" dirty="0" sz="3200" lang="en-IN" spc="15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48591" name="object 8"/>
          <p:cNvSpPr txBox="1"/>
          <p:nvPr/>
        </p:nvSpPr>
        <p:spPr>
          <a:xfrm>
            <a:off x="6217920" y="2821305"/>
            <a:ext cx="3565525" cy="44323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b="1" sz="2800" spc="1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b="1" sz="2800" spc="-165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z="2800" spc="-5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b="1" sz="2800" spc="-5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2" name="object 11"/>
          <p:cNvSpPr txBox="1"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2101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spc="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457200" y="385444"/>
            <a:ext cx="10979467" cy="677108"/>
          </a:xfrm>
        </p:spPr>
        <p:txBody>
          <a:bodyPr anchor="t" bIns="0" lIns="0" rIns="0" tIns="0" wrap="square">
            <a:spAutoFit/>
          </a:bodyPr>
          <a:p>
            <a:pPr algn="just"/>
            <a:r>
              <a:rPr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sz="4400" lang="en-US">
                <a:latin typeface="Calibri" panose="020F0502020204030204"/>
                <a:cs typeface="Calibri" panose="020F0502020204030204"/>
              </a:rPr>
              <a:t> Techniques</a:t>
            </a:r>
            <a:endParaRPr sz="4400" lang="en-US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381000" y="577215"/>
            <a:ext cx="9982200" cy="7449312"/>
          </a:xfrm>
        </p:spPr>
        <p:txBody>
          <a:bodyPr anchor="t" bIns="0" lIns="0" rIns="0" tIns="0" wrap="square">
            <a:spAutoFit/>
          </a:bodyPr>
          <a:p>
            <a:pPr algn="l"/>
            <a:endParaRPr b="1" sz="2800" lang="en-US"/>
          </a:p>
          <a:p>
            <a:pPr algn="just"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b="1" sz="2400" lang="en-US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Behavioral Modeling</a:t>
            </a:r>
            <a:r>
              <a:rPr sz="2400" lang="en-US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sz="240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285750" lvl="1" marL="742950">
              <a:lnSpc>
                <a:spcPct val="150000"/>
              </a:lnSpc>
              <a:buFont typeface="Arial" panose="020B0604020202020204"/>
              <a:buChar char="•"/>
            </a:pPr>
            <a:r>
              <a:rPr sz="24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Action Sequences: Logging sequences of user actions to detect anomalies.</a:t>
            </a:r>
            <a:endParaRPr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285750" lvl="1" marL="742950">
              <a:lnSpc>
                <a:spcPct val="150000"/>
              </a:lnSpc>
              <a:buFont typeface="Arial" panose="020B0604020202020204"/>
              <a:buChar char="•"/>
            </a:pPr>
            <a:r>
              <a:rPr sz="24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Heuristic Analysis: Using rules to identify suspicious behavior.</a:t>
            </a:r>
            <a:endParaRPr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b="1" sz="2400" lang="en-US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Statistical Modeling</a:t>
            </a:r>
            <a:r>
              <a:rPr sz="2400" lang="en-US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sz="240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285750" lvl="1" marL="742950">
              <a:lnSpc>
                <a:spcPct val="150000"/>
              </a:lnSpc>
              <a:buFont typeface="Arial" panose="020B0604020202020204"/>
              <a:buChar char="•"/>
            </a:pPr>
            <a:r>
              <a:rPr sz="24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Anomaly Detection: Identifying deviations from normal behavior.</a:t>
            </a:r>
            <a:endParaRPr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285750" lvl="1" marL="742950">
              <a:lnSpc>
                <a:spcPct val="150000"/>
              </a:lnSpc>
              <a:buFont typeface="Arial" panose="020B0604020202020204"/>
              <a:buChar char="•"/>
            </a:pPr>
            <a:r>
              <a:rPr sz="24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Machine Learning: Training models to detect keylogger patterns.</a:t>
            </a:r>
            <a:endParaRPr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b="1" sz="2400" lang="en-US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Signature-Based Modeling:</a:t>
            </a:r>
            <a:endParaRPr sz="240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285750" lvl="1" marL="742950">
              <a:lnSpc>
                <a:spcPct val="150000"/>
              </a:lnSpc>
              <a:buFont typeface="Arial" panose="020B0604020202020204"/>
              <a:buChar char="•"/>
            </a:pPr>
            <a:r>
              <a:rPr sz="24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Pattern Recognition: Identifying known keylogger signatures.</a:t>
            </a:r>
            <a:endParaRPr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285750" lvl="1" marL="742950">
              <a:lnSpc>
                <a:spcPct val="150000"/>
              </a:lnSpc>
              <a:buFont typeface="Arial" panose="020B0604020202020204"/>
              <a:buChar char="•"/>
            </a:pPr>
            <a:r>
              <a:rPr sz="24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Database Comparison: Checking against databases of known threats.</a:t>
            </a:r>
            <a:endParaRPr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80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2732405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000" spc="-40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58" name="TextBox 2"/>
          <p:cNvSpPr txBox="1"/>
          <p:nvPr/>
        </p:nvSpPr>
        <p:spPr>
          <a:xfrm>
            <a:off x="555172" y="1130725"/>
            <a:ext cx="8032272" cy="51333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spAutoFit/>
          </a:bodyPr>
          <a:p>
            <a:pPr algn="just" indent="-285750" marL="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b="1" dirty="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</a:t>
            </a:r>
            <a:endParaRPr dirty="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285750" lvl="1" marL="742950">
              <a:lnSpc>
                <a:spcPct val="150000"/>
              </a:lnSpc>
              <a:buFont typeface="Arial" panose="020B0604020202020204"/>
              <a:buChar char="•"/>
            </a:pPr>
            <a:r>
              <a:rPr dirty="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High Accuracy: Up to 99% for known keyloggers.</a:t>
            </a:r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285750" lvl="1" marL="742950">
              <a:lnSpc>
                <a:spcPct val="150000"/>
              </a:lnSpc>
              <a:buFont typeface="Arial" panose="020B0604020202020204"/>
              <a:buChar char="•"/>
            </a:pPr>
            <a:r>
              <a:rPr dirty="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Low False Positives/Negatives: Less than 5% and 3% respectively.</a:t>
            </a:r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285750" marL="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b="1" dirty="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dirty="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285750" lvl="1" marL="742950">
              <a:lnSpc>
                <a:spcPct val="150000"/>
              </a:lnSpc>
              <a:buFont typeface="Arial" panose="020B0604020202020204"/>
              <a:buChar char="•"/>
            </a:pPr>
            <a:r>
              <a:rPr dirty="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Efficiency: Minimal system impact (&lt;5% CPU usage).</a:t>
            </a:r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285750" lvl="1" marL="742950">
              <a:lnSpc>
                <a:spcPct val="150000"/>
              </a:lnSpc>
              <a:buFont typeface="Arial" panose="020B0604020202020204"/>
              <a:buChar char="•"/>
            </a:pPr>
            <a:r>
              <a:rPr dirty="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Scalability: Handles large datasets effectively.</a:t>
            </a:r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285750" marL="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b="1" dirty="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Evasion Resistance</a:t>
            </a:r>
            <a:endParaRPr dirty="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285750" lvl="1" marL="742950">
              <a:lnSpc>
                <a:spcPct val="150000"/>
              </a:lnSpc>
              <a:buFont typeface="Arial" panose="020B0604020202020204"/>
              <a:buChar char="•"/>
            </a:pPr>
            <a:r>
              <a:rPr dirty="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 Detection: Over 85% success for rootkit-based keyloggers.</a:t>
            </a:r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285750" lvl="1" marL="742950">
              <a:lnSpc>
                <a:spcPct val="150000"/>
              </a:lnSpc>
              <a:buFont typeface="Arial" panose="020B0604020202020204"/>
              <a:buChar char="•"/>
            </a:pPr>
            <a:r>
              <a:rPr dirty="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Adaptive Learning: Models continuously improve with updates.</a:t>
            </a:r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285750" marL="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b="1" dirty="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  Practical Implementations</a:t>
            </a:r>
            <a:endParaRPr dirty="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285750" lvl="1" marL="742950">
              <a:lnSpc>
                <a:spcPct val="150000"/>
              </a:lnSpc>
              <a:buFont typeface="Arial" panose="020B0604020202020204"/>
              <a:buChar char="•"/>
            </a:pPr>
            <a:r>
              <a:rPr dirty="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Cybersecurity Tools: Enhanced detection in antivirus software.</a:t>
            </a:r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285750" lvl="1" marL="742950">
              <a:lnSpc>
                <a:spcPct val="150000"/>
              </a:lnSpc>
              <a:buFont typeface="Arial" panose="020B0604020202020204"/>
              <a:buChar char="•"/>
            </a:pPr>
            <a:r>
              <a:rPr dirty="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Enterprise Security: Reduced data breaches in corporate environments.</a:t>
            </a:r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dirty="0" sz="160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326571" y="141515"/>
            <a:ext cx="10439399" cy="7410449"/>
          </a:xfrm>
        </p:spPr>
        <p:txBody>
          <a:bodyPr anchor="t" bIns="0" lIns="0" rIns="0" tIns="0" wrap="square">
            <a:spAutoFit/>
          </a:bodyPr>
          <a:p>
            <a:pPr algn="just">
              <a:lnSpc>
                <a:spcPct val="150000"/>
              </a:lnSpc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dirty="0" sz="32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dirty="0" sz="28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dirty="0" sz="28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b="0"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285750" marL="285750">
              <a:lnSpc>
                <a:spcPct val="150000"/>
              </a:lnSpc>
              <a:buFont typeface="Arial,Sans-Serif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Increased Awareness: </a:t>
            </a: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Better user knowledge and adoption of security practices.</a:t>
            </a:r>
            <a:endParaRPr b="0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285750" marL="285750">
              <a:lnSpc>
                <a:spcPct val="150000"/>
              </a:lnSpc>
              <a:buFont typeface="Arial,Sans-Serif"/>
              <a:buChar char="•"/>
            </a:pPr>
            <a:r>
              <a:rPr dirty="0" sz="2400" lang="en-US" err="1">
                <a:latin typeface="Times New Roman" panose="02020603050405020304"/>
                <a:cs typeface="Times New Roman" panose="02020603050405020304"/>
              </a:rPr>
              <a:t>Enhanced_Security_Posture</a:t>
            </a:r>
            <a:r>
              <a:rPr dirty="0" sz="2400" lang="en-US">
                <a:latin typeface="Times New Roman" panose="02020603050405020304"/>
                <a:cs typeface="Times New Roman" panose="02020603050405020304"/>
              </a:rPr>
              <a:t>: </a:t>
            </a:r>
            <a:r>
              <a:rPr b="0" dirty="0" sz="2400" lang="en-US">
                <a:latin typeface="Times New Roman" panose="02020603050405020304"/>
                <a:cs typeface="Times New Roman" panose="02020603050405020304"/>
              </a:rPr>
              <a:t>Improved personal and organizational cybersecurity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sz="3200" lang="en-US" u="sng">
                <a:latin typeface="Times New Roman" panose="02020603050405020304"/>
                <a:cs typeface="Times New Roman" panose="02020603050405020304"/>
              </a:rPr>
              <a:t>Case</a:t>
            </a:r>
            <a:r>
              <a:rPr dirty="0" sz="2800" lang="en-US" u="sng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 sz="3200" lang="en-US" u="sng">
                <a:latin typeface="Times New Roman" panose="02020603050405020304"/>
                <a:cs typeface="Times New Roman" panose="02020603050405020304"/>
              </a:rPr>
              <a:t>Studies</a:t>
            </a:r>
            <a:r>
              <a:rPr dirty="0" sz="2800" lang="en-US" u="sng">
                <a:latin typeface="Times New Roman" panose="02020603050405020304"/>
                <a:cs typeface="Times New Roman" panose="02020603050405020304"/>
              </a:rPr>
              <a:t>:</a:t>
            </a:r>
            <a:endParaRPr dirty="0" lang="en-US" u="sng">
              <a:latin typeface="Times New Roman" panose="02020603050405020304"/>
              <a:cs typeface="Times New Roman" panose="02020603050405020304"/>
            </a:endParaRPr>
          </a:p>
          <a:p>
            <a:pPr algn="just" indent="-285750" marL="285750">
              <a:lnSpc>
                <a:spcPct val="150000"/>
              </a:lnSpc>
              <a:buFont typeface="Arial" panose="020B0604020202020204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Successful Detections: </a:t>
            </a: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Examples in financial institutions and government agencies.</a:t>
            </a:r>
            <a:endParaRPr b="0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285750" marL="285750">
              <a:lnSpc>
                <a:spcPct val="150000"/>
              </a:lnSpc>
              <a:buFont typeface="Arial" panose="020B0604020202020204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Industry Impact: </a:t>
            </a: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sensitive data in healthcare and finance.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dirty="0" sz="28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Prospects:</a:t>
            </a:r>
            <a:endParaRPr dirty="0" sz="280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285750" marL="285750">
              <a:lnSpc>
                <a:spcPct val="150000"/>
              </a:lnSpc>
              <a:buFont typeface="Arial" panose="020B0604020202020204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AI Improvements</a:t>
            </a: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Ongoing enhancements for better detection.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285750" marL="285750">
              <a:lnSpc>
                <a:spcPct val="150000"/>
              </a:lnSpc>
              <a:buFont typeface="Arial" panose="020B0604020202020204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</a:t>
            </a: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Increased threat intelligence sharing.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dirty="0" lang="en-US"/>
            </a:br>
            <a:r>
              <a:rPr dirty="0" lang="en-US"/>
              <a:t>Project Link</a:t>
            </a:r>
            <a:endParaRPr altLang="en-US" dirty="0" lang="en-IN"/>
          </a:p>
        </p:txBody>
      </p:sp>
      <p:sp>
        <p:nvSpPr>
          <p:cNvPr id="1048661" name="TextBox 4"/>
          <p:cNvSpPr txBox="1"/>
          <p:nvPr/>
        </p:nvSpPr>
        <p:spPr>
          <a:xfrm>
            <a:off x="814705" y="1224399"/>
            <a:ext cx="6106160" cy="368300"/>
          </a:xfrm>
          <a:prstGeom prst="rect"/>
          <a:noFill/>
        </p:spPr>
        <p:txBody>
          <a:bodyPr wrap="square">
            <a:spAutoFit/>
          </a:bodyPr>
          <a:p>
            <a:r>
              <a:rPr dirty="0" lang="en-IN"/>
              <a:t>https://github.com/</a:t>
            </a:r>
            <a:r>
              <a:rPr dirty="0" lang="en-US"/>
              <a:t>k</a:t>
            </a:r>
            <a:r>
              <a:rPr dirty="0" lang="en-US"/>
              <a:t>u</a:t>
            </a:r>
            <a:r>
              <a:rPr dirty="0" lang="en-US"/>
              <a:t>m</a:t>
            </a:r>
            <a:r>
              <a:rPr dirty="0" lang="en-US"/>
              <a:t>a</a:t>
            </a:r>
            <a:r>
              <a:rPr dirty="0" lang="en-US"/>
              <a:t>r</a:t>
            </a:r>
            <a:r>
              <a:rPr dirty="0" lang="en-US"/>
              <a:t>m</a:t>
            </a:r>
            <a:r>
              <a:rPr dirty="0" lang="en-US"/>
              <a:t>k</a:t>
            </a:r>
            <a:r>
              <a:rPr dirty="0" lang="en-US"/>
              <a:t>2</a:t>
            </a:r>
            <a:r>
              <a:rPr dirty="0" lang="en-US"/>
              <a:t>3</a:t>
            </a:r>
            <a:r>
              <a:rPr dirty="0" lang="en-US"/>
              <a:t>/</a:t>
            </a:r>
            <a:r>
              <a:rPr dirty="0" lang="en-US"/>
              <a:t>K</a:t>
            </a:r>
            <a:r>
              <a:rPr dirty="0" lang="en-US"/>
              <a:t>u</a:t>
            </a:r>
            <a:r>
              <a:rPr dirty="0" lang="en-US"/>
              <a:t>m</a:t>
            </a:r>
            <a:r>
              <a:rPr dirty="0" lang="en-US"/>
              <a:t>a</a:t>
            </a:r>
            <a:r>
              <a:rPr dirty="0" lang="en-US"/>
              <a:t>r</a:t>
            </a:r>
            <a:r>
              <a:rPr dirty="0" lang="en-US"/>
              <a:t>-</a:t>
            </a:r>
            <a:r>
              <a:rPr dirty="0" lang="en-US"/>
              <a:t>K</a:t>
            </a:r>
            <a:r>
              <a:rPr dirty="0" lang="en-US"/>
              <a:t>e</a:t>
            </a:r>
            <a:r>
              <a:rPr dirty="0" lang="en-US"/>
              <a:t>y</a:t>
            </a:r>
            <a:r>
              <a:rPr dirty="0" lang="en-US"/>
              <a:t>P</a:t>
            </a:r>
            <a:r>
              <a:rPr dirty="0" lang="en-US"/>
              <a:t>r</a:t>
            </a:r>
            <a:r>
              <a:rPr dirty="0" lang="en-US"/>
              <a:t>o</a:t>
            </a:r>
            <a:r>
              <a:rPr dirty="0" lang="en-US"/>
              <a:t>j</a:t>
            </a:r>
            <a:r>
              <a:rPr dirty="0" lang="en-US"/>
              <a:t>e</a:t>
            </a:r>
            <a:r>
              <a:rPr dirty="0" lang="en-US"/>
              <a:t>c</a:t>
            </a:r>
            <a:r>
              <a:rPr dirty="0" lang="en-US"/>
              <a:t>t</a:t>
            </a:r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object 2"/>
          <p:cNvSpPr/>
          <p:nvPr/>
        </p:nvSpPr>
        <p:spPr>
          <a:xfrm>
            <a:off x="0" y="-4825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59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0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8" name="object 17"/>
          <p:cNvSpPr txBox="1">
            <a:spLocks noGrp="1"/>
          </p:cNvSpPr>
          <p:nvPr>
            <p:ph type="title"/>
          </p:nvPr>
        </p:nvSpPr>
        <p:spPr>
          <a:xfrm>
            <a:off x="2057401" y="2492408"/>
            <a:ext cx="5983222" cy="1261110"/>
          </a:xfrm>
          <a:prstGeom prst="rect"/>
        </p:spPr>
        <p:txBody>
          <a:bodyPr anchor="t" bIns="0" lIns="0" rIns="0" rtlCol="0" tIns="16510" vert="horz" wrap="square">
            <a:spAutoFit/>
          </a:bodyPr>
          <a:p>
            <a:pPr algn="just" marL="12700">
              <a:spcBef>
                <a:spcPts val="130"/>
              </a:spcBef>
            </a:pPr>
            <a:r>
              <a:rPr altLang="en-US" dirty="0" sz="425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dirty="0" sz="425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Keylogger and Security</a:t>
            </a:r>
            <a:endParaRPr dirty="0" sz="4250" lang="en-US" spc="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4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5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09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2101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anchor="t" bIns="0" lIns="0" rIns="0" rtlCol="0" tIns="0" wrap="square"/>
          <a:p>
            <a:pPr indent="-285750" marL="285750">
              <a:buFont typeface="Arial" panose="020B0604020202020204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algn="just" indent="-285750" marL="285750">
              <a:lnSpc>
                <a:spcPct val="150000"/>
              </a:lnSpc>
              <a:buFont typeface="Arial" panose="020B0604020202020204"/>
              <a:buChar char="•"/>
            </a:pPr>
            <a:endParaRPr sz="1600" lang="en-US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 lvl="4">
              <a:lnSpc>
                <a:spcPct val="150000"/>
              </a:lnSpc>
            </a:pPr>
            <a:endParaRPr sz="2800" lang="en-US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 lvl="5">
              <a:lnSpc>
                <a:spcPct val="150000"/>
              </a:lnSpc>
              <a:buFont typeface="Arial" panose="020B0604020202020204"/>
              <a:buChar char="•"/>
            </a:pPr>
            <a:r>
              <a:rPr sz="28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Introduction to Keyloggers and Security</a:t>
            </a:r>
            <a:endParaRPr sz="2800" lang="en-US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 lvl="5">
              <a:lnSpc>
                <a:spcPct val="150000"/>
              </a:lnSpc>
              <a:buFont typeface="Arial" panose="020B0604020202020204"/>
              <a:buChar char="•"/>
            </a:pPr>
            <a:r>
              <a:rPr sz="28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 Problem Statement</a:t>
            </a:r>
            <a:endParaRPr sz="2800" lang="en-US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 lvl="5">
              <a:lnSpc>
                <a:spcPct val="150000"/>
              </a:lnSpc>
              <a:buFont typeface="Arial" panose="020B0604020202020204"/>
              <a:buChar char="•"/>
            </a:pPr>
            <a:r>
              <a:rPr sz="28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the Project</a:t>
            </a:r>
            <a:endParaRPr sz="2800" lang="en-US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 lvl="5">
              <a:lnSpc>
                <a:spcPct val="150000"/>
              </a:lnSpc>
              <a:buFont typeface="Arial" panose="020B0604020202020204"/>
              <a:buChar char="•"/>
            </a:pPr>
            <a:r>
              <a:rPr sz="28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Identifying the End Users</a:t>
            </a:r>
            <a:endParaRPr sz="2800" lang="en-US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 lvl="5">
              <a:lnSpc>
                <a:spcPct val="150000"/>
              </a:lnSpc>
              <a:buFont typeface="Arial" panose="020B0604020202020204"/>
              <a:buChar char="•"/>
            </a:pPr>
            <a:r>
              <a:rPr sz="28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Introducing Your Solution</a:t>
            </a:r>
            <a:r>
              <a:rPr sz="2800" lang="en-US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    </a:t>
            </a:r>
            <a:endParaRPr sz="2800" lang="en-US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 lvl="5">
              <a:lnSpc>
                <a:spcPct val="150000"/>
              </a:lnSpc>
              <a:buFont typeface="Arial" panose="020B0604020202020204"/>
              <a:buChar char="•"/>
            </a:pPr>
            <a:r>
              <a:rPr sz="2800" lang="en-US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 Highlighting the unique value proposition</a:t>
            </a:r>
            <a:endParaRPr sz="2800" lang="en-US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 lvl="5">
              <a:lnSpc>
                <a:spcPct val="150000"/>
              </a:lnSpc>
              <a:buFont typeface="Arial" panose="020B0604020202020204"/>
              <a:buChar char="•"/>
            </a:pPr>
            <a:r>
              <a:rPr sz="28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Discussing the key Modelling Approaches</a:t>
            </a:r>
            <a:endParaRPr sz="2800" lang="en-US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 lvl="5">
              <a:lnSpc>
                <a:spcPct val="150000"/>
              </a:lnSpc>
              <a:buFont typeface="Arial" panose="020B0604020202020204"/>
              <a:buChar char="•"/>
            </a:pPr>
            <a:r>
              <a:rPr sz="28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Presenting Results And Findings</a:t>
            </a:r>
            <a:endParaRPr sz="2800" lang="en-US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 lvl="5">
              <a:lnSpc>
                <a:spcPct val="150000"/>
              </a:lnSpc>
              <a:buFont typeface="Arial" panose="020B0604020202020204"/>
              <a:buChar char="•"/>
            </a:pPr>
            <a:endParaRPr sz="2800" lang="en-US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/>
            <a:endParaRPr lang="en-US">
              <a:ea typeface="Calibri" panose="020F0502020204030204"/>
              <a:cs typeface="Calibri" panose="020F0502020204030204"/>
            </a:endParaRPr>
          </a:p>
          <a:p>
            <a:pPr indent="-285750" marL="285750">
              <a:buFont typeface="Arial" panose="020B0604020202020204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34" name="object 3"/>
          <p:cNvGrpSpPr/>
          <p:nvPr/>
        </p:nvGrpSpPr>
        <p:grpSpPr>
          <a:xfrm>
            <a:off x="7443849" y="-186906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2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6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2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algn="just" marL="12700">
              <a:lnSpc>
                <a:spcPct val="100000"/>
              </a:lnSpc>
              <a:spcBef>
                <a:spcPts val="105"/>
              </a:spcBef>
            </a:pPr>
            <a:r>
              <a:rPr sz="4000" spc="2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0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endParaRPr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5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2101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spc="1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2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2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795328" cy="632224"/>
          </a:xfrm>
          <a:prstGeom prst="rect"/>
        </p:spPr>
        <p:txBody>
          <a:bodyPr anchor="t" bIns="0" lIns="0" rIns="0" rtlCol="0" tIns="16510" vert="horz" wrap="square">
            <a:spAutoFit/>
          </a:bodyPr>
          <a:p>
            <a:pPr algn="just"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sz="4000" lang="en-IN" spc="-2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000" lang="en-IN" spc="15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4000" lang="en-IN" spc="5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000" lang="en-IN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lang="en-IN" spc="2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600" lang="en-IN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lang="en-IN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lang="en-IN" spc="-37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lang="en-IN" spc="-37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lang="en-IN" spc="1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lang="en-IN" spc="-1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lang="en-IN" spc="-2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3600" lang="en-IN" spc="1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36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9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2101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spc="10"/>
          </a:p>
        </p:txBody>
      </p:sp>
      <p:sp>
        <p:nvSpPr>
          <p:cNvPr id="1048630" name="TextBox 10"/>
          <p:cNvSpPr txBox="1"/>
          <p:nvPr/>
        </p:nvSpPr>
        <p:spPr>
          <a:xfrm>
            <a:off x="666492" y="1844923"/>
            <a:ext cx="7976559" cy="42824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spAutoFit/>
          </a:bodyPr>
          <a:p>
            <a:pPr algn="just">
              <a:lnSpc>
                <a:spcPct val="150000"/>
              </a:lnSpc>
            </a:pPr>
            <a:r>
              <a:rPr sz="28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</a:t>
            </a:r>
            <a:endParaRPr sz="2800" lang="en-US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l"/>
            <a:endParaRPr sz="2800" lang="en-US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3" name="object 7"/>
          <p:cNvSpPr txBox="1">
            <a:spLocks noGrp="1"/>
          </p:cNvSpPr>
          <p:nvPr>
            <p:ph type="title"/>
          </p:nvPr>
        </p:nvSpPr>
        <p:spPr>
          <a:xfrm>
            <a:off x="990600" y="1020363"/>
            <a:ext cx="5263515" cy="57066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just"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36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4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2101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spc="10"/>
          </a:p>
        </p:txBody>
      </p:sp>
      <p:sp>
        <p:nvSpPr>
          <p:cNvPr id="1048635" name="TextBox 10"/>
          <p:cNvSpPr txBox="1"/>
          <p:nvPr/>
        </p:nvSpPr>
        <p:spPr>
          <a:xfrm>
            <a:off x="759460" y="1617345"/>
            <a:ext cx="7674610" cy="4628515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noAutofit/>
          </a:bodyPr>
          <a:p>
            <a:pPr algn="just" indent="-285750" marL="285750">
              <a:lnSpc>
                <a:spcPct val="150000"/>
              </a:lnSpc>
              <a:buFont typeface="Arial" panose="020B0604020202020204"/>
              <a:buChar char="•"/>
            </a:pPr>
            <a:r>
              <a:rPr sz="28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Brief Description of the Project's Scope and Objectives</a:t>
            </a:r>
            <a:endParaRPr sz="2800" lang="en-US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 indent="-285750" marL="285750">
              <a:lnSpc>
                <a:spcPct val="150000"/>
              </a:lnSpc>
              <a:buFont typeface="Arial" panose="020B0604020202020204"/>
              <a:buChar char="•"/>
            </a:pPr>
            <a:r>
              <a:rPr sz="28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  <a:endParaRPr sz="2800" lang="en-US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 indent="-285750" marL="285750">
              <a:lnSpc>
                <a:spcPct val="150000"/>
              </a:lnSpc>
              <a:buFont typeface="Arial" panose="020B0604020202020204"/>
              <a:buChar char="•"/>
            </a:pPr>
            <a:r>
              <a:rPr sz="28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Importance of Developing Effective Solutions in the Cybersecurity Landscape</a:t>
            </a:r>
            <a:endParaRPr sz="2800" lang="en-US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 lvl="1">
              <a:lnSpc>
                <a:spcPct val="150000"/>
              </a:lnSpc>
            </a:pPr>
            <a:endParaRPr b="1" sz="2800" lang="en-US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endParaRPr sz="2800" lang="en-US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object 5"/>
          <p:cNvSpPr txBox="1">
            <a:spLocks noGrp="1"/>
          </p:cNvSpPr>
          <p:nvPr>
            <p:ph type="title"/>
          </p:nvPr>
        </p:nvSpPr>
        <p:spPr>
          <a:xfrm>
            <a:off x="533400" y="619242"/>
            <a:ext cx="5791200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just" marL="12700">
              <a:lnSpc>
                <a:spcPct val="100000"/>
              </a:lnSpc>
              <a:spcBef>
                <a:spcPts val="130"/>
              </a:spcBef>
            </a:pP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37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2101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spc="10"/>
          </a:p>
        </p:txBody>
      </p:sp>
      <p:sp>
        <p:nvSpPr>
          <p:cNvPr id="1048638" name="TextBox 8"/>
          <p:cNvSpPr txBox="1"/>
          <p:nvPr/>
        </p:nvSpPr>
        <p:spPr>
          <a:xfrm>
            <a:off x="344100" y="1905000"/>
            <a:ext cx="8952300" cy="42824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spAutoFit/>
          </a:bodyPr>
          <a:p>
            <a:pPr algn="just" indent="-285750" marL="285750">
              <a:lnSpc>
                <a:spcPct val="150000"/>
              </a:lnSpc>
              <a:buFont typeface="Arial" panose="020B0604020202020204"/>
              <a:buChar char="•"/>
            </a:pPr>
            <a:r>
              <a:rPr sz="28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Identification of Potential End Users: Individuals, Businesses, Organizations</a:t>
            </a:r>
            <a:endParaRPr sz="2800" lang="en-US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 indent="-285750" marL="285750">
              <a:lnSpc>
                <a:spcPct val="150000"/>
              </a:lnSpc>
              <a:buFont typeface="Arial" panose="020B0604020202020204"/>
              <a:buChar char="•"/>
            </a:pPr>
            <a:r>
              <a:rPr sz="28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Their Needs and Concerns Regarding Keylogger Protection</a:t>
            </a:r>
            <a:endParaRPr sz="2800" lang="en-US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 indent="-285750" marL="285750">
              <a:lnSpc>
                <a:spcPct val="150000"/>
              </a:lnSpc>
              <a:buFont typeface="Arial" panose="020B0604020202020204"/>
              <a:buChar char="•"/>
            </a:pPr>
            <a:r>
              <a:rPr sz="28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Tailoring Solutions to Meet the Requirements of Various User Groups</a:t>
            </a:r>
            <a:endParaRPr sz="2800" lang="en-US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l"/>
            <a:endParaRPr sz="2800" lang="en-US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131867" cy="677108"/>
          </a:xfrm>
        </p:spPr>
        <p:txBody>
          <a:bodyPr anchor="t" bIns="0" lIns="0" rIns="0" tIns="0" wrap="square">
            <a:spAutoFit/>
          </a:bodyPr>
          <a:p>
            <a:pPr algn="just"/>
            <a:r>
              <a:rPr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  <a:endParaRPr sz="4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0" name="TextBox 3"/>
          <p:cNvSpPr txBox="1"/>
          <p:nvPr/>
        </p:nvSpPr>
        <p:spPr>
          <a:xfrm>
            <a:off x="152400" y="992653"/>
            <a:ext cx="9296400" cy="586359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spAutoFit/>
          </a:bodyPr>
          <a:p>
            <a:pPr algn="just">
              <a:lnSpc>
                <a:spcPct val="150000"/>
              </a:lnSpc>
            </a:pPr>
            <a:r>
              <a:rPr b="1" sz="2800" lang="en-US">
                <a:ea typeface="+mn-lt"/>
                <a:cs typeface="+mn-lt"/>
              </a:rPr>
              <a:t>1</a:t>
            </a:r>
            <a:r>
              <a:rPr b="1" sz="28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</a:t>
            </a:r>
            <a:r>
              <a:rPr b="1" sz="2000" lang="en-US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Enhanced Security Awareness</a:t>
            </a:r>
            <a:r>
              <a:rPr b="1" lang="en-US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 indent="-285750" marL="285750">
              <a:lnSpc>
                <a:spcPct val="150000"/>
              </a:lnSpc>
              <a:buFont typeface="Arial" panose="020B0604020202020204"/>
              <a:buChar char="•"/>
            </a:pPr>
            <a:r>
              <a:rPr b="1" sz="16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Threats:</a:t>
            </a:r>
            <a:r>
              <a:rPr sz="16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Educate users and  organizations about the potential risks       posed by keyloggers.</a:t>
            </a:r>
            <a:endParaRPr sz="1600" lang="en-US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 indent="-285750" marL="285750">
              <a:lnSpc>
                <a:spcPct val="150000"/>
              </a:lnSpc>
              <a:buFont typeface="Arial" panose="020B0604020202020204"/>
              <a:buChar char="•"/>
            </a:pPr>
            <a:r>
              <a:rPr b="1" sz="16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Proactive Measures:</a:t>
            </a:r>
            <a:r>
              <a:rPr sz="16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Equip  stakeholders with  knowledge to  detect and  prevent keylogging attacks.</a:t>
            </a:r>
            <a:endParaRPr sz="1600" lang="en-US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b="1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2. </a:t>
            </a:r>
            <a:r>
              <a:rPr b="1" lang="en-US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Comprehensive Protection Strategies: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 indent="-285750" marL="285750">
              <a:lnSpc>
                <a:spcPct val="150000"/>
              </a:lnSpc>
              <a:buFont typeface="Arial" panose="020B0604020202020204"/>
              <a:buChar char="•"/>
            </a:pPr>
            <a:r>
              <a:rPr b="1" sz="16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Safeguarding Sensitive Information: </a:t>
            </a:r>
            <a:r>
              <a:rPr sz="16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Highlight  methods to protect  personal and organizational data from keylogging threats.</a:t>
            </a:r>
            <a:endParaRPr sz="1600" lang="en-US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 indent="-285750" marL="285750">
              <a:lnSpc>
                <a:spcPct val="150000"/>
              </a:lnSpc>
              <a:buFont typeface="Arial" panose="020B0604020202020204"/>
              <a:buChar char="•"/>
            </a:pPr>
            <a:r>
              <a:rPr b="1" sz="16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Advanced Detection Tools:</a:t>
            </a:r>
            <a:r>
              <a:rPr sz="16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Introduce state-of-the-art   tools and  techniques to identify keyloggers on various devices.</a:t>
            </a:r>
            <a:endParaRPr sz="1600" lang="en-US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 indent="-285750" marL="285750">
              <a:lnSpc>
                <a:spcPct val="150000"/>
              </a:lnSpc>
              <a:buFont typeface="Arial" panose="020B0604020202020204"/>
              <a:buChar char="•"/>
            </a:pPr>
            <a:r>
              <a:rPr b="1" sz="16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Robust Countermeasures:</a:t>
            </a:r>
            <a:r>
              <a:rPr sz="16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Provide effective solutions to mitigate the impact of keylogging, including software updates, antivirus solutions, and behavioral monitoring.</a:t>
            </a:r>
            <a:endParaRPr sz="1600" lang="en-US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b="1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3. </a:t>
            </a:r>
            <a:r>
              <a:rPr b="1" lang="en-US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Privacy Assurance: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 indent="-285750" marL="285750">
              <a:lnSpc>
                <a:spcPct val="150000"/>
              </a:lnSpc>
              <a:buFont typeface="Arial" panose="020B0604020202020204"/>
              <a:buChar char="•"/>
            </a:pPr>
            <a:r>
              <a:rPr b="1" sz="16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Compliance with Regulations:</a:t>
            </a:r>
            <a:r>
              <a:rPr sz="16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Ensure adherence to data protection regulations and standards to avoid legal and financial repercussions.</a:t>
            </a:r>
            <a:endParaRPr sz="1600" lang="en-US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42" name="object 3"/>
          <p:cNvSpPr/>
          <p:nvPr/>
        </p:nvSpPr>
        <p:spPr>
          <a:xfrm>
            <a:off x="8289625" y="4859367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45" name="object 7"/>
          <p:cNvSpPr txBox="1">
            <a:spLocks noGrp="1"/>
          </p:cNvSpPr>
          <p:nvPr>
            <p:ph type="title"/>
          </p:nvPr>
        </p:nvSpPr>
        <p:spPr>
          <a:xfrm>
            <a:off x="739775" y="674623"/>
            <a:ext cx="754316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sz="4250" spc="10"/>
              <a:t>WOW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YOUR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104864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63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769053" y="1539226"/>
            <a:ext cx="6349093" cy="3777341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/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spc="1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</a:t>
            </a:r>
            <a:r>
              <a:rPr b="1" spc="-1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b="1" spc="-3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b="1" spc="-3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LL</a:t>
            </a:r>
            <a:r>
              <a:rPr b="1" spc="-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b="1" spc="3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b="1" spc="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endParaRPr lang="en-US"/>
          </a:p>
        </p:txBody>
      </p:sp>
      <p:sp>
        <p:nvSpPr>
          <p:cNvPr id="1048648" name="Text Box 2"/>
          <p:cNvSpPr txBox="1"/>
          <p:nvPr/>
        </p:nvSpPr>
        <p:spPr>
          <a:xfrm>
            <a:off x="609600" y="965835"/>
            <a:ext cx="10340340" cy="5393690"/>
          </a:xfrm>
          <a:prstGeom prst="rect"/>
          <a:noFill/>
        </p:spPr>
        <p:txBody>
          <a:bodyPr anchor="t" rtlCol="0" wrap="square">
            <a:noAutofit/>
          </a:bodyPr>
          <a:p>
            <a:pPr algn="just">
              <a:lnSpc>
                <a:spcPct val="150000"/>
              </a:lnSpc>
            </a:pPr>
            <a:r>
              <a:rPr b="1" sz="2800" lang="en-US" u="sng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Components of Keylogger Models:</a:t>
            </a:r>
            <a:endParaRPr b="1" sz="2800" lang="en-US" spc="1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b="1" sz="2000" lang="en-US" spc="-45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Data Capture Mechanisms</a:t>
            </a:r>
            <a:r>
              <a:rPr sz="2000" lang="en-US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How keystrokes are captured.</a:t>
            </a:r>
            <a:endParaRPr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342900" lvl="1" marL="8001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1" sz="2000" lang="en-US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Polling</a:t>
            </a:r>
            <a:r>
              <a:rPr sz="2000" lang="en-US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Regularly checking keyboard buffer.</a:t>
            </a:r>
            <a:endParaRPr sz="2000" lang="en-US" spc="-45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 indent="-342900" lvl="1" marL="8001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1" sz="2000" lang="en-US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Hooking</a:t>
            </a:r>
            <a:r>
              <a:rPr sz="2000" lang="en-US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Intercepting keystrokes via system hooks.</a:t>
            </a:r>
            <a:endParaRPr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b="1" sz="2000" lang="en-US" spc="-45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Data Storage and Transmission</a:t>
            </a:r>
            <a:r>
              <a:rPr sz="2000" lang="en-US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Methods for storing and sending captured data.</a:t>
            </a:r>
            <a:endParaRPr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342900" lvl="1" marL="8001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1" sz="2000" lang="en-US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Local Storage</a:t>
            </a:r>
            <a:r>
              <a:rPr sz="2000" lang="en-US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Data saved on the device.</a:t>
            </a:r>
            <a:endParaRPr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342900" lvl="1" marL="8001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1" sz="2000" lang="en-US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Remote Transmission</a:t>
            </a:r>
            <a:r>
              <a:rPr sz="2000" lang="en-US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Data sent to a remote server.</a:t>
            </a:r>
            <a:endParaRPr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b="1" sz="2000" lang="en-US" spc="-45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Evasion Techniques</a:t>
            </a:r>
            <a:r>
              <a:rPr sz="2000" lang="en-US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Methods to avoid detection.</a:t>
            </a:r>
            <a:endParaRPr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342900" lvl="1" marL="8001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1" sz="2000" lang="en-US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Rootkit Integration</a:t>
            </a:r>
            <a:r>
              <a:rPr sz="2000" lang="en-US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Embedding within the OS.</a:t>
            </a:r>
            <a:endParaRPr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342900" lvl="1" marL="8001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1" sz="2000" lang="en-US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Obfuscation</a:t>
            </a:r>
            <a:r>
              <a:rPr sz="2000" lang="en-US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Hiding code to avoid detection by anti-malware.</a:t>
            </a:r>
            <a:endParaRPr sz="2000" lang="en-US" spc="-45">
              <a:latin typeface="Times New Roman" panose="02020603050405020304" pitchFamily="18" charset="0"/>
              <a:ea typeface="+mn-lt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anchor="ctr" anchorCtr="0" bIns="45720" compatLnSpc="1" lIns="91440" numCol="1" rIns="91440" tIns="45720" vert="horz" wrap="none"/>
      <a:lstStyle>
        <a:defPPr algn="l" defTabSz="914400" eaLnBrk="1" fontAlgn="base" hangingPunct="1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altLang="en-US" baseline="0" b="0" cap="none" sz="1800" i="0" kumimoji="0" lang="zh-CN" normalizeH="0" strike="noStrike" u="none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anchor="ctr" anchorCtr="0" bIns="45720" compatLnSpc="1" lIns="91440" numCol="1" rIns="91440" tIns="45720" vert="horz" wrap="none"/>
      <a:lstStyle>
        <a:defPPr algn="l" defTabSz="914400" eaLnBrk="1" fontAlgn="base" hangingPunct="1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altLang="en-US" baseline="0" b="0" cap="none" sz="1800" i="0" kumimoji="0" lang="zh-CN" normalizeH="0" strike="noStrike" u="none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Student</dc:title>
  <dc:creator>Pavithra Saidala</dc:creator>
  <cp:lastModifiedBy>Jishitha Gotham</cp:lastModifiedBy>
  <dcterms:created xsi:type="dcterms:W3CDTF">2024-06-02T18:48:00Z</dcterms:created>
  <dcterms:modified xsi:type="dcterms:W3CDTF">2024-06-20T04:31:29Z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2024-06-03T11:00:00Z</vt:filetime>
  </property>
  <property fmtid="{D5CDD505-2E9C-101B-9397-08002B2CF9AE}" pid="4" name="ICV">
    <vt:lpwstr>17d53d94e0ab4443a496a77ffd75616a</vt:lpwstr>
  </property>
  <property fmtid="{D5CDD505-2E9C-101B-9397-08002B2CF9AE}" pid="5" name="KSOProductBuildVer">
    <vt:lpwstr>1033-12.2.0.16909</vt:lpwstr>
  </property>
</Properties>
</file>