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A508D-A456-46C4-8575-5255404927E8}" type="doc">
      <dgm:prSet loTypeId="urn:microsoft.com/office/officeart/2005/8/layout/pList2" loCatId="list" qsTypeId="urn:microsoft.com/office/officeart/2005/8/quickstyle/simple1" qsCatId="simple" csTypeId="urn:microsoft.com/office/officeart/2005/8/colors/accent1_2" csCatId="accent1" phldr="1"/>
      <dgm:spPr/>
    </dgm:pt>
    <dgm:pt modelId="{367000AA-34FB-4202-9FD4-F72395FFC004}">
      <dgm:prSet phldrT="[Text]"/>
      <dgm:spPr/>
      <dgm:t>
        <a:bodyPr/>
        <a:lstStyle/>
        <a:p>
          <a:r>
            <a:rPr lang="en-IN" dirty="0"/>
            <a:t>Air, the most important thing to have life on the planet. Air pollution has been one of the serious issues in India and hence we are looking here to analyse the different air pollutants of different state and cities of India. </a:t>
          </a:r>
        </a:p>
      </dgm:t>
    </dgm:pt>
    <dgm:pt modelId="{55AD2AFE-C98D-47B5-9990-F18AA0DDB33C}" type="parTrans" cxnId="{CC54D8CD-B6DE-43EE-9D75-D1A7572940F6}">
      <dgm:prSet/>
      <dgm:spPr/>
      <dgm:t>
        <a:bodyPr/>
        <a:lstStyle/>
        <a:p>
          <a:endParaRPr lang="en-IN"/>
        </a:p>
      </dgm:t>
    </dgm:pt>
    <dgm:pt modelId="{7ABB5A1D-13C8-42E6-A4FE-711B5029DC02}" type="sibTrans" cxnId="{CC54D8CD-B6DE-43EE-9D75-D1A7572940F6}">
      <dgm:prSet/>
      <dgm:spPr/>
      <dgm:t>
        <a:bodyPr/>
        <a:lstStyle/>
        <a:p>
          <a:endParaRPr lang="en-IN"/>
        </a:p>
      </dgm:t>
    </dgm:pt>
    <dgm:pt modelId="{8F3AB51B-0A9B-46D2-980C-6B796A9A6F23}" type="pres">
      <dgm:prSet presAssocID="{899A508D-A456-46C4-8575-5255404927E8}" presName="Name0" presStyleCnt="0">
        <dgm:presLayoutVars>
          <dgm:dir/>
          <dgm:resizeHandles val="exact"/>
        </dgm:presLayoutVars>
      </dgm:prSet>
      <dgm:spPr/>
    </dgm:pt>
    <dgm:pt modelId="{415126AF-6398-453A-A4D4-4964867B1947}" type="pres">
      <dgm:prSet presAssocID="{899A508D-A456-46C4-8575-5255404927E8}" presName="bkgdShp" presStyleLbl="alignAccFollowNode1" presStyleIdx="0" presStyleCnt="1" custScaleX="69744" custScaleY="71241"/>
      <dgm:spPr/>
    </dgm:pt>
    <dgm:pt modelId="{8789A9D1-E125-466E-BBB1-C3F0018433B3}" type="pres">
      <dgm:prSet presAssocID="{899A508D-A456-46C4-8575-5255404927E8}" presName="linComp" presStyleCnt="0"/>
      <dgm:spPr/>
    </dgm:pt>
    <dgm:pt modelId="{D88E8A62-8BE5-46CE-88C8-98493FD5AF68}" type="pres">
      <dgm:prSet presAssocID="{367000AA-34FB-4202-9FD4-F72395FFC004}" presName="compNode" presStyleCnt="0"/>
      <dgm:spPr/>
    </dgm:pt>
    <dgm:pt modelId="{0B2CDBA6-02C7-46B5-8E4B-210AF6B8B1D8}" type="pres">
      <dgm:prSet presAssocID="{367000AA-34FB-4202-9FD4-F72395FFC004}" presName="node" presStyleLbl="node1" presStyleIdx="0" presStyleCnt="1" custScaleX="96515" custScaleY="53222" custLinFactNeighborX="922" custLinFactNeighborY="76">
        <dgm:presLayoutVars>
          <dgm:bulletEnabled val="1"/>
        </dgm:presLayoutVars>
      </dgm:prSet>
      <dgm:spPr/>
    </dgm:pt>
    <dgm:pt modelId="{191DA9CD-858B-4618-8ED8-3FCFD11AFF49}" type="pres">
      <dgm:prSet presAssocID="{367000AA-34FB-4202-9FD4-F72395FFC004}" presName="invisiNode" presStyleLbl="node1" presStyleIdx="0" presStyleCnt="1"/>
      <dgm:spPr/>
    </dgm:pt>
    <dgm:pt modelId="{DD18AF99-594A-4358-94CB-DFCD35732035}" type="pres">
      <dgm:prSet presAssocID="{367000AA-34FB-4202-9FD4-F72395FFC004}" presName="imagNode" presStyleLbl="fgImgPlace1" presStyleIdx="0" presStyleCnt="1" custScaleX="106487" custScaleY="207068" custLinFactNeighborX="1962" custLinFactNeighborY="326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2" t="-14656" r="-142" b="-14656"/>
          </a:stretch>
        </a:blipFill>
      </dgm:spPr>
    </dgm:pt>
  </dgm:ptLst>
  <dgm:cxnLst>
    <dgm:cxn modelId="{A0CBA11F-ECD7-42FD-A046-48EF2EA5561E}" type="presOf" srcId="{899A508D-A456-46C4-8575-5255404927E8}" destId="{8F3AB51B-0A9B-46D2-980C-6B796A9A6F23}" srcOrd="0" destOrd="0" presId="urn:microsoft.com/office/officeart/2005/8/layout/pList2"/>
    <dgm:cxn modelId="{CEC6CCA4-40CA-40D9-B4AD-DCF2EEF6A7CF}" type="presOf" srcId="{367000AA-34FB-4202-9FD4-F72395FFC004}" destId="{0B2CDBA6-02C7-46B5-8E4B-210AF6B8B1D8}" srcOrd="0" destOrd="0" presId="urn:microsoft.com/office/officeart/2005/8/layout/pList2"/>
    <dgm:cxn modelId="{CC54D8CD-B6DE-43EE-9D75-D1A7572940F6}" srcId="{899A508D-A456-46C4-8575-5255404927E8}" destId="{367000AA-34FB-4202-9FD4-F72395FFC004}" srcOrd="0" destOrd="0" parTransId="{55AD2AFE-C98D-47B5-9990-F18AA0DDB33C}" sibTransId="{7ABB5A1D-13C8-42E6-A4FE-711B5029DC02}"/>
    <dgm:cxn modelId="{065663A5-3A2E-4228-A5B3-D0A446E28B6F}" type="presParOf" srcId="{8F3AB51B-0A9B-46D2-980C-6B796A9A6F23}" destId="{415126AF-6398-453A-A4D4-4964867B1947}" srcOrd="0" destOrd="0" presId="urn:microsoft.com/office/officeart/2005/8/layout/pList2"/>
    <dgm:cxn modelId="{92F42D47-058D-4C01-B402-A67C1BC51AB1}" type="presParOf" srcId="{8F3AB51B-0A9B-46D2-980C-6B796A9A6F23}" destId="{8789A9D1-E125-466E-BBB1-C3F0018433B3}" srcOrd="1" destOrd="0" presId="urn:microsoft.com/office/officeart/2005/8/layout/pList2"/>
    <dgm:cxn modelId="{147419FF-4F71-48AA-A3AE-8AB04C70EB86}" type="presParOf" srcId="{8789A9D1-E125-466E-BBB1-C3F0018433B3}" destId="{D88E8A62-8BE5-46CE-88C8-98493FD5AF68}" srcOrd="0" destOrd="0" presId="urn:microsoft.com/office/officeart/2005/8/layout/pList2"/>
    <dgm:cxn modelId="{1532C12B-81EF-4D70-8B23-8D7F275BC684}" type="presParOf" srcId="{D88E8A62-8BE5-46CE-88C8-98493FD5AF68}" destId="{0B2CDBA6-02C7-46B5-8E4B-210AF6B8B1D8}" srcOrd="0" destOrd="0" presId="urn:microsoft.com/office/officeart/2005/8/layout/pList2"/>
    <dgm:cxn modelId="{17DFED41-091C-4E7D-90FB-188D094B1213}" type="presParOf" srcId="{D88E8A62-8BE5-46CE-88C8-98493FD5AF68}" destId="{191DA9CD-858B-4618-8ED8-3FCFD11AFF49}" srcOrd="1" destOrd="0" presId="urn:microsoft.com/office/officeart/2005/8/layout/pList2"/>
    <dgm:cxn modelId="{18F5E7E5-FDA8-4BB0-B015-CF2EB7C402AD}" type="presParOf" srcId="{D88E8A62-8BE5-46CE-88C8-98493FD5AF68}" destId="{DD18AF99-594A-4358-94CB-DFCD3573203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19CBE-4E5B-4948-AAE1-5AE98A14E0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D557DAC-8CF0-4998-919D-777CB021C6E2}">
      <dgm:prSet phldrT="[Text]"/>
      <dgm:spPr/>
      <dgm:t>
        <a:bodyPr/>
        <a:lstStyle/>
        <a:p>
          <a:r>
            <a:rPr lang="en-IN" dirty="0"/>
            <a:t>NO2</a:t>
          </a:r>
        </a:p>
      </dgm:t>
    </dgm:pt>
    <dgm:pt modelId="{483F7066-87D5-4B41-8A25-FD0C7D9BB563}" type="parTrans" cxnId="{74208467-5D5E-4293-A6A3-D1A388B02881}">
      <dgm:prSet/>
      <dgm:spPr/>
      <dgm:t>
        <a:bodyPr/>
        <a:lstStyle/>
        <a:p>
          <a:endParaRPr lang="en-IN"/>
        </a:p>
      </dgm:t>
    </dgm:pt>
    <dgm:pt modelId="{51D08AB9-5536-472F-8913-BD33C658C802}" type="sibTrans" cxnId="{74208467-5D5E-4293-A6A3-D1A388B02881}">
      <dgm:prSet/>
      <dgm:spPr/>
      <dgm:t>
        <a:bodyPr/>
        <a:lstStyle/>
        <a:p>
          <a:endParaRPr lang="en-IN"/>
        </a:p>
      </dgm:t>
    </dgm:pt>
    <dgm:pt modelId="{B226472C-1E5B-4117-9FD9-689CBB9EAD7B}">
      <dgm:prSet phldrT="[Text]"/>
      <dgm:spPr/>
      <dgm:t>
        <a:bodyPr/>
        <a:lstStyle/>
        <a:p>
          <a:r>
            <a:rPr lang="en-IN" dirty="0"/>
            <a:t>Nitrogen Dioxide and is emitted mostly from combustion from power sources or transport. </a:t>
          </a:r>
        </a:p>
      </dgm:t>
    </dgm:pt>
    <dgm:pt modelId="{534947D6-F70C-4BFE-AF07-5D2CE47F1FAA}" type="parTrans" cxnId="{D294D3FC-0095-4D39-9287-EEF194AA3C65}">
      <dgm:prSet/>
      <dgm:spPr/>
      <dgm:t>
        <a:bodyPr/>
        <a:lstStyle/>
        <a:p>
          <a:endParaRPr lang="en-IN"/>
        </a:p>
      </dgm:t>
    </dgm:pt>
    <dgm:pt modelId="{9335F215-D1D9-4E5A-B657-77FF63750114}" type="sibTrans" cxnId="{D294D3FC-0095-4D39-9287-EEF194AA3C65}">
      <dgm:prSet/>
      <dgm:spPr/>
      <dgm:t>
        <a:bodyPr/>
        <a:lstStyle/>
        <a:p>
          <a:endParaRPr lang="en-IN"/>
        </a:p>
      </dgm:t>
    </dgm:pt>
    <dgm:pt modelId="{CC6F450E-884C-4876-8A9A-56CF1819F66E}">
      <dgm:prSet phldrT="[Text]"/>
      <dgm:spPr/>
      <dgm:t>
        <a:bodyPr/>
        <a:lstStyle/>
        <a:p>
          <a:r>
            <a:rPr lang="en-IN" dirty="0"/>
            <a:t>SO2</a:t>
          </a:r>
        </a:p>
      </dgm:t>
    </dgm:pt>
    <dgm:pt modelId="{90448119-0E06-4957-A13B-56F040E2D9B2}" type="parTrans" cxnId="{46C5D467-071D-4639-B24B-8F88339FCD55}">
      <dgm:prSet/>
      <dgm:spPr/>
      <dgm:t>
        <a:bodyPr/>
        <a:lstStyle/>
        <a:p>
          <a:endParaRPr lang="en-IN"/>
        </a:p>
      </dgm:t>
    </dgm:pt>
    <dgm:pt modelId="{69A68DF7-1040-41A9-A0E8-C058E12A47EF}" type="sibTrans" cxnId="{46C5D467-071D-4639-B24B-8F88339FCD55}">
      <dgm:prSet/>
      <dgm:spPr/>
      <dgm:t>
        <a:bodyPr/>
        <a:lstStyle/>
        <a:p>
          <a:endParaRPr lang="en-IN"/>
        </a:p>
      </dgm:t>
    </dgm:pt>
    <dgm:pt modelId="{8C60B8DF-3ED5-42E1-BBA7-08355EDD326C}">
      <dgm:prSet phldrT="[Text]"/>
      <dgm:spPr/>
      <dgm:t>
        <a:bodyPr/>
        <a:lstStyle/>
        <a:p>
          <a:r>
            <a:rPr lang="en-IN" dirty="0"/>
            <a:t>Sulphur Dioxide and is emitted mostly from coal burning, oil burning, manufacturing of Sulphuric acid.</a:t>
          </a:r>
        </a:p>
      </dgm:t>
    </dgm:pt>
    <dgm:pt modelId="{B92849C4-52E6-47AF-A457-B124D127B8BC}" type="parTrans" cxnId="{D7CD307A-4568-4DDD-8A8F-88D6222CC7E8}">
      <dgm:prSet/>
      <dgm:spPr/>
      <dgm:t>
        <a:bodyPr/>
        <a:lstStyle/>
        <a:p>
          <a:endParaRPr lang="en-IN"/>
        </a:p>
      </dgm:t>
    </dgm:pt>
    <dgm:pt modelId="{0E8FDF94-1CA9-48F7-92D4-1D2D746B46CD}" type="sibTrans" cxnId="{D7CD307A-4568-4DDD-8A8F-88D6222CC7E8}">
      <dgm:prSet/>
      <dgm:spPr/>
      <dgm:t>
        <a:bodyPr/>
        <a:lstStyle/>
        <a:p>
          <a:endParaRPr lang="en-IN"/>
        </a:p>
      </dgm:t>
    </dgm:pt>
    <dgm:pt modelId="{91FCE25D-E918-45F3-BB3C-6A27177799EA}">
      <dgm:prSet phldrT="[Text]"/>
      <dgm:spPr/>
      <dgm:t>
        <a:bodyPr/>
        <a:lstStyle/>
        <a:p>
          <a:r>
            <a:rPr lang="en-IN" dirty="0"/>
            <a:t>Suspended particulate matter with diameters less than 2.5 micrometres. They tend to remain suspended for longer durations and potentially very harmful.</a:t>
          </a:r>
        </a:p>
      </dgm:t>
    </dgm:pt>
    <dgm:pt modelId="{98E139E0-9379-47B4-89FC-9FFA614DC5F6}" type="parTrans" cxnId="{70FF35FA-62E4-4571-8F60-1580783F67D6}">
      <dgm:prSet/>
      <dgm:spPr/>
      <dgm:t>
        <a:bodyPr/>
        <a:lstStyle/>
        <a:p>
          <a:endParaRPr lang="en-IN"/>
        </a:p>
      </dgm:t>
    </dgm:pt>
    <dgm:pt modelId="{99F8548E-62AA-4A12-9814-5D76F164F4EA}" type="sibTrans" cxnId="{70FF35FA-62E4-4571-8F60-1580783F67D6}">
      <dgm:prSet/>
      <dgm:spPr/>
      <dgm:t>
        <a:bodyPr/>
        <a:lstStyle/>
        <a:p>
          <a:endParaRPr lang="en-IN"/>
        </a:p>
      </dgm:t>
    </dgm:pt>
    <dgm:pt modelId="{2FAD80F1-26F8-4E85-94B4-7E610BE507B0}">
      <dgm:prSet phldrT="[Text]"/>
      <dgm:spPr/>
      <dgm:t>
        <a:bodyPr/>
        <a:lstStyle/>
        <a:p>
          <a:r>
            <a:rPr lang="en-IN" dirty="0"/>
            <a:t>SPM</a:t>
          </a:r>
        </a:p>
      </dgm:t>
    </dgm:pt>
    <dgm:pt modelId="{7A6ADE0F-91F7-41E3-A3E3-65F7118146F1}" type="parTrans" cxnId="{7B30E762-B891-4EE5-A163-F382FD98A4B1}">
      <dgm:prSet/>
      <dgm:spPr/>
      <dgm:t>
        <a:bodyPr/>
        <a:lstStyle/>
        <a:p>
          <a:endParaRPr lang="en-IN"/>
        </a:p>
      </dgm:t>
    </dgm:pt>
    <dgm:pt modelId="{9F0348FD-F3D6-4354-83C7-3A0B6221B326}" type="sibTrans" cxnId="{7B30E762-B891-4EE5-A163-F382FD98A4B1}">
      <dgm:prSet/>
      <dgm:spPr/>
      <dgm:t>
        <a:bodyPr/>
        <a:lstStyle/>
        <a:p>
          <a:endParaRPr lang="en-IN"/>
        </a:p>
      </dgm:t>
    </dgm:pt>
    <dgm:pt modelId="{276B6070-00EB-4936-A7EA-30F0B509BF98}">
      <dgm:prSet phldrT="[Text]"/>
      <dgm:spPr/>
      <dgm:t>
        <a:bodyPr/>
        <a:lstStyle/>
        <a:p>
          <a:r>
            <a:rPr lang="en-IN" dirty="0"/>
            <a:t>Suspended particulate matter and are known to be the deadliest form of air pollution. They are microscopic in nature and are found to be suspended in earth's atmosphere.</a:t>
          </a:r>
        </a:p>
      </dgm:t>
    </dgm:pt>
    <dgm:pt modelId="{23DE9475-59B0-4A65-B519-8A7F65A468F6}" type="parTrans" cxnId="{34B6BF01-179A-4E6A-9AAB-E7AEC1921F94}">
      <dgm:prSet/>
      <dgm:spPr/>
      <dgm:t>
        <a:bodyPr/>
        <a:lstStyle/>
        <a:p>
          <a:endParaRPr lang="en-IN"/>
        </a:p>
      </dgm:t>
    </dgm:pt>
    <dgm:pt modelId="{095A1C14-F73D-4EA8-8323-3F3C3B952EE6}" type="sibTrans" cxnId="{34B6BF01-179A-4E6A-9AAB-E7AEC1921F94}">
      <dgm:prSet/>
      <dgm:spPr/>
      <dgm:t>
        <a:bodyPr/>
        <a:lstStyle/>
        <a:p>
          <a:endParaRPr lang="en-IN"/>
        </a:p>
      </dgm:t>
    </dgm:pt>
    <dgm:pt modelId="{7BBD57DE-16F0-49E2-9D28-E1640E1952C3}">
      <dgm:prSet phldrT="[Text]"/>
      <dgm:spPr/>
      <dgm:t>
        <a:bodyPr/>
        <a:lstStyle/>
        <a:p>
          <a:r>
            <a:rPr lang="en-IN" dirty="0"/>
            <a:t>RSPM</a:t>
          </a:r>
        </a:p>
      </dgm:t>
    </dgm:pt>
    <dgm:pt modelId="{FDA82120-09ED-4185-8329-D9016E01C504}" type="parTrans" cxnId="{29C8A2AC-B7FC-4341-84AC-47E3846B5C6F}">
      <dgm:prSet/>
      <dgm:spPr/>
      <dgm:t>
        <a:bodyPr/>
        <a:lstStyle/>
        <a:p>
          <a:endParaRPr lang="en-IN"/>
        </a:p>
      </dgm:t>
    </dgm:pt>
    <dgm:pt modelId="{4E3911F6-7D5A-4D8C-810B-F5E06DCBF1C9}" type="sibTrans" cxnId="{29C8A2AC-B7FC-4341-84AC-47E3846B5C6F}">
      <dgm:prSet/>
      <dgm:spPr/>
      <dgm:t>
        <a:bodyPr/>
        <a:lstStyle/>
        <a:p>
          <a:endParaRPr lang="en-IN"/>
        </a:p>
      </dgm:t>
    </dgm:pt>
    <dgm:pt modelId="{CB83C249-9319-4F66-B8FE-2814C91DC3B2}">
      <dgm:prSet phldrT="[Text]"/>
      <dgm:spPr/>
      <dgm:t>
        <a:bodyPr/>
        <a:lstStyle/>
        <a:p>
          <a:r>
            <a:rPr lang="en-IN" dirty="0"/>
            <a:t>Respirable suspended particulate matter. A sub form of </a:t>
          </a:r>
          <a:r>
            <a:rPr lang="en-IN" dirty="0" err="1"/>
            <a:t>spm</a:t>
          </a:r>
          <a:r>
            <a:rPr lang="en-IN" dirty="0"/>
            <a:t> and are responsible for respiratory diseases.</a:t>
          </a:r>
        </a:p>
      </dgm:t>
    </dgm:pt>
    <dgm:pt modelId="{4110B8DD-80AD-4F98-B0E8-13D993B86565}" type="parTrans" cxnId="{53ADCB83-5DA7-4683-A356-F481511CFDA8}">
      <dgm:prSet/>
      <dgm:spPr/>
      <dgm:t>
        <a:bodyPr/>
        <a:lstStyle/>
        <a:p>
          <a:endParaRPr lang="en-IN"/>
        </a:p>
      </dgm:t>
    </dgm:pt>
    <dgm:pt modelId="{AB2A45D9-B92B-4763-BC92-83E2E5A44E2B}" type="sibTrans" cxnId="{53ADCB83-5DA7-4683-A356-F481511CFDA8}">
      <dgm:prSet/>
      <dgm:spPr/>
      <dgm:t>
        <a:bodyPr/>
        <a:lstStyle/>
        <a:p>
          <a:endParaRPr lang="en-IN"/>
        </a:p>
      </dgm:t>
    </dgm:pt>
    <dgm:pt modelId="{D9E97D10-4BDC-4750-B98E-6E6DAB0FDF39}">
      <dgm:prSet phldrT="[Text]"/>
      <dgm:spPr/>
      <dgm:t>
        <a:bodyPr/>
        <a:lstStyle/>
        <a:p>
          <a:r>
            <a:rPr lang="en-IN" b="1" dirty="0"/>
            <a:t>pm2_5</a:t>
          </a:r>
          <a:endParaRPr lang="en-IN" dirty="0"/>
        </a:p>
      </dgm:t>
    </dgm:pt>
    <dgm:pt modelId="{6E151E6F-DC8B-4DB9-B7B7-1A7ADD7DFE15}" type="parTrans" cxnId="{274801B2-806E-4AF3-9A3B-EFD461386681}">
      <dgm:prSet/>
      <dgm:spPr/>
      <dgm:t>
        <a:bodyPr/>
        <a:lstStyle/>
        <a:p>
          <a:endParaRPr lang="en-IN"/>
        </a:p>
      </dgm:t>
    </dgm:pt>
    <dgm:pt modelId="{8C9E9605-9ED2-4275-B88E-B0FD3CFBEA4B}" type="sibTrans" cxnId="{274801B2-806E-4AF3-9A3B-EFD461386681}">
      <dgm:prSet/>
      <dgm:spPr/>
      <dgm:t>
        <a:bodyPr/>
        <a:lstStyle/>
        <a:p>
          <a:endParaRPr lang="en-IN"/>
        </a:p>
      </dgm:t>
    </dgm:pt>
    <dgm:pt modelId="{3C005983-3A95-4D68-9C2D-09C88B1EEE28}" type="pres">
      <dgm:prSet presAssocID="{5C719CBE-4E5B-4948-AAE1-5AE98A14E054}" presName="linear" presStyleCnt="0">
        <dgm:presLayoutVars>
          <dgm:animLvl val="lvl"/>
          <dgm:resizeHandles val="exact"/>
        </dgm:presLayoutVars>
      </dgm:prSet>
      <dgm:spPr/>
    </dgm:pt>
    <dgm:pt modelId="{44F1D4C2-AB9C-42CD-B91E-1DC640179DDD}" type="pres">
      <dgm:prSet presAssocID="{BD557DAC-8CF0-4998-919D-777CB021C6E2}" presName="parentText" presStyleLbl="node1" presStyleIdx="0" presStyleCnt="5">
        <dgm:presLayoutVars>
          <dgm:chMax val="0"/>
          <dgm:bulletEnabled val="1"/>
        </dgm:presLayoutVars>
      </dgm:prSet>
      <dgm:spPr/>
    </dgm:pt>
    <dgm:pt modelId="{91FA0E86-D7FB-4E4A-917F-93913E8F8DD5}" type="pres">
      <dgm:prSet presAssocID="{BD557DAC-8CF0-4998-919D-777CB021C6E2}" presName="childText" presStyleLbl="revTx" presStyleIdx="0" presStyleCnt="5">
        <dgm:presLayoutVars>
          <dgm:bulletEnabled val="1"/>
        </dgm:presLayoutVars>
      </dgm:prSet>
      <dgm:spPr/>
    </dgm:pt>
    <dgm:pt modelId="{39FC07B2-9948-4CCC-8279-D39DA3061FC0}" type="pres">
      <dgm:prSet presAssocID="{CC6F450E-884C-4876-8A9A-56CF1819F66E}" presName="parentText" presStyleLbl="node1" presStyleIdx="1" presStyleCnt="5">
        <dgm:presLayoutVars>
          <dgm:chMax val="0"/>
          <dgm:bulletEnabled val="1"/>
        </dgm:presLayoutVars>
      </dgm:prSet>
      <dgm:spPr/>
    </dgm:pt>
    <dgm:pt modelId="{135B4019-839C-4DBC-A575-596CD323A05E}" type="pres">
      <dgm:prSet presAssocID="{CC6F450E-884C-4876-8A9A-56CF1819F66E}" presName="childText" presStyleLbl="revTx" presStyleIdx="1" presStyleCnt="5">
        <dgm:presLayoutVars>
          <dgm:bulletEnabled val="1"/>
        </dgm:presLayoutVars>
      </dgm:prSet>
      <dgm:spPr/>
    </dgm:pt>
    <dgm:pt modelId="{4D9C7019-2B44-4555-974E-07EEB274838B}" type="pres">
      <dgm:prSet presAssocID="{2FAD80F1-26F8-4E85-94B4-7E610BE507B0}" presName="parentText" presStyleLbl="node1" presStyleIdx="2" presStyleCnt="5">
        <dgm:presLayoutVars>
          <dgm:chMax val="0"/>
          <dgm:bulletEnabled val="1"/>
        </dgm:presLayoutVars>
      </dgm:prSet>
      <dgm:spPr/>
    </dgm:pt>
    <dgm:pt modelId="{28D65BE2-E550-433D-A4F3-CDFC9EA21BB4}" type="pres">
      <dgm:prSet presAssocID="{2FAD80F1-26F8-4E85-94B4-7E610BE507B0}" presName="childText" presStyleLbl="revTx" presStyleIdx="2" presStyleCnt="5">
        <dgm:presLayoutVars>
          <dgm:bulletEnabled val="1"/>
        </dgm:presLayoutVars>
      </dgm:prSet>
      <dgm:spPr/>
    </dgm:pt>
    <dgm:pt modelId="{98E5ABDC-1415-4226-BA03-00DA81474168}" type="pres">
      <dgm:prSet presAssocID="{7BBD57DE-16F0-49E2-9D28-E1640E1952C3}" presName="parentText" presStyleLbl="node1" presStyleIdx="3" presStyleCnt="5">
        <dgm:presLayoutVars>
          <dgm:chMax val="0"/>
          <dgm:bulletEnabled val="1"/>
        </dgm:presLayoutVars>
      </dgm:prSet>
      <dgm:spPr/>
    </dgm:pt>
    <dgm:pt modelId="{75FF3B61-26FA-4514-9C82-F34E22C8CF01}" type="pres">
      <dgm:prSet presAssocID="{7BBD57DE-16F0-49E2-9D28-E1640E1952C3}" presName="childText" presStyleLbl="revTx" presStyleIdx="3" presStyleCnt="5">
        <dgm:presLayoutVars>
          <dgm:bulletEnabled val="1"/>
        </dgm:presLayoutVars>
      </dgm:prSet>
      <dgm:spPr/>
    </dgm:pt>
    <dgm:pt modelId="{727EC522-F5B0-4AAD-BADA-866A56CC3622}" type="pres">
      <dgm:prSet presAssocID="{D9E97D10-4BDC-4750-B98E-6E6DAB0FDF39}" presName="parentText" presStyleLbl="node1" presStyleIdx="4" presStyleCnt="5">
        <dgm:presLayoutVars>
          <dgm:chMax val="0"/>
          <dgm:bulletEnabled val="1"/>
        </dgm:presLayoutVars>
      </dgm:prSet>
      <dgm:spPr/>
    </dgm:pt>
    <dgm:pt modelId="{EC0F38F7-9C88-48BE-A185-F87FCF38837A}" type="pres">
      <dgm:prSet presAssocID="{D9E97D10-4BDC-4750-B98E-6E6DAB0FDF39}" presName="childText" presStyleLbl="revTx" presStyleIdx="4" presStyleCnt="5">
        <dgm:presLayoutVars>
          <dgm:bulletEnabled val="1"/>
        </dgm:presLayoutVars>
      </dgm:prSet>
      <dgm:spPr/>
    </dgm:pt>
  </dgm:ptLst>
  <dgm:cxnLst>
    <dgm:cxn modelId="{34B6BF01-179A-4E6A-9AAB-E7AEC1921F94}" srcId="{2FAD80F1-26F8-4E85-94B4-7E610BE507B0}" destId="{276B6070-00EB-4936-A7EA-30F0B509BF98}" srcOrd="0" destOrd="0" parTransId="{23DE9475-59B0-4A65-B519-8A7F65A468F6}" sibTransId="{095A1C14-F73D-4EA8-8323-3F3C3B952EE6}"/>
    <dgm:cxn modelId="{4939CC33-04B6-468A-B2C7-AA93DAAC8447}" type="presOf" srcId="{BD557DAC-8CF0-4998-919D-777CB021C6E2}" destId="{44F1D4C2-AB9C-42CD-B91E-1DC640179DDD}" srcOrd="0" destOrd="0" presId="urn:microsoft.com/office/officeart/2005/8/layout/vList2"/>
    <dgm:cxn modelId="{80AA425B-3815-4ED7-AE09-BE22CD9DDD9E}" type="presOf" srcId="{CB83C249-9319-4F66-B8FE-2814C91DC3B2}" destId="{75FF3B61-26FA-4514-9C82-F34E22C8CF01}" srcOrd="0" destOrd="0" presId="urn:microsoft.com/office/officeart/2005/8/layout/vList2"/>
    <dgm:cxn modelId="{7B30E762-B891-4EE5-A163-F382FD98A4B1}" srcId="{5C719CBE-4E5B-4948-AAE1-5AE98A14E054}" destId="{2FAD80F1-26F8-4E85-94B4-7E610BE507B0}" srcOrd="2" destOrd="0" parTransId="{7A6ADE0F-91F7-41E3-A3E3-65F7118146F1}" sibTransId="{9F0348FD-F3D6-4354-83C7-3A0B6221B326}"/>
    <dgm:cxn modelId="{A55ED545-888B-4BF4-AB51-931F9EF97909}" type="presOf" srcId="{D9E97D10-4BDC-4750-B98E-6E6DAB0FDF39}" destId="{727EC522-F5B0-4AAD-BADA-866A56CC3622}" srcOrd="0" destOrd="0" presId="urn:microsoft.com/office/officeart/2005/8/layout/vList2"/>
    <dgm:cxn modelId="{74208467-5D5E-4293-A6A3-D1A388B02881}" srcId="{5C719CBE-4E5B-4948-AAE1-5AE98A14E054}" destId="{BD557DAC-8CF0-4998-919D-777CB021C6E2}" srcOrd="0" destOrd="0" parTransId="{483F7066-87D5-4B41-8A25-FD0C7D9BB563}" sibTransId="{51D08AB9-5536-472F-8913-BD33C658C802}"/>
    <dgm:cxn modelId="{46C5D467-071D-4639-B24B-8F88339FCD55}" srcId="{5C719CBE-4E5B-4948-AAE1-5AE98A14E054}" destId="{CC6F450E-884C-4876-8A9A-56CF1819F66E}" srcOrd="1" destOrd="0" parTransId="{90448119-0E06-4957-A13B-56F040E2D9B2}" sibTransId="{69A68DF7-1040-41A9-A0E8-C058E12A47EF}"/>
    <dgm:cxn modelId="{248E3569-64E0-40C1-BFD6-B3DEF169ED07}" type="presOf" srcId="{7BBD57DE-16F0-49E2-9D28-E1640E1952C3}" destId="{98E5ABDC-1415-4226-BA03-00DA81474168}" srcOrd="0" destOrd="0" presId="urn:microsoft.com/office/officeart/2005/8/layout/vList2"/>
    <dgm:cxn modelId="{10B5CE6F-FB04-411D-A603-D524EC79EF44}" type="presOf" srcId="{5C719CBE-4E5B-4948-AAE1-5AE98A14E054}" destId="{3C005983-3A95-4D68-9C2D-09C88B1EEE28}" srcOrd="0" destOrd="0" presId="urn:microsoft.com/office/officeart/2005/8/layout/vList2"/>
    <dgm:cxn modelId="{418C9B72-135D-4BC4-BEC6-0C2F0852B2B1}" type="presOf" srcId="{8C60B8DF-3ED5-42E1-BBA7-08355EDD326C}" destId="{135B4019-839C-4DBC-A575-596CD323A05E}" srcOrd="0" destOrd="0" presId="urn:microsoft.com/office/officeart/2005/8/layout/vList2"/>
    <dgm:cxn modelId="{D7CD307A-4568-4DDD-8A8F-88D6222CC7E8}" srcId="{CC6F450E-884C-4876-8A9A-56CF1819F66E}" destId="{8C60B8DF-3ED5-42E1-BBA7-08355EDD326C}" srcOrd="0" destOrd="0" parTransId="{B92849C4-52E6-47AF-A457-B124D127B8BC}" sibTransId="{0E8FDF94-1CA9-48F7-92D4-1D2D746B46CD}"/>
    <dgm:cxn modelId="{53ADCB83-5DA7-4683-A356-F481511CFDA8}" srcId="{7BBD57DE-16F0-49E2-9D28-E1640E1952C3}" destId="{CB83C249-9319-4F66-B8FE-2814C91DC3B2}" srcOrd="0" destOrd="0" parTransId="{4110B8DD-80AD-4F98-B0E8-13D993B86565}" sibTransId="{AB2A45D9-B92B-4763-BC92-83E2E5A44E2B}"/>
    <dgm:cxn modelId="{93F65291-58DC-4361-9D52-532CB3D8AEF7}" type="presOf" srcId="{CC6F450E-884C-4876-8A9A-56CF1819F66E}" destId="{39FC07B2-9948-4CCC-8279-D39DA3061FC0}" srcOrd="0" destOrd="0" presId="urn:microsoft.com/office/officeart/2005/8/layout/vList2"/>
    <dgm:cxn modelId="{29C8A2AC-B7FC-4341-84AC-47E3846B5C6F}" srcId="{5C719CBE-4E5B-4948-AAE1-5AE98A14E054}" destId="{7BBD57DE-16F0-49E2-9D28-E1640E1952C3}" srcOrd="3" destOrd="0" parTransId="{FDA82120-09ED-4185-8329-D9016E01C504}" sibTransId="{4E3911F6-7D5A-4D8C-810B-F5E06DCBF1C9}"/>
    <dgm:cxn modelId="{3524C4AE-F9BE-41F4-BD46-D3206CF3F7AE}" type="presOf" srcId="{276B6070-00EB-4936-A7EA-30F0B509BF98}" destId="{28D65BE2-E550-433D-A4F3-CDFC9EA21BB4}" srcOrd="0" destOrd="0" presId="urn:microsoft.com/office/officeart/2005/8/layout/vList2"/>
    <dgm:cxn modelId="{274801B2-806E-4AF3-9A3B-EFD461386681}" srcId="{5C719CBE-4E5B-4948-AAE1-5AE98A14E054}" destId="{D9E97D10-4BDC-4750-B98E-6E6DAB0FDF39}" srcOrd="4" destOrd="0" parTransId="{6E151E6F-DC8B-4DB9-B7B7-1A7ADD7DFE15}" sibTransId="{8C9E9605-9ED2-4275-B88E-B0FD3CFBEA4B}"/>
    <dgm:cxn modelId="{B430A4BC-1C3A-46D6-9D05-8FBF82170806}" type="presOf" srcId="{2FAD80F1-26F8-4E85-94B4-7E610BE507B0}" destId="{4D9C7019-2B44-4555-974E-07EEB274838B}" srcOrd="0" destOrd="0" presId="urn:microsoft.com/office/officeart/2005/8/layout/vList2"/>
    <dgm:cxn modelId="{725252D7-C67C-4BBE-B6EE-279604D8967F}" type="presOf" srcId="{91FCE25D-E918-45F3-BB3C-6A27177799EA}" destId="{EC0F38F7-9C88-48BE-A185-F87FCF38837A}" srcOrd="0" destOrd="0" presId="urn:microsoft.com/office/officeart/2005/8/layout/vList2"/>
    <dgm:cxn modelId="{70FF35FA-62E4-4571-8F60-1580783F67D6}" srcId="{D9E97D10-4BDC-4750-B98E-6E6DAB0FDF39}" destId="{91FCE25D-E918-45F3-BB3C-6A27177799EA}" srcOrd="0" destOrd="0" parTransId="{98E139E0-9379-47B4-89FC-9FFA614DC5F6}" sibTransId="{99F8548E-62AA-4A12-9814-5D76F164F4EA}"/>
    <dgm:cxn modelId="{D294D3FC-0095-4D39-9287-EEF194AA3C65}" srcId="{BD557DAC-8CF0-4998-919D-777CB021C6E2}" destId="{B226472C-1E5B-4117-9FD9-689CBB9EAD7B}" srcOrd="0" destOrd="0" parTransId="{534947D6-F70C-4BFE-AF07-5D2CE47F1FAA}" sibTransId="{9335F215-D1D9-4E5A-B657-77FF63750114}"/>
    <dgm:cxn modelId="{C6989AFD-B2DE-4DC2-8EC9-0B16C3469A00}" type="presOf" srcId="{B226472C-1E5B-4117-9FD9-689CBB9EAD7B}" destId="{91FA0E86-D7FB-4E4A-917F-93913E8F8DD5}" srcOrd="0" destOrd="0" presId="urn:microsoft.com/office/officeart/2005/8/layout/vList2"/>
    <dgm:cxn modelId="{166A34F0-3D80-4B5C-B58C-4D794A16BCF2}" type="presParOf" srcId="{3C005983-3A95-4D68-9C2D-09C88B1EEE28}" destId="{44F1D4C2-AB9C-42CD-B91E-1DC640179DDD}" srcOrd="0" destOrd="0" presId="urn:microsoft.com/office/officeart/2005/8/layout/vList2"/>
    <dgm:cxn modelId="{94B4752D-B560-44EA-8302-3790C771B362}" type="presParOf" srcId="{3C005983-3A95-4D68-9C2D-09C88B1EEE28}" destId="{91FA0E86-D7FB-4E4A-917F-93913E8F8DD5}" srcOrd="1" destOrd="0" presId="urn:microsoft.com/office/officeart/2005/8/layout/vList2"/>
    <dgm:cxn modelId="{A49CCCF6-9E50-495B-9672-30EA65AFC07F}" type="presParOf" srcId="{3C005983-3A95-4D68-9C2D-09C88B1EEE28}" destId="{39FC07B2-9948-4CCC-8279-D39DA3061FC0}" srcOrd="2" destOrd="0" presId="urn:microsoft.com/office/officeart/2005/8/layout/vList2"/>
    <dgm:cxn modelId="{846D96BD-0398-4999-821B-5B03DFCB7A27}" type="presParOf" srcId="{3C005983-3A95-4D68-9C2D-09C88B1EEE28}" destId="{135B4019-839C-4DBC-A575-596CD323A05E}" srcOrd="3" destOrd="0" presId="urn:microsoft.com/office/officeart/2005/8/layout/vList2"/>
    <dgm:cxn modelId="{D8ACF910-BCBA-4A20-99A9-84CECE210FEA}" type="presParOf" srcId="{3C005983-3A95-4D68-9C2D-09C88B1EEE28}" destId="{4D9C7019-2B44-4555-974E-07EEB274838B}" srcOrd="4" destOrd="0" presId="urn:microsoft.com/office/officeart/2005/8/layout/vList2"/>
    <dgm:cxn modelId="{A15DF0B0-7E6A-4C8F-9194-D0C149898BB1}" type="presParOf" srcId="{3C005983-3A95-4D68-9C2D-09C88B1EEE28}" destId="{28D65BE2-E550-433D-A4F3-CDFC9EA21BB4}" srcOrd="5" destOrd="0" presId="urn:microsoft.com/office/officeart/2005/8/layout/vList2"/>
    <dgm:cxn modelId="{EBB2D378-045B-492A-92FB-572E2CAF31C9}" type="presParOf" srcId="{3C005983-3A95-4D68-9C2D-09C88B1EEE28}" destId="{98E5ABDC-1415-4226-BA03-00DA81474168}" srcOrd="6" destOrd="0" presId="urn:microsoft.com/office/officeart/2005/8/layout/vList2"/>
    <dgm:cxn modelId="{D092E06E-537B-4B00-AF01-4163B4EB528B}" type="presParOf" srcId="{3C005983-3A95-4D68-9C2D-09C88B1EEE28}" destId="{75FF3B61-26FA-4514-9C82-F34E22C8CF01}" srcOrd="7" destOrd="0" presId="urn:microsoft.com/office/officeart/2005/8/layout/vList2"/>
    <dgm:cxn modelId="{09956A8D-7770-48E0-9DDC-B17796627FD6}" type="presParOf" srcId="{3C005983-3A95-4D68-9C2D-09C88B1EEE28}" destId="{727EC522-F5B0-4AAD-BADA-866A56CC3622}" srcOrd="8" destOrd="0" presId="urn:microsoft.com/office/officeart/2005/8/layout/vList2"/>
    <dgm:cxn modelId="{7F7CFCC7-4291-40FC-AF21-0C7F4EA288AC}" type="presParOf" srcId="{3C005983-3A95-4D68-9C2D-09C88B1EEE28}" destId="{EC0F38F7-9C88-48BE-A185-F87FCF38837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26AF-6398-453A-A4D4-4964867B1947}">
      <dsp:nvSpPr>
        <dsp:cNvPr id="0" name=""/>
        <dsp:cNvSpPr/>
      </dsp:nvSpPr>
      <dsp:spPr>
        <a:xfrm>
          <a:off x="1459918" y="443765"/>
          <a:ext cx="6730601" cy="2198568"/>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18AF99-594A-4358-94CB-DFCD35732035}">
      <dsp:nvSpPr>
        <dsp:cNvPr id="0" name=""/>
        <dsp:cNvSpPr/>
      </dsp:nvSpPr>
      <dsp:spPr>
        <a:xfrm>
          <a:off x="459467" y="114848"/>
          <a:ext cx="9065565" cy="4686238"/>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2" t="-14656" r="-142" b="-1465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CDBA6-02C7-46B5-8E4B-210AF6B8B1D8}">
      <dsp:nvSpPr>
        <dsp:cNvPr id="0" name=""/>
        <dsp:cNvSpPr/>
      </dsp:nvSpPr>
      <dsp:spPr>
        <a:xfrm rot="10800000">
          <a:off x="795402" y="4812315"/>
          <a:ext cx="8216618" cy="2007480"/>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IN" sz="2700" kern="1200" dirty="0"/>
            <a:t>Air, the most important thing to have life on the planet. Air pollution has been one of the serious issues in India and hence we are looking here to analyse the different air pollutants of different state and cities of India. </a:t>
          </a:r>
        </a:p>
      </dsp:txBody>
      <dsp:txXfrm rot="10800000">
        <a:off x="857139" y="4812315"/>
        <a:ext cx="8093144" cy="1945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D4C2-AB9C-42CD-B91E-1DC640179DDD}">
      <dsp:nvSpPr>
        <dsp:cNvPr id="0" name=""/>
        <dsp:cNvSpPr/>
      </dsp:nvSpPr>
      <dsp:spPr>
        <a:xfrm>
          <a:off x="0" y="343"/>
          <a:ext cx="1149330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NO2</a:t>
          </a:r>
        </a:p>
      </dsp:txBody>
      <dsp:txXfrm>
        <a:off x="25759" y="26102"/>
        <a:ext cx="11441785" cy="476152"/>
      </dsp:txXfrm>
    </dsp:sp>
    <dsp:sp modelId="{91FA0E86-D7FB-4E4A-917F-93913E8F8DD5}">
      <dsp:nvSpPr>
        <dsp:cNvPr id="0" name=""/>
        <dsp:cNvSpPr/>
      </dsp:nvSpPr>
      <dsp:spPr>
        <a:xfrm>
          <a:off x="0" y="528013"/>
          <a:ext cx="114933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91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Nitrogen Dioxide and is emitted mostly from combustion from power sources or transport. </a:t>
          </a:r>
        </a:p>
      </dsp:txBody>
      <dsp:txXfrm>
        <a:off x="0" y="528013"/>
        <a:ext cx="11493303" cy="364320"/>
      </dsp:txXfrm>
    </dsp:sp>
    <dsp:sp modelId="{39FC07B2-9948-4CCC-8279-D39DA3061FC0}">
      <dsp:nvSpPr>
        <dsp:cNvPr id="0" name=""/>
        <dsp:cNvSpPr/>
      </dsp:nvSpPr>
      <dsp:spPr>
        <a:xfrm>
          <a:off x="0" y="892333"/>
          <a:ext cx="1149330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SO2</a:t>
          </a:r>
        </a:p>
      </dsp:txBody>
      <dsp:txXfrm>
        <a:off x="25759" y="918092"/>
        <a:ext cx="11441785" cy="476152"/>
      </dsp:txXfrm>
    </dsp:sp>
    <dsp:sp modelId="{135B4019-839C-4DBC-A575-596CD323A05E}">
      <dsp:nvSpPr>
        <dsp:cNvPr id="0" name=""/>
        <dsp:cNvSpPr/>
      </dsp:nvSpPr>
      <dsp:spPr>
        <a:xfrm>
          <a:off x="0" y="1420003"/>
          <a:ext cx="114933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91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Sulphur Dioxide and is emitted mostly from coal burning, oil burning, manufacturing of Sulphuric acid.</a:t>
          </a:r>
        </a:p>
      </dsp:txBody>
      <dsp:txXfrm>
        <a:off x="0" y="1420003"/>
        <a:ext cx="11493303" cy="364320"/>
      </dsp:txXfrm>
    </dsp:sp>
    <dsp:sp modelId="{4D9C7019-2B44-4555-974E-07EEB274838B}">
      <dsp:nvSpPr>
        <dsp:cNvPr id="0" name=""/>
        <dsp:cNvSpPr/>
      </dsp:nvSpPr>
      <dsp:spPr>
        <a:xfrm>
          <a:off x="0" y="1784323"/>
          <a:ext cx="1149330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SPM</a:t>
          </a:r>
        </a:p>
      </dsp:txBody>
      <dsp:txXfrm>
        <a:off x="25759" y="1810082"/>
        <a:ext cx="11441785" cy="476152"/>
      </dsp:txXfrm>
    </dsp:sp>
    <dsp:sp modelId="{28D65BE2-E550-433D-A4F3-CDFC9EA21BB4}">
      <dsp:nvSpPr>
        <dsp:cNvPr id="0" name=""/>
        <dsp:cNvSpPr/>
      </dsp:nvSpPr>
      <dsp:spPr>
        <a:xfrm>
          <a:off x="0" y="2311993"/>
          <a:ext cx="11493303"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91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Suspended particulate matter and are known to be the deadliest form of air pollution. They are microscopic in nature and are found to be suspended in earth's atmosphere.</a:t>
          </a:r>
        </a:p>
      </dsp:txBody>
      <dsp:txXfrm>
        <a:off x="0" y="2311993"/>
        <a:ext cx="11493303" cy="535095"/>
      </dsp:txXfrm>
    </dsp:sp>
    <dsp:sp modelId="{98E5ABDC-1415-4226-BA03-00DA81474168}">
      <dsp:nvSpPr>
        <dsp:cNvPr id="0" name=""/>
        <dsp:cNvSpPr/>
      </dsp:nvSpPr>
      <dsp:spPr>
        <a:xfrm>
          <a:off x="0" y="2847088"/>
          <a:ext cx="1149330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RSPM</a:t>
          </a:r>
        </a:p>
      </dsp:txBody>
      <dsp:txXfrm>
        <a:off x="25759" y="2872847"/>
        <a:ext cx="11441785" cy="476152"/>
      </dsp:txXfrm>
    </dsp:sp>
    <dsp:sp modelId="{75FF3B61-26FA-4514-9C82-F34E22C8CF01}">
      <dsp:nvSpPr>
        <dsp:cNvPr id="0" name=""/>
        <dsp:cNvSpPr/>
      </dsp:nvSpPr>
      <dsp:spPr>
        <a:xfrm>
          <a:off x="0" y="3374758"/>
          <a:ext cx="114933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91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Respirable suspended particulate matter. A sub form of </a:t>
          </a:r>
          <a:r>
            <a:rPr lang="en-IN" sz="1700" kern="1200" dirty="0" err="1"/>
            <a:t>spm</a:t>
          </a:r>
          <a:r>
            <a:rPr lang="en-IN" sz="1700" kern="1200" dirty="0"/>
            <a:t> and are responsible for respiratory diseases.</a:t>
          </a:r>
        </a:p>
      </dsp:txBody>
      <dsp:txXfrm>
        <a:off x="0" y="3374758"/>
        <a:ext cx="11493303" cy="364320"/>
      </dsp:txXfrm>
    </dsp:sp>
    <dsp:sp modelId="{727EC522-F5B0-4AAD-BADA-866A56CC3622}">
      <dsp:nvSpPr>
        <dsp:cNvPr id="0" name=""/>
        <dsp:cNvSpPr/>
      </dsp:nvSpPr>
      <dsp:spPr>
        <a:xfrm>
          <a:off x="0" y="3739078"/>
          <a:ext cx="1149330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pm2_5</a:t>
          </a:r>
          <a:endParaRPr lang="en-IN" sz="2200" kern="1200" dirty="0"/>
        </a:p>
      </dsp:txBody>
      <dsp:txXfrm>
        <a:off x="25759" y="3764837"/>
        <a:ext cx="11441785" cy="476152"/>
      </dsp:txXfrm>
    </dsp:sp>
    <dsp:sp modelId="{EC0F38F7-9C88-48BE-A185-F87FCF38837A}">
      <dsp:nvSpPr>
        <dsp:cNvPr id="0" name=""/>
        <dsp:cNvSpPr/>
      </dsp:nvSpPr>
      <dsp:spPr>
        <a:xfrm>
          <a:off x="0" y="4266748"/>
          <a:ext cx="11493303"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91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t>Suspended particulate matter with diameters less than 2.5 micrometres. They tend to remain suspended for longer durations and potentially very harmful.</a:t>
          </a:r>
        </a:p>
      </dsp:txBody>
      <dsp:txXfrm>
        <a:off x="0" y="4266748"/>
        <a:ext cx="11493303" cy="53509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1FDF-B32B-4F59-A9AC-039B7E553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696C12-56A4-48C8-9BA7-C07013C5F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A02C80-6498-466A-935F-4EB5FCFD8223}"/>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56032160-C1BB-496E-82DF-5D43FD936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036B4-CB7C-46CC-B20C-B7AF9C86C8A8}"/>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143022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7895-6881-4D2C-AE0B-355F816F22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3E1CD-3B1F-444F-AD5D-DB135F38B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D5898-1AAE-42C2-B39A-5CB3DF40C024}"/>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D47ECC75-36E4-4408-B71B-E139CBB60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BA500-E55F-40E3-9554-37E946A45C72}"/>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30996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594DE-4610-40BE-B67F-246297EAC9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BB209-7C7B-4391-BAD5-1A4F38660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0DF9F-5A9C-4486-9B51-2629E2EBEB8A}"/>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2EF74D17-E6FD-41FD-8E31-F5DFF66C4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59A9E-762C-4D55-BC99-18E25E0D2FC3}"/>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250169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405E-8655-4757-B32D-D57D74F76F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8EA77-75DA-44A1-945B-8ED2D99DD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7710E-758A-403D-8971-C3AB522C7929}"/>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658F5D27-731C-4DFD-B3E9-92F1CD8E6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16768-40FD-40E0-BFA2-2C22825B2F42}"/>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407495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E6A3-3D29-44BA-ADB3-FC3FE938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4F913A-CB9D-40DE-918E-D5A82F65F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58A73-CE9D-4534-930C-5D26F0BD6CA1}"/>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4AC15B09-8F42-4414-A44D-A36512E57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A41BC-F6A8-45DD-AC12-D06427D1029A}"/>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387559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ECA1-12F5-45EB-BAD1-9A3854FE9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FF0D65-1EA9-438F-A9EA-915EF8E17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68B63-B5A7-4177-B170-194910FDE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F679-653E-47AB-9C43-838DBFF9F1D8}"/>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6" name="Footer Placeholder 5">
            <a:extLst>
              <a:ext uri="{FF2B5EF4-FFF2-40B4-BE49-F238E27FC236}">
                <a16:creationId xmlns:a16="http://schemas.microsoft.com/office/drawing/2014/main" id="{1815E9AC-86EC-4A3C-BBAB-C90EC9287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57C71-D593-4A91-96DD-139654F4AA58}"/>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137126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C46E-3D0F-47CD-8A22-01538B6D0B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769394-9CCA-4C57-91F4-93D0C163B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4DFC4-9176-4ACF-A153-953DA38BF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D30E59-4878-4BC8-BBF5-3938F1E74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55D63-0D8B-4BD8-A8BA-DB3464A66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34986-F055-47FD-AFFD-E84C5D43C5F0}"/>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8" name="Footer Placeholder 7">
            <a:extLst>
              <a:ext uri="{FF2B5EF4-FFF2-40B4-BE49-F238E27FC236}">
                <a16:creationId xmlns:a16="http://schemas.microsoft.com/office/drawing/2014/main" id="{5248564C-EFA5-4566-B1DB-8B413D9A87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230CD9-706A-4F16-ACCA-D0239B7EFAA9}"/>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36199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7F2C-C177-48F9-96B1-AF06259C63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8E9744-2838-4196-801B-AE82229286C8}"/>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4" name="Footer Placeholder 3">
            <a:extLst>
              <a:ext uri="{FF2B5EF4-FFF2-40B4-BE49-F238E27FC236}">
                <a16:creationId xmlns:a16="http://schemas.microsoft.com/office/drawing/2014/main" id="{F5CBDEB0-ABD0-47CF-A90E-83E898AF36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69BF72-F3FB-4C6F-8C88-01F72756FF41}"/>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356455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BF085-A8CE-4437-A8B1-DE8623EEB0B8}"/>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3" name="Footer Placeholder 2">
            <a:extLst>
              <a:ext uri="{FF2B5EF4-FFF2-40B4-BE49-F238E27FC236}">
                <a16:creationId xmlns:a16="http://schemas.microsoft.com/office/drawing/2014/main" id="{4BA5B703-289E-401B-84E3-B7A461A018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A1BD19-29A2-4D6E-BE39-4C8193A3D6D3}"/>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50910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3681-B948-4FBD-A583-CD4B87503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80F6C7-B6B1-44B8-8F45-FB8718117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A1BA24-95E5-489E-AFC4-8E3D31914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27B18-1EEE-4C51-B6D7-38EDD0C3CCAA}"/>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6" name="Footer Placeholder 5">
            <a:extLst>
              <a:ext uri="{FF2B5EF4-FFF2-40B4-BE49-F238E27FC236}">
                <a16:creationId xmlns:a16="http://schemas.microsoft.com/office/drawing/2014/main" id="{0159062E-A9E4-4E65-825B-984FEA991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95C479-2C3E-4292-9D8B-0726ABB63495}"/>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71101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B37E-58F9-47B2-A516-77F57B0A6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A79262-961C-4741-A578-763AB6447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EC78BE-80DD-48FF-B029-D4B99A091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09E4-D9D0-4688-806A-27760ECFE4F8}"/>
              </a:ext>
            </a:extLst>
          </p:cNvPr>
          <p:cNvSpPr>
            <a:spLocks noGrp="1"/>
          </p:cNvSpPr>
          <p:nvPr>
            <p:ph type="dt" sz="half" idx="10"/>
          </p:nvPr>
        </p:nvSpPr>
        <p:spPr/>
        <p:txBody>
          <a:bodyPr/>
          <a:lstStyle/>
          <a:p>
            <a:fld id="{5E738E8B-063C-4C7F-90CD-2EE53E293724}" type="datetimeFigureOut">
              <a:rPr lang="en-IN" smtClean="0"/>
              <a:t>10-03-2019</a:t>
            </a:fld>
            <a:endParaRPr lang="en-IN"/>
          </a:p>
        </p:txBody>
      </p:sp>
      <p:sp>
        <p:nvSpPr>
          <p:cNvPr id="6" name="Footer Placeholder 5">
            <a:extLst>
              <a:ext uri="{FF2B5EF4-FFF2-40B4-BE49-F238E27FC236}">
                <a16:creationId xmlns:a16="http://schemas.microsoft.com/office/drawing/2014/main" id="{9D65E820-3697-47D0-9563-F75A61F0F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38A59-0D67-43D7-9ED2-C9F5BD97DF10}"/>
              </a:ext>
            </a:extLst>
          </p:cNvPr>
          <p:cNvSpPr>
            <a:spLocks noGrp="1"/>
          </p:cNvSpPr>
          <p:nvPr>
            <p:ph type="sldNum" sz="quarter" idx="12"/>
          </p:nvPr>
        </p:nvSpPr>
        <p:spPr/>
        <p:txBody>
          <a:bodyPr/>
          <a:lstStyle/>
          <a:p>
            <a:fld id="{68FCB061-3776-44E0-8F53-35F3CFE3DC65}" type="slidenum">
              <a:rPr lang="en-IN" smtClean="0"/>
              <a:t>‹#›</a:t>
            </a:fld>
            <a:endParaRPr lang="en-IN"/>
          </a:p>
        </p:txBody>
      </p:sp>
    </p:spTree>
    <p:extLst>
      <p:ext uri="{BB962C8B-B14F-4D97-AF65-F5344CB8AC3E}">
        <p14:creationId xmlns:p14="http://schemas.microsoft.com/office/powerpoint/2010/main" val="285500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5B478-BA0D-48FE-A6F0-82F5272F5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4CF415-A1D9-4E98-9C83-B7128F603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F028A-0E5E-4C9A-9890-ED7BA42B3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38E8B-063C-4C7F-90CD-2EE53E293724}" type="datetimeFigureOut">
              <a:rPr lang="en-IN" smtClean="0"/>
              <a:t>10-03-2019</a:t>
            </a:fld>
            <a:endParaRPr lang="en-IN"/>
          </a:p>
        </p:txBody>
      </p:sp>
      <p:sp>
        <p:nvSpPr>
          <p:cNvPr id="5" name="Footer Placeholder 4">
            <a:extLst>
              <a:ext uri="{FF2B5EF4-FFF2-40B4-BE49-F238E27FC236}">
                <a16:creationId xmlns:a16="http://schemas.microsoft.com/office/drawing/2014/main" id="{063C295C-4C31-4169-8E82-67EA78AC2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3414E-31DC-4B22-98F6-B24D4D29D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CB061-3776-44E0-8F53-35F3CFE3DC65}" type="slidenum">
              <a:rPr lang="en-IN" smtClean="0"/>
              <a:t>‹#›</a:t>
            </a:fld>
            <a:endParaRPr lang="en-IN"/>
          </a:p>
        </p:txBody>
      </p:sp>
    </p:spTree>
    <p:extLst>
      <p:ext uri="{BB962C8B-B14F-4D97-AF65-F5344CB8AC3E}">
        <p14:creationId xmlns:p14="http://schemas.microsoft.com/office/powerpoint/2010/main" val="80629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nversation.com/king-coal-is-dethroned-in-the-us-and-thats-good-news-for-the-environment-6391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D093-A453-45A6-9D71-A94AEE1F5FDF}"/>
              </a:ext>
            </a:extLst>
          </p:cNvPr>
          <p:cNvSpPr>
            <a:spLocks noGrp="1"/>
          </p:cNvSpPr>
          <p:nvPr>
            <p:ph type="ctrTitle"/>
          </p:nvPr>
        </p:nvSpPr>
        <p:spPr>
          <a:xfrm>
            <a:off x="1524000" y="810761"/>
            <a:ext cx="9144000" cy="1193800"/>
          </a:xfrm>
        </p:spPr>
        <p:txBody>
          <a:bodyPr>
            <a:noAutofit/>
          </a:bodyPr>
          <a:lstStyle/>
          <a:p>
            <a:r>
              <a:rPr lang="en-IN" sz="8800" b="1" dirty="0">
                <a:solidFill>
                  <a:schemeClr val="accent1"/>
                </a:solidFill>
              </a:rPr>
              <a:t>India Air Quality</a:t>
            </a:r>
          </a:p>
        </p:txBody>
      </p:sp>
      <p:sp>
        <p:nvSpPr>
          <p:cNvPr id="3" name="Subtitle 2">
            <a:extLst>
              <a:ext uri="{FF2B5EF4-FFF2-40B4-BE49-F238E27FC236}">
                <a16:creationId xmlns:a16="http://schemas.microsoft.com/office/drawing/2014/main" id="{DC11014F-23F5-4516-9294-D5BA1706C455}"/>
              </a:ext>
            </a:extLst>
          </p:cNvPr>
          <p:cNvSpPr>
            <a:spLocks noGrp="1"/>
          </p:cNvSpPr>
          <p:nvPr>
            <p:ph type="subTitle" idx="1"/>
          </p:nvPr>
        </p:nvSpPr>
        <p:spPr>
          <a:xfrm>
            <a:off x="8159261" y="5090636"/>
            <a:ext cx="3882683" cy="1655762"/>
          </a:xfrm>
        </p:spPr>
        <p:txBody>
          <a:bodyPr/>
          <a:lstStyle/>
          <a:p>
            <a:pPr algn="r"/>
            <a:r>
              <a:rPr lang="en-IN" dirty="0">
                <a:solidFill>
                  <a:srgbClr val="0070C0"/>
                </a:solidFill>
              </a:rPr>
              <a:t>Exploratory Data Analysis </a:t>
            </a:r>
          </a:p>
          <a:p>
            <a:pPr algn="r"/>
            <a:r>
              <a:rPr lang="en-IN" dirty="0">
                <a:solidFill>
                  <a:srgbClr val="0070C0"/>
                </a:solidFill>
              </a:rPr>
              <a:t>Term 2 End Project</a:t>
            </a:r>
          </a:p>
          <a:p>
            <a:pPr algn="r"/>
            <a:r>
              <a:rPr lang="en-IN" dirty="0">
                <a:solidFill>
                  <a:srgbClr val="0070C0"/>
                </a:solidFill>
              </a:rPr>
              <a:t>Neeraj Kumar</a:t>
            </a:r>
          </a:p>
        </p:txBody>
      </p:sp>
    </p:spTree>
    <p:extLst>
      <p:ext uri="{BB962C8B-B14F-4D97-AF65-F5344CB8AC3E}">
        <p14:creationId xmlns:p14="http://schemas.microsoft.com/office/powerpoint/2010/main" val="112735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49D-9062-410D-AA5D-43F3A8888BCB}"/>
              </a:ext>
            </a:extLst>
          </p:cNvPr>
          <p:cNvSpPr>
            <a:spLocks noGrp="1"/>
          </p:cNvSpPr>
          <p:nvPr>
            <p:ph type="title"/>
          </p:nvPr>
        </p:nvSpPr>
        <p:spPr>
          <a:xfrm>
            <a:off x="838200" y="210381"/>
            <a:ext cx="10515600" cy="1055712"/>
          </a:xfrm>
        </p:spPr>
        <p:txBody>
          <a:bodyPr>
            <a:normAutofit/>
          </a:bodyPr>
          <a:lstStyle/>
          <a:p>
            <a:pPr algn="ctr"/>
            <a:r>
              <a:rPr lang="en-IN" sz="3600" b="1" dirty="0">
                <a:solidFill>
                  <a:srgbClr val="C00000"/>
                </a:solidFill>
              </a:rPr>
              <a:t>Conclusion</a:t>
            </a:r>
          </a:p>
        </p:txBody>
      </p:sp>
      <p:sp>
        <p:nvSpPr>
          <p:cNvPr id="4" name="Content Placeholder 3">
            <a:extLst>
              <a:ext uri="{FF2B5EF4-FFF2-40B4-BE49-F238E27FC236}">
                <a16:creationId xmlns:a16="http://schemas.microsoft.com/office/drawing/2014/main" id="{0E8E55B5-CA4C-4A64-BF7F-D2C060FECCD2}"/>
              </a:ext>
            </a:extLst>
          </p:cNvPr>
          <p:cNvSpPr>
            <a:spLocks noGrp="1"/>
          </p:cNvSpPr>
          <p:nvPr>
            <p:ph idx="1"/>
          </p:nvPr>
        </p:nvSpPr>
        <p:spPr>
          <a:xfrm>
            <a:off x="838200" y="1253331"/>
            <a:ext cx="10950526" cy="5394288"/>
          </a:xfrm>
        </p:spPr>
        <p:txBody>
          <a:bodyPr>
            <a:normAutofit fontScale="92500" lnSpcReduction="20000"/>
          </a:bodyPr>
          <a:lstStyle/>
          <a:p>
            <a:pPr algn="just">
              <a:buFont typeface="Wingdings" panose="05000000000000000000" pitchFamily="2" charset="2"/>
              <a:buChar char="Ø"/>
            </a:pPr>
            <a:r>
              <a:rPr lang="en-IN" sz="3600" dirty="0">
                <a:solidFill>
                  <a:schemeClr val="accent1">
                    <a:lumMod val="75000"/>
                  </a:schemeClr>
                </a:solidFill>
              </a:rPr>
              <a:t>North and east states are highly polluted.</a:t>
            </a:r>
          </a:p>
          <a:p>
            <a:pPr algn="just">
              <a:buFont typeface="Wingdings" panose="05000000000000000000" pitchFamily="2" charset="2"/>
              <a:buChar char="Ø"/>
            </a:pPr>
            <a:endParaRPr lang="en-IN" sz="3600" dirty="0">
              <a:solidFill>
                <a:schemeClr val="accent1">
                  <a:lumMod val="75000"/>
                </a:schemeClr>
              </a:solidFill>
            </a:endParaRPr>
          </a:p>
          <a:p>
            <a:pPr algn="just">
              <a:buFont typeface="Wingdings" panose="05000000000000000000" pitchFamily="2" charset="2"/>
              <a:buChar char="Ø"/>
            </a:pPr>
            <a:r>
              <a:rPr lang="en-IN" sz="3600" dirty="0">
                <a:solidFill>
                  <a:schemeClr val="accent1">
                    <a:lumMod val="75000"/>
                  </a:schemeClr>
                </a:solidFill>
              </a:rPr>
              <a:t>South and west states are better to breath and comparatively less polluted to other part of India.</a:t>
            </a:r>
          </a:p>
          <a:p>
            <a:pPr algn="just">
              <a:buFont typeface="Wingdings" panose="05000000000000000000" pitchFamily="2" charset="2"/>
              <a:buChar char="Ø"/>
            </a:pPr>
            <a:endParaRPr lang="en-IN" sz="3600" dirty="0">
              <a:solidFill>
                <a:schemeClr val="accent1">
                  <a:lumMod val="75000"/>
                </a:schemeClr>
              </a:solidFill>
            </a:endParaRPr>
          </a:p>
          <a:p>
            <a:pPr algn="just">
              <a:buFont typeface="Wingdings" panose="05000000000000000000" pitchFamily="2" charset="2"/>
              <a:buChar char="Ø"/>
            </a:pPr>
            <a:r>
              <a:rPr lang="en-IN" sz="3600" dirty="0">
                <a:solidFill>
                  <a:schemeClr val="accent1">
                    <a:lumMod val="75000"/>
                  </a:schemeClr>
                </a:solidFill>
              </a:rPr>
              <a:t>Industrial area is clearly the major reason behind producing the air pollutant.</a:t>
            </a:r>
          </a:p>
          <a:p>
            <a:pPr algn="just">
              <a:buFont typeface="Wingdings" panose="05000000000000000000" pitchFamily="2" charset="2"/>
              <a:buChar char="Ø"/>
            </a:pPr>
            <a:endParaRPr lang="en-IN" sz="3600" dirty="0">
              <a:solidFill>
                <a:schemeClr val="accent1">
                  <a:lumMod val="75000"/>
                </a:schemeClr>
              </a:solidFill>
            </a:endParaRPr>
          </a:p>
          <a:p>
            <a:pPr algn="just">
              <a:buFont typeface="Wingdings" panose="05000000000000000000" pitchFamily="2" charset="2"/>
              <a:buChar char="Ø"/>
            </a:pPr>
            <a:r>
              <a:rPr lang="en-IN" sz="3600" dirty="0">
                <a:solidFill>
                  <a:schemeClr val="accent1">
                    <a:lumMod val="75000"/>
                  </a:schemeClr>
                </a:solidFill>
              </a:rPr>
              <a:t>Delhi &amp; UP adding most to SPM and RSPM in air.</a:t>
            </a:r>
          </a:p>
          <a:p>
            <a:pPr algn="just">
              <a:buFont typeface="Wingdings" panose="05000000000000000000" pitchFamily="2" charset="2"/>
              <a:buChar char="Ø"/>
            </a:pPr>
            <a:endParaRPr lang="en-IN" sz="3600" dirty="0">
              <a:solidFill>
                <a:schemeClr val="accent1">
                  <a:lumMod val="75000"/>
                </a:schemeClr>
              </a:solidFill>
            </a:endParaRPr>
          </a:p>
          <a:p>
            <a:pPr algn="just">
              <a:buFont typeface="Wingdings" panose="05000000000000000000" pitchFamily="2" charset="2"/>
              <a:buChar char="Ø"/>
            </a:pPr>
            <a:r>
              <a:rPr lang="en-IN" sz="3600" dirty="0">
                <a:solidFill>
                  <a:schemeClr val="accent1">
                    <a:lumMod val="75000"/>
                  </a:schemeClr>
                </a:solidFill>
              </a:rPr>
              <a:t>Jharkhand and Maharashtra emitting SO2 and NO2 most in India.</a:t>
            </a:r>
          </a:p>
          <a:p>
            <a:pPr marL="0" indent="0">
              <a:buNone/>
            </a:pPr>
            <a:endParaRPr lang="en-IN" dirty="0"/>
          </a:p>
        </p:txBody>
      </p:sp>
    </p:spTree>
    <p:extLst>
      <p:ext uri="{BB962C8B-B14F-4D97-AF65-F5344CB8AC3E}">
        <p14:creationId xmlns:p14="http://schemas.microsoft.com/office/powerpoint/2010/main" val="147248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F749EDF-6B41-4880-A2CC-436D641A8220}"/>
              </a:ext>
            </a:extLst>
          </p:cNvPr>
          <p:cNvSpPr txBox="1"/>
          <p:nvPr/>
        </p:nvSpPr>
        <p:spPr>
          <a:xfrm>
            <a:off x="4182794" y="2767280"/>
            <a:ext cx="3826412" cy="1323439"/>
          </a:xfrm>
          <a:prstGeom prst="rect">
            <a:avLst/>
          </a:prstGeom>
          <a:noFill/>
        </p:spPr>
        <p:txBody>
          <a:bodyPr wrap="square" rtlCol="0">
            <a:spAutoFit/>
          </a:bodyPr>
          <a:lstStyle/>
          <a:p>
            <a:r>
              <a:rPr lang="en-IN" sz="8000" b="1" dirty="0">
                <a:solidFill>
                  <a:srgbClr val="7030A0"/>
                </a:solidFill>
              </a:rPr>
              <a:t>Thanks</a:t>
            </a:r>
          </a:p>
        </p:txBody>
      </p:sp>
    </p:spTree>
    <p:extLst>
      <p:ext uri="{BB962C8B-B14F-4D97-AF65-F5344CB8AC3E}">
        <p14:creationId xmlns:p14="http://schemas.microsoft.com/office/powerpoint/2010/main" val="103544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70B345A-1C87-4608-9793-E1A138E149B1}"/>
              </a:ext>
            </a:extLst>
          </p:cNvPr>
          <p:cNvGraphicFramePr/>
          <p:nvPr>
            <p:extLst>
              <p:ext uri="{D42A27DB-BD31-4B8C-83A1-F6EECF244321}">
                <p14:modId xmlns:p14="http://schemas.microsoft.com/office/powerpoint/2010/main" val="2719989001"/>
              </p:ext>
            </p:extLst>
          </p:nvPr>
        </p:nvGraphicFramePr>
        <p:xfrm>
          <a:off x="1420837" y="0"/>
          <a:ext cx="965043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24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573D-5E62-4B20-95B4-F4566CA46164}"/>
              </a:ext>
            </a:extLst>
          </p:cNvPr>
          <p:cNvSpPr>
            <a:spLocks noGrp="1"/>
          </p:cNvSpPr>
          <p:nvPr>
            <p:ph type="title"/>
          </p:nvPr>
        </p:nvSpPr>
        <p:spPr/>
        <p:txBody>
          <a:bodyPr/>
          <a:lstStyle/>
          <a:p>
            <a:r>
              <a:rPr lang="en-IN" b="1" dirty="0">
                <a:solidFill>
                  <a:srgbClr val="C00000"/>
                </a:solidFill>
              </a:rPr>
              <a:t>Problem Statement : Are we breathing safe ?</a:t>
            </a:r>
          </a:p>
        </p:txBody>
      </p:sp>
      <p:sp>
        <p:nvSpPr>
          <p:cNvPr id="3" name="Content Placeholder 2">
            <a:extLst>
              <a:ext uri="{FF2B5EF4-FFF2-40B4-BE49-F238E27FC236}">
                <a16:creationId xmlns:a16="http://schemas.microsoft.com/office/drawing/2014/main" id="{580812B0-7F89-4748-BB91-60A37303A255}"/>
              </a:ext>
            </a:extLst>
          </p:cNvPr>
          <p:cNvSpPr>
            <a:spLocks noGrp="1"/>
          </p:cNvSpPr>
          <p:nvPr>
            <p:ph idx="1"/>
          </p:nvPr>
        </p:nvSpPr>
        <p:spPr>
          <a:xfrm>
            <a:off x="838199" y="1853761"/>
            <a:ext cx="10809849" cy="4639114"/>
          </a:xfrm>
        </p:spPr>
        <p:txBody>
          <a:bodyPr/>
          <a:lstStyle/>
          <a:p>
            <a:pPr algn="just">
              <a:buFont typeface="Wingdings" panose="05000000000000000000" pitchFamily="2" charset="2"/>
              <a:buChar char="v"/>
            </a:pPr>
            <a:r>
              <a:rPr lang="en-IN" dirty="0">
                <a:solidFill>
                  <a:schemeClr val="accent1">
                    <a:lumMod val="75000"/>
                  </a:schemeClr>
                </a:solidFill>
              </a:rPr>
              <a:t>Air pollution occurs when harmful or excessive quantities of substances including gases, particles, and biological molecules are introduced into Earth's atmosphere.</a:t>
            </a:r>
          </a:p>
          <a:p>
            <a:pPr algn="just">
              <a:buFont typeface="Wingdings" panose="05000000000000000000" pitchFamily="2" charset="2"/>
              <a:buChar char="v"/>
            </a:pPr>
            <a:r>
              <a:rPr lang="en-IN" dirty="0">
                <a:solidFill>
                  <a:schemeClr val="accent1">
                    <a:lumMod val="75000"/>
                  </a:schemeClr>
                </a:solidFill>
              </a:rPr>
              <a:t>The Pollutant Standard Index (PSI) is a numerical value and indicator of pollutants that is normally used to facilitate risk assessment. </a:t>
            </a:r>
          </a:p>
          <a:p>
            <a:pPr algn="just">
              <a:buFont typeface="Wingdings" panose="05000000000000000000" pitchFamily="2" charset="2"/>
              <a:buChar char="v"/>
            </a:pPr>
            <a:r>
              <a:rPr lang="en-IN" dirty="0">
                <a:solidFill>
                  <a:schemeClr val="accent1">
                    <a:lumMod val="75000"/>
                  </a:schemeClr>
                </a:solidFill>
              </a:rPr>
              <a:t>It is a numeric value between zero to 500. The calculation of PSI is based on the concentration of five major air pollutants including particulate matters (PMs), sulphur dioxide (SO2), nitrogen dioxide (NO2), carbon monoxide (CO), and ozone (O3) in the air.</a:t>
            </a:r>
          </a:p>
          <a:p>
            <a:pPr marL="0" indent="0">
              <a:buNone/>
            </a:pPr>
            <a:endParaRPr lang="en-IN" dirty="0"/>
          </a:p>
        </p:txBody>
      </p:sp>
    </p:spTree>
    <p:extLst>
      <p:ext uri="{BB962C8B-B14F-4D97-AF65-F5344CB8AC3E}">
        <p14:creationId xmlns:p14="http://schemas.microsoft.com/office/powerpoint/2010/main" val="166165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51CE-2B2C-4A1D-9B09-347C01529B8E}"/>
              </a:ext>
            </a:extLst>
          </p:cNvPr>
          <p:cNvSpPr>
            <a:spLocks noGrp="1"/>
          </p:cNvSpPr>
          <p:nvPr>
            <p:ph type="title"/>
          </p:nvPr>
        </p:nvSpPr>
        <p:spPr/>
        <p:txBody>
          <a:bodyPr>
            <a:normAutofit/>
          </a:bodyPr>
          <a:lstStyle/>
          <a:p>
            <a:r>
              <a:rPr lang="en-IN" sz="4000" b="1" dirty="0">
                <a:solidFill>
                  <a:srgbClr val="C00000"/>
                </a:solidFill>
              </a:rPr>
              <a:t>5 important factors in air to analyse the air quality</a:t>
            </a:r>
          </a:p>
        </p:txBody>
      </p:sp>
      <p:graphicFrame>
        <p:nvGraphicFramePr>
          <p:cNvPr id="4" name="Diagram 3">
            <a:extLst>
              <a:ext uri="{FF2B5EF4-FFF2-40B4-BE49-F238E27FC236}">
                <a16:creationId xmlns:a16="http://schemas.microsoft.com/office/drawing/2014/main" id="{5F5C4E05-1869-4F1B-96AB-A6FF19F90296}"/>
              </a:ext>
            </a:extLst>
          </p:cNvPr>
          <p:cNvGraphicFramePr/>
          <p:nvPr>
            <p:extLst>
              <p:ext uri="{D42A27DB-BD31-4B8C-83A1-F6EECF244321}">
                <p14:modId xmlns:p14="http://schemas.microsoft.com/office/powerpoint/2010/main" val="392856477"/>
              </p:ext>
            </p:extLst>
          </p:nvPr>
        </p:nvGraphicFramePr>
        <p:xfrm>
          <a:off x="349348" y="1690688"/>
          <a:ext cx="11493304"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00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A8BC-1538-41B9-9CCD-59BD6BE9E50A}"/>
              </a:ext>
            </a:extLst>
          </p:cNvPr>
          <p:cNvSpPr>
            <a:spLocks noGrp="1"/>
          </p:cNvSpPr>
          <p:nvPr>
            <p:ph type="title"/>
          </p:nvPr>
        </p:nvSpPr>
        <p:spPr>
          <a:xfrm>
            <a:off x="838200" y="195384"/>
            <a:ext cx="10515600" cy="971306"/>
          </a:xfrm>
        </p:spPr>
        <p:txBody>
          <a:bodyPr/>
          <a:lstStyle/>
          <a:p>
            <a:pPr algn="ctr"/>
            <a:r>
              <a:rPr lang="en-IN" b="1" dirty="0">
                <a:solidFill>
                  <a:srgbClr val="C00000"/>
                </a:solidFill>
              </a:rPr>
              <a:t>Data Set</a:t>
            </a:r>
          </a:p>
        </p:txBody>
      </p:sp>
      <p:sp>
        <p:nvSpPr>
          <p:cNvPr id="3" name="Content Placeholder 2">
            <a:extLst>
              <a:ext uri="{FF2B5EF4-FFF2-40B4-BE49-F238E27FC236}">
                <a16:creationId xmlns:a16="http://schemas.microsoft.com/office/drawing/2014/main" id="{DFA40AC3-B0F3-4451-8F1E-C35976D90A3F}"/>
              </a:ext>
            </a:extLst>
          </p:cNvPr>
          <p:cNvSpPr>
            <a:spLocks noGrp="1"/>
          </p:cNvSpPr>
          <p:nvPr>
            <p:ph idx="1"/>
          </p:nvPr>
        </p:nvSpPr>
        <p:spPr>
          <a:xfrm>
            <a:off x="838200" y="1361390"/>
            <a:ext cx="10753578" cy="4575175"/>
          </a:xfrm>
        </p:spPr>
        <p:txBody>
          <a:bodyPr/>
          <a:lstStyle/>
          <a:p>
            <a:pPr marL="0" indent="0">
              <a:buNone/>
            </a:pPr>
            <a:r>
              <a:rPr lang="en-IN" sz="3200" b="1" dirty="0">
                <a:solidFill>
                  <a:schemeClr val="accent1">
                    <a:lumMod val="75000"/>
                  </a:schemeClr>
                </a:solidFill>
              </a:rPr>
              <a:t>EDA is performed on following data.</a:t>
            </a:r>
          </a:p>
          <a:p>
            <a:pPr>
              <a:buFont typeface="Wingdings" panose="05000000000000000000" pitchFamily="2" charset="2"/>
              <a:buChar char="Ø"/>
            </a:pPr>
            <a:r>
              <a:rPr lang="en-IN" dirty="0">
                <a:solidFill>
                  <a:schemeClr val="accent1">
                    <a:lumMod val="75000"/>
                  </a:schemeClr>
                </a:solidFill>
              </a:rPr>
              <a:t>Number of variables   :  11 </a:t>
            </a:r>
          </a:p>
          <a:p>
            <a:pPr>
              <a:buFont typeface="Wingdings" panose="05000000000000000000" pitchFamily="2" charset="2"/>
              <a:buChar char="Ø"/>
            </a:pPr>
            <a:r>
              <a:rPr lang="en-IN" dirty="0">
                <a:solidFill>
                  <a:schemeClr val="accent1">
                    <a:lumMod val="75000"/>
                  </a:schemeClr>
                </a:solidFill>
              </a:rPr>
              <a:t>Number of observations : 435742 </a:t>
            </a:r>
          </a:p>
          <a:p>
            <a:pPr>
              <a:buFont typeface="Wingdings" panose="05000000000000000000" pitchFamily="2" charset="2"/>
              <a:buChar char="Ø"/>
            </a:pPr>
            <a:r>
              <a:rPr lang="en-IN" dirty="0">
                <a:solidFill>
                  <a:schemeClr val="accent1">
                    <a:lumMod val="75000"/>
                  </a:schemeClr>
                </a:solidFill>
              </a:rPr>
              <a:t>Total Missing (%) : 19.6% </a:t>
            </a:r>
          </a:p>
          <a:p>
            <a:pPr>
              <a:buFont typeface="Wingdings" panose="05000000000000000000" pitchFamily="2" charset="2"/>
              <a:buChar char="Ø"/>
            </a:pPr>
            <a:r>
              <a:rPr lang="en-IN" dirty="0">
                <a:solidFill>
                  <a:schemeClr val="accent1">
                    <a:lumMod val="75000"/>
                  </a:schemeClr>
                </a:solidFill>
              </a:rPr>
              <a:t> 37 State data</a:t>
            </a:r>
          </a:p>
          <a:p>
            <a:pPr>
              <a:buFont typeface="Wingdings" panose="05000000000000000000" pitchFamily="2" charset="2"/>
              <a:buChar char="Ø"/>
            </a:pPr>
            <a:r>
              <a:rPr lang="en-IN" dirty="0">
                <a:solidFill>
                  <a:schemeClr val="accent1">
                    <a:lumMod val="75000"/>
                  </a:schemeClr>
                </a:solidFill>
              </a:rPr>
              <a:t> 6 type of data i.e. of industry, rural etc.</a:t>
            </a:r>
          </a:p>
          <a:p>
            <a:pPr>
              <a:buFont typeface="Wingdings" panose="05000000000000000000" pitchFamily="2" charset="2"/>
              <a:buChar char="Ø"/>
            </a:pPr>
            <a:r>
              <a:rPr lang="en-IN" dirty="0">
                <a:solidFill>
                  <a:schemeClr val="accent1">
                    <a:lumMod val="75000"/>
                  </a:schemeClr>
                </a:solidFill>
              </a:rPr>
              <a:t> Data is of year 1987 to 2015</a:t>
            </a:r>
          </a:p>
        </p:txBody>
      </p:sp>
    </p:spTree>
    <p:extLst>
      <p:ext uri="{BB962C8B-B14F-4D97-AF65-F5344CB8AC3E}">
        <p14:creationId xmlns:p14="http://schemas.microsoft.com/office/powerpoint/2010/main" val="360276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49D-9062-410D-AA5D-43F3A8888BCB}"/>
              </a:ext>
            </a:extLst>
          </p:cNvPr>
          <p:cNvSpPr>
            <a:spLocks noGrp="1"/>
          </p:cNvSpPr>
          <p:nvPr>
            <p:ph type="title"/>
          </p:nvPr>
        </p:nvSpPr>
        <p:spPr>
          <a:xfrm>
            <a:off x="838200" y="210381"/>
            <a:ext cx="10515600" cy="1055712"/>
          </a:xfrm>
        </p:spPr>
        <p:txBody>
          <a:bodyPr>
            <a:normAutofit/>
          </a:bodyPr>
          <a:lstStyle/>
          <a:p>
            <a:pPr algn="ctr"/>
            <a:r>
              <a:rPr lang="en-IN" sz="3600" b="1" dirty="0">
                <a:solidFill>
                  <a:srgbClr val="C00000"/>
                </a:solidFill>
              </a:rPr>
              <a:t>Top 5 states having highest emissions of NO2 &amp; SO2</a:t>
            </a:r>
          </a:p>
        </p:txBody>
      </p:sp>
      <p:pic>
        <p:nvPicPr>
          <p:cNvPr id="4" name="Content Placeholder 3" descr="C:\Users\Neeraj\AppData\Local\Microsoft\Windows\INetCache\Content.MSO\C063A9A1.tmp">
            <a:extLst>
              <a:ext uri="{FF2B5EF4-FFF2-40B4-BE49-F238E27FC236}">
                <a16:creationId xmlns:a16="http://schemas.microsoft.com/office/drawing/2014/main" id="{2525FEB3-10EB-467C-B3C8-7FFDCF8638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5298" y="1450759"/>
            <a:ext cx="5503089" cy="4529796"/>
          </a:xfrm>
          <a:prstGeom prst="rect">
            <a:avLst/>
          </a:prstGeom>
          <a:noFill/>
          <a:ln>
            <a:noFill/>
          </a:ln>
        </p:spPr>
      </p:pic>
      <p:pic>
        <p:nvPicPr>
          <p:cNvPr id="5" name="Picture 4" descr="C:\Users\Neeraj\AppData\Local\Microsoft\Windows\INetCache\Content.MSO\65123D57.tmp">
            <a:extLst>
              <a:ext uri="{FF2B5EF4-FFF2-40B4-BE49-F238E27FC236}">
                <a16:creationId xmlns:a16="http://schemas.microsoft.com/office/drawing/2014/main" id="{321CC103-B395-4BE9-AD03-7C46599031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665" y="1450759"/>
            <a:ext cx="5819335" cy="4529796"/>
          </a:xfrm>
          <a:prstGeom prst="rect">
            <a:avLst/>
          </a:prstGeom>
          <a:noFill/>
          <a:ln>
            <a:noFill/>
          </a:ln>
        </p:spPr>
      </p:pic>
      <p:sp>
        <p:nvSpPr>
          <p:cNvPr id="6" name="TextBox 5">
            <a:extLst>
              <a:ext uri="{FF2B5EF4-FFF2-40B4-BE49-F238E27FC236}">
                <a16:creationId xmlns:a16="http://schemas.microsoft.com/office/drawing/2014/main" id="{33382AF2-F9E4-4AAB-895A-1986424DB155}"/>
              </a:ext>
            </a:extLst>
          </p:cNvPr>
          <p:cNvSpPr txBox="1"/>
          <p:nvPr/>
        </p:nvSpPr>
        <p:spPr>
          <a:xfrm>
            <a:off x="747933" y="6278287"/>
            <a:ext cx="10970453" cy="461665"/>
          </a:xfrm>
          <a:prstGeom prst="rect">
            <a:avLst/>
          </a:prstGeom>
          <a:noFill/>
        </p:spPr>
        <p:txBody>
          <a:bodyPr wrap="square" rtlCol="0">
            <a:spAutoFit/>
          </a:bodyPr>
          <a:lstStyle/>
          <a:p>
            <a:r>
              <a:rPr lang="en-IN" sz="2400" b="1" dirty="0">
                <a:solidFill>
                  <a:schemeClr val="accent1">
                    <a:lumMod val="75000"/>
                  </a:schemeClr>
                </a:solidFill>
              </a:rPr>
              <a:t>Jharkhand and Maharashtra emitting SO2 and NO2 most in India.</a:t>
            </a:r>
          </a:p>
        </p:txBody>
      </p:sp>
    </p:spTree>
    <p:extLst>
      <p:ext uri="{BB962C8B-B14F-4D97-AF65-F5344CB8AC3E}">
        <p14:creationId xmlns:p14="http://schemas.microsoft.com/office/powerpoint/2010/main" val="338617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49D-9062-410D-AA5D-43F3A8888BCB}"/>
              </a:ext>
            </a:extLst>
          </p:cNvPr>
          <p:cNvSpPr>
            <a:spLocks noGrp="1"/>
          </p:cNvSpPr>
          <p:nvPr>
            <p:ph type="title"/>
          </p:nvPr>
        </p:nvSpPr>
        <p:spPr>
          <a:xfrm>
            <a:off x="838200" y="210381"/>
            <a:ext cx="10515600" cy="1055712"/>
          </a:xfrm>
        </p:spPr>
        <p:txBody>
          <a:bodyPr>
            <a:normAutofit/>
          </a:bodyPr>
          <a:lstStyle/>
          <a:p>
            <a:pPr algn="ctr"/>
            <a:r>
              <a:rPr lang="en-IN" sz="3600" b="1" dirty="0">
                <a:solidFill>
                  <a:srgbClr val="C00000"/>
                </a:solidFill>
              </a:rPr>
              <a:t>Suspended particulate matter state wise</a:t>
            </a:r>
          </a:p>
        </p:txBody>
      </p:sp>
      <p:sp>
        <p:nvSpPr>
          <p:cNvPr id="6" name="TextBox 5">
            <a:extLst>
              <a:ext uri="{FF2B5EF4-FFF2-40B4-BE49-F238E27FC236}">
                <a16:creationId xmlns:a16="http://schemas.microsoft.com/office/drawing/2014/main" id="{33382AF2-F9E4-4AAB-895A-1986424DB155}"/>
              </a:ext>
            </a:extLst>
          </p:cNvPr>
          <p:cNvSpPr txBox="1"/>
          <p:nvPr/>
        </p:nvSpPr>
        <p:spPr>
          <a:xfrm>
            <a:off x="747933" y="6278287"/>
            <a:ext cx="10970453" cy="461665"/>
          </a:xfrm>
          <a:prstGeom prst="rect">
            <a:avLst/>
          </a:prstGeom>
          <a:noFill/>
        </p:spPr>
        <p:txBody>
          <a:bodyPr wrap="square" rtlCol="0">
            <a:spAutoFit/>
          </a:bodyPr>
          <a:lstStyle/>
          <a:p>
            <a:r>
              <a:rPr lang="en-IN" sz="2400" b="1" dirty="0">
                <a:solidFill>
                  <a:schemeClr val="accent1">
                    <a:lumMod val="75000"/>
                  </a:schemeClr>
                </a:solidFill>
              </a:rPr>
              <a:t>Delhi &amp; UP adding most to SPM and RSPM in air</a:t>
            </a:r>
          </a:p>
        </p:txBody>
      </p:sp>
      <p:pic>
        <p:nvPicPr>
          <p:cNvPr id="8" name="Content Placeholder 7" descr="C:\Users\Neeraj\AppData\Local\Microsoft\Windows\INetCache\Content.MSO\8337287D.tmp">
            <a:extLst>
              <a:ext uri="{FF2B5EF4-FFF2-40B4-BE49-F238E27FC236}">
                <a16:creationId xmlns:a16="http://schemas.microsoft.com/office/drawing/2014/main" id="{1E7BB012-CCB8-4716-923A-91DE0590DC7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7286" y="1159157"/>
            <a:ext cx="11718388" cy="5119130"/>
          </a:xfrm>
          <a:prstGeom prst="rect">
            <a:avLst/>
          </a:prstGeom>
          <a:noFill/>
          <a:ln>
            <a:noFill/>
          </a:ln>
        </p:spPr>
      </p:pic>
    </p:spTree>
    <p:extLst>
      <p:ext uri="{BB962C8B-B14F-4D97-AF65-F5344CB8AC3E}">
        <p14:creationId xmlns:p14="http://schemas.microsoft.com/office/powerpoint/2010/main" val="402451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49D-9062-410D-AA5D-43F3A8888BCB}"/>
              </a:ext>
            </a:extLst>
          </p:cNvPr>
          <p:cNvSpPr>
            <a:spLocks noGrp="1"/>
          </p:cNvSpPr>
          <p:nvPr>
            <p:ph type="title"/>
          </p:nvPr>
        </p:nvSpPr>
        <p:spPr>
          <a:xfrm>
            <a:off x="838200" y="210381"/>
            <a:ext cx="10515600" cy="1097914"/>
          </a:xfrm>
        </p:spPr>
        <p:txBody>
          <a:bodyPr>
            <a:normAutofit/>
          </a:bodyPr>
          <a:lstStyle/>
          <a:p>
            <a:pPr algn="ctr"/>
            <a:r>
              <a:rPr lang="en-IN" sz="3600" b="1" dirty="0">
                <a:solidFill>
                  <a:srgbClr val="C00000"/>
                </a:solidFill>
              </a:rPr>
              <a:t>Correlation between pollutant</a:t>
            </a:r>
          </a:p>
        </p:txBody>
      </p:sp>
      <p:sp>
        <p:nvSpPr>
          <p:cNvPr id="6" name="TextBox 5">
            <a:extLst>
              <a:ext uri="{FF2B5EF4-FFF2-40B4-BE49-F238E27FC236}">
                <a16:creationId xmlns:a16="http://schemas.microsoft.com/office/drawing/2014/main" id="{33382AF2-F9E4-4AAB-895A-1986424DB155}"/>
              </a:ext>
            </a:extLst>
          </p:cNvPr>
          <p:cNvSpPr txBox="1"/>
          <p:nvPr/>
        </p:nvSpPr>
        <p:spPr>
          <a:xfrm>
            <a:off x="8046720" y="2828835"/>
            <a:ext cx="3938953" cy="1200329"/>
          </a:xfrm>
          <a:prstGeom prst="rect">
            <a:avLst/>
          </a:prstGeom>
          <a:noFill/>
        </p:spPr>
        <p:txBody>
          <a:bodyPr wrap="square" rtlCol="0">
            <a:spAutoFit/>
          </a:bodyPr>
          <a:lstStyle/>
          <a:p>
            <a:pPr algn="just"/>
            <a:r>
              <a:rPr lang="en-IN" sz="2400" b="1" dirty="0">
                <a:solidFill>
                  <a:schemeClr val="accent1">
                    <a:lumMod val="75000"/>
                  </a:schemeClr>
                </a:solidFill>
              </a:rPr>
              <a:t>SPM and RSPM having higher interdependency and then followed by RSPM and NO2</a:t>
            </a:r>
          </a:p>
        </p:txBody>
      </p:sp>
      <p:pic>
        <p:nvPicPr>
          <p:cNvPr id="7" name="Content Placeholder 6" descr="C:\Users\Neeraj\AppData\Local\Microsoft\Windows\INetCache\Content.MSO\7F75E175.tmp">
            <a:extLst>
              <a:ext uri="{FF2B5EF4-FFF2-40B4-BE49-F238E27FC236}">
                <a16:creationId xmlns:a16="http://schemas.microsoft.com/office/drawing/2014/main" id="{F67B2272-D20B-4DB4-8631-13E9C289876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26" y="1308295"/>
            <a:ext cx="7840394" cy="5092505"/>
          </a:xfrm>
          <a:prstGeom prst="rect">
            <a:avLst/>
          </a:prstGeom>
          <a:noFill/>
          <a:ln>
            <a:noFill/>
          </a:ln>
        </p:spPr>
      </p:pic>
    </p:spTree>
    <p:extLst>
      <p:ext uri="{BB962C8B-B14F-4D97-AF65-F5344CB8AC3E}">
        <p14:creationId xmlns:p14="http://schemas.microsoft.com/office/powerpoint/2010/main" val="301170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49D-9062-410D-AA5D-43F3A8888BCB}"/>
              </a:ext>
            </a:extLst>
          </p:cNvPr>
          <p:cNvSpPr>
            <a:spLocks noGrp="1"/>
          </p:cNvSpPr>
          <p:nvPr>
            <p:ph type="title"/>
          </p:nvPr>
        </p:nvSpPr>
        <p:spPr>
          <a:xfrm>
            <a:off x="838200" y="210381"/>
            <a:ext cx="10515600" cy="1055712"/>
          </a:xfrm>
        </p:spPr>
        <p:txBody>
          <a:bodyPr>
            <a:normAutofit fontScale="90000"/>
          </a:bodyPr>
          <a:lstStyle/>
          <a:p>
            <a:pPr algn="ctr"/>
            <a:r>
              <a:rPr lang="en-IN" sz="3600" b="1" dirty="0">
                <a:solidFill>
                  <a:srgbClr val="C00000"/>
                </a:solidFill>
              </a:rPr>
              <a:t>Industrial area : major reason behind producing the air pollutant </a:t>
            </a:r>
          </a:p>
        </p:txBody>
      </p:sp>
      <p:sp>
        <p:nvSpPr>
          <p:cNvPr id="6" name="TextBox 5">
            <a:extLst>
              <a:ext uri="{FF2B5EF4-FFF2-40B4-BE49-F238E27FC236}">
                <a16:creationId xmlns:a16="http://schemas.microsoft.com/office/drawing/2014/main" id="{33382AF2-F9E4-4AAB-895A-1986424DB155}"/>
              </a:ext>
            </a:extLst>
          </p:cNvPr>
          <p:cNvSpPr txBox="1"/>
          <p:nvPr/>
        </p:nvSpPr>
        <p:spPr>
          <a:xfrm>
            <a:off x="747933" y="6278287"/>
            <a:ext cx="10970453" cy="461665"/>
          </a:xfrm>
          <a:prstGeom prst="rect">
            <a:avLst/>
          </a:prstGeom>
          <a:noFill/>
        </p:spPr>
        <p:txBody>
          <a:bodyPr wrap="square" rtlCol="0">
            <a:spAutoFit/>
          </a:bodyPr>
          <a:lstStyle/>
          <a:p>
            <a:r>
              <a:rPr lang="en-IN" sz="2400" b="1" dirty="0">
                <a:solidFill>
                  <a:schemeClr val="accent1">
                    <a:lumMod val="75000"/>
                  </a:schemeClr>
                </a:solidFill>
              </a:rPr>
              <a:t>Industrial area leading the emission of SO2 and NO2.</a:t>
            </a:r>
          </a:p>
        </p:txBody>
      </p:sp>
      <p:pic>
        <p:nvPicPr>
          <p:cNvPr id="7" name="Content Placeholder 6" descr="C:\Users\Neeraj\AppData\Local\Microsoft\Windows\INetCache\Content.MSO\66768719.tmp">
            <a:extLst>
              <a:ext uri="{FF2B5EF4-FFF2-40B4-BE49-F238E27FC236}">
                <a16:creationId xmlns:a16="http://schemas.microsoft.com/office/drawing/2014/main" id="{5E22EC74-4614-424C-9B77-BF82BDEF6E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55" y="1266093"/>
            <a:ext cx="5770545" cy="4909624"/>
          </a:xfrm>
          <a:prstGeom prst="rect">
            <a:avLst/>
          </a:prstGeom>
          <a:noFill/>
          <a:ln>
            <a:noFill/>
          </a:ln>
        </p:spPr>
      </p:pic>
      <p:pic>
        <p:nvPicPr>
          <p:cNvPr id="9" name="Picture 8" descr="C:\Users\Neeraj\AppData\Local\Microsoft\Windows\INetCache\Content.MSO\95D918F.tmp">
            <a:extLst>
              <a:ext uri="{FF2B5EF4-FFF2-40B4-BE49-F238E27FC236}">
                <a16:creationId xmlns:a16="http://schemas.microsoft.com/office/drawing/2014/main" id="{DD6C34AE-C5C0-4180-8F77-B20E37AF08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5035" y="1266093"/>
            <a:ext cx="5731510" cy="4807054"/>
          </a:xfrm>
          <a:prstGeom prst="rect">
            <a:avLst/>
          </a:prstGeom>
          <a:noFill/>
          <a:ln>
            <a:noFill/>
          </a:ln>
        </p:spPr>
      </p:pic>
    </p:spTree>
    <p:extLst>
      <p:ext uri="{BB962C8B-B14F-4D97-AF65-F5344CB8AC3E}">
        <p14:creationId xmlns:p14="http://schemas.microsoft.com/office/powerpoint/2010/main" val="3473029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472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India Air Quality</vt:lpstr>
      <vt:lpstr>PowerPoint Presentation</vt:lpstr>
      <vt:lpstr>Problem Statement : Are we breathing safe ?</vt:lpstr>
      <vt:lpstr>5 important factors in air to analyse the air quality</vt:lpstr>
      <vt:lpstr>Data Set</vt:lpstr>
      <vt:lpstr>Top 5 states having highest emissions of NO2 &amp; SO2</vt:lpstr>
      <vt:lpstr>Suspended particulate matter state wise</vt:lpstr>
      <vt:lpstr>Correlation between pollutant</vt:lpstr>
      <vt:lpstr>Industrial area : major reason behind producing the air pollutant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Air Quality</dc:title>
  <dc:creator>Neeraj Kumar</dc:creator>
  <cp:lastModifiedBy>Neeraj Kumar</cp:lastModifiedBy>
  <cp:revision>13</cp:revision>
  <dcterms:created xsi:type="dcterms:W3CDTF">2019-03-10T17:14:50Z</dcterms:created>
  <dcterms:modified xsi:type="dcterms:W3CDTF">2019-03-10T18:07:12Z</dcterms:modified>
</cp:coreProperties>
</file>