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58" r:id="rId5"/>
    <p:sldId id="277" r:id="rId6"/>
    <p:sldId id="278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884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711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09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808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58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0833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882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324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9281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178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258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0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6160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278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4770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6745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7508-97B2-4537-81DC-B2BDBC0CFA1A}" type="datetimeFigureOut">
              <a:rPr lang="es-BO" smtClean="0"/>
              <a:t>23/05/2020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DAF0F9-FFC8-4A37-9686-468BCDBE974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84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 err="1" smtClean="0"/>
              <a:t>Easy</a:t>
            </a:r>
            <a:r>
              <a:rPr lang="es-BO" dirty="0" smtClean="0"/>
              <a:t> </a:t>
            </a:r>
            <a:r>
              <a:rPr lang="es-BO" dirty="0" err="1" smtClean="0"/>
              <a:t>APPointment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 smtClean="0"/>
              <a:t>A </a:t>
            </a:r>
            <a:r>
              <a:rPr lang="es-BO" dirty="0" err="1" smtClean="0"/>
              <a:t>tool</a:t>
            </a:r>
            <a:r>
              <a:rPr lang="es-BO" dirty="0" smtClean="0"/>
              <a:t> </a:t>
            </a:r>
            <a:r>
              <a:rPr lang="es-BO" dirty="0" err="1" smtClean="0"/>
              <a:t>for</a:t>
            </a:r>
            <a:r>
              <a:rPr lang="es-BO" dirty="0" smtClean="0"/>
              <a:t> medical </a:t>
            </a:r>
            <a:r>
              <a:rPr lang="es-BO" dirty="0" err="1" smtClean="0"/>
              <a:t>APPointment</a:t>
            </a:r>
            <a:r>
              <a:rPr lang="es-BO" dirty="0" smtClean="0"/>
              <a:t> 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299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15176" y="2312374"/>
            <a:ext cx="2550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err="1" smtClean="0"/>
              <a:t>My</a:t>
            </a:r>
            <a:r>
              <a:rPr lang="es-BO" sz="1400" dirty="0" smtClean="0"/>
              <a:t> </a:t>
            </a:r>
            <a:r>
              <a:rPr lang="es-BO" sz="1400" dirty="0" err="1" smtClean="0"/>
              <a:t>APPointments</a:t>
            </a:r>
            <a:endParaRPr lang="es-B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5176" y="3510579"/>
            <a:ext cx="2550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smtClean="0"/>
              <a:t>New </a:t>
            </a:r>
            <a:r>
              <a:rPr lang="es-BO" sz="1400" dirty="0" err="1" smtClean="0"/>
              <a:t>APPointment</a:t>
            </a:r>
            <a:endParaRPr lang="es-BO" sz="1400" dirty="0"/>
          </a:p>
        </p:txBody>
      </p:sp>
      <p:sp>
        <p:nvSpPr>
          <p:cNvPr id="9" name="Elipse 8"/>
          <p:cNvSpPr/>
          <p:nvPr/>
        </p:nvSpPr>
        <p:spPr>
          <a:xfrm>
            <a:off x="6093053" y="2285508"/>
            <a:ext cx="372140" cy="361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1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842978" y="1627488"/>
            <a:ext cx="275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Your </a:t>
            </a:r>
            <a:r>
              <a:rPr lang="en-US" sz="1600" dirty="0" err="1" smtClean="0"/>
              <a:t>APPointment</a:t>
            </a:r>
            <a:r>
              <a:rPr lang="en-US" sz="1600" dirty="0" smtClean="0"/>
              <a:t> has been Schedule as follow: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Name: XXXXX XXXXXXX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Medical Specialty: XXXXXXXX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Doctor: XXXXXXX 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Date: XX/XX/XX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Hour: XX:XX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Location: XXXXXX</a:t>
            </a:r>
          </a:p>
          <a:p>
            <a:endParaRPr lang="en-US" sz="1600" dirty="0" smtClean="0"/>
          </a:p>
          <a:p>
            <a:r>
              <a:rPr lang="en-US" sz="1200" dirty="0" smtClean="0"/>
              <a:t>You have to be at least 15 minutes before </a:t>
            </a:r>
            <a:r>
              <a:rPr lang="en-US" sz="1200" dirty="0" err="1" smtClean="0"/>
              <a:t>APPointment</a:t>
            </a:r>
            <a:endParaRPr lang="en-US" sz="12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8" name="Rectángulo redondeado 7">
            <a:hlinkClick r:id="" action="ppaction://hlinkshowjump?jump=nextslide"/>
          </p:cNvPr>
          <p:cNvSpPr/>
          <p:nvPr/>
        </p:nvSpPr>
        <p:spPr>
          <a:xfrm>
            <a:off x="4662150" y="5344733"/>
            <a:ext cx="1056068" cy="4121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CANCEL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4812924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DONE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2" name="Llamada rectangular 1"/>
          <p:cNvSpPr/>
          <p:nvPr/>
        </p:nvSpPr>
        <p:spPr>
          <a:xfrm>
            <a:off x="7129751" y="4195201"/>
            <a:ext cx="2353882" cy="1149532"/>
          </a:xfrm>
          <a:prstGeom prst="wedgeRectCallout">
            <a:avLst>
              <a:gd name="adj1" fmla="val -109070"/>
              <a:gd name="adj2" fmla="val 6818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You</a:t>
            </a:r>
            <a:r>
              <a:rPr lang="es-BO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can cancel </a:t>
            </a:r>
            <a:r>
              <a:rPr lang="es-BO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the</a:t>
            </a:r>
            <a:r>
              <a:rPr lang="es-BO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s-BO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APPointment</a:t>
            </a:r>
            <a:r>
              <a:rPr lang="es-BO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s-BO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within</a:t>
            </a:r>
            <a:r>
              <a:rPr lang="es-BO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24 </a:t>
            </a:r>
            <a:r>
              <a:rPr lang="es-BO" dirty="0" err="1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hours</a:t>
            </a:r>
            <a:r>
              <a:rPr lang="es-BO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endParaRPr lang="es-BO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92623"/>
            <a:ext cx="3819881" cy="675231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057215" y="2417198"/>
            <a:ext cx="232518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BO" dirty="0" err="1" smtClean="0"/>
              <a:t>You’re</a:t>
            </a:r>
            <a:r>
              <a:rPr lang="es-BO" dirty="0" smtClean="0"/>
              <a:t> </a:t>
            </a:r>
            <a:r>
              <a:rPr lang="es-BO" dirty="0" err="1" smtClean="0"/>
              <a:t>sure</a:t>
            </a:r>
            <a:r>
              <a:rPr lang="es-BO" dirty="0" smtClean="0"/>
              <a:t> </a:t>
            </a:r>
            <a:r>
              <a:rPr lang="es-BO" dirty="0" err="1" smtClean="0"/>
              <a:t>you</a:t>
            </a:r>
            <a:r>
              <a:rPr lang="es-BO" dirty="0" smtClean="0"/>
              <a:t> </a:t>
            </a:r>
            <a:r>
              <a:rPr lang="es-BO" dirty="0" err="1" smtClean="0"/>
              <a:t>want</a:t>
            </a:r>
            <a:r>
              <a:rPr lang="es-BO" dirty="0" smtClean="0"/>
              <a:t> to CANCEL </a:t>
            </a:r>
            <a:r>
              <a:rPr lang="es-BO" dirty="0" err="1" smtClean="0"/>
              <a:t>your</a:t>
            </a:r>
            <a:r>
              <a:rPr lang="es-BO" dirty="0" smtClean="0"/>
              <a:t> </a:t>
            </a:r>
            <a:r>
              <a:rPr lang="es-BO" dirty="0" err="1" smtClean="0"/>
              <a:t>current</a:t>
            </a:r>
            <a:r>
              <a:rPr lang="es-BO" dirty="0" smtClean="0"/>
              <a:t> </a:t>
            </a:r>
            <a:r>
              <a:rPr lang="es-BO" dirty="0" err="1" smtClean="0"/>
              <a:t>APPointment</a:t>
            </a:r>
            <a:endParaRPr lang="es-BO" dirty="0"/>
          </a:p>
        </p:txBody>
      </p:sp>
      <p:sp>
        <p:nvSpPr>
          <p:cNvPr id="7" name="Rectángulo redondeado 6">
            <a:hlinkClick r:id="" action="ppaction://hlinkshowjump?jump=nextslide"/>
          </p:cNvPr>
          <p:cNvSpPr/>
          <p:nvPr/>
        </p:nvSpPr>
        <p:spPr>
          <a:xfrm>
            <a:off x="5219810" y="4431537"/>
            <a:ext cx="1056068" cy="41212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NO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8" name="Rectángulo redondeado 7">
            <a:hlinkClick r:id="" action="ppaction://hlinkshowjump?jump=nextslide"/>
          </p:cNvPr>
          <p:cNvSpPr/>
          <p:nvPr/>
        </p:nvSpPr>
        <p:spPr>
          <a:xfrm>
            <a:off x="4057216" y="4431537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YES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15176" y="2312374"/>
            <a:ext cx="2550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err="1" smtClean="0"/>
              <a:t>My</a:t>
            </a:r>
            <a:r>
              <a:rPr lang="es-BO" sz="1400" dirty="0" smtClean="0"/>
              <a:t> </a:t>
            </a:r>
            <a:r>
              <a:rPr lang="es-BO" sz="1400" dirty="0" err="1" smtClean="0"/>
              <a:t>APPointments</a:t>
            </a:r>
            <a:endParaRPr lang="es-B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5176" y="3510579"/>
            <a:ext cx="2550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smtClean="0"/>
              <a:t>New </a:t>
            </a:r>
            <a:r>
              <a:rPr lang="es-BO" sz="1400" dirty="0" err="1" smtClean="0"/>
              <a:t>APPointment</a:t>
            </a:r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41440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0" y="64395"/>
            <a:ext cx="3819881" cy="6752314"/>
          </a:xfrm>
          <a:prstGeom prst="rect">
            <a:avLst/>
          </a:prstGeom>
        </p:spPr>
      </p:pic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5055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NEXT</a:t>
            </a:r>
            <a:endParaRPr lang="es-BO" dirty="0">
              <a:solidFill>
                <a:schemeClr val="tx1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915176" y="1390918"/>
            <a:ext cx="2550017" cy="307777"/>
            <a:chOff x="3915176" y="1390918"/>
            <a:chExt cx="2550017" cy="307777"/>
          </a:xfrm>
        </p:grpSpPr>
        <p:sp>
          <p:nvSpPr>
            <p:cNvPr id="5" name="CuadroTexto 4"/>
            <p:cNvSpPr txBox="1"/>
            <p:nvPr/>
          </p:nvSpPr>
          <p:spPr>
            <a:xfrm>
              <a:off x="3915176" y="139091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Medical </a:t>
              </a:r>
              <a:r>
                <a:rPr lang="es-BO" sz="1400" dirty="0" err="1" smtClean="0"/>
                <a:t>speciality</a:t>
              </a:r>
              <a:r>
                <a:rPr lang="es-BO" sz="1400" dirty="0"/>
                <a:t> </a:t>
              </a:r>
              <a:r>
                <a:rPr lang="es-BO" sz="1400" dirty="0" smtClean="0"/>
                <a:t>-</a:t>
              </a:r>
              <a:endParaRPr lang="es-BO" sz="1400" dirty="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6168980" y="1390918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9" name="Triángulo isósceles 8"/>
            <p:cNvSpPr/>
            <p:nvPr/>
          </p:nvSpPr>
          <p:spPr>
            <a:xfrm rot="10800000">
              <a:off x="6226934" y="150518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919044" y="2650902"/>
            <a:ext cx="2550017" cy="307781"/>
            <a:chOff x="3919044" y="2006958"/>
            <a:chExt cx="2550017" cy="307781"/>
          </a:xfrm>
        </p:grpSpPr>
        <p:sp>
          <p:nvSpPr>
            <p:cNvPr id="6" name="CuadroTexto 5"/>
            <p:cNvSpPr txBox="1"/>
            <p:nvPr/>
          </p:nvSpPr>
          <p:spPr>
            <a:xfrm>
              <a:off x="3919044" y="200695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</a:t>
              </a:r>
              <a:r>
                <a:rPr lang="es-BO" sz="1400" dirty="0" err="1" smtClean="0"/>
                <a:t>Appointment</a:t>
              </a:r>
              <a:r>
                <a:rPr lang="es-BO" sz="1400" dirty="0" smtClean="0"/>
                <a:t> date -</a:t>
              </a:r>
              <a:endParaRPr lang="es-BO" sz="14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166832" y="2006962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" name="Triángulo isósceles 10"/>
            <p:cNvSpPr/>
            <p:nvPr/>
          </p:nvSpPr>
          <p:spPr>
            <a:xfrm rot="10800000">
              <a:off x="6224786" y="210834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31923" y="3279821"/>
            <a:ext cx="2550017" cy="309919"/>
            <a:chOff x="3931923" y="2622998"/>
            <a:chExt cx="2550017" cy="309919"/>
          </a:xfrm>
        </p:grpSpPr>
        <p:sp>
          <p:nvSpPr>
            <p:cNvPr id="7" name="CuadroTexto 6"/>
            <p:cNvSpPr txBox="1"/>
            <p:nvPr/>
          </p:nvSpPr>
          <p:spPr>
            <a:xfrm>
              <a:off x="3931923" y="262299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</a:t>
              </a:r>
              <a:r>
                <a:rPr lang="es-BO" sz="1400" dirty="0" err="1" smtClean="0"/>
                <a:t>Appointment</a:t>
              </a:r>
              <a:r>
                <a:rPr lang="es-BO" sz="1400" dirty="0" smtClean="0"/>
                <a:t> </a:t>
              </a:r>
              <a:r>
                <a:rPr lang="es-BO" sz="1400" dirty="0" err="1" smtClean="0"/>
                <a:t>hour</a:t>
              </a:r>
              <a:r>
                <a:rPr lang="es-BO" sz="1400" dirty="0" smtClean="0"/>
                <a:t> - </a:t>
              </a:r>
              <a:endParaRPr lang="es-BO" sz="1400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179711" y="2625140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Triángulo isósceles 13"/>
            <p:cNvSpPr/>
            <p:nvPr/>
          </p:nvSpPr>
          <p:spPr>
            <a:xfrm rot="10800000">
              <a:off x="6235517" y="272438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913028" y="2032717"/>
            <a:ext cx="2550017" cy="307777"/>
            <a:chOff x="3915176" y="1390918"/>
            <a:chExt cx="2550017" cy="307777"/>
          </a:xfrm>
        </p:grpSpPr>
        <p:sp>
          <p:nvSpPr>
            <p:cNvPr id="20" name="CuadroTexto 19"/>
            <p:cNvSpPr txBox="1"/>
            <p:nvPr/>
          </p:nvSpPr>
          <p:spPr>
            <a:xfrm>
              <a:off x="3915176" y="139091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Professional -</a:t>
              </a:r>
              <a:endParaRPr lang="es-BO" sz="1400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168980" y="1390918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2" name="Triángulo isósceles 21"/>
            <p:cNvSpPr/>
            <p:nvPr/>
          </p:nvSpPr>
          <p:spPr>
            <a:xfrm rot="10800000">
              <a:off x="6226934" y="150518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946131" y="3611350"/>
            <a:ext cx="2540647" cy="872108"/>
            <a:chOff x="3941447" y="3612288"/>
            <a:chExt cx="2540647" cy="872108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94" t="51031" r="14763" b="36608"/>
            <a:stretch/>
          </p:blipFill>
          <p:spPr>
            <a:xfrm>
              <a:off x="3941447" y="3612288"/>
              <a:ext cx="2540647" cy="872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2" name="Rectángulo 61"/>
            <p:cNvSpPr/>
            <p:nvPr/>
          </p:nvSpPr>
          <p:spPr>
            <a:xfrm>
              <a:off x="4026918" y="3664490"/>
              <a:ext cx="392682" cy="3264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010589" y="3674015"/>
              <a:ext cx="392682" cy="2979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5500377" y="3676650"/>
              <a:ext cx="392682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495568" y="4074443"/>
              <a:ext cx="392682" cy="3264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511819" y="3674016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522167" y="4083238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026918" y="4074443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000319" y="4074443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997752" y="3664490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73" name="Rectángulo 72"/>
          <p:cNvSpPr/>
          <p:nvPr/>
        </p:nvSpPr>
        <p:spPr>
          <a:xfrm>
            <a:off x="5506131" y="3665783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12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Description</a:t>
            </a:r>
            <a:r>
              <a:rPr lang="es-BO" dirty="0" smtClean="0"/>
              <a:t>:</a:t>
            </a:r>
            <a:br>
              <a:rPr lang="es-BO" dirty="0" smtClean="0"/>
            </a:br>
            <a:r>
              <a:rPr lang="es-BO" sz="2400" dirty="0" smtClean="0"/>
              <a:t>App </a:t>
            </a:r>
            <a:r>
              <a:rPr lang="es-BO" sz="2400" dirty="0" err="1" smtClean="0"/>
              <a:t>for</a:t>
            </a:r>
            <a:r>
              <a:rPr lang="es-BO" sz="2400" dirty="0" smtClean="0"/>
              <a:t> </a:t>
            </a:r>
            <a:r>
              <a:rPr lang="es-BO" sz="2400" dirty="0" err="1" smtClean="0"/>
              <a:t>Doctors</a:t>
            </a:r>
            <a:r>
              <a:rPr lang="es-BO" sz="2400" dirty="0" smtClean="0"/>
              <a:t>: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52" y="77289"/>
            <a:ext cx="3822523" cy="6754953"/>
          </a:xfrm>
          <a:prstGeom prst="rect">
            <a:avLst/>
          </a:prstGeom>
        </p:spPr>
      </p:pic>
      <p:sp>
        <p:nvSpPr>
          <p:cNvPr id="4" name="Rectángulo redondeado 3">
            <a:hlinkClick r:id="" action="ppaction://hlinkshowjump?jump=nextslide"/>
          </p:cNvPr>
          <p:cNvSpPr/>
          <p:nvPr/>
        </p:nvSpPr>
        <p:spPr>
          <a:xfrm>
            <a:off x="4018210" y="4713668"/>
            <a:ext cx="1094704" cy="1030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Easy</a:t>
            </a:r>
            <a:r>
              <a:rPr lang="es-BO" sz="11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APPointment</a:t>
            </a:r>
            <a:endParaRPr lang="es-BO" sz="1100" dirty="0" smtClean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BO" sz="11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PRO</a:t>
            </a:r>
          </a:p>
        </p:txBody>
      </p:sp>
    </p:spTree>
    <p:extLst>
      <p:ext uri="{BB962C8B-B14F-4D97-AF65-F5344CB8AC3E}">
        <p14:creationId xmlns:p14="http://schemas.microsoft.com/office/powerpoint/2010/main" val="6793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15176" y="139091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err="1" smtClean="0"/>
              <a:t>Name</a:t>
            </a:r>
            <a:r>
              <a:rPr lang="es-BO" sz="1400" dirty="0" smtClean="0"/>
              <a:t>: </a:t>
            </a:r>
            <a:endParaRPr lang="es-B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9044" y="200695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Professional Specialty: </a:t>
            </a:r>
            <a:endParaRPr lang="es-BO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912873" y="262299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Professional </a:t>
            </a:r>
            <a:r>
              <a:rPr lang="es-BO" sz="1400" dirty="0" err="1" smtClean="0"/>
              <a:t>Number</a:t>
            </a:r>
            <a:r>
              <a:rPr lang="es-BO" sz="1400" dirty="0" smtClean="0"/>
              <a:t>: </a:t>
            </a:r>
            <a:endParaRPr lang="es-BO" sz="1400" dirty="0"/>
          </a:p>
        </p:txBody>
      </p:sp>
      <p:sp>
        <p:nvSpPr>
          <p:cNvPr id="8" name="Llamada rectangular 7"/>
          <p:cNvSpPr/>
          <p:nvPr/>
        </p:nvSpPr>
        <p:spPr>
          <a:xfrm>
            <a:off x="7070498" y="190378"/>
            <a:ext cx="2215166" cy="1947515"/>
          </a:xfrm>
          <a:prstGeom prst="wedgeRectCallout">
            <a:avLst>
              <a:gd name="adj1" fmla="val -67927"/>
              <a:gd name="adj2" fmla="val 504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fields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should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filled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only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first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</a:t>
            </a:r>
            <a:endParaRPr lang="es-BO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4733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NEXT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02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0" y="64395"/>
            <a:ext cx="3819881" cy="6752314"/>
          </a:xfrm>
          <a:prstGeom prst="rect">
            <a:avLst/>
          </a:prstGeom>
        </p:spPr>
      </p:pic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5055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NEXT</a:t>
            </a:r>
            <a:endParaRPr lang="es-BO" dirty="0">
              <a:solidFill>
                <a:schemeClr val="tx1"/>
              </a:solidFill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4" r="31518"/>
          <a:stretch/>
        </p:blipFill>
        <p:spPr>
          <a:xfrm>
            <a:off x="3904863" y="1949268"/>
            <a:ext cx="2570642" cy="2467955"/>
          </a:xfrm>
          <a:prstGeom prst="rect">
            <a:avLst/>
          </a:prstGeom>
        </p:spPr>
      </p:pic>
      <p:sp>
        <p:nvSpPr>
          <p:cNvPr id="37" name="Rectángulo 36"/>
          <p:cNvSpPr/>
          <p:nvPr/>
        </p:nvSpPr>
        <p:spPr>
          <a:xfrm>
            <a:off x="5753349" y="2101356"/>
            <a:ext cx="361858" cy="45076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" name="CuadroTexto 1"/>
          <p:cNvSpPr txBox="1"/>
          <p:nvPr/>
        </p:nvSpPr>
        <p:spPr>
          <a:xfrm>
            <a:off x="4250047" y="1066800"/>
            <a:ext cx="19602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dirty="0" err="1" smtClean="0"/>
              <a:t>Upload</a:t>
            </a:r>
            <a:r>
              <a:rPr lang="es-BO" dirty="0" smtClean="0"/>
              <a:t> Schedule</a:t>
            </a: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4080580" y="1543050"/>
            <a:ext cx="222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1.- </a:t>
            </a:r>
            <a:r>
              <a:rPr lang="es-BO" sz="1400" dirty="0" err="1" smtClean="0"/>
              <a:t>Select</a:t>
            </a:r>
            <a:r>
              <a:rPr lang="es-BO" sz="1400" dirty="0" smtClean="0"/>
              <a:t> </a:t>
            </a:r>
            <a:r>
              <a:rPr lang="es-BO" sz="1400" dirty="0" err="1" smtClean="0"/>
              <a:t>available</a:t>
            </a:r>
            <a:r>
              <a:rPr lang="es-BO" sz="1400" dirty="0" smtClean="0"/>
              <a:t> </a:t>
            </a:r>
            <a:r>
              <a:rPr lang="es-BO" sz="1400" dirty="0" err="1" smtClean="0"/>
              <a:t>days</a:t>
            </a:r>
            <a:endParaRPr lang="es-BO" sz="14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3948330" y="1828572"/>
            <a:ext cx="264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2.- </a:t>
            </a:r>
            <a:r>
              <a:rPr lang="es-BO" sz="1400" dirty="0" err="1" smtClean="0"/>
              <a:t>Select</a:t>
            </a:r>
            <a:r>
              <a:rPr lang="es-BO" sz="1400" dirty="0" smtClean="0"/>
              <a:t> </a:t>
            </a:r>
            <a:r>
              <a:rPr lang="es-BO" sz="1400" dirty="0" err="1" smtClean="0"/>
              <a:t>available</a:t>
            </a:r>
            <a:r>
              <a:rPr lang="es-BO" sz="1400" dirty="0" smtClean="0"/>
              <a:t> </a:t>
            </a:r>
            <a:r>
              <a:rPr lang="es-BO" sz="1400" dirty="0" err="1" smtClean="0"/>
              <a:t>hours</a:t>
            </a:r>
            <a:r>
              <a:rPr lang="es-BO" sz="1400" dirty="0" smtClean="0"/>
              <a:t> and </a:t>
            </a:r>
            <a:r>
              <a:rPr lang="es-BO" sz="1400" dirty="0" err="1" smtClean="0"/>
              <a:t>press</a:t>
            </a:r>
            <a:r>
              <a:rPr lang="es-BO" sz="1400" dirty="0" smtClean="0"/>
              <a:t> done</a:t>
            </a:r>
            <a:endParaRPr lang="es-BO" sz="1400" dirty="0"/>
          </a:p>
        </p:txBody>
      </p:sp>
      <p:sp>
        <p:nvSpPr>
          <p:cNvPr id="75" name="Rectángulo 74"/>
          <p:cNvSpPr/>
          <p:nvPr/>
        </p:nvSpPr>
        <p:spPr>
          <a:xfrm>
            <a:off x="4662150" y="3908049"/>
            <a:ext cx="993542" cy="29065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 smtClean="0">
                <a:solidFill>
                  <a:schemeClr val="tx1"/>
                </a:solidFill>
              </a:rPr>
              <a:t>DONE</a:t>
            </a:r>
            <a:endParaRPr lang="es-BO" sz="1400" dirty="0">
              <a:solidFill>
                <a:schemeClr val="tx1"/>
              </a:solidFill>
            </a:endParaRPr>
          </a:p>
        </p:txBody>
      </p:sp>
      <p:pic>
        <p:nvPicPr>
          <p:cNvPr id="78" name="Imagen 7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94" t="51031" r="14763" b="36608"/>
          <a:stretch/>
        </p:blipFill>
        <p:spPr>
          <a:xfrm>
            <a:off x="3948330" y="2573133"/>
            <a:ext cx="2540647" cy="872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Rectángulo 78"/>
          <p:cNvSpPr/>
          <p:nvPr/>
        </p:nvSpPr>
        <p:spPr>
          <a:xfrm>
            <a:off x="4033381" y="2624162"/>
            <a:ext cx="392682" cy="3264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0" name="Rectángulo 79"/>
          <p:cNvSpPr/>
          <p:nvPr/>
        </p:nvSpPr>
        <p:spPr>
          <a:xfrm>
            <a:off x="5009650" y="2636962"/>
            <a:ext cx="392682" cy="29791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1" name="Rectángulo 80"/>
          <p:cNvSpPr/>
          <p:nvPr/>
        </p:nvSpPr>
        <p:spPr>
          <a:xfrm>
            <a:off x="5505887" y="2650557"/>
            <a:ext cx="392682" cy="3048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2" name="Rectángulo 81"/>
          <p:cNvSpPr/>
          <p:nvPr/>
        </p:nvSpPr>
        <p:spPr>
          <a:xfrm>
            <a:off x="5512443" y="3047844"/>
            <a:ext cx="392682" cy="32648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3" name="Rectángulo 82"/>
          <p:cNvSpPr/>
          <p:nvPr/>
        </p:nvSpPr>
        <p:spPr>
          <a:xfrm>
            <a:off x="4522967" y="2636962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4" name="Rectángulo 83"/>
          <p:cNvSpPr/>
          <p:nvPr/>
        </p:nvSpPr>
        <p:spPr>
          <a:xfrm>
            <a:off x="4522967" y="3041829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5" name="Rectángulo 84"/>
          <p:cNvSpPr/>
          <p:nvPr/>
        </p:nvSpPr>
        <p:spPr>
          <a:xfrm>
            <a:off x="4022674" y="3034625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6" name="Rectángulo 85"/>
          <p:cNvSpPr/>
          <p:nvPr/>
        </p:nvSpPr>
        <p:spPr>
          <a:xfrm>
            <a:off x="5016135" y="3035941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7" name="Rectángulo 86"/>
          <p:cNvSpPr/>
          <p:nvPr/>
        </p:nvSpPr>
        <p:spPr>
          <a:xfrm>
            <a:off x="5983620" y="2626831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15" name="Grupo 14"/>
          <p:cNvGrpSpPr/>
          <p:nvPr/>
        </p:nvGrpSpPr>
        <p:grpSpPr>
          <a:xfrm>
            <a:off x="3904863" y="1944250"/>
            <a:ext cx="2570642" cy="2467955"/>
            <a:chOff x="662842" y="1949267"/>
            <a:chExt cx="2570642" cy="2467955"/>
          </a:xfrm>
        </p:grpSpPr>
        <p:pic>
          <p:nvPicPr>
            <p:cNvPr id="89" name="Imagen 8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04" r="31518"/>
            <a:stretch/>
          </p:blipFill>
          <p:spPr>
            <a:xfrm>
              <a:off x="662842" y="1949267"/>
              <a:ext cx="2570642" cy="2467955"/>
            </a:xfrm>
            <a:prstGeom prst="rect">
              <a:avLst/>
            </a:prstGeom>
          </p:spPr>
        </p:pic>
        <p:sp>
          <p:nvSpPr>
            <p:cNvPr id="90" name="Rectángulo 89"/>
            <p:cNvSpPr/>
            <p:nvPr/>
          </p:nvSpPr>
          <p:spPr>
            <a:xfrm>
              <a:off x="2501656" y="2095887"/>
              <a:ext cx="361858" cy="45076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1070215" y="2567119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1422548" y="3030865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08" name="Rectángulo 107"/>
            <p:cNvSpPr/>
            <p:nvPr/>
          </p:nvSpPr>
          <p:spPr>
            <a:xfrm>
              <a:off x="2160126" y="3468737"/>
              <a:ext cx="339744" cy="4722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09" name="Rectángulo 108"/>
            <p:cNvSpPr/>
            <p:nvPr/>
          </p:nvSpPr>
          <p:spPr>
            <a:xfrm>
              <a:off x="2160126" y="3947626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0" name="Rectángulo 109"/>
            <p:cNvSpPr/>
            <p:nvPr/>
          </p:nvSpPr>
          <p:spPr>
            <a:xfrm>
              <a:off x="1077482" y="3476524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1" name="Rectángulo 110"/>
            <p:cNvSpPr/>
            <p:nvPr/>
          </p:nvSpPr>
          <p:spPr>
            <a:xfrm>
              <a:off x="1077482" y="3940661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3927155" y="1977108"/>
            <a:ext cx="2570642" cy="2467955"/>
            <a:chOff x="224508" y="401886"/>
            <a:chExt cx="2570642" cy="2467955"/>
          </a:xfrm>
        </p:grpSpPr>
        <p:pic>
          <p:nvPicPr>
            <p:cNvPr id="113" name="Imagen 1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04" r="31518"/>
            <a:stretch/>
          </p:blipFill>
          <p:spPr>
            <a:xfrm>
              <a:off x="224508" y="401886"/>
              <a:ext cx="2570642" cy="2467955"/>
            </a:xfrm>
            <a:prstGeom prst="rect">
              <a:avLst/>
            </a:prstGeom>
          </p:spPr>
        </p:pic>
        <p:sp>
          <p:nvSpPr>
            <p:cNvPr id="114" name="Rectángulo 113"/>
            <p:cNvSpPr/>
            <p:nvPr/>
          </p:nvSpPr>
          <p:spPr>
            <a:xfrm>
              <a:off x="2053797" y="548506"/>
              <a:ext cx="361858" cy="45076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622356" y="1019738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6" name="Rectángulo 115"/>
            <p:cNvSpPr/>
            <p:nvPr/>
          </p:nvSpPr>
          <p:spPr>
            <a:xfrm>
              <a:off x="984214" y="1473959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2062491" y="1012914"/>
              <a:ext cx="361858" cy="4507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8" name="Rectángulo 117"/>
            <p:cNvSpPr/>
            <p:nvPr/>
          </p:nvSpPr>
          <p:spPr>
            <a:xfrm>
              <a:off x="267322" y="1007380"/>
              <a:ext cx="361858" cy="4529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9" name="Rectángulo 118"/>
            <p:cNvSpPr/>
            <p:nvPr/>
          </p:nvSpPr>
          <p:spPr>
            <a:xfrm>
              <a:off x="2422479" y="541682"/>
              <a:ext cx="372671" cy="4780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0" name="Rectángulo 119"/>
            <p:cNvSpPr/>
            <p:nvPr/>
          </p:nvSpPr>
          <p:spPr>
            <a:xfrm>
              <a:off x="2431173" y="1002727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1" name="Rectángulo 120"/>
            <p:cNvSpPr/>
            <p:nvPr/>
          </p:nvSpPr>
          <p:spPr>
            <a:xfrm>
              <a:off x="2422479" y="1462041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2" name="Rectángulo 121"/>
            <p:cNvSpPr/>
            <p:nvPr/>
          </p:nvSpPr>
          <p:spPr>
            <a:xfrm>
              <a:off x="262851" y="1462041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3" name="Rectángulo 122"/>
            <p:cNvSpPr/>
            <p:nvPr/>
          </p:nvSpPr>
          <p:spPr>
            <a:xfrm>
              <a:off x="626024" y="1461640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4" name="Rectángulo 123"/>
            <p:cNvSpPr/>
            <p:nvPr/>
          </p:nvSpPr>
          <p:spPr>
            <a:xfrm>
              <a:off x="984214" y="1935004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5" name="Rectángulo 124"/>
            <p:cNvSpPr/>
            <p:nvPr/>
          </p:nvSpPr>
          <p:spPr>
            <a:xfrm>
              <a:off x="1348191" y="1935982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6" name="Rectángulo 125"/>
            <p:cNvSpPr/>
            <p:nvPr/>
          </p:nvSpPr>
          <p:spPr>
            <a:xfrm>
              <a:off x="2066353" y="1925284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7" name="Rectángulo 126"/>
            <p:cNvSpPr/>
            <p:nvPr/>
          </p:nvSpPr>
          <p:spPr>
            <a:xfrm>
              <a:off x="2427248" y="1922388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8" name="Rectángulo 127"/>
            <p:cNvSpPr/>
            <p:nvPr/>
          </p:nvSpPr>
          <p:spPr>
            <a:xfrm>
              <a:off x="265081" y="1929158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9" name="Rectángulo 128"/>
            <p:cNvSpPr/>
            <p:nvPr/>
          </p:nvSpPr>
          <p:spPr>
            <a:xfrm>
              <a:off x="263862" y="2394910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981578" y="2404937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1" name="Rectángulo 130"/>
            <p:cNvSpPr/>
            <p:nvPr/>
          </p:nvSpPr>
          <p:spPr>
            <a:xfrm>
              <a:off x="1350119" y="2400245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2" name="Rectángulo 131"/>
            <p:cNvSpPr/>
            <p:nvPr/>
          </p:nvSpPr>
          <p:spPr>
            <a:xfrm>
              <a:off x="1721792" y="1921356"/>
              <a:ext cx="339744" cy="4722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3" name="Rectángulo 132"/>
            <p:cNvSpPr/>
            <p:nvPr/>
          </p:nvSpPr>
          <p:spPr>
            <a:xfrm>
              <a:off x="1721792" y="2400245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4" name="Rectángulo 133"/>
            <p:cNvSpPr/>
            <p:nvPr/>
          </p:nvSpPr>
          <p:spPr>
            <a:xfrm>
              <a:off x="639148" y="1938668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5" name="Rectángulo 134"/>
            <p:cNvSpPr/>
            <p:nvPr/>
          </p:nvSpPr>
          <p:spPr>
            <a:xfrm>
              <a:off x="639148" y="2402805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136" name="Rectángulo 135"/>
          <p:cNvSpPr/>
          <p:nvPr/>
        </p:nvSpPr>
        <p:spPr>
          <a:xfrm>
            <a:off x="4662150" y="4676240"/>
            <a:ext cx="993542" cy="29065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 smtClean="0">
                <a:solidFill>
                  <a:schemeClr val="tx1"/>
                </a:solidFill>
              </a:rPr>
              <a:t>DONE</a:t>
            </a:r>
            <a:endParaRPr lang="es-BO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1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8" grpId="0"/>
      <p:bldP spid="72" grpId="0"/>
      <p:bldP spid="72" grpId="1"/>
      <p:bldP spid="75" grpId="0" animBg="1"/>
      <p:bldP spid="75" grpId="1" animBg="1"/>
      <p:bldP spid="75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36" grpId="0" animBg="1"/>
      <p:bldP spid="136" grpId="1" animBg="1"/>
      <p:bldP spid="13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4733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DONE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42978" y="1627488"/>
            <a:ext cx="27536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Schedule has been Upload!</a:t>
            </a:r>
          </a:p>
        </p:txBody>
      </p:sp>
    </p:spTree>
    <p:extLst>
      <p:ext uri="{BB962C8B-B14F-4D97-AF65-F5344CB8AC3E}">
        <p14:creationId xmlns:p14="http://schemas.microsoft.com/office/powerpoint/2010/main" val="4956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52" y="77289"/>
            <a:ext cx="3822523" cy="6754953"/>
          </a:xfrm>
          <a:prstGeom prst="rect">
            <a:avLst/>
          </a:prstGeom>
        </p:spPr>
      </p:pic>
      <p:sp>
        <p:nvSpPr>
          <p:cNvPr id="4" name="Rectángulo redondeado 3">
            <a:hlinkClick r:id="" action="ppaction://hlinkshowjump?jump=nextslide"/>
          </p:cNvPr>
          <p:cNvSpPr/>
          <p:nvPr/>
        </p:nvSpPr>
        <p:spPr>
          <a:xfrm>
            <a:off x="4018210" y="4713668"/>
            <a:ext cx="1094704" cy="1030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Easy</a:t>
            </a:r>
            <a:r>
              <a:rPr lang="es-BO" sz="11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APPointment</a:t>
            </a:r>
            <a:endParaRPr lang="es-BO" sz="1100" dirty="0" smtClean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s-BO" sz="11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PRO</a:t>
            </a:r>
          </a:p>
        </p:txBody>
      </p:sp>
      <p:sp>
        <p:nvSpPr>
          <p:cNvPr id="6" name="Llamada rectangular 5"/>
          <p:cNvSpPr/>
          <p:nvPr/>
        </p:nvSpPr>
        <p:spPr>
          <a:xfrm>
            <a:off x="701749" y="3285460"/>
            <a:ext cx="2712403" cy="1297173"/>
          </a:xfrm>
          <a:prstGeom prst="wedgeRectCallout">
            <a:avLst>
              <a:gd name="adj1" fmla="val 91357"/>
              <a:gd name="adj2" fmla="val 592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When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patient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make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an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APPointment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the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doctor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receive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notification</a:t>
            </a:r>
            <a:endParaRPr lang="es-B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827181" y="4529470"/>
            <a:ext cx="372140" cy="361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2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Objectives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App will make medical appointment easy and fast.</a:t>
            </a:r>
          </a:p>
          <a:p>
            <a:r>
              <a:rPr lang="en-US" sz="2400" dirty="0" smtClean="0"/>
              <a:t>Will reduce the waiting time in the medical facilities.</a:t>
            </a:r>
          </a:p>
          <a:p>
            <a:r>
              <a:rPr lang="en-US" sz="2400" dirty="0" smtClean="0"/>
              <a:t>Will let the professionals to manage their time.</a:t>
            </a:r>
          </a:p>
          <a:p>
            <a:r>
              <a:rPr lang="en-US" sz="2400" dirty="0" smtClean="0"/>
              <a:t>Will allow the patient to choose the better medical option, date and time for the appointment.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BO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6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3923857" y="2092952"/>
            <a:ext cx="2570642" cy="2467955"/>
            <a:chOff x="224508" y="401886"/>
            <a:chExt cx="2570642" cy="246795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04" r="31518"/>
            <a:stretch/>
          </p:blipFill>
          <p:spPr>
            <a:xfrm>
              <a:off x="224508" y="401886"/>
              <a:ext cx="2570642" cy="2467955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2053797" y="548506"/>
              <a:ext cx="361858" cy="45076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622356" y="1019738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984214" y="1473959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2062491" y="1012914"/>
              <a:ext cx="361858" cy="4507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267322" y="1007380"/>
              <a:ext cx="361858" cy="4529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2422479" y="541682"/>
              <a:ext cx="372671" cy="4780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431173" y="1002727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2422479" y="1462041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262851" y="1462041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26024" y="1461640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984214" y="1935004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1348191" y="1935982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066353" y="1925284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2427248" y="1922388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265081" y="1929158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263862" y="2394910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981578" y="2404937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1350119" y="2400245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6" name="Rectángulo 25"/>
            <p:cNvSpPr/>
            <p:nvPr/>
          </p:nvSpPr>
          <p:spPr>
            <a:xfrm>
              <a:off x="1721792" y="1921356"/>
              <a:ext cx="339744" cy="4722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721792" y="2400245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639148" y="1938668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639148" y="2402805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0" name="Elipse 29"/>
          <p:cNvSpPr/>
          <p:nvPr/>
        </p:nvSpPr>
        <p:spPr>
          <a:xfrm>
            <a:off x="5800220" y="2339043"/>
            <a:ext cx="267710" cy="25518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2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25434" y="1222744"/>
            <a:ext cx="21584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New </a:t>
            </a:r>
            <a:r>
              <a:rPr lang="es-BO" dirty="0" err="1" smtClean="0"/>
              <a:t>APPointment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5376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46" y="89607"/>
            <a:ext cx="3822523" cy="6754953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3965183" y="2289159"/>
            <a:ext cx="2540647" cy="872108"/>
            <a:chOff x="3941447" y="3612288"/>
            <a:chExt cx="2540647" cy="87210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94" t="51031" r="14763" b="36608"/>
            <a:stretch/>
          </p:blipFill>
          <p:spPr>
            <a:xfrm>
              <a:off x="3941447" y="3612288"/>
              <a:ext cx="2540647" cy="872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ángulo 9"/>
            <p:cNvSpPr/>
            <p:nvPr/>
          </p:nvSpPr>
          <p:spPr>
            <a:xfrm>
              <a:off x="4026918" y="3664490"/>
              <a:ext cx="392682" cy="3264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5010589" y="3674015"/>
              <a:ext cx="392682" cy="2979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5500377" y="3676650"/>
              <a:ext cx="392682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495568" y="4074443"/>
              <a:ext cx="392682" cy="3264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4511819" y="3674016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4522167" y="4083238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4026918" y="4074443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5000319" y="4074443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5997752" y="3664490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7" name="Elipse 6"/>
          <p:cNvSpPr/>
          <p:nvPr/>
        </p:nvSpPr>
        <p:spPr>
          <a:xfrm>
            <a:off x="4092625" y="2357880"/>
            <a:ext cx="308740" cy="2682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1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5569174" y="2375261"/>
            <a:ext cx="308740" cy="2682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1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189232" y="1222744"/>
            <a:ext cx="21584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dirty="0" smtClean="0"/>
              <a:t>New </a:t>
            </a:r>
            <a:r>
              <a:rPr lang="es-BO" dirty="0" err="1" smtClean="0"/>
              <a:t>APPointment</a:t>
            </a:r>
            <a:endParaRPr lang="es-BO" dirty="0"/>
          </a:p>
        </p:txBody>
      </p:sp>
      <p:sp>
        <p:nvSpPr>
          <p:cNvPr id="2" name="CuadroTexto 1"/>
          <p:cNvSpPr txBox="1"/>
          <p:nvPr/>
        </p:nvSpPr>
        <p:spPr>
          <a:xfrm>
            <a:off x="3965183" y="3791628"/>
            <a:ext cx="2540647" cy="11695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Day: XX/XX/XX</a:t>
            </a:r>
          </a:p>
          <a:p>
            <a:r>
              <a:rPr lang="es-BO" sz="1400" dirty="0" err="1" smtClean="0"/>
              <a:t>Hour</a:t>
            </a:r>
            <a:r>
              <a:rPr lang="es-BO" sz="1400" dirty="0" smtClean="0"/>
              <a:t>: XX:XX</a:t>
            </a:r>
          </a:p>
          <a:p>
            <a:r>
              <a:rPr lang="es-BO" sz="1400" dirty="0" err="1" smtClean="0"/>
              <a:t>Patient</a:t>
            </a:r>
            <a:r>
              <a:rPr lang="es-BO" sz="1400" dirty="0" smtClean="0"/>
              <a:t>: XXXX XXXXX</a:t>
            </a:r>
          </a:p>
          <a:p>
            <a:r>
              <a:rPr lang="es-BO" sz="1400" dirty="0" err="1" smtClean="0"/>
              <a:t>Health</a:t>
            </a:r>
            <a:r>
              <a:rPr lang="es-BO" sz="1400" dirty="0" smtClean="0"/>
              <a:t> </a:t>
            </a:r>
            <a:r>
              <a:rPr lang="es-BO" sz="1400" dirty="0" err="1" smtClean="0"/>
              <a:t>insurance</a:t>
            </a:r>
            <a:r>
              <a:rPr lang="es-BO" sz="1400" dirty="0" smtClean="0"/>
              <a:t>: XXXXXXX</a:t>
            </a:r>
          </a:p>
          <a:p>
            <a:r>
              <a:rPr lang="es-BO" sz="1400" dirty="0" err="1" smtClean="0"/>
              <a:t>Number</a:t>
            </a:r>
            <a:r>
              <a:rPr lang="es-BO" sz="1400" dirty="0" smtClean="0"/>
              <a:t>: XXXXXXXX</a:t>
            </a:r>
            <a:endParaRPr lang="es-BO" dirty="0" smtClean="0"/>
          </a:p>
        </p:txBody>
      </p:sp>
      <p:sp>
        <p:nvSpPr>
          <p:cNvPr id="3" name="Flecha abajo 2"/>
          <p:cNvSpPr/>
          <p:nvPr/>
        </p:nvSpPr>
        <p:spPr>
          <a:xfrm>
            <a:off x="4139129" y="2667846"/>
            <a:ext cx="212133" cy="1133307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1" name="Llamada rectangular 20"/>
          <p:cNvSpPr/>
          <p:nvPr/>
        </p:nvSpPr>
        <p:spPr>
          <a:xfrm>
            <a:off x="7177895" y="2491985"/>
            <a:ext cx="1892596" cy="1445946"/>
          </a:xfrm>
          <a:prstGeom prst="wedgeRectCallout">
            <a:avLst>
              <a:gd name="adj1" fmla="val -84316"/>
              <a:gd name="adj2" fmla="val 9338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>
                <a:solidFill>
                  <a:schemeClr val="tx1"/>
                </a:solidFill>
              </a:rPr>
              <a:t>The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appointment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will</a:t>
            </a:r>
            <a:r>
              <a:rPr lang="es-BO" dirty="0" smtClean="0">
                <a:solidFill>
                  <a:schemeClr val="tx1"/>
                </a:solidFill>
              </a:rPr>
              <a:t> be </a:t>
            </a:r>
            <a:r>
              <a:rPr lang="es-BO" dirty="0" err="1" smtClean="0">
                <a:solidFill>
                  <a:schemeClr val="tx1"/>
                </a:solidFill>
              </a:rPr>
              <a:t>stored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on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the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internal</a:t>
            </a:r>
            <a:r>
              <a:rPr lang="es-BO" dirty="0" smtClean="0">
                <a:solidFill>
                  <a:schemeClr val="tx1"/>
                </a:solidFill>
              </a:rPr>
              <a:t> agenda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86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8432" y="3010068"/>
            <a:ext cx="9277742" cy="714233"/>
          </a:xfrm>
        </p:spPr>
        <p:txBody>
          <a:bodyPr>
            <a:noAutofit/>
          </a:bodyPr>
          <a:lstStyle/>
          <a:p>
            <a:pPr algn="ctr"/>
            <a:r>
              <a:rPr lang="es-BO" sz="6600" dirty="0" smtClean="0"/>
              <a:t>DANKE!</a:t>
            </a:r>
            <a:endParaRPr lang="es-BO" sz="6600" dirty="0"/>
          </a:p>
        </p:txBody>
      </p:sp>
    </p:spTree>
    <p:extLst>
      <p:ext uri="{BB962C8B-B14F-4D97-AF65-F5344CB8AC3E}">
        <p14:creationId xmlns:p14="http://schemas.microsoft.com/office/powerpoint/2010/main" val="364300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 smtClean="0"/>
              <a:t>Description</a:t>
            </a:r>
            <a:r>
              <a:rPr lang="es-BO" dirty="0" smtClean="0"/>
              <a:t>:</a:t>
            </a:r>
            <a:br>
              <a:rPr lang="es-BO" dirty="0" smtClean="0"/>
            </a:br>
            <a:r>
              <a:rPr lang="es-BO" sz="2400" dirty="0" smtClean="0"/>
              <a:t>App </a:t>
            </a:r>
            <a:r>
              <a:rPr lang="es-BO" sz="2400" dirty="0" err="1" smtClean="0"/>
              <a:t>for</a:t>
            </a:r>
            <a:r>
              <a:rPr lang="es-BO" sz="2400" dirty="0" smtClean="0"/>
              <a:t> </a:t>
            </a:r>
            <a:r>
              <a:rPr lang="es-BO" sz="2400" dirty="0" err="1" smtClean="0"/>
              <a:t>costumers</a:t>
            </a:r>
            <a:r>
              <a:rPr lang="es-BO" sz="2400" dirty="0" smtClean="0"/>
              <a:t>:</a:t>
            </a:r>
            <a:endParaRPr lang="es-B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52" y="77289"/>
            <a:ext cx="3822523" cy="6754953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018210" y="4713668"/>
            <a:ext cx="1094704" cy="1030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Easy</a:t>
            </a:r>
            <a:r>
              <a:rPr lang="es-BO" sz="11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APPointment</a:t>
            </a:r>
            <a:endParaRPr lang="es-BO" sz="1100" dirty="0" smtClean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15176" y="139091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err="1" smtClean="0"/>
              <a:t>Name</a:t>
            </a:r>
            <a:r>
              <a:rPr lang="es-BO" sz="1400" dirty="0" smtClean="0"/>
              <a:t>: </a:t>
            </a:r>
            <a:endParaRPr lang="es-B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9044" y="200695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err="1"/>
              <a:t>H</a:t>
            </a:r>
            <a:r>
              <a:rPr lang="es-BO" sz="1400" dirty="0" err="1" smtClean="0"/>
              <a:t>ealth</a:t>
            </a:r>
            <a:r>
              <a:rPr lang="es-BO" sz="1400" dirty="0" smtClean="0"/>
              <a:t> </a:t>
            </a:r>
            <a:r>
              <a:rPr lang="es-BO" sz="1400" dirty="0" err="1" smtClean="0"/>
              <a:t>insurance</a:t>
            </a:r>
            <a:r>
              <a:rPr lang="es-BO" sz="1400" dirty="0" smtClean="0"/>
              <a:t>: </a:t>
            </a:r>
            <a:endParaRPr lang="es-BO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3931923" y="262299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err="1" smtClean="0"/>
              <a:t>Number</a:t>
            </a:r>
            <a:r>
              <a:rPr lang="es-BO" sz="1400" dirty="0" smtClean="0"/>
              <a:t>: </a:t>
            </a:r>
            <a:endParaRPr lang="es-BO" sz="1400" dirty="0"/>
          </a:p>
        </p:txBody>
      </p:sp>
      <p:sp>
        <p:nvSpPr>
          <p:cNvPr id="8" name="Llamada rectangular 7"/>
          <p:cNvSpPr/>
          <p:nvPr/>
        </p:nvSpPr>
        <p:spPr>
          <a:xfrm>
            <a:off x="7070498" y="190378"/>
            <a:ext cx="2215166" cy="1947515"/>
          </a:xfrm>
          <a:prstGeom prst="wedgeRectCallout">
            <a:avLst>
              <a:gd name="adj1" fmla="val -67927"/>
              <a:gd name="adj2" fmla="val 504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This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fields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should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be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filled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only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first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time and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been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corroborate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for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the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insurance</a:t>
            </a:r>
            <a:r>
              <a:rPr lang="es-BO" sz="16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s-BO" sz="16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company</a:t>
            </a:r>
            <a:endParaRPr lang="es-BO" sz="16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4733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NEXT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915175" y="3239038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General Doctor: </a:t>
            </a:r>
            <a:endParaRPr lang="es-BO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15174" y="3836832"/>
            <a:ext cx="2550017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smtClean="0"/>
              <a:t>Professional </a:t>
            </a:r>
            <a:r>
              <a:rPr lang="es-BO" sz="1400" dirty="0" err="1" smtClean="0"/>
              <a:t>Number</a:t>
            </a:r>
            <a:r>
              <a:rPr lang="es-BO" sz="1400" dirty="0" smtClean="0"/>
              <a:t>: </a:t>
            </a:r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26161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15176" y="2312374"/>
            <a:ext cx="2550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err="1" smtClean="0"/>
              <a:t>My</a:t>
            </a:r>
            <a:r>
              <a:rPr lang="es-BO" sz="1400" dirty="0" smtClean="0"/>
              <a:t> </a:t>
            </a:r>
            <a:r>
              <a:rPr lang="es-BO" sz="1400" dirty="0" err="1" smtClean="0"/>
              <a:t>APPointments</a:t>
            </a:r>
            <a:endParaRPr lang="es-B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5176" y="3510579"/>
            <a:ext cx="2550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smtClean="0"/>
              <a:t>New </a:t>
            </a:r>
            <a:r>
              <a:rPr lang="es-BO" sz="1400" dirty="0" err="1" smtClean="0"/>
              <a:t>APPointment</a:t>
            </a:r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37654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15175" y="2325252"/>
            <a:ext cx="255001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smtClean="0"/>
              <a:t>NEW </a:t>
            </a:r>
            <a:r>
              <a:rPr lang="es-BO" sz="1400" dirty="0" err="1" smtClean="0"/>
              <a:t>APPointemnt</a:t>
            </a:r>
            <a:endParaRPr lang="es-BO" sz="1400" dirty="0" smtClean="0"/>
          </a:p>
          <a:p>
            <a:pPr algn="ctr"/>
            <a:r>
              <a:rPr lang="es-BO" sz="1400" dirty="0" smtClean="0"/>
              <a:t>General Doctor</a:t>
            </a:r>
            <a:endParaRPr lang="es-BO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5176" y="3510579"/>
            <a:ext cx="255001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BO" sz="1400" dirty="0" smtClean="0"/>
              <a:t>New </a:t>
            </a:r>
            <a:r>
              <a:rPr lang="es-BO" sz="1400" dirty="0" err="1" smtClean="0"/>
              <a:t>APPointment</a:t>
            </a:r>
            <a:endParaRPr lang="es-BO" sz="1400" dirty="0" smtClean="0"/>
          </a:p>
          <a:p>
            <a:pPr algn="ctr"/>
            <a:r>
              <a:rPr lang="es-BO" sz="1400" dirty="0" err="1" smtClean="0"/>
              <a:t>Speciality</a:t>
            </a:r>
            <a:endParaRPr lang="es-BO" sz="1400" dirty="0"/>
          </a:p>
        </p:txBody>
      </p:sp>
      <p:sp>
        <p:nvSpPr>
          <p:cNvPr id="2" name="Llamada rectangular 1"/>
          <p:cNvSpPr/>
          <p:nvPr/>
        </p:nvSpPr>
        <p:spPr>
          <a:xfrm>
            <a:off x="7598535" y="1261119"/>
            <a:ext cx="2588654" cy="1587353"/>
          </a:xfrm>
          <a:prstGeom prst="wedgeRectCallout">
            <a:avLst>
              <a:gd name="adj1" fmla="val -93146"/>
              <a:gd name="adj2" fmla="val 35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600" dirty="0" err="1" smtClean="0">
                <a:solidFill>
                  <a:schemeClr val="tx1"/>
                </a:solidFill>
              </a:rPr>
              <a:t>When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you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make</a:t>
            </a:r>
            <a:r>
              <a:rPr lang="es-BO" sz="1600" dirty="0" smtClean="0">
                <a:solidFill>
                  <a:schemeClr val="tx1"/>
                </a:solidFill>
              </a:rPr>
              <a:t> a new </a:t>
            </a:r>
            <a:r>
              <a:rPr lang="es-BO" sz="1600" dirty="0" err="1" smtClean="0">
                <a:solidFill>
                  <a:schemeClr val="tx1"/>
                </a:solidFill>
              </a:rPr>
              <a:t>appointment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with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your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eneral</a:t>
            </a:r>
            <a:r>
              <a:rPr lang="es-BO" sz="1600" dirty="0" smtClean="0">
                <a:solidFill>
                  <a:schemeClr val="tx1"/>
                </a:solidFill>
              </a:rPr>
              <a:t> Doctor, he </a:t>
            </a:r>
            <a:r>
              <a:rPr lang="es-BO" sz="1600" dirty="0" err="1" smtClean="0">
                <a:solidFill>
                  <a:schemeClr val="tx1"/>
                </a:solidFill>
              </a:rPr>
              <a:t>will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receive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one</a:t>
            </a:r>
            <a:r>
              <a:rPr lang="es-BO" sz="1600" dirty="0" smtClean="0">
                <a:solidFill>
                  <a:schemeClr val="tx1"/>
                </a:solidFill>
              </a:rPr>
              <a:t> </a:t>
            </a:r>
            <a:r>
              <a:rPr lang="es-BO" sz="1600" dirty="0" err="1" smtClean="0">
                <a:solidFill>
                  <a:schemeClr val="tx1"/>
                </a:solidFill>
              </a:rPr>
              <a:t>notification</a:t>
            </a:r>
            <a:r>
              <a:rPr lang="es-BO" sz="1600" dirty="0" smtClean="0">
                <a:solidFill>
                  <a:schemeClr val="tx1"/>
                </a:solidFill>
              </a:rPr>
              <a:t> in </a:t>
            </a:r>
            <a:r>
              <a:rPr lang="es-BO" sz="1600" dirty="0" err="1" smtClean="0">
                <a:solidFill>
                  <a:schemeClr val="tx1"/>
                </a:solidFill>
              </a:rPr>
              <a:t>the</a:t>
            </a:r>
            <a:r>
              <a:rPr lang="es-BO" sz="1600" dirty="0" smtClean="0">
                <a:solidFill>
                  <a:schemeClr val="tx1"/>
                </a:solidFill>
              </a:rPr>
              <a:t> App </a:t>
            </a:r>
            <a:endParaRPr lang="es-BO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90" y="64395"/>
            <a:ext cx="3819881" cy="6752314"/>
          </a:xfrm>
          <a:prstGeom prst="rect">
            <a:avLst/>
          </a:prstGeom>
        </p:spPr>
      </p:pic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5055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NEXT</a:t>
            </a:r>
            <a:endParaRPr lang="es-BO" dirty="0">
              <a:solidFill>
                <a:schemeClr val="tx1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3915176" y="1390918"/>
            <a:ext cx="2550017" cy="307777"/>
            <a:chOff x="3915176" y="1390918"/>
            <a:chExt cx="2550017" cy="307777"/>
          </a:xfrm>
        </p:grpSpPr>
        <p:sp>
          <p:nvSpPr>
            <p:cNvPr id="5" name="CuadroTexto 4"/>
            <p:cNvSpPr txBox="1"/>
            <p:nvPr/>
          </p:nvSpPr>
          <p:spPr>
            <a:xfrm>
              <a:off x="3915176" y="139091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Medical </a:t>
              </a:r>
              <a:r>
                <a:rPr lang="es-BO" sz="1400" dirty="0" err="1" smtClean="0"/>
                <a:t>speciality</a:t>
              </a:r>
              <a:r>
                <a:rPr lang="es-BO" sz="1400" dirty="0"/>
                <a:t> </a:t>
              </a:r>
              <a:r>
                <a:rPr lang="es-BO" sz="1400" dirty="0" smtClean="0"/>
                <a:t>-</a:t>
              </a:r>
              <a:endParaRPr lang="es-BO" sz="1400" dirty="0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6168980" y="1390918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9" name="Triángulo isósceles 8"/>
            <p:cNvSpPr/>
            <p:nvPr/>
          </p:nvSpPr>
          <p:spPr>
            <a:xfrm rot="10800000">
              <a:off x="6226934" y="150518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919044" y="2650902"/>
            <a:ext cx="2550017" cy="307781"/>
            <a:chOff x="3919044" y="2006958"/>
            <a:chExt cx="2550017" cy="307781"/>
          </a:xfrm>
        </p:grpSpPr>
        <p:sp>
          <p:nvSpPr>
            <p:cNvPr id="6" name="CuadroTexto 5"/>
            <p:cNvSpPr txBox="1"/>
            <p:nvPr/>
          </p:nvSpPr>
          <p:spPr>
            <a:xfrm>
              <a:off x="3919044" y="200695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</a:t>
              </a:r>
              <a:r>
                <a:rPr lang="es-BO" sz="1400" dirty="0" err="1" smtClean="0"/>
                <a:t>Appointment</a:t>
              </a:r>
              <a:r>
                <a:rPr lang="es-BO" sz="1400" dirty="0" smtClean="0"/>
                <a:t> date -</a:t>
              </a:r>
              <a:endParaRPr lang="es-BO" sz="1400" dirty="0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6166832" y="2006962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1" name="Triángulo isósceles 10"/>
            <p:cNvSpPr/>
            <p:nvPr/>
          </p:nvSpPr>
          <p:spPr>
            <a:xfrm rot="10800000">
              <a:off x="6224786" y="210834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931923" y="3279821"/>
            <a:ext cx="2550017" cy="309919"/>
            <a:chOff x="3931923" y="2622998"/>
            <a:chExt cx="2550017" cy="309919"/>
          </a:xfrm>
        </p:grpSpPr>
        <p:sp>
          <p:nvSpPr>
            <p:cNvPr id="7" name="CuadroTexto 6"/>
            <p:cNvSpPr txBox="1"/>
            <p:nvPr/>
          </p:nvSpPr>
          <p:spPr>
            <a:xfrm>
              <a:off x="3931923" y="262299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</a:t>
              </a:r>
              <a:r>
                <a:rPr lang="es-BO" sz="1400" dirty="0" err="1" smtClean="0"/>
                <a:t>Appointment</a:t>
              </a:r>
              <a:r>
                <a:rPr lang="es-BO" sz="1400" dirty="0" smtClean="0"/>
                <a:t> </a:t>
              </a:r>
              <a:r>
                <a:rPr lang="es-BO" sz="1400" dirty="0" err="1" smtClean="0"/>
                <a:t>hour</a:t>
              </a:r>
              <a:r>
                <a:rPr lang="es-BO" sz="1400" dirty="0" smtClean="0"/>
                <a:t> - </a:t>
              </a:r>
              <a:endParaRPr lang="es-BO" sz="1400" dirty="0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179711" y="2625140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4" name="Triángulo isósceles 13"/>
            <p:cNvSpPr/>
            <p:nvPr/>
          </p:nvSpPr>
          <p:spPr>
            <a:xfrm rot="10800000">
              <a:off x="6235517" y="272438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913028" y="2032717"/>
            <a:ext cx="2550017" cy="307777"/>
            <a:chOff x="3915176" y="1390918"/>
            <a:chExt cx="2550017" cy="307777"/>
          </a:xfrm>
        </p:grpSpPr>
        <p:sp>
          <p:nvSpPr>
            <p:cNvPr id="20" name="CuadroTexto 19"/>
            <p:cNvSpPr txBox="1"/>
            <p:nvPr/>
          </p:nvSpPr>
          <p:spPr>
            <a:xfrm>
              <a:off x="3915176" y="1390918"/>
              <a:ext cx="2550017" cy="30777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- Professional -</a:t>
              </a:r>
              <a:endParaRPr lang="es-BO" sz="1400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168980" y="1390918"/>
              <a:ext cx="29621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2" name="Triángulo isósceles 21"/>
            <p:cNvSpPr/>
            <p:nvPr/>
          </p:nvSpPr>
          <p:spPr>
            <a:xfrm rot="10800000">
              <a:off x="6226934" y="1505182"/>
              <a:ext cx="173866" cy="11755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23" name="CuadroTexto 22"/>
          <p:cNvSpPr txBox="1"/>
          <p:nvPr/>
        </p:nvSpPr>
        <p:spPr>
          <a:xfrm>
            <a:off x="3916312" y="1703706"/>
            <a:ext cx="254615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BO" sz="1400" dirty="0" err="1"/>
              <a:t>Internal</a:t>
            </a:r>
            <a:r>
              <a:rPr lang="es-BO" sz="1400" dirty="0"/>
              <a:t> medicine</a:t>
            </a:r>
          </a:p>
          <a:p>
            <a:r>
              <a:rPr lang="es-BO" sz="1400" dirty="0" err="1"/>
              <a:t>Dermatology</a:t>
            </a:r>
            <a:endParaRPr lang="es-BO" sz="1400" dirty="0"/>
          </a:p>
          <a:p>
            <a:r>
              <a:rPr lang="es-BO" sz="1400" dirty="0" err="1"/>
              <a:t>Cardiology</a:t>
            </a:r>
            <a:endParaRPr lang="es-BO" sz="1400" dirty="0"/>
          </a:p>
          <a:p>
            <a:r>
              <a:rPr lang="es-BO" sz="1400" dirty="0" err="1"/>
              <a:t>Neurology</a:t>
            </a:r>
            <a:endParaRPr lang="es-BO" sz="1400" dirty="0"/>
          </a:p>
          <a:p>
            <a:r>
              <a:rPr lang="es-BO" sz="1400" dirty="0" err="1"/>
              <a:t>Ophthalmology</a:t>
            </a:r>
            <a:endParaRPr lang="es-BO" sz="1400" dirty="0"/>
          </a:p>
          <a:p>
            <a:r>
              <a:rPr lang="es-BO" sz="1400" dirty="0" err="1" smtClean="0"/>
              <a:t>Urology</a:t>
            </a:r>
            <a:endParaRPr lang="es-BO" sz="1400" dirty="0" smtClean="0"/>
          </a:p>
          <a:p>
            <a:r>
              <a:rPr lang="es-BO" sz="1400" dirty="0" err="1" smtClean="0"/>
              <a:t>Other</a:t>
            </a:r>
            <a:endParaRPr lang="es-BO" sz="1400" dirty="0"/>
          </a:p>
        </p:txBody>
      </p:sp>
      <p:grpSp>
        <p:nvGrpSpPr>
          <p:cNvPr id="34" name="Grupo 33"/>
          <p:cNvGrpSpPr/>
          <p:nvPr/>
        </p:nvGrpSpPr>
        <p:grpSpPr>
          <a:xfrm>
            <a:off x="3913601" y="2343820"/>
            <a:ext cx="2546150" cy="1384995"/>
            <a:chOff x="7172677" y="2724382"/>
            <a:chExt cx="2546150" cy="1384995"/>
          </a:xfrm>
        </p:grpSpPr>
        <p:sp>
          <p:nvSpPr>
            <p:cNvPr id="27" name="CuadroTexto 26"/>
            <p:cNvSpPr txBox="1"/>
            <p:nvPr/>
          </p:nvSpPr>
          <p:spPr>
            <a:xfrm>
              <a:off x="7172677" y="2724382"/>
              <a:ext cx="2546150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BO" sz="1400" dirty="0" smtClean="0"/>
                <a:t>Doctor A</a:t>
              </a:r>
            </a:p>
            <a:p>
              <a:r>
                <a:rPr lang="es-BO" sz="1400" dirty="0" smtClean="0"/>
                <a:t>Doctor B</a:t>
              </a:r>
            </a:p>
            <a:p>
              <a:r>
                <a:rPr lang="es-BO" sz="1400" dirty="0" smtClean="0"/>
                <a:t>Doctor C</a:t>
              </a:r>
            </a:p>
            <a:p>
              <a:r>
                <a:rPr lang="es-BO" sz="1400" dirty="0" smtClean="0"/>
                <a:t>Doctor D</a:t>
              </a:r>
            </a:p>
            <a:p>
              <a:r>
                <a:rPr lang="es-BO" sz="1400" dirty="0" smtClean="0"/>
                <a:t>Doctor E</a:t>
              </a:r>
            </a:p>
            <a:p>
              <a:r>
                <a:rPr lang="es-BO" sz="1400" dirty="0" smtClean="0"/>
                <a:t>Doctor F</a:t>
              </a:r>
            </a:p>
          </p:txBody>
        </p:sp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382" y="2724382"/>
              <a:ext cx="298312" cy="298312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13" y="2937933"/>
              <a:ext cx="298312" cy="298312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13" y="3147241"/>
              <a:ext cx="298312" cy="298312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13" y="3366178"/>
              <a:ext cx="298312" cy="298312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14" y="3572239"/>
              <a:ext cx="298312" cy="298312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9113" y="3791182"/>
              <a:ext cx="298312" cy="298312"/>
            </a:xfrm>
            <a:prstGeom prst="rect">
              <a:avLst/>
            </a:prstGeom>
          </p:spPr>
        </p:pic>
      </p:grpSp>
      <p:sp>
        <p:nvSpPr>
          <p:cNvPr id="35" name="Llamada rectangular 34"/>
          <p:cNvSpPr/>
          <p:nvPr/>
        </p:nvSpPr>
        <p:spPr>
          <a:xfrm>
            <a:off x="6992029" y="1501135"/>
            <a:ext cx="1617148" cy="1065761"/>
          </a:xfrm>
          <a:prstGeom prst="wedgeRectCallout">
            <a:avLst>
              <a:gd name="adj1" fmla="val -92448"/>
              <a:gd name="adj2" fmla="val 818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400" dirty="0" err="1" smtClean="0">
                <a:solidFill>
                  <a:schemeClr val="tx1"/>
                </a:solidFill>
              </a:rPr>
              <a:t>You</a:t>
            </a:r>
            <a:r>
              <a:rPr lang="es-BO" sz="1400" dirty="0" smtClean="0">
                <a:solidFill>
                  <a:schemeClr val="tx1"/>
                </a:solidFill>
              </a:rPr>
              <a:t> can </a:t>
            </a:r>
            <a:r>
              <a:rPr lang="es-BO" sz="1400" dirty="0" err="1" smtClean="0">
                <a:solidFill>
                  <a:schemeClr val="tx1"/>
                </a:solidFill>
              </a:rPr>
              <a:t>access</a:t>
            </a:r>
            <a:r>
              <a:rPr lang="es-BO" sz="1400" dirty="0" smtClean="0">
                <a:solidFill>
                  <a:schemeClr val="tx1"/>
                </a:solidFill>
              </a:rPr>
              <a:t> </a:t>
            </a:r>
            <a:r>
              <a:rPr lang="es-BO" sz="1400" dirty="0" err="1" smtClean="0">
                <a:solidFill>
                  <a:schemeClr val="tx1"/>
                </a:solidFill>
              </a:rPr>
              <a:t>the</a:t>
            </a:r>
            <a:r>
              <a:rPr lang="es-BO" sz="1400" dirty="0" smtClean="0">
                <a:solidFill>
                  <a:schemeClr val="tx1"/>
                </a:solidFill>
              </a:rPr>
              <a:t> </a:t>
            </a:r>
            <a:r>
              <a:rPr lang="es-BO" sz="1400" dirty="0" err="1" smtClean="0">
                <a:solidFill>
                  <a:schemeClr val="tx1"/>
                </a:solidFill>
              </a:rPr>
              <a:t>professional</a:t>
            </a:r>
            <a:r>
              <a:rPr lang="es-BO" sz="1400" dirty="0" smtClean="0">
                <a:solidFill>
                  <a:schemeClr val="tx1"/>
                </a:solidFill>
              </a:rPr>
              <a:t> </a:t>
            </a:r>
            <a:r>
              <a:rPr lang="es-BO" sz="1400" dirty="0" err="1" smtClean="0">
                <a:solidFill>
                  <a:schemeClr val="tx1"/>
                </a:solidFill>
              </a:rPr>
              <a:t>profile</a:t>
            </a:r>
            <a:r>
              <a:rPr lang="es-BO" sz="1400" dirty="0" smtClean="0">
                <a:solidFill>
                  <a:schemeClr val="tx1"/>
                </a:solidFill>
              </a:rPr>
              <a:t> of </a:t>
            </a:r>
            <a:r>
              <a:rPr lang="es-BO" sz="1400" dirty="0" err="1" smtClean="0">
                <a:solidFill>
                  <a:schemeClr val="tx1"/>
                </a:solidFill>
              </a:rPr>
              <a:t>any</a:t>
            </a:r>
            <a:r>
              <a:rPr lang="es-BO" sz="1400" dirty="0" smtClean="0">
                <a:solidFill>
                  <a:schemeClr val="tx1"/>
                </a:solidFill>
              </a:rPr>
              <a:t> doctor </a:t>
            </a:r>
            <a:r>
              <a:rPr lang="es-BO" sz="1400" dirty="0" err="1" smtClean="0">
                <a:solidFill>
                  <a:schemeClr val="tx1"/>
                </a:solidFill>
              </a:rPr>
              <a:t>on</a:t>
            </a:r>
            <a:r>
              <a:rPr lang="es-BO" sz="1400" dirty="0" smtClean="0">
                <a:solidFill>
                  <a:schemeClr val="tx1"/>
                </a:solidFill>
              </a:rPr>
              <a:t> </a:t>
            </a:r>
            <a:r>
              <a:rPr lang="es-BO" sz="1400" dirty="0" err="1" smtClean="0">
                <a:solidFill>
                  <a:schemeClr val="tx1"/>
                </a:solidFill>
              </a:rPr>
              <a:t>the</a:t>
            </a:r>
            <a:r>
              <a:rPr lang="es-BO" sz="1400" dirty="0" smtClean="0">
                <a:solidFill>
                  <a:schemeClr val="tx1"/>
                </a:solidFill>
              </a:rPr>
              <a:t> </a:t>
            </a:r>
            <a:r>
              <a:rPr lang="es-BO" sz="1400" dirty="0" err="1" smtClean="0">
                <a:solidFill>
                  <a:schemeClr val="tx1"/>
                </a:solidFill>
              </a:rPr>
              <a:t>list</a:t>
            </a:r>
            <a:endParaRPr lang="es-BO" sz="1400" dirty="0">
              <a:solidFill>
                <a:schemeClr val="tx1"/>
              </a:solidFill>
            </a:endParaRPr>
          </a:p>
        </p:txBody>
      </p:sp>
      <p:grpSp>
        <p:nvGrpSpPr>
          <p:cNvPr id="59" name="Grupo 58"/>
          <p:cNvGrpSpPr/>
          <p:nvPr/>
        </p:nvGrpSpPr>
        <p:grpSpPr>
          <a:xfrm>
            <a:off x="3884996" y="2975454"/>
            <a:ext cx="2570642" cy="2467955"/>
            <a:chOff x="224508" y="401886"/>
            <a:chExt cx="2570642" cy="2467955"/>
          </a:xfrm>
        </p:grpSpPr>
        <p:pic>
          <p:nvPicPr>
            <p:cNvPr id="36" name="Imagen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04" r="31518"/>
            <a:stretch/>
          </p:blipFill>
          <p:spPr>
            <a:xfrm>
              <a:off x="224508" y="401886"/>
              <a:ext cx="2570642" cy="2467955"/>
            </a:xfrm>
            <a:prstGeom prst="rect">
              <a:avLst/>
            </a:prstGeom>
          </p:spPr>
        </p:pic>
        <p:sp>
          <p:nvSpPr>
            <p:cNvPr id="37" name="Rectángulo 36"/>
            <p:cNvSpPr/>
            <p:nvPr/>
          </p:nvSpPr>
          <p:spPr>
            <a:xfrm>
              <a:off x="2053797" y="548506"/>
              <a:ext cx="361858" cy="45076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622356" y="1019738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984214" y="1473959"/>
              <a:ext cx="1431441" cy="44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2062491" y="1012914"/>
              <a:ext cx="361858" cy="4507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67322" y="1007380"/>
              <a:ext cx="361858" cy="4529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2" name="Rectángulo 41"/>
            <p:cNvSpPr/>
            <p:nvPr/>
          </p:nvSpPr>
          <p:spPr>
            <a:xfrm>
              <a:off x="2422479" y="541682"/>
              <a:ext cx="372671" cy="4780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3" name="Rectángulo 42"/>
            <p:cNvSpPr/>
            <p:nvPr/>
          </p:nvSpPr>
          <p:spPr>
            <a:xfrm>
              <a:off x="2431173" y="1002727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4" name="Rectángulo 43"/>
            <p:cNvSpPr/>
            <p:nvPr/>
          </p:nvSpPr>
          <p:spPr>
            <a:xfrm>
              <a:off x="2422479" y="1462041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62851" y="1462041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6" name="Rectángulo 45"/>
            <p:cNvSpPr/>
            <p:nvPr/>
          </p:nvSpPr>
          <p:spPr>
            <a:xfrm>
              <a:off x="626024" y="1461640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984214" y="1935004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1348191" y="1935982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2066353" y="1925284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2427248" y="1922388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265081" y="1929158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263862" y="2394910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981578" y="2404937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1350119" y="2400245"/>
              <a:ext cx="363977" cy="4644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1721792" y="1921356"/>
              <a:ext cx="339744" cy="4722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1721792" y="2400245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639148" y="1938668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639148" y="2402805"/>
              <a:ext cx="339744" cy="46589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3946131" y="3611350"/>
            <a:ext cx="2540647" cy="872108"/>
            <a:chOff x="3941447" y="3612288"/>
            <a:chExt cx="2540647" cy="872108"/>
          </a:xfrm>
        </p:grpSpPr>
        <p:pic>
          <p:nvPicPr>
            <p:cNvPr id="61" name="Imagen 6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94" t="51031" r="14763" b="36608"/>
            <a:stretch/>
          </p:blipFill>
          <p:spPr>
            <a:xfrm>
              <a:off x="3941447" y="3612288"/>
              <a:ext cx="2540647" cy="8721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2" name="Rectángulo 61"/>
            <p:cNvSpPr/>
            <p:nvPr/>
          </p:nvSpPr>
          <p:spPr>
            <a:xfrm>
              <a:off x="4026918" y="3664490"/>
              <a:ext cx="392682" cy="3264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010589" y="3674015"/>
              <a:ext cx="392682" cy="29791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4" name="Rectángulo 63"/>
            <p:cNvSpPr/>
            <p:nvPr/>
          </p:nvSpPr>
          <p:spPr>
            <a:xfrm>
              <a:off x="5500377" y="3676650"/>
              <a:ext cx="392682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5495568" y="4074443"/>
              <a:ext cx="392682" cy="32648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4511819" y="3674016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4522167" y="4083238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4026918" y="4074443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000319" y="4074443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70" name="Rectángulo 69"/>
            <p:cNvSpPr/>
            <p:nvPr/>
          </p:nvSpPr>
          <p:spPr>
            <a:xfrm>
              <a:off x="5997752" y="3664490"/>
              <a:ext cx="392682" cy="31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72" name="Rectángulo 71"/>
          <p:cNvSpPr/>
          <p:nvPr/>
        </p:nvSpPr>
        <p:spPr>
          <a:xfrm>
            <a:off x="5714285" y="3110353"/>
            <a:ext cx="372671" cy="478056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3" name="Rectángulo 72"/>
          <p:cNvSpPr/>
          <p:nvPr/>
        </p:nvSpPr>
        <p:spPr>
          <a:xfrm>
            <a:off x="5506131" y="3665783"/>
            <a:ext cx="392682" cy="31696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43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5" grpId="0" animBg="1"/>
      <p:bldP spid="35" grpId="1" animBg="1"/>
      <p:bldP spid="72" grpId="0" animBg="1"/>
      <p:bldP spid="72" grpId="1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71" y="105687"/>
            <a:ext cx="3819881" cy="6752314"/>
          </a:xfrm>
          <a:prstGeom prst="rect">
            <a:avLst/>
          </a:prstGeom>
        </p:spPr>
      </p:pic>
      <p:sp>
        <p:nvSpPr>
          <p:cNvPr id="10" name="Rectángulo redondeado 9">
            <a:hlinkClick r:id="" action="ppaction://hlinkshowjump?jump=nextslide"/>
          </p:cNvPr>
          <p:cNvSpPr/>
          <p:nvPr/>
        </p:nvSpPr>
        <p:spPr>
          <a:xfrm>
            <a:off x="4662150" y="5344733"/>
            <a:ext cx="1056068" cy="41212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DONE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842978" y="1627488"/>
            <a:ext cx="27536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Your </a:t>
            </a:r>
            <a:r>
              <a:rPr lang="en-US" sz="1600" dirty="0" err="1" smtClean="0"/>
              <a:t>APPointment</a:t>
            </a:r>
            <a:r>
              <a:rPr lang="en-US" sz="1600" dirty="0" smtClean="0"/>
              <a:t> has been Schedule as follow: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Name: XXXXX XXXXXXX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Medical Specialty: XXXXXXXX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Doctor: XXXXXXX XXXXXX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Date: XX/XX/XX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Hour: XX:XX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Location: XXXXXX</a:t>
            </a:r>
          </a:p>
          <a:p>
            <a:endParaRPr lang="en-US" sz="1600" dirty="0" smtClean="0"/>
          </a:p>
          <a:p>
            <a:r>
              <a:rPr lang="en-US" sz="1200" dirty="0" smtClean="0"/>
              <a:t>You have to be at least 15 minutes before appointment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Llamada rectangular 8"/>
          <p:cNvSpPr/>
          <p:nvPr/>
        </p:nvSpPr>
        <p:spPr>
          <a:xfrm>
            <a:off x="7241690" y="1216078"/>
            <a:ext cx="1892596" cy="1445946"/>
          </a:xfrm>
          <a:prstGeom prst="wedgeRectCallout">
            <a:avLst>
              <a:gd name="adj1" fmla="val -84316"/>
              <a:gd name="adj2" fmla="val 9338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>
                <a:solidFill>
                  <a:schemeClr val="tx1"/>
                </a:solidFill>
              </a:rPr>
              <a:t>The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APPointment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will</a:t>
            </a:r>
            <a:r>
              <a:rPr lang="es-BO" dirty="0" smtClean="0">
                <a:solidFill>
                  <a:schemeClr val="tx1"/>
                </a:solidFill>
              </a:rPr>
              <a:t> be </a:t>
            </a:r>
            <a:r>
              <a:rPr lang="es-BO" dirty="0" err="1" smtClean="0">
                <a:solidFill>
                  <a:schemeClr val="tx1"/>
                </a:solidFill>
              </a:rPr>
              <a:t>stored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on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the</a:t>
            </a:r>
            <a:r>
              <a:rPr lang="es-BO" dirty="0" smtClean="0">
                <a:solidFill>
                  <a:schemeClr val="tx1"/>
                </a:solidFill>
              </a:rPr>
              <a:t> </a:t>
            </a:r>
            <a:r>
              <a:rPr lang="es-BO" dirty="0" err="1" smtClean="0">
                <a:solidFill>
                  <a:schemeClr val="tx1"/>
                </a:solidFill>
              </a:rPr>
              <a:t>internal</a:t>
            </a:r>
            <a:r>
              <a:rPr lang="es-BO" dirty="0" smtClean="0">
                <a:solidFill>
                  <a:schemeClr val="tx1"/>
                </a:solidFill>
              </a:rPr>
              <a:t> agenda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2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152" y="77289"/>
            <a:ext cx="3822523" cy="6754953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4018210" y="4713668"/>
            <a:ext cx="1094704" cy="1030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Easy</a:t>
            </a:r>
            <a:r>
              <a:rPr lang="es-BO" sz="110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BO" sz="1100" dirty="0" err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APPointment</a:t>
            </a:r>
            <a:endParaRPr lang="es-BO" sz="1100" dirty="0" smtClean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Llamada rectangular 5"/>
          <p:cNvSpPr/>
          <p:nvPr/>
        </p:nvSpPr>
        <p:spPr>
          <a:xfrm>
            <a:off x="677334" y="3285460"/>
            <a:ext cx="2712403" cy="1297173"/>
          </a:xfrm>
          <a:prstGeom prst="wedgeRectCallout">
            <a:avLst>
              <a:gd name="adj1" fmla="val 91357"/>
              <a:gd name="adj2" fmla="val 592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When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patient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make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an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APPointment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he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receive</a:t>
            </a:r>
            <a:r>
              <a:rPr lang="es-BO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s-BO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</a:rPr>
              <a:t>notification</a:t>
            </a:r>
            <a:endParaRPr lang="es-BO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827181" y="4529470"/>
            <a:ext cx="372140" cy="3615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dirty="0" smtClean="0">
                <a:solidFill>
                  <a:schemeClr val="tx1"/>
                </a:solidFill>
              </a:rPr>
              <a:t>1</a:t>
            </a:r>
            <a:endParaRPr lang="es-B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412</Words>
  <Application>Microsoft Office PowerPoint</Application>
  <PresentationFormat>Panorámica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Trebuchet MS</vt:lpstr>
      <vt:lpstr>Wingdings 3</vt:lpstr>
      <vt:lpstr>Faceta</vt:lpstr>
      <vt:lpstr>Easy APPointment</vt:lpstr>
      <vt:lpstr>Objectives</vt:lpstr>
      <vt:lpstr>Description: App for costumers: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Description: App for Doctors: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DANKE!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</dc:creator>
  <cp:lastModifiedBy>Rosa</cp:lastModifiedBy>
  <cp:revision>43</cp:revision>
  <dcterms:created xsi:type="dcterms:W3CDTF">2020-05-22T22:16:19Z</dcterms:created>
  <dcterms:modified xsi:type="dcterms:W3CDTF">2020-05-23T16:14:40Z</dcterms:modified>
</cp:coreProperties>
</file>