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1"/>
  </p:sldMasterIdLst>
  <p:notesMasterIdLst>
    <p:notesMasterId r:id="rId8"/>
  </p:notesMasterIdLst>
  <p:sldIdLst>
    <p:sldId id="291" r:id="rId2"/>
    <p:sldId id="281" r:id="rId3"/>
    <p:sldId id="290" r:id="rId4"/>
    <p:sldId id="293" r:id="rId5"/>
    <p:sldId id="296" r:id="rId6"/>
    <p:sldId id="29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9C5057-403D-4CAB-9029-E7D969EFE769}">
          <p14:sldIdLst>
            <p14:sldId id="291"/>
          </p14:sldIdLst>
        </p14:section>
        <p14:section name="Untitled Section" id="{C6CCF69F-E725-45DC-81D5-E679C5F72DA7}">
          <p14:sldIdLst>
            <p14:sldId id="281"/>
            <p14:sldId id="290"/>
            <p14:sldId id="293"/>
            <p14:sldId id="296"/>
            <p14:sldId id="29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0"/>
    <a:srgbClr val="9BBB59"/>
    <a:srgbClr val="39B0D4"/>
    <a:srgbClr val="727272"/>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A70F6-D786-4BC9-B586-AD2B2FCAC775}" v="28" dt="2025-10-03T21:25:10.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954"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napToObjects="1">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10/4/2025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BD5D-D4C0-206F-2CBC-FF554EE415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AF33FA-09B2-9856-A977-E61B3BEE8B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92CDB8-E5BF-3C75-7D50-CCE6FC5C4236}"/>
              </a:ext>
            </a:extLst>
          </p:cNvPr>
          <p:cNvSpPr>
            <a:spLocks noGrp="1"/>
          </p:cNvSpPr>
          <p:nvPr>
            <p:ph type="dt" sz="half" idx="10"/>
          </p:nvPr>
        </p:nvSpPr>
        <p:spPr/>
        <p:txBody>
          <a:bodyPr/>
          <a:lstStyle/>
          <a:p>
            <a:fld id="{E60792E3-D524-454C-8AFD-A91972900BCB}" type="datetime1">
              <a:rPr lang="en-US" smtClean="0"/>
              <a:t>10/4/2025</a:t>
            </a:fld>
            <a:endParaRPr lang="en-US"/>
          </a:p>
        </p:txBody>
      </p:sp>
      <p:sp>
        <p:nvSpPr>
          <p:cNvPr id="5" name="Footer Placeholder 4">
            <a:extLst>
              <a:ext uri="{FF2B5EF4-FFF2-40B4-BE49-F238E27FC236}">
                <a16:creationId xmlns:a16="http://schemas.microsoft.com/office/drawing/2014/main" id="{14A61A13-22A7-D0CB-4B47-BE5D4B7B0773}"/>
              </a:ext>
            </a:extLst>
          </p:cNvPr>
          <p:cNvSpPr>
            <a:spLocks noGrp="1"/>
          </p:cNvSpPr>
          <p:nvPr>
            <p:ph type="ftr" sz="quarter" idx="11"/>
          </p:nvPr>
        </p:nvSpPr>
        <p:spPr/>
        <p:txBody>
          <a:bodyPr/>
          <a:lstStyle/>
          <a:p>
            <a:pPr>
              <a:defRPr/>
            </a:pPr>
            <a:r>
              <a:rPr lang="en-US"/>
              <a:t>@SIH Idea submission- Template</a:t>
            </a:r>
          </a:p>
        </p:txBody>
      </p:sp>
      <p:sp>
        <p:nvSpPr>
          <p:cNvPr id="6" name="Slide Number Placeholder 5">
            <a:extLst>
              <a:ext uri="{FF2B5EF4-FFF2-40B4-BE49-F238E27FC236}">
                <a16:creationId xmlns:a16="http://schemas.microsoft.com/office/drawing/2014/main" id="{4CE606CF-D011-E503-7AFC-3E7CBDA0F3AE}"/>
              </a:ext>
            </a:extLst>
          </p:cNvPr>
          <p:cNvSpPr>
            <a:spLocks noGrp="1"/>
          </p:cNvSpPr>
          <p:nvPr>
            <p:ph type="sldNum" sz="quarter" idx="12"/>
          </p:nvPr>
        </p:nvSpPr>
        <p:spPr/>
        <p:txBody>
          <a:bodyPr/>
          <a:lstStyle/>
          <a:p>
            <a:fld id="{5B7E1BAA-A38D-40DE-B22C-DF9BD7D82058}" type="slidenum">
              <a:rPr lang="en-US" smtClean="0"/>
              <a:pPr/>
              <a:t>‹#›</a:t>
            </a:fld>
            <a:endParaRPr lang="en-US"/>
          </a:p>
        </p:txBody>
      </p:sp>
    </p:spTree>
    <p:extLst>
      <p:ext uri="{BB962C8B-B14F-4D97-AF65-F5344CB8AC3E}">
        <p14:creationId xmlns:p14="http://schemas.microsoft.com/office/powerpoint/2010/main" val="397090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3CDA-4144-1928-0F19-5EC9CAD858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1C756-9711-BF86-ACF2-424324A23F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A4C7A-2664-3F20-0DEF-DC4BE8088A7A}"/>
              </a:ext>
            </a:extLst>
          </p:cNvPr>
          <p:cNvSpPr>
            <a:spLocks noGrp="1"/>
          </p:cNvSpPr>
          <p:nvPr>
            <p:ph type="dt" sz="half" idx="10"/>
          </p:nvPr>
        </p:nvSpPr>
        <p:spPr/>
        <p:txBody>
          <a:bodyPr/>
          <a:lstStyle/>
          <a:p>
            <a:fld id="{053C3A68-6922-42D3-8905-ECC2D82A3469}" type="datetime1">
              <a:rPr lang="en-US" smtClean="0"/>
              <a:t>10/4/2025</a:t>
            </a:fld>
            <a:endParaRPr lang="en-US"/>
          </a:p>
        </p:txBody>
      </p:sp>
      <p:sp>
        <p:nvSpPr>
          <p:cNvPr id="5" name="Footer Placeholder 4">
            <a:extLst>
              <a:ext uri="{FF2B5EF4-FFF2-40B4-BE49-F238E27FC236}">
                <a16:creationId xmlns:a16="http://schemas.microsoft.com/office/drawing/2014/main" id="{82CDFC42-EAA9-7B99-84D6-C32C0E693964}"/>
              </a:ext>
            </a:extLst>
          </p:cNvPr>
          <p:cNvSpPr>
            <a:spLocks noGrp="1"/>
          </p:cNvSpPr>
          <p:nvPr>
            <p:ph type="ftr" sz="quarter" idx="11"/>
          </p:nvPr>
        </p:nvSpPr>
        <p:spPr/>
        <p:txBody>
          <a:bodyPr/>
          <a:lstStyle/>
          <a:p>
            <a:pPr>
              <a:defRPr/>
            </a:pPr>
            <a:r>
              <a:rPr lang="en-US"/>
              <a:t>@SIH Idea submission- Template</a:t>
            </a:r>
          </a:p>
        </p:txBody>
      </p:sp>
      <p:sp>
        <p:nvSpPr>
          <p:cNvPr id="6" name="Slide Number Placeholder 5">
            <a:extLst>
              <a:ext uri="{FF2B5EF4-FFF2-40B4-BE49-F238E27FC236}">
                <a16:creationId xmlns:a16="http://schemas.microsoft.com/office/drawing/2014/main" id="{9A404469-B85F-7E37-4E55-EF7901EC5109}"/>
              </a:ext>
            </a:extLst>
          </p:cNvPr>
          <p:cNvSpPr>
            <a:spLocks noGrp="1"/>
          </p:cNvSpPr>
          <p:nvPr>
            <p:ph type="sldNum" sz="quarter" idx="12"/>
          </p:nvPr>
        </p:nvSpPr>
        <p:spPr/>
        <p:txBody>
          <a:bodyPr/>
          <a:lstStyle/>
          <a:p>
            <a:fld id="{94FDD027-5576-4F27-AAB6-1D994836EE78}" type="slidenum">
              <a:rPr lang="en-US" smtClean="0"/>
              <a:pPr/>
              <a:t>‹#›</a:t>
            </a:fld>
            <a:endParaRPr lang="en-US"/>
          </a:p>
        </p:txBody>
      </p:sp>
    </p:spTree>
    <p:extLst>
      <p:ext uri="{BB962C8B-B14F-4D97-AF65-F5344CB8AC3E}">
        <p14:creationId xmlns:p14="http://schemas.microsoft.com/office/powerpoint/2010/main" val="1549306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E5756-F4F3-A140-F554-9C524BC1C0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21D939-C9C5-E5D2-9277-F592CC9F7C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6029E-A605-9EB4-C394-019941A51DC2}"/>
              </a:ext>
            </a:extLst>
          </p:cNvPr>
          <p:cNvSpPr>
            <a:spLocks noGrp="1"/>
          </p:cNvSpPr>
          <p:nvPr>
            <p:ph type="dt" sz="half" idx="10"/>
          </p:nvPr>
        </p:nvSpPr>
        <p:spPr/>
        <p:txBody>
          <a:bodyPr/>
          <a:lstStyle/>
          <a:p>
            <a:fld id="{CB69E9F4-7604-4950-A8B2-8ACDEDB1506E}" type="datetime1">
              <a:rPr lang="en-US" smtClean="0"/>
              <a:t>10/4/2025</a:t>
            </a:fld>
            <a:endParaRPr lang="en-US"/>
          </a:p>
        </p:txBody>
      </p:sp>
      <p:sp>
        <p:nvSpPr>
          <p:cNvPr id="5" name="Footer Placeholder 4">
            <a:extLst>
              <a:ext uri="{FF2B5EF4-FFF2-40B4-BE49-F238E27FC236}">
                <a16:creationId xmlns:a16="http://schemas.microsoft.com/office/drawing/2014/main" id="{C2D9727E-61C2-71A7-E6C1-0DEF8F64312E}"/>
              </a:ext>
            </a:extLst>
          </p:cNvPr>
          <p:cNvSpPr>
            <a:spLocks noGrp="1"/>
          </p:cNvSpPr>
          <p:nvPr>
            <p:ph type="ftr" sz="quarter" idx="11"/>
          </p:nvPr>
        </p:nvSpPr>
        <p:spPr/>
        <p:txBody>
          <a:bodyPr/>
          <a:lstStyle/>
          <a:p>
            <a:pPr>
              <a:defRPr/>
            </a:pPr>
            <a:r>
              <a:rPr lang="en-US"/>
              <a:t>@SIH Idea submission- Template</a:t>
            </a:r>
          </a:p>
        </p:txBody>
      </p:sp>
      <p:sp>
        <p:nvSpPr>
          <p:cNvPr id="6" name="Slide Number Placeholder 5">
            <a:extLst>
              <a:ext uri="{FF2B5EF4-FFF2-40B4-BE49-F238E27FC236}">
                <a16:creationId xmlns:a16="http://schemas.microsoft.com/office/drawing/2014/main" id="{3E054904-E7F8-A58B-AF15-FD1ABF1B481F}"/>
              </a:ext>
            </a:extLst>
          </p:cNvPr>
          <p:cNvSpPr>
            <a:spLocks noGrp="1"/>
          </p:cNvSpPr>
          <p:nvPr>
            <p:ph type="sldNum" sz="quarter" idx="12"/>
          </p:nvPr>
        </p:nvSpPr>
        <p:spPr/>
        <p:txBody>
          <a:bodyPr/>
          <a:lstStyle/>
          <a:p>
            <a:fld id="{2957CE61-8714-431B-A40A-01B1C5541AB7}" type="slidenum">
              <a:rPr lang="en-US" smtClean="0"/>
              <a:pPr/>
              <a:t>‹#›</a:t>
            </a:fld>
            <a:endParaRPr lang="en-US"/>
          </a:p>
        </p:txBody>
      </p:sp>
    </p:spTree>
    <p:extLst>
      <p:ext uri="{BB962C8B-B14F-4D97-AF65-F5344CB8AC3E}">
        <p14:creationId xmlns:p14="http://schemas.microsoft.com/office/powerpoint/2010/main" val="2265761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6CE3D-5011-88E0-6199-DCF3FC0A84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8A6CC-BF92-1547-5E38-D41C8F3A4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71214-240E-4B29-75F6-01D954B9D8DA}"/>
              </a:ext>
            </a:extLst>
          </p:cNvPr>
          <p:cNvSpPr>
            <a:spLocks noGrp="1"/>
          </p:cNvSpPr>
          <p:nvPr>
            <p:ph type="dt" sz="half" idx="10"/>
          </p:nvPr>
        </p:nvSpPr>
        <p:spPr/>
        <p:txBody>
          <a:bodyPr/>
          <a:lstStyle/>
          <a:p>
            <a:fld id="{708B7524-32A2-4C20-A58C-BC3BAA1042FC}" type="datetime1">
              <a:rPr lang="en-US" smtClean="0"/>
              <a:t>10/4/2025</a:t>
            </a:fld>
            <a:endParaRPr lang="en-US"/>
          </a:p>
        </p:txBody>
      </p:sp>
      <p:sp>
        <p:nvSpPr>
          <p:cNvPr id="5" name="Footer Placeholder 4">
            <a:extLst>
              <a:ext uri="{FF2B5EF4-FFF2-40B4-BE49-F238E27FC236}">
                <a16:creationId xmlns:a16="http://schemas.microsoft.com/office/drawing/2014/main" id="{D44590B5-34F2-3F51-6792-5207A0C3363D}"/>
              </a:ext>
            </a:extLst>
          </p:cNvPr>
          <p:cNvSpPr>
            <a:spLocks noGrp="1"/>
          </p:cNvSpPr>
          <p:nvPr>
            <p:ph type="ftr" sz="quarter" idx="11"/>
          </p:nvPr>
        </p:nvSpPr>
        <p:spPr/>
        <p:txBody>
          <a:bodyPr/>
          <a:lstStyle/>
          <a:p>
            <a:pPr>
              <a:defRPr/>
            </a:pPr>
            <a:r>
              <a:rPr lang="en-US"/>
              <a:t>@SIH Idea submission- Template</a:t>
            </a:r>
          </a:p>
        </p:txBody>
      </p:sp>
      <p:sp>
        <p:nvSpPr>
          <p:cNvPr id="6" name="Slide Number Placeholder 5">
            <a:extLst>
              <a:ext uri="{FF2B5EF4-FFF2-40B4-BE49-F238E27FC236}">
                <a16:creationId xmlns:a16="http://schemas.microsoft.com/office/drawing/2014/main" id="{3AA353A2-566E-DAE6-C86A-3ECB171D43BD}"/>
              </a:ext>
            </a:extLst>
          </p:cNvPr>
          <p:cNvSpPr>
            <a:spLocks noGrp="1"/>
          </p:cNvSpPr>
          <p:nvPr>
            <p:ph type="sldNum" sz="quarter" idx="12"/>
          </p:nvPr>
        </p:nvSpPr>
        <p:spPr/>
        <p:txBody>
          <a:bodyPr/>
          <a:lstStyle/>
          <a:p>
            <a:fld id="{677C3CE7-23F7-4828-823C-E0205DF2CF97}" type="slidenum">
              <a:rPr lang="en-US" smtClean="0"/>
              <a:pPr/>
              <a:t>‹#›</a:t>
            </a:fld>
            <a:endParaRPr lang="en-US"/>
          </a:p>
        </p:txBody>
      </p:sp>
    </p:spTree>
    <p:extLst>
      <p:ext uri="{BB962C8B-B14F-4D97-AF65-F5344CB8AC3E}">
        <p14:creationId xmlns:p14="http://schemas.microsoft.com/office/powerpoint/2010/main" val="3620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C0C1-53A3-9754-A63E-5236E39F4D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F01343-D8AE-82E2-4F19-0E5EEFB5F7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92213-6E15-74F9-157A-036CF50B68CB}"/>
              </a:ext>
            </a:extLst>
          </p:cNvPr>
          <p:cNvSpPr>
            <a:spLocks noGrp="1"/>
          </p:cNvSpPr>
          <p:nvPr>
            <p:ph type="dt" sz="half" idx="10"/>
          </p:nvPr>
        </p:nvSpPr>
        <p:spPr/>
        <p:txBody>
          <a:bodyPr/>
          <a:lstStyle/>
          <a:p>
            <a:fld id="{1E994447-D6B2-43BB-A877-57F1A267B999}" type="datetime1">
              <a:rPr lang="en-US" smtClean="0"/>
              <a:t>10/4/2025</a:t>
            </a:fld>
            <a:endParaRPr lang="en-US"/>
          </a:p>
        </p:txBody>
      </p:sp>
      <p:sp>
        <p:nvSpPr>
          <p:cNvPr id="5" name="Footer Placeholder 4">
            <a:extLst>
              <a:ext uri="{FF2B5EF4-FFF2-40B4-BE49-F238E27FC236}">
                <a16:creationId xmlns:a16="http://schemas.microsoft.com/office/drawing/2014/main" id="{2E5A94A1-9106-A73F-BC4C-BC6E0E66C519}"/>
              </a:ext>
            </a:extLst>
          </p:cNvPr>
          <p:cNvSpPr>
            <a:spLocks noGrp="1"/>
          </p:cNvSpPr>
          <p:nvPr>
            <p:ph type="ftr" sz="quarter" idx="11"/>
          </p:nvPr>
        </p:nvSpPr>
        <p:spPr/>
        <p:txBody>
          <a:bodyPr/>
          <a:lstStyle/>
          <a:p>
            <a:pPr>
              <a:defRPr/>
            </a:pPr>
            <a:r>
              <a:rPr lang="en-US"/>
              <a:t>@SIH Idea submission- Template</a:t>
            </a:r>
          </a:p>
        </p:txBody>
      </p:sp>
      <p:sp>
        <p:nvSpPr>
          <p:cNvPr id="6" name="Slide Number Placeholder 5">
            <a:extLst>
              <a:ext uri="{FF2B5EF4-FFF2-40B4-BE49-F238E27FC236}">
                <a16:creationId xmlns:a16="http://schemas.microsoft.com/office/drawing/2014/main" id="{7436A89C-42D4-DBED-28E6-86AFD5D97FC6}"/>
              </a:ext>
            </a:extLst>
          </p:cNvPr>
          <p:cNvSpPr>
            <a:spLocks noGrp="1"/>
          </p:cNvSpPr>
          <p:nvPr>
            <p:ph type="sldNum" sz="quarter" idx="12"/>
          </p:nvPr>
        </p:nvSpPr>
        <p:spPr/>
        <p:txBody>
          <a:bodyPr/>
          <a:lstStyle/>
          <a:p>
            <a:fld id="{41DB31D2-2A87-4F4C-A9AD-05C6CC2B321D}" type="slidenum">
              <a:rPr lang="en-US" smtClean="0"/>
              <a:pPr/>
              <a:t>‹#›</a:t>
            </a:fld>
            <a:endParaRPr lang="en-US"/>
          </a:p>
        </p:txBody>
      </p:sp>
    </p:spTree>
    <p:extLst>
      <p:ext uri="{BB962C8B-B14F-4D97-AF65-F5344CB8AC3E}">
        <p14:creationId xmlns:p14="http://schemas.microsoft.com/office/powerpoint/2010/main" val="3268139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BAF7-CD68-0D16-F03D-C587ABFA1A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7476D1-AA75-7689-D71C-EF0250A32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C7EF99-2344-0B29-2D59-6EAB3978F8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2AFA5-D346-D2D1-76A3-1B1ACB592B80}"/>
              </a:ext>
            </a:extLst>
          </p:cNvPr>
          <p:cNvSpPr>
            <a:spLocks noGrp="1"/>
          </p:cNvSpPr>
          <p:nvPr>
            <p:ph type="dt" sz="half" idx="10"/>
          </p:nvPr>
        </p:nvSpPr>
        <p:spPr/>
        <p:txBody>
          <a:bodyPr/>
          <a:lstStyle/>
          <a:p>
            <a:fld id="{68920E16-BD35-483C-AA6B-346FC7E46DEA}" type="datetime1">
              <a:rPr lang="en-US" smtClean="0"/>
              <a:t>10/4/2025</a:t>
            </a:fld>
            <a:endParaRPr lang="en-US"/>
          </a:p>
        </p:txBody>
      </p:sp>
      <p:sp>
        <p:nvSpPr>
          <p:cNvPr id="6" name="Footer Placeholder 5">
            <a:extLst>
              <a:ext uri="{FF2B5EF4-FFF2-40B4-BE49-F238E27FC236}">
                <a16:creationId xmlns:a16="http://schemas.microsoft.com/office/drawing/2014/main" id="{90137967-2AA4-8C7D-F44E-1CBFDA9C4E8E}"/>
              </a:ext>
            </a:extLst>
          </p:cNvPr>
          <p:cNvSpPr>
            <a:spLocks noGrp="1"/>
          </p:cNvSpPr>
          <p:nvPr>
            <p:ph type="ftr" sz="quarter" idx="11"/>
          </p:nvPr>
        </p:nvSpPr>
        <p:spPr/>
        <p:txBody>
          <a:bodyPr/>
          <a:lstStyle/>
          <a:p>
            <a:pPr>
              <a:defRPr/>
            </a:pPr>
            <a:r>
              <a:rPr lang="en-US"/>
              <a:t>@SIH Idea submission- Template</a:t>
            </a:r>
          </a:p>
        </p:txBody>
      </p:sp>
      <p:sp>
        <p:nvSpPr>
          <p:cNvPr id="7" name="Slide Number Placeholder 6">
            <a:extLst>
              <a:ext uri="{FF2B5EF4-FFF2-40B4-BE49-F238E27FC236}">
                <a16:creationId xmlns:a16="http://schemas.microsoft.com/office/drawing/2014/main" id="{3AC87788-D8C0-F1F6-E21D-67FBF57BFEF9}"/>
              </a:ext>
            </a:extLst>
          </p:cNvPr>
          <p:cNvSpPr>
            <a:spLocks noGrp="1"/>
          </p:cNvSpPr>
          <p:nvPr>
            <p:ph type="sldNum" sz="quarter" idx="12"/>
          </p:nvPr>
        </p:nvSpPr>
        <p:spPr/>
        <p:txBody>
          <a:bodyPr/>
          <a:lstStyle/>
          <a:p>
            <a:fld id="{E1FC16D9-1635-4844-816A-0A8A2160FADA}" type="slidenum">
              <a:rPr lang="en-US" smtClean="0"/>
              <a:pPr/>
              <a:t>‹#›</a:t>
            </a:fld>
            <a:endParaRPr lang="en-US"/>
          </a:p>
        </p:txBody>
      </p:sp>
    </p:spTree>
    <p:extLst>
      <p:ext uri="{BB962C8B-B14F-4D97-AF65-F5344CB8AC3E}">
        <p14:creationId xmlns:p14="http://schemas.microsoft.com/office/powerpoint/2010/main" val="227944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6AD2-D38A-6774-2AC9-847327A77E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FC860B-1BF0-56C2-A46D-3FAFAB190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7EDA4-6086-C210-48FA-789DABB17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1CE7E0-31FD-0568-49F3-C2C2B88AB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F5D9F7-9EFE-15A8-9BDD-0D6EE3CFF4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10DF22-23D4-5DEB-CC80-7ACF5764031C}"/>
              </a:ext>
            </a:extLst>
          </p:cNvPr>
          <p:cNvSpPr>
            <a:spLocks noGrp="1"/>
          </p:cNvSpPr>
          <p:nvPr>
            <p:ph type="dt" sz="half" idx="10"/>
          </p:nvPr>
        </p:nvSpPr>
        <p:spPr/>
        <p:txBody>
          <a:bodyPr/>
          <a:lstStyle/>
          <a:p>
            <a:fld id="{2FEAC6F8-5103-4FC0-A69E-5C6AE6469DA8}" type="datetime1">
              <a:rPr lang="en-US" smtClean="0"/>
              <a:t>10/4/2025</a:t>
            </a:fld>
            <a:endParaRPr lang="en-US"/>
          </a:p>
        </p:txBody>
      </p:sp>
      <p:sp>
        <p:nvSpPr>
          <p:cNvPr id="8" name="Footer Placeholder 7">
            <a:extLst>
              <a:ext uri="{FF2B5EF4-FFF2-40B4-BE49-F238E27FC236}">
                <a16:creationId xmlns:a16="http://schemas.microsoft.com/office/drawing/2014/main" id="{3480508B-9EDC-89AB-F62C-5ECF5A78C7EA}"/>
              </a:ext>
            </a:extLst>
          </p:cNvPr>
          <p:cNvSpPr>
            <a:spLocks noGrp="1"/>
          </p:cNvSpPr>
          <p:nvPr>
            <p:ph type="ftr" sz="quarter" idx="11"/>
          </p:nvPr>
        </p:nvSpPr>
        <p:spPr/>
        <p:txBody>
          <a:bodyPr/>
          <a:lstStyle/>
          <a:p>
            <a:pPr>
              <a:defRPr/>
            </a:pPr>
            <a:r>
              <a:rPr lang="en-US"/>
              <a:t>@SIH Idea submission- Template</a:t>
            </a:r>
          </a:p>
        </p:txBody>
      </p:sp>
      <p:sp>
        <p:nvSpPr>
          <p:cNvPr id="9" name="Slide Number Placeholder 8">
            <a:extLst>
              <a:ext uri="{FF2B5EF4-FFF2-40B4-BE49-F238E27FC236}">
                <a16:creationId xmlns:a16="http://schemas.microsoft.com/office/drawing/2014/main" id="{A0FB8A77-5640-5955-4290-24664E640182}"/>
              </a:ext>
            </a:extLst>
          </p:cNvPr>
          <p:cNvSpPr>
            <a:spLocks noGrp="1"/>
          </p:cNvSpPr>
          <p:nvPr>
            <p:ph type="sldNum" sz="quarter" idx="12"/>
          </p:nvPr>
        </p:nvSpPr>
        <p:spPr/>
        <p:txBody>
          <a:bodyPr/>
          <a:lstStyle/>
          <a:p>
            <a:fld id="{71C4100A-98DE-4944-910A-A93F5CA9F724}" type="slidenum">
              <a:rPr lang="en-US" smtClean="0"/>
              <a:pPr/>
              <a:t>‹#›</a:t>
            </a:fld>
            <a:endParaRPr lang="en-US"/>
          </a:p>
        </p:txBody>
      </p:sp>
    </p:spTree>
    <p:extLst>
      <p:ext uri="{BB962C8B-B14F-4D97-AF65-F5344CB8AC3E}">
        <p14:creationId xmlns:p14="http://schemas.microsoft.com/office/powerpoint/2010/main" val="609310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4E0D-E707-4A1A-23CC-B7545C3C48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5F0EEC-0A3F-655B-BEA5-19237F86AAF5}"/>
              </a:ext>
            </a:extLst>
          </p:cNvPr>
          <p:cNvSpPr>
            <a:spLocks noGrp="1"/>
          </p:cNvSpPr>
          <p:nvPr>
            <p:ph type="dt" sz="half" idx="10"/>
          </p:nvPr>
        </p:nvSpPr>
        <p:spPr/>
        <p:txBody>
          <a:bodyPr/>
          <a:lstStyle/>
          <a:p>
            <a:fld id="{C60C6921-0627-4C8F-83D5-0CF936D2FFDD}" type="datetime1">
              <a:rPr lang="en-US" smtClean="0"/>
              <a:t>10/4/2025</a:t>
            </a:fld>
            <a:endParaRPr lang="en-US"/>
          </a:p>
        </p:txBody>
      </p:sp>
      <p:sp>
        <p:nvSpPr>
          <p:cNvPr id="4" name="Footer Placeholder 3">
            <a:extLst>
              <a:ext uri="{FF2B5EF4-FFF2-40B4-BE49-F238E27FC236}">
                <a16:creationId xmlns:a16="http://schemas.microsoft.com/office/drawing/2014/main" id="{005E8BE3-96A6-8D41-533C-BD727C9287BB}"/>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96AC0F61-5039-4D74-5C78-E6F4D6614D86}"/>
              </a:ext>
            </a:extLst>
          </p:cNvPr>
          <p:cNvSpPr>
            <a:spLocks noGrp="1"/>
          </p:cNvSpPr>
          <p:nvPr>
            <p:ph type="sldNum" sz="quarter" idx="12"/>
          </p:nvPr>
        </p:nvSpPr>
        <p:spPr/>
        <p:txBody>
          <a:bodyPr/>
          <a:lstStyle/>
          <a:p>
            <a:fld id="{6A63342B-5A73-45DC-864D-086DE78037EF}" type="slidenum">
              <a:rPr lang="en-US" smtClean="0"/>
              <a:pPr/>
              <a:t>‹#›</a:t>
            </a:fld>
            <a:endParaRPr lang="en-US"/>
          </a:p>
        </p:txBody>
      </p:sp>
    </p:spTree>
    <p:extLst>
      <p:ext uri="{BB962C8B-B14F-4D97-AF65-F5344CB8AC3E}">
        <p14:creationId xmlns:p14="http://schemas.microsoft.com/office/powerpoint/2010/main" val="126119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C387C-A99F-B8E9-9D32-CB23B01C05C6}"/>
              </a:ext>
            </a:extLst>
          </p:cNvPr>
          <p:cNvSpPr>
            <a:spLocks noGrp="1"/>
          </p:cNvSpPr>
          <p:nvPr>
            <p:ph type="dt" sz="half" idx="10"/>
          </p:nvPr>
        </p:nvSpPr>
        <p:spPr/>
        <p:txBody>
          <a:bodyPr/>
          <a:lstStyle/>
          <a:p>
            <a:fld id="{2FF08AD7-8103-40F8-983C-E2BA6BB9CBE0}" type="datetime1">
              <a:rPr lang="en-US" smtClean="0"/>
              <a:t>10/4/2025</a:t>
            </a:fld>
            <a:endParaRPr lang="en-US"/>
          </a:p>
        </p:txBody>
      </p:sp>
      <p:sp>
        <p:nvSpPr>
          <p:cNvPr id="3" name="Footer Placeholder 2">
            <a:extLst>
              <a:ext uri="{FF2B5EF4-FFF2-40B4-BE49-F238E27FC236}">
                <a16:creationId xmlns:a16="http://schemas.microsoft.com/office/drawing/2014/main" id="{560E9E30-8833-47D9-5DB3-8DD1E44DF343}"/>
              </a:ext>
            </a:extLst>
          </p:cNvPr>
          <p:cNvSpPr>
            <a:spLocks noGrp="1"/>
          </p:cNvSpPr>
          <p:nvPr>
            <p:ph type="ftr" sz="quarter" idx="11"/>
          </p:nvPr>
        </p:nvSpPr>
        <p:spPr/>
        <p:txBody>
          <a:bodyPr/>
          <a:lstStyle/>
          <a:p>
            <a:pPr>
              <a:defRPr/>
            </a:pPr>
            <a:r>
              <a:rPr lang="en-US"/>
              <a:t>@SIH Idea submission- Template</a:t>
            </a:r>
          </a:p>
        </p:txBody>
      </p:sp>
      <p:sp>
        <p:nvSpPr>
          <p:cNvPr id="4" name="Slide Number Placeholder 3">
            <a:extLst>
              <a:ext uri="{FF2B5EF4-FFF2-40B4-BE49-F238E27FC236}">
                <a16:creationId xmlns:a16="http://schemas.microsoft.com/office/drawing/2014/main" id="{5B8D12B7-5392-F56A-2FF3-DA1330BF3690}"/>
              </a:ext>
            </a:extLst>
          </p:cNvPr>
          <p:cNvSpPr>
            <a:spLocks noGrp="1"/>
          </p:cNvSpPr>
          <p:nvPr>
            <p:ph type="sldNum" sz="quarter" idx="12"/>
          </p:nvPr>
        </p:nvSpPr>
        <p:spPr/>
        <p:txBody>
          <a:bodyPr/>
          <a:lstStyle/>
          <a:p>
            <a:fld id="{B635AFB3-1ACD-44AC-8702-86B1729DF035}" type="slidenum">
              <a:rPr lang="en-US" smtClean="0"/>
              <a:pPr/>
              <a:t>‹#›</a:t>
            </a:fld>
            <a:endParaRPr lang="en-US"/>
          </a:p>
        </p:txBody>
      </p:sp>
    </p:spTree>
    <p:extLst>
      <p:ext uri="{BB962C8B-B14F-4D97-AF65-F5344CB8AC3E}">
        <p14:creationId xmlns:p14="http://schemas.microsoft.com/office/powerpoint/2010/main" val="141900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20BF-1D4C-4F9C-6D00-8DA96C6721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469CD-8B95-A649-0C31-BDAA0456F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7CDD9E-8C7A-CD49-7B27-ACC21B720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F9069-7E76-7DA4-236D-D2C8A570CCC2}"/>
              </a:ext>
            </a:extLst>
          </p:cNvPr>
          <p:cNvSpPr>
            <a:spLocks noGrp="1"/>
          </p:cNvSpPr>
          <p:nvPr>
            <p:ph type="dt" sz="half" idx="10"/>
          </p:nvPr>
        </p:nvSpPr>
        <p:spPr/>
        <p:txBody>
          <a:bodyPr/>
          <a:lstStyle/>
          <a:p>
            <a:fld id="{DF8C06B4-9380-4A4D-AF49-A3596E17DAF5}" type="datetime1">
              <a:rPr lang="en-US" smtClean="0"/>
              <a:t>10/4/2025</a:t>
            </a:fld>
            <a:endParaRPr lang="en-US"/>
          </a:p>
        </p:txBody>
      </p:sp>
      <p:sp>
        <p:nvSpPr>
          <p:cNvPr id="6" name="Footer Placeholder 5">
            <a:extLst>
              <a:ext uri="{FF2B5EF4-FFF2-40B4-BE49-F238E27FC236}">
                <a16:creationId xmlns:a16="http://schemas.microsoft.com/office/drawing/2014/main" id="{DF81AC39-F603-0542-1235-05C9C06D0FCE}"/>
              </a:ext>
            </a:extLst>
          </p:cNvPr>
          <p:cNvSpPr>
            <a:spLocks noGrp="1"/>
          </p:cNvSpPr>
          <p:nvPr>
            <p:ph type="ftr" sz="quarter" idx="11"/>
          </p:nvPr>
        </p:nvSpPr>
        <p:spPr/>
        <p:txBody>
          <a:bodyPr/>
          <a:lstStyle/>
          <a:p>
            <a:pPr>
              <a:defRPr/>
            </a:pPr>
            <a:r>
              <a:rPr lang="en-US"/>
              <a:t>@SIH Idea submission- Template</a:t>
            </a:r>
          </a:p>
        </p:txBody>
      </p:sp>
      <p:sp>
        <p:nvSpPr>
          <p:cNvPr id="7" name="Slide Number Placeholder 6">
            <a:extLst>
              <a:ext uri="{FF2B5EF4-FFF2-40B4-BE49-F238E27FC236}">
                <a16:creationId xmlns:a16="http://schemas.microsoft.com/office/drawing/2014/main" id="{A776024B-9B4A-ED0D-FD86-E979F6DF21B7}"/>
              </a:ext>
            </a:extLst>
          </p:cNvPr>
          <p:cNvSpPr>
            <a:spLocks noGrp="1"/>
          </p:cNvSpPr>
          <p:nvPr>
            <p:ph type="sldNum" sz="quarter" idx="12"/>
          </p:nvPr>
        </p:nvSpPr>
        <p:spPr/>
        <p:txBody>
          <a:bodyPr/>
          <a:lstStyle/>
          <a:p>
            <a:fld id="{05CF15F3-5E77-4C57-9E21-50D6D1D6C022}" type="slidenum">
              <a:rPr lang="en-US" smtClean="0"/>
              <a:pPr/>
              <a:t>‹#›</a:t>
            </a:fld>
            <a:endParaRPr lang="en-US"/>
          </a:p>
        </p:txBody>
      </p:sp>
    </p:spTree>
    <p:extLst>
      <p:ext uri="{BB962C8B-B14F-4D97-AF65-F5344CB8AC3E}">
        <p14:creationId xmlns:p14="http://schemas.microsoft.com/office/powerpoint/2010/main" val="180166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47AE-B4C5-C1CA-9D75-E68E6FD76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EBE01F-946B-27B0-31F9-220B66642C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13887-36D7-C4C2-0A94-87FF9D8A4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254B8-6E73-1E66-F942-3F707E1B2699}"/>
              </a:ext>
            </a:extLst>
          </p:cNvPr>
          <p:cNvSpPr>
            <a:spLocks noGrp="1"/>
          </p:cNvSpPr>
          <p:nvPr>
            <p:ph type="dt" sz="half" idx="10"/>
          </p:nvPr>
        </p:nvSpPr>
        <p:spPr/>
        <p:txBody>
          <a:bodyPr/>
          <a:lstStyle/>
          <a:p>
            <a:fld id="{EF7FDEF1-C582-4E22-9E77-D68326471F28}" type="datetime1">
              <a:rPr lang="en-US" smtClean="0"/>
              <a:t>10/4/2025</a:t>
            </a:fld>
            <a:endParaRPr lang="en-US"/>
          </a:p>
        </p:txBody>
      </p:sp>
      <p:sp>
        <p:nvSpPr>
          <p:cNvPr id="6" name="Footer Placeholder 5">
            <a:extLst>
              <a:ext uri="{FF2B5EF4-FFF2-40B4-BE49-F238E27FC236}">
                <a16:creationId xmlns:a16="http://schemas.microsoft.com/office/drawing/2014/main" id="{660C41C7-3BCD-9481-511A-1F6DF4C2454A}"/>
              </a:ext>
            </a:extLst>
          </p:cNvPr>
          <p:cNvSpPr>
            <a:spLocks noGrp="1"/>
          </p:cNvSpPr>
          <p:nvPr>
            <p:ph type="ftr" sz="quarter" idx="11"/>
          </p:nvPr>
        </p:nvSpPr>
        <p:spPr/>
        <p:txBody>
          <a:bodyPr/>
          <a:lstStyle/>
          <a:p>
            <a:pPr>
              <a:defRPr/>
            </a:pPr>
            <a:r>
              <a:rPr lang="en-US"/>
              <a:t>@SIH Idea submission- Template</a:t>
            </a:r>
          </a:p>
        </p:txBody>
      </p:sp>
      <p:sp>
        <p:nvSpPr>
          <p:cNvPr id="7" name="Slide Number Placeholder 6">
            <a:extLst>
              <a:ext uri="{FF2B5EF4-FFF2-40B4-BE49-F238E27FC236}">
                <a16:creationId xmlns:a16="http://schemas.microsoft.com/office/drawing/2014/main" id="{E315EA8C-1C03-DE24-E7D7-06978B7BBECD}"/>
              </a:ext>
            </a:extLst>
          </p:cNvPr>
          <p:cNvSpPr>
            <a:spLocks noGrp="1"/>
          </p:cNvSpPr>
          <p:nvPr>
            <p:ph type="sldNum" sz="quarter" idx="12"/>
          </p:nvPr>
        </p:nvSpPr>
        <p:spPr/>
        <p:txBody>
          <a:bodyPr/>
          <a:lstStyle/>
          <a:p>
            <a:fld id="{1242169A-B3C7-4FB6-967F-AF95F4EB3315}" type="slidenum">
              <a:rPr lang="en-US" smtClean="0"/>
              <a:pPr/>
              <a:t>‹#›</a:t>
            </a:fld>
            <a:endParaRPr lang="en-US"/>
          </a:p>
        </p:txBody>
      </p:sp>
    </p:spTree>
    <p:extLst>
      <p:ext uri="{BB962C8B-B14F-4D97-AF65-F5344CB8AC3E}">
        <p14:creationId xmlns:p14="http://schemas.microsoft.com/office/powerpoint/2010/main" val="370007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B1EEE-5B15-5A64-0093-4F0D03FFC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D93D73-17FE-E7E5-9F22-8F6A271548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9AB6BF-C505-12F3-968B-148B0F533F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0A9602-A9A9-453F-AEF1-37B5837E02CD}" type="datetime1">
              <a:rPr lang="en-US" smtClean="0"/>
              <a:t>10/4/2025</a:t>
            </a:fld>
            <a:endParaRPr lang="en-US"/>
          </a:p>
        </p:txBody>
      </p:sp>
      <p:sp>
        <p:nvSpPr>
          <p:cNvPr id="5" name="Footer Placeholder 4">
            <a:extLst>
              <a:ext uri="{FF2B5EF4-FFF2-40B4-BE49-F238E27FC236}">
                <a16:creationId xmlns:a16="http://schemas.microsoft.com/office/drawing/2014/main" id="{7E4A493C-55DD-3C0B-420F-1A3BACA3E3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r>
              <a:rPr lang="en-US"/>
              <a:t>@SIH Idea submission- Template</a:t>
            </a:r>
          </a:p>
        </p:txBody>
      </p:sp>
      <p:sp>
        <p:nvSpPr>
          <p:cNvPr id="6" name="Slide Number Placeholder 5">
            <a:extLst>
              <a:ext uri="{FF2B5EF4-FFF2-40B4-BE49-F238E27FC236}">
                <a16:creationId xmlns:a16="http://schemas.microsoft.com/office/drawing/2014/main" id="{B06C96C5-2E09-3357-1EA7-83EA2267FE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11BA53-830D-4830-BB65-E58DBE17D0B7}" type="slidenum">
              <a:rPr lang="en-US" smtClean="0"/>
              <a:pPr/>
              <a:t>‹#›</a:t>
            </a:fld>
            <a:endParaRPr lang="en-US"/>
          </a:p>
        </p:txBody>
      </p:sp>
    </p:spTree>
    <p:extLst>
      <p:ext uri="{BB962C8B-B14F-4D97-AF65-F5344CB8AC3E}">
        <p14:creationId xmlns:p14="http://schemas.microsoft.com/office/powerpoint/2010/main" val="240268595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istudio.google.com/api-key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www.perplexity.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3292301" y="106945"/>
            <a:ext cx="6350780" cy="541669"/>
          </a:xfrm>
        </p:spPr>
        <p:txBody>
          <a:bodyPr>
            <a:normAutofit/>
          </a:bodyPr>
          <a:lstStyle/>
          <a:p>
            <a:r>
              <a:rPr lang="en-US" sz="3200" b="1" u="sng" dirty="0">
                <a:solidFill>
                  <a:schemeClr val="tx1"/>
                </a:solidFill>
                <a:latin typeface="Garamond" panose="02020404030301010803" pitchFamily="18" charset="0"/>
              </a:rPr>
              <a:t>DEVCREATE BUILDFEST 1.0</a:t>
            </a:r>
            <a:endParaRPr lang="en-IN" sz="3200" b="1" u="sng" dirty="0">
              <a:solidFill>
                <a:schemeClr val="tx1"/>
              </a:solidFill>
              <a:latin typeface="Garamond" panose="02020404030301010803" pitchFamily="18" charset="0"/>
            </a:endParaRPr>
          </a:p>
        </p:txBody>
      </p:sp>
      <p:sp>
        <p:nvSpPr>
          <p:cNvPr id="4" name="Subtitle 3"/>
          <p:cNvSpPr>
            <a:spLocks noGrp="1"/>
          </p:cNvSpPr>
          <p:nvPr>
            <p:ph type="subTitle" idx="1"/>
          </p:nvPr>
        </p:nvSpPr>
        <p:spPr>
          <a:xfrm>
            <a:off x="1022555" y="648614"/>
            <a:ext cx="8757531"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331285" y="648614"/>
            <a:ext cx="5050943" cy="5229060"/>
          </a:xfrm>
          <a:prstGeom prst="rect">
            <a:avLst/>
          </a:prstGeom>
          <a:noFill/>
        </p:spPr>
        <p:txBody>
          <a:bodyPr wrap="square" rtlCol="0">
            <a:spAutoFit/>
          </a:bodyPr>
          <a:lstStyle/>
          <a:p>
            <a:pPr algn="just"/>
            <a:endParaRPr lang="en-US" sz="20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08</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Smart Crop : Advisory system for Small and Marginal Farmers</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a:t>
            </a:r>
            <a:r>
              <a:rPr lang="en-US" sz="2000" dirty="0">
                <a:latin typeface="Arial" panose="020B0604020202020204" pitchFamily="34" charset="0"/>
                <a:cs typeface="Arial" panose="020B0604020202020204" pitchFamily="34" charset="0"/>
              </a:rPr>
              <a:t> - </a:t>
            </a:r>
            <a:r>
              <a:rPr lang="en-US" sz="2000" i="1" dirty="0">
                <a:latin typeface="Arial" panose="020B0604020202020204" pitchFamily="34" charset="0"/>
                <a:cs typeface="Arial" panose="020B0604020202020204" pitchFamily="34" charset="0"/>
              </a:rPr>
              <a:t>Agri Tech</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 </a:t>
            </a:r>
            <a:r>
              <a:rPr lang="en-US" sz="20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T004</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The Elio’s </a:t>
            </a:r>
            <a:endParaRPr lang="en-IN" sz="2000" b="1" dirty="0">
              <a:latin typeface="Arial" panose="020B0604020202020204" pitchFamily="34" charset="0"/>
              <a:cs typeface="Arial" panose="020B0604020202020204" pitchFamily="34" charset="0"/>
            </a:endParaRPr>
          </a:p>
        </p:txBody>
      </p:sp>
      <p:pic>
        <p:nvPicPr>
          <p:cNvPr id="6" name="Picture 5" descr="A black poster with white text and people sitting at a table&#10;&#10;AI-generated content may be incorrect.">
            <a:extLst>
              <a:ext uri="{FF2B5EF4-FFF2-40B4-BE49-F238E27FC236}">
                <a16:creationId xmlns:a16="http://schemas.microsoft.com/office/drawing/2014/main" id="{6E08BD1C-D8CC-7762-FBBA-3AFE28BBB049}"/>
              </a:ext>
            </a:extLst>
          </p:cNvPr>
          <p:cNvPicPr>
            <a:picLocks noChangeAspect="1"/>
          </p:cNvPicPr>
          <p:nvPr/>
        </p:nvPicPr>
        <p:blipFill>
          <a:blip r:embed="rId2"/>
          <a:stretch>
            <a:fillRect/>
          </a:stretch>
        </p:blipFill>
        <p:spPr>
          <a:xfrm>
            <a:off x="6073498" y="1131244"/>
            <a:ext cx="5482743" cy="50781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361" name="Title 1"/>
          <p:cNvSpPr>
            <a:spLocks noGrp="1"/>
          </p:cNvSpPr>
          <p:nvPr>
            <p:ph type="title"/>
          </p:nvPr>
        </p:nvSpPr>
        <p:spPr>
          <a:xfrm>
            <a:off x="3346471" y="0"/>
            <a:ext cx="3288631" cy="1217550"/>
          </a:xfrm>
        </p:spPr>
        <p:txBody>
          <a:bodyPr>
            <a:normAutofit/>
          </a:bodyPr>
          <a:lstStyle/>
          <a:p>
            <a:pPr algn="ctr" eaLnBrk="1" hangingPunct="1"/>
            <a:r>
              <a:rPr lang="en-US" sz="3600" b="1" dirty="0">
                <a:solidFill>
                  <a:srgbClr val="002060"/>
                </a:solidFill>
                <a:effectLst>
                  <a:outerShdw blurRad="38100" dist="38100" dir="2700000" algn="tl">
                    <a:srgbClr val="000000">
                      <a:alpha val="43137"/>
                    </a:srgbClr>
                  </a:outerShdw>
                </a:effectLst>
                <a:latin typeface="Times New Roman" panose="02020603050405020304" pitchFamily="18" charset="0"/>
                <a:ea typeface="ＭＳ Ｐゴシック" pitchFamily="1" charset="-128"/>
                <a:cs typeface="Times New Roman" panose="02020603050405020304" pitchFamily="18" charset="0"/>
              </a:rPr>
              <a:t>AGRI BOT</a:t>
            </a:r>
            <a:br>
              <a:rPr lang="en-US" sz="3600" b="1" dirty="0">
                <a:effectLst>
                  <a:outerShdw blurRad="38100" dist="38100" dir="2700000" algn="tl">
                    <a:srgbClr val="000000">
                      <a:alpha val="43137"/>
                    </a:srgbClr>
                  </a:outerShdw>
                </a:effectLst>
                <a:latin typeface="Times New Roman" panose="02020603050405020304" pitchFamily="18" charset="0"/>
                <a:ea typeface="ＭＳ Ｐゴシック" pitchFamily="1" charset="-128"/>
                <a:cs typeface="Times New Roman" panose="02020603050405020304" pitchFamily="18" charset="0"/>
              </a:rPr>
            </a:br>
            <a:endParaRPr lang="en-US" sz="3600" b="1" dirty="0">
              <a:effectLst>
                <a:outerShdw blurRad="38100" dist="38100" dir="2700000" algn="tl">
                  <a:srgbClr val="000000">
                    <a:alpha val="43137"/>
                  </a:srgbClr>
                </a:outerShdw>
              </a:effectLst>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239041" y="4490840"/>
            <a:ext cx="8187329" cy="2862322"/>
          </a:xfrm>
          <a:prstGeom prst="rect">
            <a:avLst/>
          </a:prstGeom>
          <a:noFill/>
          <a:ln w="9525">
            <a:noFill/>
            <a:miter lim="800000"/>
            <a:headEnd/>
            <a:tailEnd/>
          </a:ln>
        </p:spPr>
        <p:txBody>
          <a:bodyPr wrap="square">
            <a:spAutoFit/>
          </a:bodyPr>
          <a:lstStyle/>
          <a:p>
            <a:r>
              <a:rPr lang="en-US" b="1" dirty="0">
                <a:solidFill>
                  <a:srgbClr val="002060"/>
                </a:solidFill>
                <a:latin typeface="Arial" pitchFamily="34" charset="0"/>
                <a:cs typeface="Arial" pitchFamily="34" charset="0"/>
              </a:rPr>
              <a:t>SOLUTION :</a:t>
            </a:r>
          </a:p>
          <a:p>
            <a:pPr marL="342900" indent="-342900">
              <a:buFont typeface="Wingdings" panose="05000000000000000000" pitchFamily="2" charset="2"/>
              <a:buChar char="§"/>
            </a:pPr>
            <a:r>
              <a:rPr lang="en-US" dirty="0">
                <a:solidFill>
                  <a:srgbClr val="C00000"/>
                </a:solidFill>
                <a:latin typeface="Arial" pitchFamily="34" charset="0"/>
                <a:cs typeface="Arial" pitchFamily="34" charset="0"/>
              </a:rPr>
              <a:t>Agri BOT is a multilingual, AI-powered chatbot designed to empower small and marginal farmers with real-time, location-specific farming guidance.</a:t>
            </a:r>
          </a:p>
          <a:p>
            <a:pPr marL="342900" indent="-342900">
              <a:buFont typeface="Wingdings" panose="05000000000000000000" pitchFamily="2" charset="2"/>
              <a:buChar char="§"/>
            </a:pPr>
            <a:endParaRPr lang="en-US" dirty="0">
              <a:solidFill>
                <a:srgbClr val="C00000"/>
              </a:solidFill>
              <a:latin typeface="Arial" pitchFamily="34" charset="0"/>
              <a:cs typeface="Arial" pitchFamily="34" charset="0"/>
            </a:endParaRPr>
          </a:p>
          <a:p>
            <a:pPr marL="342900" indent="-342900">
              <a:buFont typeface="Wingdings" panose="05000000000000000000" pitchFamily="2" charset="2"/>
              <a:buChar char="§"/>
            </a:pPr>
            <a:r>
              <a:rPr lang="en-US" dirty="0">
                <a:solidFill>
                  <a:srgbClr val="C00000"/>
                </a:solidFill>
                <a:latin typeface="Arial" pitchFamily="34" charset="0"/>
                <a:cs typeface="Arial" pitchFamily="34" charset="0"/>
              </a:rPr>
              <a:t> It addresses the challenges of low digital literacy, language barriers, and lack of localized advisory by delivering simple, farmer-friendly insights directly to cell phones</a:t>
            </a:r>
            <a:r>
              <a:rPr lang="en-US" dirty="0">
                <a:solidFill>
                  <a:schemeClr val="tx2"/>
                </a:solidFill>
                <a:latin typeface="Arial" pitchFamily="34" charset="0"/>
                <a:cs typeface="Arial" pitchFamily="34" charset="0"/>
              </a:rPr>
              <a:t>.</a:t>
            </a:r>
          </a:p>
          <a:p>
            <a:pPr marL="342900" indent="-342900">
              <a:buFont typeface="Wingdings" panose="05000000000000000000" pitchFamily="2" charset="2"/>
              <a:buChar char="§"/>
            </a:pPr>
            <a:endParaRPr lang="en-US" b="1" u="sng" dirty="0">
              <a:solidFill>
                <a:schemeClr val="tx2"/>
              </a:solidFill>
              <a:latin typeface="Arial" pitchFamily="34" charset="0"/>
              <a:cs typeface="Arial" pitchFamily="34" charset="0"/>
            </a:endParaRPr>
          </a:p>
          <a:p>
            <a:pPr marL="342900" indent="-342900">
              <a:buFont typeface="Wingdings" panose="05000000000000000000" pitchFamily="2" charset="2"/>
              <a:buChar char="§"/>
            </a:pPr>
            <a:endParaRPr lang="en-US" b="1" u="sng" dirty="0">
              <a:solidFill>
                <a:schemeClr val="tx2"/>
              </a:solidFill>
              <a:latin typeface="Arial" pitchFamily="34" charset="0"/>
              <a:cs typeface="Arial" pitchFamily="34" charset="0"/>
            </a:endParaRPr>
          </a:p>
          <a:p>
            <a:pPr marL="285750" indent="-285750" algn="just">
              <a:buFont typeface="Wingdings" panose="05000000000000000000" pitchFamily="2" charset="2"/>
              <a:buChar char="§"/>
            </a:pPr>
            <a:endParaRPr lang="en-US" b="1" dirty="0">
              <a:latin typeface="Arial" pitchFamily="34" charset="0"/>
              <a:cs typeface="Arial" pitchFamily="34" charset="0"/>
            </a:endParaRPr>
          </a:p>
        </p:txBody>
      </p:sp>
      <p:sp>
        <p:nvSpPr>
          <p:cNvPr id="3" name="TextBox 2">
            <a:extLst>
              <a:ext uri="{FF2B5EF4-FFF2-40B4-BE49-F238E27FC236}">
                <a16:creationId xmlns:a16="http://schemas.microsoft.com/office/drawing/2014/main" id="{7B61274F-B6F2-4057-2BCC-577FC630BC72}"/>
              </a:ext>
            </a:extLst>
          </p:cNvPr>
          <p:cNvSpPr txBox="1"/>
          <p:nvPr/>
        </p:nvSpPr>
        <p:spPr>
          <a:xfrm>
            <a:off x="258673" y="452285"/>
            <a:ext cx="8167698" cy="3908762"/>
          </a:xfrm>
          <a:prstGeom prst="rect">
            <a:avLst/>
          </a:prstGeom>
          <a:noFill/>
        </p:spPr>
        <p:txBody>
          <a:bodyPr wrap="square">
            <a:spAutoFit/>
          </a:bodyPr>
          <a:lstStyle/>
          <a:p>
            <a:r>
              <a:rPr lang="en-IN" sz="2000" b="1" dirty="0">
                <a:solidFill>
                  <a:srgbClr val="002060"/>
                </a:solidFill>
              </a:rPr>
              <a:t>PROBLEM :</a:t>
            </a:r>
          </a:p>
          <a:p>
            <a:pPr marL="342900" indent="-342900">
              <a:buFont typeface="Wingdings" panose="05000000000000000000" pitchFamily="2" charset="2"/>
              <a:buChar char="§"/>
            </a:pPr>
            <a:r>
              <a:rPr lang="en-IN" sz="2000" dirty="0">
                <a:solidFill>
                  <a:schemeClr val="tx2"/>
                </a:solidFill>
              </a:rPr>
              <a:t>A majority of small and marginal farmers in India still depend on traditional knowledge, local shopkeepers, or guesswork for making crucial farming decisions like crop selection, pest control, and fertilizer use.</a:t>
            </a:r>
          </a:p>
          <a:p>
            <a:pPr marL="342900" indent="-342900">
              <a:buFont typeface="Wingdings" panose="05000000000000000000" pitchFamily="2" charset="2"/>
              <a:buChar char="§"/>
            </a:pPr>
            <a:r>
              <a:rPr lang="en-IN" sz="2000" dirty="0">
                <a:solidFill>
                  <a:schemeClr val="tx2"/>
                </a:solidFill>
              </a:rPr>
              <a:t>They do not have access to personalized, real-time advisory services that consider their soil type, weather conditions, and crop history. This results in low yields, high input costs, and environmental damage due to overuse of fertilizers and pesticides.</a:t>
            </a:r>
          </a:p>
          <a:p>
            <a:pPr marL="342900" indent="-342900">
              <a:buFont typeface="Wingdings" panose="05000000000000000000" pitchFamily="2" charset="2"/>
              <a:buChar char="§"/>
            </a:pPr>
            <a:r>
              <a:rPr lang="en-IN" sz="2000" dirty="0">
                <a:solidFill>
                  <a:schemeClr val="tx2"/>
                </a:solidFill>
              </a:rPr>
              <a:t>Additional barriers such as language diversity, low digital literacy, and lack of localized Agri-Tech tools further prevent them from accessing modern, data-driven solutions.</a:t>
            </a:r>
          </a:p>
        </p:txBody>
      </p:sp>
      <p:pic>
        <p:nvPicPr>
          <p:cNvPr id="8" name="Picture 7">
            <a:extLst>
              <a:ext uri="{FF2B5EF4-FFF2-40B4-BE49-F238E27FC236}">
                <a16:creationId xmlns:a16="http://schemas.microsoft.com/office/drawing/2014/main" id="{7DCE57CD-4D9D-AB68-4BD6-832D19035A82}"/>
              </a:ext>
            </a:extLst>
          </p:cNvPr>
          <p:cNvPicPr>
            <a:picLocks noChangeAspect="1"/>
          </p:cNvPicPr>
          <p:nvPr/>
        </p:nvPicPr>
        <p:blipFill>
          <a:blip r:embed="rId3"/>
          <a:stretch>
            <a:fillRect/>
          </a:stretch>
        </p:blipFill>
        <p:spPr>
          <a:xfrm>
            <a:off x="8550444" y="627437"/>
            <a:ext cx="3563980" cy="2862523"/>
          </a:xfrm>
          <a:prstGeom prst="rect">
            <a:avLst/>
          </a:prstGeom>
        </p:spPr>
      </p:pic>
      <p:pic>
        <p:nvPicPr>
          <p:cNvPr id="10" name="Picture 9">
            <a:extLst>
              <a:ext uri="{FF2B5EF4-FFF2-40B4-BE49-F238E27FC236}">
                <a16:creationId xmlns:a16="http://schemas.microsoft.com/office/drawing/2014/main" id="{BAE7BF2C-50F4-FE7C-7228-3F22E13D41D0}"/>
              </a:ext>
            </a:extLst>
          </p:cNvPr>
          <p:cNvPicPr>
            <a:picLocks noChangeAspect="1"/>
          </p:cNvPicPr>
          <p:nvPr/>
        </p:nvPicPr>
        <p:blipFill>
          <a:blip r:embed="rId4"/>
          <a:stretch>
            <a:fillRect/>
          </a:stretch>
        </p:blipFill>
        <p:spPr>
          <a:xfrm>
            <a:off x="8456321" y="3798523"/>
            <a:ext cx="1796716" cy="2622884"/>
          </a:xfrm>
          <a:prstGeom prst="rect">
            <a:avLst/>
          </a:prstGeom>
        </p:spPr>
      </p:pic>
      <p:pic>
        <p:nvPicPr>
          <p:cNvPr id="12" name="Picture 11">
            <a:extLst>
              <a:ext uri="{FF2B5EF4-FFF2-40B4-BE49-F238E27FC236}">
                <a16:creationId xmlns:a16="http://schemas.microsoft.com/office/drawing/2014/main" id="{FB2B4445-C0B7-E90E-6078-A5ACEC3019DD}"/>
              </a:ext>
            </a:extLst>
          </p:cNvPr>
          <p:cNvPicPr>
            <a:picLocks noChangeAspect="1"/>
          </p:cNvPicPr>
          <p:nvPr/>
        </p:nvPicPr>
        <p:blipFill>
          <a:blip r:embed="rId5"/>
          <a:stretch>
            <a:fillRect/>
          </a:stretch>
        </p:blipFill>
        <p:spPr>
          <a:xfrm>
            <a:off x="10253037" y="3798523"/>
            <a:ext cx="1861386" cy="26228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2708477" y="136522"/>
            <a:ext cx="7407797" cy="506834"/>
          </a:xfrm>
        </p:spPr>
        <p:txBody>
          <a:bodyPr>
            <a:normAutofit fontScale="90000"/>
          </a:bodyPr>
          <a:lstStyle/>
          <a:p>
            <a:pPr eaLnBrk="1" hangingPunct="1"/>
            <a:r>
              <a:rPr lang="en-US" sz="3200" b="1" dirty="0">
                <a:latin typeface="Times New Roman" panose="02020603050405020304" pitchFamily="18" charset="0"/>
                <a:ea typeface="ＭＳ Ｐゴシック" pitchFamily="1" charset="-128"/>
                <a:cs typeface="Times New Roman" panose="02020603050405020304" pitchFamily="18" charset="0"/>
              </a:rPr>
              <a:t>               </a:t>
            </a:r>
            <a:r>
              <a:rPr lang="en-US" sz="3200" b="1" u="sng"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4" name="TextBox 3">
            <a:extLst>
              <a:ext uri="{FF2B5EF4-FFF2-40B4-BE49-F238E27FC236}">
                <a16:creationId xmlns:a16="http://schemas.microsoft.com/office/drawing/2014/main" id="{50CAC0F1-2B4D-EDEC-E44F-6C2352E673F4}"/>
              </a:ext>
            </a:extLst>
          </p:cNvPr>
          <p:cNvSpPr txBox="1"/>
          <p:nvPr/>
        </p:nvSpPr>
        <p:spPr>
          <a:xfrm>
            <a:off x="338930" y="973759"/>
            <a:ext cx="4284691" cy="4278094"/>
          </a:xfrm>
          <a:prstGeom prst="rect">
            <a:avLst/>
          </a:prstGeom>
          <a:noFill/>
        </p:spPr>
        <p:txBody>
          <a:bodyPr wrap="square" rtlCol="0">
            <a:spAutoFit/>
          </a:bodyPr>
          <a:lstStyle/>
          <a:p>
            <a:pPr algn="ctr"/>
            <a:r>
              <a:rPr lang="en-US" sz="2400" b="1" dirty="0">
                <a:solidFill>
                  <a:srgbClr val="002060"/>
                </a:solidFill>
              </a:rPr>
              <a:t>TECHNOLOGY USED :</a:t>
            </a:r>
          </a:p>
          <a:p>
            <a:endParaRPr lang="en-US" sz="2400" b="1" dirty="0">
              <a:solidFill>
                <a:srgbClr val="002060"/>
              </a:solidFill>
            </a:endParaRPr>
          </a:p>
          <a:p>
            <a:pPr marL="342900" indent="-342900">
              <a:buFont typeface="Wingdings" panose="05000000000000000000" pitchFamily="2" charset="2"/>
              <a:buChar char="ü"/>
            </a:pPr>
            <a:r>
              <a:rPr lang="en-US" sz="2000" b="1" dirty="0">
                <a:solidFill>
                  <a:srgbClr val="002060"/>
                </a:solidFill>
              </a:rPr>
              <a:t>Frontend &amp; UI -  </a:t>
            </a:r>
            <a:r>
              <a:rPr lang="en-US" b="1" dirty="0"/>
              <a:t>HTML, CSS , JavaScript (specifically react.js)</a:t>
            </a:r>
          </a:p>
          <a:p>
            <a:pPr marL="342900" indent="-342900">
              <a:buFont typeface="Wingdings" panose="05000000000000000000" pitchFamily="2" charset="2"/>
              <a:buChar char="ü"/>
            </a:pPr>
            <a:r>
              <a:rPr lang="en-US" sz="2000" b="1" dirty="0">
                <a:solidFill>
                  <a:srgbClr val="002060"/>
                </a:solidFill>
              </a:rPr>
              <a:t>Backend &amp; APIs-API layer- </a:t>
            </a:r>
            <a:r>
              <a:rPr lang="en-US" b="1" dirty="0"/>
              <a:t>Node.js(Express) or Supa base Edge Function</a:t>
            </a:r>
          </a:p>
          <a:p>
            <a:pPr marL="342900" indent="-342900">
              <a:buFont typeface="Wingdings" panose="05000000000000000000" pitchFamily="2" charset="2"/>
              <a:buChar char="ü"/>
            </a:pPr>
            <a:r>
              <a:rPr lang="en-US" sz="2000" b="1" dirty="0">
                <a:solidFill>
                  <a:srgbClr val="002060"/>
                </a:solidFill>
              </a:rPr>
              <a:t>Data &amp; Storage-</a:t>
            </a:r>
          </a:p>
          <a:p>
            <a:pPr marL="342900" indent="-342900">
              <a:buFont typeface="Wingdings" panose="05000000000000000000" pitchFamily="2" charset="2"/>
              <a:buChar char="ü"/>
            </a:pPr>
            <a:r>
              <a:rPr lang="en-US" b="1" dirty="0"/>
              <a:t> Database :Supa base PostgreSQL</a:t>
            </a:r>
          </a:p>
          <a:p>
            <a:pPr marL="342900" indent="-342900">
              <a:buFont typeface="Wingdings" panose="05000000000000000000" pitchFamily="2" charset="2"/>
              <a:buChar char="ü"/>
            </a:pPr>
            <a:r>
              <a:rPr lang="en-US" sz="2000" b="1" dirty="0">
                <a:solidFill>
                  <a:srgbClr val="002060"/>
                </a:solidFill>
              </a:rPr>
              <a:t>Storage</a:t>
            </a:r>
            <a:r>
              <a:rPr lang="en-US" b="1" dirty="0"/>
              <a:t>: Supa base Storage AWS S3</a:t>
            </a:r>
          </a:p>
          <a:p>
            <a:pPr marL="342900" indent="-342900">
              <a:buFont typeface="Wingdings" panose="05000000000000000000" pitchFamily="2" charset="2"/>
              <a:buChar char="ü"/>
            </a:pPr>
            <a:r>
              <a:rPr lang="en-US" b="1" dirty="0">
                <a:solidFill>
                  <a:srgbClr val="002060"/>
                </a:solidFill>
              </a:rPr>
              <a:t>Hosting -</a:t>
            </a:r>
          </a:p>
          <a:p>
            <a:pPr marL="342900" indent="-342900">
              <a:buFont typeface="Wingdings" panose="05000000000000000000" pitchFamily="2" charset="2"/>
              <a:buChar char="ü"/>
            </a:pPr>
            <a:r>
              <a:rPr lang="en-US" b="1" dirty="0"/>
              <a:t>Frontend hosting: Vercel/ Netlify</a:t>
            </a:r>
          </a:p>
          <a:p>
            <a:pPr marL="342900" indent="-342900">
              <a:buFont typeface="Wingdings" panose="05000000000000000000" pitchFamily="2" charset="2"/>
              <a:buChar char="ü"/>
            </a:pPr>
            <a:r>
              <a:rPr lang="en-US" b="1" dirty="0"/>
              <a:t>Backend hosting: PostgreSQL</a:t>
            </a:r>
          </a:p>
          <a:p>
            <a:pPr marL="285750" indent="-285750">
              <a:buFont typeface="Wingdings" panose="05000000000000000000" pitchFamily="2" charset="2"/>
              <a:buChar char="ü"/>
            </a:pPr>
            <a:endParaRPr lang="en-IN" dirty="0"/>
          </a:p>
        </p:txBody>
      </p:sp>
      <p:pic>
        <p:nvPicPr>
          <p:cNvPr id="8" name="Picture 7" descr="A screenshot of a diagram&#10;&#10;AI-generated content may be incorrect.">
            <a:extLst>
              <a:ext uri="{FF2B5EF4-FFF2-40B4-BE49-F238E27FC236}">
                <a16:creationId xmlns:a16="http://schemas.microsoft.com/office/drawing/2014/main" id="{0CCC9352-2FCC-CFEE-7E17-A8E37920ADD5}"/>
              </a:ext>
            </a:extLst>
          </p:cNvPr>
          <p:cNvPicPr>
            <a:picLocks noChangeAspect="1"/>
          </p:cNvPicPr>
          <p:nvPr/>
        </p:nvPicPr>
        <p:blipFill>
          <a:blip r:embed="rId3"/>
          <a:stretch>
            <a:fillRect/>
          </a:stretch>
        </p:blipFill>
        <p:spPr>
          <a:xfrm>
            <a:off x="7857052" y="973759"/>
            <a:ext cx="4194050" cy="5747716"/>
          </a:xfrm>
          <a:prstGeom prst="rect">
            <a:avLst/>
          </a:prstGeom>
        </p:spPr>
      </p:pic>
      <p:pic>
        <p:nvPicPr>
          <p:cNvPr id="1026" name="Picture 2" descr="Html Logo Vector Art, Icons, and Graphics for Free Download">
            <a:extLst>
              <a:ext uri="{FF2B5EF4-FFF2-40B4-BE49-F238E27FC236}">
                <a16:creationId xmlns:a16="http://schemas.microsoft.com/office/drawing/2014/main" id="{C8C1E737-F050-DE1A-576F-862C5A06F277}"/>
              </a:ext>
            </a:extLst>
          </p:cNvPr>
          <p:cNvPicPr>
            <a:picLocks noChangeAspect="1" noChangeArrowheads="1"/>
          </p:cNvPicPr>
          <p:nvPr/>
        </p:nvPicPr>
        <p:blipFill>
          <a:blip r:embed="rId4">
            <a:alphaModFix amt="97000"/>
            <a:extLst>
              <a:ext uri="{28A0092B-C50C-407E-A947-70E740481C1C}">
                <a14:useLocalDpi xmlns:a14="http://schemas.microsoft.com/office/drawing/2010/main" val="0"/>
              </a:ext>
            </a:extLst>
          </a:blip>
          <a:srcRect/>
          <a:stretch>
            <a:fillRect/>
          </a:stretch>
        </p:blipFill>
        <p:spPr bwMode="auto">
          <a:xfrm>
            <a:off x="523104" y="5701567"/>
            <a:ext cx="531512" cy="4781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6C7429A-1201-7E0D-3729-77AC21BD67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442" y="5701568"/>
            <a:ext cx="465467" cy="4781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odejs Logo Vector SVG Icon - SVG Repo">
            <a:extLst>
              <a:ext uri="{FF2B5EF4-FFF2-40B4-BE49-F238E27FC236}">
                <a16:creationId xmlns:a16="http://schemas.microsoft.com/office/drawing/2014/main" id="{39A72C27-42B5-CD1B-07A7-05BE28AA8A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017" y="5708763"/>
            <a:ext cx="556674" cy="46546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randing | Supabase">
            <a:extLst>
              <a:ext uri="{FF2B5EF4-FFF2-40B4-BE49-F238E27FC236}">
                <a16:creationId xmlns:a16="http://schemas.microsoft.com/office/drawing/2014/main" id="{E48177B0-923D-FF16-375E-BC9FE6B4CB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1782" y="5708763"/>
            <a:ext cx="751125" cy="46546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ostgreSQL | Integrations | OneTrust">
            <a:extLst>
              <a:ext uri="{FF2B5EF4-FFF2-40B4-BE49-F238E27FC236}">
                <a16:creationId xmlns:a16="http://schemas.microsoft.com/office/drawing/2014/main" id="{D77166AE-6EEA-3FE6-9388-B050D4E8F4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9775" y="5708763"/>
            <a:ext cx="606995" cy="45826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etlify's new logo | kollitsch.dev">
            <a:extLst>
              <a:ext uri="{FF2B5EF4-FFF2-40B4-BE49-F238E27FC236}">
                <a16:creationId xmlns:a16="http://schemas.microsoft.com/office/drawing/2014/main" id="{06D37930-2F91-4699-BDD5-E66ED2D749D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8918" y="5708763"/>
            <a:ext cx="836032" cy="4510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17E5789-1954-2F93-31C7-27715C9C32B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7192" y="924799"/>
            <a:ext cx="3178429" cy="5747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414" name="Rectangle 17413">
            <a:extLst>
              <a:ext uri="{FF2B5EF4-FFF2-40B4-BE49-F238E27FC236}">
                <a16:creationId xmlns:a16="http://schemas.microsoft.com/office/drawing/2014/main" id="{151F3819-4351-4730-8E02-40BF286E0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6" name="Rectangle 17415">
            <a:extLst>
              <a:ext uri="{FF2B5EF4-FFF2-40B4-BE49-F238E27FC236}">
                <a16:creationId xmlns:a16="http://schemas.microsoft.com/office/drawing/2014/main" id="{7DAE5130-F148-4C5A-A6CB-48165DC76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6"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9" name="Title 1"/>
          <p:cNvSpPr>
            <a:spLocks noGrp="1"/>
          </p:cNvSpPr>
          <p:nvPr>
            <p:ph type="title"/>
          </p:nvPr>
        </p:nvSpPr>
        <p:spPr>
          <a:xfrm>
            <a:off x="4178713" y="196930"/>
            <a:ext cx="5139159" cy="570471"/>
          </a:xfrm>
        </p:spPr>
        <p:txBody>
          <a:bodyPr vert="horz" lIns="91440" tIns="45720" rIns="91440" bIns="45720" rtlCol="0" anchor="ctr">
            <a:normAutofit/>
          </a:bodyPr>
          <a:lstStyle/>
          <a:p>
            <a:r>
              <a:rPr lang="en-US" sz="3200" b="1" u="sng" kern="1200" dirty="0">
                <a:solidFill>
                  <a:schemeClr val="tx1"/>
                </a:solidFill>
                <a:latin typeface="+mj-lt"/>
                <a:ea typeface="+mj-ea"/>
                <a:cs typeface="+mj-cs"/>
              </a:rPr>
              <a:t>FEASIBILITY AND VIABILITY</a:t>
            </a:r>
          </a:p>
        </p:txBody>
      </p:sp>
      <p:pic>
        <p:nvPicPr>
          <p:cNvPr id="11" name="Picture 10" descr="A group of people sitting at a table">
            <a:extLst>
              <a:ext uri="{FF2B5EF4-FFF2-40B4-BE49-F238E27FC236}">
                <a16:creationId xmlns:a16="http://schemas.microsoft.com/office/drawing/2014/main" id="{9C55F30B-EAFE-7D30-1DF2-796DF84010AF}"/>
              </a:ext>
            </a:extLst>
          </p:cNvPr>
          <p:cNvPicPr>
            <a:picLocks noChangeAspect="1"/>
          </p:cNvPicPr>
          <p:nvPr/>
        </p:nvPicPr>
        <p:blipFill>
          <a:blip r:embed="rId3"/>
          <a:srcRect r="5" b="6186"/>
          <a:stretch>
            <a:fillRect/>
          </a:stretch>
        </p:blipFill>
        <p:spPr>
          <a:xfrm>
            <a:off x="-8684" y="3322085"/>
            <a:ext cx="4164523" cy="3535914"/>
          </a:xfrm>
          <a:custGeom>
            <a:avLst/>
            <a:gdLst/>
            <a:ahLst/>
            <a:cxnLst/>
            <a:rect l="l" t="t" r="r" b="b"/>
            <a:pathLst>
              <a:path w="4038600" h="3428999">
                <a:moveTo>
                  <a:pt x="0" y="0"/>
                </a:moveTo>
                <a:lnTo>
                  <a:pt x="3832764" y="0"/>
                </a:lnTo>
                <a:lnTo>
                  <a:pt x="3833410" y="4411"/>
                </a:lnTo>
                <a:cubicBezTo>
                  <a:pt x="3834310" y="12542"/>
                  <a:pt x="3834933" y="20617"/>
                  <a:pt x="3835321" y="28434"/>
                </a:cubicBezTo>
                <a:cubicBezTo>
                  <a:pt x="3843020" y="30350"/>
                  <a:pt x="3840588" y="61692"/>
                  <a:pt x="3852266" y="50998"/>
                </a:cubicBezTo>
                <a:cubicBezTo>
                  <a:pt x="3853153" y="61314"/>
                  <a:pt x="3849223" y="70391"/>
                  <a:pt x="3856614" y="62023"/>
                </a:cubicBezTo>
                <a:cubicBezTo>
                  <a:pt x="3857136" y="65272"/>
                  <a:pt x="3858208" y="66796"/>
                  <a:pt x="3859557" y="67517"/>
                </a:cubicBezTo>
                <a:lnTo>
                  <a:pt x="3860141" y="67604"/>
                </a:lnTo>
                <a:lnTo>
                  <a:pt x="3861913" y="90672"/>
                </a:lnTo>
                <a:lnTo>
                  <a:pt x="3863084" y="93141"/>
                </a:lnTo>
                <a:cubicBezTo>
                  <a:pt x="3863070" y="98407"/>
                  <a:pt x="3863057" y="103672"/>
                  <a:pt x="3863043" y="108938"/>
                </a:cubicBezTo>
                <a:lnTo>
                  <a:pt x="3863660" y="116693"/>
                </a:lnTo>
                <a:lnTo>
                  <a:pt x="3862518" y="119721"/>
                </a:lnTo>
                <a:cubicBezTo>
                  <a:pt x="3862017" y="122528"/>
                  <a:pt x="3862239" y="125949"/>
                  <a:pt x="3864097" y="130743"/>
                </a:cubicBezTo>
                <a:lnTo>
                  <a:pt x="3864775" y="131693"/>
                </a:lnTo>
                <a:lnTo>
                  <a:pt x="3864231" y="141960"/>
                </a:lnTo>
                <a:cubicBezTo>
                  <a:pt x="3863734" y="145469"/>
                  <a:pt x="3862886" y="148837"/>
                  <a:pt x="3861543" y="151981"/>
                </a:cubicBezTo>
                <a:cubicBezTo>
                  <a:pt x="3876816" y="176028"/>
                  <a:pt x="3873891" y="209754"/>
                  <a:pt x="3881956" y="241275"/>
                </a:cubicBezTo>
                <a:cubicBezTo>
                  <a:pt x="3880805" y="282291"/>
                  <a:pt x="3871108" y="290637"/>
                  <a:pt x="3883245" y="317540"/>
                </a:cubicBezTo>
                <a:cubicBezTo>
                  <a:pt x="3887431" y="330343"/>
                  <a:pt x="3884915" y="349601"/>
                  <a:pt x="3894824" y="382132"/>
                </a:cubicBezTo>
                <a:cubicBezTo>
                  <a:pt x="3902184" y="412768"/>
                  <a:pt x="3905028" y="440981"/>
                  <a:pt x="3912029" y="468465"/>
                </a:cubicBezTo>
                <a:cubicBezTo>
                  <a:pt x="3918870" y="501219"/>
                  <a:pt x="3919171" y="493504"/>
                  <a:pt x="3923563" y="512872"/>
                </a:cubicBezTo>
                <a:cubicBezTo>
                  <a:pt x="3925161" y="516259"/>
                  <a:pt x="3933257" y="548851"/>
                  <a:pt x="3935302" y="551780"/>
                </a:cubicBezTo>
                <a:cubicBezTo>
                  <a:pt x="3940193" y="569420"/>
                  <a:pt x="3948108" y="591435"/>
                  <a:pt x="3952908" y="618713"/>
                </a:cubicBezTo>
                <a:cubicBezTo>
                  <a:pt x="3949597" y="640336"/>
                  <a:pt x="3968857" y="662091"/>
                  <a:pt x="3964097" y="689135"/>
                </a:cubicBezTo>
                <a:cubicBezTo>
                  <a:pt x="3963409" y="698730"/>
                  <a:pt x="3967777" y="726290"/>
                  <a:pt x="3972561" y="730194"/>
                </a:cubicBezTo>
                <a:cubicBezTo>
                  <a:pt x="3974287" y="735671"/>
                  <a:pt x="3973869" y="742863"/>
                  <a:pt x="3978553" y="744105"/>
                </a:cubicBezTo>
                <a:cubicBezTo>
                  <a:pt x="3984369" y="746793"/>
                  <a:pt x="3979392" y="769550"/>
                  <a:pt x="3985056" y="764665"/>
                </a:cubicBezTo>
                <a:cubicBezTo>
                  <a:pt x="3981721" y="780759"/>
                  <a:pt x="3994221" y="788526"/>
                  <a:pt x="3998681" y="799644"/>
                </a:cubicBezTo>
                <a:cubicBezTo>
                  <a:pt x="3996807" y="806167"/>
                  <a:pt x="3999133" y="812044"/>
                  <a:pt x="4002586" y="819512"/>
                </a:cubicBezTo>
                <a:lnTo>
                  <a:pt x="4007152" y="829775"/>
                </a:lnTo>
                <a:cubicBezTo>
                  <a:pt x="4007290" y="831346"/>
                  <a:pt x="4007429" y="832918"/>
                  <a:pt x="4007568" y="834489"/>
                </a:cubicBezTo>
                <a:cubicBezTo>
                  <a:pt x="4008582" y="842878"/>
                  <a:pt x="4012501" y="870527"/>
                  <a:pt x="4013238" y="880111"/>
                </a:cubicBezTo>
                <a:lnTo>
                  <a:pt x="4011990" y="891990"/>
                </a:lnTo>
                <a:cubicBezTo>
                  <a:pt x="4012878" y="895711"/>
                  <a:pt x="4017741" y="899277"/>
                  <a:pt x="4018561" y="902435"/>
                </a:cubicBezTo>
                <a:lnTo>
                  <a:pt x="4016914" y="910937"/>
                </a:lnTo>
                <a:cubicBezTo>
                  <a:pt x="4021666" y="910045"/>
                  <a:pt x="4017754" y="920062"/>
                  <a:pt x="4017630" y="927631"/>
                </a:cubicBezTo>
                <a:cubicBezTo>
                  <a:pt x="4017765" y="943134"/>
                  <a:pt x="4017899" y="958638"/>
                  <a:pt x="4018033" y="974141"/>
                </a:cubicBezTo>
                <a:lnTo>
                  <a:pt x="4020844" y="1002853"/>
                </a:lnTo>
                <a:lnTo>
                  <a:pt x="4019159" y="1011649"/>
                </a:lnTo>
                <a:cubicBezTo>
                  <a:pt x="4018755" y="1030805"/>
                  <a:pt x="4025427" y="1051984"/>
                  <a:pt x="4019983" y="1065586"/>
                </a:cubicBezTo>
                <a:cubicBezTo>
                  <a:pt x="4019342" y="1071115"/>
                  <a:pt x="4019489" y="1076118"/>
                  <a:pt x="4020124" y="1080768"/>
                </a:cubicBezTo>
                <a:lnTo>
                  <a:pt x="4023046" y="1093182"/>
                </a:lnTo>
                <a:lnTo>
                  <a:pt x="4030993" y="1117768"/>
                </a:lnTo>
                <a:cubicBezTo>
                  <a:pt x="4017255" y="1119010"/>
                  <a:pt x="4036257" y="1175819"/>
                  <a:pt x="4024084" y="1169607"/>
                </a:cubicBezTo>
                <a:cubicBezTo>
                  <a:pt x="4026558" y="1192318"/>
                  <a:pt x="4002019" y="1213340"/>
                  <a:pt x="4015242" y="1235237"/>
                </a:cubicBezTo>
                <a:cubicBezTo>
                  <a:pt x="4014162" y="1269305"/>
                  <a:pt x="4018570" y="1317827"/>
                  <a:pt x="4017602" y="1350990"/>
                </a:cubicBezTo>
                <a:cubicBezTo>
                  <a:pt x="4023169" y="1344874"/>
                  <a:pt x="4021893" y="1374627"/>
                  <a:pt x="4021736" y="1378298"/>
                </a:cubicBezTo>
                <a:cubicBezTo>
                  <a:pt x="4018952" y="1400570"/>
                  <a:pt x="4019832" y="1419813"/>
                  <a:pt x="4016278" y="1458310"/>
                </a:cubicBezTo>
                <a:cubicBezTo>
                  <a:pt x="4018014" y="1492373"/>
                  <a:pt x="4008830" y="1521984"/>
                  <a:pt x="4018868" y="1553366"/>
                </a:cubicBezTo>
                <a:cubicBezTo>
                  <a:pt x="4016990" y="1555494"/>
                  <a:pt x="4015540" y="1558122"/>
                  <a:pt x="4014402" y="1561090"/>
                </a:cubicBezTo>
                <a:lnTo>
                  <a:pt x="4011936" y="1570307"/>
                </a:lnTo>
                <a:lnTo>
                  <a:pt x="4012405" y="1571592"/>
                </a:lnTo>
                <a:cubicBezTo>
                  <a:pt x="4013272" y="1577147"/>
                  <a:pt x="4012836" y="1580457"/>
                  <a:pt x="4011825" y="1582767"/>
                </a:cubicBezTo>
                <a:lnTo>
                  <a:pt x="4010160" y="1584906"/>
                </a:lnTo>
                <a:lnTo>
                  <a:pt x="4009282" y="1592480"/>
                </a:lnTo>
                <a:lnTo>
                  <a:pt x="4004224" y="1632608"/>
                </a:lnTo>
                <a:lnTo>
                  <a:pt x="4004766" y="1633033"/>
                </a:lnTo>
                <a:cubicBezTo>
                  <a:pt x="4005917" y="1634501"/>
                  <a:pt x="4006652" y="1636551"/>
                  <a:pt x="4006536" y="1639879"/>
                </a:cubicBezTo>
                <a:cubicBezTo>
                  <a:pt x="4015184" y="1636475"/>
                  <a:pt x="4009709" y="1642588"/>
                  <a:pt x="4008603" y="1652696"/>
                </a:cubicBezTo>
                <a:cubicBezTo>
                  <a:pt x="4021787" y="1649666"/>
                  <a:pt x="4013526" y="1677353"/>
                  <a:pt x="4020520" y="1683689"/>
                </a:cubicBezTo>
                <a:cubicBezTo>
                  <a:pt x="4019410" y="1691182"/>
                  <a:pt x="4018476" y="1699055"/>
                  <a:pt x="4017793" y="1707144"/>
                </a:cubicBezTo>
                <a:cubicBezTo>
                  <a:pt x="4017716" y="1708742"/>
                  <a:pt x="4017637" y="1710339"/>
                  <a:pt x="4017559" y="1711937"/>
                </a:cubicBezTo>
                <a:lnTo>
                  <a:pt x="4017686" y="1712065"/>
                </a:lnTo>
                <a:cubicBezTo>
                  <a:pt x="4017911" y="1713173"/>
                  <a:pt x="4017938" y="1714774"/>
                  <a:pt x="4017696" y="1717183"/>
                </a:cubicBezTo>
                <a:lnTo>
                  <a:pt x="4017133" y="1720681"/>
                </a:lnTo>
                <a:lnTo>
                  <a:pt x="4016678" y="1729981"/>
                </a:lnTo>
                <a:lnTo>
                  <a:pt x="4017384" y="1733388"/>
                </a:lnTo>
                <a:lnTo>
                  <a:pt x="4018907" y="1735034"/>
                </a:lnTo>
                <a:cubicBezTo>
                  <a:pt x="4018834" y="1735303"/>
                  <a:pt x="4018762" y="1735573"/>
                  <a:pt x="4018689" y="1735842"/>
                </a:cubicBezTo>
                <a:cubicBezTo>
                  <a:pt x="4015637" y="1741502"/>
                  <a:pt x="4011570" y="1742214"/>
                  <a:pt x="4022227" y="1754258"/>
                </a:cubicBezTo>
                <a:cubicBezTo>
                  <a:pt x="4017088" y="1767842"/>
                  <a:pt x="4023675" y="1773031"/>
                  <a:pt x="4025215" y="1794468"/>
                </a:cubicBezTo>
                <a:cubicBezTo>
                  <a:pt x="4020602" y="1801685"/>
                  <a:pt x="4021846" y="1809129"/>
                  <a:pt x="4024929" y="1817026"/>
                </a:cubicBezTo>
                <a:cubicBezTo>
                  <a:pt x="4022135" y="1836468"/>
                  <a:pt x="4026097" y="1856359"/>
                  <a:pt x="4026330" y="1879330"/>
                </a:cubicBezTo>
                <a:lnTo>
                  <a:pt x="4036998" y="1941432"/>
                </a:lnTo>
                <a:lnTo>
                  <a:pt x="4036084" y="2000732"/>
                </a:lnTo>
                <a:cubicBezTo>
                  <a:pt x="4034263" y="2008113"/>
                  <a:pt x="4032229" y="2015157"/>
                  <a:pt x="4030076" y="2021755"/>
                </a:cubicBezTo>
                <a:cubicBezTo>
                  <a:pt x="4035967" y="2031320"/>
                  <a:pt x="4023973" y="2053600"/>
                  <a:pt x="4037221" y="2057342"/>
                </a:cubicBezTo>
                <a:cubicBezTo>
                  <a:pt x="4034697" y="2066435"/>
                  <a:pt x="4028501" y="2069516"/>
                  <a:pt x="4037394" y="2070619"/>
                </a:cubicBezTo>
                <a:cubicBezTo>
                  <a:pt x="4036804" y="2073734"/>
                  <a:pt x="4037226" y="2076065"/>
                  <a:pt x="4038135" y="2078045"/>
                </a:cubicBezTo>
                <a:lnTo>
                  <a:pt x="4038600" y="2078724"/>
                </a:lnTo>
                <a:lnTo>
                  <a:pt x="4032779" y="2098845"/>
                </a:lnTo>
                <a:lnTo>
                  <a:pt x="4032983" y="2102024"/>
                </a:lnTo>
                <a:lnTo>
                  <a:pt x="4027939" y="2114492"/>
                </a:lnTo>
                <a:lnTo>
                  <a:pt x="4018466" y="2141885"/>
                </a:lnTo>
                <a:cubicBezTo>
                  <a:pt x="4016935" y="2144144"/>
                  <a:pt x="4008999" y="2172239"/>
                  <a:pt x="4006867" y="2173326"/>
                </a:cubicBezTo>
                <a:cubicBezTo>
                  <a:pt x="4012131" y="2208338"/>
                  <a:pt x="3995887" y="2179358"/>
                  <a:pt x="3992697" y="2212754"/>
                </a:cubicBezTo>
                <a:cubicBezTo>
                  <a:pt x="4005768" y="2234675"/>
                  <a:pt x="3987982" y="2231911"/>
                  <a:pt x="3984358" y="2281700"/>
                </a:cubicBezTo>
                <a:cubicBezTo>
                  <a:pt x="3976909" y="2307292"/>
                  <a:pt x="3981397" y="2321058"/>
                  <a:pt x="3966554" y="2358247"/>
                </a:cubicBezTo>
                <a:cubicBezTo>
                  <a:pt x="3960999" y="2394590"/>
                  <a:pt x="3953833" y="2470676"/>
                  <a:pt x="3951025" y="2499761"/>
                </a:cubicBezTo>
                <a:cubicBezTo>
                  <a:pt x="3960739" y="2527319"/>
                  <a:pt x="3950548" y="2509832"/>
                  <a:pt x="3949702" y="2532758"/>
                </a:cubicBezTo>
                <a:cubicBezTo>
                  <a:pt x="3938760" y="2520705"/>
                  <a:pt x="3952389" y="2562520"/>
                  <a:pt x="3938861" y="2556795"/>
                </a:cubicBezTo>
                <a:cubicBezTo>
                  <a:pt x="3939134" y="2561148"/>
                  <a:pt x="3939827" y="2565547"/>
                  <a:pt x="3940623" y="2570003"/>
                </a:cubicBezTo>
                <a:cubicBezTo>
                  <a:pt x="3940759" y="2570781"/>
                  <a:pt x="3940897" y="2571558"/>
                  <a:pt x="3941033" y="2572336"/>
                </a:cubicBezTo>
                <a:lnTo>
                  <a:pt x="3940366" y="2580478"/>
                </a:lnTo>
                <a:lnTo>
                  <a:pt x="3943063" y="2584265"/>
                </a:lnTo>
                <a:lnTo>
                  <a:pt x="3944125" y="2597587"/>
                </a:lnTo>
                <a:cubicBezTo>
                  <a:pt x="3944077" y="2602348"/>
                  <a:pt x="3943504" y="2607198"/>
                  <a:pt x="3942089" y="2612155"/>
                </a:cubicBezTo>
                <a:cubicBezTo>
                  <a:pt x="3932438" y="2625816"/>
                  <a:pt x="3941792" y="2663179"/>
                  <a:pt x="3929196" y="2679622"/>
                </a:cubicBezTo>
                <a:cubicBezTo>
                  <a:pt x="3925571" y="2686502"/>
                  <a:pt x="3920517" y="2712894"/>
                  <a:pt x="3923315" y="2720986"/>
                </a:cubicBezTo>
                <a:cubicBezTo>
                  <a:pt x="3923036" y="2727128"/>
                  <a:pt x="3920401" y="2732389"/>
                  <a:pt x="3923961" y="2738269"/>
                </a:cubicBezTo>
                <a:cubicBezTo>
                  <a:pt x="3928018" y="2746479"/>
                  <a:pt x="3916599" y="2759296"/>
                  <a:pt x="3922927" y="2761348"/>
                </a:cubicBezTo>
                <a:cubicBezTo>
                  <a:pt x="3919813" y="2786694"/>
                  <a:pt x="3907933" y="2868089"/>
                  <a:pt x="3905273" y="2890343"/>
                </a:cubicBezTo>
                <a:cubicBezTo>
                  <a:pt x="3905945" y="2891698"/>
                  <a:pt x="3906516" y="2893225"/>
                  <a:pt x="3906968" y="2894872"/>
                </a:cubicBezTo>
                <a:cubicBezTo>
                  <a:pt x="3909594" y="2904456"/>
                  <a:pt x="3907729" y="2916058"/>
                  <a:pt x="3902804" y="2920783"/>
                </a:cubicBezTo>
                <a:cubicBezTo>
                  <a:pt x="3885416" y="2946524"/>
                  <a:pt x="3880691" y="2976695"/>
                  <a:pt x="3873409" y="3003309"/>
                </a:cubicBezTo>
                <a:cubicBezTo>
                  <a:pt x="3866483" y="3034202"/>
                  <a:pt x="3883685" y="3021162"/>
                  <a:pt x="3865677" y="3054172"/>
                </a:cubicBezTo>
                <a:cubicBezTo>
                  <a:pt x="3869656" y="3061216"/>
                  <a:pt x="3869021" y="3066386"/>
                  <a:pt x="3865322" y="3073552"/>
                </a:cubicBezTo>
                <a:cubicBezTo>
                  <a:pt x="3862309" y="3088769"/>
                  <a:pt x="3874353" y="3094511"/>
                  <a:pt x="3864576" y="3105939"/>
                </a:cubicBezTo>
                <a:cubicBezTo>
                  <a:pt x="3871414" y="3106866"/>
                  <a:pt x="3862070" y="3136685"/>
                  <a:pt x="3869897" y="3133416"/>
                </a:cubicBezTo>
                <a:cubicBezTo>
                  <a:pt x="3873987" y="3146871"/>
                  <a:pt x="3863598" y="3146263"/>
                  <a:pt x="3866944" y="3159200"/>
                </a:cubicBezTo>
                <a:cubicBezTo>
                  <a:pt x="3866209" y="3171160"/>
                  <a:pt x="3861238" y="3148758"/>
                  <a:pt x="3858655" y="3160960"/>
                </a:cubicBezTo>
                <a:cubicBezTo>
                  <a:pt x="3856672" y="3176428"/>
                  <a:pt x="3845007" y="3169580"/>
                  <a:pt x="3857964" y="3189916"/>
                </a:cubicBezTo>
                <a:cubicBezTo>
                  <a:pt x="3851730" y="3203678"/>
                  <a:pt x="3857918" y="3210651"/>
                  <a:pt x="3857749" y="3234304"/>
                </a:cubicBezTo>
                <a:lnTo>
                  <a:pt x="3855596" y="3240571"/>
                </a:lnTo>
                <a:lnTo>
                  <a:pt x="3861634" y="3248569"/>
                </a:lnTo>
                <a:cubicBezTo>
                  <a:pt x="3864052" y="3253014"/>
                  <a:pt x="3865516" y="3258342"/>
                  <a:pt x="3864663" y="3265444"/>
                </a:cubicBezTo>
                <a:cubicBezTo>
                  <a:pt x="3848300" y="3307894"/>
                  <a:pt x="3875588" y="3268090"/>
                  <a:pt x="3865146" y="3338829"/>
                </a:cubicBezTo>
                <a:cubicBezTo>
                  <a:pt x="3862730" y="3342195"/>
                  <a:pt x="3864130" y="3351680"/>
                  <a:pt x="3867052" y="3351725"/>
                </a:cubicBezTo>
                <a:cubicBezTo>
                  <a:pt x="3865794" y="3356006"/>
                  <a:pt x="3859439" y="3365106"/>
                  <a:pt x="3863912" y="3367707"/>
                </a:cubicBezTo>
                <a:cubicBezTo>
                  <a:pt x="3863241" y="3379301"/>
                  <a:pt x="3861774" y="3390600"/>
                  <a:pt x="3859561" y="3401335"/>
                </a:cubicBezTo>
                <a:lnTo>
                  <a:pt x="3853212" y="3423129"/>
                </a:lnTo>
                <a:lnTo>
                  <a:pt x="3856572" y="3428759"/>
                </a:lnTo>
                <a:lnTo>
                  <a:pt x="3856601" y="3428999"/>
                </a:lnTo>
                <a:lnTo>
                  <a:pt x="0" y="3428999"/>
                </a:lnTo>
                <a:close/>
              </a:path>
            </a:pathLst>
          </a:custGeom>
        </p:spPr>
      </p:pic>
      <p:pic>
        <p:nvPicPr>
          <p:cNvPr id="16" name="Picture 15" descr="Viaability concept icon&#10;&#10;AI-generated content may be incorrect.">
            <a:extLst>
              <a:ext uri="{FF2B5EF4-FFF2-40B4-BE49-F238E27FC236}">
                <a16:creationId xmlns:a16="http://schemas.microsoft.com/office/drawing/2014/main" id="{085104D0-5E96-3FB8-C460-6101D07C0BC5}"/>
              </a:ext>
            </a:extLst>
          </p:cNvPr>
          <p:cNvPicPr>
            <a:picLocks noChangeAspect="1"/>
          </p:cNvPicPr>
          <p:nvPr/>
        </p:nvPicPr>
        <p:blipFill>
          <a:blip r:embed="rId4"/>
          <a:srcRect t="8843" r="1" b="1"/>
          <a:stretch>
            <a:fillRect/>
          </a:stretch>
        </p:blipFill>
        <p:spPr>
          <a:xfrm>
            <a:off x="0" y="0"/>
            <a:ext cx="4038599" cy="3637717"/>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3" name="TextBox 2">
            <a:extLst>
              <a:ext uri="{FF2B5EF4-FFF2-40B4-BE49-F238E27FC236}">
                <a16:creationId xmlns:a16="http://schemas.microsoft.com/office/drawing/2014/main" id="{C2F4D21B-E90D-71FB-E8A5-BABA916914E2}"/>
              </a:ext>
            </a:extLst>
          </p:cNvPr>
          <p:cNvSpPr txBox="1"/>
          <p:nvPr/>
        </p:nvSpPr>
        <p:spPr>
          <a:xfrm>
            <a:off x="4178713" y="1218173"/>
            <a:ext cx="7039748" cy="5384187"/>
          </a:xfrm>
          <a:prstGeom prst="rect">
            <a:avLst/>
          </a:prstGeom>
        </p:spPr>
        <p:txBody>
          <a:bodyPr vert="horz" lIns="91440" tIns="45720" rIns="91440" bIns="45720" rtlCol="0">
            <a:noAutofit/>
          </a:bodyPr>
          <a:lstStyle/>
          <a:p>
            <a:pPr marL="457200" indent="-342900">
              <a:lnSpc>
                <a:spcPct val="90000"/>
              </a:lnSpc>
              <a:spcAft>
                <a:spcPts val="600"/>
              </a:spcAft>
              <a:buFont typeface="Wingdings" panose="05000000000000000000" pitchFamily="2" charset="2"/>
              <a:buChar char="§"/>
            </a:pPr>
            <a:r>
              <a:rPr lang="en-US" sz="2000" b="1" dirty="0">
                <a:solidFill>
                  <a:srgbClr val="002060"/>
                </a:solidFill>
              </a:rPr>
              <a:t>Technically Possible – </a:t>
            </a:r>
            <a:r>
              <a:rPr lang="en-US" sz="2000" dirty="0"/>
              <a:t>Works on any smartphone, supports voice &amp; local languages, uses proven AI for crop, soil, pest &amp; weather insights.</a:t>
            </a:r>
          </a:p>
          <a:p>
            <a:pPr marL="457200" indent="-342900">
              <a:lnSpc>
                <a:spcPct val="90000"/>
              </a:lnSpc>
              <a:spcAft>
                <a:spcPts val="600"/>
              </a:spcAft>
              <a:buFont typeface="Wingdings" panose="05000000000000000000" pitchFamily="2" charset="2"/>
              <a:buChar char="§"/>
            </a:pPr>
            <a:r>
              <a:rPr lang="en-US" sz="2000" b="1" dirty="0"/>
              <a:t> </a:t>
            </a:r>
            <a:r>
              <a:rPr lang="en-US" sz="2000" b="1" dirty="0">
                <a:solidFill>
                  <a:srgbClr val="002060"/>
                </a:solidFill>
              </a:rPr>
              <a:t>Affordable &amp; Scalable – </a:t>
            </a:r>
            <a:r>
              <a:rPr lang="en-US" sz="2000" dirty="0"/>
              <a:t>Low-cost deployment with cloud/open-source tools; easily scaled across crops, regions, and states.</a:t>
            </a:r>
          </a:p>
          <a:p>
            <a:pPr marL="400050" indent="-342900">
              <a:lnSpc>
                <a:spcPct val="90000"/>
              </a:lnSpc>
              <a:spcAft>
                <a:spcPts val="600"/>
              </a:spcAft>
              <a:buFont typeface="Wingdings" panose="05000000000000000000" pitchFamily="2" charset="2"/>
              <a:buChar char="§"/>
            </a:pPr>
            <a:r>
              <a:rPr lang="en-US" sz="2000" dirty="0"/>
              <a:t> </a:t>
            </a:r>
            <a:r>
              <a:rPr lang="en-US" sz="2000" b="1" dirty="0">
                <a:solidFill>
                  <a:srgbClr val="002060"/>
                </a:solidFill>
              </a:rPr>
              <a:t>Farmer-Friendly – </a:t>
            </a:r>
            <a:r>
              <a:rPr lang="en-US" sz="2000" dirty="0"/>
              <a:t>Offline-first, simple chatbot/app design, breaking barriers of literacy, language, and connectivity.</a:t>
            </a:r>
          </a:p>
          <a:p>
            <a:pPr marL="457200" indent="-342900">
              <a:lnSpc>
                <a:spcPct val="90000"/>
              </a:lnSpc>
              <a:spcAft>
                <a:spcPts val="600"/>
              </a:spcAft>
              <a:buFont typeface="Wingdings" panose="05000000000000000000" pitchFamily="2" charset="2"/>
              <a:buChar char="§"/>
            </a:pPr>
            <a:r>
              <a:rPr lang="en-US" sz="2000" b="1" dirty="0">
                <a:solidFill>
                  <a:srgbClr val="002060"/>
                </a:solidFill>
              </a:rPr>
              <a:t>Economically Sustainable – </a:t>
            </a:r>
            <a:r>
              <a:rPr lang="en-US" sz="2000" dirty="0"/>
              <a:t>Huge user base (100M+ small farmers), freemium model + government/NGO partnerships.</a:t>
            </a:r>
          </a:p>
          <a:p>
            <a:pPr marL="457200" indent="-342900">
              <a:lnSpc>
                <a:spcPct val="90000"/>
              </a:lnSpc>
              <a:spcAft>
                <a:spcPts val="600"/>
              </a:spcAft>
              <a:buFont typeface="Wingdings" panose="05000000000000000000" pitchFamily="2" charset="2"/>
              <a:buChar char="§"/>
            </a:pPr>
            <a:r>
              <a:rPr lang="en-US" sz="2000" b="1" dirty="0">
                <a:solidFill>
                  <a:srgbClr val="002060"/>
                </a:solidFill>
              </a:rPr>
              <a:t>High Impact – </a:t>
            </a:r>
            <a:r>
              <a:rPr lang="en-US" sz="2000" dirty="0"/>
              <a:t>Boosts yield, cuts input costs, reduces chemical misuse, ensures fair prices, and raises farmer incomes.</a:t>
            </a:r>
          </a:p>
        </p:txBody>
      </p:sp>
      <p:sp>
        <p:nvSpPr>
          <p:cNvPr id="6" name="Slide Number Placeholder 5"/>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base">
              <a:spcBef>
                <a:spcPct val="0"/>
              </a:spcBef>
              <a:spcAft>
                <a:spcPts val="600"/>
              </a:spcAft>
              <a:buClrTx/>
              <a:buSzTx/>
              <a:buFontTx/>
              <a:buNone/>
              <a:tabLst/>
              <a:defRPr/>
            </a:pPr>
            <a:fld id="{677C3CE7-23F7-4828-823C-E0205DF2CF97}" type="slidenum">
              <a:rPr kumimoji="0" lang="en-US" sz="1000" b="1" i="0" u="none" strike="noStrike" cap="none" spc="0" normalizeH="0" baseline="0" noProof="0">
                <a:ln>
                  <a:noFill/>
                </a:ln>
                <a:solidFill>
                  <a:schemeClr val="tx1">
                    <a:tint val="75000"/>
                  </a:schemeClr>
                </a:solidFill>
                <a:effectLst/>
                <a:uLnTx/>
                <a:uFillTx/>
              </a:rPr>
              <a:pPr marR="0" lvl="0" indent="0" fontAlgn="base">
                <a:spcBef>
                  <a:spcPct val="0"/>
                </a:spcBef>
                <a:spcAft>
                  <a:spcPts val="600"/>
                </a:spcAft>
                <a:buClrTx/>
                <a:buSzTx/>
                <a:buFontTx/>
                <a:buNone/>
                <a:tabLst/>
                <a:defRPr/>
              </a:pPr>
              <a:t>4</a:t>
            </a:fld>
            <a:endParaRPr kumimoji="0" lang="en-US" sz="1000" b="1" i="0" u="none" strike="noStrike" cap="none" spc="0" normalizeH="0" baseline="0" noProof="0">
              <a:ln>
                <a:noFill/>
              </a:ln>
              <a:solidFill>
                <a:schemeClr val="tx1">
                  <a:tint val="75000"/>
                </a:schemeClr>
              </a:solidFill>
              <a:effectLst/>
              <a:uLnTx/>
              <a:uFillTx/>
            </a:endParaRPr>
          </a:p>
        </p:txBody>
      </p:sp>
      <p:sp>
        <p:nvSpPr>
          <p:cNvPr id="4" name="AutoShape 10">
            <a:extLst>
              <a:ext uri="{FF2B5EF4-FFF2-40B4-BE49-F238E27FC236}">
                <a16:creationId xmlns:a16="http://schemas.microsoft.com/office/drawing/2014/main" id="{7234DDFE-70C0-92A4-B718-262070B93604}"/>
              </a:ext>
            </a:extLst>
          </p:cNvPr>
          <p:cNvSpPr>
            <a:spLocks noChangeAspect="1" noChangeArrowheads="1"/>
          </p:cNvSpPr>
          <p:nvPr/>
        </p:nvSpPr>
        <p:spPr bwMode="auto">
          <a:xfrm>
            <a:off x="7325031" y="57752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12">
            <a:extLst>
              <a:ext uri="{FF2B5EF4-FFF2-40B4-BE49-F238E27FC236}">
                <a16:creationId xmlns:a16="http://schemas.microsoft.com/office/drawing/2014/main" id="{CEEE1A25-1D8F-6F83-3245-3E3BDE10DF73}"/>
              </a:ext>
            </a:extLst>
          </p:cNvPr>
          <p:cNvSpPr>
            <a:spLocks noChangeAspect="1" noChangeArrowheads="1"/>
          </p:cNvSpPr>
          <p:nvPr/>
        </p:nvSpPr>
        <p:spPr bwMode="auto">
          <a:xfrm>
            <a:off x="7699800" y="59054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533879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409" name="Title 1"/>
          <p:cNvSpPr>
            <a:spLocks noGrp="1"/>
          </p:cNvSpPr>
          <p:nvPr>
            <p:ph type="title"/>
          </p:nvPr>
        </p:nvSpPr>
        <p:spPr>
          <a:xfrm>
            <a:off x="3872906" y="94845"/>
            <a:ext cx="4324609" cy="501646"/>
          </a:xfrm>
        </p:spPr>
        <p:txBody>
          <a:bodyPr>
            <a:normAutofit fontScale="90000"/>
          </a:bodyPr>
          <a:lstStyle/>
          <a:p>
            <a:pPr eaLnBrk="1" hangingPunct="1"/>
            <a:r>
              <a:rPr lang="en-US" sz="2800" b="1" u="sng" dirty="0">
                <a:latin typeface="Times New Roman" panose="02020603050405020304" pitchFamily="18" charset="0"/>
                <a:ea typeface="ＭＳ Ｐゴシック" pitchFamily="1" charset="-128"/>
                <a:cs typeface="Times New Roman" panose="02020603050405020304" pitchFamily="18" charset="0"/>
              </a:rPr>
              <a:t>IMPACTS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3" name="TextBox 2">
            <a:extLst>
              <a:ext uri="{FF2B5EF4-FFF2-40B4-BE49-F238E27FC236}">
                <a16:creationId xmlns:a16="http://schemas.microsoft.com/office/drawing/2014/main" id="{69C2C313-066A-9A09-C839-97903E715FF6}"/>
              </a:ext>
            </a:extLst>
          </p:cNvPr>
          <p:cNvSpPr txBox="1"/>
          <p:nvPr/>
        </p:nvSpPr>
        <p:spPr>
          <a:xfrm>
            <a:off x="0" y="638168"/>
            <a:ext cx="5718882" cy="6063198"/>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002060"/>
                </a:solidFill>
              </a:rPr>
              <a:t>BENEFITS</a:t>
            </a:r>
          </a:p>
          <a:p>
            <a:pPr marL="342900" indent="-342900">
              <a:buFont typeface="Wingdings" panose="05000000000000000000" pitchFamily="2" charset="2"/>
              <a:buChar char="v"/>
            </a:pPr>
            <a:endParaRPr lang="en-US" sz="2400" b="1" dirty="0">
              <a:solidFill>
                <a:srgbClr val="002060"/>
              </a:solidFill>
            </a:endParaRPr>
          </a:p>
          <a:p>
            <a:pPr marL="342900" indent="-342900">
              <a:buFont typeface="Wingdings" panose="05000000000000000000" pitchFamily="2" charset="2"/>
              <a:buChar char="§"/>
            </a:pPr>
            <a:r>
              <a:rPr lang="en-US" sz="2000" b="1" dirty="0">
                <a:solidFill>
                  <a:srgbClr val="002060"/>
                </a:solidFill>
              </a:rPr>
              <a:t>Personalized Advisory: </a:t>
            </a:r>
            <a:r>
              <a:rPr lang="en-US" sz="2000" dirty="0"/>
              <a:t>Farmers get crop, soil, and weather-specific guidance instead of guesswork.</a:t>
            </a:r>
          </a:p>
          <a:p>
            <a:pPr marL="342900" indent="-342900">
              <a:buFont typeface="Wingdings" panose="05000000000000000000" pitchFamily="2" charset="2"/>
              <a:buChar char="§"/>
            </a:pPr>
            <a:r>
              <a:rPr lang="en-US" sz="2000" b="1" dirty="0">
                <a:solidFill>
                  <a:srgbClr val="002060"/>
                </a:solidFill>
              </a:rPr>
              <a:t>Cost Reduction: </a:t>
            </a:r>
            <a:r>
              <a:rPr lang="en-US" sz="2000" dirty="0"/>
              <a:t>Optimized fertilizer/pesticide use lowers input costs.</a:t>
            </a:r>
          </a:p>
          <a:p>
            <a:pPr marL="342900" indent="-342900">
              <a:buFont typeface="Wingdings" panose="05000000000000000000" pitchFamily="2" charset="2"/>
              <a:buChar char="§"/>
            </a:pPr>
            <a:r>
              <a:rPr lang="en-US" sz="2000" b="1" dirty="0">
                <a:solidFill>
                  <a:srgbClr val="002060"/>
                </a:solidFill>
              </a:rPr>
              <a:t>Higher Yields: </a:t>
            </a:r>
            <a:r>
              <a:rPr lang="en-US" sz="2000" dirty="0"/>
              <a:t>Timely and accurate advice improves crop productivity.</a:t>
            </a:r>
          </a:p>
          <a:p>
            <a:pPr marL="342900" indent="-342900">
              <a:buFont typeface="Wingdings" panose="05000000000000000000" pitchFamily="2" charset="2"/>
              <a:buChar char="§"/>
            </a:pPr>
            <a:r>
              <a:rPr lang="en-US" sz="2000" b="1" dirty="0">
                <a:solidFill>
                  <a:srgbClr val="002060"/>
                </a:solidFill>
              </a:rPr>
              <a:t>Fair Pricing: </a:t>
            </a:r>
            <a:r>
              <a:rPr lang="en-US" sz="2000" dirty="0"/>
              <a:t>Market price tracking helps farmers sell at better rates.</a:t>
            </a:r>
          </a:p>
          <a:p>
            <a:pPr marL="342900" indent="-342900">
              <a:buFont typeface="Wingdings" panose="05000000000000000000" pitchFamily="2" charset="2"/>
              <a:buChar char="§"/>
            </a:pPr>
            <a:r>
              <a:rPr lang="en-US" sz="2000" b="1" dirty="0">
                <a:solidFill>
                  <a:srgbClr val="002060"/>
                </a:solidFill>
              </a:rPr>
              <a:t>Accessibility: </a:t>
            </a:r>
            <a:r>
              <a:rPr lang="en-US" sz="2000" dirty="0"/>
              <a:t>Multilingual, voice-enabled, and offline-first features make it easy for all farmers.</a:t>
            </a:r>
          </a:p>
          <a:p>
            <a:pPr marL="342900" indent="-342900">
              <a:buFont typeface="Wingdings" panose="05000000000000000000" pitchFamily="2" charset="2"/>
              <a:buChar char="§"/>
            </a:pPr>
            <a:r>
              <a:rPr lang="en-US" sz="2000" b="1" dirty="0">
                <a:solidFill>
                  <a:srgbClr val="002060"/>
                </a:solidFill>
              </a:rPr>
              <a:t>Sustainability: </a:t>
            </a:r>
            <a:r>
              <a:rPr lang="en-US" sz="2000" dirty="0"/>
              <a:t>Reduces overuse of chemicals, protecting soil health and the environment.</a:t>
            </a:r>
          </a:p>
          <a:p>
            <a:pPr marL="342900" indent="-342900">
              <a:buFont typeface="Wingdings" panose="05000000000000000000" pitchFamily="2" charset="2"/>
              <a:buChar char="§"/>
            </a:pPr>
            <a:r>
              <a:rPr lang="en-US" sz="2000" b="1" dirty="0">
                <a:solidFill>
                  <a:srgbClr val="002060"/>
                </a:solidFill>
              </a:rPr>
              <a:t>Farmer Empowerment: </a:t>
            </a:r>
            <a:r>
              <a:rPr lang="en-US" sz="2000" dirty="0"/>
              <a:t>Farmers make informed, independent decisions rather than relying on shopkeepers.</a:t>
            </a:r>
            <a:endParaRPr lang="en-IN" sz="2000" dirty="0"/>
          </a:p>
        </p:txBody>
      </p:sp>
      <p:sp>
        <p:nvSpPr>
          <p:cNvPr id="5" name="TextBox 4">
            <a:extLst>
              <a:ext uri="{FF2B5EF4-FFF2-40B4-BE49-F238E27FC236}">
                <a16:creationId xmlns:a16="http://schemas.microsoft.com/office/drawing/2014/main" id="{0EF00EF9-B9C1-44DB-08EE-5CED9FE39C5D}"/>
              </a:ext>
            </a:extLst>
          </p:cNvPr>
          <p:cNvSpPr txBox="1"/>
          <p:nvPr/>
        </p:nvSpPr>
        <p:spPr>
          <a:xfrm>
            <a:off x="6385535" y="638168"/>
            <a:ext cx="5939718" cy="544764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 </a:t>
            </a:r>
            <a:r>
              <a:rPr lang="en-US" sz="2400" b="1" dirty="0">
                <a:solidFill>
                  <a:srgbClr val="002060"/>
                </a:solidFill>
              </a:rPr>
              <a:t>IMPACTS</a:t>
            </a:r>
          </a:p>
          <a:p>
            <a:pPr marL="285750" indent="-285750">
              <a:buFont typeface="Wingdings" panose="05000000000000000000" pitchFamily="2" charset="2"/>
              <a:buChar char="v"/>
            </a:pPr>
            <a:endParaRPr lang="en-US" sz="2400" b="1" dirty="0">
              <a:solidFill>
                <a:srgbClr val="002060"/>
              </a:solidFill>
            </a:endParaRPr>
          </a:p>
          <a:p>
            <a:pPr marL="342900" indent="-342900">
              <a:buFont typeface="Wingdings" panose="05000000000000000000" pitchFamily="2" charset="2"/>
              <a:buChar char="§"/>
            </a:pPr>
            <a:r>
              <a:rPr lang="en-US" sz="2000" b="1" dirty="0">
                <a:solidFill>
                  <a:srgbClr val="002060"/>
                </a:solidFill>
              </a:rPr>
              <a:t>Economic Impact: </a:t>
            </a:r>
            <a:r>
              <a:rPr lang="en-US" sz="2000" dirty="0"/>
              <a:t>Increases farmer income, reduces debt risks, and contributes to rural prosperity.</a:t>
            </a:r>
          </a:p>
          <a:p>
            <a:pPr marL="342900" indent="-342900">
              <a:buFont typeface="Wingdings" panose="05000000000000000000" pitchFamily="2" charset="2"/>
              <a:buChar char="§"/>
            </a:pPr>
            <a:r>
              <a:rPr lang="en-US" sz="2000" b="1" dirty="0">
                <a:solidFill>
                  <a:srgbClr val="002060"/>
                </a:solidFill>
              </a:rPr>
              <a:t>Social Impact: </a:t>
            </a:r>
            <a:r>
              <a:rPr lang="en-US" sz="2000" dirty="0"/>
              <a:t>Builds farmer confidence, reduces exploitation, and empowers marginalized communities.</a:t>
            </a:r>
          </a:p>
          <a:p>
            <a:pPr marL="342900" indent="-342900">
              <a:buFont typeface="Wingdings" panose="05000000000000000000" pitchFamily="2" charset="2"/>
              <a:buChar char="§"/>
            </a:pPr>
            <a:r>
              <a:rPr lang="en-US" sz="2000" b="1" dirty="0">
                <a:solidFill>
                  <a:srgbClr val="002060"/>
                </a:solidFill>
              </a:rPr>
              <a:t>Environmental Impact: </a:t>
            </a:r>
            <a:r>
              <a:rPr lang="en-US" sz="2000" dirty="0"/>
              <a:t>Promotes sustainable farming, improves soil fertility, and reduces pollution from excessive chemicals.</a:t>
            </a:r>
          </a:p>
          <a:p>
            <a:pPr marL="342900" indent="-342900">
              <a:buFont typeface="Wingdings" panose="05000000000000000000" pitchFamily="2" charset="2"/>
              <a:buChar char="§"/>
            </a:pPr>
            <a:r>
              <a:rPr lang="en-US" sz="2000" b="1" dirty="0">
                <a:solidFill>
                  <a:srgbClr val="002060"/>
                </a:solidFill>
              </a:rPr>
              <a:t>Technological Impact: </a:t>
            </a:r>
            <a:r>
              <a:rPr lang="en-US" sz="2000" dirty="0"/>
              <a:t>Bridges the digital divide in rural India by introducing farmers to AI-driven advisory in their own language.</a:t>
            </a:r>
          </a:p>
          <a:p>
            <a:pPr marL="342900" indent="-342900">
              <a:buFont typeface="Wingdings" panose="05000000000000000000" pitchFamily="2" charset="2"/>
              <a:buChar char="§"/>
            </a:pPr>
            <a:r>
              <a:rPr lang="en-US" sz="2000" b="1" dirty="0">
                <a:solidFill>
                  <a:srgbClr val="002060"/>
                </a:solidFill>
              </a:rPr>
              <a:t>Policy Alignment: </a:t>
            </a:r>
            <a:r>
              <a:rPr lang="en-US" sz="2000" dirty="0"/>
              <a:t>Supports government initiatives like Digital India and Smart Agriculture Missions.</a:t>
            </a:r>
            <a:endParaRPr lang="en-IN" sz="2000" dirty="0"/>
          </a:p>
        </p:txBody>
      </p:sp>
      <p:sp>
        <p:nvSpPr>
          <p:cNvPr id="8" name="TextBox 7">
            <a:extLst>
              <a:ext uri="{FF2B5EF4-FFF2-40B4-BE49-F238E27FC236}">
                <a16:creationId xmlns:a16="http://schemas.microsoft.com/office/drawing/2014/main" id="{66249486-2F5A-AA5B-86D7-F976DD1AA2AC}"/>
              </a:ext>
            </a:extLst>
          </p:cNvPr>
          <p:cNvSpPr txBox="1"/>
          <p:nvPr/>
        </p:nvSpPr>
        <p:spPr>
          <a:xfrm>
            <a:off x="8898194" y="1787013"/>
            <a:ext cx="457200"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16788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shadeToTitle="1">
        <a:solidFill>
          <a:schemeClr val="bg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smtClean="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3" name="Title 2">
            <a:extLst>
              <a:ext uri="{FF2B5EF4-FFF2-40B4-BE49-F238E27FC236}">
                <a16:creationId xmlns:a16="http://schemas.microsoft.com/office/drawing/2014/main" id="{064259B3-C50E-0CAD-DE95-1EC4AC874B02}"/>
              </a:ext>
            </a:extLst>
          </p:cNvPr>
          <p:cNvSpPr>
            <a:spLocks noGrp="1"/>
          </p:cNvSpPr>
          <p:nvPr>
            <p:ph type="title"/>
          </p:nvPr>
        </p:nvSpPr>
        <p:spPr>
          <a:xfrm>
            <a:off x="3493168" y="85806"/>
            <a:ext cx="5396163" cy="886159"/>
          </a:xfrm>
        </p:spPr>
        <p:txBody>
          <a:bodyPr>
            <a:normAutofit/>
          </a:bodyPr>
          <a:lstStyle/>
          <a:p>
            <a:r>
              <a:rPr lang="en-IN" sz="3200" b="1" u="sng" dirty="0">
                <a:solidFill>
                  <a:srgbClr val="010000"/>
                </a:solidFill>
              </a:rPr>
              <a:t>RESEARCH &amp; REFERENCES</a:t>
            </a:r>
          </a:p>
        </p:txBody>
      </p:sp>
      <p:sp>
        <p:nvSpPr>
          <p:cNvPr id="4" name="TextBox 3">
            <a:extLst>
              <a:ext uri="{FF2B5EF4-FFF2-40B4-BE49-F238E27FC236}">
                <a16:creationId xmlns:a16="http://schemas.microsoft.com/office/drawing/2014/main" id="{6A5D3E8B-8131-35C1-ACF8-A481D93EAA5E}"/>
              </a:ext>
            </a:extLst>
          </p:cNvPr>
          <p:cNvSpPr txBox="1"/>
          <p:nvPr/>
        </p:nvSpPr>
        <p:spPr>
          <a:xfrm>
            <a:off x="198521" y="5657671"/>
            <a:ext cx="6589295" cy="1200329"/>
          </a:xfrm>
          <a:prstGeom prst="rect">
            <a:avLst/>
          </a:prstGeom>
          <a:noFill/>
        </p:spPr>
        <p:txBody>
          <a:bodyPr wrap="square" rtlCol="0">
            <a:spAutoFit/>
          </a:bodyPr>
          <a:lstStyle/>
          <a:p>
            <a:pPr marL="457200" indent="-457200">
              <a:buFont typeface="Wingdings" panose="05000000000000000000" pitchFamily="2" charset="2"/>
              <a:buChar char="Ø"/>
            </a:pPr>
            <a:r>
              <a:rPr lang="en-IN" dirty="0"/>
              <a:t> </a:t>
            </a:r>
            <a:r>
              <a:rPr lang="en-IN" b="1" dirty="0"/>
              <a:t>API Taken From </a:t>
            </a:r>
            <a:r>
              <a:rPr lang="en-IN" dirty="0"/>
              <a:t>: </a:t>
            </a:r>
            <a:r>
              <a:rPr lang="en-IN" dirty="0">
                <a:hlinkClick r:id="rId3"/>
              </a:rPr>
              <a:t>https://aistudio.google.com/api-keys</a:t>
            </a:r>
            <a:endParaRPr lang="en-IN" dirty="0"/>
          </a:p>
          <a:p>
            <a:pPr marL="457200" indent="-457200">
              <a:buFont typeface="Wingdings" panose="05000000000000000000" pitchFamily="2" charset="2"/>
              <a:buChar char="Ø"/>
            </a:pPr>
            <a:endParaRPr lang="en-IN" dirty="0"/>
          </a:p>
          <a:p>
            <a:pPr marL="457200" indent="-457200">
              <a:buFont typeface="Wingdings" panose="05000000000000000000" pitchFamily="2" charset="2"/>
              <a:buChar char="Ø"/>
            </a:pPr>
            <a:r>
              <a:rPr lang="en-IN" b="1" dirty="0"/>
              <a:t>Use Perplexity for researches: </a:t>
            </a:r>
            <a:r>
              <a:rPr lang="en-IN" dirty="0">
                <a:hlinkClick r:id="rId4"/>
              </a:rPr>
              <a:t>https://www.perplexity.ai/</a:t>
            </a:r>
            <a:endParaRPr lang="en-IN" dirty="0"/>
          </a:p>
          <a:p>
            <a:pPr marL="457200" indent="-457200">
              <a:buFont typeface="Wingdings" panose="05000000000000000000" pitchFamily="2" charset="2"/>
              <a:buChar char="Ø"/>
            </a:pPr>
            <a:endParaRPr lang="en-IN" dirty="0"/>
          </a:p>
        </p:txBody>
      </p:sp>
      <p:sp>
        <p:nvSpPr>
          <p:cNvPr id="5" name="TextBox 4">
            <a:extLst>
              <a:ext uri="{FF2B5EF4-FFF2-40B4-BE49-F238E27FC236}">
                <a16:creationId xmlns:a16="http://schemas.microsoft.com/office/drawing/2014/main" id="{78AF678A-96D6-98DD-5D8F-217D6DB93B9B}"/>
              </a:ext>
            </a:extLst>
          </p:cNvPr>
          <p:cNvSpPr txBox="1"/>
          <p:nvPr/>
        </p:nvSpPr>
        <p:spPr>
          <a:xfrm>
            <a:off x="80512" y="1066799"/>
            <a:ext cx="7881670" cy="4401205"/>
          </a:xfrm>
          <a:prstGeom prst="rect">
            <a:avLst/>
          </a:prstGeom>
          <a:noFill/>
        </p:spPr>
        <p:txBody>
          <a:bodyPr wrap="square" rtlCol="0">
            <a:spAutoFit/>
          </a:bodyPr>
          <a:lstStyle/>
          <a:p>
            <a:r>
              <a:rPr lang="en-US" sz="2000" dirty="0"/>
              <a:t>The </a:t>
            </a:r>
            <a:r>
              <a:rPr lang="en-US" sz="2000" b="1" dirty="0"/>
              <a:t>global challenge </a:t>
            </a:r>
            <a:r>
              <a:rPr lang="en-US" sz="2000" dirty="0"/>
              <a:t>of food security demands immediate, scalable access to specialized agricultural expertise. </a:t>
            </a:r>
          </a:p>
          <a:p>
            <a:pPr marL="342900" indent="-342900">
              <a:buFont typeface="Wingdings" panose="05000000000000000000" pitchFamily="2" charset="2"/>
              <a:buChar char="§"/>
            </a:pPr>
            <a:r>
              <a:rPr lang="en-US" sz="2000" dirty="0"/>
              <a:t>Traditional methods of consulting</a:t>
            </a:r>
            <a:r>
              <a:rPr lang="en-US" sz="2000" b="1" dirty="0"/>
              <a:t> agronomists </a:t>
            </a:r>
            <a:r>
              <a:rPr lang="en-US" sz="2000" dirty="0"/>
              <a:t>are often slow and expensive, creating critical delays when farmers face issues like pest infestation or crop disease. </a:t>
            </a:r>
          </a:p>
          <a:p>
            <a:pPr marL="342900" indent="-342900">
              <a:buFont typeface="Wingdings" panose="05000000000000000000" pitchFamily="2" charset="2"/>
              <a:buChar char="§"/>
            </a:pPr>
            <a:r>
              <a:rPr lang="en-US" sz="2000" dirty="0"/>
              <a:t>This </a:t>
            </a:r>
            <a:r>
              <a:rPr lang="en-US" sz="2000" b="1" dirty="0"/>
              <a:t>Agri-Bot </a:t>
            </a:r>
            <a:r>
              <a:rPr lang="en-US" sz="2000" dirty="0"/>
              <a:t>addresses this gap by leveraging </a:t>
            </a:r>
            <a:r>
              <a:rPr lang="en-US" sz="2000" b="1" dirty="0"/>
              <a:t>Generative AI </a:t>
            </a:r>
            <a:r>
              <a:rPr lang="en-US" sz="2000" dirty="0"/>
              <a:t>and Multimodal capabilities (</a:t>
            </a:r>
            <a:r>
              <a:rPr lang="en-US" sz="2000" b="1" dirty="0"/>
              <a:t>vision, speech, and text</a:t>
            </a:r>
            <a:r>
              <a:rPr lang="en-US" sz="2000" dirty="0"/>
              <a:t>). </a:t>
            </a:r>
          </a:p>
          <a:p>
            <a:pPr marL="342900" indent="-342900">
              <a:buFont typeface="Wingdings" panose="05000000000000000000" pitchFamily="2" charset="2"/>
              <a:buChar char="§"/>
            </a:pPr>
            <a:r>
              <a:rPr lang="en-US" sz="2000" dirty="0"/>
              <a:t>It allows farmers to upload an image of a diseased crop or speak a query, instantly receiving accurate diagnostic advice, treatment protocols, and educational resources.</a:t>
            </a:r>
          </a:p>
          <a:p>
            <a:pPr marL="342900" indent="-342900">
              <a:buFont typeface="Wingdings" panose="05000000000000000000" pitchFamily="2" charset="2"/>
              <a:buChar char="§"/>
            </a:pPr>
            <a:r>
              <a:rPr lang="en-US" sz="2000" dirty="0"/>
              <a:t> Built on a scalable React/Supa base stack and powered by </a:t>
            </a:r>
            <a:r>
              <a:rPr lang="en-US" sz="2000" b="1" dirty="0"/>
              <a:t>Gemini/GPT for instant</a:t>
            </a:r>
            <a:r>
              <a:rPr lang="en-US" sz="2000" dirty="0"/>
              <a:t>, data-driven analysis, the bot delivers </a:t>
            </a:r>
            <a:r>
              <a:rPr lang="en-US" sz="2000" b="1" dirty="0"/>
              <a:t>expert-level support </a:t>
            </a:r>
            <a:r>
              <a:rPr lang="en-US" sz="2000" dirty="0"/>
              <a:t>directly to any mobile device, significantly improving reaction times and crop yield potential.</a:t>
            </a:r>
            <a:endParaRPr lang="en-IN" sz="2000" dirty="0"/>
          </a:p>
        </p:txBody>
      </p:sp>
      <p:pic>
        <p:nvPicPr>
          <p:cNvPr id="3076" name="Picture 4" descr="Generated image">
            <a:extLst>
              <a:ext uri="{FF2B5EF4-FFF2-40B4-BE49-F238E27FC236}">
                <a16:creationId xmlns:a16="http://schemas.microsoft.com/office/drawing/2014/main" id="{1908B2AC-5A22-73BF-D588-4055DF4FF0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2182" y="1066799"/>
            <a:ext cx="4149306" cy="565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44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8482</TotalTime>
  <Words>743</Words>
  <Application>Microsoft Office PowerPoint</Application>
  <PresentationFormat>Widescreen</PresentationFormat>
  <Paragraphs>70</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ＭＳ Ｐゴシック</vt:lpstr>
      <vt:lpstr>Aptos</vt:lpstr>
      <vt:lpstr>Aptos Display</vt:lpstr>
      <vt:lpstr>Arial</vt:lpstr>
      <vt:lpstr>Calibri</vt:lpstr>
      <vt:lpstr>Garamond</vt:lpstr>
      <vt:lpstr>Times New Roman</vt:lpstr>
      <vt:lpstr>TradeGothic</vt:lpstr>
      <vt:lpstr>Wingdings</vt:lpstr>
      <vt:lpstr>Office Theme</vt:lpstr>
      <vt:lpstr>DEVCREATE BUILDFEST 1.0</vt:lpstr>
      <vt:lpstr>AGRI BOT </vt:lpstr>
      <vt:lpstr>               TECHNICAL APPROACH</vt:lpstr>
      <vt:lpstr>FEASIBILITY AND VIABILITY</vt:lpstr>
      <vt:lpstr>IMPACTS AND BENEFITS</vt:lpstr>
      <vt:lpstr>RESEARCH &amp;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SHEKHAR NITISH</cp:lastModifiedBy>
  <cp:revision>153</cp:revision>
  <dcterms:created xsi:type="dcterms:W3CDTF">2013-12-12T18:46:50Z</dcterms:created>
  <dcterms:modified xsi:type="dcterms:W3CDTF">2025-10-04T01:51:46Z</dcterms:modified>
  <cp:category/>
</cp:coreProperties>
</file>