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wav"/>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70"/>
  </p:notesMasterIdLst>
  <p:sldIdLst>
    <p:sldId id="379" r:id="rId4"/>
    <p:sldId id="320" r:id="rId5"/>
    <p:sldId id="321" r:id="rId6"/>
    <p:sldId id="381" r:id="rId7"/>
    <p:sldId id="380" r:id="rId8"/>
    <p:sldId id="384" r:id="rId9"/>
    <p:sldId id="322" r:id="rId10"/>
    <p:sldId id="323" r:id="rId11"/>
    <p:sldId id="324" r:id="rId12"/>
    <p:sldId id="325" r:id="rId13"/>
    <p:sldId id="326" r:id="rId14"/>
    <p:sldId id="327" r:id="rId15"/>
    <p:sldId id="328" r:id="rId16"/>
    <p:sldId id="383" r:id="rId17"/>
    <p:sldId id="329" r:id="rId18"/>
    <p:sldId id="330" r:id="rId19"/>
    <p:sldId id="331" r:id="rId20"/>
    <p:sldId id="332" r:id="rId21"/>
    <p:sldId id="333" r:id="rId22"/>
    <p:sldId id="334" r:id="rId23"/>
    <p:sldId id="337" r:id="rId24"/>
    <p:sldId id="338" r:id="rId25"/>
    <p:sldId id="339" r:id="rId26"/>
    <p:sldId id="340" r:id="rId27"/>
    <p:sldId id="341" r:id="rId28"/>
    <p:sldId id="342" r:id="rId29"/>
    <p:sldId id="343" r:id="rId30"/>
    <p:sldId id="344" r:id="rId31"/>
    <p:sldId id="345" r:id="rId32"/>
    <p:sldId id="346" r:id="rId33"/>
    <p:sldId id="348" r:id="rId34"/>
    <p:sldId id="349" r:id="rId35"/>
    <p:sldId id="350" r:id="rId36"/>
    <p:sldId id="351" r:id="rId37"/>
    <p:sldId id="387" r:id="rId38"/>
    <p:sldId id="352" r:id="rId39"/>
    <p:sldId id="386" r:id="rId40"/>
    <p:sldId id="353" r:id="rId41"/>
    <p:sldId id="354" r:id="rId42"/>
    <p:sldId id="385" r:id="rId43"/>
    <p:sldId id="355" r:id="rId44"/>
    <p:sldId id="356" r:id="rId45"/>
    <p:sldId id="357" r:id="rId46"/>
    <p:sldId id="358" r:id="rId47"/>
    <p:sldId id="359" r:id="rId48"/>
    <p:sldId id="360" r:id="rId49"/>
    <p:sldId id="361" r:id="rId50"/>
    <p:sldId id="362" r:id="rId51"/>
    <p:sldId id="363" r:id="rId52"/>
    <p:sldId id="365" r:id="rId53"/>
    <p:sldId id="366" r:id="rId54"/>
    <p:sldId id="367" r:id="rId55"/>
    <p:sldId id="368" r:id="rId56"/>
    <p:sldId id="369" r:id="rId57"/>
    <p:sldId id="370" r:id="rId58"/>
    <p:sldId id="388" r:id="rId59"/>
    <p:sldId id="371" r:id="rId60"/>
    <p:sldId id="372" r:id="rId61"/>
    <p:sldId id="373" r:id="rId62"/>
    <p:sldId id="374" r:id="rId63"/>
    <p:sldId id="375" r:id="rId64"/>
    <p:sldId id="376" r:id="rId65"/>
    <p:sldId id="377" r:id="rId66"/>
    <p:sldId id="378" r:id="rId67"/>
    <p:sldId id="300" r:id="rId68"/>
    <p:sldId id="319"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DC3E6"/>
    <a:srgbClr val="605C5C"/>
    <a:srgbClr val="3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70" autoAdjust="0"/>
  </p:normalViewPr>
  <p:slideViewPr>
    <p:cSldViewPr snapToGrid="0">
      <p:cViewPr varScale="1">
        <p:scale>
          <a:sx n="92" d="100"/>
          <a:sy n="92" d="100"/>
        </p:scale>
        <p:origin x="10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commentAuthors" Target="commentAuthors.xml"/></Relationships>
</file>

<file path=ppt/diagrams/_rels/data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52F9A0-6F5A-420A-A3EA-E907723925C0}" type="doc">
      <dgm:prSet loTypeId="urn:microsoft.com/office/officeart/2005/8/layout/cycle5" loCatId="cycle" qsTypeId="urn:microsoft.com/office/officeart/2005/8/quickstyle/3d1" qsCatId="3D" csTypeId="urn:microsoft.com/office/officeart/2005/8/colors/colorful5" csCatId="colorful" phldr="1"/>
      <dgm:spPr/>
      <dgm:t>
        <a:bodyPr/>
        <a:lstStyle/>
        <a:p>
          <a:endParaRPr lang="en-US"/>
        </a:p>
      </dgm:t>
    </dgm:pt>
    <dgm:pt modelId="{D0D1ABFB-8CEE-4BB8-BD14-E4F9E991DD2F}">
      <dgm:prSet phldrT="[Text]"/>
      <dgm:spPr/>
      <dgm:t>
        <a:bodyPr/>
        <a:lstStyle/>
        <a:p>
          <a:r>
            <a:rPr lang="en-US" b="1"/>
            <a:t>Cash</a:t>
          </a:r>
        </a:p>
      </dgm:t>
    </dgm:pt>
    <dgm:pt modelId="{7240FD46-11A5-4A44-98C3-E27A513F022B}" type="parTrans" cxnId="{D55748F6-378D-4490-9081-DF1F717796CA}">
      <dgm:prSet/>
      <dgm:spPr/>
      <dgm:t>
        <a:bodyPr/>
        <a:lstStyle/>
        <a:p>
          <a:endParaRPr lang="en-US"/>
        </a:p>
      </dgm:t>
    </dgm:pt>
    <dgm:pt modelId="{EC80C2B5-5AE7-4118-ADA0-51CB58BE5A8A}" type="sibTrans" cxnId="{D55748F6-378D-4490-9081-DF1F717796CA}">
      <dgm:prSet/>
      <dgm:spPr>
        <a:ln w="50800" cmpd="dbl">
          <a:solidFill>
            <a:srgbClr val="0070C0"/>
          </a:solidFill>
        </a:ln>
      </dgm:spPr>
      <dgm:t>
        <a:bodyPr/>
        <a:lstStyle/>
        <a:p>
          <a:endParaRPr lang="en-US"/>
        </a:p>
      </dgm:t>
    </dgm:pt>
    <dgm:pt modelId="{D630054B-15E4-4D9E-B402-573C97CAD9C1}">
      <dgm:prSet phldrT="[Text]"/>
      <dgm:spPr/>
      <dgm:t>
        <a:bodyPr/>
        <a:lstStyle/>
        <a:p>
          <a:r>
            <a:rPr lang="en-US" b="1"/>
            <a:t>Buy raw-materials, pay for salary, utilities, and overhead</a:t>
          </a:r>
        </a:p>
      </dgm:t>
    </dgm:pt>
    <dgm:pt modelId="{681663B5-ED60-49C7-AC63-DD6384CB21C8}" type="parTrans" cxnId="{2CB81361-653A-4013-A8FA-379C93D84E18}">
      <dgm:prSet/>
      <dgm:spPr/>
      <dgm:t>
        <a:bodyPr/>
        <a:lstStyle/>
        <a:p>
          <a:endParaRPr lang="en-US"/>
        </a:p>
      </dgm:t>
    </dgm:pt>
    <dgm:pt modelId="{0EE4B72C-08B0-44C0-A8B8-1568150A3248}" type="sibTrans" cxnId="{2CB81361-653A-4013-A8FA-379C93D84E18}">
      <dgm:prSet/>
      <dgm:spPr>
        <a:ln w="50800" cmpd="dbl">
          <a:solidFill>
            <a:srgbClr val="0070C0"/>
          </a:solidFill>
        </a:ln>
      </dgm:spPr>
      <dgm:t>
        <a:bodyPr/>
        <a:lstStyle/>
        <a:p>
          <a:endParaRPr lang="en-US"/>
        </a:p>
      </dgm:t>
    </dgm:pt>
    <dgm:pt modelId="{B86D8372-96E2-48D6-81FB-C29F68F8A2D4}">
      <dgm:prSet phldrT="[Text]"/>
      <dgm:spPr/>
      <dgm:t>
        <a:bodyPr/>
        <a:lstStyle/>
        <a:p>
          <a:r>
            <a:rPr lang="en-US" b="1"/>
            <a:t>Make finished goods</a:t>
          </a:r>
        </a:p>
      </dgm:t>
    </dgm:pt>
    <dgm:pt modelId="{7B6D3118-08DB-4595-A9E3-A4DF33AF3F1F}" type="parTrans" cxnId="{96A306A1-74C7-45D8-90B4-C6A6C5C6B086}">
      <dgm:prSet/>
      <dgm:spPr/>
      <dgm:t>
        <a:bodyPr/>
        <a:lstStyle/>
        <a:p>
          <a:endParaRPr lang="en-US"/>
        </a:p>
      </dgm:t>
    </dgm:pt>
    <dgm:pt modelId="{64DBE73D-EE6F-4043-ACE3-E517B7A206A3}" type="sibTrans" cxnId="{96A306A1-74C7-45D8-90B4-C6A6C5C6B086}">
      <dgm:prSet/>
      <dgm:spPr>
        <a:ln w="50800" cmpd="dbl">
          <a:solidFill>
            <a:srgbClr val="00B0F0"/>
          </a:solidFill>
        </a:ln>
      </dgm:spPr>
      <dgm:t>
        <a:bodyPr/>
        <a:lstStyle/>
        <a:p>
          <a:endParaRPr lang="en-US"/>
        </a:p>
      </dgm:t>
    </dgm:pt>
    <dgm:pt modelId="{9423696E-60E4-4B6B-8A16-0719DE38D108}">
      <dgm:prSet phldrT="[Text]"/>
      <dgm:spPr/>
      <dgm:t>
        <a:bodyPr/>
        <a:lstStyle/>
        <a:p>
          <a:r>
            <a:rPr lang="en-US" b="1"/>
            <a:t>Sell finished goods</a:t>
          </a:r>
        </a:p>
      </dgm:t>
    </dgm:pt>
    <dgm:pt modelId="{BB7CF6FE-9D38-4E28-8D4A-28C91D6D2C04}" type="parTrans" cxnId="{4C96895F-6737-4267-A62B-0C452AA19EB1}">
      <dgm:prSet/>
      <dgm:spPr/>
      <dgm:t>
        <a:bodyPr/>
        <a:lstStyle/>
        <a:p>
          <a:endParaRPr lang="en-US"/>
        </a:p>
      </dgm:t>
    </dgm:pt>
    <dgm:pt modelId="{94BE00FA-BE31-48C4-BD50-C92285473022}" type="sibTrans" cxnId="{4C96895F-6737-4267-A62B-0C452AA19EB1}">
      <dgm:prSet/>
      <dgm:spPr>
        <a:ln w="50800" cmpd="dbl">
          <a:solidFill>
            <a:srgbClr val="00B050"/>
          </a:solidFill>
        </a:ln>
      </dgm:spPr>
      <dgm:t>
        <a:bodyPr/>
        <a:lstStyle/>
        <a:p>
          <a:endParaRPr lang="en-US"/>
        </a:p>
      </dgm:t>
    </dgm:pt>
    <dgm:pt modelId="{A97F9536-5750-4A26-B763-A7A8411271EB}">
      <dgm:prSet phldrT="[Text]"/>
      <dgm:spPr/>
      <dgm:t>
        <a:bodyPr/>
        <a:lstStyle/>
        <a:p>
          <a:r>
            <a:rPr lang="en-US" b="1"/>
            <a:t>Collect money</a:t>
          </a:r>
        </a:p>
      </dgm:t>
    </dgm:pt>
    <dgm:pt modelId="{EC76AD38-8292-496B-82B9-9E0752D904B2}" type="parTrans" cxnId="{36339B21-D2F4-4019-A2BA-68D0BACDED26}">
      <dgm:prSet/>
      <dgm:spPr/>
      <dgm:t>
        <a:bodyPr/>
        <a:lstStyle/>
        <a:p>
          <a:endParaRPr lang="en-US"/>
        </a:p>
      </dgm:t>
    </dgm:pt>
    <dgm:pt modelId="{029F8A9B-B595-4500-B858-D4E2CD46C8E8}" type="sibTrans" cxnId="{36339B21-D2F4-4019-A2BA-68D0BACDED26}">
      <dgm:prSet/>
      <dgm:spPr>
        <a:ln w="50800" cmpd="dbl">
          <a:solidFill>
            <a:srgbClr val="0070C0"/>
          </a:solidFill>
        </a:ln>
      </dgm:spPr>
      <dgm:t>
        <a:bodyPr/>
        <a:lstStyle/>
        <a:p>
          <a:endParaRPr lang="en-US"/>
        </a:p>
      </dgm:t>
    </dgm:pt>
    <dgm:pt modelId="{7625E6F5-33E8-4B66-AEBC-40B9AEF8AC96}">
      <dgm:prSet/>
      <dgm:spPr/>
      <dgm:t>
        <a:bodyPr/>
        <a:lstStyle/>
        <a:p>
          <a:r>
            <a:rPr lang="en-US" b="1"/>
            <a:t>Accounts receivable</a:t>
          </a:r>
        </a:p>
      </dgm:t>
    </dgm:pt>
    <dgm:pt modelId="{3E14B509-477D-43BE-99F9-72143978D0C1}" type="parTrans" cxnId="{214DEBC7-9BED-430A-AE36-049E7C6652A4}">
      <dgm:prSet/>
      <dgm:spPr/>
      <dgm:t>
        <a:bodyPr/>
        <a:lstStyle/>
        <a:p>
          <a:endParaRPr lang="en-US"/>
        </a:p>
      </dgm:t>
    </dgm:pt>
    <dgm:pt modelId="{B177B6AD-2261-4E48-A838-2DE52D1B6DD7}" type="sibTrans" cxnId="{214DEBC7-9BED-430A-AE36-049E7C6652A4}">
      <dgm:prSet/>
      <dgm:spPr>
        <a:ln w="50800" cmpd="dbl">
          <a:solidFill>
            <a:srgbClr val="92D050"/>
          </a:solidFill>
        </a:ln>
      </dgm:spPr>
      <dgm:t>
        <a:bodyPr/>
        <a:lstStyle/>
        <a:p>
          <a:endParaRPr lang="en-US"/>
        </a:p>
      </dgm:t>
    </dgm:pt>
    <dgm:pt modelId="{E3ED9B42-10AF-4B44-8458-0F70AE2E4308}" type="pres">
      <dgm:prSet presAssocID="{C552F9A0-6F5A-420A-A3EA-E907723925C0}" presName="cycle" presStyleCnt="0">
        <dgm:presLayoutVars>
          <dgm:dir/>
          <dgm:resizeHandles val="exact"/>
        </dgm:presLayoutVars>
      </dgm:prSet>
      <dgm:spPr/>
      <dgm:t>
        <a:bodyPr/>
        <a:lstStyle/>
        <a:p>
          <a:endParaRPr lang="en-US"/>
        </a:p>
      </dgm:t>
    </dgm:pt>
    <dgm:pt modelId="{6438D732-BA82-4D49-B1CD-26E6054F68B2}" type="pres">
      <dgm:prSet presAssocID="{D0D1ABFB-8CEE-4BB8-BD14-E4F9E991DD2F}" presName="node" presStyleLbl="node1" presStyleIdx="0" presStyleCnt="6">
        <dgm:presLayoutVars>
          <dgm:bulletEnabled val="1"/>
        </dgm:presLayoutVars>
      </dgm:prSet>
      <dgm:spPr/>
      <dgm:t>
        <a:bodyPr/>
        <a:lstStyle/>
        <a:p>
          <a:endParaRPr lang="en-US"/>
        </a:p>
      </dgm:t>
    </dgm:pt>
    <dgm:pt modelId="{821AB6FB-B05D-4928-BE57-167F6036D5AE}" type="pres">
      <dgm:prSet presAssocID="{D0D1ABFB-8CEE-4BB8-BD14-E4F9E991DD2F}" presName="spNode" presStyleCnt="0"/>
      <dgm:spPr/>
    </dgm:pt>
    <dgm:pt modelId="{5CA00D11-C094-489E-AC4F-002B81814B80}" type="pres">
      <dgm:prSet presAssocID="{EC80C2B5-5AE7-4118-ADA0-51CB58BE5A8A}" presName="sibTrans" presStyleLbl="sibTrans1D1" presStyleIdx="0" presStyleCnt="6"/>
      <dgm:spPr/>
      <dgm:t>
        <a:bodyPr/>
        <a:lstStyle/>
        <a:p>
          <a:endParaRPr lang="en-US"/>
        </a:p>
      </dgm:t>
    </dgm:pt>
    <dgm:pt modelId="{FDA4A7E9-BB92-4F41-94B0-A3916D23CA1E}" type="pres">
      <dgm:prSet presAssocID="{D630054B-15E4-4D9E-B402-573C97CAD9C1}" presName="node" presStyleLbl="node1" presStyleIdx="1" presStyleCnt="6" custScaleX="146941" custScaleY="142324">
        <dgm:presLayoutVars>
          <dgm:bulletEnabled val="1"/>
        </dgm:presLayoutVars>
      </dgm:prSet>
      <dgm:spPr/>
      <dgm:t>
        <a:bodyPr/>
        <a:lstStyle/>
        <a:p>
          <a:endParaRPr lang="en-US"/>
        </a:p>
      </dgm:t>
    </dgm:pt>
    <dgm:pt modelId="{DD66B9D2-B49E-40A4-9DCF-BD4EDCA3227C}" type="pres">
      <dgm:prSet presAssocID="{D630054B-15E4-4D9E-B402-573C97CAD9C1}" presName="spNode" presStyleCnt="0"/>
      <dgm:spPr/>
    </dgm:pt>
    <dgm:pt modelId="{D499F4A1-181B-4329-AB38-438CD3CCD1AF}" type="pres">
      <dgm:prSet presAssocID="{0EE4B72C-08B0-44C0-A8B8-1568150A3248}" presName="sibTrans" presStyleLbl="sibTrans1D1" presStyleIdx="1" presStyleCnt="6"/>
      <dgm:spPr/>
      <dgm:t>
        <a:bodyPr/>
        <a:lstStyle/>
        <a:p>
          <a:endParaRPr lang="en-US"/>
        </a:p>
      </dgm:t>
    </dgm:pt>
    <dgm:pt modelId="{B741E15E-D578-4ED0-B935-61FBE4798B27}" type="pres">
      <dgm:prSet presAssocID="{B86D8372-96E2-48D6-81FB-C29F68F8A2D4}" presName="node" presStyleLbl="node1" presStyleIdx="2" presStyleCnt="6">
        <dgm:presLayoutVars>
          <dgm:bulletEnabled val="1"/>
        </dgm:presLayoutVars>
      </dgm:prSet>
      <dgm:spPr/>
      <dgm:t>
        <a:bodyPr/>
        <a:lstStyle/>
        <a:p>
          <a:endParaRPr lang="en-US"/>
        </a:p>
      </dgm:t>
    </dgm:pt>
    <dgm:pt modelId="{614E9EE5-0440-4061-A905-85EC0222FD58}" type="pres">
      <dgm:prSet presAssocID="{B86D8372-96E2-48D6-81FB-C29F68F8A2D4}" presName="spNode" presStyleCnt="0"/>
      <dgm:spPr/>
    </dgm:pt>
    <dgm:pt modelId="{7952EF30-FBFF-4D13-8ED1-425A438FEC1B}" type="pres">
      <dgm:prSet presAssocID="{64DBE73D-EE6F-4043-ACE3-E517B7A206A3}" presName="sibTrans" presStyleLbl="sibTrans1D1" presStyleIdx="2" presStyleCnt="6"/>
      <dgm:spPr/>
      <dgm:t>
        <a:bodyPr/>
        <a:lstStyle/>
        <a:p>
          <a:endParaRPr lang="en-US"/>
        </a:p>
      </dgm:t>
    </dgm:pt>
    <dgm:pt modelId="{E9A8A77A-1F4F-4C57-9302-DF47B022D48D}" type="pres">
      <dgm:prSet presAssocID="{9423696E-60E4-4B6B-8A16-0719DE38D108}" presName="node" presStyleLbl="node1" presStyleIdx="3" presStyleCnt="6">
        <dgm:presLayoutVars>
          <dgm:bulletEnabled val="1"/>
        </dgm:presLayoutVars>
      </dgm:prSet>
      <dgm:spPr/>
      <dgm:t>
        <a:bodyPr/>
        <a:lstStyle/>
        <a:p>
          <a:endParaRPr lang="en-US"/>
        </a:p>
      </dgm:t>
    </dgm:pt>
    <dgm:pt modelId="{F4D96A62-2144-40EF-87D4-A0C018D6AD93}" type="pres">
      <dgm:prSet presAssocID="{9423696E-60E4-4B6B-8A16-0719DE38D108}" presName="spNode" presStyleCnt="0"/>
      <dgm:spPr/>
    </dgm:pt>
    <dgm:pt modelId="{7B8B3FC7-36BF-4B2D-BE76-C3010F9F22D0}" type="pres">
      <dgm:prSet presAssocID="{94BE00FA-BE31-48C4-BD50-C92285473022}" presName="sibTrans" presStyleLbl="sibTrans1D1" presStyleIdx="3" presStyleCnt="6"/>
      <dgm:spPr/>
      <dgm:t>
        <a:bodyPr/>
        <a:lstStyle/>
        <a:p>
          <a:endParaRPr lang="en-US"/>
        </a:p>
      </dgm:t>
    </dgm:pt>
    <dgm:pt modelId="{21587FAD-BDF2-41F3-B32B-CB8450378C5F}" type="pres">
      <dgm:prSet presAssocID="{7625E6F5-33E8-4B66-AEBC-40B9AEF8AC96}" presName="node" presStyleLbl="node1" presStyleIdx="4" presStyleCnt="6">
        <dgm:presLayoutVars>
          <dgm:bulletEnabled val="1"/>
        </dgm:presLayoutVars>
      </dgm:prSet>
      <dgm:spPr/>
      <dgm:t>
        <a:bodyPr/>
        <a:lstStyle/>
        <a:p>
          <a:endParaRPr lang="en-US"/>
        </a:p>
      </dgm:t>
    </dgm:pt>
    <dgm:pt modelId="{55DF0979-9B58-4651-A467-81B9E706E421}" type="pres">
      <dgm:prSet presAssocID="{7625E6F5-33E8-4B66-AEBC-40B9AEF8AC96}" presName="spNode" presStyleCnt="0"/>
      <dgm:spPr/>
    </dgm:pt>
    <dgm:pt modelId="{AC788529-1EC3-42B3-8A61-261947060859}" type="pres">
      <dgm:prSet presAssocID="{B177B6AD-2261-4E48-A838-2DE52D1B6DD7}" presName="sibTrans" presStyleLbl="sibTrans1D1" presStyleIdx="4" presStyleCnt="6"/>
      <dgm:spPr/>
      <dgm:t>
        <a:bodyPr/>
        <a:lstStyle/>
        <a:p>
          <a:endParaRPr lang="en-US"/>
        </a:p>
      </dgm:t>
    </dgm:pt>
    <dgm:pt modelId="{7B5058BB-FA0B-480E-BD9B-4E26D584952A}" type="pres">
      <dgm:prSet presAssocID="{A97F9536-5750-4A26-B763-A7A8411271EB}" presName="node" presStyleLbl="node1" presStyleIdx="5" presStyleCnt="6">
        <dgm:presLayoutVars>
          <dgm:bulletEnabled val="1"/>
        </dgm:presLayoutVars>
      </dgm:prSet>
      <dgm:spPr/>
      <dgm:t>
        <a:bodyPr/>
        <a:lstStyle/>
        <a:p>
          <a:endParaRPr lang="en-US"/>
        </a:p>
      </dgm:t>
    </dgm:pt>
    <dgm:pt modelId="{49C201D9-CC28-4DB3-81E4-2D50771E6A59}" type="pres">
      <dgm:prSet presAssocID="{A97F9536-5750-4A26-B763-A7A8411271EB}" presName="spNode" presStyleCnt="0"/>
      <dgm:spPr/>
    </dgm:pt>
    <dgm:pt modelId="{263D6018-8FCA-4F04-972D-AB63EFF2E16C}" type="pres">
      <dgm:prSet presAssocID="{029F8A9B-B595-4500-B858-D4E2CD46C8E8}" presName="sibTrans" presStyleLbl="sibTrans1D1" presStyleIdx="5" presStyleCnt="6"/>
      <dgm:spPr/>
      <dgm:t>
        <a:bodyPr/>
        <a:lstStyle/>
        <a:p>
          <a:endParaRPr lang="en-US"/>
        </a:p>
      </dgm:t>
    </dgm:pt>
  </dgm:ptLst>
  <dgm:cxnLst>
    <dgm:cxn modelId="{15C468C9-C835-4783-8C40-6BA726FD3504}" type="presOf" srcId="{C552F9A0-6F5A-420A-A3EA-E907723925C0}" destId="{E3ED9B42-10AF-4B44-8458-0F70AE2E4308}" srcOrd="0" destOrd="0" presId="urn:microsoft.com/office/officeart/2005/8/layout/cycle5"/>
    <dgm:cxn modelId="{36339B21-D2F4-4019-A2BA-68D0BACDED26}" srcId="{C552F9A0-6F5A-420A-A3EA-E907723925C0}" destId="{A97F9536-5750-4A26-B763-A7A8411271EB}" srcOrd="5" destOrd="0" parTransId="{EC76AD38-8292-496B-82B9-9E0752D904B2}" sibTransId="{029F8A9B-B595-4500-B858-D4E2CD46C8E8}"/>
    <dgm:cxn modelId="{05583ED2-6997-4315-8A16-AFBB410F5629}" type="presOf" srcId="{D630054B-15E4-4D9E-B402-573C97CAD9C1}" destId="{FDA4A7E9-BB92-4F41-94B0-A3916D23CA1E}" srcOrd="0" destOrd="0" presId="urn:microsoft.com/office/officeart/2005/8/layout/cycle5"/>
    <dgm:cxn modelId="{2CB81361-653A-4013-A8FA-379C93D84E18}" srcId="{C552F9A0-6F5A-420A-A3EA-E907723925C0}" destId="{D630054B-15E4-4D9E-B402-573C97CAD9C1}" srcOrd="1" destOrd="0" parTransId="{681663B5-ED60-49C7-AC63-DD6384CB21C8}" sibTransId="{0EE4B72C-08B0-44C0-A8B8-1568150A3248}"/>
    <dgm:cxn modelId="{DC899390-00CD-48E0-B7D0-C94A8FA1FD9B}" type="presOf" srcId="{B86D8372-96E2-48D6-81FB-C29F68F8A2D4}" destId="{B741E15E-D578-4ED0-B935-61FBE4798B27}" srcOrd="0" destOrd="0" presId="urn:microsoft.com/office/officeart/2005/8/layout/cycle5"/>
    <dgm:cxn modelId="{7323816F-BA9F-4876-BA13-45AB15F86448}" type="presOf" srcId="{B177B6AD-2261-4E48-A838-2DE52D1B6DD7}" destId="{AC788529-1EC3-42B3-8A61-261947060859}" srcOrd="0" destOrd="0" presId="urn:microsoft.com/office/officeart/2005/8/layout/cycle5"/>
    <dgm:cxn modelId="{635BBE63-A718-4221-B395-9D8E98A7703E}" type="presOf" srcId="{029F8A9B-B595-4500-B858-D4E2CD46C8E8}" destId="{263D6018-8FCA-4F04-972D-AB63EFF2E16C}" srcOrd="0" destOrd="0" presId="urn:microsoft.com/office/officeart/2005/8/layout/cycle5"/>
    <dgm:cxn modelId="{6236EDF7-57FB-40BC-B39A-3BC9132EE130}" type="presOf" srcId="{D0D1ABFB-8CEE-4BB8-BD14-E4F9E991DD2F}" destId="{6438D732-BA82-4D49-B1CD-26E6054F68B2}" srcOrd="0" destOrd="0" presId="urn:microsoft.com/office/officeart/2005/8/layout/cycle5"/>
    <dgm:cxn modelId="{4F5BB966-2ECF-4860-B625-25E953BBA1A8}" type="presOf" srcId="{94BE00FA-BE31-48C4-BD50-C92285473022}" destId="{7B8B3FC7-36BF-4B2D-BE76-C3010F9F22D0}" srcOrd="0" destOrd="0" presId="urn:microsoft.com/office/officeart/2005/8/layout/cycle5"/>
    <dgm:cxn modelId="{ABD92277-A75B-4510-A0D5-1F39C20F77D0}" type="presOf" srcId="{7625E6F5-33E8-4B66-AEBC-40B9AEF8AC96}" destId="{21587FAD-BDF2-41F3-B32B-CB8450378C5F}" srcOrd="0" destOrd="0" presId="urn:microsoft.com/office/officeart/2005/8/layout/cycle5"/>
    <dgm:cxn modelId="{3006D148-010E-4426-8EAB-06E5E13B9B3B}" type="presOf" srcId="{0EE4B72C-08B0-44C0-A8B8-1568150A3248}" destId="{D499F4A1-181B-4329-AB38-438CD3CCD1AF}" srcOrd="0" destOrd="0" presId="urn:microsoft.com/office/officeart/2005/8/layout/cycle5"/>
    <dgm:cxn modelId="{4C96895F-6737-4267-A62B-0C452AA19EB1}" srcId="{C552F9A0-6F5A-420A-A3EA-E907723925C0}" destId="{9423696E-60E4-4B6B-8A16-0719DE38D108}" srcOrd="3" destOrd="0" parTransId="{BB7CF6FE-9D38-4E28-8D4A-28C91D6D2C04}" sibTransId="{94BE00FA-BE31-48C4-BD50-C92285473022}"/>
    <dgm:cxn modelId="{BEB77A48-D951-4AA4-BA16-0F7C097D49B3}" type="presOf" srcId="{EC80C2B5-5AE7-4118-ADA0-51CB58BE5A8A}" destId="{5CA00D11-C094-489E-AC4F-002B81814B80}" srcOrd="0" destOrd="0" presId="urn:microsoft.com/office/officeart/2005/8/layout/cycle5"/>
    <dgm:cxn modelId="{0627A3A2-1982-4550-86CF-2E9CD7A99273}" type="presOf" srcId="{A97F9536-5750-4A26-B763-A7A8411271EB}" destId="{7B5058BB-FA0B-480E-BD9B-4E26D584952A}" srcOrd="0" destOrd="0" presId="urn:microsoft.com/office/officeart/2005/8/layout/cycle5"/>
    <dgm:cxn modelId="{214DEBC7-9BED-430A-AE36-049E7C6652A4}" srcId="{C552F9A0-6F5A-420A-A3EA-E907723925C0}" destId="{7625E6F5-33E8-4B66-AEBC-40B9AEF8AC96}" srcOrd="4" destOrd="0" parTransId="{3E14B509-477D-43BE-99F9-72143978D0C1}" sibTransId="{B177B6AD-2261-4E48-A838-2DE52D1B6DD7}"/>
    <dgm:cxn modelId="{96A306A1-74C7-45D8-90B4-C6A6C5C6B086}" srcId="{C552F9A0-6F5A-420A-A3EA-E907723925C0}" destId="{B86D8372-96E2-48D6-81FB-C29F68F8A2D4}" srcOrd="2" destOrd="0" parTransId="{7B6D3118-08DB-4595-A9E3-A4DF33AF3F1F}" sibTransId="{64DBE73D-EE6F-4043-ACE3-E517B7A206A3}"/>
    <dgm:cxn modelId="{45FCD024-AFC8-42DA-BB51-2D6777D9E071}" type="presOf" srcId="{64DBE73D-EE6F-4043-ACE3-E517B7A206A3}" destId="{7952EF30-FBFF-4D13-8ED1-425A438FEC1B}" srcOrd="0" destOrd="0" presId="urn:microsoft.com/office/officeart/2005/8/layout/cycle5"/>
    <dgm:cxn modelId="{9FD715BC-E10C-44DD-AA3B-63F481BC5008}" type="presOf" srcId="{9423696E-60E4-4B6B-8A16-0719DE38D108}" destId="{E9A8A77A-1F4F-4C57-9302-DF47B022D48D}" srcOrd="0" destOrd="0" presId="urn:microsoft.com/office/officeart/2005/8/layout/cycle5"/>
    <dgm:cxn modelId="{D55748F6-378D-4490-9081-DF1F717796CA}" srcId="{C552F9A0-6F5A-420A-A3EA-E907723925C0}" destId="{D0D1ABFB-8CEE-4BB8-BD14-E4F9E991DD2F}" srcOrd="0" destOrd="0" parTransId="{7240FD46-11A5-4A44-98C3-E27A513F022B}" sibTransId="{EC80C2B5-5AE7-4118-ADA0-51CB58BE5A8A}"/>
    <dgm:cxn modelId="{94A4C18F-A99B-4150-A64E-964723A43DF0}" type="presParOf" srcId="{E3ED9B42-10AF-4B44-8458-0F70AE2E4308}" destId="{6438D732-BA82-4D49-B1CD-26E6054F68B2}" srcOrd="0" destOrd="0" presId="urn:microsoft.com/office/officeart/2005/8/layout/cycle5"/>
    <dgm:cxn modelId="{DC2697B9-50AA-49E4-A2B6-CC8D9929EB91}" type="presParOf" srcId="{E3ED9B42-10AF-4B44-8458-0F70AE2E4308}" destId="{821AB6FB-B05D-4928-BE57-167F6036D5AE}" srcOrd="1" destOrd="0" presId="urn:microsoft.com/office/officeart/2005/8/layout/cycle5"/>
    <dgm:cxn modelId="{F631F4DC-F8DE-4279-9D15-08F619F7C725}" type="presParOf" srcId="{E3ED9B42-10AF-4B44-8458-0F70AE2E4308}" destId="{5CA00D11-C094-489E-AC4F-002B81814B80}" srcOrd="2" destOrd="0" presId="urn:microsoft.com/office/officeart/2005/8/layout/cycle5"/>
    <dgm:cxn modelId="{E35A0DDC-01DC-4331-AB28-6EC7357B2C61}" type="presParOf" srcId="{E3ED9B42-10AF-4B44-8458-0F70AE2E4308}" destId="{FDA4A7E9-BB92-4F41-94B0-A3916D23CA1E}" srcOrd="3" destOrd="0" presId="urn:microsoft.com/office/officeart/2005/8/layout/cycle5"/>
    <dgm:cxn modelId="{D7F0B5E8-FA6B-4FE6-99AE-B5FEAEC431EF}" type="presParOf" srcId="{E3ED9B42-10AF-4B44-8458-0F70AE2E4308}" destId="{DD66B9D2-B49E-40A4-9DCF-BD4EDCA3227C}" srcOrd="4" destOrd="0" presId="urn:microsoft.com/office/officeart/2005/8/layout/cycle5"/>
    <dgm:cxn modelId="{79EE3021-7733-4E36-AA8C-6428503E2B22}" type="presParOf" srcId="{E3ED9B42-10AF-4B44-8458-0F70AE2E4308}" destId="{D499F4A1-181B-4329-AB38-438CD3CCD1AF}" srcOrd="5" destOrd="0" presId="urn:microsoft.com/office/officeart/2005/8/layout/cycle5"/>
    <dgm:cxn modelId="{547919F7-C707-4067-A016-B4FFD261F299}" type="presParOf" srcId="{E3ED9B42-10AF-4B44-8458-0F70AE2E4308}" destId="{B741E15E-D578-4ED0-B935-61FBE4798B27}" srcOrd="6" destOrd="0" presId="urn:microsoft.com/office/officeart/2005/8/layout/cycle5"/>
    <dgm:cxn modelId="{C0A0E8C2-33C1-4C2B-AB5F-E9669A452507}" type="presParOf" srcId="{E3ED9B42-10AF-4B44-8458-0F70AE2E4308}" destId="{614E9EE5-0440-4061-A905-85EC0222FD58}" srcOrd="7" destOrd="0" presId="urn:microsoft.com/office/officeart/2005/8/layout/cycle5"/>
    <dgm:cxn modelId="{F4D3A49C-6948-4951-8CD7-0E0750D50B04}" type="presParOf" srcId="{E3ED9B42-10AF-4B44-8458-0F70AE2E4308}" destId="{7952EF30-FBFF-4D13-8ED1-425A438FEC1B}" srcOrd="8" destOrd="0" presId="urn:microsoft.com/office/officeart/2005/8/layout/cycle5"/>
    <dgm:cxn modelId="{D829D024-D60E-41BD-9A2F-FD4C8A67F1B2}" type="presParOf" srcId="{E3ED9B42-10AF-4B44-8458-0F70AE2E4308}" destId="{E9A8A77A-1F4F-4C57-9302-DF47B022D48D}" srcOrd="9" destOrd="0" presId="urn:microsoft.com/office/officeart/2005/8/layout/cycle5"/>
    <dgm:cxn modelId="{BC9D1656-95A1-4FD6-93B8-BB16DD6D6DEC}" type="presParOf" srcId="{E3ED9B42-10AF-4B44-8458-0F70AE2E4308}" destId="{F4D96A62-2144-40EF-87D4-A0C018D6AD93}" srcOrd="10" destOrd="0" presId="urn:microsoft.com/office/officeart/2005/8/layout/cycle5"/>
    <dgm:cxn modelId="{0837FDE5-CEB7-4A33-80D7-5A7EF4BEEF07}" type="presParOf" srcId="{E3ED9B42-10AF-4B44-8458-0F70AE2E4308}" destId="{7B8B3FC7-36BF-4B2D-BE76-C3010F9F22D0}" srcOrd="11" destOrd="0" presId="urn:microsoft.com/office/officeart/2005/8/layout/cycle5"/>
    <dgm:cxn modelId="{8744DB6B-73D2-431A-942C-AEED2122E74F}" type="presParOf" srcId="{E3ED9B42-10AF-4B44-8458-0F70AE2E4308}" destId="{21587FAD-BDF2-41F3-B32B-CB8450378C5F}" srcOrd="12" destOrd="0" presId="urn:microsoft.com/office/officeart/2005/8/layout/cycle5"/>
    <dgm:cxn modelId="{AFE6EAEF-E420-4B9A-A17E-F117BF19C830}" type="presParOf" srcId="{E3ED9B42-10AF-4B44-8458-0F70AE2E4308}" destId="{55DF0979-9B58-4651-A467-81B9E706E421}" srcOrd="13" destOrd="0" presId="urn:microsoft.com/office/officeart/2005/8/layout/cycle5"/>
    <dgm:cxn modelId="{EE5A8B4E-B38A-4CFB-99F7-10978AD91D50}" type="presParOf" srcId="{E3ED9B42-10AF-4B44-8458-0F70AE2E4308}" destId="{AC788529-1EC3-42B3-8A61-261947060859}" srcOrd="14" destOrd="0" presId="urn:microsoft.com/office/officeart/2005/8/layout/cycle5"/>
    <dgm:cxn modelId="{65E4D744-EC01-4356-B787-E8AD3410A6FA}" type="presParOf" srcId="{E3ED9B42-10AF-4B44-8458-0F70AE2E4308}" destId="{7B5058BB-FA0B-480E-BD9B-4E26D584952A}" srcOrd="15" destOrd="0" presId="urn:microsoft.com/office/officeart/2005/8/layout/cycle5"/>
    <dgm:cxn modelId="{D19143EB-EDCC-40CC-A1CC-DC48E867D02F}" type="presParOf" srcId="{E3ED9B42-10AF-4B44-8458-0F70AE2E4308}" destId="{49C201D9-CC28-4DB3-81E4-2D50771E6A59}" srcOrd="16" destOrd="0" presId="urn:microsoft.com/office/officeart/2005/8/layout/cycle5"/>
    <dgm:cxn modelId="{9E4603C2-50E7-4E87-B4C9-D4ED20923DDD}" type="presParOf" srcId="{E3ED9B42-10AF-4B44-8458-0F70AE2E4308}" destId="{263D6018-8FCA-4F04-972D-AB63EFF2E16C}"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6ECCCE-55F1-44AB-AEE8-B4E71EE84455}"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IN"/>
        </a:p>
      </dgm:t>
    </dgm:pt>
    <dgm:pt modelId="{13ADFF33-1C29-4569-A0A8-6C09D663AF0B}">
      <dgm:prSet phldrT="[Text]"/>
      <dgm:spPr>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dirty="0"/>
            <a:t>Investment activities</a:t>
          </a:r>
          <a:endParaRPr lang="en-IN" dirty="0"/>
        </a:p>
      </dgm:t>
    </dgm:pt>
    <dgm:pt modelId="{46388DEA-8F7D-4BEA-A34B-11A1B43C8A75}" type="parTrans" cxnId="{244D230A-15FC-41A5-8C2F-EE40C332332A}">
      <dgm:prSet/>
      <dgm:spPr/>
      <dgm:t>
        <a:bodyPr/>
        <a:lstStyle/>
        <a:p>
          <a:endParaRPr lang="en-IN"/>
        </a:p>
      </dgm:t>
    </dgm:pt>
    <dgm:pt modelId="{1FB51DCD-24C9-4D26-A517-FE9F812845F0}" type="sibTrans" cxnId="{244D230A-15FC-41A5-8C2F-EE40C332332A}">
      <dgm:prSet/>
      <dgm:spPr/>
      <dgm:t>
        <a:bodyPr/>
        <a:lstStyle/>
        <a:p>
          <a:endParaRPr lang="en-IN"/>
        </a:p>
      </dgm:t>
    </dgm:pt>
    <dgm:pt modelId="{DAF4B376-B771-4C20-AFAB-6A48E7D8BD3D}">
      <dgm:prSet phldrT="[Text]"/>
      <dgm:spPr>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dirty="0"/>
            <a:t>Operating activities</a:t>
          </a:r>
          <a:endParaRPr lang="en-IN" dirty="0"/>
        </a:p>
      </dgm:t>
    </dgm:pt>
    <dgm:pt modelId="{989CDBE9-9F51-4CEF-BB85-E9E5C9C9B8B5}" type="parTrans" cxnId="{4D6BA236-E9A6-43A8-A5CF-E0465DE011E2}">
      <dgm:prSet/>
      <dgm:spPr/>
      <dgm:t>
        <a:bodyPr/>
        <a:lstStyle/>
        <a:p>
          <a:endParaRPr lang="en-IN"/>
        </a:p>
      </dgm:t>
    </dgm:pt>
    <dgm:pt modelId="{1E65350D-50FE-4856-8C49-53F7A15F5E1A}" type="sibTrans" cxnId="{4D6BA236-E9A6-43A8-A5CF-E0465DE011E2}">
      <dgm:prSet/>
      <dgm:spPr/>
      <dgm:t>
        <a:bodyPr/>
        <a:lstStyle/>
        <a:p>
          <a:endParaRPr lang="en-IN"/>
        </a:p>
      </dgm:t>
    </dgm:pt>
    <dgm:pt modelId="{7F30ED7E-36ED-4BC4-AF8E-BD2599528FB7}">
      <dgm:prSet phldrT="[Text]"/>
      <dgm:spPr>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a:t>Financing activities</a:t>
          </a:r>
          <a:endParaRPr lang="en-IN" b="1" dirty="0"/>
        </a:p>
      </dgm:t>
    </dgm:pt>
    <dgm:pt modelId="{008D6017-94C9-4EC1-A498-28FCF419BBE3}" type="parTrans" cxnId="{97A32D1E-4450-4E7B-9A20-90E5BD1F1155}">
      <dgm:prSet/>
      <dgm:spPr/>
      <dgm:t>
        <a:bodyPr/>
        <a:lstStyle/>
        <a:p>
          <a:endParaRPr lang="en-IN"/>
        </a:p>
      </dgm:t>
    </dgm:pt>
    <dgm:pt modelId="{451398A3-8014-482D-9CDA-033ED98FB191}" type="sibTrans" cxnId="{97A32D1E-4450-4E7B-9A20-90E5BD1F1155}">
      <dgm:prSet/>
      <dgm:spPr/>
      <dgm:t>
        <a:bodyPr/>
        <a:lstStyle/>
        <a:p>
          <a:endParaRPr lang="en-IN"/>
        </a:p>
      </dgm:t>
    </dgm:pt>
    <dgm:pt modelId="{44AC5733-0780-4D73-924C-335F45CA3E4C}">
      <dgm:prSet phldrT="[Text]"/>
      <dgm:spPr>
        <a:ln>
          <a:solidFill>
            <a:schemeClr val="accent3">
              <a:lumMod val="75000"/>
            </a:schemeClr>
          </a:solidFill>
        </a:ln>
      </dgm:spPr>
      <dgm:t>
        <a:bodyPr/>
        <a:lstStyle/>
        <a:p>
          <a:r>
            <a:rPr lang="en-US" b="1" dirty="0"/>
            <a:t>Net Cash Flow</a:t>
          </a:r>
          <a:endParaRPr lang="en-IN" b="1" dirty="0"/>
        </a:p>
      </dgm:t>
    </dgm:pt>
    <dgm:pt modelId="{04FE5477-B652-442E-9290-A9BD1B94A6D2}" type="parTrans" cxnId="{C1008F86-3363-407C-9DC2-415D9D9DBBC7}">
      <dgm:prSet/>
      <dgm:spPr/>
      <dgm:t>
        <a:bodyPr/>
        <a:lstStyle/>
        <a:p>
          <a:endParaRPr lang="en-IN"/>
        </a:p>
      </dgm:t>
    </dgm:pt>
    <dgm:pt modelId="{AB075078-DF14-4ADD-A8F3-DFE5BC009261}" type="sibTrans" cxnId="{C1008F86-3363-407C-9DC2-415D9D9DBBC7}">
      <dgm:prSet/>
      <dgm:spPr/>
      <dgm:t>
        <a:bodyPr/>
        <a:lstStyle/>
        <a:p>
          <a:endParaRPr lang="en-IN"/>
        </a:p>
      </dgm:t>
    </dgm:pt>
    <dgm:pt modelId="{E814B36C-63DD-42D7-9792-5148A2706663}" type="pres">
      <dgm:prSet presAssocID="{6F6ECCCE-55F1-44AB-AEE8-B4E71EE84455}" presName="Name0" presStyleCnt="0">
        <dgm:presLayoutVars>
          <dgm:chMax val="4"/>
          <dgm:resizeHandles val="exact"/>
        </dgm:presLayoutVars>
      </dgm:prSet>
      <dgm:spPr/>
      <dgm:t>
        <a:bodyPr/>
        <a:lstStyle/>
        <a:p>
          <a:endParaRPr lang="en-US"/>
        </a:p>
      </dgm:t>
    </dgm:pt>
    <dgm:pt modelId="{4436DADA-A679-4F1F-93EA-C8C7C42A43DB}" type="pres">
      <dgm:prSet presAssocID="{6F6ECCCE-55F1-44AB-AEE8-B4E71EE84455}" presName="ellipse" presStyleLbl="trBgShp" presStyleIdx="0" presStyleCnt="1" custLinFactNeighborX="155" custLinFactNeighborY="12744"/>
      <dgm:spPr/>
    </dgm:pt>
    <dgm:pt modelId="{DD14585D-A5D9-4C51-9898-B95E9C347194}" type="pres">
      <dgm:prSet presAssocID="{6F6ECCCE-55F1-44AB-AEE8-B4E71EE84455}" presName="arrow1" presStyleLbl="fgShp" presStyleIdx="0" presStyleCnt="1" custLinFactNeighborX="0" custLinFactNeighborY="13877"/>
      <dgm:spPr>
        <a:solidFill>
          <a:srgbClr val="C00000"/>
        </a:solidFill>
      </dgm:spPr>
    </dgm:pt>
    <dgm:pt modelId="{7809F7D6-DEA1-4F81-B1C8-4E50A46D41E3}" type="pres">
      <dgm:prSet presAssocID="{6F6ECCCE-55F1-44AB-AEE8-B4E71EE84455}" presName="rectangle" presStyleLbl="revTx" presStyleIdx="0" presStyleCnt="1" custScaleY="79532">
        <dgm:presLayoutVars>
          <dgm:bulletEnabled val="1"/>
        </dgm:presLayoutVars>
      </dgm:prSet>
      <dgm:spPr/>
      <dgm:t>
        <a:bodyPr/>
        <a:lstStyle/>
        <a:p>
          <a:endParaRPr lang="en-US"/>
        </a:p>
      </dgm:t>
    </dgm:pt>
    <dgm:pt modelId="{473835A8-B4A4-42FA-8C08-2E37E1EB52A4}" type="pres">
      <dgm:prSet presAssocID="{DAF4B376-B771-4C20-AFAB-6A48E7D8BD3D}" presName="item1" presStyleLbl="node1" presStyleIdx="0" presStyleCnt="3" custLinFactNeighborX="-4934" custLinFactNeighborY="7753">
        <dgm:presLayoutVars>
          <dgm:bulletEnabled val="1"/>
        </dgm:presLayoutVars>
      </dgm:prSet>
      <dgm:spPr/>
      <dgm:t>
        <a:bodyPr/>
        <a:lstStyle/>
        <a:p>
          <a:endParaRPr lang="en-US"/>
        </a:p>
      </dgm:t>
    </dgm:pt>
    <dgm:pt modelId="{37B7A4F4-3860-4894-9A55-ACDCC73CA283}" type="pres">
      <dgm:prSet presAssocID="{7F30ED7E-36ED-4BC4-AF8E-BD2599528FB7}" presName="item2" presStyleLbl="node1" presStyleIdx="1" presStyleCnt="3" custLinFactNeighborX="2820" custLinFactNeighborY="-6343">
        <dgm:presLayoutVars>
          <dgm:bulletEnabled val="1"/>
        </dgm:presLayoutVars>
      </dgm:prSet>
      <dgm:spPr/>
      <dgm:t>
        <a:bodyPr/>
        <a:lstStyle/>
        <a:p>
          <a:endParaRPr lang="en-US"/>
        </a:p>
      </dgm:t>
    </dgm:pt>
    <dgm:pt modelId="{861FB832-D425-444D-BC75-AD7207913350}" type="pres">
      <dgm:prSet presAssocID="{44AC5733-0780-4D73-924C-335F45CA3E4C}" presName="item3" presStyleLbl="node1" presStyleIdx="2" presStyleCnt="3" custLinFactNeighborX="19032" custLinFactNeighborY="16984">
        <dgm:presLayoutVars>
          <dgm:bulletEnabled val="1"/>
        </dgm:presLayoutVars>
      </dgm:prSet>
      <dgm:spPr/>
      <dgm:t>
        <a:bodyPr/>
        <a:lstStyle/>
        <a:p>
          <a:endParaRPr lang="en-US"/>
        </a:p>
      </dgm:t>
    </dgm:pt>
    <dgm:pt modelId="{67CD84CF-BE24-414D-81CF-9FB153C30343}" type="pres">
      <dgm:prSet presAssocID="{6F6ECCCE-55F1-44AB-AEE8-B4E71EE84455}" presName="funnel" presStyleLbl="trAlignAcc1" presStyleIdx="0" presStyleCnt="1" custLinFactNeighborX="0" custLinFactNeighborY="5439"/>
      <dgm:spPr/>
    </dgm:pt>
  </dgm:ptLst>
  <dgm:cxnLst>
    <dgm:cxn modelId="{3739F72D-806C-47DB-BE5D-544E73CEAB75}" type="presOf" srcId="{DAF4B376-B771-4C20-AFAB-6A48E7D8BD3D}" destId="{37B7A4F4-3860-4894-9A55-ACDCC73CA283}" srcOrd="0" destOrd="0" presId="urn:microsoft.com/office/officeart/2005/8/layout/funnel1"/>
    <dgm:cxn modelId="{D0160F98-49A3-4017-B036-7A214398D372}" type="presOf" srcId="{6F6ECCCE-55F1-44AB-AEE8-B4E71EE84455}" destId="{E814B36C-63DD-42D7-9792-5148A2706663}" srcOrd="0" destOrd="0" presId="urn:microsoft.com/office/officeart/2005/8/layout/funnel1"/>
    <dgm:cxn modelId="{C1008F86-3363-407C-9DC2-415D9D9DBBC7}" srcId="{6F6ECCCE-55F1-44AB-AEE8-B4E71EE84455}" destId="{44AC5733-0780-4D73-924C-335F45CA3E4C}" srcOrd="3" destOrd="0" parTransId="{04FE5477-B652-442E-9290-A9BD1B94A6D2}" sibTransId="{AB075078-DF14-4ADD-A8F3-DFE5BC009261}"/>
    <dgm:cxn modelId="{C477BC52-F622-4292-B41B-156BB4471464}" type="presOf" srcId="{44AC5733-0780-4D73-924C-335F45CA3E4C}" destId="{7809F7D6-DEA1-4F81-B1C8-4E50A46D41E3}" srcOrd="0" destOrd="0" presId="urn:microsoft.com/office/officeart/2005/8/layout/funnel1"/>
    <dgm:cxn modelId="{4D6BA236-E9A6-43A8-A5CF-E0465DE011E2}" srcId="{6F6ECCCE-55F1-44AB-AEE8-B4E71EE84455}" destId="{DAF4B376-B771-4C20-AFAB-6A48E7D8BD3D}" srcOrd="1" destOrd="0" parTransId="{989CDBE9-9F51-4CEF-BB85-E9E5C9C9B8B5}" sibTransId="{1E65350D-50FE-4856-8C49-53F7A15F5E1A}"/>
    <dgm:cxn modelId="{B64FD409-F84B-46DD-B1C1-2BFE09EAD9C6}" type="presOf" srcId="{7F30ED7E-36ED-4BC4-AF8E-BD2599528FB7}" destId="{473835A8-B4A4-42FA-8C08-2E37E1EB52A4}" srcOrd="0" destOrd="0" presId="urn:microsoft.com/office/officeart/2005/8/layout/funnel1"/>
    <dgm:cxn modelId="{244D230A-15FC-41A5-8C2F-EE40C332332A}" srcId="{6F6ECCCE-55F1-44AB-AEE8-B4E71EE84455}" destId="{13ADFF33-1C29-4569-A0A8-6C09D663AF0B}" srcOrd="0" destOrd="0" parTransId="{46388DEA-8F7D-4BEA-A34B-11A1B43C8A75}" sibTransId="{1FB51DCD-24C9-4D26-A517-FE9F812845F0}"/>
    <dgm:cxn modelId="{991F0322-48D1-4881-BFD4-E6E16CA5433A}" type="presOf" srcId="{13ADFF33-1C29-4569-A0A8-6C09D663AF0B}" destId="{861FB832-D425-444D-BC75-AD7207913350}" srcOrd="0" destOrd="0" presId="urn:microsoft.com/office/officeart/2005/8/layout/funnel1"/>
    <dgm:cxn modelId="{97A32D1E-4450-4E7B-9A20-90E5BD1F1155}" srcId="{6F6ECCCE-55F1-44AB-AEE8-B4E71EE84455}" destId="{7F30ED7E-36ED-4BC4-AF8E-BD2599528FB7}" srcOrd="2" destOrd="0" parTransId="{008D6017-94C9-4EC1-A498-28FCF419BBE3}" sibTransId="{451398A3-8014-482D-9CDA-033ED98FB191}"/>
    <dgm:cxn modelId="{EBF39FA6-A4F9-4F20-96CE-FFF9708FDD0D}" type="presParOf" srcId="{E814B36C-63DD-42D7-9792-5148A2706663}" destId="{4436DADA-A679-4F1F-93EA-C8C7C42A43DB}" srcOrd="0" destOrd="0" presId="urn:microsoft.com/office/officeart/2005/8/layout/funnel1"/>
    <dgm:cxn modelId="{172755FA-A1E5-402A-9EBA-2D317EF5831C}" type="presParOf" srcId="{E814B36C-63DD-42D7-9792-5148A2706663}" destId="{DD14585D-A5D9-4C51-9898-B95E9C347194}" srcOrd="1" destOrd="0" presId="urn:microsoft.com/office/officeart/2005/8/layout/funnel1"/>
    <dgm:cxn modelId="{70842EF4-60DF-4FB0-9D3E-96AAFFA93AAE}" type="presParOf" srcId="{E814B36C-63DD-42D7-9792-5148A2706663}" destId="{7809F7D6-DEA1-4F81-B1C8-4E50A46D41E3}" srcOrd="2" destOrd="0" presId="urn:microsoft.com/office/officeart/2005/8/layout/funnel1"/>
    <dgm:cxn modelId="{A78732B3-F2C0-4CA8-852E-DC122080BD90}" type="presParOf" srcId="{E814B36C-63DD-42D7-9792-5148A2706663}" destId="{473835A8-B4A4-42FA-8C08-2E37E1EB52A4}" srcOrd="3" destOrd="0" presId="urn:microsoft.com/office/officeart/2005/8/layout/funnel1"/>
    <dgm:cxn modelId="{81FB65F0-D1D3-46A9-A7F0-E7C4B8341A81}" type="presParOf" srcId="{E814B36C-63DD-42D7-9792-5148A2706663}" destId="{37B7A4F4-3860-4894-9A55-ACDCC73CA283}" srcOrd="4" destOrd="0" presId="urn:microsoft.com/office/officeart/2005/8/layout/funnel1"/>
    <dgm:cxn modelId="{FDA277C5-E33B-4D8B-808A-F15CC0FBC2C4}" type="presParOf" srcId="{E814B36C-63DD-42D7-9792-5148A2706663}" destId="{861FB832-D425-444D-BC75-AD7207913350}" srcOrd="5" destOrd="0" presId="urn:microsoft.com/office/officeart/2005/8/layout/funnel1"/>
    <dgm:cxn modelId="{E6751C49-DEF8-4075-B071-30BF954CF054}" type="presParOf" srcId="{E814B36C-63DD-42D7-9792-5148A2706663}" destId="{67CD84CF-BE24-414D-81CF-9FB153C30343}"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C1B80C-93AB-454B-9228-E691BD0E7E7F}" type="doc">
      <dgm:prSet loTypeId="urn:microsoft.com/office/officeart/2008/layout/VerticalCurvedList" loCatId="list" qsTypeId="urn:microsoft.com/office/officeart/2005/8/quickstyle/3d1" qsCatId="3D" csTypeId="urn:microsoft.com/office/officeart/2005/8/colors/accent1_2" csCatId="accent1" phldr="1"/>
      <dgm:spPr/>
      <dgm:t>
        <a:bodyPr/>
        <a:lstStyle/>
        <a:p>
          <a:endParaRPr lang="en-IN"/>
        </a:p>
      </dgm:t>
    </dgm:pt>
    <dgm:pt modelId="{1092077F-922B-456D-B599-D01FEC27973D}">
      <dgm:prSet phldrT="[Text]" custT="1"/>
      <dgm:spPr/>
      <dgm:t>
        <a:bodyPr/>
        <a:lstStyle/>
        <a:p>
          <a:r>
            <a:rPr lang="en-US" sz="3200" b="1" dirty="0"/>
            <a:t>Long-term or Fixed assets</a:t>
          </a:r>
          <a:endParaRPr lang="en-IN" sz="3200" b="1" dirty="0"/>
        </a:p>
      </dgm:t>
    </dgm:pt>
    <dgm:pt modelId="{36293BDA-230D-4246-81B2-B9406D7F4967}" type="parTrans" cxnId="{5E6FAA4C-938C-431F-B7B5-9CD49CC1C5E4}">
      <dgm:prSet/>
      <dgm:spPr/>
      <dgm:t>
        <a:bodyPr/>
        <a:lstStyle/>
        <a:p>
          <a:endParaRPr lang="en-IN"/>
        </a:p>
      </dgm:t>
    </dgm:pt>
    <dgm:pt modelId="{272FBB08-571C-47C8-940F-991C461CD302}" type="sibTrans" cxnId="{5E6FAA4C-938C-431F-B7B5-9CD49CC1C5E4}">
      <dgm:prSet/>
      <dgm:spPr>
        <a:ln w="142875" cmpd="dbl">
          <a:solidFill>
            <a:srgbClr val="002060"/>
          </a:solidFill>
        </a:ln>
        <a:effectLst>
          <a:glow rad="101600">
            <a:schemeClr val="accent5">
              <a:satMod val="175000"/>
              <a:alpha val="40000"/>
            </a:schemeClr>
          </a:glow>
        </a:effectLst>
      </dgm:spPr>
      <dgm:t>
        <a:bodyPr/>
        <a:lstStyle/>
        <a:p>
          <a:endParaRPr lang="en-IN"/>
        </a:p>
      </dgm:t>
    </dgm:pt>
    <dgm:pt modelId="{8F4F2372-FCD0-43DB-B718-7D6A8794C0F6}">
      <dgm:prSet phldrT="[Text]" custT="1"/>
      <dgm:spPr/>
      <dgm:t>
        <a:bodyPr/>
        <a:lstStyle/>
        <a:p>
          <a:r>
            <a:rPr lang="en-US" sz="3200" b="1" dirty="0"/>
            <a:t>Short-term or Current assets</a:t>
          </a:r>
          <a:endParaRPr lang="en-IN" sz="3200" b="1" dirty="0"/>
        </a:p>
      </dgm:t>
    </dgm:pt>
    <dgm:pt modelId="{E300B8BE-A532-40C0-9AD6-4B72D67070F6}" type="parTrans" cxnId="{8C3E0952-7D49-48B4-BE82-20C3B91F8BD4}">
      <dgm:prSet/>
      <dgm:spPr/>
      <dgm:t>
        <a:bodyPr/>
        <a:lstStyle/>
        <a:p>
          <a:endParaRPr lang="en-IN"/>
        </a:p>
      </dgm:t>
    </dgm:pt>
    <dgm:pt modelId="{A0959407-0434-44B4-9B7F-7D63FD142F2F}" type="sibTrans" cxnId="{8C3E0952-7D49-48B4-BE82-20C3B91F8BD4}">
      <dgm:prSet/>
      <dgm:spPr/>
      <dgm:t>
        <a:bodyPr/>
        <a:lstStyle/>
        <a:p>
          <a:endParaRPr lang="en-IN"/>
        </a:p>
      </dgm:t>
    </dgm:pt>
    <dgm:pt modelId="{2B661D85-0889-4A11-8A10-4A1D7F93CDAC}" type="pres">
      <dgm:prSet presAssocID="{61C1B80C-93AB-454B-9228-E691BD0E7E7F}" presName="Name0" presStyleCnt="0">
        <dgm:presLayoutVars>
          <dgm:chMax val="7"/>
          <dgm:chPref val="7"/>
          <dgm:dir/>
        </dgm:presLayoutVars>
      </dgm:prSet>
      <dgm:spPr/>
      <dgm:t>
        <a:bodyPr/>
        <a:lstStyle/>
        <a:p>
          <a:endParaRPr lang="en-US"/>
        </a:p>
      </dgm:t>
    </dgm:pt>
    <dgm:pt modelId="{B349687E-F9ED-4010-8169-B663C5E6D74A}" type="pres">
      <dgm:prSet presAssocID="{61C1B80C-93AB-454B-9228-E691BD0E7E7F}" presName="Name1" presStyleCnt="0"/>
      <dgm:spPr/>
    </dgm:pt>
    <dgm:pt modelId="{FC4D703B-C8DE-4005-AFB4-EDC4C9345988}" type="pres">
      <dgm:prSet presAssocID="{61C1B80C-93AB-454B-9228-E691BD0E7E7F}" presName="cycle" presStyleCnt="0"/>
      <dgm:spPr/>
    </dgm:pt>
    <dgm:pt modelId="{5E225B60-6021-445C-906F-87898101D72B}" type="pres">
      <dgm:prSet presAssocID="{61C1B80C-93AB-454B-9228-E691BD0E7E7F}" presName="srcNode" presStyleLbl="node1" presStyleIdx="0" presStyleCnt="2"/>
      <dgm:spPr/>
    </dgm:pt>
    <dgm:pt modelId="{5EEFA98B-88AF-4ABD-8958-E97D2DA1B41F}" type="pres">
      <dgm:prSet presAssocID="{61C1B80C-93AB-454B-9228-E691BD0E7E7F}" presName="conn" presStyleLbl="parChTrans1D2" presStyleIdx="0" presStyleCnt="1"/>
      <dgm:spPr/>
      <dgm:t>
        <a:bodyPr/>
        <a:lstStyle/>
        <a:p>
          <a:endParaRPr lang="en-US"/>
        </a:p>
      </dgm:t>
    </dgm:pt>
    <dgm:pt modelId="{0F10B69D-FD28-4E85-A32F-7EC1C1FE0369}" type="pres">
      <dgm:prSet presAssocID="{61C1B80C-93AB-454B-9228-E691BD0E7E7F}" presName="extraNode" presStyleLbl="node1" presStyleIdx="0" presStyleCnt="2"/>
      <dgm:spPr/>
    </dgm:pt>
    <dgm:pt modelId="{2A99745A-7413-4096-A318-559EB7B42FFA}" type="pres">
      <dgm:prSet presAssocID="{61C1B80C-93AB-454B-9228-E691BD0E7E7F}" presName="dstNode" presStyleLbl="node1" presStyleIdx="0" presStyleCnt="2"/>
      <dgm:spPr/>
    </dgm:pt>
    <dgm:pt modelId="{76BA5C41-77C4-41E7-8C44-E51465ADAAF1}" type="pres">
      <dgm:prSet presAssocID="{1092077F-922B-456D-B599-D01FEC27973D}" presName="text_1" presStyleLbl="node1" presStyleIdx="0" presStyleCnt="2">
        <dgm:presLayoutVars>
          <dgm:bulletEnabled val="1"/>
        </dgm:presLayoutVars>
      </dgm:prSet>
      <dgm:spPr/>
      <dgm:t>
        <a:bodyPr/>
        <a:lstStyle/>
        <a:p>
          <a:endParaRPr lang="en-US"/>
        </a:p>
      </dgm:t>
    </dgm:pt>
    <dgm:pt modelId="{4CE59F52-179B-4E7D-B0C3-0E22C66C2A10}" type="pres">
      <dgm:prSet presAssocID="{1092077F-922B-456D-B599-D01FEC27973D}" presName="accent_1" presStyleCnt="0"/>
      <dgm:spPr/>
    </dgm:pt>
    <dgm:pt modelId="{ACD94ECF-813F-445E-9EB5-C60DD3B90C9C}" type="pres">
      <dgm:prSet presAssocID="{1092077F-922B-456D-B599-D01FEC27973D}" presName="accentRepeatNode" presStyleLbl="solidFgAcc1" presStyleIdx="0" presStyleCnt="2"/>
      <dgm:spPr>
        <a:blipFill rotWithShape="0">
          <a:blip xmlns:r="http://schemas.openxmlformats.org/officeDocument/2006/relationships" r:embed="rId1"/>
          <a:stretch>
            <a:fillRect/>
          </a:stretch>
        </a:blipFill>
        <a:ln>
          <a:noFill/>
        </a:ln>
        <a:effectLst>
          <a:outerShdw blurRad="107950" dist="12700" dir="5400000" algn="ctr">
            <a:srgbClr val="000000"/>
          </a:outerShdw>
        </a:effectLst>
        <a:scene3d>
          <a:camera prst="orthographicFront">
            <a:rot lat="0" lon="0" rev="0"/>
          </a:camera>
          <a:lightRig rig="soft" dir="t">
            <a:rot lat="0" lon="0" rev="0"/>
          </a:lightRig>
        </a:scene3d>
        <a:sp3d z="190500" contourW="44450" prstMaterial="matte">
          <a:bevelT w="63500" h="63500" prst="artDeco"/>
          <a:contourClr>
            <a:srgbClr val="FFFFFF"/>
          </a:contourClr>
        </a:sp3d>
      </dgm:spPr>
      <dgm:t>
        <a:bodyPr/>
        <a:lstStyle/>
        <a:p>
          <a:endParaRPr lang="en-IN"/>
        </a:p>
      </dgm:t>
    </dgm:pt>
    <dgm:pt modelId="{1F725F07-70B2-4638-87E6-414652B3A1A1}" type="pres">
      <dgm:prSet presAssocID="{8F4F2372-FCD0-43DB-B718-7D6A8794C0F6}" presName="text_2" presStyleLbl="node1" presStyleIdx="1" presStyleCnt="2">
        <dgm:presLayoutVars>
          <dgm:bulletEnabled val="1"/>
        </dgm:presLayoutVars>
      </dgm:prSet>
      <dgm:spPr/>
      <dgm:t>
        <a:bodyPr/>
        <a:lstStyle/>
        <a:p>
          <a:endParaRPr lang="en-US"/>
        </a:p>
      </dgm:t>
    </dgm:pt>
    <dgm:pt modelId="{4EE2A567-2940-444B-A9FD-3BF8BCE2C5F7}" type="pres">
      <dgm:prSet presAssocID="{8F4F2372-FCD0-43DB-B718-7D6A8794C0F6}" presName="accent_2" presStyleCnt="0"/>
      <dgm:spPr/>
    </dgm:pt>
    <dgm:pt modelId="{8AD4CD56-3B55-4BF4-840F-233671D2A076}" type="pres">
      <dgm:prSet presAssocID="{8F4F2372-FCD0-43DB-B718-7D6A8794C0F6}" presName="accentRepeatNode" presStyleLbl="solidFgAcc1" presStyleIdx="1" presStyleCnt="2"/>
      <dgm:spPr>
        <a:blipFill rotWithShape="0">
          <a:blip xmlns:r="http://schemas.openxmlformats.org/officeDocument/2006/relationships" r:embed="rId2"/>
          <a:stretch>
            <a:fillRect/>
          </a:stretch>
        </a:blipFill>
        <a:ln>
          <a:noFill/>
        </a:ln>
        <a:effectLst>
          <a:outerShdw blurRad="107950" dist="12700" dir="5400000" algn="ctr">
            <a:srgbClr val="000000"/>
          </a:outerShdw>
        </a:effectLst>
        <a:scene3d>
          <a:camera prst="orthographicFront">
            <a:rot lat="0" lon="0" rev="0"/>
          </a:camera>
          <a:lightRig rig="soft" dir="t">
            <a:rot lat="0" lon="0" rev="0"/>
          </a:lightRig>
        </a:scene3d>
        <a:sp3d z="190500" contourW="44450" prstMaterial="matte">
          <a:bevelT w="63500" h="63500" prst="artDeco"/>
          <a:contourClr>
            <a:srgbClr val="FFFFFF"/>
          </a:contourClr>
        </a:sp3d>
      </dgm:spPr>
      <dgm:t>
        <a:bodyPr/>
        <a:lstStyle/>
        <a:p>
          <a:endParaRPr lang="en-IN"/>
        </a:p>
      </dgm:t>
    </dgm:pt>
  </dgm:ptLst>
  <dgm:cxnLst>
    <dgm:cxn modelId="{F7296EF0-6B2F-43EA-893D-ED5C08067E04}" type="presOf" srcId="{8F4F2372-FCD0-43DB-B718-7D6A8794C0F6}" destId="{1F725F07-70B2-4638-87E6-414652B3A1A1}" srcOrd="0" destOrd="0" presId="urn:microsoft.com/office/officeart/2008/layout/VerticalCurvedList"/>
    <dgm:cxn modelId="{E8A58862-66F3-4834-8BF0-A20AFD42C45D}" type="presOf" srcId="{1092077F-922B-456D-B599-D01FEC27973D}" destId="{76BA5C41-77C4-41E7-8C44-E51465ADAAF1}" srcOrd="0" destOrd="0" presId="urn:microsoft.com/office/officeart/2008/layout/VerticalCurvedList"/>
    <dgm:cxn modelId="{07B8581A-DDFB-45B1-98D1-AEFB9571684E}" type="presOf" srcId="{61C1B80C-93AB-454B-9228-E691BD0E7E7F}" destId="{2B661D85-0889-4A11-8A10-4A1D7F93CDAC}" srcOrd="0" destOrd="0" presId="urn:microsoft.com/office/officeart/2008/layout/VerticalCurvedList"/>
    <dgm:cxn modelId="{8C3E0952-7D49-48B4-BE82-20C3B91F8BD4}" srcId="{61C1B80C-93AB-454B-9228-E691BD0E7E7F}" destId="{8F4F2372-FCD0-43DB-B718-7D6A8794C0F6}" srcOrd="1" destOrd="0" parTransId="{E300B8BE-A532-40C0-9AD6-4B72D67070F6}" sibTransId="{A0959407-0434-44B4-9B7F-7D63FD142F2F}"/>
    <dgm:cxn modelId="{9951DB32-85C4-420F-B1F2-5723515A9518}" type="presOf" srcId="{272FBB08-571C-47C8-940F-991C461CD302}" destId="{5EEFA98B-88AF-4ABD-8958-E97D2DA1B41F}" srcOrd="0" destOrd="0" presId="urn:microsoft.com/office/officeart/2008/layout/VerticalCurvedList"/>
    <dgm:cxn modelId="{5E6FAA4C-938C-431F-B7B5-9CD49CC1C5E4}" srcId="{61C1B80C-93AB-454B-9228-E691BD0E7E7F}" destId="{1092077F-922B-456D-B599-D01FEC27973D}" srcOrd="0" destOrd="0" parTransId="{36293BDA-230D-4246-81B2-B9406D7F4967}" sibTransId="{272FBB08-571C-47C8-940F-991C461CD302}"/>
    <dgm:cxn modelId="{E0AC4334-FC68-4FA8-9BA9-B7B4BFF21F7A}" type="presParOf" srcId="{2B661D85-0889-4A11-8A10-4A1D7F93CDAC}" destId="{B349687E-F9ED-4010-8169-B663C5E6D74A}" srcOrd="0" destOrd="0" presId="urn:microsoft.com/office/officeart/2008/layout/VerticalCurvedList"/>
    <dgm:cxn modelId="{1FB9C006-C087-4E42-9D51-297B03502B26}" type="presParOf" srcId="{B349687E-F9ED-4010-8169-B663C5E6D74A}" destId="{FC4D703B-C8DE-4005-AFB4-EDC4C9345988}" srcOrd="0" destOrd="0" presId="urn:microsoft.com/office/officeart/2008/layout/VerticalCurvedList"/>
    <dgm:cxn modelId="{86194727-F899-44BA-B884-0B4D2BBD3EA8}" type="presParOf" srcId="{FC4D703B-C8DE-4005-AFB4-EDC4C9345988}" destId="{5E225B60-6021-445C-906F-87898101D72B}" srcOrd="0" destOrd="0" presId="urn:microsoft.com/office/officeart/2008/layout/VerticalCurvedList"/>
    <dgm:cxn modelId="{A0D505EA-9E1C-4523-85A7-AEC8A7830090}" type="presParOf" srcId="{FC4D703B-C8DE-4005-AFB4-EDC4C9345988}" destId="{5EEFA98B-88AF-4ABD-8958-E97D2DA1B41F}" srcOrd="1" destOrd="0" presId="urn:microsoft.com/office/officeart/2008/layout/VerticalCurvedList"/>
    <dgm:cxn modelId="{CBCE4AE4-EB4B-4CF4-8493-F09AEEE6E9D9}" type="presParOf" srcId="{FC4D703B-C8DE-4005-AFB4-EDC4C9345988}" destId="{0F10B69D-FD28-4E85-A32F-7EC1C1FE0369}" srcOrd="2" destOrd="0" presId="urn:microsoft.com/office/officeart/2008/layout/VerticalCurvedList"/>
    <dgm:cxn modelId="{131B5BAE-307D-4938-9583-853F4DE4B1E4}" type="presParOf" srcId="{FC4D703B-C8DE-4005-AFB4-EDC4C9345988}" destId="{2A99745A-7413-4096-A318-559EB7B42FFA}" srcOrd="3" destOrd="0" presId="urn:microsoft.com/office/officeart/2008/layout/VerticalCurvedList"/>
    <dgm:cxn modelId="{6B8D246D-E2B1-47E5-BD4F-02A044A6AA62}" type="presParOf" srcId="{B349687E-F9ED-4010-8169-B663C5E6D74A}" destId="{76BA5C41-77C4-41E7-8C44-E51465ADAAF1}" srcOrd="1" destOrd="0" presId="urn:microsoft.com/office/officeart/2008/layout/VerticalCurvedList"/>
    <dgm:cxn modelId="{291755EC-D79A-40BC-B981-720A0E1751F8}" type="presParOf" srcId="{B349687E-F9ED-4010-8169-B663C5E6D74A}" destId="{4CE59F52-179B-4E7D-B0C3-0E22C66C2A10}" srcOrd="2" destOrd="0" presId="urn:microsoft.com/office/officeart/2008/layout/VerticalCurvedList"/>
    <dgm:cxn modelId="{CC1020A1-F785-45CB-A8ED-ADBC59DC680B}" type="presParOf" srcId="{4CE59F52-179B-4E7D-B0C3-0E22C66C2A10}" destId="{ACD94ECF-813F-445E-9EB5-C60DD3B90C9C}" srcOrd="0" destOrd="0" presId="urn:microsoft.com/office/officeart/2008/layout/VerticalCurvedList"/>
    <dgm:cxn modelId="{6755B142-E68B-40A7-BEA5-D1854F5139B3}" type="presParOf" srcId="{B349687E-F9ED-4010-8169-B663C5E6D74A}" destId="{1F725F07-70B2-4638-87E6-414652B3A1A1}" srcOrd="3" destOrd="0" presId="urn:microsoft.com/office/officeart/2008/layout/VerticalCurvedList"/>
    <dgm:cxn modelId="{1F3396FB-1F77-49A8-9B5C-28F22E6E2B19}" type="presParOf" srcId="{B349687E-F9ED-4010-8169-B663C5E6D74A}" destId="{4EE2A567-2940-444B-A9FD-3BF8BCE2C5F7}" srcOrd="4" destOrd="0" presId="urn:microsoft.com/office/officeart/2008/layout/VerticalCurvedList"/>
    <dgm:cxn modelId="{7D4AF668-ECA5-4EEE-B59B-73C4CC067914}" type="presParOf" srcId="{4EE2A567-2940-444B-A9FD-3BF8BCE2C5F7}" destId="{8AD4CD56-3B55-4BF4-840F-233671D2A07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AF0803-8EEE-4136-8325-FE6C5B6EC25D}" type="doc">
      <dgm:prSet loTypeId="urn:microsoft.com/office/officeart/2005/8/layout/chevron1" loCatId="process" qsTypeId="urn:microsoft.com/office/officeart/2005/8/quickstyle/simple1" qsCatId="simple" csTypeId="urn:microsoft.com/office/officeart/2005/8/colors/accent1_2" csCatId="accent1" phldr="1"/>
      <dgm:spPr/>
    </dgm:pt>
    <dgm:pt modelId="{A87DE0C6-66C7-4347-A5CA-B9448F232E30}">
      <dgm:prSet phldrT="[Text]"/>
      <dgm:spPr>
        <a:solidFill>
          <a:schemeClr val="accent5">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Estimate Net Profit</a:t>
          </a:r>
          <a:endParaRPr lang="en-IN" dirty="0"/>
        </a:p>
      </dgm:t>
    </dgm:pt>
    <dgm:pt modelId="{481F198A-9E0A-462F-90AE-F64238ADB6CE}" type="parTrans" cxnId="{3B7062E5-0260-4939-9442-8F46ACD483D1}">
      <dgm:prSet/>
      <dgm:spPr/>
      <dgm:t>
        <a:bodyPr/>
        <a:lstStyle/>
        <a:p>
          <a:endParaRPr lang="en-IN"/>
        </a:p>
      </dgm:t>
    </dgm:pt>
    <dgm:pt modelId="{EBB56AFE-95F8-4422-9713-1EC512439B86}" type="sibTrans" cxnId="{3B7062E5-0260-4939-9442-8F46ACD483D1}">
      <dgm:prSet/>
      <dgm:spPr/>
      <dgm:t>
        <a:bodyPr/>
        <a:lstStyle/>
        <a:p>
          <a:endParaRPr lang="en-IN"/>
        </a:p>
      </dgm:t>
    </dgm:pt>
    <dgm:pt modelId="{A817AA4A-9770-4A39-BA06-FD21840783B0}">
      <dgm:prSet phldrT="[Text]"/>
      <dgm:spPr>
        <a:solidFill>
          <a:schemeClr val="accent5">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Adjust for non-cash gains (add) and losses (subtract)</a:t>
          </a:r>
          <a:endParaRPr lang="en-IN" dirty="0"/>
        </a:p>
      </dgm:t>
    </dgm:pt>
    <dgm:pt modelId="{02071ABF-782D-4314-B470-B2F4962EDE8F}" type="parTrans" cxnId="{AB50F755-A02A-4AE9-8516-392A3678A306}">
      <dgm:prSet/>
      <dgm:spPr/>
      <dgm:t>
        <a:bodyPr/>
        <a:lstStyle/>
        <a:p>
          <a:endParaRPr lang="en-IN"/>
        </a:p>
      </dgm:t>
    </dgm:pt>
    <dgm:pt modelId="{44FE70B8-AE01-4B1F-BD7E-F8DF452C076E}" type="sibTrans" cxnId="{AB50F755-A02A-4AE9-8516-392A3678A306}">
      <dgm:prSet/>
      <dgm:spPr/>
      <dgm:t>
        <a:bodyPr/>
        <a:lstStyle/>
        <a:p>
          <a:endParaRPr lang="en-IN"/>
        </a:p>
      </dgm:t>
    </dgm:pt>
    <dgm:pt modelId="{71797335-E595-4068-AEF6-55E23AE8CAC0}">
      <dgm:prSet phldrT="[Text]"/>
      <dgm:spPr>
        <a:solidFill>
          <a:schemeClr val="accent5">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Estimate net cash inflow and outflow out of changes in current assets and liabilities</a:t>
          </a:r>
          <a:endParaRPr lang="en-IN" dirty="0"/>
        </a:p>
      </dgm:t>
    </dgm:pt>
    <dgm:pt modelId="{0ADF3084-A900-41D8-BD52-C5BCD2DEA215}" type="parTrans" cxnId="{46729F3B-2E7D-47A6-A3FA-136320EDAAFC}">
      <dgm:prSet/>
      <dgm:spPr/>
      <dgm:t>
        <a:bodyPr/>
        <a:lstStyle/>
        <a:p>
          <a:endParaRPr lang="en-IN"/>
        </a:p>
      </dgm:t>
    </dgm:pt>
    <dgm:pt modelId="{60A89EEC-2846-4696-A991-315BF366E375}" type="sibTrans" cxnId="{46729F3B-2E7D-47A6-A3FA-136320EDAAFC}">
      <dgm:prSet/>
      <dgm:spPr/>
      <dgm:t>
        <a:bodyPr/>
        <a:lstStyle/>
        <a:p>
          <a:endParaRPr lang="en-IN"/>
        </a:p>
      </dgm:t>
    </dgm:pt>
    <dgm:pt modelId="{0D63749E-64BD-4DCB-85F8-96B4310F8F61}" type="pres">
      <dgm:prSet presAssocID="{8DAF0803-8EEE-4136-8325-FE6C5B6EC25D}" presName="Name0" presStyleCnt="0">
        <dgm:presLayoutVars>
          <dgm:dir/>
          <dgm:animLvl val="lvl"/>
          <dgm:resizeHandles val="exact"/>
        </dgm:presLayoutVars>
      </dgm:prSet>
      <dgm:spPr/>
    </dgm:pt>
    <dgm:pt modelId="{47B7FEEE-C96B-4316-B0FD-C4D1FA69F7C5}" type="pres">
      <dgm:prSet presAssocID="{A87DE0C6-66C7-4347-A5CA-B9448F232E30}" presName="parTxOnly" presStyleLbl="node1" presStyleIdx="0" presStyleCnt="3">
        <dgm:presLayoutVars>
          <dgm:chMax val="0"/>
          <dgm:chPref val="0"/>
          <dgm:bulletEnabled val="1"/>
        </dgm:presLayoutVars>
      </dgm:prSet>
      <dgm:spPr/>
      <dgm:t>
        <a:bodyPr/>
        <a:lstStyle/>
        <a:p>
          <a:endParaRPr lang="en-US"/>
        </a:p>
      </dgm:t>
    </dgm:pt>
    <dgm:pt modelId="{0A1BD47A-42E8-46C9-AF9A-227475593535}" type="pres">
      <dgm:prSet presAssocID="{EBB56AFE-95F8-4422-9713-1EC512439B86}" presName="parTxOnlySpace" presStyleCnt="0"/>
      <dgm:spPr/>
    </dgm:pt>
    <dgm:pt modelId="{B05D4EA2-A8CB-43C4-A683-5912FE6FE02F}" type="pres">
      <dgm:prSet presAssocID="{A817AA4A-9770-4A39-BA06-FD21840783B0}" presName="parTxOnly" presStyleLbl="node1" presStyleIdx="1" presStyleCnt="3">
        <dgm:presLayoutVars>
          <dgm:chMax val="0"/>
          <dgm:chPref val="0"/>
          <dgm:bulletEnabled val="1"/>
        </dgm:presLayoutVars>
      </dgm:prSet>
      <dgm:spPr/>
      <dgm:t>
        <a:bodyPr/>
        <a:lstStyle/>
        <a:p>
          <a:endParaRPr lang="en-US"/>
        </a:p>
      </dgm:t>
    </dgm:pt>
    <dgm:pt modelId="{4BCC30C8-A04D-4191-8A3B-3A41B95A1C59}" type="pres">
      <dgm:prSet presAssocID="{44FE70B8-AE01-4B1F-BD7E-F8DF452C076E}" presName="parTxOnlySpace" presStyleCnt="0"/>
      <dgm:spPr/>
    </dgm:pt>
    <dgm:pt modelId="{79A71E15-8EE4-4B4D-86AB-5A926A170B0C}" type="pres">
      <dgm:prSet presAssocID="{71797335-E595-4068-AEF6-55E23AE8CAC0}" presName="parTxOnly" presStyleLbl="node1" presStyleIdx="2" presStyleCnt="3">
        <dgm:presLayoutVars>
          <dgm:chMax val="0"/>
          <dgm:chPref val="0"/>
          <dgm:bulletEnabled val="1"/>
        </dgm:presLayoutVars>
      </dgm:prSet>
      <dgm:spPr/>
      <dgm:t>
        <a:bodyPr/>
        <a:lstStyle/>
        <a:p>
          <a:endParaRPr lang="en-US"/>
        </a:p>
      </dgm:t>
    </dgm:pt>
  </dgm:ptLst>
  <dgm:cxnLst>
    <dgm:cxn modelId="{98ABA69E-BCD2-469E-BCC9-01E0818BFCD3}" type="presOf" srcId="{8DAF0803-8EEE-4136-8325-FE6C5B6EC25D}" destId="{0D63749E-64BD-4DCB-85F8-96B4310F8F61}" srcOrd="0" destOrd="0" presId="urn:microsoft.com/office/officeart/2005/8/layout/chevron1"/>
    <dgm:cxn modelId="{46729F3B-2E7D-47A6-A3FA-136320EDAAFC}" srcId="{8DAF0803-8EEE-4136-8325-FE6C5B6EC25D}" destId="{71797335-E595-4068-AEF6-55E23AE8CAC0}" srcOrd="2" destOrd="0" parTransId="{0ADF3084-A900-41D8-BD52-C5BCD2DEA215}" sibTransId="{60A89EEC-2846-4696-A991-315BF366E375}"/>
    <dgm:cxn modelId="{3B7062E5-0260-4939-9442-8F46ACD483D1}" srcId="{8DAF0803-8EEE-4136-8325-FE6C5B6EC25D}" destId="{A87DE0C6-66C7-4347-A5CA-B9448F232E30}" srcOrd="0" destOrd="0" parTransId="{481F198A-9E0A-462F-90AE-F64238ADB6CE}" sibTransId="{EBB56AFE-95F8-4422-9713-1EC512439B86}"/>
    <dgm:cxn modelId="{AB50F755-A02A-4AE9-8516-392A3678A306}" srcId="{8DAF0803-8EEE-4136-8325-FE6C5B6EC25D}" destId="{A817AA4A-9770-4A39-BA06-FD21840783B0}" srcOrd="1" destOrd="0" parTransId="{02071ABF-782D-4314-B470-B2F4962EDE8F}" sibTransId="{44FE70B8-AE01-4B1F-BD7E-F8DF452C076E}"/>
    <dgm:cxn modelId="{F2FABB94-3415-45EC-9AF2-292324684F2F}" type="presOf" srcId="{A87DE0C6-66C7-4347-A5CA-B9448F232E30}" destId="{47B7FEEE-C96B-4316-B0FD-C4D1FA69F7C5}" srcOrd="0" destOrd="0" presId="urn:microsoft.com/office/officeart/2005/8/layout/chevron1"/>
    <dgm:cxn modelId="{4727AE14-D704-44F7-9721-1A670FB304B4}" type="presOf" srcId="{A817AA4A-9770-4A39-BA06-FD21840783B0}" destId="{B05D4EA2-A8CB-43C4-A683-5912FE6FE02F}" srcOrd="0" destOrd="0" presId="urn:microsoft.com/office/officeart/2005/8/layout/chevron1"/>
    <dgm:cxn modelId="{F205CE1E-EA2B-455E-BED2-82E796402199}" type="presOf" srcId="{71797335-E595-4068-AEF6-55E23AE8CAC0}" destId="{79A71E15-8EE4-4B4D-86AB-5A926A170B0C}" srcOrd="0" destOrd="0" presId="urn:microsoft.com/office/officeart/2005/8/layout/chevron1"/>
    <dgm:cxn modelId="{D8CECBBB-39B7-483D-A927-25F216BD991E}" type="presParOf" srcId="{0D63749E-64BD-4DCB-85F8-96B4310F8F61}" destId="{47B7FEEE-C96B-4316-B0FD-C4D1FA69F7C5}" srcOrd="0" destOrd="0" presId="urn:microsoft.com/office/officeart/2005/8/layout/chevron1"/>
    <dgm:cxn modelId="{A592FFF4-A8F1-440C-A127-AD4B580D50F9}" type="presParOf" srcId="{0D63749E-64BD-4DCB-85F8-96B4310F8F61}" destId="{0A1BD47A-42E8-46C9-AF9A-227475593535}" srcOrd="1" destOrd="0" presId="urn:microsoft.com/office/officeart/2005/8/layout/chevron1"/>
    <dgm:cxn modelId="{E376DB0C-F08F-4301-B1A0-D105BBA36F9B}" type="presParOf" srcId="{0D63749E-64BD-4DCB-85F8-96B4310F8F61}" destId="{B05D4EA2-A8CB-43C4-A683-5912FE6FE02F}" srcOrd="2" destOrd="0" presId="urn:microsoft.com/office/officeart/2005/8/layout/chevron1"/>
    <dgm:cxn modelId="{050B47E3-D7D0-453E-9768-C6F68249DAA6}" type="presParOf" srcId="{0D63749E-64BD-4DCB-85F8-96B4310F8F61}" destId="{4BCC30C8-A04D-4191-8A3B-3A41B95A1C59}" srcOrd="3" destOrd="0" presId="urn:microsoft.com/office/officeart/2005/8/layout/chevron1"/>
    <dgm:cxn modelId="{4DE0B376-9218-46F6-ABE9-F7106F067E7F}" type="presParOf" srcId="{0D63749E-64BD-4DCB-85F8-96B4310F8F61}" destId="{79A71E15-8EE4-4B4D-86AB-5A926A170B0C}"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DAF0803-8EEE-4136-8325-FE6C5B6EC25D}" type="doc">
      <dgm:prSet loTypeId="urn:microsoft.com/office/officeart/2005/8/layout/chevron1" loCatId="process" qsTypeId="urn:microsoft.com/office/officeart/2005/8/quickstyle/simple1" qsCatId="simple" csTypeId="urn:microsoft.com/office/officeart/2005/8/colors/accent1_2" csCatId="accent1" phldr="1"/>
      <dgm:spPr/>
    </dgm:pt>
    <dgm:pt modelId="{A87DE0C6-66C7-4347-A5CA-B9448F232E30}">
      <dgm:prSet phldrT="[Text]"/>
      <dgm:spPr>
        <a:solidFill>
          <a:schemeClr val="accent5">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Add/subtract the above three to get cash flow from operating activities</a:t>
          </a:r>
          <a:endParaRPr lang="en-IN" dirty="0"/>
        </a:p>
      </dgm:t>
    </dgm:pt>
    <dgm:pt modelId="{481F198A-9E0A-462F-90AE-F64238ADB6CE}" type="parTrans" cxnId="{3B7062E5-0260-4939-9442-8F46ACD483D1}">
      <dgm:prSet/>
      <dgm:spPr/>
      <dgm:t>
        <a:bodyPr/>
        <a:lstStyle/>
        <a:p>
          <a:endParaRPr lang="en-IN"/>
        </a:p>
      </dgm:t>
    </dgm:pt>
    <dgm:pt modelId="{EBB56AFE-95F8-4422-9713-1EC512439B86}" type="sibTrans" cxnId="{3B7062E5-0260-4939-9442-8F46ACD483D1}">
      <dgm:prSet/>
      <dgm:spPr/>
      <dgm:t>
        <a:bodyPr/>
        <a:lstStyle/>
        <a:p>
          <a:endParaRPr lang="en-IN"/>
        </a:p>
      </dgm:t>
    </dgm:pt>
    <dgm:pt modelId="{A817AA4A-9770-4A39-BA06-FD21840783B0}">
      <dgm:prSet phldrT="[Text]"/>
      <dgm:spPr>
        <a:solidFill>
          <a:schemeClr val="accent5">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Cash flow from Investment activities:</a:t>
          </a:r>
        </a:p>
        <a:p>
          <a:r>
            <a:rPr lang="en-US" dirty="0"/>
            <a:t>Changes in fixed assets/ investment</a:t>
          </a:r>
          <a:endParaRPr lang="en-IN" dirty="0"/>
        </a:p>
      </dgm:t>
    </dgm:pt>
    <dgm:pt modelId="{02071ABF-782D-4314-B470-B2F4962EDE8F}" type="parTrans" cxnId="{AB50F755-A02A-4AE9-8516-392A3678A306}">
      <dgm:prSet/>
      <dgm:spPr/>
      <dgm:t>
        <a:bodyPr/>
        <a:lstStyle/>
        <a:p>
          <a:endParaRPr lang="en-IN"/>
        </a:p>
      </dgm:t>
    </dgm:pt>
    <dgm:pt modelId="{44FE70B8-AE01-4B1F-BD7E-F8DF452C076E}" type="sibTrans" cxnId="{AB50F755-A02A-4AE9-8516-392A3678A306}">
      <dgm:prSet/>
      <dgm:spPr/>
      <dgm:t>
        <a:bodyPr/>
        <a:lstStyle/>
        <a:p>
          <a:endParaRPr lang="en-IN"/>
        </a:p>
      </dgm:t>
    </dgm:pt>
    <dgm:pt modelId="{71797335-E595-4068-AEF6-55E23AE8CAC0}">
      <dgm:prSet phldrT="[Text]"/>
      <dgm:spPr>
        <a:solidFill>
          <a:schemeClr val="accent5">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Cash flow from financing activities: Changes in long-term liabilities and equity</a:t>
          </a:r>
          <a:endParaRPr lang="en-IN" dirty="0"/>
        </a:p>
      </dgm:t>
    </dgm:pt>
    <dgm:pt modelId="{0ADF3084-A900-41D8-BD52-C5BCD2DEA215}" type="parTrans" cxnId="{46729F3B-2E7D-47A6-A3FA-136320EDAAFC}">
      <dgm:prSet/>
      <dgm:spPr/>
      <dgm:t>
        <a:bodyPr/>
        <a:lstStyle/>
        <a:p>
          <a:endParaRPr lang="en-IN"/>
        </a:p>
      </dgm:t>
    </dgm:pt>
    <dgm:pt modelId="{60A89EEC-2846-4696-A991-315BF366E375}" type="sibTrans" cxnId="{46729F3B-2E7D-47A6-A3FA-136320EDAAFC}">
      <dgm:prSet/>
      <dgm:spPr/>
      <dgm:t>
        <a:bodyPr/>
        <a:lstStyle/>
        <a:p>
          <a:endParaRPr lang="en-IN"/>
        </a:p>
      </dgm:t>
    </dgm:pt>
    <dgm:pt modelId="{0D63749E-64BD-4DCB-85F8-96B4310F8F61}" type="pres">
      <dgm:prSet presAssocID="{8DAF0803-8EEE-4136-8325-FE6C5B6EC25D}" presName="Name0" presStyleCnt="0">
        <dgm:presLayoutVars>
          <dgm:dir/>
          <dgm:animLvl val="lvl"/>
          <dgm:resizeHandles val="exact"/>
        </dgm:presLayoutVars>
      </dgm:prSet>
      <dgm:spPr/>
    </dgm:pt>
    <dgm:pt modelId="{47B7FEEE-C96B-4316-B0FD-C4D1FA69F7C5}" type="pres">
      <dgm:prSet presAssocID="{A87DE0C6-66C7-4347-A5CA-B9448F232E30}" presName="parTxOnly" presStyleLbl="node1" presStyleIdx="0" presStyleCnt="3">
        <dgm:presLayoutVars>
          <dgm:chMax val="0"/>
          <dgm:chPref val="0"/>
          <dgm:bulletEnabled val="1"/>
        </dgm:presLayoutVars>
      </dgm:prSet>
      <dgm:spPr/>
      <dgm:t>
        <a:bodyPr/>
        <a:lstStyle/>
        <a:p>
          <a:endParaRPr lang="en-US"/>
        </a:p>
      </dgm:t>
    </dgm:pt>
    <dgm:pt modelId="{0A1BD47A-42E8-46C9-AF9A-227475593535}" type="pres">
      <dgm:prSet presAssocID="{EBB56AFE-95F8-4422-9713-1EC512439B86}" presName="parTxOnlySpace" presStyleCnt="0"/>
      <dgm:spPr/>
    </dgm:pt>
    <dgm:pt modelId="{B05D4EA2-A8CB-43C4-A683-5912FE6FE02F}" type="pres">
      <dgm:prSet presAssocID="{A817AA4A-9770-4A39-BA06-FD21840783B0}" presName="parTxOnly" presStyleLbl="node1" presStyleIdx="1" presStyleCnt="3">
        <dgm:presLayoutVars>
          <dgm:chMax val="0"/>
          <dgm:chPref val="0"/>
          <dgm:bulletEnabled val="1"/>
        </dgm:presLayoutVars>
      </dgm:prSet>
      <dgm:spPr/>
      <dgm:t>
        <a:bodyPr/>
        <a:lstStyle/>
        <a:p>
          <a:endParaRPr lang="en-US"/>
        </a:p>
      </dgm:t>
    </dgm:pt>
    <dgm:pt modelId="{4BCC30C8-A04D-4191-8A3B-3A41B95A1C59}" type="pres">
      <dgm:prSet presAssocID="{44FE70B8-AE01-4B1F-BD7E-F8DF452C076E}" presName="parTxOnlySpace" presStyleCnt="0"/>
      <dgm:spPr/>
    </dgm:pt>
    <dgm:pt modelId="{79A71E15-8EE4-4B4D-86AB-5A926A170B0C}" type="pres">
      <dgm:prSet presAssocID="{71797335-E595-4068-AEF6-55E23AE8CAC0}" presName="parTxOnly" presStyleLbl="node1" presStyleIdx="2" presStyleCnt="3">
        <dgm:presLayoutVars>
          <dgm:chMax val="0"/>
          <dgm:chPref val="0"/>
          <dgm:bulletEnabled val="1"/>
        </dgm:presLayoutVars>
      </dgm:prSet>
      <dgm:spPr/>
      <dgm:t>
        <a:bodyPr/>
        <a:lstStyle/>
        <a:p>
          <a:endParaRPr lang="en-US"/>
        </a:p>
      </dgm:t>
    </dgm:pt>
  </dgm:ptLst>
  <dgm:cxnLst>
    <dgm:cxn modelId="{32E0DD88-3DAF-45E6-8235-948836D032F4}" type="presOf" srcId="{71797335-E595-4068-AEF6-55E23AE8CAC0}" destId="{79A71E15-8EE4-4B4D-86AB-5A926A170B0C}" srcOrd="0" destOrd="0" presId="urn:microsoft.com/office/officeart/2005/8/layout/chevron1"/>
    <dgm:cxn modelId="{46729F3B-2E7D-47A6-A3FA-136320EDAAFC}" srcId="{8DAF0803-8EEE-4136-8325-FE6C5B6EC25D}" destId="{71797335-E595-4068-AEF6-55E23AE8CAC0}" srcOrd="2" destOrd="0" parTransId="{0ADF3084-A900-41D8-BD52-C5BCD2DEA215}" sibTransId="{60A89EEC-2846-4696-A991-315BF366E375}"/>
    <dgm:cxn modelId="{3B7062E5-0260-4939-9442-8F46ACD483D1}" srcId="{8DAF0803-8EEE-4136-8325-FE6C5B6EC25D}" destId="{A87DE0C6-66C7-4347-A5CA-B9448F232E30}" srcOrd="0" destOrd="0" parTransId="{481F198A-9E0A-462F-90AE-F64238ADB6CE}" sibTransId="{EBB56AFE-95F8-4422-9713-1EC512439B86}"/>
    <dgm:cxn modelId="{AB50F755-A02A-4AE9-8516-392A3678A306}" srcId="{8DAF0803-8EEE-4136-8325-FE6C5B6EC25D}" destId="{A817AA4A-9770-4A39-BA06-FD21840783B0}" srcOrd="1" destOrd="0" parTransId="{02071ABF-782D-4314-B470-B2F4962EDE8F}" sibTransId="{44FE70B8-AE01-4B1F-BD7E-F8DF452C076E}"/>
    <dgm:cxn modelId="{72843040-C3E4-4F4F-A1CA-B95F53FF0B40}" type="presOf" srcId="{8DAF0803-8EEE-4136-8325-FE6C5B6EC25D}" destId="{0D63749E-64BD-4DCB-85F8-96B4310F8F61}" srcOrd="0" destOrd="0" presId="urn:microsoft.com/office/officeart/2005/8/layout/chevron1"/>
    <dgm:cxn modelId="{8A07591A-68C3-4F2E-8AEA-53280F2A9739}" type="presOf" srcId="{A817AA4A-9770-4A39-BA06-FD21840783B0}" destId="{B05D4EA2-A8CB-43C4-A683-5912FE6FE02F}" srcOrd="0" destOrd="0" presId="urn:microsoft.com/office/officeart/2005/8/layout/chevron1"/>
    <dgm:cxn modelId="{8C9DD4F4-36E5-4750-B38A-1668B4D75518}" type="presOf" srcId="{A87DE0C6-66C7-4347-A5CA-B9448F232E30}" destId="{47B7FEEE-C96B-4316-B0FD-C4D1FA69F7C5}" srcOrd="0" destOrd="0" presId="urn:microsoft.com/office/officeart/2005/8/layout/chevron1"/>
    <dgm:cxn modelId="{03099F02-ECE0-45BD-9F14-3896719B906E}" type="presParOf" srcId="{0D63749E-64BD-4DCB-85F8-96B4310F8F61}" destId="{47B7FEEE-C96B-4316-B0FD-C4D1FA69F7C5}" srcOrd="0" destOrd="0" presId="urn:microsoft.com/office/officeart/2005/8/layout/chevron1"/>
    <dgm:cxn modelId="{0233880F-5BB4-419E-A7EC-5EC2AE8ADB48}" type="presParOf" srcId="{0D63749E-64BD-4DCB-85F8-96B4310F8F61}" destId="{0A1BD47A-42E8-46C9-AF9A-227475593535}" srcOrd="1" destOrd="0" presId="urn:microsoft.com/office/officeart/2005/8/layout/chevron1"/>
    <dgm:cxn modelId="{66536D4D-D426-4B2C-80D5-EC6E15D91BAD}" type="presParOf" srcId="{0D63749E-64BD-4DCB-85F8-96B4310F8F61}" destId="{B05D4EA2-A8CB-43C4-A683-5912FE6FE02F}" srcOrd="2" destOrd="0" presId="urn:microsoft.com/office/officeart/2005/8/layout/chevron1"/>
    <dgm:cxn modelId="{1E4C2A59-AB1C-44C6-994D-07A0F4F294B7}" type="presParOf" srcId="{0D63749E-64BD-4DCB-85F8-96B4310F8F61}" destId="{4BCC30C8-A04D-4191-8A3B-3A41B95A1C59}" srcOrd="3" destOrd="0" presId="urn:microsoft.com/office/officeart/2005/8/layout/chevron1"/>
    <dgm:cxn modelId="{2815AB68-D176-4D02-972A-7E1DC1F42825}" type="presParOf" srcId="{0D63749E-64BD-4DCB-85F8-96B4310F8F61}" destId="{79A71E15-8EE4-4B4D-86AB-5A926A170B0C}"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DAF0803-8EEE-4136-8325-FE6C5B6EC25D}" type="doc">
      <dgm:prSet loTypeId="urn:microsoft.com/office/officeart/2005/8/layout/chevron1" loCatId="process" qsTypeId="urn:microsoft.com/office/officeart/2005/8/quickstyle/simple1" qsCatId="simple" csTypeId="urn:microsoft.com/office/officeart/2005/8/colors/accent1_2" csCatId="accent1" phldr="1"/>
      <dgm:spPr/>
    </dgm:pt>
    <dgm:pt modelId="{A87DE0C6-66C7-4347-A5CA-B9448F232E30}">
      <dgm:prSet phldrT="[Text]"/>
      <dgm:spPr>
        <a:solidFill>
          <a:schemeClr val="accent5">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Add up cash inflows/subtract outflows from three activities </a:t>
          </a:r>
          <a:endParaRPr lang="en-IN" dirty="0"/>
        </a:p>
      </dgm:t>
    </dgm:pt>
    <dgm:pt modelId="{481F198A-9E0A-462F-90AE-F64238ADB6CE}" type="parTrans" cxnId="{3B7062E5-0260-4939-9442-8F46ACD483D1}">
      <dgm:prSet/>
      <dgm:spPr/>
      <dgm:t>
        <a:bodyPr/>
        <a:lstStyle/>
        <a:p>
          <a:endParaRPr lang="en-IN"/>
        </a:p>
      </dgm:t>
    </dgm:pt>
    <dgm:pt modelId="{EBB56AFE-95F8-4422-9713-1EC512439B86}" type="sibTrans" cxnId="{3B7062E5-0260-4939-9442-8F46ACD483D1}">
      <dgm:prSet/>
      <dgm:spPr/>
      <dgm:t>
        <a:bodyPr/>
        <a:lstStyle/>
        <a:p>
          <a:endParaRPr lang="en-IN"/>
        </a:p>
      </dgm:t>
    </dgm:pt>
    <dgm:pt modelId="{A817AA4A-9770-4A39-BA06-FD21840783B0}">
      <dgm:prSet phldrT="[Text]"/>
      <dgm:spPr>
        <a:solidFill>
          <a:schemeClr val="accent5">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a:t>Add the closing cash balance of the previous year with signs</a:t>
          </a:r>
          <a:endParaRPr lang="en-IN" dirty="0"/>
        </a:p>
      </dgm:t>
    </dgm:pt>
    <dgm:pt modelId="{02071ABF-782D-4314-B470-B2F4962EDE8F}" type="parTrans" cxnId="{AB50F755-A02A-4AE9-8516-392A3678A306}">
      <dgm:prSet/>
      <dgm:spPr/>
      <dgm:t>
        <a:bodyPr/>
        <a:lstStyle/>
        <a:p>
          <a:endParaRPr lang="en-IN"/>
        </a:p>
      </dgm:t>
    </dgm:pt>
    <dgm:pt modelId="{44FE70B8-AE01-4B1F-BD7E-F8DF452C076E}" type="sibTrans" cxnId="{AB50F755-A02A-4AE9-8516-392A3678A306}">
      <dgm:prSet/>
      <dgm:spPr/>
      <dgm:t>
        <a:bodyPr/>
        <a:lstStyle/>
        <a:p>
          <a:endParaRPr lang="en-IN"/>
        </a:p>
      </dgm:t>
    </dgm:pt>
    <dgm:pt modelId="{0D63749E-64BD-4DCB-85F8-96B4310F8F61}" type="pres">
      <dgm:prSet presAssocID="{8DAF0803-8EEE-4136-8325-FE6C5B6EC25D}" presName="Name0" presStyleCnt="0">
        <dgm:presLayoutVars>
          <dgm:dir/>
          <dgm:animLvl val="lvl"/>
          <dgm:resizeHandles val="exact"/>
        </dgm:presLayoutVars>
      </dgm:prSet>
      <dgm:spPr/>
    </dgm:pt>
    <dgm:pt modelId="{47B7FEEE-C96B-4316-B0FD-C4D1FA69F7C5}" type="pres">
      <dgm:prSet presAssocID="{A87DE0C6-66C7-4347-A5CA-B9448F232E30}" presName="parTxOnly" presStyleLbl="node1" presStyleIdx="0" presStyleCnt="2">
        <dgm:presLayoutVars>
          <dgm:chMax val="0"/>
          <dgm:chPref val="0"/>
          <dgm:bulletEnabled val="1"/>
        </dgm:presLayoutVars>
      </dgm:prSet>
      <dgm:spPr/>
      <dgm:t>
        <a:bodyPr/>
        <a:lstStyle/>
        <a:p>
          <a:endParaRPr lang="en-US"/>
        </a:p>
      </dgm:t>
    </dgm:pt>
    <dgm:pt modelId="{0A1BD47A-42E8-46C9-AF9A-227475593535}" type="pres">
      <dgm:prSet presAssocID="{EBB56AFE-95F8-4422-9713-1EC512439B86}" presName="parTxOnlySpace" presStyleCnt="0"/>
      <dgm:spPr/>
    </dgm:pt>
    <dgm:pt modelId="{B05D4EA2-A8CB-43C4-A683-5912FE6FE02F}" type="pres">
      <dgm:prSet presAssocID="{A817AA4A-9770-4A39-BA06-FD21840783B0}" presName="parTxOnly" presStyleLbl="node1" presStyleIdx="1" presStyleCnt="2">
        <dgm:presLayoutVars>
          <dgm:chMax val="0"/>
          <dgm:chPref val="0"/>
          <dgm:bulletEnabled val="1"/>
        </dgm:presLayoutVars>
      </dgm:prSet>
      <dgm:spPr/>
      <dgm:t>
        <a:bodyPr/>
        <a:lstStyle/>
        <a:p>
          <a:endParaRPr lang="en-US"/>
        </a:p>
      </dgm:t>
    </dgm:pt>
  </dgm:ptLst>
  <dgm:cxnLst>
    <dgm:cxn modelId="{E03A0433-4195-4891-8CDF-59462D2584E3}" type="presOf" srcId="{A87DE0C6-66C7-4347-A5CA-B9448F232E30}" destId="{47B7FEEE-C96B-4316-B0FD-C4D1FA69F7C5}" srcOrd="0" destOrd="0" presId="urn:microsoft.com/office/officeart/2005/8/layout/chevron1"/>
    <dgm:cxn modelId="{3B7062E5-0260-4939-9442-8F46ACD483D1}" srcId="{8DAF0803-8EEE-4136-8325-FE6C5B6EC25D}" destId="{A87DE0C6-66C7-4347-A5CA-B9448F232E30}" srcOrd="0" destOrd="0" parTransId="{481F198A-9E0A-462F-90AE-F64238ADB6CE}" sibTransId="{EBB56AFE-95F8-4422-9713-1EC512439B86}"/>
    <dgm:cxn modelId="{AB50F755-A02A-4AE9-8516-392A3678A306}" srcId="{8DAF0803-8EEE-4136-8325-FE6C5B6EC25D}" destId="{A817AA4A-9770-4A39-BA06-FD21840783B0}" srcOrd="1" destOrd="0" parTransId="{02071ABF-782D-4314-B470-B2F4962EDE8F}" sibTransId="{44FE70B8-AE01-4B1F-BD7E-F8DF452C076E}"/>
    <dgm:cxn modelId="{5BB3DF6A-D87A-4C86-96AB-09EF0AD31D04}" type="presOf" srcId="{8DAF0803-8EEE-4136-8325-FE6C5B6EC25D}" destId="{0D63749E-64BD-4DCB-85F8-96B4310F8F61}" srcOrd="0" destOrd="0" presId="urn:microsoft.com/office/officeart/2005/8/layout/chevron1"/>
    <dgm:cxn modelId="{E0A3BA38-51F1-42F5-BD4C-7C892C73F8AA}" type="presOf" srcId="{A817AA4A-9770-4A39-BA06-FD21840783B0}" destId="{B05D4EA2-A8CB-43C4-A683-5912FE6FE02F}" srcOrd="0" destOrd="0" presId="urn:microsoft.com/office/officeart/2005/8/layout/chevron1"/>
    <dgm:cxn modelId="{E48FD6F4-8A69-4804-9821-707E45E6E110}" type="presParOf" srcId="{0D63749E-64BD-4DCB-85F8-96B4310F8F61}" destId="{47B7FEEE-C96B-4316-B0FD-C4D1FA69F7C5}" srcOrd="0" destOrd="0" presId="urn:microsoft.com/office/officeart/2005/8/layout/chevron1"/>
    <dgm:cxn modelId="{62B7AD05-A669-4D86-954F-95CA5FCF50FD}" type="presParOf" srcId="{0D63749E-64BD-4DCB-85F8-96B4310F8F61}" destId="{0A1BD47A-42E8-46C9-AF9A-227475593535}" srcOrd="1" destOrd="0" presId="urn:microsoft.com/office/officeart/2005/8/layout/chevron1"/>
    <dgm:cxn modelId="{9CDECA35-C849-4572-9F00-1A2B9058BBB9}" type="presParOf" srcId="{0D63749E-64BD-4DCB-85F8-96B4310F8F61}" destId="{B05D4EA2-A8CB-43C4-A683-5912FE6FE02F}" srcOrd="2"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8D732-BA82-4D49-B1CD-26E6054F68B2}">
      <dsp:nvSpPr>
        <dsp:cNvPr id="0" name=""/>
        <dsp:cNvSpPr/>
      </dsp:nvSpPr>
      <dsp:spPr>
        <a:xfrm>
          <a:off x="3124308" y="3983"/>
          <a:ext cx="1491152" cy="96924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a:t>Cash</a:t>
          </a:r>
        </a:p>
      </dsp:txBody>
      <dsp:txXfrm>
        <a:off x="3171623" y="51298"/>
        <a:ext cx="1396522" cy="874619"/>
      </dsp:txXfrm>
    </dsp:sp>
    <dsp:sp modelId="{5CA00D11-C094-489E-AC4F-002B81814B80}">
      <dsp:nvSpPr>
        <dsp:cNvPr id="0" name=""/>
        <dsp:cNvSpPr/>
      </dsp:nvSpPr>
      <dsp:spPr>
        <a:xfrm>
          <a:off x="1588151" y="488608"/>
          <a:ext cx="4563466" cy="4563466"/>
        </a:xfrm>
        <a:custGeom>
          <a:avLst/>
          <a:gdLst/>
          <a:ahLst/>
          <a:cxnLst/>
          <a:rect l="0" t="0" r="0" b="0"/>
          <a:pathLst>
            <a:path>
              <a:moveTo>
                <a:pt x="3157642" y="174818"/>
              </a:moveTo>
              <a:arcTo wR="2281733" hR="2281733" stAng="17554449" swAng="634491"/>
            </a:path>
          </a:pathLst>
        </a:custGeom>
        <a:noFill/>
        <a:ln w="50800" cap="flat" cmpd="dbl" algn="ctr">
          <a:solidFill>
            <a:srgbClr val="0070C0"/>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FDA4A7E9-BB92-4F41-94B0-A3916D23CA1E}">
      <dsp:nvSpPr>
        <dsp:cNvPr id="0" name=""/>
        <dsp:cNvSpPr/>
      </dsp:nvSpPr>
      <dsp:spPr>
        <a:xfrm>
          <a:off x="4750366" y="939738"/>
          <a:ext cx="2191114" cy="1379474"/>
        </a:xfrm>
        <a:prstGeom prst="roundRect">
          <a:avLst/>
        </a:prstGeom>
        <a:gradFill rotWithShape="0">
          <a:gsLst>
            <a:gs pos="0">
              <a:schemeClr val="accent5">
                <a:hueOff val="-1470669"/>
                <a:satOff val="-2046"/>
                <a:lumOff val="-784"/>
                <a:alphaOff val="0"/>
                <a:satMod val="103000"/>
                <a:lumMod val="102000"/>
                <a:tint val="94000"/>
              </a:schemeClr>
            </a:gs>
            <a:gs pos="50000">
              <a:schemeClr val="accent5">
                <a:hueOff val="-1470669"/>
                <a:satOff val="-2046"/>
                <a:lumOff val="-784"/>
                <a:alphaOff val="0"/>
                <a:satMod val="110000"/>
                <a:lumMod val="100000"/>
                <a:shade val="100000"/>
              </a:schemeClr>
            </a:gs>
            <a:gs pos="100000">
              <a:schemeClr val="accent5">
                <a:hueOff val="-1470669"/>
                <a:satOff val="-2046"/>
                <a:lumOff val="-78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a:t>Buy raw-materials, pay for salary, utilities, and overhead</a:t>
          </a:r>
        </a:p>
      </dsp:txBody>
      <dsp:txXfrm>
        <a:off x="4817706" y="1007078"/>
        <a:ext cx="2056434" cy="1244794"/>
      </dsp:txXfrm>
    </dsp:sp>
    <dsp:sp modelId="{D499F4A1-181B-4329-AB38-438CD3CCD1AF}">
      <dsp:nvSpPr>
        <dsp:cNvPr id="0" name=""/>
        <dsp:cNvSpPr/>
      </dsp:nvSpPr>
      <dsp:spPr>
        <a:xfrm>
          <a:off x="1588151" y="488608"/>
          <a:ext cx="4563466" cy="4563466"/>
        </a:xfrm>
        <a:custGeom>
          <a:avLst/>
          <a:gdLst/>
          <a:ahLst/>
          <a:cxnLst/>
          <a:rect l="0" t="0" r="0" b="0"/>
          <a:pathLst>
            <a:path>
              <a:moveTo>
                <a:pt x="4551640" y="2049725"/>
              </a:moveTo>
              <a:arcTo wR="2281733" hR="2281733" stAng="21249843" swAng="1019000"/>
            </a:path>
          </a:pathLst>
        </a:custGeom>
        <a:noFill/>
        <a:ln w="50800" cap="flat" cmpd="dbl" algn="ctr">
          <a:solidFill>
            <a:srgbClr val="0070C0"/>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B741E15E-D578-4ED0-B935-61FBE4798B27}">
      <dsp:nvSpPr>
        <dsp:cNvPr id="0" name=""/>
        <dsp:cNvSpPr/>
      </dsp:nvSpPr>
      <dsp:spPr>
        <a:xfrm>
          <a:off x="5100347" y="3426584"/>
          <a:ext cx="1491152" cy="969249"/>
        </a:xfrm>
        <a:prstGeom prst="roundRect">
          <a:avLst/>
        </a:prstGeom>
        <a:gradFill rotWithShape="0">
          <a:gsLst>
            <a:gs pos="0">
              <a:schemeClr val="accent5">
                <a:hueOff val="-2941338"/>
                <a:satOff val="-4091"/>
                <a:lumOff val="-1569"/>
                <a:alphaOff val="0"/>
                <a:satMod val="103000"/>
                <a:lumMod val="102000"/>
                <a:tint val="94000"/>
              </a:schemeClr>
            </a:gs>
            <a:gs pos="50000">
              <a:schemeClr val="accent5">
                <a:hueOff val="-2941338"/>
                <a:satOff val="-4091"/>
                <a:lumOff val="-1569"/>
                <a:alphaOff val="0"/>
                <a:satMod val="110000"/>
                <a:lumMod val="100000"/>
                <a:shade val="100000"/>
              </a:schemeClr>
            </a:gs>
            <a:gs pos="100000">
              <a:schemeClr val="accent5">
                <a:hueOff val="-2941338"/>
                <a:satOff val="-4091"/>
                <a:lumOff val="-156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a:t>Make finished goods</a:t>
          </a:r>
        </a:p>
      </dsp:txBody>
      <dsp:txXfrm>
        <a:off x="5147662" y="3473899"/>
        <a:ext cx="1396522" cy="874619"/>
      </dsp:txXfrm>
    </dsp:sp>
    <dsp:sp modelId="{7952EF30-FBFF-4D13-8ED1-425A438FEC1B}">
      <dsp:nvSpPr>
        <dsp:cNvPr id="0" name=""/>
        <dsp:cNvSpPr/>
      </dsp:nvSpPr>
      <dsp:spPr>
        <a:xfrm>
          <a:off x="1588151" y="488608"/>
          <a:ext cx="4563466" cy="4563466"/>
        </a:xfrm>
        <a:custGeom>
          <a:avLst/>
          <a:gdLst/>
          <a:ahLst/>
          <a:cxnLst/>
          <a:rect l="0" t="0" r="0" b="0"/>
          <a:pathLst>
            <a:path>
              <a:moveTo>
                <a:pt x="3733476" y="4042059"/>
              </a:moveTo>
              <a:arcTo wR="2281733" hR="2281733" stAng="3029254" swAng="922960"/>
            </a:path>
          </a:pathLst>
        </a:custGeom>
        <a:noFill/>
        <a:ln w="50800" cap="flat" cmpd="dbl" algn="ctr">
          <a:solidFill>
            <a:srgbClr val="00B0F0"/>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E9A8A77A-1F4F-4C57-9302-DF47B022D48D}">
      <dsp:nvSpPr>
        <dsp:cNvPr id="0" name=""/>
        <dsp:cNvSpPr/>
      </dsp:nvSpPr>
      <dsp:spPr>
        <a:xfrm>
          <a:off x="3124308" y="4567450"/>
          <a:ext cx="1491152" cy="969249"/>
        </a:xfrm>
        <a:prstGeom prst="roundRect">
          <a:avLst/>
        </a:prstGeom>
        <a:gradFill rotWithShape="0">
          <a:gsLst>
            <a:gs pos="0">
              <a:schemeClr val="accent5">
                <a:hueOff val="-4412007"/>
                <a:satOff val="-6137"/>
                <a:lumOff val="-2353"/>
                <a:alphaOff val="0"/>
                <a:satMod val="103000"/>
                <a:lumMod val="102000"/>
                <a:tint val="94000"/>
              </a:schemeClr>
            </a:gs>
            <a:gs pos="50000">
              <a:schemeClr val="accent5">
                <a:hueOff val="-4412007"/>
                <a:satOff val="-6137"/>
                <a:lumOff val="-2353"/>
                <a:alphaOff val="0"/>
                <a:satMod val="110000"/>
                <a:lumMod val="100000"/>
                <a:shade val="100000"/>
              </a:schemeClr>
            </a:gs>
            <a:gs pos="100000">
              <a:schemeClr val="accent5">
                <a:hueOff val="-4412007"/>
                <a:satOff val="-6137"/>
                <a:lumOff val="-2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a:t>Sell finished goods</a:t>
          </a:r>
        </a:p>
      </dsp:txBody>
      <dsp:txXfrm>
        <a:off x="3171623" y="4614765"/>
        <a:ext cx="1396522" cy="874619"/>
      </dsp:txXfrm>
    </dsp:sp>
    <dsp:sp modelId="{7B8B3FC7-36BF-4B2D-BE76-C3010F9F22D0}">
      <dsp:nvSpPr>
        <dsp:cNvPr id="0" name=""/>
        <dsp:cNvSpPr/>
      </dsp:nvSpPr>
      <dsp:spPr>
        <a:xfrm>
          <a:off x="1588151" y="488608"/>
          <a:ext cx="4563466" cy="4563466"/>
        </a:xfrm>
        <a:custGeom>
          <a:avLst/>
          <a:gdLst/>
          <a:ahLst/>
          <a:cxnLst/>
          <a:rect l="0" t="0" r="0" b="0"/>
          <a:pathLst>
            <a:path>
              <a:moveTo>
                <a:pt x="1348950" y="4364093"/>
              </a:moveTo>
              <a:arcTo wR="2281733" hR="2281733" stAng="6847786" swAng="922960"/>
            </a:path>
          </a:pathLst>
        </a:custGeom>
        <a:noFill/>
        <a:ln w="50800" cap="flat" cmpd="dbl" algn="ctr">
          <a:solidFill>
            <a:srgbClr val="00B050"/>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21587FAD-BDF2-41F3-B32B-CB8450378C5F}">
      <dsp:nvSpPr>
        <dsp:cNvPr id="0" name=""/>
        <dsp:cNvSpPr/>
      </dsp:nvSpPr>
      <dsp:spPr>
        <a:xfrm>
          <a:off x="1148269" y="3426584"/>
          <a:ext cx="1491152" cy="969249"/>
        </a:xfrm>
        <a:prstGeom prst="roundRect">
          <a:avLst/>
        </a:prstGeom>
        <a:gradFill rotWithShape="0">
          <a:gsLst>
            <a:gs pos="0">
              <a:schemeClr val="accent5">
                <a:hueOff val="-5882676"/>
                <a:satOff val="-8182"/>
                <a:lumOff val="-3138"/>
                <a:alphaOff val="0"/>
                <a:satMod val="103000"/>
                <a:lumMod val="102000"/>
                <a:tint val="94000"/>
              </a:schemeClr>
            </a:gs>
            <a:gs pos="50000">
              <a:schemeClr val="accent5">
                <a:hueOff val="-5882676"/>
                <a:satOff val="-8182"/>
                <a:lumOff val="-3138"/>
                <a:alphaOff val="0"/>
                <a:satMod val="110000"/>
                <a:lumMod val="100000"/>
                <a:shade val="100000"/>
              </a:schemeClr>
            </a:gs>
            <a:gs pos="100000">
              <a:schemeClr val="accent5">
                <a:hueOff val="-5882676"/>
                <a:satOff val="-8182"/>
                <a:lumOff val="-313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a:t>Accounts receivable</a:t>
          </a:r>
        </a:p>
      </dsp:txBody>
      <dsp:txXfrm>
        <a:off x="1195584" y="3473899"/>
        <a:ext cx="1396522" cy="874619"/>
      </dsp:txXfrm>
    </dsp:sp>
    <dsp:sp modelId="{AC788529-1EC3-42B3-8A61-261947060859}">
      <dsp:nvSpPr>
        <dsp:cNvPr id="0" name=""/>
        <dsp:cNvSpPr/>
      </dsp:nvSpPr>
      <dsp:spPr>
        <a:xfrm>
          <a:off x="1588151" y="488608"/>
          <a:ext cx="4563466" cy="4563466"/>
        </a:xfrm>
        <a:custGeom>
          <a:avLst/>
          <a:gdLst/>
          <a:ahLst/>
          <a:cxnLst/>
          <a:rect l="0" t="0" r="0" b="0"/>
          <a:pathLst>
            <a:path>
              <a:moveTo>
                <a:pt x="35522" y="2682785"/>
              </a:moveTo>
              <a:arcTo wR="2281733" hR="2281733" stAng="10192604" swAng="1214792"/>
            </a:path>
          </a:pathLst>
        </a:custGeom>
        <a:noFill/>
        <a:ln w="50800" cap="flat" cmpd="dbl" algn="ctr">
          <a:solidFill>
            <a:srgbClr val="92D050"/>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7B5058BB-FA0B-480E-BD9B-4E26D584952A}">
      <dsp:nvSpPr>
        <dsp:cNvPr id="0" name=""/>
        <dsp:cNvSpPr/>
      </dsp:nvSpPr>
      <dsp:spPr>
        <a:xfrm>
          <a:off x="1148269" y="1144850"/>
          <a:ext cx="1491152" cy="969249"/>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a:t>Collect money</a:t>
          </a:r>
        </a:p>
      </dsp:txBody>
      <dsp:txXfrm>
        <a:off x="1195584" y="1192165"/>
        <a:ext cx="1396522" cy="874619"/>
      </dsp:txXfrm>
    </dsp:sp>
    <dsp:sp modelId="{263D6018-8FCA-4F04-972D-AB63EFF2E16C}">
      <dsp:nvSpPr>
        <dsp:cNvPr id="0" name=""/>
        <dsp:cNvSpPr/>
      </dsp:nvSpPr>
      <dsp:spPr>
        <a:xfrm>
          <a:off x="1588151" y="488608"/>
          <a:ext cx="4563466" cy="4563466"/>
        </a:xfrm>
        <a:custGeom>
          <a:avLst/>
          <a:gdLst/>
          <a:ahLst/>
          <a:cxnLst/>
          <a:rect l="0" t="0" r="0" b="0"/>
          <a:pathLst>
            <a:path>
              <a:moveTo>
                <a:pt x="829990" y="521406"/>
              </a:moveTo>
              <a:arcTo wR="2281733" hR="2281733" stAng="13829254" swAng="922960"/>
            </a:path>
          </a:pathLst>
        </a:custGeom>
        <a:noFill/>
        <a:ln w="50800" cap="flat" cmpd="dbl" algn="ctr">
          <a:solidFill>
            <a:srgbClr val="0070C0"/>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6DADA-A679-4F1F-93EA-C8C7C42A43DB}">
      <dsp:nvSpPr>
        <dsp:cNvPr id="0" name=""/>
        <dsp:cNvSpPr/>
      </dsp:nvSpPr>
      <dsp:spPr>
        <a:xfrm>
          <a:off x="3503665" y="373791"/>
          <a:ext cx="3508266" cy="1218374"/>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14585D-A5D9-4C51-9898-B95E9C347194}">
      <dsp:nvSpPr>
        <dsp:cNvPr id="0" name=""/>
        <dsp:cNvSpPr/>
      </dsp:nvSpPr>
      <dsp:spPr>
        <a:xfrm>
          <a:off x="4917851" y="3262291"/>
          <a:ext cx="679896" cy="435133"/>
        </a:xfrm>
        <a:prstGeom prst="downArrow">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09F7D6-DEA1-4F81-B1C8-4E50A46D41E3}">
      <dsp:nvSpPr>
        <dsp:cNvPr id="0" name=""/>
        <dsp:cNvSpPr/>
      </dsp:nvSpPr>
      <dsp:spPr>
        <a:xfrm>
          <a:off x="3626048" y="3633511"/>
          <a:ext cx="3263503" cy="648882"/>
        </a:xfrm>
        <a:prstGeom prst="rect">
          <a:avLst/>
        </a:prstGeom>
        <a:noFill/>
        <a:ln>
          <a:solidFill>
            <a:schemeClr val="accent3">
              <a:lumMod val="75000"/>
            </a:schemeClr>
          </a:solid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b="1" kern="1200" dirty="0"/>
            <a:t>Net Cash Flow</a:t>
          </a:r>
          <a:endParaRPr lang="en-IN" sz="2300" b="1" kern="1200" dirty="0"/>
        </a:p>
      </dsp:txBody>
      <dsp:txXfrm>
        <a:off x="3626048" y="3633511"/>
        <a:ext cx="3263503" cy="648882"/>
      </dsp:txXfrm>
    </dsp:sp>
    <dsp:sp modelId="{473835A8-B4A4-42FA-8C08-2E37E1EB52A4}">
      <dsp:nvSpPr>
        <dsp:cNvPr id="0" name=""/>
        <dsp:cNvSpPr/>
      </dsp:nvSpPr>
      <dsp:spPr>
        <a:xfrm>
          <a:off x="4713330" y="1625876"/>
          <a:ext cx="1223813" cy="1223813"/>
        </a:xfrm>
        <a:prstGeom prst="ellipse">
          <a:avLst/>
        </a:prstGeom>
        <a:solidFill>
          <a:srgbClr val="00B0F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a:t>Financing activities</a:t>
          </a:r>
          <a:endParaRPr lang="en-IN" sz="1400" b="1" kern="1200" dirty="0"/>
        </a:p>
      </dsp:txBody>
      <dsp:txXfrm>
        <a:off x="4892553" y="1805099"/>
        <a:ext cx="865367" cy="865367"/>
      </dsp:txXfrm>
    </dsp:sp>
    <dsp:sp modelId="{37B7A4F4-3860-4894-9A55-ACDCC73CA283}">
      <dsp:nvSpPr>
        <dsp:cNvPr id="0" name=""/>
        <dsp:cNvSpPr/>
      </dsp:nvSpPr>
      <dsp:spPr>
        <a:xfrm>
          <a:off x="3932518" y="535234"/>
          <a:ext cx="1223813" cy="1223813"/>
        </a:xfrm>
        <a:prstGeom prst="ellipse">
          <a:avLst/>
        </a:prstGeom>
        <a:solidFill>
          <a:srgbClr val="00B05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Operating activities</a:t>
          </a:r>
          <a:endParaRPr lang="en-IN" sz="1400" kern="1200" dirty="0"/>
        </a:p>
      </dsp:txBody>
      <dsp:txXfrm>
        <a:off x="4111741" y="714457"/>
        <a:ext cx="865367" cy="865367"/>
      </dsp:txXfrm>
    </dsp:sp>
    <dsp:sp modelId="{861FB832-D425-444D-BC75-AD7207913350}">
      <dsp:nvSpPr>
        <dsp:cNvPr id="0" name=""/>
        <dsp:cNvSpPr/>
      </dsp:nvSpPr>
      <dsp:spPr>
        <a:xfrm>
          <a:off x="5381932" y="524823"/>
          <a:ext cx="1223813" cy="1223813"/>
        </a:xfrm>
        <a:prstGeom prst="ellipse">
          <a:avLst/>
        </a:prstGeom>
        <a:solidFill>
          <a:srgbClr val="00206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Investment activities</a:t>
          </a:r>
          <a:endParaRPr lang="en-IN" sz="1400" kern="1200" dirty="0"/>
        </a:p>
      </dsp:txBody>
      <dsp:txXfrm>
        <a:off x="5561155" y="704046"/>
        <a:ext cx="865367" cy="865367"/>
      </dsp:txXfrm>
    </dsp:sp>
    <dsp:sp modelId="{67CD84CF-BE24-414D-81CF-9FB153C30343}">
      <dsp:nvSpPr>
        <dsp:cNvPr id="0" name=""/>
        <dsp:cNvSpPr/>
      </dsp:nvSpPr>
      <dsp:spPr>
        <a:xfrm>
          <a:off x="3354089" y="234612"/>
          <a:ext cx="3807420" cy="304593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FA98B-88AF-4ABD-8958-E97D2DA1B41F}">
      <dsp:nvSpPr>
        <dsp:cNvPr id="0" name=""/>
        <dsp:cNvSpPr/>
      </dsp:nvSpPr>
      <dsp:spPr>
        <a:xfrm>
          <a:off x="-4882653" y="-753830"/>
          <a:ext cx="5858998" cy="5858998"/>
        </a:xfrm>
        <a:prstGeom prst="blockArc">
          <a:avLst>
            <a:gd name="adj1" fmla="val 18900000"/>
            <a:gd name="adj2" fmla="val 2700000"/>
            <a:gd name="adj3" fmla="val 369"/>
          </a:avLst>
        </a:prstGeom>
        <a:noFill/>
        <a:ln w="142875" cap="flat" cmpd="dbl" algn="ctr">
          <a:solidFill>
            <a:srgbClr val="002060"/>
          </a:solidFill>
          <a:prstDash val="solid"/>
          <a:miter lim="800000"/>
        </a:ln>
        <a:effectLst>
          <a:glow rad="101600">
            <a:schemeClr val="accent5">
              <a:satMod val="175000"/>
              <a:alpha val="40000"/>
            </a:schemeClr>
          </a:glow>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6BA5C41-77C4-41E7-8C44-E51465ADAAF1}">
      <dsp:nvSpPr>
        <dsp:cNvPr id="0" name=""/>
        <dsp:cNvSpPr/>
      </dsp:nvSpPr>
      <dsp:spPr>
        <a:xfrm>
          <a:off x="799884" y="621632"/>
          <a:ext cx="7550765" cy="124309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86703" tIns="81280" rIns="81280" bIns="81280" numCol="1" spcCol="1270" anchor="ctr" anchorCtr="0">
          <a:noAutofit/>
        </a:bodyPr>
        <a:lstStyle/>
        <a:p>
          <a:pPr lvl="0" algn="l" defTabSz="1422400">
            <a:lnSpc>
              <a:spcPct val="90000"/>
            </a:lnSpc>
            <a:spcBef>
              <a:spcPct val="0"/>
            </a:spcBef>
            <a:spcAft>
              <a:spcPct val="35000"/>
            </a:spcAft>
          </a:pPr>
          <a:r>
            <a:rPr lang="en-US" sz="3200" b="1" kern="1200" dirty="0"/>
            <a:t>Long-term or Fixed assets</a:t>
          </a:r>
          <a:endParaRPr lang="en-IN" sz="3200" b="1" kern="1200" dirty="0"/>
        </a:p>
      </dsp:txBody>
      <dsp:txXfrm>
        <a:off x="799884" y="621632"/>
        <a:ext cx="7550765" cy="1243090"/>
      </dsp:txXfrm>
    </dsp:sp>
    <dsp:sp modelId="{ACD94ECF-813F-445E-9EB5-C60DD3B90C9C}">
      <dsp:nvSpPr>
        <dsp:cNvPr id="0" name=""/>
        <dsp:cNvSpPr/>
      </dsp:nvSpPr>
      <dsp:spPr>
        <a:xfrm>
          <a:off x="22953" y="466245"/>
          <a:ext cx="1553862" cy="1553862"/>
        </a:xfrm>
        <a:prstGeom prst="ellipse">
          <a:avLst/>
        </a:prstGeom>
        <a:blipFill rotWithShape="0">
          <a:blip xmlns:r="http://schemas.openxmlformats.org/officeDocument/2006/relationships" r:embed="rId1"/>
          <a:stretch>
            <a:fillRect/>
          </a:stretch>
        </a:blipFill>
        <a:ln w="635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z="190500" contourW="44450" prstMaterial="matte">
          <a:bevelT w="63500" h="63500" prst="artDeco"/>
          <a:contourClr>
            <a:srgbClr val="FFFFFF"/>
          </a:contourClr>
        </a:sp3d>
      </dsp:spPr>
      <dsp:style>
        <a:lnRef idx="1">
          <a:scrgbClr r="0" g="0" b="0"/>
        </a:lnRef>
        <a:fillRef idx="1">
          <a:scrgbClr r="0" g="0" b="0"/>
        </a:fillRef>
        <a:effectRef idx="2">
          <a:scrgbClr r="0" g="0" b="0"/>
        </a:effectRef>
        <a:fontRef idx="minor"/>
      </dsp:style>
    </dsp:sp>
    <dsp:sp modelId="{1F725F07-70B2-4638-87E6-414652B3A1A1}">
      <dsp:nvSpPr>
        <dsp:cNvPr id="0" name=""/>
        <dsp:cNvSpPr/>
      </dsp:nvSpPr>
      <dsp:spPr>
        <a:xfrm>
          <a:off x="799884" y="2486615"/>
          <a:ext cx="7550765" cy="124309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86703" tIns="81280" rIns="81280" bIns="81280" numCol="1" spcCol="1270" anchor="ctr" anchorCtr="0">
          <a:noAutofit/>
        </a:bodyPr>
        <a:lstStyle/>
        <a:p>
          <a:pPr lvl="0" algn="l" defTabSz="1422400">
            <a:lnSpc>
              <a:spcPct val="90000"/>
            </a:lnSpc>
            <a:spcBef>
              <a:spcPct val="0"/>
            </a:spcBef>
            <a:spcAft>
              <a:spcPct val="35000"/>
            </a:spcAft>
          </a:pPr>
          <a:r>
            <a:rPr lang="en-US" sz="3200" b="1" kern="1200" dirty="0"/>
            <a:t>Short-term or Current assets</a:t>
          </a:r>
          <a:endParaRPr lang="en-IN" sz="3200" b="1" kern="1200" dirty="0"/>
        </a:p>
      </dsp:txBody>
      <dsp:txXfrm>
        <a:off x="799884" y="2486615"/>
        <a:ext cx="7550765" cy="1243090"/>
      </dsp:txXfrm>
    </dsp:sp>
    <dsp:sp modelId="{8AD4CD56-3B55-4BF4-840F-233671D2A076}">
      <dsp:nvSpPr>
        <dsp:cNvPr id="0" name=""/>
        <dsp:cNvSpPr/>
      </dsp:nvSpPr>
      <dsp:spPr>
        <a:xfrm>
          <a:off x="22953" y="2331229"/>
          <a:ext cx="1553862" cy="1553862"/>
        </a:xfrm>
        <a:prstGeom prst="ellipse">
          <a:avLst/>
        </a:prstGeom>
        <a:blipFill rotWithShape="0">
          <a:blip xmlns:r="http://schemas.openxmlformats.org/officeDocument/2006/relationships" r:embed="rId2"/>
          <a:stretch>
            <a:fillRect/>
          </a:stretch>
        </a:blipFill>
        <a:ln w="635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z="190500" contourW="44450" prstMaterial="matte">
          <a:bevelT w="63500" h="63500" prst="artDeco"/>
          <a:contourClr>
            <a:srgbClr val="FFFFFF"/>
          </a:contourClr>
        </a:sp3d>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7FEEE-C96B-4316-B0FD-C4D1FA69F7C5}">
      <dsp:nvSpPr>
        <dsp:cNvPr id="0" name=""/>
        <dsp:cNvSpPr/>
      </dsp:nvSpPr>
      <dsp:spPr>
        <a:xfrm>
          <a:off x="3579" y="68190"/>
          <a:ext cx="4361448" cy="1744579"/>
        </a:xfrm>
        <a:prstGeom prst="chevron">
          <a:avLst/>
        </a:prstGeom>
        <a:solidFill>
          <a:schemeClr val="accent5">
            <a:lumMod val="7500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a:t>Estimate Net Profit</a:t>
          </a:r>
          <a:endParaRPr lang="en-IN" sz="2400" kern="1200" dirty="0"/>
        </a:p>
      </dsp:txBody>
      <dsp:txXfrm>
        <a:off x="875869" y="68190"/>
        <a:ext cx="2616869" cy="1744579"/>
      </dsp:txXfrm>
    </dsp:sp>
    <dsp:sp modelId="{B05D4EA2-A8CB-43C4-A683-5912FE6FE02F}">
      <dsp:nvSpPr>
        <dsp:cNvPr id="0" name=""/>
        <dsp:cNvSpPr/>
      </dsp:nvSpPr>
      <dsp:spPr>
        <a:xfrm>
          <a:off x="3928883" y="68190"/>
          <a:ext cx="4361448" cy="1744579"/>
        </a:xfrm>
        <a:prstGeom prst="chevron">
          <a:avLst/>
        </a:prstGeom>
        <a:solidFill>
          <a:schemeClr val="accent5">
            <a:lumMod val="7500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a:t>Adjust for non-cash gains (add) and losses (subtract)</a:t>
          </a:r>
          <a:endParaRPr lang="en-IN" sz="2400" kern="1200" dirty="0"/>
        </a:p>
      </dsp:txBody>
      <dsp:txXfrm>
        <a:off x="4801173" y="68190"/>
        <a:ext cx="2616869" cy="1744579"/>
      </dsp:txXfrm>
    </dsp:sp>
    <dsp:sp modelId="{79A71E15-8EE4-4B4D-86AB-5A926A170B0C}">
      <dsp:nvSpPr>
        <dsp:cNvPr id="0" name=""/>
        <dsp:cNvSpPr/>
      </dsp:nvSpPr>
      <dsp:spPr>
        <a:xfrm>
          <a:off x="7854186" y="68190"/>
          <a:ext cx="4361448" cy="1744579"/>
        </a:xfrm>
        <a:prstGeom prst="chevron">
          <a:avLst/>
        </a:prstGeom>
        <a:solidFill>
          <a:schemeClr val="accent5">
            <a:lumMod val="7500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a:t>Estimate net cash inflow and outflow out of changes in current assets and liabilities</a:t>
          </a:r>
          <a:endParaRPr lang="en-IN" sz="2400" kern="1200" dirty="0"/>
        </a:p>
      </dsp:txBody>
      <dsp:txXfrm>
        <a:off x="8726476" y="68190"/>
        <a:ext cx="2616869" cy="17445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7FEEE-C96B-4316-B0FD-C4D1FA69F7C5}">
      <dsp:nvSpPr>
        <dsp:cNvPr id="0" name=""/>
        <dsp:cNvSpPr/>
      </dsp:nvSpPr>
      <dsp:spPr>
        <a:xfrm>
          <a:off x="3579" y="68190"/>
          <a:ext cx="4361448" cy="1744579"/>
        </a:xfrm>
        <a:prstGeom prst="chevron">
          <a:avLst/>
        </a:prstGeom>
        <a:solidFill>
          <a:schemeClr val="accent5">
            <a:lumMod val="7500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a:t>Add/subtract the above three to get cash flow from operating activities</a:t>
          </a:r>
          <a:endParaRPr lang="en-IN" sz="2200" kern="1200" dirty="0"/>
        </a:p>
      </dsp:txBody>
      <dsp:txXfrm>
        <a:off x="875869" y="68190"/>
        <a:ext cx="2616869" cy="1744579"/>
      </dsp:txXfrm>
    </dsp:sp>
    <dsp:sp modelId="{B05D4EA2-A8CB-43C4-A683-5912FE6FE02F}">
      <dsp:nvSpPr>
        <dsp:cNvPr id="0" name=""/>
        <dsp:cNvSpPr/>
      </dsp:nvSpPr>
      <dsp:spPr>
        <a:xfrm>
          <a:off x="3928883" y="68190"/>
          <a:ext cx="4361448" cy="1744579"/>
        </a:xfrm>
        <a:prstGeom prst="chevron">
          <a:avLst/>
        </a:prstGeom>
        <a:solidFill>
          <a:schemeClr val="accent5">
            <a:lumMod val="7500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a:t>Cash flow from Investment activities:</a:t>
          </a:r>
        </a:p>
        <a:p>
          <a:pPr lvl="0" algn="ctr" defTabSz="977900">
            <a:lnSpc>
              <a:spcPct val="90000"/>
            </a:lnSpc>
            <a:spcBef>
              <a:spcPct val="0"/>
            </a:spcBef>
            <a:spcAft>
              <a:spcPct val="35000"/>
            </a:spcAft>
          </a:pPr>
          <a:r>
            <a:rPr lang="en-US" sz="2200" kern="1200" dirty="0"/>
            <a:t>Changes in fixed assets/ investment</a:t>
          </a:r>
          <a:endParaRPr lang="en-IN" sz="2200" kern="1200" dirty="0"/>
        </a:p>
      </dsp:txBody>
      <dsp:txXfrm>
        <a:off x="4801173" y="68190"/>
        <a:ext cx="2616869" cy="1744579"/>
      </dsp:txXfrm>
    </dsp:sp>
    <dsp:sp modelId="{79A71E15-8EE4-4B4D-86AB-5A926A170B0C}">
      <dsp:nvSpPr>
        <dsp:cNvPr id="0" name=""/>
        <dsp:cNvSpPr/>
      </dsp:nvSpPr>
      <dsp:spPr>
        <a:xfrm>
          <a:off x="7854186" y="68190"/>
          <a:ext cx="4361448" cy="1744579"/>
        </a:xfrm>
        <a:prstGeom prst="chevron">
          <a:avLst/>
        </a:prstGeom>
        <a:solidFill>
          <a:schemeClr val="accent5">
            <a:lumMod val="7500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a:t>Cash flow from financing activities: Changes in long-term liabilities and equity</a:t>
          </a:r>
          <a:endParaRPr lang="en-IN" sz="2200" kern="1200" dirty="0"/>
        </a:p>
      </dsp:txBody>
      <dsp:txXfrm>
        <a:off x="8726476" y="68190"/>
        <a:ext cx="2616869" cy="17445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7FEEE-C96B-4316-B0FD-C4D1FA69F7C5}">
      <dsp:nvSpPr>
        <dsp:cNvPr id="0" name=""/>
        <dsp:cNvSpPr/>
      </dsp:nvSpPr>
      <dsp:spPr>
        <a:xfrm>
          <a:off x="6404" y="0"/>
          <a:ext cx="3828662" cy="1349830"/>
        </a:xfrm>
        <a:prstGeom prst="chevron">
          <a:avLst/>
        </a:prstGeom>
        <a:solidFill>
          <a:schemeClr val="accent5">
            <a:lumMod val="7500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kern="1200" dirty="0"/>
            <a:t>Add up cash inflows/subtract outflows from three activities </a:t>
          </a:r>
          <a:endParaRPr lang="en-IN" sz="2300" kern="1200" dirty="0"/>
        </a:p>
      </dsp:txBody>
      <dsp:txXfrm>
        <a:off x="681319" y="0"/>
        <a:ext cx="2478832" cy="1349830"/>
      </dsp:txXfrm>
    </dsp:sp>
    <dsp:sp modelId="{B05D4EA2-A8CB-43C4-A683-5912FE6FE02F}">
      <dsp:nvSpPr>
        <dsp:cNvPr id="0" name=""/>
        <dsp:cNvSpPr/>
      </dsp:nvSpPr>
      <dsp:spPr>
        <a:xfrm>
          <a:off x="3452200" y="0"/>
          <a:ext cx="3828662" cy="1349830"/>
        </a:xfrm>
        <a:prstGeom prst="chevron">
          <a:avLst/>
        </a:prstGeom>
        <a:solidFill>
          <a:schemeClr val="accent5">
            <a:lumMod val="7500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kern="1200" dirty="0"/>
            <a:t>Add the closing cash balance of the previous year with signs</a:t>
          </a:r>
          <a:endParaRPr lang="en-IN" sz="2300" kern="1200" dirty="0"/>
        </a:p>
      </dsp:txBody>
      <dsp:txXfrm>
        <a:off x="4127115" y="0"/>
        <a:ext cx="2478832" cy="1349830"/>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621E2E-E558-4AEA-B820-417F91A0F461}" type="datetimeFigureOut">
              <a:rPr lang="en-US" smtClean="0"/>
              <a:pPr/>
              <a:t>9/18/2020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467B8D-4DF5-42E9-9919-5BA147AC09A7}" type="slidenum">
              <a:rPr lang="en-US" smtClean="0"/>
              <a:pPr/>
              <a:t>‹#›</a:t>
            </a:fld>
            <a:endParaRPr lang="en-US"/>
          </a:p>
        </p:txBody>
      </p:sp>
    </p:spTree>
    <p:extLst>
      <p:ext uri="{BB962C8B-B14F-4D97-AF65-F5344CB8AC3E}">
        <p14:creationId xmlns:p14="http://schemas.microsoft.com/office/powerpoint/2010/main" val="3402960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973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5467B8D-4DF5-42E9-9919-5BA147AC09A7}" type="slidenum">
              <a:rPr lang="en-US" smtClean="0"/>
              <a:pPr/>
              <a:t>10</a:t>
            </a:fld>
            <a:endParaRPr lang="en-US"/>
          </a:p>
        </p:txBody>
      </p:sp>
    </p:spTree>
    <p:extLst>
      <p:ext uri="{BB962C8B-B14F-4D97-AF65-F5344CB8AC3E}">
        <p14:creationId xmlns:p14="http://schemas.microsoft.com/office/powerpoint/2010/main" val="3733602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7898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7154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0638B7-97C2-4E0C-83DF-EED74EA6978C}"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281CE-4D32-4A68-B1CA-BCFB5BD40BA4}" type="slidenum">
              <a:rPr lang="en-US" smtClean="0"/>
              <a:pPr/>
              <a:t>‹#›</a:t>
            </a:fld>
            <a:endParaRPr lang="en-US"/>
          </a:p>
        </p:txBody>
      </p:sp>
    </p:spTree>
    <p:extLst>
      <p:ext uri="{BB962C8B-B14F-4D97-AF65-F5344CB8AC3E}">
        <p14:creationId xmlns:p14="http://schemas.microsoft.com/office/powerpoint/2010/main" val="119470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0638B7-97C2-4E0C-83DF-EED74EA6978C}"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281CE-4D32-4A68-B1CA-BCFB5BD40BA4}" type="slidenum">
              <a:rPr lang="en-US" smtClean="0"/>
              <a:pPr/>
              <a:t>‹#›</a:t>
            </a:fld>
            <a:endParaRPr lang="en-US"/>
          </a:p>
        </p:txBody>
      </p:sp>
    </p:spTree>
    <p:extLst>
      <p:ext uri="{BB962C8B-B14F-4D97-AF65-F5344CB8AC3E}">
        <p14:creationId xmlns:p14="http://schemas.microsoft.com/office/powerpoint/2010/main" val="15938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0638B7-97C2-4E0C-83DF-EED74EA6978C}"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281CE-4D32-4A68-B1CA-BCFB5BD40BA4}" type="slidenum">
              <a:rPr lang="en-US" smtClean="0"/>
              <a:pPr/>
              <a:t>‹#›</a:t>
            </a:fld>
            <a:endParaRPr lang="en-US"/>
          </a:p>
        </p:txBody>
      </p:sp>
    </p:spTree>
    <p:extLst>
      <p:ext uri="{BB962C8B-B14F-4D97-AF65-F5344CB8AC3E}">
        <p14:creationId xmlns:p14="http://schemas.microsoft.com/office/powerpoint/2010/main" val="342601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4FB11C0-B876-4307-B0DE-D95DD9B57ECC}"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4943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FD7FA43-92F3-40D3-871E-A7A00CBFB784}"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645934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26A2D4E-FE7C-438B-9712-367190045D8D}"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256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879243-FA3C-4045-897F-79D41E5661DB}"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0422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F924540-F043-46B1-B91C-17DB4E366DB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1145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3524DA-2C84-4A69-A963-B1FC3121378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51289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FE77BB-4363-41C7-9CCF-90B8E2C52BC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1176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C183942-22F9-48D1-8C96-EB77E7BC7D3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467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a:solidFill>
                  <a:schemeClr val="accent5">
                    <a:lumMod val="75000"/>
                  </a:schemeClr>
                </a:solidFill>
                <a:latin typeface="Georgia" panose="02040502050405020303" pitchFamily="18" charset="0"/>
              </a:defRPr>
            </a:lvl1pPr>
          </a:lstStyle>
          <a:p>
            <a:r>
              <a:rPr lang="en-US" smtClean="0"/>
              <a:t>Click to edit Master title style</a:t>
            </a:r>
            <a:endParaRPr lang="en-US"/>
          </a:p>
        </p:txBody>
      </p:sp>
      <p:sp>
        <p:nvSpPr>
          <p:cNvPr id="3" name="Content Placeholder 2"/>
          <p:cNvSpPr>
            <a:spLocks noGrp="1"/>
          </p:cNvSpPr>
          <p:nvPr>
            <p:ph idx="1"/>
          </p:nvPr>
        </p:nvSpPr>
        <p:spPr>
          <a:xfrm>
            <a:off x="838200" y="1847850"/>
            <a:ext cx="10515600" cy="4351338"/>
          </a:xfrm>
        </p:spPr>
        <p:txBody>
          <a:bodyPr>
            <a:normAutofit/>
          </a:bodyPr>
          <a:lstStyle>
            <a:lvl1pPr>
              <a:defRPr sz="2800" b="1">
                <a:solidFill>
                  <a:srgbClr val="002060"/>
                </a:solidFill>
                <a:latin typeface="Georgia" panose="02040502050405020303" pitchFamily="18" charset="0"/>
              </a:defRPr>
            </a:lvl1pPr>
            <a:lvl2pPr>
              <a:defRPr sz="2800" b="1">
                <a:solidFill>
                  <a:srgbClr val="002060"/>
                </a:solidFill>
                <a:latin typeface="Georgia" panose="02040502050405020303" pitchFamily="18" charset="0"/>
              </a:defRPr>
            </a:lvl2pPr>
            <a:lvl3pPr>
              <a:defRPr sz="2800" b="1">
                <a:solidFill>
                  <a:srgbClr val="002060"/>
                </a:solidFill>
                <a:latin typeface="Georgia" panose="02040502050405020303" pitchFamily="18" charset="0"/>
              </a:defRPr>
            </a:lvl3pPr>
            <a:lvl4pPr>
              <a:defRPr sz="2800" b="1">
                <a:solidFill>
                  <a:srgbClr val="002060"/>
                </a:solidFill>
                <a:latin typeface="Georgia" panose="02040502050405020303" pitchFamily="18" charset="0"/>
              </a:defRPr>
            </a:lvl4pPr>
            <a:lvl5pPr>
              <a:defRPr sz="2800" b="1">
                <a:solidFill>
                  <a:srgbClr val="002060"/>
                </a:solidFill>
                <a:latin typeface="Georgia" panose="02040502050405020303"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0638B7-97C2-4E0C-83DF-EED74EA6978C}"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281CE-4D32-4A68-B1CA-BCFB5BD40BA4}" type="slidenum">
              <a:rPr lang="en-US" smtClean="0"/>
              <a:pPr/>
              <a:t>‹#›</a:t>
            </a:fld>
            <a:endParaRPr lang="en-US"/>
          </a:p>
        </p:txBody>
      </p:sp>
    </p:spTree>
    <p:extLst>
      <p:ext uri="{BB962C8B-B14F-4D97-AF65-F5344CB8AC3E}">
        <p14:creationId xmlns:p14="http://schemas.microsoft.com/office/powerpoint/2010/main" val="164895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0967245-B0EC-4506-A611-1F98D060CD7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86149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CFCE78-A294-4EE3-ABCF-440746118B0C}"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40742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F7BE07C-AF1F-4396-8474-BA1C7079966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4517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1371600"/>
          </a:xfrm>
        </p:spPr>
        <p:txBody>
          <a:bodyPr/>
          <a:lstStyle/>
          <a:p>
            <a:r>
              <a:rPr lang="en-US"/>
              <a:t>Click to edit Master title style</a:t>
            </a:r>
          </a:p>
        </p:txBody>
      </p:sp>
      <p:sp>
        <p:nvSpPr>
          <p:cNvPr id="10" name="Content Placeholder 9"/>
          <p:cNvSpPr>
            <a:spLocks noGrp="1"/>
          </p:cNvSpPr>
          <p:nvPr>
            <p:ph sz="quarter" idx="13"/>
          </p:nvPr>
        </p:nvSpPr>
        <p:spPr>
          <a:xfrm>
            <a:off x="609600" y="1905000"/>
            <a:ext cx="109728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5"/>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439E6E2-5C11-479E-9BC0-3DC5AC1F9CDC}"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Date Placeholder 5"/>
          <p:cNvSpPr>
            <a:spLocks noGrp="1"/>
          </p:cNvSpPr>
          <p:nvPr>
            <p:ph type="dt" sz="half" idx="16"/>
          </p:nvPr>
        </p:nvSpPr>
        <p:spPr>
          <a:xfrm>
            <a:off x="609600" y="6245225"/>
            <a:ext cx="2844800" cy="476250"/>
          </a:xfr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19A4D13-35B8-404A-A284-7C3213E41D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94791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37466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91541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41122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18712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97217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8991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0638B7-97C2-4E0C-83DF-EED74EA6978C}"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281CE-4D32-4A68-B1CA-BCFB5BD40BA4}" type="slidenum">
              <a:rPr lang="en-US" smtClean="0"/>
              <a:pPr/>
              <a:t>‹#›</a:t>
            </a:fld>
            <a:endParaRPr lang="en-US"/>
          </a:p>
        </p:txBody>
      </p:sp>
    </p:spTree>
    <p:extLst>
      <p:ext uri="{BB962C8B-B14F-4D97-AF65-F5344CB8AC3E}">
        <p14:creationId xmlns:p14="http://schemas.microsoft.com/office/powerpoint/2010/main" val="326228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8744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99486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75139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31984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2361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0638B7-97C2-4E0C-83DF-EED74EA6978C}" type="datetimeFigureOut">
              <a:rPr lang="en-US" smtClean="0"/>
              <a:pPr/>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281CE-4D32-4A68-B1CA-BCFB5BD40BA4}" type="slidenum">
              <a:rPr lang="en-US" smtClean="0"/>
              <a:pPr/>
              <a:t>‹#›</a:t>
            </a:fld>
            <a:endParaRPr lang="en-US"/>
          </a:p>
        </p:txBody>
      </p:sp>
    </p:spTree>
    <p:extLst>
      <p:ext uri="{BB962C8B-B14F-4D97-AF65-F5344CB8AC3E}">
        <p14:creationId xmlns:p14="http://schemas.microsoft.com/office/powerpoint/2010/main" val="343503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0638B7-97C2-4E0C-83DF-EED74EA6978C}" type="datetimeFigureOut">
              <a:rPr lang="en-US" smtClean="0"/>
              <a:pPr/>
              <a:t>9/18/2020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5281CE-4D32-4A68-B1CA-BCFB5BD40BA4}" type="slidenum">
              <a:rPr lang="en-US" smtClean="0"/>
              <a:pPr/>
              <a:t>‹#›</a:t>
            </a:fld>
            <a:endParaRPr lang="en-US"/>
          </a:p>
        </p:txBody>
      </p:sp>
    </p:spTree>
    <p:extLst>
      <p:ext uri="{BB962C8B-B14F-4D97-AF65-F5344CB8AC3E}">
        <p14:creationId xmlns:p14="http://schemas.microsoft.com/office/powerpoint/2010/main" val="2654774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0638B7-97C2-4E0C-83DF-EED74EA6978C}" type="datetimeFigureOut">
              <a:rPr lang="en-US" smtClean="0"/>
              <a:pPr/>
              <a:t>9/18/2020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5281CE-4D32-4A68-B1CA-BCFB5BD40BA4}" type="slidenum">
              <a:rPr lang="en-US" smtClean="0"/>
              <a:pPr/>
              <a:t>‹#›</a:t>
            </a:fld>
            <a:endParaRPr lang="en-US"/>
          </a:p>
        </p:txBody>
      </p:sp>
    </p:spTree>
    <p:extLst>
      <p:ext uri="{BB962C8B-B14F-4D97-AF65-F5344CB8AC3E}">
        <p14:creationId xmlns:p14="http://schemas.microsoft.com/office/powerpoint/2010/main" val="276092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0638B7-97C2-4E0C-83DF-EED74EA6978C}" type="datetimeFigureOut">
              <a:rPr lang="en-US" smtClean="0"/>
              <a:pPr/>
              <a:t>9/18/2020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5281CE-4D32-4A68-B1CA-BCFB5BD40BA4}" type="slidenum">
              <a:rPr lang="en-US" smtClean="0"/>
              <a:pPr/>
              <a:t>‹#›</a:t>
            </a:fld>
            <a:endParaRPr lang="en-US"/>
          </a:p>
        </p:txBody>
      </p:sp>
    </p:spTree>
    <p:extLst>
      <p:ext uri="{BB962C8B-B14F-4D97-AF65-F5344CB8AC3E}">
        <p14:creationId xmlns:p14="http://schemas.microsoft.com/office/powerpoint/2010/main" val="31534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0638B7-97C2-4E0C-83DF-EED74EA6978C}" type="datetimeFigureOut">
              <a:rPr lang="en-US" smtClean="0"/>
              <a:pPr/>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281CE-4D32-4A68-B1CA-BCFB5BD40BA4}" type="slidenum">
              <a:rPr lang="en-US" smtClean="0"/>
              <a:pPr/>
              <a:t>‹#›</a:t>
            </a:fld>
            <a:endParaRPr lang="en-US"/>
          </a:p>
        </p:txBody>
      </p:sp>
    </p:spTree>
    <p:extLst>
      <p:ext uri="{BB962C8B-B14F-4D97-AF65-F5344CB8AC3E}">
        <p14:creationId xmlns:p14="http://schemas.microsoft.com/office/powerpoint/2010/main" val="3730172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0638B7-97C2-4E0C-83DF-EED74EA6978C}" type="datetimeFigureOut">
              <a:rPr lang="en-US" smtClean="0"/>
              <a:pPr/>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281CE-4D32-4A68-B1CA-BCFB5BD40BA4}" type="slidenum">
              <a:rPr lang="en-US" smtClean="0"/>
              <a:pPr/>
              <a:t>‹#›</a:t>
            </a:fld>
            <a:endParaRPr lang="en-US"/>
          </a:p>
        </p:txBody>
      </p:sp>
    </p:spTree>
    <p:extLst>
      <p:ext uri="{BB962C8B-B14F-4D97-AF65-F5344CB8AC3E}">
        <p14:creationId xmlns:p14="http://schemas.microsoft.com/office/powerpoint/2010/main" val="1870340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wdp"/><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638B7-97C2-4E0C-83DF-EED74EA6978C}" type="datetimeFigureOut">
              <a:rPr lang="en-US" smtClean="0"/>
              <a:pPr/>
              <a:t>9/18/2020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5281CE-4D32-4A68-B1CA-BCFB5BD40BA4}" type="slidenum">
              <a:rPr lang="en-US" smtClean="0"/>
              <a:pPr/>
              <a:t>‹#›</a:t>
            </a:fld>
            <a:endParaRPr lang="en-US"/>
          </a:p>
        </p:txBody>
      </p:sp>
      <p:pic>
        <p:nvPicPr>
          <p:cNvPr id="7"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0098" y="-93364"/>
            <a:ext cx="12242098"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userDrawn="1"/>
        </p:nvCxnSpPr>
        <p:spPr>
          <a:xfrm>
            <a:off x="0" y="228600"/>
            <a:ext cx="12151384" cy="20985"/>
          </a:xfrm>
          <a:prstGeom prst="line">
            <a:avLst/>
          </a:prstGeom>
          <a:ln w="34925"/>
        </p:spPr>
        <p:style>
          <a:lnRef idx="1">
            <a:schemeClr val="accent6"/>
          </a:lnRef>
          <a:fillRef idx="0">
            <a:schemeClr val="accent6"/>
          </a:fillRef>
          <a:effectRef idx="0">
            <a:schemeClr val="accent6"/>
          </a:effectRef>
          <a:fontRef idx="minor">
            <a:schemeClr val="tx1"/>
          </a:fontRef>
        </p:style>
      </p:cxnSp>
      <p:pic>
        <p:nvPicPr>
          <p:cNvPr id="9" name="Picture 3"/>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713934"/>
            <a:ext cx="12185138"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6515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a:solidFill>
            <a:schemeClr val="accent5">
              <a:lumMod val="75000"/>
            </a:schemeClr>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0B41D23-6DAA-4F9C-91ED-9D3054D1A10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7"/>
          <p:cNvSpPr/>
          <p:nvPr/>
        </p:nvSpPr>
        <p:spPr>
          <a:xfrm>
            <a:off x="405442" y="-45719"/>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0" y="6640195"/>
            <a:ext cx="12192000" cy="276999"/>
          </a:xfrm>
          <a:prstGeom prst="rect">
            <a:avLst/>
          </a:prstGeom>
          <a:solidFill>
            <a:srgbClr val="333F5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smtClean="0">
                <a:ln>
                  <a:noFill/>
                </a:ln>
                <a:solidFill>
                  <a:srgbClr val="FFC000"/>
                </a:solidFill>
                <a:effectLst/>
                <a:uLnTx/>
                <a:uFillTx/>
                <a:latin typeface="Calibri" panose="020F0502020204030204"/>
                <a:ea typeface="+mn-ea"/>
                <a:cs typeface="+mn-cs"/>
              </a:rPr>
              <a:t>© Manoj Kumar Mondal, </a:t>
            </a:r>
            <a:r>
              <a:rPr kumimoji="0" lang="en-US" sz="1200" b="0" i="1" u="none" strike="noStrike" kern="1200" cap="none" spc="0" normalizeH="0" baseline="0" noProof="0" dirty="0" err="1" smtClean="0">
                <a:ln>
                  <a:noFill/>
                </a:ln>
                <a:solidFill>
                  <a:srgbClr val="FFC000"/>
                </a:solidFill>
                <a:effectLst/>
                <a:uLnTx/>
                <a:uFillTx/>
                <a:latin typeface="Calibri" panose="020F0502020204030204"/>
                <a:ea typeface="+mn-ea"/>
                <a:cs typeface="+mn-cs"/>
              </a:rPr>
              <a:t>Rajendra</a:t>
            </a:r>
            <a:r>
              <a:rPr kumimoji="0" lang="en-US" sz="1200" b="0" i="1" u="none" strike="noStrike" kern="1200" cap="none" spc="0" normalizeH="0" baseline="0" noProof="0" dirty="0" smtClean="0">
                <a:ln>
                  <a:noFill/>
                </a:ln>
                <a:solidFill>
                  <a:srgbClr val="FFC000"/>
                </a:solidFill>
                <a:effectLst/>
                <a:uLnTx/>
                <a:uFillTx/>
                <a:latin typeface="Calibri" panose="020F0502020204030204"/>
                <a:ea typeface="+mn-ea"/>
                <a:cs typeface="+mn-cs"/>
              </a:rPr>
              <a:t> Mishra School of Engineering Entrepreneurship, IIT Kharagpur</a:t>
            </a:r>
            <a:endParaRPr kumimoji="0" lang="en-IN" sz="1200" b="0" i="1" u="none" strike="noStrike" kern="1200" cap="none" spc="0" normalizeH="0" baseline="0" noProof="0" dirty="0">
              <a:ln>
                <a:noFill/>
              </a:ln>
              <a:solidFill>
                <a:srgbClr val="FFC000"/>
              </a:solidFill>
              <a:effectLst/>
              <a:uLnTx/>
              <a:uFillTx/>
              <a:latin typeface="Calibri" panose="020F0502020204030204"/>
              <a:ea typeface="+mn-ea"/>
              <a:cs typeface="+mn-cs"/>
            </a:endParaRPr>
          </a:p>
        </p:txBody>
      </p:sp>
      <p:pic>
        <p:nvPicPr>
          <p:cNvPr id="11"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098" y="-93364"/>
            <a:ext cx="12242098"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Connector 11"/>
          <p:cNvCxnSpPr/>
          <p:nvPr/>
        </p:nvCxnSpPr>
        <p:spPr>
          <a:xfrm>
            <a:off x="0" y="228600"/>
            <a:ext cx="12151384" cy="20985"/>
          </a:xfrm>
          <a:prstGeom prst="line">
            <a:avLst/>
          </a:prstGeom>
          <a:ln w="3492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273398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b="1" kern="1200">
          <a:solidFill>
            <a:srgbClr val="002060"/>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173367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ngall.com/finance-png" TargetMode="External"/><Relationship Id="rId2" Type="http://schemas.openxmlformats.org/officeDocument/2006/relationships/image" Target="../media/image4.png"/><Relationship Id="rId1" Type="http://schemas.openxmlformats.org/officeDocument/2006/relationships/slideLayout" Target="../slideLayouts/slideLayout24.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13.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1.xml"/><Relationship Id="rId4" Type="http://schemas.openxmlformats.org/officeDocument/2006/relationships/image" Target="../media/image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2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21.emf"/></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22.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0.png"/><Relationship Id="rId4" Type="http://schemas.openxmlformats.org/officeDocument/2006/relationships/image" Target="../media/image19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23.emf"/></Relationships>
</file>

<file path=ppt/slides/_rels/slide4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image" Target="../media/image25.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6.vml"/><Relationship Id="rId4" Type="http://schemas.openxmlformats.org/officeDocument/2006/relationships/image" Target="../media/image26.emf"/></Relationships>
</file>

<file path=ppt/slides/_rels/slide4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18.xml"/><Relationship Id="rId1" Type="http://schemas.openxmlformats.org/officeDocument/2006/relationships/vmlDrawing" Target="../drawings/vmlDrawing7.vml"/><Relationship Id="rId4" Type="http://schemas.openxmlformats.org/officeDocument/2006/relationships/image" Target="../media/image27.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8.vml"/><Relationship Id="rId4" Type="http://schemas.openxmlformats.org/officeDocument/2006/relationships/image" Target="../media/image28.emf"/></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18.xml"/><Relationship Id="rId1" Type="http://schemas.openxmlformats.org/officeDocument/2006/relationships/vmlDrawing" Target="../drawings/vmlDrawing9.vml"/><Relationship Id="rId4" Type="http://schemas.openxmlformats.org/officeDocument/2006/relationships/image" Target="../media/image29.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10.vml"/><Relationship Id="rId4" Type="http://schemas.openxmlformats.org/officeDocument/2006/relationships/image" Target="../media/image30.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8.xml"/><Relationship Id="rId1" Type="http://schemas.openxmlformats.org/officeDocument/2006/relationships/vmlDrawing" Target="../drawings/vmlDrawing11.vml"/><Relationship Id="rId4" Type="http://schemas.openxmlformats.org/officeDocument/2006/relationships/image" Target="../media/image3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18.xml"/><Relationship Id="rId1" Type="http://schemas.openxmlformats.org/officeDocument/2006/relationships/vmlDrawing" Target="../drawings/vmlDrawing12.vml"/><Relationship Id="rId4" Type="http://schemas.openxmlformats.org/officeDocument/2006/relationships/image" Target="../media/image32.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8.xml"/><Relationship Id="rId1" Type="http://schemas.openxmlformats.org/officeDocument/2006/relationships/vmlDrawing" Target="../drawings/vmlDrawing13.vml"/><Relationship Id="rId4" Type="http://schemas.openxmlformats.org/officeDocument/2006/relationships/image" Target="../media/image33.emf"/></Relationships>
</file>

<file path=ppt/slides/_rels/slide52.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slideLayout" Target="../slideLayouts/slideLayout18.xml"/><Relationship Id="rId1" Type="http://schemas.openxmlformats.org/officeDocument/2006/relationships/vmlDrawing" Target="../drawings/vmlDrawing14.vml"/><Relationship Id="rId4" Type="http://schemas.openxmlformats.org/officeDocument/2006/relationships/image" Target="../media/image34.emf"/></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openxmlformats.org/officeDocument/2006/relationships/slideLayout" Target="../slideLayouts/slideLayout18.xml"/><Relationship Id="rId1" Type="http://schemas.openxmlformats.org/officeDocument/2006/relationships/vmlDrawing" Target="../drawings/vmlDrawing15.vml"/><Relationship Id="rId4" Type="http://schemas.openxmlformats.org/officeDocument/2006/relationships/image" Target="../media/image39.emf"/></Relationships>
</file>

<file path=ppt/slides/_rels/slide62.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13.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able, sitting&#10;&#10;Description automatically generated">
            <a:extLst>
              <a:ext uri="{FF2B5EF4-FFF2-40B4-BE49-F238E27FC236}">
                <a16:creationId xmlns:a16="http://schemas.microsoft.com/office/drawing/2014/main" id="{8374572F-E341-46C0-8F4C-706B26A4C0A3}"/>
              </a:ext>
            </a:extLst>
          </p:cNvPr>
          <p:cNvPicPr>
            <a:picLocks noChangeAspect="1"/>
          </p:cNvPicPr>
          <p:nvPr/>
        </p:nvPicPr>
        <p:blipFill rotWithShape="1">
          <a:blip r:embed="rId2">
            <a:extLst>
              <a:ext uri="{837473B0-CC2E-450A-ABE3-18F120FF3D39}">
                <a1611:picAttrSrcUrl xmlns="" xmlns:a1611="http://schemas.microsoft.com/office/drawing/2016/11/main" r:id="rId3"/>
              </a:ext>
            </a:extLst>
          </a:blip>
          <a:srcRect t="5040" r="-1" b="-1"/>
          <a:stretch/>
        </p:blipFill>
        <p:spPr>
          <a:xfrm>
            <a:off x="2562726" y="1"/>
            <a:ext cx="9629274" cy="6857999"/>
          </a:xfrm>
          <a:prstGeom prst="rect">
            <a:avLst/>
          </a:prstGeom>
        </p:spPr>
      </p:pic>
      <p:sp>
        <p:nvSpPr>
          <p:cNvPr id="19" name="Freeform: Shape 9">
            <a:extLst>
              <a:ext uri="{FF2B5EF4-FFF2-40B4-BE49-F238E27FC236}">
                <a16:creationId xmlns:a16="http://schemas.microsoft.com/office/drawing/2014/main" id="{D928DD85-BB99-450D-A702-2683E02962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11">
            <a:extLst>
              <a:ext uri="{FF2B5EF4-FFF2-40B4-BE49-F238E27FC236}">
                <a16:creationId xmlns:a16="http://schemas.microsoft.com/office/drawing/2014/main" id="{240E5BD2-4019-4012-A1AA-628900E659E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5B02C4-C356-4CF6-AC5C-FCCEAFBAAFB5}"/>
              </a:ext>
            </a:extLst>
          </p:cNvPr>
          <p:cNvSpPr>
            <a:spLocks noGrp="1"/>
          </p:cNvSpPr>
          <p:nvPr>
            <p:ph type="ctrTitle"/>
          </p:nvPr>
        </p:nvSpPr>
        <p:spPr>
          <a:xfrm>
            <a:off x="804672" y="342006"/>
            <a:ext cx="6510528" cy="2248122"/>
          </a:xfrm>
        </p:spPr>
        <p:txBody>
          <a:bodyPr anchor="b">
            <a:normAutofit fontScale="90000"/>
          </a:bodyPr>
          <a:lstStyle/>
          <a:p>
            <a:pPr algn="l"/>
            <a:r>
              <a:rPr lang="en-IN" sz="5400" b="1" dirty="0">
                <a:solidFill>
                  <a:schemeClr val="tx1">
                    <a:lumMod val="50000"/>
                  </a:schemeClr>
                </a:solidFill>
                <a:latin typeface="Georgia" panose="02040502050405020303" pitchFamily="18" charset="0"/>
              </a:rPr>
              <a:t>Foundations of Entrepreneurship</a:t>
            </a:r>
            <a:endParaRPr lang="en-US" sz="5400" b="1" dirty="0">
              <a:solidFill>
                <a:schemeClr val="tx1">
                  <a:lumMod val="50000"/>
                </a:schemeClr>
              </a:solidFill>
              <a:latin typeface="Georgia" panose="02040502050405020303" pitchFamily="18" charset="0"/>
            </a:endParaRPr>
          </a:p>
        </p:txBody>
      </p:sp>
      <p:sp>
        <p:nvSpPr>
          <p:cNvPr id="3" name="Subtitle 2">
            <a:extLst>
              <a:ext uri="{FF2B5EF4-FFF2-40B4-BE49-F238E27FC236}">
                <a16:creationId xmlns:a16="http://schemas.microsoft.com/office/drawing/2014/main" id="{0A8B53EF-9BCA-4517-9175-A856D4786ACD}"/>
              </a:ext>
            </a:extLst>
          </p:cNvPr>
          <p:cNvSpPr>
            <a:spLocks noGrp="1"/>
          </p:cNvSpPr>
          <p:nvPr>
            <p:ph type="subTitle" idx="1"/>
          </p:nvPr>
        </p:nvSpPr>
        <p:spPr>
          <a:xfrm>
            <a:off x="804672" y="2726652"/>
            <a:ext cx="5379312" cy="1675666"/>
          </a:xfrm>
        </p:spPr>
        <p:txBody>
          <a:bodyPr anchor="t">
            <a:normAutofit/>
          </a:bodyPr>
          <a:lstStyle/>
          <a:p>
            <a:pPr algn="l"/>
            <a:r>
              <a:rPr lang="en-US" sz="2000" b="1" dirty="0" smtClean="0">
                <a:solidFill>
                  <a:schemeClr val="tx1">
                    <a:lumMod val="75000"/>
                  </a:schemeClr>
                </a:solidFill>
              </a:rPr>
              <a:t>INTRODUCTION TO FINANCIAL STATEMENTS</a:t>
            </a:r>
          </a:p>
          <a:p>
            <a:pPr algn="l"/>
            <a:r>
              <a:rPr lang="en-US" sz="2000" b="1" dirty="0" smtClean="0">
                <a:solidFill>
                  <a:schemeClr val="tx1">
                    <a:lumMod val="65000"/>
                  </a:schemeClr>
                </a:solidFill>
              </a:rPr>
              <a:t>Manoj K Mondal</a:t>
            </a:r>
          </a:p>
          <a:p>
            <a:pPr algn="l"/>
            <a:r>
              <a:rPr lang="en-US" dirty="0" err="1" smtClean="0">
                <a:solidFill>
                  <a:schemeClr val="tx1">
                    <a:lumMod val="85000"/>
                  </a:schemeClr>
                </a:solidFill>
              </a:rPr>
              <a:t>RMSoEE</a:t>
            </a:r>
            <a:r>
              <a:rPr lang="en-US" dirty="0" smtClean="0">
                <a:solidFill>
                  <a:schemeClr val="tx1">
                    <a:lumMod val="85000"/>
                  </a:schemeClr>
                </a:solidFill>
              </a:rPr>
              <a:t>, IIT Kharagpur</a:t>
            </a:r>
            <a:endParaRPr lang="en-US" dirty="0">
              <a:solidFill>
                <a:schemeClr val="tx1">
                  <a:lumMod val="85000"/>
                </a:schemeClr>
              </a:solidFill>
            </a:endParaRPr>
          </a:p>
        </p:txBody>
      </p:sp>
      <p:sp>
        <p:nvSpPr>
          <p:cNvPr id="5" name="TextBox 4">
            <a:extLst>
              <a:ext uri="{FF2B5EF4-FFF2-40B4-BE49-F238E27FC236}">
                <a16:creationId xmlns:a16="http://schemas.microsoft.com/office/drawing/2014/main" id="{A04BC0E1-9970-45F9-83C3-E8CAA8BC823D}"/>
              </a:ext>
            </a:extLst>
          </p:cNvPr>
          <p:cNvSpPr txBox="1"/>
          <p:nvPr/>
        </p:nvSpPr>
        <p:spPr>
          <a:xfrm>
            <a:off x="9857708" y="6657945"/>
            <a:ext cx="2334292" cy="200055"/>
          </a:xfrm>
          <a:prstGeom prst="rect">
            <a:avLst/>
          </a:prstGeom>
          <a:solidFill>
            <a:srgbClr val="000000"/>
          </a:solidFill>
        </p:spPr>
        <p:txBody>
          <a:bodyPr wrap="none">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hlinkClick r:id="rId3">
                  <a:extLst>
                    <a:ext uri="{A12FA001-AC4F-418D-AE19-62706E023703}">
                      <ahyp:hlinkClr xmlns="" xmlns:ahyp="http://schemas.microsoft.com/office/drawing/2018/hyperlinkcolor" val="tx"/>
                    </a:ext>
                  </a:extLst>
                </a:hlinkClick>
              </a:rPr>
              <a:t>This Photo</a:t>
            </a: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rPr>
              <a:t> by Unknown author is licensed under </a:t>
            </a: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hlinkClick r:id="rId4">
                  <a:extLst>
                    <a:ext uri="{A12FA001-AC4F-418D-AE19-62706E023703}">
                      <ahyp:hlinkClr xmlns="" xmlns:ahyp="http://schemas.microsoft.com/office/drawing/2018/hyperlinkcolor" val="tx"/>
                    </a:ext>
                  </a:extLst>
                </a:hlinkClick>
              </a:rPr>
              <a:t>CC BY-NC</a:t>
            </a: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rPr>
              <a:t>.</a:t>
            </a:r>
          </a:p>
        </p:txBody>
      </p:sp>
      <p:sp>
        <p:nvSpPr>
          <p:cNvPr id="6" name="TextBox 5"/>
          <p:cNvSpPr txBox="1"/>
          <p:nvPr/>
        </p:nvSpPr>
        <p:spPr>
          <a:xfrm>
            <a:off x="804672" y="5778631"/>
            <a:ext cx="3569365" cy="923330"/>
          </a:xfrm>
          <a:prstGeom prst="rect">
            <a:avLst/>
          </a:prstGeom>
          <a:noFill/>
        </p:spPr>
        <p:txBody>
          <a:bodyPr wrap="square" rtlCol="0">
            <a:spAutoFit/>
          </a:bodyPr>
          <a:lstStyle/>
          <a:p>
            <a:r>
              <a:rPr lang="en-US" dirty="0" smtClean="0">
                <a:solidFill>
                  <a:schemeClr val="accent6">
                    <a:lumMod val="40000"/>
                    <a:lumOff val="60000"/>
                  </a:schemeClr>
                </a:solidFill>
              </a:rPr>
              <a:t>Lecture Note # 6</a:t>
            </a:r>
          </a:p>
          <a:p>
            <a:endParaRPr lang="en-US" dirty="0">
              <a:solidFill>
                <a:schemeClr val="accent6">
                  <a:lumMod val="40000"/>
                  <a:lumOff val="60000"/>
                </a:schemeClr>
              </a:solidFill>
            </a:endParaRPr>
          </a:p>
          <a:p>
            <a:r>
              <a:rPr lang="en-US" dirty="0" smtClean="0">
                <a:solidFill>
                  <a:schemeClr val="accent6">
                    <a:lumMod val="40000"/>
                    <a:lumOff val="60000"/>
                  </a:schemeClr>
                </a:solidFill>
              </a:rPr>
              <a:t>11.09.2020</a:t>
            </a:r>
            <a:endParaRPr lang="en-IN" dirty="0">
              <a:solidFill>
                <a:schemeClr val="accent6">
                  <a:lumMod val="40000"/>
                  <a:lumOff val="60000"/>
                </a:schemeClr>
              </a:solidFill>
            </a:endParaRPr>
          </a:p>
        </p:txBody>
      </p:sp>
    </p:spTree>
    <p:extLst>
      <p:ext uri="{BB962C8B-B14F-4D97-AF65-F5344CB8AC3E}">
        <p14:creationId xmlns:p14="http://schemas.microsoft.com/office/powerpoint/2010/main" val="7115572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2815" y="2035995"/>
            <a:ext cx="2201494" cy="2201494"/>
          </a:xfrm>
          <a:prstGeom prst="rect">
            <a:avLst/>
          </a:prstGeom>
        </p:spPr>
      </p:pic>
      <p:pic>
        <p:nvPicPr>
          <p:cNvPr id="3" name="Picture 2"/>
          <p:cNvPicPr>
            <a:picLocks noChangeAspect="1"/>
          </p:cNvPicPr>
          <p:nvPr/>
        </p:nvPicPr>
        <p:blipFill>
          <a:blip r:embed="rId4" cstate="print"/>
          <a:stretch>
            <a:fillRect/>
          </a:stretch>
        </p:blipFill>
        <p:spPr>
          <a:xfrm>
            <a:off x="6665340" y="3338824"/>
            <a:ext cx="437073" cy="437073"/>
          </a:xfrm>
          <a:prstGeom prst="rect">
            <a:avLst/>
          </a:prstGeom>
        </p:spPr>
      </p:pic>
      <p:pic>
        <p:nvPicPr>
          <p:cNvPr id="4" name="Picture 3"/>
          <p:cNvPicPr>
            <a:picLocks noChangeAspect="1"/>
          </p:cNvPicPr>
          <p:nvPr/>
        </p:nvPicPr>
        <p:blipFill>
          <a:blip r:embed="rId4" cstate="print"/>
          <a:stretch>
            <a:fillRect/>
          </a:stretch>
        </p:blipFill>
        <p:spPr>
          <a:xfrm>
            <a:off x="6344681" y="3826477"/>
            <a:ext cx="437073" cy="437073"/>
          </a:xfrm>
          <a:prstGeom prst="rect">
            <a:avLst/>
          </a:prstGeom>
        </p:spPr>
      </p:pic>
      <p:pic>
        <p:nvPicPr>
          <p:cNvPr id="5" name="Picture 4"/>
          <p:cNvPicPr>
            <a:picLocks noChangeAspect="1"/>
          </p:cNvPicPr>
          <p:nvPr/>
        </p:nvPicPr>
        <p:blipFill>
          <a:blip r:embed="rId4" cstate="print"/>
          <a:stretch>
            <a:fillRect/>
          </a:stretch>
        </p:blipFill>
        <p:spPr>
          <a:xfrm>
            <a:off x="6783234" y="3822782"/>
            <a:ext cx="437073" cy="437073"/>
          </a:xfrm>
          <a:prstGeom prst="rect">
            <a:avLst/>
          </a:prstGeom>
        </p:spPr>
      </p:pic>
      <p:pic>
        <p:nvPicPr>
          <p:cNvPr id="6" name="Picture 5"/>
          <p:cNvPicPr>
            <a:picLocks noChangeAspect="1"/>
          </p:cNvPicPr>
          <p:nvPr/>
        </p:nvPicPr>
        <p:blipFill>
          <a:blip r:embed="rId4" cstate="print"/>
          <a:stretch>
            <a:fillRect/>
          </a:stretch>
        </p:blipFill>
        <p:spPr>
          <a:xfrm>
            <a:off x="6996021" y="2950873"/>
            <a:ext cx="437073" cy="437073"/>
          </a:xfrm>
          <a:prstGeom prst="rect">
            <a:avLst/>
          </a:prstGeom>
        </p:spPr>
      </p:pic>
      <p:pic>
        <p:nvPicPr>
          <p:cNvPr id="7" name="Picture 6"/>
          <p:cNvPicPr>
            <a:picLocks noChangeAspect="1"/>
          </p:cNvPicPr>
          <p:nvPr/>
        </p:nvPicPr>
        <p:blipFill>
          <a:blip r:embed="rId4" cstate="print"/>
          <a:stretch>
            <a:fillRect/>
          </a:stretch>
        </p:blipFill>
        <p:spPr>
          <a:xfrm>
            <a:off x="7274942" y="3842353"/>
            <a:ext cx="437073" cy="437073"/>
          </a:xfrm>
          <a:prstGeom prst="rect">
            <a:avLst/>
          </a:prstGeom>
        </p:spPr>
      </p:pic>
      <p:pic>
        <p:nvPicPr>
          <p:cNvPr id="8" name="Picture 7"/>
          <p:cNvPicPr>
            <a:picLocks noChangeAspect="1"/>
          </p:cNvPicPr>
          <p:nvPr/>
        </p:nvPicPr>
        <p:blipFill>
          <a:blip r:embed="rId4" cstate="print"/>
          <a:stretch>
            <a:fillRect/>
          </a:stretch>
        </p:blipFill>
        <p:spPr>
          <a:xfrm>
            <a:off x="7742363" y="3826478"/>
            <a:ext cx="437073" cy="437073"/>
          </a:xfrm>
          <a:prstGeom prst="rect">
            <a:avLst/>
          </a:prstGeom>
        </p:spPr>
      </p:pic>
      <p:pic>
        <p:nvPicPr>
          <p:cNvPr id="9" name="Picture 8"/>
          <p:cNvPicPr>
            <a:picLocks noChangeAspect="1"/>
          </p:cNvPicPr>
          <p:nvPr/>
        </p:nvPicPr>
        <p:blipFill>
          <a:blip r:embed="rId4" cstate="print"/>
          <a:stretch>
            <a:fillRect/>
          </a:stretch>
        </p:blipFill>
        <p:spPr>
          <a:xfrm>
            <a:off x="7214557" y="3394097"/>
            <a:ext cx="437073" cy="437073"/>
          </a:xfrm>
          <a:prstGeom prst="rect">
            <a:avLst/>
          </a:prstGeom>
        </p:spPr>
      </p:pic>
      <p:pic>
        <p:nvPicPr>
          <p:cNvPr id="12" name="Picture 11"/>
          <p:cNvPicPr>
            <a:picLocks noChangeAspect="1"/>
          </p:cNvPicPr>
          <p:nvPr/>
        </p:nvPicPr>
        <p:blipFill>
          <a:blip r:embed="rId5"/>
          <a:stretch>
            <a:fillRect/>
          </a:stretch>
        </p:blipFill>
        <p:spPr>
          <a:xfrm>
            <a:off x="10013415" y="3055467"/>
            <a:ext cx="985850" cy="985850"/>
          </a:xfrm>
          <a:prstGeom prst="rect">
            <a:avLst/>
          </a:prstGeom>
        </p:spPr>
      </p:pic>
      <p:pic>
        <p:nvPicPr>
          <p:cNvPr id="13" name="Picture 12"/>
          <p:cNvPicPr>
            <a:picLocks noChangeAspect="1"/>
          </p:cNvPicPr>
          <p:nvPr/>
        </p:nvPicPr>
        <p:blipFill>
          <a:blip r:embed="rId6"/>
          <a:stretch>
            <a:fillRect/>
          </a:stretch>
        </p:blipFill>
        <p:spPr>
          <a:xfrm>
            <a:off x="3073556" y="3300937"/>
            <a:ext cx="654010" cy="654010"/>
          </a:xfrm>
          <a:prstGeom prst="rect">
            <a:avLst/>
          </a:prstGeom>
        </p:spPr>
      </p:pic>
      <p:pic>
        <p:nvPicPr>
          <p:cNvPr id="14" name="Picture 13"/>
          <p:cNvPicPr>
            <a:picLocks noChangeAspect="1"/>
          </p:cNvPicPr>
          <p:nvPr/>
        </p:nvPicPr>
        <p:blipFill>
          <a:blip r:embed="rId7"/>
          <a:stretch>
            <a:fillRect/>
          </a:stretch>
        </p:blipFill>
        <p:spPr>
          <a:xfrm>
            <a:off x="2987592" y="514511"/>
            <a:ext cx="1357224" cy="1357224"/>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54462" y="486424"/>
            <a:ext cx="1282512" cy="1282512"/>
          </a:xfrm>
          <a:prstGeom prst="rect">
            <a:avLst/>
          </a:prstGeom>
        </p:spPr>
      </p:pic>
      <p:sp>
        <p:nvSpPr>
          <p:cNvPr id="18" name="Left Arrow 17"/>
          <p:cNvSpPr/>
          <p:nvPr/>
        </p:nvSpPr>
        <p:spPr>
          <a:xfrm>
            <a:off x="1228650" y="2864942"/>
            <a:ext cx="1919043" cy="1624629"/>
          </a:xfrm>
          <a:prstGeom prst="leftArrow">
            <a:avLst>
              <a:gd name="adj1" fmla="val 78462"/>
              <a:gd name="adj2" fmla="val 136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Total: 1,000</a:t>
            </a:r>
            <a:endParaRPr lang="en-IN" sz="1600" dirty="0"/>
          </a:p>
          <a:p>
            <a:r>
              <a:rPr lang="en-US" sz="1600" dirty="0" smtClean="0"/>
              <a:t>Own moneny:600</a:t>
            </a:r>
          </a:p>
          <a:p>
            <a:pPr algn="ctr"/>
            <a:r>
              <a:rPr lang="en-US" sz="1600" dirty="0" smtClean="0"/>
              <a:t>Borrowing: 400</a:t>
            </a:r>
            <a:endParaRPr lang="en-IN" sz="1600" dirty="0"/>
          </a:p>
        </p:txBody>
      </p:sp>
      <p:pic>
        <p:nvPicPr>
          <p:cNvPr id="23" name="Picture 22"/>
          <p:cNvPicPr>
            <a:picLocks noChangeAspect="1"/>
          </p:cNvPicPr>
          <p:nvPr/>
        </p:nvPicPr>
        <p:blipFill>
          <a:blip r:embed="rId9"/>
          <a:stretch>
            <a:fillRect/>
          </a:stretch>
        </p:blipFill>
        <p:spPr>
          <a:xfrm>
            <a:off x="-27318" y="3062400"/>
            <a:ext cx="1327391" cy="1327391"/>
          </a:xfrm>
          <a:prstGeom prst="rect">
            <a:avLst/>
          </a:prstGeom>
        </p:spPr>
      </p:pic>
      <p:graphicFrame>
        <p:nvGraphicFramePr>
          <p:cNvPr id="27" name="Table 26"/>
          <p:cNvGraphicFramePr>
            <a:graphicFrameLocks noGrp="1"/>
          </p:cNvGraphicFramePr>
          <p:nvPr>
            <p:extLst/>
          </p:nvPr>
        </p:nvGraphicFramePr>
        <p:xfrm>
          <a:off x="7518406" y="149688"/>
          <a:ext cx="3956025" cy="259588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1035025">
                  <a:extLst>
                    <a:ext uri="{9D8B030D-6E8A-4147-A177-3AD203B41FA5}">
                      <a16:colId xmlns:a16="http://schemas.microsoft.com/office/drawing/2014/main" val="20001"/>
                    </a:ext>
                  </a:extLst>
                </a:gridCol>
              </a:tblGrid>
              <a:tr h="370840">
                <a:tc>
                  <a:txBody>
                    <a:bodyPr/>
                    <a:lstStyle/>
                    <a:p>
                      <a:r>
                        <a:rPr lang="en-US" dirty="0" smtClean="0"/>
                        <a:t>Investment in fixed assets</a:t>
                      </a:r>
                      <a:endParaRPr lang="en-IN" dirty="0"/>
                    </a:p>
                  </a:txBody>
                  <a:tcPr/>
                </a:tc>
                <a:tc>
                  <a:txBody>
                    <a:bodyPr/>
                    <a:lstStyle/>
                    <a:p>
                      <a:pPr algn="r"/>
                      <a:r>
                        <a:rPr lang="en-US" dirty="0" smtClean="0"/>
                        <a:t>10,000</a:t>
                      </a:r>
                      <a:endParaRPr lang="en-IN"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Raw-materials stock</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smtClean="0"/>
                        <a:t>1,000</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Goods-in-process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smtClean="0"/>
                        <a:t>500</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Finished goods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Receivables</a:t>
                      </a:r>
                    </a:p>
                  </a:txBody>
                  <a:tcPr/>
                </a:tc>
                <a:tc>
                  <a:txBody>
                    <a:bodyPr/>
                    <a:lstStyle/>
                    <a:p>
                      <a:pPr algn="r"/>
                      <a:r>
                        <a:rPr lang="en-US" dirty="0" smtClean="0"/>
                        <a:t>2,500</a:t>
                      </a:r>
                      <a:endParaRPr lang="en-IN" dirty="0"/>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bg1"/>
                          </a:solidFill>
                        </a:rPr>
                        <a:t>Total for operating cycle</a:t>
                      </a:r>
                      <a:endParaRPr lang="en-IN" b="1" dirty="0">
                        <a:solidFill>
                          <a:schemeClr val="bg1"/>
                        </a:solidFill>
                      </a:endParaRPr>
                    </a:p>
                  </a:txBody>
                  <a:tcPr>
                    <a:solidFill>
                      <a:schemeClr val="accent5">
                        <a:lumMod val="5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smtClean="0">
                          <a:solidFill>
                            <a:schemeClr val="bg1"/>
                          </a:solidFill>
                        </a:rPr>
                        <a:t>6,000</a:t>
                      </a:r>
                      <a:endParaRPr lang="en-IN" b="1" dirty="0" smtClean="0">
                        <a:solidFill>
                          <a:schemeClr val="bg1"/>
                        </a:solidFill>
                      </a:endParaRPr>
                    </a:p>
                  </a:txBody>
                  <a:tcPr>
                    <a:solidFill>
                      <a:schemeClr val="accent5">
                        <a:lumMod val="50000"/>
                      </a:schemeClr>
                    </a:solidFill>
                  </a:tcPr>
                </a:tc>
                <a:extLst>
                  <a:ext uri="{0D108BD9-81ED-4DB2-BD59-A6C34878D82A}">
                    <a16:rowId xmlns:a16="http://schemas.microsoft.com/office/drawing/2014/main" val="10005"/>
                  </a:ext>
                </a:extLst>
              </a:tr>
              <a:tr h="370840">
                <a:tc>
                  <a:txBody>
                    <a:bodyPr/>
                    <a:lstStyle/>
                    <a:p>
                      <a:r>
                        <a:rPr lang="en-US" b="1" dirty="0" smtClean="0">
                          <a:solidFill>
                            <a:schemeClr val="bg1"/>
                          </a:solidFill>
                        </a:rPr>
                        <a:t>Subtotal</a:t>
                      </a:r>
                      <a:endParaRPr lang="en-IN" b="1" dirty="0">
                        <a:solidFill>
                          <a:schemeClr val="bg1"/>
                        </a:solidFill>
                      </a:endParaRPr>
                    </a:p>
                  </a:txBody>
                  <a:tcPr>
                    <a:pattFill prst="pct90">
                      <a:fgClr>
                        <a:schemeClr val="accent1"/>
                      </a:fgClr>
                      <a:bgClr>
                        <a:schemeClr val="bg1"/>
                      </a:bgClr>
                    </a:pattFill>
                  </a:tcPr>
                </a:tc>
                <a:tc>
                  <a:txBody>
                    <a:bodyPr/>
                    <a:lstStyle/>
                    <a:p>
                      <a:pPr algn="r"/>
                      <a:r>
                        <a:rPr lang="en-US" b="1" dirty="0" smtClean="0">
                          <a:solidFill>
                            <a:schemeClr val="bg1"/>
                          </a:solidFill>
                        </a:rPr>
                        <a:t>16,000</a:t>
                      </a:r>
                      <a:endParaRPr lang="en-IN" b="1" dirty="0">
                        <a:solidFill>
                          <a:schemeClr val="bg1"/>
                        </a:solidFill>
                      </a:endParaRPr>
                    </a:p>
                  </a:txBody>
                  <a:tcPr>
                    <a:pattFill prst="pct90">
                      <a:fgClr>
                        <a:schemeClr val="accent1"/>
                      </a:fgClr>
                      <a:bgClr>
                        <a:schemeClr val="bg1"/>
                      </a:bgClr>
                    </a:pattFill>
                  </a:tcPr>
                </a:tc>
                <a:extLst>
                  <a:ext uri="{0D108BD9-81ED-4DB2-BD59-A6C34878D82A}">
                    <a16:rowId xmlns:a16="http://schemas.microsoft.com/office/drawing/2014/main" val="10006"/>
                  </a:ext>
                </a:extLst>
              </a:tr>
            </a:tbl>
          </a:graphicData>
        </a:graphic>
      </p:graphicFrame>
      <p:cxnSp>
        <p:nvCxnSpPr>
          <p:cNvPr id="29" name="Elbow Connector 28"/>
          <p:cNvCxnSpPr/>
          <p:nvPr/>
        </p:nvCxnSpPr>
        <p:spPr>
          <a:xfrm rot="10800000">
            <a:off x="6036975" y="1427826"/>
            <a:ext cx="3156187" cy="2129534"/>
          </a:xfrm>
          <a:prstGeom prst="bentConnector3">
            <a:avLst>
              <a:gd name="adj1" fmla="val 779"/>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15" idx="3"/>
          </p:cNvCxnSpPr>
          <p:nvPr/>
        </p:nvCxnSpPr>
        <p:spPr>
          <a:xfrm rot="10800000">
            <a:off x="6036975" y="1127681"/>
            <a:ext cx="4571139" cy="2926261"/>
          </a:xfrm>
          <a:prstGeom prst="bentConnector3">
            <a:avLst>
              <a:gd name="adj1" fmla="val 2679"/>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791730" y="1816845"/>
            <a:ext cx="1249525" cy="369332"/>
          </a:xfrm>
          <a:prstGeom prst="rect">
            <a:avLst/>
          </a:prstGeom>
          <a:noFill/>
        </p:spPr>
        <p:txBody>
          <a:bodyPr wrap="square" rtlCol="0">
            <a:spAutoFit/>
          </a:bodyPr>
          <a:lstStyle/>
          <a:p>
            <a:pPr algn="ctr"/>
            <a:r>
              <a:rPr lang="en-US" b="1" dirty="0" smtClean="0"/>
              <a:t>Bank</a:t>
            </a:r>
            <a:endParaRPr lang="en-IN" b="1" dirty="0"/>
          </a:p>
        </p:txBody>
      </p:sp>
      <p:sp>
        <p:nvSpPr>
          <p:cNvPr id="30" name="TextBox 29"/>
          <p:cNvSpPr txBox="1"/>
          <p:nvPr/>
        </p:nvSpPr>
        <p:spPr>
          <a:xfrm>
            <a:off x="3002752" y="1815775"/>
            <a:ext cx="1249525" cy="369332"/>
          </a:xfrm>
          <a:prstGeom prst="rect">
            <a:avLst/>
          </a:prstGeom>
          <a:noFill/>
        </p:spPr>
        <p:txBody>
          <a:bodyPr wrap="square" rtlCol="0">
            <a:spAutoFit/>
          </a:bodyPr>
          <a:lstStyle/>
          <a:p>
            <a:pPr algn="ctr"/>
            <a:r>
              <a:rPr lang="en-US" b="1" dirty="0" smtClean="0"/>
              <a:t>Investors</a:t>
            </a:r>
            <a:endParaRPr lang="en-IN" b="1" dirty="0"/>
          </a:p>
        </p:txBody>
      </p:sp>
      <p:sp>
        <p:nvSpPr>
          <p:cNvPr id="32" name="TextBox 31"/>
          <p:cNvSpPr txBox="1"/>
          <p:nvPr/>
        </p:nvSpPr>
        <p:spPr>
          <a:xfrm>
            <a:off x="9826935" y="4122399"/>
            <a:ext cx="1420706" cy="369332"/>
          </a:xfrm>
          <a:prstGeom prst="rect">
            <a:avLst/>
          </a:prstGeom>
          <a:noFill/>
        </p:spPr>
        <p:txBody>
          <a:bodyPr wrap="square" rtlCol="0">
            <a:spAutoFit/>
          </a:bodyPr>
          <a:lstStyle/>
          <a:p>
            <a:pPr algn="ctr"/>
            <a:r>
              <a:rPr lang="en-US" b="1" dirty="0" smtClean="0"/>
              <a:t>Customers</a:t>
            </a:r>
            <a:endParaRPr lang="en-IN" b="1" dirty="0"/>
          </a:p>
        </p:txBody>
      </p:sp>
      <p:sp>
        <p:nvSpPr>
          <p:cNvPr id="34" name="TextBox 33"/>
          <p:cNvSpPr txBox="1"/>
          <p:nvPr/>
        </p:nvSpPr>
        <p:spPr>
          <a:xfrm>
            <a:off x="8096322" y="4326314"/>
            <a:ext cx="1987103" cy="369332"/>
          </a:xfrm>
          <a:prstGeom prst="rect">
            <a:avLst/>
          </a:prstGeom>
          <a:noFill/>
        </p:spPr>
        <p:txBody>
          <a:bodyPr wrap="square" rtlCol="0">
            <a:spAutoFit/>
          </a:bodyPr>
          <a:lstStyle/>
          <a:p>
            <a:pPr algn="ctr"/>
            <a:r>
              <a:rPr lang="en-US" b="1" dirty="0" smtClean="0"/>
              <a:t>Dealer/Distributor</a:t>
            </a:r>
            <a:endParaRPr lang="en-IN" b="1" dirty="0"/>
          </a:p>
        </p:txBody>
      </p:sp>
      <p:sp>
        <p:nvSpPr>
          <p:cNvPr id="24" name="Notched Right Arrow 23"/>
          <p:cNvSpPr/>
          <p:nvPr/>
        </p:nvSpPr>
        <p:spPr>
          <a:xfrm>
            <a:off x="5801250" y="3132326"/>
            <a:ext cx="471448" cy="115614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Notched Right Arrow 34"/>
          <p:cNvSpPr/>
          <p:nvPr/>
        </p:nvSpPr>
        <p:spPr>
          <a:xfrm>
            <a:off x="8213359" y="3060901"/>
            <a:ext cx="429769" cy="115614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Notched Right Arrow 36"/>
          <p:cNvSpPr/>
          <p:nvPr/>
        </p:nvSpPr>
        <p:spPr>
          <a:xfrm>
            <a:off x="9461060" y="3034560"/>
            <a:ext cx="484511" cy="115614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p:cNvPicPr>
            <a:picLocks noChangeAspect="1"/>
          </p:cNvPicPr>
          <p:nvPr/>
        </p:nvPicPr>
        <p:blipFill>
          <a:blip r:embed="rId10"/>
          <a:stretch>
            <a:fillRect/>
          </a:stretch>
        </p:blipFill>
        <p:spPr>
          <a:xfrm>
            <a:off x="8710814" y="3311815"/>
            <a:ext cx="682401" cy="682401"/>
          </a:xfrm>
          <a:prstGeom prst="rect">
            <a:avLst/>
          </a:prstGeom>
        </p:spPr>
      </p:pic>
      <p:sp>
        <p:nvSpPr>
          <p:cNvPr id="26" name="Title 25"/>
          <p:cNvSpPr>
            <a:spLocks noGrp="1"/>
          </p:cNvSpPr>
          <p:nvPr>
            <p:ph type="title"/>
          </p:nvPr>
        </p:nvSpPr>
        <p:spPr>
          <a:xfrm>
            <a:off x="0" y="509683"/>
            <a:ext cx="2934546" cy="2235885"/>
          </a:xfrm>
        </p:spPr>
        <p:txBody>
          <a:bodyPr>
            <a:normAutofit fontScale="90000"/>
          </a:bodyPr>
          <a:lstStyle/>
          <a:p>
            <a:r>
              <a:rPr lang="en-US" sz="2400" b="1" dirty="0" smtClean="0">
                <a:solidFill>
                  <a:schemeClr val="accent5">
                    <a:lumMod val="75000"/>
                  </a:schemeClr>
                </a:solidFill>
              </a:rPr>
              <a:t>Money blocked at different stages of the operating cycle and the importance of managing creditors </a:t>
            </a:r>
            <a:endParaRPr lang="en-IN" sz="2400" b="1" dirty="0">
              <a:solidFill>
                <a:schemeClr val="accent5">
                  <a:lumMod val="75000"/>
                </a:schemeClr>
              </a:solidFill>
            </a:endParaRPr>
          </a:p>
        </p:txBody>
      </p:sp>
      <p:sp>
        <p:nvSpPr>
          <p:cNvPr id="42" name="Up Arrow 41"/>
          <p:cNvSpPr/>
          <p:nvPr/>
        </p:nvSpPr>
        <p:spPr>
          <a:xfrm>
            <a:off x="76127" y="4407400"/>
            <a:ext cx="488827" cy="8092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p:cNvCxnSpPr>
            <a:stCxn id="25" idx="0"/>
            <a:endCxn id="15" idx="2"/>
          </p:cNvCxnSpPr>
          <p:nvPr/>
        </p:nvCxnSpPr>
        <p:spPr>
          <a:xfrm flipH="1" flipV="1">
            <a:off x="5395718" y="1768936"/>
            <a:ext cx="3656297" cy="1542879"/>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0"/>
            <a:endCxn id="15" idx="2"/>
          </p:cNvCxnSpPr>
          <p:nvPr/>
        </p:nvCxnSpPr>
        <p:spPr>
          <a:xfrm flipH="1" flipV="1">
            <a:off x="5395718" y="1768936"/>
            <a:ext cx="5110622" cy="128653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5" idx="1"/>
            <a:endCxn id="23" idx="0"/>
          </p:cNvCxnSpPr>
          <p:nvPr/>
        </p:nvCxnSpPr>
        <p:spPr>
          <a:xfrm flipH="1">
            <a:off x="636378" y="1127680"/>
            <a:ext cx="4118084" cy="193472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6127" y="6162527"/>
            <a:ext cx="6418892" cy="307777"/>
          </a:xfrm>
          <a:prstGeom prst="rect">
            <a:avLst/>
          </a:prstGeom>
          <a:noFill/>
        </p:spPr>
        <p:txBody>
          <a:bodyPr wrap="square" rtlCol="0">
            <a:spAutoFit/>
          </a:bodyPr>
          <a:lstStyle/>
          <a:p>
            <a:r>
              <a:rPr lang="en-US" dirty="0" smtClean="0"/>
              <a:t>Adani Enterprises:  </a:t>
            </a:r>
            <a:endParaRPr lang="en-IN" dirty="0"/>
          </a:p>
        </p:txBody>
      </p:sp>
      <p:graphicFrame>
        <p:nvGraphicFramePr>
          <p:cNvPr id="21" name="Table 20"/>
          <p:cNvGraphicFramePr>
            <a:graphicFrameLocks noGrp="1"/>
          </p:cNvGraphicFramePr>
          <p:nvPr>
            <p:extLst>
              <p:ext uri="{D42A27DB-BD31-4B8C-83A1-F6EECF244321}">
                <p14:modId xmlns:p14="http://schemas.microsoft.com/office/powerpoint/2010/main" val="1983963328"/>
              </p:ext>
            </p:extLst>
          </p:nvPr>
        </p:nvGraphicFramePr>
        <p:xfrm>
          <a:off x="3340011" y="2908073"/>
          <a:ext cx="3061656" cy="370840"/>
        </p:xfrm>
        <a:graphic>
          <a:graphicData uri="http://schemas.openxmlformats.org/drawingml/2006/table">
            <a:tbl>
              <a:tblPr firstRow="1" bandRow="1">
                <a:tableStyleId>{5C22544A-7EE6-4342-B048-85BDC9FD1C3A}</a:tableStyleId>
              </a:tblPr>
              <a:tblGrid>
                <a:gridCol w="2260627">
                  <a:extLst>
                    <a:ext uri="{9D8B030D-6E8A-4147-A177-3AD203B41FA5}">
                      <a16:colId xmlns:a16="http://schemas.microsoft.com/office/drawing/2014/main" val="1357716366"/>
                    </a:ext>
                  </a:extLst>
                </a:gridCol>
                <a:gridCol w="801029">
                  <a:extLst>
                    <a:ext uri="{9D8B030D-6E8A-4147-A177-3AD203B41FA5}">
                      <a16:colId xmlns:a16="http://schemas.microsoft.com/office/drawing/2014/main" val="92555425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Goods-in-process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smtClean="0"/>
                        <a:t>500</a:t>
                      </a:r>
                    </a:p>
                  </a:txBody>
                  <a:tcPr/>
                </a:tc>
                <a:extLst>
                  <a:ext uri="{0D108BD9-81ED-4DB2-BD59-A6C34878D82A}">
                    <a16:rowId xmlns:a16="http://schemas.microsoft.com/office/drawing/2014/main" val="1350782316"/>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835790004"/>
              </p:ext>
            </p:extLst>
          </p:nvPr>
        </p:nvGraphicFramePr>
        <p:xfrm>
          <a:off x="5282776" y="4364710"/>
          <a:ext cx="2898313" cy="370840"/>
        </p:xfrm>
        <a:graphic>
          <a:graphicData uri="http://schemas.openxmlformats.org/drawingml/2006/table">
            <a:tbl>
              <a:tblPr firstRow="1" bandRow="1">
                <a:tableStyleId>{5C22544A-7EE6-4342-B048-85BDC9FD1C3A}</a:tableStyleId>
              </a:tblPr>
              <a:tblGrid>
                <a:gridCol w="2140020">
                  <a:extLst>
                    <a:ext uri="{9D8B030D-6E8A-4147-A177-3AD203B41FA5}">
                      <a16:colId xmlns:a16="http://schemas.microsoft.com/office/drawing/2014/main" val="1815647930"/>
                    </a:ext>
                  </a:extLst>
                </a:gridCol>
                <a:gridCol w="758293">
                  <a:extLst>
                    <a:ext uri="{9D8B030D-6E8A-4147-A177-3AD203B41FA5}">
                      <a16:colId xmlns:a16="http://schemas.microsoft.com/office/drawing/2014/main" val="354189801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Finished goods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extLst>
                  <a:ext uri="{0D108BD9-81ED-4DB2-BD59-A6C34878D82A}">
                    <a16:rowId xmlns:a16="http://schemas.microsoft.com/office/drawing/2014/main" val="1567614022"/>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1742310612"/>
              </p:ext>
            </p:extLst>
          </p:nvPr>
        </p:nvGraphicFramePr>
        <p:xfrm>
          <a:off x="8575374" y="5141618"/>
          <a:ext cx="2503122" cy="370840"/>
        </p:xfrm>
        <a:graphic>
          <a:graphicData uri="http://schemas.openxmlformats.org/drawingml/2006/table">
            <a:tbl>
              <a:tblPr firstRow="1" bandRow="1">
                <a:tableStyleId>{5C22544A-7EE6-4342-B048-85BDC9FD1C3A}</a:tableStyleId>
              </a:tblPr>
              <a:tblGrid>
                <a:gridCol w="1500721">
                  <a:extLst>
                    <a:ext uri="{9D8B030D-6E8A-4147-A177-3AD203B41FA5}">
                      <a16:colId xmlns:a16="http://schemas.microsoft.com/office/drawing/2014/main" val="2972860762"/>
                    </a:ext>
                  </a:extLst>
                </a:gridCol>
                <a:gridCol w="1002401">
                  <a:extLst>
                    <a:ext uri="{9D8B030D-6E8A-4147-A177-3AD203B41FA5}">
                      <a16:colId xmlns:a16="http://schemas.microsoft.com/office/drawing/2014/main" val="26461237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Receivables</a:t>
                      </a:r>
                    </a:p>
                  </a:txBody>
                  <a:tcPr/>
                </a:tc>
                <a:tc>
                  <a:txBody>
                    <a:bodyPr/>
                    <a:lstStyle/>
                    <a:p>
                      <a:pPr algn="r"/>
                      <a:r>
                        <a:rPr lang="en-US" dirty="0" smtClean="0"/>
                        <a:t>2,500</a:t>
                      </a:r>
                      <a:endParaRPr lang="en-IN" dirty="0"/>
                    </a:p>
                  </a:txBody>
                  <a:tcPr/>
                </a:tc>
                <a:extLst>
                  <a:ext uri="{0D108BD9-81ED-4DB2-BD59-A6C34878D82A}">
                    <a16:rowId xmlns:a16="http://schemas.microsoft.com/office/drawing/2014/main" val="2342151065"/>
                  </a:ext>
                </a:extLst>
              </a:tr>
            </a:tbl>
          </a:graphicData>
        </a:graphic>
      </p:graphicFrame>
      <p:sp>
        <p:nvSpPr>
          <p:cNvPr id="10" name="Right Arrow 9"/>
          <p:cNvSpPr/>
          <p:nvPr/>
        </p:nvSpPr>
        <p:spPr>
          <a:xfrm rot="2117416">
            <a:off x="4187243" y="1634367"/>
            <a:ext cx="298747" cy="865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5283770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hlinkClick r:id="" action="ppaction://noaction">
              <a:snd r:embed="rId2" name="whoosh.wav"/>
            </a:hlinkClick>
          </p:cNvPr>
          <p:cNvSpPr/>
          <p:nvPr/>
        </p:nvSpPr>
        <p:spPr>
          <a:xfrm>
            <a:off x="836150" y="605714"/>
            <a:ext cx="8191118" cy="1200329"/>
          </a:xfrm>
          <a:prstGeom prst="rect">
            <a:avLst/>
          </a:prstGeom>
        </p:spPr>
        <p:txBody>
          <a:bodyPr wrap="square">
            <a:spAutoFit/>
          </a:bodyPr>
          <a:lstStyle/>
          <a:p>
            <a:r>
              <a:rPr lang="en-US" sz="2400" b="1" dirty="0" smtClean="0"/>
              <a:t>Adani enterprise : </a:t>
            </a:r>
            <a:r>
              <a:rPr lang="en-US" sz="2400" b="1" dirty="0"/>
              <a:t>has</a:t>
            </a:r>
            <a:endParaRPr lang="en-US" sz="2400" b="1" dirty="0" smtClean="0"/>
          </a:p>
          <a:p>
            <a:r>
              <a:rPr lang="en-US" sz="2400" b="1" dirty="0" smtClean="0"/>
              <a:t>Receivable </a:t>
            </a:r>
            <a:r>
              <a:rPr lang="en-US" sz="2400" b="1" dirty="0"/>
              <a:t>cycle of </a:t>
            </a:r>
            <a:r>
              <a:rPr lang="en-US" sz="2400" b="1" dirty="0" smtClean="0"/>
              <a:t>	89.55 </a:t>
            </a:r>
            <a:r>
              <a:rPr lang="en-US" sz="2400" b="1" dirty="0"/>
              <a:t>days and </a:t>
            </a:r>
            <a:endParaRPr lang="en-US" sz="2400" b="1" dirty="0" smtClean="0"/>
          </a:p>
          <a:p>
            <a:r>
              <a:rPr lang="en-US" sz="2400" b="1" dirty="0" smtClean="0"/>
              <a:t>Payable </a:t>
            </a:r>
            <a:r>
              <a:rPr lang="en-US" sz="2400" b="1" dirty="0"/>
              <a:t>cycle of </a:t>
            </a:r>
            <a:r>
              <a:rPr lang="en-US" sz="2400" b="1" dirty="0" smtClean="0"/>
              <a:t>	117.66 days. </a:t>
            </a:r>
            <a:endParaRPr lang="en-IN" sz="2400" b="1" dirty="0"/>
          </a:p>
        </p:txBody>
      </p:sp>
      <p:sp>
        <p:nvSpPr>
          <p:cNvPr id="3" name="TextBox 2"/>
          <p:cNvSpPr txBox="1"/>
          <p:nvPr/>
        </p:nvSpPr>
        <p:spPr>
          <a:xfrm>
            <a:off x="836150" y="2451370"/>
            <a:ext cx="8833144" cy="1938992"/>
          </a:xfrm>
          <a:prstGeom prst="rect">
            <a:avLst/>
          </a:prstGeom>
          <a:noFill/>
          <a:ln>
            <a:solidFill>
              <a:schemeClr val="accent1">
                <a:lumMod val="75000"/>
              </a:schemeClr>
            </a:solidFill>
          </a:ln>
        </p:spPr>
        <p:txBody>
          <a:bodyPr wrap="square" rtlCol="0">
            <a:spAutoFit/>
          </a:bodyPr>
          <a:lstStyle/>
          <a:p>
            <a:r>
              <a:rPr lang="en-US" sz="2400" b="1" dirty="0" smtClean="0"/>
              <a:t>Define receivable cycle:</a:t>
            </a:r>
          </a:p>
          <a:p>
            <a:r>
              <a:rPr lang="en-US" sz="2400" b="1" dirty="0" smtClean="0"/>
              <a:t>Average outstanding in Receivable: 	2,500</a:t>
            </a:r>
          </a:p>
          <a:p>
            <a:r>
              <a:rPr lang="en-US" sz="2400" b="1" dirty="0" smtClean="0"/>
              <a:t>Annual sales: 				10,000</a:t>
            </a:r>
          </a:p>
          <a:p>
            <a:r>
              <a:rPr lang="en-US" sz="2400" b="1" dirty="0" smtClean="0"/>
              <a:t>Receivable turnover ratio:		10,000/2,500 = 4</a:t>
            </a:r>
          </a:p>
          <a:p>
            <a:r>
              <a:rPr lang="en-US" sz="2400" b="1" dirty="0" smtClean="0"/>
              <a:t>Receivable cycle:			365/4 = 91.25 days</a:t>
            </a:r>
            <a:endParaRPr lang="en-IN" sz="2400" b="1" dirty="0"/>
          </a:p>
        </p:txBody>
      </p:sp>
    </p:spTree>
    <p:extLst>
      <p:ext uri="{BB962C8B-B14F-4D97-AF65-F5344CB8AC3E}">
        <p14:creationId xmlns:p14="http://schemas.microsoft.com/office/powerpoint/2010/main" val="16244122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8465" y="2185107"/>
            <a:ext cx="2201494" cy="2201494"/>
          </a:xfrm>
          <a:prstGeom prst="rect">
            <a:avLst/>
          </a:prstGeom>
        </p:spPr>
      </p:pic>
      <p:pic>
        <p:nvPicPr>
          <p:cNvPr id="14" name="Picture 13"/>
          <p:cNvPicPr>
            <a:picLocks noChangeAspect="1"/>
          </p:cNvPicPr>
          <p:nvPr/>
        </p:nvPicPr>
        <p:blipFill>
          <a:blip r:embed="rId3"/>
          <a:stretch>
            <a:fillRect/>
          </a:stretch>
        </p:blipFill>
        <p:spPr>
          <a:xfrm>
            <a:off x="6477914" y="511645"/>
            <a:ext cx="1357224" cy="1357224"/>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54462" y="486424"/>
            <a:ext cx="1282512" cy="1282512"/>
          </a:xfrm>
          <a:prstGeom prst="rect">
            <a:avLst/>
          </a:prstGeom>
        </p:spPr>
      </p:pic>
      <p:pic>
        <p:nvPicPr>
          <p:cNvPr id="23" name="Picture 22"/>
          <p:cNvPicPr>
            <a:picLocks noChangeAspect="1"/>
          </p:cNvPicPr>
          <p:nvPr/>
        </p:nvPicPr>
        <p:blipFill>
          <a:blip r:embed="rId5"/>
          <a:stretch>
            <a:fillRect/>
          </a:stretch>
        </p:blipFill>
        <p:spPr>
          <a:xfrm>
            <a:off x="-27318" y="3062400"/>
            <a:ext cx="1327391" cy="1327391"/>
          </a:xfrm>
          <a:prstGeom prst="rect">
            <a:avLst/>
          </a:prstGeom>
        </p:spPr>
      </p:pic>
      <p:sp>
        <p:nvSpPr>
          <p:cNvPr id="20" name="TextBox 19"/>
          <p:cNvSpPr txBox="1"/>
          <p:nvPr/>
        </p:nvSpPr>
        <p:spPr>
          <a:xfrm>
            <a:off x="4791730" y="1816845"/>
            <a:ext cx="1249525" cy="369332"/>
          </a:xfrm>
          <a:prstGeom prst="rect">
            <a:avLst/>
          </a:prstGeom>
          <a:noFill/>
        </p:spPr>
        <p:txBody>
          <a:bodyPr wrap="square" rtlCol="0">
            <a:spAutoFit/>
          </a:bodyPr>
          <a:lstStyle/>
          <a:p>
            <a:pPr algn="ctr"/>
            <a:r>
              <a:rPr lang="en-US" b="1" dirty="0" smtClean="0"/>
              <a:t>Bank</a:t>
            </a:r>
            <a:endParaRPr lang="en-IN" b="1" dirty="0"/>
          </a:p>
        </p:txBody>
      </p:sp>
      <p:sp>
        <p:nvSpPr>
          <p:cNvPr id="30" name="TextBox 29"/>
          <p:cNvSpPr txBox="1"/>
          <p:nvPr/>
        </p:nvSpPr>
        <p:spPr>
          <a:xfrm>
            <a:off x="7941081" y="863774"/>
            <a:ext cx="1249525" cy="369332"/>
          </a:xfrm>
          <a:prstGeom prst="rect">
            <a:avLst/>
          </a:prstGeom>
          <a:noFill/>
        </p:spPr>
        <p:txBody>
          <a:bodyPr wrap="square" rtlCol="0">
            <a:spAutoFit/>
          </a:bodyPr>
          <a:lstStyle/>
          <a:p>
            <a:pPr algn="ctr"/>
            <a:r>
              <a:rPr lang="en-US" b="1" dirty="0" smtClean="0"/>
              <a:t>Investors</a:t>
            </a:r>
            <a:endParaRPr lang="en-IN" b="1" dirty="0"/>
          </a:p>
        </p:txBody>
      </p:sp>
      <p:pic>
        <p:nvPicPr>
          <p:cNvPr id="25" name="Picture 24"/>
          <p:cNvPicPr>
            <a:picLocks noChangeAspect="1"/>
          </p:cNvPicPr>
          <p:nvPr/>
        </p:nvPicPr>
        <p:blipFill>
          <a:blip r:embed="rId6"/>
          <a:stretch>
            <a:fillRect/>
          </a:stretch>
        </p:blipFill>
        <p:spPr>
          <a:xfrm>
            <a:off x="8710814" y="3311815"/>
            <a:ext cx="682401" cy="682401"/>
          </a:xfrm>
          <a:prstGeom prst="rect">
            <a:avLst/>
          </a:prstGeom>
        </p:spPr>
      </p:pic>
      <p:sp>
        <p:nvSpPr>
          <p:cNvPr id="26" name="Title 25"/>
          <p:cNvSpPr>
            <a:spLocks noGrp="1"/>
          </p:cNvSpPr>
          <p:nvPr>
            <p:ph type="title"/>
          </p:nvPr>
        </p:nvSpPr>
        <p:spPr>
          <a:xfrm>
            <a:off x="312944" y="-176238"/>
            <a:ext cx="4450530" cy="2440768"/>
          </a:xfrm>
        </p:spPr>
        <p:txBody>
          <a:bodyPr>
            <a:normAutofit/>
          </a:bodyPr>
          <a:lstStyle/>
          <a:p>
            <a:r>
              <a:rPr lang="en-US" sz="2400" b="1" dirty="0" smtClean="0">
                <a:solidFill>
                  <a:schemeClr val="accent5">
                    <a:lumMod val="75000"/>
                  </a:schemeClr>
                </a:solidFill>
              </a:rPr>
              <a:t>Money blocked at different stages of the operating cycle and the importance of managing creditors </a:t>
            </a:r>
            <a:endParaRPr lang="en-IN" sz="2400" b="1" dirty="0">
              <a:solidFill>
                <a:schemeClr val="accent5">
                  <a:lumMod val="75000"/>
                </a:schemeClr>
              </a:solidFill>
            </a:endParaRPr>
          </a:p>
        </p:txBody>
      </p:sp>
      <p:sp>
        <p:nvSpPr>
          <p:cNvPr id="42" name="Up Arrow 41"/>
          <p:cNvSpPr/>
          <p:nvPr/>
        </p:nvSpPr>
        <p:spPr>
          <a:xfrm>
            <a:off x="76127" y="4407400"/>
            <a:ext cx="488827" cy="8092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p:cNvCxnSpPr>
            <a:stCxn id="25" idx="0"/>
            <a:endCxn id="15" idx="2"/>
          </p:cNvCxnSpPr>
          <p:nvPr/>
        </p:nvCxnSpPr>
        <p:spPr>
          <a:xfrm flipH="1" flipV="1">
            <a:off x="5395718" y="1768936"/>
            <a:ext cx="3656297" cy="1542879"/>
          </a:xfrm>
          <a:prstGeom prst="straightConnector1">
            <a:avLst/>
          </a:prstGeom>
          <a:ln w="31750">
            <a:solidFill>
              <a:srgbClr val="00B05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0" idx="0"/>
            <a:endCxn id="23" idx="0"/>
          </p:cNvCxnSpPr>
          <p:nvPr/>
        </p:nvCxnSpPr>
        <p:spPr>
          <a:xfrm flipH="1">
            <a:off x="636378" y="1816845"/>
            <a:ext cx="4780115" cy="1245555"/>
          </a:xfrm>
          <a:prstGeom prst="straightConnector1">
            <a:avLst/>
          </a:prstGeom>
          <a:ln w="31750">
            <a:solidFill>
              <a:srgbClr val="00B05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08374" y="4658141"/>
            <a:ext cx="6418892" cy="830997"/>
          </a:xfrm>
          <a:prstGeom prst="rect">
            <a:avLst/>
          </a:prstGeom>
          <a:noFill/>
        </p:spPr>
        <p:txBody>
          <a:bodyPr wrap="square" rtlCol="0">
            <a:spAutoFit/>
          </a:bodyPr>
          <a:lstStyle/>
          <a:p>
            <a:pPr algn="ctr"/>
            <a:r>
              <a:rPr lang="en-US" sz="2400" b="1" dirty="0" smtClean="0"/>
              <a:t>Adani Enterprises:</a:t>
            </a:r>
          </a:p>
          <a:p>
            <a:pPr algn="ctr"/>
            <a:r>
              <a:rPr lang="en-US" sz="2400" b="1" dirty="0" smtClean="0"/>
              <a:t>Annual Sales ₹40,378 crore  </a:t>
            </a:r>
            <a:endParaRPr lang="en-IN" sz="2400" b="1" dirty="0"/>
          </a:p>
        </p:txBody>
      </p:sp>
      <p:sp>
        <p:nvSpPr>
          <p:cNvPr id="10" name="Notched Right Arrow 9"/>
          <p:cNvSpPr/>
          <p:nvPr/>
        </p:nvSpPr>
        <p:spPr>
          <a:xfrm rot="10800000">
            <a:off x="6080189" y="2978371"/>
            <a:ext cx="1860892" cy="1115140"/>
          </a:xfrm>
          <a:prstGeom prst="notchedRightArrow">
            <a:avLst>
              <a:gd name="adj1" fmla="val 88382"/>
              <a:gd name="adj2" fmla="val 334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p:cNvSpPr txBox="1"/>
          <p:nvPr/>
        </p:nvSpPr>
        <p:spPr>
          <a:xfrm>
            <a:off x="6318002" y="3011955"/>
            <a:ext cx="1381456" cy="923330"/>
          </a:xfrm>
          <a:prstGeom prst="rect">
            <a:avLst/>
          </a:prstGeom>
          <a:noFill/>
        </p:spPr>
        <p:txBody>
          <a:bodyPr wrap="square" rtlCol="0">
            <a:spAutoFit/>
          </a:bodyPr>
          <a:lstStyle/>
          <a:p>
            <a:r>
              <a:rPr lang="en-US" b="1" dirty="0" smtClean="0">
                <a:solidFill>
                  <a:schemeClr val="bg1"/>
                </a:solidFill>
              </a:rPr>
              <a:t>Receive payment in 89.5 days</a:t>
            </a:r>
            <a:endParaRPr lang="en-IN" b="1" dirty="0">
              <a:solidFill>
                <a:schemeClr val="bg1"/>
              </a:solidFill>
            </a:endParaRPr>
          </a:p>
        </p:txBody>
      </p:sp>
      <p:sp>
        <p:nvSpPr>
          <p:cNvPr id="44" name="Notched Right Arrow 43"/>
          <p:cNvSpPr/>
          <p:nvPr/>
        </p:nvSpPr>
        <p:spPr>
          <a:xfrm rot="10800000">
            <a:off x="1677929" y="2978371"/>
            <a:ext cx="1860892" cy="1115140"/>
          </a:xfrm>
          <a:prstGeom prst="notchedRightArrow">
            <a:avLst>
              <a:gd name="adj1" fmla="val 88382"/>
              <a:gd name="adj2" fmla="val 334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TextBox 42"/>
          <p:cNvSpPr txBox="1"/>
          <p:nvPr/>
        </p:nvSpPr>
        <p:spPr>
          <a:xfrm>
            <a:off x="1990149" y="3024706"/>
            <a:ext cx="1360168" cy="923330"/>
          </a:xfrm>
          <a:prstGeom prst="rect">
            <a:avLst/>
          </a:prstGeom>
          <a:noFill/>
        </p:spPr>
        <p:txBody>
          <a:bodyPr wrap="square" rtlCol="0">
            <a:spAutoFit/>
          </a:bodyPr>
          <a:lstStyle/>
          <a:p>
            <a:r>
              <a:rPr lang="en-US" b="1" dirty="0" smtClean="0">
                <a:solidFill>
                  <a:schemeClr val="bg1"/>
                </a:solidFill>
              </a:rPr>
              <a:t>Make payment in 117.66 days</a:t>
            </a:r>
            <a:endParaRPr lang="en-IN" b="1" dirty="0">
              <a:solidFill>
                <a:schemeClr val="bg1"/>
              </a:solidFill>
            </a:endParaRPr>
          </a:p>
        </p:txBody>
      </p:sp>
      <p:sp>
        <p:nvSpPr>
          <p:cNvPr id="17" name="Rounded Rectangle 16"/>
          <p:cNvSpPr/>
          <p:nvPr/>
        </p:nvSpPr>
        <p:spPr>
          <a:xfrm>
            <a:off x="76127" y="187539"/>
            <a:ext cx="11739766" cy="2898843"/>
          </a:xfrm>
          <a:custGeom>
            <a:avLst/>
            <a:gdLst>
              <a:gd name="connsiteX0" fmla="*/ 0 w 11731557"/>
              <a:gd name="connsiteY0" fmla="*/ 481529 h 2889115"/>
              <a:gd name="connsiteX1" fmla="*/ 481529 w 11731557"/>
              <a:gd name="connsiteY1" fmla="*/ 0 h 2889115"/>
              <a:gd name="connsiteX2" fmla="*/ 11250028 w 11731557"/>
              <a:gd name="connsiteY2" fmla="*/ 0 h 2889115"/>
              <a:gd name="connsiteX3" fmla="*/ 11731557 w 11731557"/>
              <a:gd name="connsiteY3" fmla="*/ 481529 h 2889115"/>
              <a:gd name="connsiteX4" fmla="*/ 11731557 w 11731557"/>
              <a:gd name="connsiteY4" fmla="*/ 2407586 h 2889115"/>
              <a:gd name="connsiteX5" fmla="*/ 11250028 w 11731557"/>
              <a:gd name="connsiteY5" fmla="*/ 2889115 h 2889115"/>
              <a:gd name="connsiteX6" fmla="*/ 481529 w 11731557"/>
              <a:gd name="connsiteY6" fmla="*/ 2889115 h 2889115"/>
              <a:gd name="connsiteX7" fmla="*/ 0 w 11731557"/>
              <a:gd name="connsiteY7" fmla="*/ 2407586 h 2889115"/>
              <a:gd name="connsiteX8" fmla="*/ 0 w 11731557"/>
              <a:gd name="connsiteY8" fmla="*/ 481529 h 2889115"/>
              <a:gd name="connsiteX0" fmla="*/ 7394 w 11738951"/>
              <a:gd name="connsiteY0" fmla="*/ 481529 h 2889115"/>
              <a:gd name="connsiteX1" fmla="*/ 206821 w 11738951"/>
              <a:gd name="connsiteY1" fmla="*/ 9728 h 2889115"/>
              <a:gd name="connsiteX2" fmla="*/ 11257422 w 11738951"/>
              <a:gd name="connsiteY2" fmla="*/ 0 h 2889115"/>
              <a:gd name="connsiteX3" fmla="*/ 11738951 w 11738951"/>
              <a:gd name="connsiteY3" fmla="*/ 481529 h 2889115"/>
              <a:gd name="connsiteX4" fmla="*/ 11738951 w 11738951"/>
              <a:gd name="connsiteY4" fmla="*/ 2407586 h 2889115"/>
              <a:gd name="connsiteX5" fmla="*/ 11257422 w 11738951"/>
              <a:gd name="connsiteY5" fmla="*/ 2889115 h 2889115"/>
              <a:gd name="connsiteX6" fmla="*/ 488923 w 11738951"/>
              <a:gd name="connsiteY6" fmla="*/ 2889115 h 2889115"/>
              <a:gd name="connsiteX7" fmla="*/ 7394 w 11738951"/>
              <a:gd name="connsiteY7" fmla="*/ 2407586 h 2889115"/>
              <a:gd name="connsiteX8" fmla="*/ 7394 w 11738951"/>
              <a:gd name="connsiteY8" fmla="*/ 481529 h 2889115"/>
              <a:gd name="connsiteX0" fmla="*/ 7394 w 11739766"/>
              <a:gd name="connsiteY0" fmla="*/ 491257 h 2898843"/>
              <a:gd name="connsiteX1" fmla="*/ 206821 w 11739766"/>
              <a:gd name="connsiteY1" fmla="*/ 19456 h 2898843"/>
              <a:gd name="connsiteX2" fmla="*/ 11500614 w 11739766"/>
              <a:gd name="connsiteY2" fmla="*/ 0 h 2898843"/>
              <a:gd name="connsiteX3" fmla="*/ 11738951 w 11739766"/>
              <a:gd name="connsiteY3" fmla="*/ 491257 h 2898843"/>
              <a:gd name="connsiteX4" fmla="*/ 11738951 w 11739766"/>
              <a:gd name="connsiteY4" fmla="*/ 2417314 h 2898843"/>
              <a:gd name="connsiteX5" fmla="*/ 11257422 w 11739766"/>
              <a:gd name="connsiteY5" fmla="*/ 2898843 h 2898843"/>
              <a:gd name="connsiteX6" fmla="*/ 488923 w 11739766"/>
              <a:gd name="connsiteY6" fmla="*/ 2898843 h 2898843"/>
              <a:gd name="connsiteX7" fmla="*/ 7394 w 11739766"/>
              <a:gd name="connsiteY7" fmla="*/ 2417314 h 2898843"/>
              <a:gd name="connsiteX8" fmla="*/ 7394 w 11739766"/>
              <a:gd name="connsiteY8" fmla="*/ 491257 h 2898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39766" h="2898843">
                <a:moveTo>
                  <a:pt x="7394" y="491257"/>
                </a:moveTo>
                <a:cubicBezTo>
                  <a:pt x="7394" y="225316"/>
                  <a:pt x="-59120" y="19456"/>
                  <a:pt x="206821" y="19456"/>
                </a:cubicBezTo>
                <a:lnTo>
                  <a:pt x="11500614" y="0"/>
                </a:lnTo>
                <a:cubicBezTo>
                  <a:pt x="11766555" y="0"/>
                  <a:pt x="11738951" y="225316"/>
                  <a:pt x="11738951" y="491257"/>
                </a:cubicBezTo>
                <a:lnTo>
                  <a:pt x="11738951" y="2417314"/>
                </a:lnTo>
                <a:cubicBezTo>
                  <a:pt x="11738951" y="2683255"/>
                  <a:pt x="11523363" y="2898843"/>
                  <a:pt x="11257422" y="2898843"/>
                </a:cubicBezTo>
                <a:lnTo>
                  <a:pt x="488923" y="2898843"/>
                </a:lnTo>
                <a:cubicBezTo>
                  <a:pt x="222982" y="2898843"/>
                  <a:pt x="7394" y="2683255"/>
                  <a:pt x="7394" y="2417314"/>
                </a:cubicBezTo>
                <a:lnTo>
                  <a:pt x="7394" y="491257"/>
                </a:lnTo>
                <a:close/>
              </a:path>
            </a:pathLst>
          </a:cu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8280360" y="4042486"/>
            <a:ext cx="1809946" cy="263950"/>
          </a:xfrm>
          <a:prstGeom prst="rect">
            <a:avLst/>
          </a:prstGeom>
          <a:noFill/>
        </p:spPr>
        <p:txBody>
          <a:bodyPr wrap="square" rtlCol="0">
            <a:prstTxWarp prst="textTriangle">
              <a:avLst/>
            </a:prstTxWarp>
            <a:spAutoFit/>
          </a:bodyPr>
          <a:lstStyle/>
          <a:p>
            <a:r>
              <a:rPr lang="en-US" dirty="0" smtClean="0"/>
              <a:t>Distributors</a:t>
            </a:r>
            <a:endParaRPr lang="en-IN" dirty="0"/>
          </a:p>
        </p:txBody>
      </p:sp>
      <p:cxnSp>
        <p:nvCxnSpPr>
          <p:cNvPr id="21" name="Straight Arrow Connector 20"/>
          <p:cNvCxnSpPr>
            <a:stCxn id="3" idx="1"/>
          </p:cNvCxnSpPr>
          <p:nvPr/>
        </p:nvCxnSpPr>
        <p:spPr>
          <a:xfrm flipH="1" flipV="1">
            <a:off x="5452230" y="1789969"/>
            <a:ext cx="2828130" cy="2384492"/>
          </a:xfrm>
          <a:prstGeom prst="straightConnector1">
            <a:avLst/>
          </a:prstGeom>
          <a:ln w="31750">
            <a:solidFill>
              <a:srgbClr val="00B05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63891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002060"/>
                </a:solidFill>
                <a:latin typeface="Georgia" panose="02040502050405020303" pitchFamily="18" charset="0"/>
              </a:rPr>
              <a:t>Double entry system</a:t>
            </a:r>
            <a:endParaRPr lang="en-US" sz="3600" dirty="0">
              <a:solidFill>
                <a:srgbClr val="002060"/>
              </a:solidFill>
              <a:latin typeface="Georgia" panose="02040502050405020303" pitchFamily="18" charset="0"/>
            </a:endParaRPr>
          </a:p>
        </p:txBody>
      </p:sp>
      <p:sp>
        <p:nvSpPr>
          <p:cNvPr id="3" name="Content Placeholder 2"/>
          <p:cNvSpPr>
            <a:spLocks noGrp="1"/>
          </p:cNvSpPr>
          <p:nvPr>
            <p:ph idx="1"/>
          </p:nvPr>
        </p:nvSpPr>
        <p:spPr>
          <a:xfrm>
            <a:off x="721468" y="1300331"/>
            <a:ext cx="10515600" cy="4545992"/>
          </a:xfrm>
        </p:spPr>
        <p:txBody>
          <a:bodyPr>
            <a:normAutofit/>
          </a:bodyPr>
          <a:lstStyle/>
          <a:p>
            <a:r>
              <a:rPr lang="en-IN" b="1" dirty="0">
                <a:solidFill>
                  <a:srgbClr val="C00000"/>
                </a:solidFill>
              </a:rPr>
              <a:t>Double entry system </a:t>
            </a:r>
            <a:r>
              <a:rPr lang="en-IN" b="1" dirty="0"/>
              <a:t>of accounting means that every business transaction involves two </a:t>
            </a:r>
            <a:r>
              <a:rPr lang="en-IN" b="1" dirty="0" smtClean="0"/>
              <a:t>or more accounts</a:t>
            </a:r>
            <a:r>
              <a:rPr lang="en-IN" b="1" dirty="0"/>
              <a:t>.</a:t>
            </a:r>
            <a:endParaRPr lang="en-US" b="1" dirty="0"/>
          </a:p>
          <a:p>
            <a:r>
              <a:rPr lang="en-IN" b="1" dirty="0"/>
              <a:t>Example:  Your company </a:t>
            </a:r>
            <a:r>
              <a:rPr lang="en-IN" b="1" dirty="0" smtClean="0"/>
              <a:t>‘A’ purchases raw-materials (₹500) </a:t>
            </a:r>
            <a:r>
              <a:rPr lang="en-IN" b="1" dirty="0"/>
              <a:t>from </a:t>
            </a:r>
            <a:r>
              <a:rPr lang="en-IN" b="1" dirty="0" smtClean="0"/>
              <a:t>company ‘B’ </a:t>
            </a:r>
            <a:r>
              <a:rPr lang="en-IN" b="1" dirty="0"/>
              <a:t>in cash. </a:t>
            </a:r>
            <a:r>
              <a:rPr lang="en-IN" b="1" dirty="0" smtClean="0"/>
              <a:t>Your </a:t>
            </a:r>
            <a:r>
              <a:rPr lang="en-IN" b="1" dirty="0"/>
              <a:t>cash account reduces and raw-material purchase account increases</a:t>
            </a:r>
            <a:r>
              <a:rPr lang="en-IN" dirty="0"/>
              <a:t>. The </a:t>
            </a:r>
            <a:r>
              <a:rPr lang="en-IN" dirty="0" smtClean="0"/>
              <a:t>books </a:t>
            </a:r>
            <a:r>
              <a:rPr lang="en-IN" dirty="0"/>
              <a:t>where you enter these </a:t>
            </a:r>
            <a:r>
              <a:rPr lang="en-IN" dirty="0" smtClean="0"/>
              <a:t>data are called ledgers. For example ‘Cash Ledger’, ‘Sales Ledger’, ‘Purchase Ledger’, etc.</a:t>
            </a:r>
            <a:r>
              <a:rPr lang="en-IN" b="1" dirty="0" smtClean="0"/>
              <a:t> </a:t>
            </a:r>
          </a:p>
          <a:p>
            <a:endParaRPr lang="en-US" b="1" dirty="0"/>
          </a:p>
        </p:txBody>
      </p:sp>
    </p:spTree>
    <p:extLst>
      <p:ext uri="{BB962C8B-B14F-4D97-AF65-F5344CB8AC3E}">
        <p14:creationId xmlns:p14="http://schemas.microsoft.com/office/powerpoint/2010/main" val="325435202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5961" y="3072384"/>
            <a:ext cx="7046976" cy="3499103"/>
          </a:xfrm>
          <a:prstGeom prst="roundRect">
            <a:avLst>
              <a:gd name="adj" fmla="val 16590"/>
            </a:avLst>
          </a:prstGeom>
          <a:blipFill dpi="0" rotWithShape="1">
            <a:blip r:embed="rId2">
              <a:alphaModFix amt="57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43256" y="276048"/>
            <a:ext cx="10515600" cy="872185"/>
          </a:xfrm>
        </p:spPr>
        <p:txBody>
          <a:bodyPr/>
          <a:lstStyle/>
          <a:p>
            <a:r>
              <a:rPr lang="en-US" dirty="0" smtClean="0"/>
              <a:t>Double Entry System</a:t>
            </a:r>
            <a:endParaRPr lang="en-IN" dirty="0"/>
          </a:p>
        </p:txBody>
      </p:sp>
      <p:sp>
        <p:nvSpPr>
          <p:cNvPr id="3" name="Content Placeholder 2"/>
          <p:cNvSpPr>
            <a:spLocks noGrp="1"/>
          </p:cNvSpPr>
          <p:nvPr>
            <p:ph idx="1"/>
          </p:nvPr>
        </p:nvSpPr>
        <p:spPr>
          <a:xfrm>
            <a:off x="36093" y="914031"/>
            <a:ext cx="7772400" cy="2283079"/>
          </a:xfrm>
        </p:spPr>
        <p:txBody>
          <a:bodyPr>
            <a:normAutofit lnSpcReduction="10000"/>
          </a:bodyPr>
          <a:lstStyle/>
          <a:p>
            <a:r>
              <a:rPr lang="en-US" dirty="0"/>
              <a:t>If your payment is partly on cash (₹300) and partly on credit,(₹200) three accounts will be affected:</a:t>
            </a:r>
          </a:p>
          <a:p>
            <a:pPr lvl="1"/>
            <a:r>
              <a:rPr lang="en-US" dirty="0"/>
              <a:t>Purchase: 		₹500</a:t>
            </a:r>
          </a:p>
          <a:p>
            <a:pPr lvl="1"/>
            <a:r>
              <a:rPr lang="en-US" dirty="0"/>
              <a:t>Cash: 			₹300</a:t>
            </a:r>
          </a:p>
          <a:p>
            <a:pPr lvl="1"/>
            <a:r>
              <a:rPr lang="en-US" dirty="0"/>
              <a:t>Accounts payable: 	₹200</a:t>
            </a:r>
          </a:p>
          <a:p>
            <a:endParaRPr lang="en-US" dirty="0"/>
          </a:p>
          <a:p>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ounded Rectangle 6"/>
          <p:cNvSpPr/>
          <p:nvPr/>
        </p:nvSpPr>
        <p:spPr>
          <a:xfrm>
            <a:off x="1804582" y="4230623"/>
            <a:ext cx="1536192" cy="1182624"/>
          </a:xfrm>
          <a:prstGeom prst="roundRect">
            <a:avLst/>
          </a:prstGeom>
          <a:ln w="25400">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Accounts Payables ₹200</a:t>
            </a:r>
            <a:endParaRPr lang="en-IN" dirty="0"/>
          </a:p>
        </p:txBody>
      </p:sp>
      <p:pic>
        <p:nvPicPr>
          <p:cNvPr id="18434" name="Picture 2" descr="List of Goods and Services Not Eligible for Input Tax Credit | SAG Infotech"/>
          <p:cNvPicPr>
            <a:picLocks noChangeAspect="1" noChangeArrowheads="1"/>
          </p:cNvPicPr>
          <p:nvPr/>
        </p:nvPicPr>
        <p:blipFill rotWithShape="1">
          <a:blip r:embed="rId3">
            <a:extLst>
              <a:ext uri="{28A0092B-C50C-407E-A947-70E740481C1C}">
                <a14:useLocalDpi xmlns:a14="http://schemas.microsoft.com/office/drawing/2010/main" val="0"/>
              </a:ext>
            </a:extLst>
          </a:blip>
          <a:srcRect l="7280" r="65840" b="43071"/>
          <a:stretch/>
        </p:blipFill>
        <p:spPr bwMode="auto">
          <a:xfrm>
            <a:off x="10317344" y="1316034"/>
            <a:ext cx="1767840" cy="1965655"/>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9768010" y="448128"/>
            <a:ext cx="1536192" cy="1182624"/>
          </a:xfrm>
          <a:prstGeom prst="roundRect">
            <a:avLst/>
          </a:prstGeom>
          <a:ln w="25400">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Purchase of goods worth ₹500</a:t>
            </a:r>
            <a:endParaRPr lang="en-IN" dirty="0"/>
          </a:p>
        </p:txBody>
      </p:sp>
      <p:pic>
        <p:nvPicPr>
          <p:cNvPr id="18436" name="Picture 4" descr="Viewpoint | Prefer dealing in cash over digital mode? Keep in mind these  laws to avoid trouble"/>
          <p:cNvPicPr>
            <a:picLocks noChangeAspect="1" noChangeArrowheads="1"/>
          </p:cNvPicPr>
          <p:nvPr/>
        </p:nvPicPr>
        <p:blipFill rotWithShape="1">
          <a:blip r:embed="rId4">
            <a:extLst>
              <a:ext uri="{28A0092B-C50C-407E-A947-70E740481C1C}">
                <a14:useLocalDpi xmlns:a14="http://schemas.microsoft.com/office/drawing/2010/main" val="0"/>
              </a:ext>
            </a:extLst>
          </a:blip>
          <a:srcRect l="46141" r="9231" b="43757"/>
          <a:stretch/>
        </p:blipFill>
        <p:spPr bwMode="auto">
          <a:xfrm>
            <a:off x="1810595" y="3630360"/>
            <a:ext cx="2243328" cy="1582484"/>
          </a:xfrm>
          <a:prstGeom prst="rect">
            <a:avLst/>
          </a:prstGeom>
          <a:noFill/>
          <a:extLst>
            <a:ext uri="{909E8E84-426E-40DD-AFC4-6F175D3DCCD1}">
              <a14:hiddenFill xmlns:a14="http://schemas.microsoft.com/office/drawing/2010/main">
                <a:solidFill>
                  <a:srgbClr val="FFFFFF"/>
                </a:solidFill>
              </a14:hiddenFill>
            </a:ext>
          </a:extLst>
        </p:spPr>
      </p:pic>
      <p:sp>
        <p:nvSpPr>
          <p:cNvPr id="9" name="Left Arrow 8"/>
          <p:cNvSpPr/>
          <p:nvPr/>
        </p:nvSpPr>
        <p:spPr>
          <a:xfrm rot="20548296">
            <a:off x="5365606" y="2126737"/>
            <a:ext cx="5492788" cy="1970176"/>
          </a:xfrm>
          <a:prstGeom prst="leftArrow">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793852" y="3741548"/>
            <a:ext cx="1536192" cy="1182624"/>
          </a:xfrm>
          <a:prstGeom prst="roundRect">
            <a:avLst/>
          </a:prstGeom>
          <a:ln w="25400">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Cash of </a:t>
            </a:r>
          </a:p>
          <a:p>
            <a:pPr algn="ctr"/>
            <a:r>
              <a:rPr lang="en-US" dirty="0" smtClean="0"/>
              <a:t>₹300</a:t>
            </a:r>
            <a:endParaRPr lang="en-IN" dirty="0"/>
          </a:p>
        </p:txBody>
      </p:sp>
      <p:sp>
        <p:nvSpPr>
          <p:cNvPr id="10" name="TextBox 9"/>
          <p:cNvSpPr txBox="1"/>
          <p:nvPr/>
        </p:nvSpPr>
        <p:spPr>
          <a:xfrm>
            <a:off x="890016" y="5547360"/>
            <a:ext cx="5035296" cy="584775"/>
          </a:xfrm>
          <a:prstGeom prst="rect">
            <a:avLst/>
          </a:prstGeom>
          <a:noFill/>
        </p:spPr>
        <p:txBody>
          <a:bodyPr wrap="square" rtlCol="0">
            <a:spAutoFit/>
          </a:bodyPr>
          <a:lstStyle/>
          <a:p>
            <a:r>
              <a:rPr lang="en-US" sz="3200" dirty="0" smtClean="0">
                <a:solidFill>
                  <a:schemeClr val="bg1"/>
                </a:solidFill>
              </a:rPr>
              <a:t>Your company</a:t>
            </a:r>
            <a:endParaRPr lang="en-IN" sz="3200" dirty="0">
              <a:solidFill>
                <a:schemeClr val="bg1"/>
              </a:solidFill>
            </a:endParaRPr>
          </a:p>
        </p:txBody>
      </p:sp>
    </p:spTree>
    <p:extLst>
      <p:ext uri="{BB962C8B-B14F-4D97-AF65-F5344CB8AC3E}">
        <p14:creationId xmlns:p14="http://schemas.microsoft.com/office/powerpoint/2010/main" val="301019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022E-16 4.81481E-6 L -0.54271 0.2699 " pathEditMode="relative" rAng="0" ptsTypes="AA">
                                      <p:cBhvr>
                                        <p:cTn id="6" dur="2000" fill="hold"/>
                                        <p:tgtEl>
                                          <p:spTgt spid="18434"/>
                                        </p:tgtEl>
                                        <p:attrNameLst>
                                          <p:attrName>ppt_x</p:attrName>
                                          <p:attrName>ppt_y</p:attrName>
                                        </p:attrNameLst>
                                      </p:cBhvr>
                                      <p:rCtr x="-27135" y="13495"/>
                                    </p:animMotion>
                                  </p:childTnLst>
                                </p:cTn>
                              </p:par>
                              <p:par>
                                <p:cTn id="7" presetID="22" presetClass="exit" presetSubtype="2" fill="hold" grpId="0" nodeType="withEffect">
                                  <p:stCondLst>
                                    <p:cond delay="0"/>
                                  </p:stCondLst>
                                  <p:childTnLst>
                                    <p:animEffect transition="out" filter="wipe(right)">
                                      <p:cBhvr>
                                        <p:cTn id="8" dur="500"/>
                                        <p:tgtEl>
                                          <p:spTgt spid="9"/>
                                        </p:tgtEl>
                                      </p:cBhvr>
                                    </p:animEffect>
                                    <p:set>
                                      <p:cBhvr>
                                        <p:cTn id="9" dur="1" fill="hold">
                                          <p:stCondLst>
                                            <p:cond delay="499"/>
                                          </p:stCondLst>
                                        </p:cTn>
                                        <p:tgtEl>
                                          <p:spTgt spid="9"/>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0" presetClass="entr" presetSubtype="0" fill="hold" nodeType="clickEffect">
                                  <p:stCondLst>
                                    <p:cond delay="0"/>
                                  </p:stCondLst>
                                  <p:childTnLst>
                                    <p:set>
                                      <p:cBhvr>
                                        <p:cTn id="13" dur="1" fill="hold">
                                          <p:stCondLst>
                                            <p:cond delay="0"/>
                                          </p:stCondLst>
                                        </p:cTn>
                                        <p:tgtEl>
                                          <p:spTgt spid="18436"/>
                                        </p:tgtEl>
                                        <p:attrNameLst>
                                          <p:attrName>style.visibility</p:attrName>
                                        </p:attrNameLst>
                                      </p:cBhvr>
                                      <p:to>
                                        <p:strVal val="visible"/>
                                      </p:to>
                                    </p:set>
                                    <p:animEffect transition="in" filter="wedge">
                                      <p:cBhvr>
                                        <p:cTn id="14" dur="2000"/>
                                        <p:tgtEl>
                                          <p:spTgt spid="1843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750"/>
                                  </p:stCondLst>
                                  <p:childTnLst>
                                    <p:set>
                                      <p:cBhvr>
                                        <p:cTn id="18" dur="1" fill="hold">
                                          <p:stCondLst>
                                            <p:cond delay="249"/>
                                          </p:stCondLst>
                                        </p:cTn>
                                        <p:tgtEl>
                                          <p:spTgt spid="7"/>
                                        </p:tgtEl>
                                        <p:attrNameLst>
                                          <p:attrName>style.visibility</p:attrName>
                                        </p:attrNameLst>
                                      </p:cBhvr>
                                      <p:to>
                                        <p:strVal val="visible"/>
                                      </p:to>
                                    </p:set>
                                  </p:childTnLst>
                                </p:cTn>
                              </p:par>
                              <p:par>
                                <p:cTn id="19" presetID="20" presetClass="entr" presetSubtype="0" fill="hold" grpId="1"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edge">
                                      <p:cBhvr>
                                        <p:cTn id="21" dur="2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4.79167E-6 4.07407E-6 L 0.70027 -0.30278 " pathEditMode="relative" rAng="0" ptsTypes="AA">
                                      <p:cBhvr>
                                        <p:cTn id="25" dur="2000" fill="hold"/>
                                        <p:tgtEl>
                                          <p:spTgt spid="18436"/>
                                        </p:tgtEl>
                                        <p:attrNameLst>
                                          <p:attrName>ppt_x</p:attrName>
                                          <p:attrName>ppt_y</p:attrName>
                                        </p:attrNameLst>
                                      </p:cBhvr>
                                      <p:rCtr x="35013" y="-15139"/>
                                    </p:animMotion>
                                  </p:childTnLst>
                                </p:cTn>
                              </p:par>
                              <p:par>
                                <p:cTn id="26" presetID="42" presetClass="path" presetSubtype="0" accel="50000" decel="50000" fill="hold" grpId="0" nodeType="withEffect">
                                  <p:stCondLst>
                                    <p:cond delay="0"/>
                                  </p:stCondLst>
                                  <p:childTnLst>
                                    <p:animMotion origin="layout" path="M 5E-6 -2.96296E-6 L 0.82683 -0.30277 " pathEditMode="relative" rAng="0" ptsTypes="AA">
                                      <p:cBhvr>
                                        <p:cTn id="27" dur="2000" fill="hold"/>
                                        <p:tgtEl>
                                          <p:spTgt spid="6"/>
                                        </p:tgtEl>
                                        <p:attrNameLst>
                                          <p:attrName>ppt_x</p:attrName>
                                          <p:attrName>ppt_y</p:attrName>
                                        </p:attrNameLst>
                                      </p:cBhvr>
                                      <p:rCtr x="41341" y="-15139"/>
                                    </p:animMotion>
                                  </p:childTnLst>
                                </p:cTn>
                              </p:par>
                            </p:childTnLst>
                          </p:cTn>
                        </p:par>
                      </p:childTnLst>
                    </p:cTn>
                  </p:par>
                  <p:par>
                    <p:cTn id="28" fill="hold">
                      <p:stCondLst>
                        <p:cond delay="indefinite"/>
                      </p:stCondLst>
                      <p:childTnLst>
                        <p:par>
                          <p:cTn id="29" fill="hold">
                            <p:stCondLst>
                              <p:cond delay="0"/>
                            </p:stCondLst>
                            <p:childTnLst>
                              <p:par>
                                <p:cTn id="30" presetID="50" presetClass="path" presetSubtype="0" accel="50000" decel="50000" fill="hold" grpId="1" nodeType="clickEffect">
                                  <p:stCondLst>
                                    <p:cond delay="0"/>
                                  </p:stCondLst>
                                  <p:childTnLst>
                                    <p:animMotion origin="layout" path="M -0.00925 0.28889 L 0.36745 0.28889 C 0.53607 0.28889 0.74427 0.15393 0.74427 0.04444 L 0.74427 -0.19722 " pathEditMode="relative" rAng="0" ptsTypes="AAAA">
                                      <p:cBhvr>
                                        <p:cTn id="31" dur="2000" fill="hold"/>
                                        <p:tgtEl>
                                          <p:spTgt spid="7"/>
                                        </p:tgtEl>
                                        <p:attrNameLst>
                                          <p:attrName>ppt_x</p:attrName>
                                          <p:attrName>ppt_y</p:attrName>
                                        </p:attrNameLst>
                                      </p:cBhvr>
                                      <p:rCtr x="37669" y="-24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6" grpId="0" animBg="1"/>
      <p:bldP spid="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862" y="501313"/>
            <a:ext cx="10515600" cy="646552"/>
          </a:xfrm>
        </p:spPr>
        <p:txBody>
          <a:bodyPr vert="horz" lIns="91440" tIns="45720" rIns="91440" bIns="45720" rtlCol="0" anchor="ctr">
            <a:normAutofit/>
          </a:bodyPr>
          <a:lstStyle/>
          <a:p>
            <a:r>
              <a:rPr lang="en-IN" sz="3600" b="1" dirty="0">
                <a:solidFill>
                  <a:srgbClr val="002060"/>
                </a:solidFill>
                <a:latin typeface="Georgia" panose="02040502050405020303" pitchFamily="18" charset="0"/>
              </a:rPr>
              <a:t>The debit – credit rule</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605862" y="1147865"/>
            <a:ext cx="10515600" cy="1898818"/>
          </a:xfrm>
        </p:spPr>
        <p:txBody>
          <a:bodyPr/>
          <a:lstStyle/>
          <a:p>
            <a:pPr marL="0" indent="0">
              <a:buNone/>
            </a:pPr>
            <a:r>
              <a:rPr lang="en-IN" b="1" dirty="0">
                <a:solidFill>
                  <a:srgbClr val="C00000"/>
                </a:solidFill>
              </a:rPr>
              <a:t>The debit – credit rule </a:t>
            </a:r>
            <a:r>
              <a:rPr lang="en-IN" b="1" dirty="0"/>
              <a:t>is that asset account is debited when value increases; opposite is for liabilities. </a:t>
            </a:r>
            <a:endParaRPr lang="en-IN" b="1" dirty="0" smtClean="0"/>
          </a:p>
          <a:p>
            <a:pPr marL="0" indent="0">
              <a:buNone/>
            </a:pPr>
            <a:r>
              <a:rPr lang="en-IN" b="1" dirty="0" smtClean="0"/>
              <a:t>Income </a:t>
            </a:r>
            <a:r>
              <a:rPr lang="en-IN" b="1" dirty="0"/>
              <a:t>account is credited when value increases; opposite is for expenses.  </a:t>
            </a:r>
            <a:endParaRPr lang="en-US" b="1" dirty="0"/>
          </a:p>
          <a:p>
            <a:endParaRPr lang="en-US" b="1" dirty="0"/>
          </a:p>
        </p:txBody>
      </p:sp>
      <p:sp>
        <p:nvSpPr>
          <p:cNvPr id="4" name="Rectangle 3"/>
          <p:cNvSpPr/>
          <p:nvPr/>
        </p:nvSpPr>
        <p:spPr>
          <a:xfrm>
            <a:off x="272375" y="4001294"/>
            <a:ext cx="9513650" cy="1015663"/>
          </a:xfrm>
          <a:prstGeom prst="rect">
            <a:avLst/>
          </a:prstGeom>
        </p:spPr>
        <p:txBody>
          <a:bodyPr wrap="square">
            <a:spAutoFit/>
          </a:bodyPr>
          <a:lstStyle/>
          <a:p>
            <a:pPr lvl="1"/>
            <a:r>
              <a:rPr lang="en-US" sz="2000" b="1" dirty="0"/>
              <a:t>Purchase: 		₹</a:t>
            </a:r>
            <a:r>
              <a:rPr lang="en-US" sz="2000" b="1" dirty="0" smtClean="0"/>
              <a:t>500  (Expense type account) Purchase ledger debited</a:t>
            </a:r>
            <a:endParaRPr lang="en-US" sz="2000" b="1" dirty="0"/>
          </a:p>
          <a:p>
            <a:pPr lvl="1"/>
            <a:r>
              <a:rPr lang="en-US" sz="2000" b="1" dirty="0"/>
              <a:t>Cash: 		</a:t>
            </a:r>
            <a:r>
              <a:rPr lang="en-US" sz="2000" b="1" dirty="0" smtClean="0"/>
              <a:t>₹300  (Asset type account) Cash ledger credited</a:t>
            </a:r>
            <a:endParaRPr lang="en-US" sz="2000" b="1" dirty="0"/>
          </a:p>
          <a:p>
            <a:pPr lvl="1"/>
            <a:r>
              <a:rPr lang="en-US" sz="2000" b="1" dirty="0"/>
              <a:t>Accounts payable: 	₹</a:t>
            </a:r>
            <a:r>
              <a:rPr lang="en-US" sz="2000" b="1" dirty="0" smtClean="0"/>
              <a:t>200  (Liability type account) Accounts payable ledger credited</a:t>
            </a:r>
            <a:endParaRPr lang="en-US" sz="2000" b="1" dirty="0"/>
          </a:p>
        </p:txBody>
      </p:sp>
    </p:spTree>
    <p:extLst>
      <p:ext uri="{BB962C8B-B14F-4D97-AF65-F5344CB8AC3E}">
        <p14:creationId xmlns:p14="http://schemas.microsoft.com/office/powerpoint/2010/main" val="420378815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311989" y="1816999"/>
            <a:ext cx="10515600" cy="4351338"/>
          </a:xfrm>
        </p:spPr>
        <p:txBody>
          <a:bodyPr/>
          <a:lstStyle/>
          <a:p>
            <a:pPr fontAlgn="base"/>
            <a:r>
              <a:rPr lang="en-US" sz="2000" dirty="0">
                <a:solidFill>
                  <a:srgbClr val="FF0000"/>
                </a:solidFill>
              </a:rPr>
              <a:t>The English words credit and debit come from the Latin words </a:t>
            </a:r>
            <a:r>
              <a:rPr lang="en-US" sz="2000" dirty="0" err="1">
                <a:solidFill>
                  <a:srgbClr val="FF0000"/>
                </a:solidFill>
              </a:rPr>
              <a:t>credre</a:t>
            </a:r>
            <a:r>
              <a:rPr lang="en-US" sz="2000" dirty="0">
                <a:solidFill>
                  <a:srgbClr val="FF0000"/>
                </a:solidFill>
              </a:rPr>
              <a:t> and </a:t>
            </a:r>
            <a:r>
              <a:rPr lang="en-US" sz="2000" dirty="0" err="1">
                <a:solidFill>
                  <a:srgbClr val="FF0000"/>
                </a:solidFill>
              </a:rPr>
              <a:t>debere</a:t>
            </a:r>
            <a:r>
              <a:rPr lang="en-US" sz="2000" dirty="0">
                <a:solidFill>
                  <a:srgbClr val="FF0000"/>
                </a:solidFill>
              </a:rPr>
              <a:t>, respectively. </a:t>
            </a:r>
            <a:r>
              <a:rPr lang="en-US" sz="2000" dirty="0" err="1">
                <a:solidFill>
                  <a:srgbClr val="FF0000"/>
                </a:solidFill>
              </a:rPr>
              <a:t>Credre</a:t>
            </a:r>
            <a:r>
              <a:rPr lang="en-US" sz="2000" dirty="0">
                <a:solidFill>
                  <a:srgbClr val="FF0000"/>
                </a:solidFill>
              </a:rPr>
              <a:t> means “to entrust,” and </a:t>
            </a:r>
            <a:r>
              <a:rPr lang="en-US" sz="2000" dirty="0" err="1">
                <a:solidFill>
                  <a:srgbClr val="FF0000"/>
                </a:solidFill>
              </a:rPr>
              <a:t>debere</a:t>
            </a:r>
            <a:r>
              <a:rPr lang="en-US" sz="2000" dirty="0">
                <a:solidFill>
                  <a:srgbClr val="FF0000"/>
                </a:solidFill>
              </a:rPr>
              <a:t> means “to owe”.</a:t>
            </a:r>
          </a:p>
          <a:p>
            <a:pPr fontAlgn="base"/>
            <a:r>
              <a:rPr lang="en-US" sz="2000" dirty="0">
                <a:solidFill>
                  <a:srgbClr val="FF0000"/>
                </a:solidFill>
              </a:rPr>
              <a:t>In financial accounting or bookkeeping, “</a:t>
            </a:r>
            <a:r>
              <a:rPr lang="en-US" sz="2000" dirty="0" err="1">
                <a:solidFill>
                  <a:srgbClr val="FF0000"/>
                </a:solidFill>
              </a:rPr>
              <a:t>Dr</a:t>
            </a:r>
            <a:r>
              <a:rPr lang="en-US" sz="2000" dirty="0">
                <a:solidFill>
                  <a:srgbClr val="FF0000"/>
                </a:solidFill>
              </a:rPr>
              <a:t>” (Debit) indicates the left side of a ledger account and “Cr” (Credit) indicates the right.</a:t>
            </a:r>
          </a:p>
          <a:p>
            <a:pPr fontAlgn="base"/>
            <a:r>
              <a:rPr lang="en-US" sz="2000" dirty="0">
                <a:solidFill>
                  <a:srgbClr val="FF0000"/>
                </a:solidFill>
              </a:rPr>
              <a:t>The rule that total debits equal total credits applies when all accounts are totaled.</a:t>
            </a:r>
          </a:p>
          <a:p>
            <a:pPr fontAlgn="base"/>
            <a:r>
              <a:rPr lang="en-US" sz="2000" dirty="0">
                <a:solidFill>
                  <a:srgbClr val="FF0000"/>
                </a:solidFill>
              </a:rPr>
              <a:t>An increase (+) to an asset account is a debit. An increase (+) to a liability account is a credit.</a:t>
            </a:r>
          </a:p>
          <a:p>
            <a:pPr fontAlgn="base"/>
            <a:r>
              <a:rPr lang="en-US" sz="2000" dirty="0">
                <a:solidFill>
                  <a:srgbClr val="FF0000"/>
                </a:solidFill>
              </a:rPr>
              <a:t>Conversely, a decrease (-) to an asset account is a credit. A decrease (-) to a liability account is a debit.</a:t>
            </a:r>
          </a:p>
          <a:p>
            <a:pPr fontAlgn="base"/>
            <a:r>
              <a:rPr lang="en-US" sz="2000" dirty="0">
                <a:solidFill>
                  <a:srgbClr val="FF0000"/>
                </a:solidFill>
              </a:rPr>
              <a:t>It is important for us to consider perspective when attempting to understand the concepts of debits and credits.</a:t>
            </a:r>
          </a:p>
          <a:p>
            <a:endParaRPr lang="en-IN" sz="2000" dirty="0">
              <a:solidFill>
                <a:srgbClr val="FF0000"/>
              </a:solidFill>
            </a:endParaRPr>
          </a:p>
        </p:txBody>
      </p:sp>
      <p:cxnSp>
        <p:nvCxnSpPr>
          <p:cNvPr id="5" name="Straight Connector 4"/>
          <p:cNvCxnSpPr/>
          <p:nvPr/>
        </p:nvCxnSpPr>
        <p:spPr>
          <a:xfrm flipV="1">
            <a:off x="134112" y="548640"/>
            <a:ext cx="11838432" cy="5839968"/>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a:off x="311989" y="707136"/>
            <a:ext cx="11563019" cy="5876544"/>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0755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Three Major Financial Statements</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1606169"/>
            <a:ext cx="10019852" cy="3503713"/>
          </a:xfrm>
          <a:ln>
            <a:solidFill>
              <a:schemeClr val="accent1"/>
            </a:solidFill>
          </a:ln>
        </p:spPr>
        <p:txBody>
          <a:bodyPr>
            <a:noAutofit/>
          </a:bodyPr>
          <a:lstStyle/>
          <a:p>
            <a:pPr lvl="0"/>
            <a:r>
              <a:rPr lang="en-IN" b="1" dirty="0"/>
              <a:t>Balance Sheet </a:t>
            </a:r>
            <a:endParaRPr lang="en-US" b="1" dirty="0"/>
          </a:p>
          <a:p>
            <a:pPr lvl="0"/>
            <a:r>
              <a:rPr lang="en-IN" b="1" dirty="0"/>
              <a:t>Profit &amp; Loss or Income statement</a:t>
            </a:r>
            <a:endParaRPr lang="en-US" b="1" dirty="0"/>
          </a:p>
          <a:p>
            <a:pPr lvl="0"/>
            <a:r>
              <a:rPr lang="en-IN" b="1" dirty="0"/>
              <a:t>Cash Flow </a:t>
            </a:r>
            <a:r>
              <a:rPr lang="en-IN" b="1" dirty="0" smtClean="0"/>
              <a:t>statement</a:t>
            </a:r>
          </a:p>
          <a:p>
            <a:pPr marL="114300" lvl="0" indent="0">
              <a:buNone/>
            </a:pPr>
            <a:endParaRPr lang="en-US" b="1" dirty="0" smtClean="0">
              <a:solidFill>
                <a:srgbClr val="0070C0"/>
              </a:solidFill>
            </a:endParaRPr>
          </a:p>
          <a:p>
            <a:pPr marL="114300" lvl="0" indent="0">
              <a:buNone/>
            </a:pPr>
            <a:r>
              <a:rPr lang="en-US" b="1" dirty="0" smtClean="0">
                <a:solidFill>
                  <a:srgbClr val="0070C0"/>
                </a:solidFill>
              </a:rPr>
              <a:t>A fourth statement is also used</a:t>
            </a:r>
            <a:endParaRPr lang="en-US" b="1" dirty="0">
              <a:solidFill>
                <a:srgbClr val="0070C0"/>
              </a:solidFill>
            </a:endParaRPr>
          </a:p>
          <a:p>
            <a:pPr marL="114300" indent="0">
              <a:buNone/>
            </a:pPr>
            <a:r>
              <a:rPr lang="en-US" b="1" dirty="0" smtClean="0">
                <a:solidFill>
                  <a:srgbClr val="008C40"/>
                </a:solidFill>
              </a:rPr>
              <a:t>Statement </a:t>
            </a:r>
            <a:r>
              <a:rPr lang="en-US" b="1" dirty="0">
                <a:solidFill>
                  <a:srgbClr val="008C40"/>
                </a:solidFill>
              </a:rPr>
              <a:t>of changes in owners' equity or stockholders' equity.</a:t>
            </a:r>
          </a:p>
          <a:p>
            <a:endParaRPr lang="en-US" b="1" dirty="0">
              <a:solidFill>
                <a:srgbClr val="008C40"/>
              </a:solidFill>
            </a:endParaRPr>
          </a:p>
        </p:txBody>
      </p:sp>
    </p:spTree>
    <p:extLst>
      <p:ext uri="{BB962C8B-B14F-4D97-AF65-F5344CB8AC3E}">
        <p14:creationId xmlns:p14="http://schemas.microsoft.com/office/powerpoint/2010/main" val="14754006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Balance sheet</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746760" y="1807337"/>
            <a:ext cx="10515600" cy="2974975"/>
          </a:xfrm>
        </p:spPr>
        <p:txBody>
          <a:bodyPr/>
          <a:lstStyle/>
          <a:p>
            <a:pPr marL="0" marR="0">
              <a:lnSpc>
                <a:spcPct val="107000"/>
              </a:lnSpc>
              <a:spcBef>
                <a:spcPts val="0"/>
              </a:spcBef>
              <a:spcAft>
                <a:spcPts val="800"/>
              </a:spcAft>
            </a:pPr>
            <a:r>
              <a:rPr lang="en-IN"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Balance sheet </a:t>
            </a:r>
            <a:r>
              <a:rPr lang="en-IN" b="1" dirty="0">
                <a:latin typeface="Calibri" panose="020F0502020204030204" pitchFamily="34" charset="0"/>
                <a:ea typeface="Calibri" panose="020F0502020204030204" pitchFamily="34" charset="0"/>
                <a:cs typeface="Times New Roman" panose="02020603050405020304" pitchFamily="18" charset="0"/>
              </a:rPr>
              <a:t>is a snapshot </a:t>
            </a:r>
            <a:r>
              <a:rPr lang="en-IN" b="1" dirty="0" smtClean="0">
                <a:latin typeface="Calibri" panose="020F0502020204030204" pitchFamily="34" charset="0"/>
                <a:ea typeface="Calibri" panose="020F0502020204030204" pitchFamily="34" charset="0"/>
                <a:cs typeface="Times New Roman" panose="02020603050405020304" pitchFamily="18" charset="0"/>
              </a:rPr>
              <a:t>of financial position at </a:t>
            </a:r>
            <a:r>
              <a:rPr lang="en-IN" b="1" dirty="0">
                <a:latin typeface="Calibri" panose="020F0502020204030204" pitchFamily="34" charset="0"/>
                <a:ea typeface="Calibri" panose="020F0502020204030204" pitchFamily="34" charset="0"/>
                <a:cs typeface="Times New Roman" panose="02020603050405020304" pitchFamily="18" charset="0"/>
              </a:rPr>
              <a:t>a </a:t>
            </a:r>
            <a:r>
              <a:rPr lang="en-IN" b="1" dirty="0" smtClean="0">
                <a:latin typeface="Calibri" panose="020F0502020204030204" pitchFamily="34" charset="0"/>
                <a:ea typeface="Calibri" panose="020F0502020204030204" pitchFamily="34" charset="0"/>
                <a:cs typeface="Times New Roman" panose="02020603050405020304" pitchFamily="18" charset="0"/>
              </a:rPr>
              <a:t>particular </a:t>
            </a:r>
            <a:r>
              <a:rPr lang="en-IN" b="1" dirty="0">
                <a:latin typeface="Calibri" panose="020F0502020204030204" pitchFamily="34" charset="0"/>
                <a:ea typeface="Calibri" panose="020F0502020204030204" pitchFamily="34" charset="0"/>
                <a:cs typeface="Times New Roman" panose="02020603050405020304" pitchFamily="18" charset="0"/>
              </a:rPr>
              <a:t>point in time.</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It aims to convey the position of the assets, </a:t>
            </a:r>
            <a:r>
              <a:rPr lang="en-IN" b="1" dirty="0" smtClean="0">
                <a:latin typeface="Calibri" panose="020F0502020204030204" pitchFamily="34" charset="0"/>
                <a:ea typeface="Calibri" panose="020F0502020204030204" pitchFamily="34" charset="0"/>
                <a:cs typeface="Times New Roman" panose="02020603050405020304" pitchFamily="18" charset="0"/>
              </a:rPr>
              <a:t>liabilities </a:t>
            </a:r>
            <a:r>
              <a:rPr lang="en-IN" b="1" dirty="0">
                <a:latin typeface="Calibri" panose="020F0502020204030204" pitchFamily="34" charset="0"/>
                <a:ea typeface="Calibri" panose="020F0502020204030204" pitchFamily="34" charset="0"/>
                <a:cs typeface="Times New Roman" panose="02020603050405020304" pitchFamily="18" charset="0"/>
              </a:rPr>
              <a:t>and owner’s equity at any particular point in time. </a:t>
            </a:r>
            <a:endParaRPr lang="en-US" b="1" dirty="0">
              <a:latin typeface="Calibri" panose="020F0502020204030204" pitchFamily="34" charset="0"/>
              <a:ea typeface="Calibri" panose="020F0502020204030204" pitchFamily="34" charset="0"/>
              <a:cs typeface="Times New Roman" panose="02020603050405020304" pitchFamily="18" charset="0"/>
            </a:endParaRPr>
          </a:p>
          <a:p>
            <a:endParaRPr lang="en-US" b="1" dirty="0"/>
          </a:p>
        </p:txBody>
      </p:sp>
    </p:spTree>
    <p:extLst>
      <p:ext uri="{BB962C8B-B14F-4D97-AF65-F5344CB8AC3E}">
        <p14:creationId xmlns:p14="http://schemas.microsoft.com/office/powerpoint/2010/main" val="4299599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33386" cy="1325563"/>
          </a:xfrm>
        </p:spPr>
        <p:txBody>
          <a:bodyPr vert="horz" lIns="91440" tIns="45720" rIns="91440" bIns="45720" rtlCol="0" anchor="ctr">
            <a:normAutofit/>
          </a:bodyPr>
          <a:lstStyle/>
          <a:p>
            <a:r>
              <a:rPr lang="en-IN" sz="3600" b="1" dirty="0">
                <a:solidFill>
                  <a:srgbClr val="002060"/>
                </a:solidFill>
                <a:latin typeface="Georgia" panose="02040502050405020303" pitchFamily="18" charset="0"/>
              </a:rPr>
              <a:t>Profit &amp; Loss or Income Statement</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1825625"/>
            <a:ext cx="9320784" cy="2023999"/>
          </a:xfrm>
        </p:spPr>
        <p:txBody>
          <a:bodyPr/>
          <a:lstStyle/>
          <a:p>
            <a:pPr marL="0" marR="0" indent="0">
              <a:lnSpc>
                <a:spcPct val="107000"/>
              </a:lnSpc>
              <a:spcBef>
                <a:spcPts val="0"/>
              </a:spcBef>
              <a:spcAft>
                <a:spcPts val="800"/>
              </a:spcAft>
              <a:buNone/>
            </a:pPr>
            <a:r>
              <a:rPr lang="en-IN" b="1" dirty="0">
                <a:solidFill>
                  <a:srgbClr val="2FBFB4"/>
                </a:solidFill>
                <a:latin typeface="Calibri" panose="020F0502020204030204" pitchFamily="34" charset="0"/>
                <a:ea typeface="Calibri" panose="020F0502020204030204" pitchFamily="34" charset="0"/>
                <a:cs typeface="Times New Roman" panose="02020603050405020304" pitchFamily="18" charset="0"/>
              </a:rPr>
              <a:t>Profit &amp; Loss Statement</a:t>
            </a:r>
            <a:r>
              <a:rPr lang="en-IN" b="1" dirty="0">
                <a:latin typeface="Calibri" panose="020F0502020204030204" pitchFamily="34" charset="0"/>
                <a:ea typeface="Calibri" panose="020F0502020204030204" pitchFamily="34" charset="0"/>
                <a:cs typeface="Times New Roman" panose="02020603050405020304" pitchFamily="18" charset="0"/>
              </a:rPr>
              <a:t>, also known as </a:t>
            </a:r>
            <a:r>
              <a:rPr lang="en-IN"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‘Income Statement’ </a:t>
            </a:r>
            <a:r>
              <a:rPr lang="en-IN" b="1" dirty="0">
                <a:latin typeface="Calibri" panose="020F0502020204030204" pitchFamily="34" charset="0"/>
                <a:ea typeface="Calibri" panose="020F0502020204030204" pitchFamily="34" charset="0"/>
                <a:cs typeface="Times New Roman" panose="02020603050405020304" pitchFamily="18" charset="0"/>
              </a:rPr>
              <a:t>shows the operational performance of an enterprise for a certain </a:t>
            </a:r>
            <a:r>
              <a:rPr lang="en-IN" b="1" u="sng" dirty="0">
                <a:solidFill>
                  <a:srgbClr val="2FBFB4"/>
                </a:solidFill>
                <a:latin typeface="Calibri" panose="020F0502020204030204" pitchFamily="34" charset="0"/>
                <a:ea typeface="Calibri" panose="020F0502020204030204" pitchFamily="34" charset="0"/>
                <a:cs typeface="Times New Roman" panose="02020603050405020304" pitchFamily="18" charset="0"/>
              </a:rPr>
              <a:t>period of time </a:t>
            </a:r>
            <a:r>
              <a:rPr lang="en-IN" b="1" dirty="0">
                <a:latin typeface="Calibri" panose="020F0502020204030204" pitchFamily="34" charset="0"/>
                <a:ea typeface="Calibri" panose="020F0502020204030204" pitchFamily="34" charset="0"/>
                <a:cs typeface="Times New Roman" panose="02020603050405020304" pitchFamily="18" charset="0"/>
              </a:rPr>
              <a:t>(contrary to balance sheet which refers to the status at a point in time).</a:t>
            </a:r>
            <a:endParaRPr lang="en-US" b="1" dirty="0">
              <a:latin typeface="Calibri" panose="020F0502020204030204" pitchFamily="34" charset="0"/>
              <a:ea typeface="Calibri" panose="020F0502020204030204" pitchFamily="34" charset="0"/>
              <a:cs typeface="Times New Roman" panose="02020603050405020304" pitchFamily="18" charset="0"/>
            </a:endParaRPr>
          </a:p>
          <a:p>
            <a:endParaRPr lang="en-US" b="1" dirty="0"/>
          </a:p>
        </p:txBody>
      </p:sp>
      <p:sp>
        <p:nvSpPr>
          <p:cNvPr id="4" name="TextBox 3"/>
          <p:cNvSpPr txBox="1"/>
          <p:nvPr/>
        </p:nvSpPr>
        <p:spPr>
          <a:xfrm>
            <a:off x="905256" y="3986784"/>
            <a:ext cx="8476488" cy="1569660"/>
          </a:xfrm>
          <a:prstGeom prst="rect">
            <a:avLst/>
          </a:prstGeom>
          <a:noFill/>
        </p:spPr>
        <p:txBody>
          <a:bodyPr wrap="square" rtlCol="0">
            <a:spAutoFit/>
          </a:bodyPr>
          <a:lstStyle/>
          <a:p>
            <a:r>
              <a:rPr lang="en-US" sz="3200" b="1" dirty="0" smtClean="0"/>
              <a:t>Balance sheet </a:t>
            </a:r>
            <a:r>
              <a:rPr lang="en-US" sz="3200" b="1" u="sng" dirty="0" smtClean="0">
                <a:solidFill>
                  <a:srgbClr val="2FBFB4"/>
                </a:solidFill>
              </a:rPr>
              <a:t>as on </a:t>
            </a:r>
            <a:r>
              <a:rPr lang="en-US" sz="3200" b="1" u="sng" dirty="0" smtClean="0">
                <a:solidFill>
                  <a:srgbClr val="0070C0"/>
                </a:solidFill>
              </a:rPr>
              <a:t>31.03.2021</a:t>
            </a:r>
          </a:p>
          <a:p>
            <a:r>
              <a:rPr lang="en-US" sz="3200" b="1" dirty="0" smtClean="0"/>
              <a:t>Profit &amp; Loss account </a:t>
            </a:r>
            <a:r>
              <a:rPr lang="en-US" sz="3200" b="1" u="sng" dirty="0" smtClean="0">
                <a:solidFill>
                  <a:srgbClr val="2FBFB4"/>
                </a:solidFill>
              </a:rPr>
              <a:t>for the year </a:t>
            </a:r>
            <a:r>
              <a:rPr lang="en-US" sz="3200" b="1" dirty="0" smtClean="0"/>
              <a:t>starting from </a:t>
            </a:r>
            <a:r>
              <a:rPr lang="en-US" sz="3200" b="1" u="sng" dirty="0" smtClean="0">
                <a:solidFill>
                  <a:srgbClr val="0070C0"/>
                </a:solidFill>
              </a:rPr>
              <a:t>01.04.2020 to 31.03.2021</a:t>
            </a:r>
            <a:endParaRPr lang="en-IN" sz="3200" b="1" u="sng" dirty="0">
              <a:solidFill>
                <a:srgbClr val="0070C0"/>
              </a:solidFill>
            </a:endParaRPr>
          </a:p>
        </p:txBody>
      </p:sp>
    </p:spTree>
    <p:extLst>
      <p:ext uri="{BB962C8B-B14F-4D97-AF65-F5344CB8AC3E}">
        <p14:creationId xmlns:p14="http://schemas.microsoft.com/office/powerpoint/2010/main" val="395454860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2000"/>
            <a:lum/>
          </a:blip>
          <a:srcRect/>
          <a:stretch>
            <a:fillRect/>
          </a:stretch>
        </a:blipFill>
        <a:effectLst/>
      </p:bgPr>
    </p:bg>
    <p:spTree>
      <p:nvGrpSpPr>
        <p:cNvPr id="1" name="Shape 90"/>
        <p:cNvGrpSpPr/>
        <p:nvPr/>
      </p:nvGrpSpPr>
      <p:grpSpPr>
        <a:xfrm>
          <a:off x="0" y="0"/>
          <a:ext cx="0" cy="0"/>
          <a:chOff x="0" y="0"/>
          <a:chExt cx="0" cy="0"/>
        </a:xfrm>
      </p:grpSpPr>
      <p:sp>
        <p:nvSpPr>
          <p:cNvPr id="91" name="Google Shape;91;p14"/>
          <p:cNvSpPr txBox="1"/>
          <p:nvPr/>
        </p:nvSpPr>
        <p:spPr>
          <a:xfrm>
            <a:off x="1569656" y="2122263"/>
            <a:ext cx="9080939" cy="2862322"/>
          </a:xfrm>
          <a:prstGeom prst="rect">
            <a:avLst/>
          </a:prstGeom>
          <a:noFill/>
          <a:ln>
            <a:noFill/>
          </a:ln>
        </p:spPr>
        <p:txBody>
          <a:bodyPr spcFirstLastPara="1" wrap="square" lIns="91425" tIns="45700" rIns="91425" bIns="45700" anchor="t" anchorCtr="0">
            <a:noAutofit/>
          </a:bodyPr>
          <a:lstStyle/>
          <a:p>
            <a:pPr lvl="0">
              <a:lnSpc>
                <a:spcPct val="150000"/>
              </a:lnSpc>
              <a:buClr>
                <a:schemeClr val="dk1"/>
              </a:buClr>
              <a:buSzPts val="2400"/>
            </a:pPr>
            <a:r>
              <a:rPr lang="en-US" sz="2400" b="1" dirty="0" smtClean="0">
                <a:solidFill>
                  <a:schemeClr val="dk1"/>
                </a:solidFill>
                <a:latin typeface="Calibri"/>
                <a:ea typeface="Calibri"/>
                <a:cs typeface="Calibri"/>
                <a:sym typeface="Calibri"/>
              </a:rPr>
              <a:t>Topics to be covered</a:t>
            </a:r>
          </a:p>
          <a:p>
            <a:pPr marL="342900" lvl="0" indent="-342900">
              <a:lnSpc>
                <a:spcPct val="150000"/>
              </a:lnSpc>
              <a:buClr>
                <a:schemeClr val="dk1"/>
              </a:buClr>
              <a:buSzPts val="2400"/>
              <a:buFont typeface="Noto Sans Symbols"/>
              <a:buChar char="⮚"/>
            </a:pPr>
            <a:r>
              <a:rPr lang="en-US" sz="2400" b="1" dirty="0" smtClean="0">
                <a:solidFill>
                  <a:schemeClr val="dk1"/>
                </a:solidFill>
                <a:latin typeface="Calibri"/>
                <a:ea typeface="Calibri"/>
                <a:cs typeface="Calibri"/>
                <a:sym typeface="Calibri"/>
              </a:rPr>
              <a:t>Understanding </a:t>
            </a:r>
            <a:r>
              <a:rPr lang="en-US" sz="2400" b="1" dirty="0">
                <a:solidFill>
                  <a:schemeClr val="dk1"/>
                </a:solidFill>
                <a:latin typeface="Calibri"/>
                <a:ea typeface="Calibri"/>
                <a:cs typeface="Calibri"/>
                <a:sym typeface="Calibri"/>
              </a:rPr>
              <a:t>financial statements</a:t>
            </a:r>
          </a:p>
          <a:p>
            <a:pPr marL="342900" lvl="0" indent="-342900">
              <a:lnSpc>
                <a:spcPct val="150000"/>
              </a:lnSpc>
              <a:buClr>
                <a:schemeClr val="dk1"/>
              </a:buClr>
              <a:buSzPts val="2400"/>
              <a:buFont typeface="Noto Sans Symbols"/>
              <a:buChar char="⮚"/>
            </a:pPr>
            <a:r>
              <a:rPr lang="en-US" sz="2400" b="1" dirty="0">
                <a:solidFill>
                  <a:schemeClr val="dk1"/>
                </a:solidFill>
                <a:latin typeface="Calibri"/>
                <a:ea typeface="Calibri"/>
                <a:cs typeface="Calibri"/>
                <a:sym typeface="Calibri"/>
              </a:rPr>
              <a:t>Balance </a:t>
            </a:r>
            <a:r>
              <a:rPr lang="en-US" sz="2400" b="1" dirty="0" smtClean="0">
                <a:solidFill>
                  <a:schemeClr val="dk1"/>
                </a:solidFill>
                <a:latin typeface="Calibri"/>
                <a:ea typeface="Calibri"/>
                <a:cs typeface="Calibri"/>
                <a:sym typeface="Calibri"/>
              </a:rPr>
              <a:t>sheet </a:t>
            </a:r>
            <a:endParaRPr dirty="0"/>
          </a:p>
          <a:p>
            <a:pPr marL="342900" lvl="0" indent="-342900">
              <a:lnSpc>
                <a:spcPct val="150000"/>
              </a:lnSpc>
              <a:buClr>
                <a:schemeClr val="dk1"/>
              </a:buClr>
              <a:buSzPts val="2400"/>
              <a:buFont typeface="Noto Sans Symbols"/>
              <a:buChar char="⮚"/>
            </a:pPr>
            <a:r>
              <a:rPr lang="en-US" sz="2400" b="1" dirty="0">
                <a:solidFill>
                  <a:schemeClr val="dk1"/>
                </a:solidFill>
                <a:latin typeface="Calibri"/>
                <a:ea typeface="Calibri"/>
                <a:cs typeface="Calibri"/>
                <a:sym typeface="Calibri"/>
              </a:rPr>
              <a:t>Profit &amp; Loss </a:t>
            </a:r>
            <a:r>
              <a:rPr lang="en-US" sz="2400" b="1" dirty="0" smtClean="0">
                <a:solidFill>
                  <a:schemeClr val="dk1"/>
                </a:solidFill>
                <a:latin typeface="Calibri"/>
                <a:ea typeface="Calibri"/>
                <a:cs typeface="Calibri"/>
                <a:sym typeface="Calibri"/>
              </a:rPr>
              <a:t>Account </a:t>
            </a:r>
          </a:p>
          <a:p>
            <a:pPr marL="342900" indent="-342900">
              <a:lnSpc>
                <a:spcPct val="150000"/>
              </a:lnSpc>
              <a:buClr>
                <a:schemeClr val="dk1"/>
              </a:buClr>
              <a:buSzPts val="2400"/>
              <a:buFont typeface="Noto Sans Symbols"/>
              <a:buChar char="⮚"/>
            </a:pPr>
            <a:r>
              <a:rPr lang="en-US" sz="2400" b="1" dirty="0">
                <a:solidFill>
                  <a:schemeClr val="dk1"/>
                </a:solidFill>
                <a:latin typeface="Calibri"/>
                <a:ea typeface="Calibri"/>
                <a:cs typeface="Calibri"/>
              </a:rPr>
              <a:t>Cash Flow Statement</a:t>
            </a:r>
          </a:p>
          <a:p>
            <a:pPr marL="342900" lvl="0" indent="-342900">
              <a:lnSpc>
                <a:spcPct val="150000"/>
              </a:lnSpc>
              <a:buClr>
                <a:schemeClr val="dk1"/>
              </a:buClr>
              <a:buSzPts val="2400"/>
              <a:buFont typeface="Noto Sans Symbols"/>
              <a:buChar char="⮚"/>
            </a:pPr>
            <a:endParaRPr sz="2400" b="1" dirty="0">
              <a:solidFill>
                <a:schemeClr val="dk1"/>
              </a:solidFill>
              <a:latin typeface="Calibri"/>
              <a:ea typeface="Calibri"/>
              <a:cs typeface="Calibri"/>
              <a:sym typeface="Calibri"/>
            </a:endParaRPr>
          </a:p>
        </p:txBody>
      </p:sp>
      <p:sp>
        <p:nvSpPr>
          <p:cNvPr id="2" name="Rectangle 1"/>
          <p:cNvSpPr/>
          <p:nvPr/>
        </p:nvSpPr>
        <p:spPr>
          <a:xfrm>
            <a:off x="1293339" y="683911"/>
            <a:ext cx="10766855" cy="369332"/>
          </a:xfrm>
          <a:prstGeom prst="rect">
            <a:avLst/>
          </a:prstGeom>
        </p:spPr>
        <p:txBody>
          <a:bodyPr wrap="square">
            <a:spAutoFit/>
          </a:bodyPr>
          <a:lstStyle/>
          <a:p>
            <a:r>
              <a:rPr lang="en-IN" dirty="0"/>
              <a:t>https://www.eventbrite.com/e/y-combinator-at-iit-kharagpur-registration-118843850155</a:t>
            </a:r>
          </a:p>
        </p:txBody>
      </p:sp>
      <p:sp>
        <p:nvSpPr>
          <p:cNvPr id="3" name="Rectangle 2"/>
          <p:cNvSpPr/>
          <p:nvPr/>
        </p:nvSpPr>
        <p:spPr>
          <a:xfrm>
            <a:off x="1293338" y="1264587"/>
            <a:ext cx="9786553" cy="369332"/>
          </a:xfrm>
          <a:prstGeom prst="rect">
            <a:avLst/>
          </a:prstGeom>
        </p:spPr>
        <p:txBody>
          <a:bodyPr wrap="square">
            <a:spAutoFit/>
          </a:bodyPr>
          <a:lstStyle/>
          <a:p>
            <a:r>
              <a:rPr lang="en-IN" dirty="0"/>
              <a:t>https://www.eventbrite.com/o/entrepreneurship-cell-iit-kharagpur-31081223169</a:t>
            </a:r>
          </a:p>
        </p:txBody>
      </p:sp>
      <p:sp>
        <p:nvSpPr>
          <p:cNvPr id="4" name="TextBox 3"/>
          <p:cNvSpPr txBox="1"/>
          <p:nvPr/>
        </p:nvSpPr>
        <p:spPr>
          <a:xfrm>
            <a:off x="9967784" y="683911"/>
            <a:ext cx="2092410" cy="954107"/>
          </a:xfrm>
          <a:prstGeom prst="rect">
            <a:avLst/>
          </a:prstGeom>
          <a:solidFill>
            <a:schemeClr val="accent6">
              <a:lumMod val="60000"/>
              <a:lumOff val="40000"/>
            </a:schemeClr>
          </a:solidFill>
        </p:spPr>
        <p:txBody>
          <a:bodyPr wrap="square" rtlCol="0">
            <a:spAutoFit/>
          </a:bodyPr>
          <a:lstStyle/>
          <a:p>
            <a:r>
              <a:rPr lang="en-US" sz="2800" b="1" dirty="0" smtClean="0"/>
              <a:t>September 18, 2020</a:t>
            </a:r>
            <a:endParaRPr lang="en-IN" sz="2800" b="1" dirty="0"/>
          </a:p>
        </p:txBody>
      </p:sp>
    </p:spTree>
    <p:extLst>
      <p:ext uri="{BB962C8B-B14F-4D97-AF65-F5344CB8AC3E}">
        <p14:creationId xmlns:p14="http://schemas.microsoft.com/office/powerpoint/2010/main" val="28557584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Cash Flow Statement</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723300" y="1460109"/>
            <a:ext cx="9812202" cy="4351338"/>
          </a:xfrm>
        </p:spPr>
        <p:txBody>
          <a:bodyPr>
            <a:normAutofit fontScale="92500" lnSpcReduction="20000"/>
          </a:bodyPr>
          <a:lstStyle/>
          <a:p>
            <a:pPr marR="0">
              <a:lnSpc>
                <a:spcPct val="107000"/>
              </a:lnSpc>
              <a:spcBef>
                <a:spcPts val="0"/>
              </a:spcBef>
              <a:spcAft>
                <a:spcPts val="800"/>
              </a:spcAft>
              <a:buFont typeface="Wingdings" panose="05000000000000000000" pitchFamily="2" charset="2"/>
              <a:buChar char="q"/>
            </a:pPr>
            <a:r>
              <a:rPr lang="en-IN" b="1" dirty="0" smtClean="0">
                <a:solidFill>
                  <a:srgbClr val="00B050"/>
                </a:solidFill>
                <a:latin typeface="Calibri" panose="020F0502020204030204" pitchFamily="34" charset="0"/>
                <a:ea typeface="Calibri" panose="020F0502020204030204" pitchFamily="34" charset="0"/>
                <a:cs typeface="Times New Roman" panose="02020603050405020304" pitchFamily="18" charset="0"/>
              </a:rPr>
              <a:t>  A </a:t>
            </a:r>
            <a:r>
              <a:rPr lang="en-IN"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cash flow statement </a:t>
            </a:r>
            <a:r>
              <a:rPr lang="en-IN" b="1" dirty="0">
                <a:latin typeface="Calibri" panose="020F0502020204030204" pitchFamily="34" charset="0"/>
                <a:ea typeface="Calibri" panose="020F0502020204030204" pitchFamily="34" charset="0"/>
                <a:cs typeface="Times New Roman" panose="02020603050405020304" pitchFamily="18" charset="0"/>
              </a:rPr>
              <a:t>is the financial statement that provides information on cash sources and uses from </a:t>
            </a:r>
            <a:r>
              <a:rPr lang="en-IN" b="1" dirty="0" err="1">
                <a:solidFill>
                  <a:srgbClr val="00B050"/>
                </a:solidFill>
                <a:latin typeface="Calibri" panose="020F0502020204030204" pitchFamily="34" charset="0"/>
                <a:ea typeface="Calibri" panose="020F0502020204030204" pitchFamily="34" charset="0"/>
                <a:cs typeface="Times New Roman" panose="02020603050405020304" pitchFamily="18" charset="0"/>
              </a:rPr>
              <a:t>i</a:t>
            </a:r>
            <a:r>
              <a:rPr lang="en-IN"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a:t>
            </a:r>
            <a:r>
              <a:rPr lang="en-IN" b="1" dirty="0">
                <a:latin typeface="Calibri" panose="020F0502020204030204" pitchFamily="34" charset="0"/>
                <a:ea typeface="Calibri" panose="020F0502020204030204" pitchFamily="34" charset="0"/>
                <a:cs typeface="Times New Roman" panose="02020603050405020304" pitchFamily="18" charset="0"/>
              </a:rPr>
              <a:t> Operational activities, </a:t>
            </a:r>
            <a:r>
              <a:rPr lang="en-IN"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ii.</a:t>
            </a:r>
            <a:r>
              <a:rPr lang="en-IN" b="1" dirty="0">
                <a:latin typeface="Calibri" panose="020F0502020204030204" pitchFamily="34" charset="0"/>
                <a:ea typeface="Calibri" panose="020F0502020204030204" pitchFamily="34" charset="0"/>
                <a:cs typeface="Times New Roman" panose="02020603050405020304" pitchFamily="18" charset="0"/>
              </a:rPr>
              <a:t> Investment activities &amp; </a:t>
            </a:r>
            <a:r>
              <a:rPr lang="en-IN"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iii.</a:t>
            </a:r>
            <a:r>
              <a:rPr lang="en-IN" b="1" dirty="0">
                <a:latin typeface="Calibri" panose="020F0502020204030204" pitchFamily="34" charset="0"/>
                <a:ea typeface="Calibri" panose="020F0502020204030204" pitchFamily="34" charset="0"/>
                <a:cs typeface="Times New Roman" panose="02020603050405020304" pitchFamily="18" charset="0"/>
              </a:rPr>
              <a:t> Financing activities, </a:t>
            </a:r>
            <a:r>
              <a:rPr lang="en-IN" b="1" dirty="0" smtClean="0">
                <a:latin typeface="Calibri" panose="020F0502020204030204" pitchFamily="34" charset="0"/>
                <a:ea typeface="Calibri" panose="020F0502020204030204" pitchFamily="34" charset="0"/>
                <a:cs typeface="Times New Roman" panose="02020603050405020304" pitchFamily="18" charset="0"/>
              </a:rPr>
              <a:t>is the </a:t>
            </a:r>
            <a:r>
              <a:rPr lang="en-IN" b="1" dirty="0">
                <a:latin typeface="Calibri" panose="020F0502020204030204" pitchFamily="34" charset="0"/>
                <a:ea typeface="Calibri" panose="020F0502020204030204" pitchFamily="34" charset="0"/>
                <a:cs typeface="Times New Roman" panose="02020603050405020304" pitchFamily="18" charset="0"/>
              </a:rPr>
              <a:t>net cash flow of an enterprise for a specific period. </a:t>
            </a:r>
          </a:p>
          <a:p>
            <a:pPr marR="0">
              <a:lnSpc>
                <a:spcPct val="107000"/>
              </a:lnSpc>
              <a:spcBef>
                <a:spcPts val="0"/>
              </a:spcBef>
              <a:spcAft>
                <a:spcPts val="800"/>
              </a:spcAft>
              <a:buFont typeface="Wingdings" panose="05000000000000000000" pitchFamily="2" charset="2"/>
              <a:buChar char="q"/>
            </a:pPr>
            <a:r>
              <a:rPr lang="en-US" b="1" dirty="0" smtClean="0">
                <a:latin typeface="Calibri" panose="020F0502020204030204" pitchFamily="34" charset="0"/>
                <a:ea typeface="Calibri" panose="020F0502020204030204" pitchFamily="34" charset="0"/>
                <a:cs typeface="Times New Roman" panose="02020603050405020304" pitchFamily="18" charset="0"/>
              </a:rPr>
              <a:t>  Cash </a:t>
            </a:r>
            <a:r>
              <a:rPr lang="en-US" b="1" dirty="0">
                <a:latin typeface="Calibri" panose="020F0502020204030204" pitchFamily="34" charset="0"/>
                <a:ea typeface="Calibri" panose="020F0502020204030204" pitchFamily="34" charset="0"/>
                <a:cs typeface="Times New Roman" panose="02020603050405020304" pitchFamily="18" charset="0"/>
              </a:rPr>
              <a:t>flow statement contains all the receipts and payments of cash and cash equivalent of an enterprise and the net cash receipt during an accounting period. It reveals whether net cash flow is increasing or decreasing.</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q"/>
            </a:pPr>
            <a:r>
              <a:rPr lang="en-IN" b="1" dirty="0" smtClean="0">
                <a:latin typeface="Calibri" panose="020F0502020204030204" pitchFamily="34" charset="0"/>
                <a:ea typeface="Calibri" panose="020F0502020204030204" pitchFamily="34" charset="0"/>
                <a:cs typeface="Times New Roman" panose="02020603050405020304" pitchFamily="18" charset="0"/>
              </a:rPr>
              <a:t>  The </a:t>
            </a:r>
            <a:r>
              <a:rPr lang="en-IN" b="1" dirty="0">
                <a:latin typeface="Calibri" panose="020F0502020204030204" pitchFamily="34" charset="0"/>
                <a:ea typeface="Calibri" panose="020F0502020204030204" pitchFamily="34" charset="0"/>
                <a:cs typeface="Times New Roman" panose="02020603050405020304" pitchFamily="18" charset="0"/>
              </a:rPr>
              <a:t>net cash flow data is very useful in understanding liquidity </a:t>
            </a:r>
            <a:br>
              <a:rPr lang="en-IN" b="1" dirty="0">
                <a:latin typeface="Calibri" panose="020F0502020204030204" pitchFamily="34" charset="0"/>
                <a:ea typeface="Calibri" panose="020F0502020204030204" pitchFamily="34" charset="0"/>
                <a:cs typeface="Times New Roman" panose="02020603050405020304" pitchFamily="18" charset="0"/>
              </a:rPr>
            </a:br>
            <a:r>
              <a:rPr lang="en-IN" b="1" dirty="0">
                <a:latin typeface="Calibri" panose="020F0502020204030204" pitchFamily="34" charset="0"/>
                <a:ea typeface="Calibri" panose="020F0502020204030204" pitchFamily="34" charset="0"/>
                <a:cs typeface="Times New Roman" panose="02020603050405020304" pitchFamily="18" charset="0"/>
              </a:rPr>
              <a:t>position of a company and help eliminate any possible </a:t>
            </a:r>
            <a:br>
              <a:rPr lang="en-IN" b="1" dirty="0">
                <a:latin typeface="Calibri" panose="020F0502020204030204" pitchFamily="34" charset="0"/>
                <a:ea typeface="Calibri" panose="020F0502020204030204" pitchFamily="34" charset="0"/>
                <a:cs typeface="Times New Roman" panose="02020603050405020304" pitchFamily="18" charset="0"/>
              </a:rPr>
            </a:br>
            <a:r>
              <a:rPr lang="en-IN" b="1" dirty="0">
                <a:latin typeface="Calibri" panose="020F0502020204030204" pitchFamily="34" charset="0"/>
                <a:ea typeface="Calibri" panose="020F0502020204030204" pitchFamily="34" charset="0"/>
                <a:cs typeface="Times New Roman" panose="02020603050405020304" pitchFamily="18" charset="0"/>
              </a:rPr>
              <a:t>misperception stemming from profit data. </a:t>
            </a:r>
            <a:endParaRPr lang="en-US" b="1" dirty="0">
              <a:latin typeface="Calibri" panose="020F0502020204030204" pitchFamily="34" charset="0"/>
              <a:ea typeface="Calibri" panose="020F0502020204030204" pitchFamily="34" charset="0"/>
              <a:cs typeface="Times New Roman" panose="02020603050405020304" pitchFamily="18" charset="0"/>
            </a:endParaRPr>
          </a:p>
          <a:p>
            <a:endParaRPr lang="en-US" b="1" dirty="0"/>
          </a:p>
        </p:txBody>
      </p:sp>
    </p:spTree>
    <p:extLst>
      <p:ext uri="{BB962C8B-B14F-4D97-AF65-F5344CB8AC3E}">
        <p14:creationId xmlns:p14="http://schemas.microsoft.com/office/powerpoint/2010/main" val="13575014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015"/>
            <a:ext cx="10515600" cy="1132697"/>
          </a:xfrm>
        </p:spPr>
        <p:txBody>
          <a:bodyPr vert="horz" lIns="91440" tIns="45720" rIns="91440" bIns="45720" rtlCol="0" anchor="ctr">
            <a:normAutofit fontScale="90000"/>
          </a:bodyPr>
          <a:lstStyle/>
          <a:p>
            <a:r>
              <a:rPr lang="en-IN" sz="3600" b="1" dirty="0">
                <a:solidFill>
                  <a:srgbClr val="002060"/>
                </a:solidFill>
                <a:latin typeface="Georgia" panose="02040502050405020303" pitchFamily="18" charset="0"/>
              </a:rPr>
              <a:t>Cash flows from </a:t>
            </a:r>
            <a:r>
              <a:rPr lang="en-IN" sz="3600" b="1" dirty="0" err="1">
                <a:solidFill>
                  <a:srgbClr val="002060"/>
                </a:solidFill>
                <a:latin typeface="Georgia" panose="02040502050405020303" pitchFamily="18" charset="0"/>
              </a:rPr>
              <a:t>i</a:t>
            </a:r>
            <a:r>
              <a:rPr lang="en-IN" sz="3600" b="1" dirty="0">
                <a:solidFill>
                  <a:srgbClr val="002060"/>
                </a:solidFill>
                <a:latin typeface="Georgia" panose="02040502050405020303" pitchFamily="18" charset="0"/>
              </a:rPr>
              <a:t>. Operational activities, ii. Investment activities &amp; iii. Financing activities</a:t>
            </a:r>
          </a:p>
        </p:txBody>
      </p:sp>
      <p:graphicFrame>
        <p:nvGraphicFramePr>
          <p:cNvPr id="5" name="Content Placeholder 4"/>
          <p:cNvGraphicFramePr>
            <a:graphicFrameLocks noGrp="1"/>
          </p:cNvGraphicFramePr>
          <p:nvPr>
            <p:ph idx="1"/>
            <p:extLst/>
          </p:nvPr>
        </p:nvGraphicFramePr>
        <p:xfrm>
          <a:off x="838200" y="149782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622800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Use of Cash Flow Statement for Startups</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p:txBody>
          <a:bodyPr/>
          <a:lstStyle/>
          <a:p>
            <a:r>
              <a:rPr lang="en-US" b="1" dirty="0"/>
              <a:t>Money gets used up in assets, dividend, investment, and accounts receivables, some of which becomes sticky and illiquid. </a:t>
            </a:r>
          </a:p>
          <a:p>
            <a:r>
              <a:rPr lang="en-US" b="1" dirty="0"/>
              <a:t>Cash flow shows how liquid the business is and projected cash flow reveals if the company is likely to fall short of cash to make essential payments in the future. </a:t>
            </a:r>
          </a:p>
          <a:p>
            <a:r>
              <a:rPr lang="en-US" b="1" dirty="0"/>
              <a:t>If cash shortage is imminent, the founders can take preemptive </a:t>
            </a:r>
            <a:r>
              <a:rPr lang="en-US" b="1" dirty="0" smtClean="0"/>
              <a:t>action </a:t>
            </a:r>
            <a:r>
              <a:rPr lang="en-US" b="1" dirty="0"/>
              <a:t>to arrange fund.  </a:t>
            </a:r>
            <a:endParaRPr lang="en-IN" b="1" dirty="0"/>
          </a:p>
        </p:txBody>
      </p:sp>
    </p:spTree>
    <p:extLst>
      <p:ext uri="{BB962C8B-B14F-4D97-AF65-F5344CB8AC3E}">
        <p14:creationId xmlns:p14="http://schemas.microsoft.com/office/powerpoint/2010/main" val="133540630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398" y="1023239"/>
            <a:ext cx="9746742" cy="4351338"/>
          </a:xfrm>
        </p:spPr>
        <p:txBody>
          <a:bodyPr>
            <a:normAutofit fontScale="92500" lnSpcReduction="10000"/>
          </a:bodyPr>
          <a:lstStyle/>
          <a:p>
            <a:r>
              <a:rPr lang="en-US" b="1" dirty="0"/>
              <a:t>The fundamental and critical question to answer is how much money it will take to get the venture started. </a:t>
            </a:r>
          </a:p>
          <a:p>
            <a:r>
              <a:rPr lang="en-IN" b="1" dirty="0"/>
              <a:t>Let us take a very simplistic example. Let’s start from setting up a new firm: a retail store. </a:t>
            </a:r>
          </a:p>
          <a:p>
            <a:r>
              <a:rPr lang="en-IN" b="1" dirty="0"/>
              <a:t>Financial </a:t>
            </a:r>
            <a:r>
              <a:rPr lang="en-IN" b="1" dirty="0" smtClean="0"/>
              <a:t>statements </a:t>
            </a:r>
            <a:r>
              <a:rPr lang="en-IN" b="1" dirty="0"/>
              <a:t>for any company engaged in retail business </a:t>
            </a:r>
            <a:r>
              <a:rPr lang="en-IN" b="1" dirty="0" smtClean="0"/>
              <a:t>are </a:t>
            </a:r>
            <a:r>
              <a:rPr lang="en-IN" b="1" dirty="0"/>
              <a:t>simpler compared to </a:t>
            </a:r>
            <a:r>
              <a:rPr lang="en-IN" b="1" dirty="0" smtClean="0"/>
              <a:t>those </a:t>
            </a:r>
            <a:r>
              <a:rPr lang="en-IN" b="1" dirty="0"/>
              <a:t>of a manufacturing company. So, let us start with a retail store.</a:t>
            </a:r>
            <a:endParaRPr lang="en-US" b="1" dirty="0"/>
          </a:p>
          <a:p>
            <a:r>
              <a:rPr lang="en-IN" b="1" dirty="0"/>
              <a:t>Let us start something with which you all may connect very easily. Suppose you are starting a stationery shop at your hostel.</a:t>
            </a:r>
            <a:endParaRPr lang="en-US" b="1" dirty="0"/>
          </a:p>
          <a:p>
            <a:endParaRPr lang="en-US" b="1" dirty="0"/>
          </a:p>
        </p:txBody>
      </p:sp>
    </p:spTree>
    <p:extLst>
      <p:ext uri="{BB962C8B-B14F-4D97-AF65-F5344CB8AC3E}">
        <p14:creationId xmlns:p14="http://schemas.microsoft.com/office/powerpoint/2010/main" val="37197960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971" y="615106"/>
            <a:ext cx="11112138" cy="5384472"/>
          </a:xfrm>
        </p:spPr>
        <p:txBody>
          <a:bodyPr>
            <a:noAutofit/>
          </a:bodyPr>
          <a:lstStyle/>
          <a:p>
            <a:r>
              <a:rPr lang="en-IN" b="1" dirty="0"/>
              <a:t>Let us see what all you need to start the business and estimate the requirement of fund:</a:t>
            </a:r>
            <a:endParaRPr lang="en-US" b="1" dirty="0"/>
          </a:p>
          <a:p>
            <a:r>
              <a:rPr lang="en-IN" b="1" dirty="0"/>
              <a:t>Counter	           : ₹ 500</a:t>
            </a:r>
            <a:endParaRPr lang="en-US" b="1" dirty="0"/>
          </a:p>
          <a:p>
            <a:r>
              <a:rPr lang="en-IN" b="1" dirty="0"/>
              <a:t>Rack		: ₹ 600</a:t>
            </a:r>
            <a:endParaRPr lang="en-US" b="1" dirty="0"/>
          </a:p>
          <a:p>
            <a:r>
              <a:rPr lang="en-IN" b="1" dirty="0"/>
              <a:t>Chair		: ₹ 400</a:t>
            </a:r>
            <a:endParaRPr lang="en-US" b="1" dirty="0"/>
          </a:p>
          <a:p>
            <a:r>
              <a:rPr lang="en-IN" b="1" dirty="0"/>
              <a:t>Subtotal	          </a:t>
            </a:r>
            <a:r>
              <a:rPr lang="en-IN" b="1" dirty="0">
                <a:solidFill>
                  <a:srgbClr val="0070C0"/>
                </a:solidFill>
              </a:rPr>
              <a:t>₹ 1,500</a:t>
            </a:r>
            <a:endParaRPr lang="en-US" b="1" dirty="0">
              <a:solidFill>
                <a:srgbClr val="0070C0"/>
              </a:solidFill>
            </a:endParaRPr>
          </a:p>
          <a:p>
            <a:r>
              <a:rPr lang="en-IN" b="1" dirty="0"/>
              <a:t>Purchase materials i.e. stationery items (pens, notebooks, files/folders, pencils, and the like): ₹ 5,000</a:t>
            </a:r>
          </a:p>
          <a:p>
            <a:r>
              <a:rPr lang="en-IN" sz="2400" b="1" dirty="0"/>
              <a:t>Suppose that you want to keep some small change</a:t>
            </a:r>
            <a:r>
              <a:rPr lang="en-IN" b="1" dirty="0"/>
              <a:t> (cash): </a:t>
            </a:r>
            <a:r>
              <a:rPr lang="en-IN" b="1" dirty="0" smtClean="0"/>
              <a:t>₹500</a:t>
            </a:r>
            <a:endParaRPr lang="en-US" b="1" dirty="0"/>
          </a:p>
          <a:p>
            <a:r>
              <a:rPr lang="en-IN" b="1" dirty="0"/>
              <a:t>Subtotal:                </a:t>
            </a:r>
            <a:r>
              <a:rPr lang="en-IN" b="1" dirty="0">
                <a:solidFill>
                  <a:srgbClr val="0070C0"/>
                </a:solidFill>
              </a:rPr>
              <a:t>₹ 5,500</a:t>
            </a:r>
            <a:endParaRPr lang="en-US" b="1" dirty="0">
              <a:solidFill>
                <a:srgbClr val="0070C0"/>
              </a:solidFill>
            </a:endParaRPr>
          </a:p>
          <a:p>
            <a:r>
              <a:rPr lang="en-IN" b="1" dirty="0"/>
              <a:t>Total		: </a:t>
            </a:r>
            <a:r>
              <a:rPr lang="en-IN" b="1" dirty="0">
                <a:solidFill>
                  <a:srgbClr val="C00000"/>
                </a:solidFill>
              </a:rPr>
              <a:t>₹ 7,000</a:t>
            </a:r>
            <a:endParaRPr lang="en-US" b="1" dirty="0">
              <a:solidFill>
                <a:srgbClr val="C00000"/>
              </a:solidFill>
            </a:endParaRPr>
          </a:p>
          <a:p>
            <a:endParaRPr lang="en-US" b="1" dirty="0"/>
          </a:p>
        </p:txBody>
      </p:sp>
    </p:spTree>
    <p:extLst>
      <p:ext uri="{BB962C8B-B14F-4D97-AF65-F5344CB8AC3E}">
        <p14:creationId xmlns:p14="http://schemas.microsoft.com/office/powerpoint/2010/main" val="131407967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Your Business Has Two Kinds of Assets</a:t>
            </a:r>
            <a:endParaRPr lang="en-IN" sz="3600" b="1" dirty="0">
              <a:solidFill>
                <a:srgbClr val="002060"/>
              </a:solidFill>
              <a:latin typeface="Georgia" panose="02040502050405020303" pitchFamily="18" charset="0"/>
            </a:endParaRPr>
          </a:p>
        </p:txBody>
      </p:sp>
      <p:graphicFrame>
        <p:nvGraphicFramePr>
          <p:cNvPr id="4" name="Content Placeholder 3"/>
          <p:cNvGraphicFramePr>
            <a:graphicFrameLocks noGrp="1"/>
          </p:cNvGraphicFramePr>
          <p:nvPr>
            <p:ph idx="1"/>
            <p:extLst/>
          </p:nvPr>
        </p:nvGraphicFramePr>
        <p:xfrm>
          <a:off x="596660" y="1428810"/>
          <a:ext cx="8373604"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970264" y="2062482"/>
            <a:ext cx="2908227" cy="1200329"/>
          </a:xfrm>
          <a:prstGeom prst="rect">
            <a:avLst/>
          </a:prstGeom>
          <a:solidFill>
            <a:schemeClr val="accent1">
              <a:lumMod val="20000"/>
              <a:lumOff val="80000"/>
            </a:schemeClr>
          </a:solidFill>
        </p:spPr>
        <p:txBody>
          <a:bodyPr wrap="square">
            <a:spAutoFit/>
          </a:bodyPr>
          <a:lstStyle/>
          <a:p>
            <a:r>
              <a:rPr lang="en-IN" b="1" dirty="0"/>
              <a:t>Counter	           : ₹ 500</a:t>
            </a:r>
            <a:endParaRPr lang="en-US" b="1" dirty="0"/>
          </a:p>
          <a:p>
            <a:r>
              <a:rPr lang="en-IN" b="1" dirty="0"/>
              <a:t>Rack	</a:t>
            </a:r>
            <a:r>
              <a:rPr lang="en-IN" b="1" dirty="0" smtClean="0"/>
              <a:t>           : </a:t>
            </a:r>
            <a:r>
              <a:rPr lang="en-IN" b="1" dirty="0"/>
              <a:t>₹ 600</a:t>
            </a:r>
            <a:endParaRPr lang="en-US" b="1" dirty="0"/>
          </a:p>
          <a:p>
            <a:r>
              <a:rPr lang="en-IN" b="1" dirty="0"/>
              <a:t>Chair	</a:t>
            </a:r>
            <a:r>
              <a:rPr lang="en-IN" b="1" dirty="0" smtClean="0"/>
              <a:t>           : </a:t>
            </a:r>
            <a:r>
              <a:rPr lang="en-IN" b="1" dirty="0"/>
              <a:t>₹ 400</a:t>
            </a:r>
            <a:endParaRPr lang="en-US" b="1" dirty="0"/>
          </a:p>
          <a:p>
            <a:r>
              <a:rPr lang="en-IN" b="1" dirty="0"/>
              <a:t>Subtotal	          </a:t>
            </a:r>
            <a:r>
              <a:rPr lang="en-IN" b="1" dirty="0">
                <a:solidFill>
                  <a:srgbClr val="0070C0"/>
                </a:solidFill>
              </a:rPr>
              <a:t>₹ 1,500</a:t>
            </a:r>
            <a:endParaRPr lang="en-US" b="1" dirty="0">
              <a:solidFill>
                <a:srgbClr val="0070C0"/>
              </a:solidFill>
            </a:endParaRPr>
          </a:p>
        </p:txBody>
      </p:sp>
      <p:sp>
        <p:nvSpPr>
          <p:cNvPr id="5" name="Rectangle 4"/>
          <p:cNvSpPr/>
          <p:nvPr/>
        </p:nvSpPr>
        <p:spPr>
          <a:xfrm>
            <a:off x="8970264" y="4029334"/>
            <a:ext cx="3143359" cy="923330"/>
          </a:xfrm>
          <a:prstGeom prst="rect">
            <a:avLst/>
          </a:prstGeom>
          <a:solidFill>
            <a:schemeClr val="accent1">
              <a:lumMod val="20000"/>
              <a:lumOff val="80000"/>
            </a:schemeClr>
          </a:solidFill>
        </p:spPr>
        <p:txBody>
          <a:bodyPr wrap="square">
            <a:spAutoFit/>
          </a:bodyPr>
          <a:lstStyle/>
          <a:p>
            <a:r>
              <a:rPr lang="en-IN" b="1" dirty="0"/>
              <a:t>pens, notebooks, files/folders, pencils, and the like): ₹ </a:t>
            </a:r>
            <a:r>
              <a:rPr lang="en-IN" b="1" dirty="0" smtClean="0"/>
              <a:t>5,000</a:t>
            </a:r>
          </a:p>
          <a:p>
            <a:r>
              <a:rPr lang="en-US" b="1" dirty="0" smtClean="0"/>
              <a:t>And some cash: ₹ 500</a:t>
            </a:r>
            <a:endParaRPr lang="en-IN" dirty="0"/>
          </a:p>
        </p:txBody>
      </p:sp>
    </p:spTree>
    <p:extLst>
      <p:ext uri="{BB962C8B-B14F-4D97-AF65-F5344CB8AC3E}">
        <p14:creationId xmlns:p14="http://schemas.microsoft.com/office/powerpoint/2010/main" val="367655922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3149"/>
          </a:xfrm>
        </p:spPr>
        <p:txBody>
          <a:bodyPr vert="horz" lIns="91440" tIns="45720" rIns="91440" bIns="45720" rtlCol="0" anchor="ctr">
            <a:normAutofit/>
          </a:bodyPr>
          <a:lstStyle/>
          <a:p>
            <a:r>
              <a:rPr lang="en-IN" sz="3600" b="1" dirty="0">
                <a:solidFill>
                  <a:srgbClr val="002060"/>
                </a:solidFill>
                <a:latin typeface="Georgia" panose="02040502050405020303" pitchFamily="18" charset="0"/>
              </a:rPr>
              <a:t>Fixed Assets or Long-Term Assets</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1468274"/>
            <a:ext cx="9639352" cy="4351338"/>
          </a:xfrm>
        </p:spPr>
        <p:txBody>
          <a:bodyPr/>
          <a:lstStyle/>
          <a:p>
            <a:r>
              <a:rPr lang="en-IN" b="1" dirty="0"/>
              <a:t>All the above are assets of your business.</a:t>
            </a:r>
            <a:endParaRPr lang="en-US" b="1" dirty="0"/>
          </a:p>
          <a:p>
            <a:r>
              <a:rPr lang="en-IN" b="1" dirty="0"/>
              <a:t>Give a sharp look at the items in the first part and try to understand that these items are not for sale. You need them to facilitate your business. At some point of time you may like to replace them and </a:t>
            </a:r>
            <a:r>
              <a:rPr lang="en-IN" b="1" dirty="0" smtClean="0"/>
              <a:t>sell them as used machine. </a:t>
            </a:r>
            <a:r>
              <a:rPr lang="en-IN" b="1" dirty="0"/>
              <a:t>But that is not part of the business. </a:t>
            </a:r>
            <a:endParaRPr lang="en-US" b="1" dirty="0"/>
          </a:p>
          <a:p>
            <a:r>
              <a:rPr lang="en-IN" b="1" dirty="0"/>
              <a:t>These assets are called “Long-Term Assets” or “Fixed Assets”. They contribute to your business but they remain with you for a long time. </a:t>
            </a:r>
            <a:endParaRPr lang="en-US" b="1" dirty="0"/>
          </a:p>
          <a:p>
            <a:endParaRPr lang="en-US" b="1" dirty="0"/>
          </a:p>
        </p:txBody>
      </p:sp>
    </p:spTree>
    <p:extLst>
      <p:ext uri="{BB962C8B-B14F-4D97-AF65-F5344CB8AC3E}">
        <p14:creationId xmlns:p14="http://schemas.microsoft.com/office/powerpoint/2010/main" val="6284658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Short-Term Assets or Current Assets</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1825625"/>
            <a:ext cx="9256776" cy="4351338"/>
          </a:xfrm>
        </p:spPr>
        <p:txBody>
          <a:bodyPr/>
          <a:lstStyle/>
          <a:p>
            <a:pPr marL="0" indent="0">
              <a:buNone/>
            </a:pPr>
            <a:r>
              <a:rPr lang="en-IN" b="1" dirty="0"/>
              <a:t>Contrary to ‘Fixed Assets’ the raw-materials or the stationery items are meant for selling and they are meant to be with your business for shortest possible time so that you can convert them into revenue (sales) and make profit. These are “Short-Term Assets” or “Current Assets”.</a:t>
            </a:r>
            <a:endParaRPr lang="en-US" b="1" dirty="0"/>
          </a:p>
          <a:p>
            <a:endParaRPr lang="en-US" b="1" dirty="0"/>
          </a:p>
        </p:txBody>
      </p:sp>
    </p:spTree>
    <p:extLst>
      <p:ext uri="{BB962C8B-B14F-4D97-AF65-F5344CB8AC3E}">
        <p14:creationId xmlns:p14="http://schemas.microsoft.com/office/powerpoint/2010/main" val="169531105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Arranging the Money</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1690688"/>
            <a:ext cx="10515600" cy="4351338"/>
          </a:xfrm>
        </p:spPr>
        <p:txBody>
          <a:bodyPr/>
          <a:lstStyle/>
          <a:p>
            <a:r>
              <a:rPr lang="en-IN" b="1" dirty="0"/>
              <a:t>How do you propose to fund purchase of these fixed and current assets?</a:t>
            </a:r>
            <a:endParaRPr lang="en-US" b="1" dirty="0"/>
          </a:p>
          <a:p>
            <a:r>
              <a:rPr lang="en-IN" b="1" dirty="0"/>
              <a:t>Suppose you have ₹ 3,000 with you. So, there is a shortfall of ₹ 4,000. Suppose you could borrow the remaining amount of ₹ 4,000 from your friend Jack. So, your budgeted project outlay is fully tied up (your project </a:t>
            </a:r>
            <a:r>
              <a:rPr lang="en-IN" b="1" dirty="0">
                <a:solidFill>
                  <a:srgbClr val="00B050"/>
                </a:solidFill>
              </a:rPr>
              <a:t>reached financial closure</a:t>
            </a:r>
            <a:r>
              <a:rPr lang="en-IN" b="1" dirty="0"/>
              <a:t>). </a:t>
            </a:r>
            <a:endParaRPr lang="en-US" b="1" dirty="0"/>
          </a:p>
          <a:p>
            <a:r>
              <a:rPr lang="en-IN" b="1" dirty="0"/>
              <a:t>Let us now prepare the balance sheet.</a:t>
            </a:r>
            <a:endParaRPr lang="en-US" b="1" dirty="0"/>
          </a:p>
        </p:txBody>
      </p:sp>
    </p:spTree>
    <p:extLst>
      <p:ext uri="{BB962C8B-B14F-4D97-AF65-F5344CB8AC3E}">
        <p14:creationId xmlns:p14="http://schemas.microsoft.com/office/powerpoint/2010/main" val="259006492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p:cNvGraphicFramePr>
            <a:graphicFrameLocks noChangeAspect="1"/>
          </p:cNvGraphicFramePr>
          <p:nvPr>
            <p:extLst>
              <p:ext uri="{D42A27DB-BD31-4B8C-83A1-F6EECF244321}">
                <p14:modId xmlns:p14="http://schemas.microsoft.com/office/powerpoint/2010/main" val="1198299175"/>
              </p:ext>
            </p:extLst>
          </p:nvPr>
        </p:nvGraphicFramePr>
        <p:xfrm>
          <a:off x="2484438" y="576263"/>
          <a:ext cx="6027737" cy="5353050"/>
        </p:xfrm>
        <a:graphic>
          <a:graphicData uri="http://schemas.openxmlformats.org/presentationml/2006/ole">
            <mc:AlternateContent xmlns:mc="http://schemas.openxmlformats.org/markup-compatibility/2006">
              <mc:Choice xmlns:v="urn:schemas-microsoft-com:vml" Requires="v">
                <p:oleObj spid="_x0000_s1063" name="Worksheet" r:id="rId3" imgW="6027385" imgH="5265247" progId="Excel.Sheet.12">
                  <p:embed/>
                </p:oleObj>
              </mc:Choice>
              <mc:Fallback>
                <p:oleObj name="Worksheet" r:id="rId3" imgW="6027385" imgH="5265247" progId="Excel.Sheet.12">
                  <p:embed/>
                  <p:pic>
                    <p:nvPicPr>
                      <p:cNvPr id="0" name="Picture 3"/>
                      <p:cNvPicPr>
                        <a:picLocks noChangeAspect="1" noChangeArrowheads="1"/>
                      </p:cNvPicPr>
                      <p:nvPr/>
                    </p:nvPicPr>
                    <p:blipFill>
                      <a:blip r:embed="rId4"/>
                      <a:srcRect/>
                      <a:stretch>
                        <a:fillRect/>
                      </a:stretch>
                    </p:blipFill>
                    <p:spPr bwMode="auto">
                      <a:xfrm>
                        <a:off x="2484438" y="576263"/>
                        <a:ext cx="6027737" cy="535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8744949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Important is Financial Statements</a:t>
            </a:r>
            <a:endParaRPr lang="en-IN" dirty="0"/>
          </a:p>
        </p:txBody>
      </p:sp>
      <p:sp>
        <p:nvSpPr>
          <p:cNvPr id="3" name="Content Placeholder 2"/>
          <p:cNvSpPr>
            <a:spLocks noGrp="1"/>
          </p:cNvSpPr>
          <p:nvPr>
            <p:ph idx="1"/>
          </p:nvPr>
        </p:nvSpPr>
        <p:spPr>
          <a:xfrm>
            <a:off x="1474427" y="1524502"/>
            <a:ext cx="9393196" cy="4351338"/>
          </a:xfrm>
        </p:spPr>
        <p:txBody>
          <a:bodyPr/>
          <a:lstStyle/>
          <a:p>
            <a:pPr marL="0" indent="0">
              <a:buNone/>
            </a:pPr>
            <a:r>
              <a:rPr lang="en-US" b="1" dirty="0"/>
              <a:t>There is a saying:</a:t>
            </a:r>
          </a:p>
          <a:p>
            <a:pPr marL="0" indent="0">
              <a:buNone/>
            </a:pPr>
            <a:r>
              <a:rPr lang="en-US" b="1" dirty="0"/>
              <a:t>If one </a:t>
            </a:r>
            <a:r>
              <a:rPr lang="en-US" b="1" dirty="0" smtClean="0"/>
              <a:t>can’t manage </a:t>
            </a:r>
            <a:r>
              <a:rPr lang="en-US" b="1" dirty="0"/>
              <a:t>finances, </a:t>
            </a:r>
            <a:r>
              <a:rPr lang="en-US" b="1" dirty="0" smtClean="0"/>
              <a:t>won’t be able </a:t>
            </a:r>
            <a:r>
              <a:rPr lang="en-US" b="1" dirty="0"/>
              <a:t>to manage a business. </a:t>
            </a:r>
          </a:p>
          <a:p>
            <a:pPr marL="0" indent="0">
              <a:buNone/>
            </a:pPr>
            <a:r>
              <a:rPr lang="en-US" b="1" dirty="0" smtClean="0">
                <a:solidFill>
                  <a:schemeClr val="bg2">
                    <a:lumMod val="50000"/>
                  </a:schemeClr>
                </a:solidFill>
              </a:rPr>
              <a:t>The fact that a </a:t>
            </a:r>
            <a:r>
              <a:rPr lang="en-US" b="1" dirty="0">
                <a:solidFill>
                  <a:schemeClr val="bg2">
                    <a:lumMod val="50000"/>
                  </a:schemeClr>
                </a:solidFill>
              </a:rPr>
              <a:t>major cause of startup failure is </a:t>
            </a:r>
            <a:r>
              <a:rPr lang="en-US" b="1" dirty="0" smtClean="0">
                <a:solidFill>
                  <a:schemeClr val="bg2">
                    <a:lumMod val="50000"/>
                  </a:schemeClr>
                </a:solidFill>
              </a:rPr>
              <a:t>‘running </a:t>
            </a:r>
            <a:r>
              <a:rPr lang="en-US" b="1" dirty="0">
                <a:solidFill>
                  <a:schemeClr val="bg2">
                    <a:lumMod val="50000"/>
                  </a:schemeClr>
                </a:solidFill>
              </a:rPr>
              <a:t>out of </a:t>
            </a:r>
            <a:r>
              <a:rPr lang="en-US" b="1" dirty="0" smtClean="0">
                <a:solidFill>
                  <a:schemeClr val="bg2">
                    <a:lumMod val="50000"/>
                  </a:schemeClr>
                </a:solidFill>
              </a:rPr>
              <a:t>cash’, reinforces the above statement.</a:t>
            </a:r>
          </a:p>
          <a:p>
            <a:pPr marL="0" indent="0">
              <a:buNone/>
            </a:pPr>
            <a:r>
              <a:rPr lang="en-US" b="1" dirty="0" smtClean="0"/>
              <a:t>All entrepreneurs and non-entrepreneurs who are directly or remotely connected to the past, present, and future financials of a company must have a grip on financial statements. </a:t>
            </a:r>
            <a:endParaRPr lang="en-IN" b="1" dirty="0"/>
          </a:p>
        </p:txBody>
      </p:sp>
      <p:grpSp>
        <p:nvGrpSpPr>
          <p:cNvPr id="4" name="Group 3"/>
          <p:cNvGrpSpPr/>
          <p:nvPr/>
        </p:nvGrpSpPr>
        <p:grpSpPr>
          <a:xfrm>
            <a:off x="435102" y="4076446"/>
            <a:ext cx="827383" cy="1051866"/>
            <a:chOff x="10327601" y="5381886"/>
            <a:chExt cx="827383" cy="1051866"/>
          </a:xfrm>
        </p:grpSpPr>
        <p:sp>
          <p:nvSpPr>
            <p:cNvPr id="5" name="Rectangle 4"/>
            <p:cNvSpPr/>
            <p:nvPr/>
          </p:nvSpPr>
          <p:spPr>
            <a:xfrm>
              <a:off x="10366682" y="5814589"/>
              <a:ext cx="749220" cy="6191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prstClr val="white"/>
                  </a:solidFill>
                  <a:latin typeface="Arial" panose="020B0604020202020204" pitchFamily="34" charset="0"/>
                  <a:cs typeface="Arial" panose="020B0604020202020204" pitchFamily="34" charset="0"/>
                </a:rPr>
                <a:t>04</a:t>
              </a:r>
            </a:p>
          </p:txBody>
        </p:sp>
        <p:sp>
          <p:nvSpPr>
            <p:cNvPr id="6" name="Oval 5"/>
            <p:cNvSpPr/>
            <p:nvPr/>
          </p:nvSpPr>
          <p:spPr>
            <a:xfrm>
              <a:off x="10366682" y="5745455"/>
              <a:ext cx="749220" cy="146222"/>
            </a:xfrm>
            <a:prstGeom prst="ellipse">
              <a:avLst/>
            </a:prstGeom>
            <a:solidFill>
              <a:schemeClr val="tx1">
                <a:alpha val="15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grpSp>
          <p:nvGrpSpPr>
            <p:cNvPr id="7" name="Group 6"/>
            <p:cNvGrpSpPr/>
            <p:nvPr/>
          </p:nvGrpSpPr>
          <p:grpSpPr>
            <a:xfrm>
              <a:off x="10327601" y="5605479"/>
              <a:ext cx="827383" cy="209112"/>
              <a:chOff x="5094288" y="3362325"/>
              <a:chExt cx="2613025" cy="771525"/>
            </a:xfrm>
          </p:grpSpPr>
          <p:sp>
            <p:nvSpPr>
              <p:cNvPr id="9" name="Rectangle 5"/>
              <p:cNvSpPr>
                <a:spLocks noChangeArrowheads="1"/>
              </p:cNvSpPr>
              <p:nvPr/>
            </p:nvSpPr>
            <p:spPr bwMode="auto">
              <a:xfrm>
                <a:off x="5094288" y="3752850"/>
                <a:ext cx="2613025" cy="381000"/>
              </a:xfrm>
              <a:prstGeom prst="rect">
                <a:avLst/>
              </a:prstGeom>
              <a:gradFill>
                <a:gsLst>
                  <a:gs pos="100000">
                    <a:schemeClr val="bg1">
                      <a:lumMod val="75000"/>
                    </a:schemeClr>
                  </a:gs>
                  <a:gs pos="0">
                    <a:schemeClr val="bg1">
                      <a:lumMod val="50000"/>
                    </a:schemeClr>
                  </a:gs>
                </a:gsLst>
                <a:lin ang="5400000" scaled="1"/>
              </a:gra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latin typeface="Arial" panose="020B0604020202020204" pitchFamily="34" charset="0"/>
                  <a:cs typeface="Arial" panose="020B0604020202020204" pitchFamily="34" charset="0"/>
                </a:endParaRPr>
              </a:p>
            </p:txBody>
          </p:sp>
          <p:sp>
            <p:nvSpPr>
              <p:cNvPr id="10" name="Freeform 6"/>
              <p:cNvSpPr>
                <a:spLocks/>
              </p:cNvSpPr>
              <p:nvPr/>
            </p:nvSpPr>
            <p:spPr bwMode="auto">
              <a:xfrm>
                <a:off x="5094288" y="3362325"/>
                <a:ext cx="2613025" cy="390525"/>
              </a:xfrm>
              <a:custGeom>
                <a:avLst/>
                <a:gdLst>
                  <a:gd name="T0" fmla="*/ 1406 w 1646"/>
                  <a:gd name="T1" fmla="*/ 0 h 246"/>
                  <a:gd name="T2" fmla="*/ 239 w 1646"/>
                  <a:gd name="T3" fmla="*/ 0 h 246"/>
                  <a:gd name="T4" fmla="*/ 0 w 1646"/>
                  <a:gd name="T5" fmla="*/ 246 h 246"/>
                  <a:gd name="T6" fmla="*/ 1646 w 1646"/>
                  <a:gd name="T7" fmla="*/ 246 h 246"/>
                  <a:gd name="T8" fmla="*/ 1406 w 1646"/>
                  <a:gd name="T9" fmla="*/ 0 h 246"/>
                </a:gdLst>
                <a:ahLst/>
                <a:cxnLst>
                  <a:cxn ang="0">
                    <a:pos x="T0" y="T1"/>
                  </a:cxn>
                  <a:cxn ang="0">
                    <a:pos x="T2" y="T3"/>
                  </a:cxn>
                  <a:cxn ang="0">
                    <a:pos x="T4" y="T5"/>
                  </a:cxn>
                  <a:cxn ang="0">
                    <a:pos x="T6" y="T7"/>
                  </a:cxn>
                  <a:cxn ang="0">
                    <a:pos x="T8" y="T9"/>
                  </a:cxn>
                </a:cxnLst>
                <a:rect l="0" t="0" r="r" b="b"/>
                <a:pathLst>
                  <a:path w="1646" h="246">
                    <a:moveTo>
                      <a:pt x="1406" y="0"/>
                    </a:moveTo>
                    <a:lnTo>
                      <a:pt x="239" y="0"/>
                    </a:lnTo>
                    <a:lnTo>
                      <a:pt x="0" y="246"/>
                    </a:lnTo>
                    <a:lnTo>
                      <a:pt x="1646" y="246"/>
                    </a:lnTo>
                    <a:lnTo>
                      <a:pt x="1406"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latin typeface="Arial" panose="020B0604020202020204" pitchFamily="34" charset="0"/>
                  <a:cs typeface="Arial" panose="020B0604020202020204" pitchFamily="34" charset="0"/>
                </a:endParaRPr>
              </a:p>
            </p:txBody>
          </p:sp>
        </p:grpSp>
        <p:sp>
          <p:nvSpPr>
            <p:cNvPr id="8" name="Oval 7"/>
            <p:cNvSpPr/>
            <p:nvPr/>
          </p:nvSpPr>
          <p:spPr>
            <a:xfrm>
              <a:off x="10515744" y="5381886"/>
              <a:ext cx="435383" cy="361130"/>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grpSp>
      <p:grpSp>
        <p:nvGrpSpPr>
          <p:cNvPr id="11" name="Group 10"/>
          <p:cNvGrpSpPr/>
          <p:nvPr/>
        </p:nvGrpSpPr>
        <p:grpSpPr>
          <a:xfrm>
            <a:off x="681137" y="4097152"/>
            <a:ext cx="315165" cy="274774"/>
            <a:chOff x="977900" y="3124200"/>
            <a:chExt cx="879476" cy="766763"/>
          </a:xfrm>
          <a:solidFill>
            <a:schemeClr val="bg1"/>
          </a:solidFill>
        </p:grpSpPr>
        <p:sp>
          <p:nvSpPr>
            <p:cNvPr id="12" name="Freeform 185"/>
            <p:cNvSpPr>
              <a:spLocks/>
            </p:cNvSpPr>
            <p:nvPr/>
          </p:nvSpPr>
          <p:spPr bwMode="auto">
            <a:xfrm>
              <a:off x="1563688" y="3233738"/>
              <a:ext cx="120650" cy="246063"/>
            </a:xfrm>
            <a:custGeom>
              <a:avLst/>
              <a:gdLst>
                <a:gd name="T0" fmla="*/ 262 w 455"/>
                <a:gd name="T1" fmla="*/ 3 h 931"/>
                <a:gd name="T2" fmla="*/ 284 w 455"/>
                <a:gd name="T3" fmla="*/ 37 h 931"/>
                <a:gd name="T4" fmla="*/ 286 w 455"/>
                <a:gd name="T5" fmla="*/ 107 h 931"/>
                <a:gd name="T6" fmla="*/ 289 w 455"/>
                <a:gd name="T7" fmla="*/ 110 h 931"/>
                <a:gd name="T8" fmla="*/ 301 w 455"/>
                <a:gd name="T9" fmla="*/ 112 h 931"/>
                <a:gd name="T10" fmla="*/ 344 w 455"/>
                <a:gd name="T11" fmla="*/ 121 h 931"/>
                <a:gd name="T12" fmla="*/ 396 w 455"/>
                <a:gd name="T13" fmla="*/ 135 h 931"/>
                <a:gd name="T14" fmla="*/ 425 w 455"/>
                <a:gd name="T15" fmla="*/ 155 h 931"/>
                <a:gd name="T16" fmla="*/ 408 w 455"/>
                <a:gd name="T17" fmla="*/ 224 h 931"/>
                <a:gd name="T18" fmla="*/ 386 w 455"/>
                <a:gd name="T19" fmla="*/ 245 h 931"/>
                <a:gd name="T20" fmla="*/ 359 w 455"/>
                <a:gd name="T21" fmla="*/ 242 h 931"/>
                <a:gd name="T22" fmla="*/ 338 w 455"/>
                <a:gd name="T23" fmla="*/ 233 h 931"/>
                <a:gd name="T24" fmla="*/ 288 w 455"/>
                <a:gd name="T25" fmla="*/ 220 h 931"/>
                <a:gd name="T26" fmla="*/ 219 w 455"/>
                <a:gd name="T27" fmla="*/ 217 h 931"/>
                <a:gd name="T28" fmla="*/ 169 w 455"/>
                <a:gd name="T29" fmla="*/ 236 h 931"/>
                <a:gd name="T30" fmla="*/ 146 w 455"/>
                <a:gd name="T31" fmla="*/ 267 h 931"/>
                <a:gd name="T32" fmla="*/ 143 w 455"/>
                <a:gd name="T33" fmla="*/ 304 h 931"/>
                <a:gd name="T34" fmla="*/ 162 w 455"/>
                <a:gd name="T35" fmla="*/ 340 h 931"/>
                <a:gd name="T36" fmla="*/ 214 w 455"/>
                <a:gd name="T37" fmla="*/ 374 h 931"/>
                <a:gd name="T38" fmla="*/ 310 w 455"/>
                <a:gd name="T39" fmla="*/ 416 h 931"/>
                <a:gd name="T40" fmla="*/ 401 w 455"/>
                <a:gd name="T41" fmla="*/ 476 h 931"/>
                <a:gd name="T42" fmla="*/ 447 w 455"/>
                <a:gd name="T43" fmla="*/ 553 h 931"/>
                <a:gd name="T44" fmla="*/ 453 w 455"/>
                <a:gd name="T45" fmla="*/ 646 h 931"/>
                <a:gd name="T46" fmla="*/ 419 w 455"/>
                <a:gd name="T47" fmla="*/ 730 h 931"/>
                <a:gd name="T48" fmla="*/ 349 w 455"/>
                <a:gd name="T49" fmla="*/ 790 h 931"/>
                <a:gd name="T50" fmla="*/ 283 w 455"/>
                <a:gd name="T51" fmla="*/ 813 h 931"/>
                <a:gd name="T52" fmla="*/ 279 w 455"/>
                <a:gd name="T53" fmla="*/ 816 h 931"/>
                <a:gd name="T54" fmla="*/ 278 w 455"/>
                <a:gd name="T55" fmla="*/ 895 h 931"/>
                <a:gd name="T56" fmla="*/ 255 w 455"/>
                <a:gd name="T57" fmla="*/ 929 h 931"/>
                <a:gd name="T58" fmla="*/ 192 w 455"/>
                <a:gd name="T59" fmla="*/ 929 h 931"/>
                <a:gd name="T60" fmla="*/ 169 w 455"/>
                <a:gd name="T61" fmla="*/ 895 h 931"/>
                <a:gd name="T62" fmla="*/ 168 w 455"/>
                <a:gd name="T63" fmla="*/ 820 h 931"/>
                <a:gd name="T64" fmla="*/ 163 w 455"/>
                <a:gd name="T65" fmla="*/ 817 h 931"/>
                <a:gd name="T66" fmla="*/ 148 w 455"/>
                <a:gd name="T67" fmla="*/ 815 h 931"/>
                <a:gd name="T68" fmla="*/ 96 w 455"/>
                <a:gd name="T69" fmla="*/ 804 h 931"/>
                <a:gd name="T70" fmla="*/ 34 w 455"/>
                <a:gd name="T71" fmla="*/ 785 h 931"/>
                <a:gd name="T72" fmla="*/ 2 w 455"/>
                <a:gd name="T73" fmla="*/ 762 h 931"/>
                <a:gd name="T74" fmla="*/ 19 w 455"/>
                <a:gd name="T75" fmla="*/ 692 h 931"/>
                <a:gd name="T76" fmla="*/ 41 w 455"/>
                <a:gd name="T77" fmla="*/ 671 h 931"/>
                <a:gd name="T78" fmla="*/ 62 w 455"/>
                <a:gd name="T79" fmla="*/ 671 h 931"/>
                <a:gd name="T80" fmla="*/ 77 w 455"/>
                <a:gd name="T81" fmla="*/ 677 h 931"/>
                <a:gd name="T82" fmla="*/ 115 w 455"/>
                <a:gd name="T83" fmla="*/ 691 h 931"/>
                <a:gd name="T84" fmla="*/ 168 w 455"/>
                <a:gd name="T85" fmla="*/ 707 h 931"/>
                <a:gd name="T86" fmla="*/ 233 w 455"/>
                <a:gd name="T87" fmla="*/ 709 h 931"/>
                <a:gd name="T88" fmla="*/ 296 w 455"/>
                <a:gd name="T89" fmla="*/ 678 h 931"/>
                <a:gd name="T90" fmla="*/ 320 w 455"/>
                <a:gd name="T91" fmla="*/ 622 h 931"/>
                <a:gd name="T92" fmla="*/ 300 w 455"/>
                <a:gd name="T93" fmla="*/ 568 h 931"/>
                <a:gd name="T94" fmla="*/ 237 w 455"/>
                <a:gd name="T95" fmla="*/ 523 h 931"/>
                <a:gd name="T96" fmla="*/ 150 w 455"/>
                <a:gd name="T97" fmla="*/ 486 h 931"/>
                <a:gd name="T98" fmla="*/ 78 w 455"/>
                <a:gd name="T99" fmla="*/ 444 h 931"/>
                <a:gd name="T100" fmla="*/ 26 w 455"/>
                <a:gd name="T101" fmla="*/ 385 h 931"/>
                <a:gd name="T102" fmla="*/ 7 w 455"/>
                <a:gd name="T103" fmla="*/ 304 h 931"/>
                <a:gd name="T104" fmla="*/ 27 w 455"/>
                <a:gd name="T105" fmla="*/ 220 h 931"/>
                <a:gd name="T106" fmla="*/ 83 w 455"/>
                <a:gd name="T107" fmla="*/ 154 h 931"/>
                <a:gd name="T108" fmla="*/ 169 w 455"/>
                <a:gd name="T109" fmla="*/ 115 h 931"/>
                <a:gd name="T110" fmla="*/ 174 w 455"/>
                <a:gd name="T111" fmla="*/ 113 h 931"/>
                <a:gd name="T112" fmla="*/ 177 w 455"/>
                <a:gd name="T113" fmla="*/ 107 h 931"/>
                <a:gd name="T114" fmla="*/ 188 w 455"/>
                <a:gd name="T115" fmla="*/ 10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5" h="931">
                  <a:moveTo>
                    <a:pt x="215" y="0"/>
                  </a:moveTo>
                  <a:lnTo>
                    <a:pt x="247" y="0"/>
                  </a:lnTo>
                  <a:lnTo>
                    <a:pt x="262" y="3"/>
                  </a:lnTo>
                  <a:lnTo>
                    <a:pt x="274" y="10"/>
                  </a:lnTo>
                  <a:lnTo>
                    <a:pt x="282" y="23"/>
                  </a:lnTo>
                  <a:lnTo>
                    <a:pt x="284" y="37"/>
                  </a:lnTo>
                  <a:lnTo>
                    <a:pt x="285" y="103"/>
                  </a:lnTo>
                  <a:lnTo>
                    <a:pt x="285" y="106"/>
                  </a:lnTo>
                  <a:lnTo>
                    <a:pt x="286" y="107"/>
                  </a:lnTo>
                  <a:lnTo>
                    <a:pt x="287" y="108"/>
                  </a:lnTo>
                  <a:lnTo>
                    <a:pt x="288" y="109"/>
                  </a:lnTo>
                  <a:lnTo>
                    <a:pt x="289" y="110"/>
                  </a:lnTo>
                  <a:lnTo>
                    <a:pt x="290" y="110"/>
                  </a:lnTo>
                  <a:lnTo>
                    <a:pt x="293" y="110"/>
                  </a:lnTo>
                  <a:lnTo>
                    <a:pt x="301" y="112"/>
                  </a:lnTo>
                  <a:lnTo>
                    <a:pt x="313" y="114"/>
                  </a:lnTo>
                  <a:lnTo>
                    <a:pt x="327" y="117"/>
                  </a:lnTo>
                  <a:lnTo>
                    <a:pt x="344" y="121"/>
                  </a:lnTo>
                  <a:lnTo>
                    <a:pt x="362" y="125"/>
                  </a:lnTo>
                  <a:lnTo>
                    <a:pt x="380" y="130"/>
                  </a:lnTo>
                  <a:lnTo>
                    <a:pt x="396" y="135"/>
                  </a:lnTo>
                  <a:lnTo>
                    <a:pt x="411" y="141"/>
                  </a:lnTo>
                  <a:lnTo>
                    <a:pt x="419" y="146"/>
                  </a:lnTo>
                  <a:lnTo>
                    <a:pt x="425" y="155"/>
                  </a:lnTo>
                  <a:lnTo>
                    <a:pt x="428" y="165"/>
                  </a:lnTo>
                  <a:lnTo>
                    <a:pt x="426" y="177"/>
                  </a:lnTo>
                  <a:lnTo>
                    <a:pt x="408" y="224"/>
                  </a:lnTo>
                  <a:lnTo>
                    <a:pt x="403" y="233"/>
                  </a:lnTo>
                  <a:lnTo>
                    <a:pt x="395" y="240"/>
                  </a:lnTo>
                  <a:lnTo>
                    <a:pt x="386" y="245"/>
                  </a:lnTo>
                  <a:lnTo>
                    <a:pt x="376" y="246"/>
                  </a:lnTo>
                  <a:lnTo>
                    <a:pt x="367" y="245"/>
                  </a:lnTo>
                  <a:lnTo>
                    <a:pt x="359" y="242"/>
                  </a:lnTo>
                  <a:lnTo>
                    <a:pt x="357" y="241"/>
                  </a:lnTo>
                  <a:lnTo>
                    <a:pt x="350" y="238"/>
                  </a:lnTo>
                  <a:lnTo>
                    <a:pt x="338" y="233"/>
                  </a:lnTo>
                  <a:lnTo>
                    <a:pt x="324" y="229"/>
                  </a:lnTo>
                  <a:lnTo>
                    <a:pt x="307" y="224"/>
                  </a:lnTo>
                  <a:lnTo>
                    <a:pt x="288" y="220"/>
                  </a:lnTo>
                  <a:lnTo>
                    <a:pt x="266" y="217"/>
                  </a:lnTo>
                  <a:lnTo>
                    <a:pt x="242" y="216"/>
                  </a:lnTo>
                  <a:lnTo>
                    <a:pt x="219" y="217"/>
                  </a:lnTo>
                  <a:lnTo>
                    <a:pt x="199" y="221"/>
                  </a:lnTo>
                  <a:lnTo>
                    <a:pt x="183" y="228"/>
                  </a:lnTo>
                  <a:lnTo>
                    <a:pt x="169" y="236"/>
                  </a:lnTo>
                  <a:lnTo>
                    <a:pt x="159" y="245"/>
                  </a:lnTo>
                  <a:lnTo>
                    <a:pt x="151" y="256"/>
                  </a:lnTo>
                  <a:lnTo>
                    <a:pt x="146" y="267"/>
                  </a:lnTo>
                  <a:lnTo>
                    <a:pt x="142" y="279"/>
                  </a:lnTo>
                  <a:lnTo>
                    <a:pt x="141" y="291"/>
                  </a:lnTo>
                  <a:lnTo>
                    <a:pt x="143" y="304"/>
                  </a:lnTo>
                  <a:lnTo>
                    <a:pt x="146" y="317"/>
                  </a:lnTo>
                  <a:lnTo>
                    <a:pt x="152" y="329"/>
                  </a:lnTo>
                  <a:lnTo>
                    <a:pt x="162" y="340"/>
                  </a:lnTo>
                  <a:lnTo>
                    <a:pt x="175" y="351"/>
                  </a:lnTo>
                  <a:lnTo>
                    <a:pt x="192" y="363"/>
                  </a:lnTo>
                  <a:lnTo>
                    <a:pt x="214" y="374"/>
                  </a:lnTo>
                  <a:lnTo>
                    <a:pt x="239" y="386"/>
                  </a:lnTo>
                  <a:lnTo>
                    <a:pt x="270" y="398"/>
                  </a:lnTo>
                  <a:lnTo>
                    <a:pt x="310" y="416"/>
                  </a:lnTo>
                  <a:lnTo>
                    <a:pt x="345" y="435"/>
                  </a:lnTo>
                  <a:lnTo>
                    <a:pt x="376" y="455"/>
                  </a:lnTo>
                  <a:lnTo>
                    <a:pt x="401" y="476"/>
                  </a:lnTo>
                  <a:lnTo>
                    <a:pt x="421" y="500"/>
                  </a:lnTo>
                  <a:lnTo>
                    <a:pt x="436" y="525"/>
                  </a:lnTo>
                  <a:lnTo>
                    <a:pt x="447" y="553"/>
                  </a:lnTo>
                  <a:lnTo>
                    <a:pt x="453" y="582"/>
                  </a:lnTo>
                  <a:lnTo>
                    <a:pt x="455" y="614"/>
                  </a:lnTo>
                  <a:lnTo>
                    <a:pt x="453" y="646"/>
                  </a:lnTo>
                  <a:lnTo>
                    <a:pt x="446" y="676"/>
                  </a:lnTo>
                  <a:lnTo>
                    <a:pt x="435" y="704"/>
                  </a:lnTo>
                  <a:lnTo>
                    <a:pt x="419" y="730"/>
                  </a:lnTo>
                  <a:lnTo>
                    <a:pt x="399" y="753"/>
                  </a:lnTo>
                  <a:lnTo>
                    <a:pt x="376" y="773"/>
                  </a:lnTo>
                  <a:lnTo>
                    <a:pt x="349" y="790"/>
                  </a:lnTo>
                  <a:lnTo>
                    <a:pt x="317" y="803"/>
                  </a:lnTo>
                  <a:lnTo>
                    <a:pt x="284" y="813"/>
                  </a:lnTo>
                  <a:lnTo>
                    <a:pt x="283" y="813"/>
                  </a:lnTo>
                  <a:lnTo>
                    <a:pt x="282" y="814"/>
                  </a:lnTo>
                  <a:lnTo>
                    <a:pt x="280" y="815"/>
                  </a:lnTo>
                  <a:lnTo>
                    <a:pt x="279" y="816"/>
                  </a:lnTo>
                  <a:lnTo>
                    <a:pt x="278" y="818"/>
                  </a:lnTo>
                  <a:lnTo>
                    <a:pt x="278" y="821"/>
                  </a:lnTo>
                  <a:lnTo>
                    <a:pt x="278" y="895"/>
                  </a:lnTo>
                  <a:lnTo>
                    <a:pt x="275" y="909"/>
                  </a:lnTo>
                  <a:lnTo>
                    <a:pt x="267" y="921"/>
                  </a:lnTo>
                  <a:lnTo>
                    <a:pt x="255" y="929"/>
                  </a:lnTo>
                  <a:lnTo>
                    <a:pt x="241" y="931"/>
                  </a:lnTo>
                  <a:lnTo>
                    <a:pt x="206" y="931"/>
                  </a:lnTo>
                  <a:lnTo>
                    <a:pt x="192" y="929"/>
                  </a:lnTo>
                  <a:lnTo>
                    <a:pt x="180" y="921"/>
                  </a:lnTo>
                  <a:lnTo>
                    <a:pt x="172" y="909"/>
                  </a:lnTo>
                  <a:lnTo>
                    <a:pt x="169" y="895"/>
                  </a:lnTo>
                  <a:lnTo>
                    <a:pt x="169" y="825"/>
                  </a:lnTo>
                  <a:lnTo>
                    <a:pt x="169" y="822"/>
                  </a:lnTo>
                  <a:lnTo>
                    <a:pt x="168" y="820"/>
                  </a:lnTo>
                  <a:lnTo>
                    <a:pt x="166" y="819"/>
                  </a:lnTo>
                  <a:lnTo>
                    <a:pt x="165" y="818"/>
                  </a:lnTo>
                  <a:lnTo>
                    <a:pt x="163" y="817"/>
                  </a:lnTo>
                  <a:lnTo>
                    <a:pt x="162" y="817"/>
                  </a:lnTo>
                  <a:lnTo>
                    <a:pt x="158" y="817"/>
                  </a:lnTo>
                  <a:lnTo>
                    <a:pt x="148" y="815"/>
                  </a:lnTo>
                  <a:lnTo>
                    <a:pt x="134" y="812"/>
                  </a:lnTo>
                  <a:lnTo>
                    <a:pt x="116" y="808"/>
                  </a:lnTo>
                  <a:lnTo>
                    <a:pt x="96" y="804"/>
                  </a:lnTo>
                  <a:lnTo>
                    <a:pt x="76" y="798"/>
                  </a:lnTo>
                  <a:lnTo>
                    <a:pt x="54" y="792"/>
                  </a:lnTo>
                  <a:lnTo>
                    <a:pt x="34" y="785"/>
                  </a:lnTo>
                  <a:lnTo>
                    <a:pt x="17" y="777"/>
                  </a:lnTo>
                  <a:lnTo>
                    <a:pt x="9" y="771"/>
                  </a:lnTo>
                  <a:lnTo>
                    <a:pt x="2" y="762"/>
                  </a:lnTo>
                  <a:lnTo>
                    <a:pt x="0" y="752"/>
                  </a:lnTo>
                  <a:lnTo>
                    <a:pt x="2" y="740"/>
                  </a:lnTo>
                  <a:lnTo>
                    <a:pt x="19" y="692"/>
                  </a:lnTo>
                  <a:lnTo>
                    <a:pt x="24" y="683"/>
                  </a:lnTo>
                  <a:lnTo>
                    <a:pt x="32" y="676"/>
                  </a:lnTo>
                  <a:lnTo>
                    <a:pt x="41" y="671"/>
                  </a:lnTo>
                  <a:lnTo>
                    <a:pt x="52" y="669"/>
                  </a:lnTo>
                  <a:lnTo>
                    <a:pt x="57" y="670"/>
                  </a:lnTo>
                  <a:lnTo>
                    <a:pt x="62" y="671"/>
                  </a:lnTo>
                  <a:lnTo>
                    <a:pt x="67" y="673"/>
                  </a:lnTo>
                  <a:lnTo>
                    <a:pt x="71" y="674"/>
                  </a:lnTo>
                  <a:lnTo>
                    <a:pt x="77" y="677"/>
                  </a:lnTo>
                  <a:lnTo>
                    <a:pt x="87" y="681"/>
                  </a:lnTo>
                  <a:lnTo>
                    <a:pt x="100" y="686"/>
                  </a:lnTo>
                  <a:lnTo>
                    <a:pt x="115" y="691"/>
                  </a:lnTo>
                  <a:lnTo>
                    <a:pt x="132" y="697"/>
                  </a:lnTo>
                  <a:lnTo>
                    <a:pt x="150" y="703"/>
                  </a:lnTo>
                  <a:lnTo>
                    <a:pt x="168" y="707"/>
                  </a:lnTo>
                  <a:lnTo>
                    <a:pt x="187" y="710"/>
                  </a:lnTo>
                  <a:lnTo>
                    <a:pt x="204" y="711"/>
                  </a:lnTo>
                  <a:lnTo>
                    <a:pt x="233" y="709"/>
                  </a:lnTo>
                  <a:lnTo>
                    <a:pt x="258" y="702"/>
                  </a:lnTo>
                  <a:lnTo>
                    <a:pt x="279" y="691"/>
                  </a:lnTo>
                  <a:lnTo>
                    <a:pt x="296" y="678"/>
                  </a:lnTo>
                  <a:lnTo>
                    <a:pt x="309" y="662"/>
                  </a:lnTo>
                  <a:lnTo>
                    <a:pt x="317" y="643"/>
                  </a:lnTo>
                  <a:lnTo>
                    <a:pt x="320" y="622"/>
                  </a:lnTo>
                  <a:lnTo>
                    <a:pt x="318" y="602"/>
                  </a:lnTo>
                  <a:lnTo>
                    <a:pt x="311" y="585"/>
                  </a:lnTo>
                  <a:lnTo>
                    <a:pt x="300" y="568"/>
                  </a:lnTo>
                  <a:lnTo>
                    <a:pt x="285" y="553"/>
                  </a:lnTo>
                  <a:lnTo>
                    <a:pt x="264" y="538"/>
                  </a:lnTo>
                  <a:lnTo>
                    <a:pt x="237" y="523"/>
                  </a:lnTo>
                  <a:lnTo>
                    <a:pt x="204" y="509"/>
                  </a:lnTo>
                  <a:lnTo>
                    <a:pt x="177" y="498"/>
                  </a:lnTo>
                  <a:lnTo>
                    <a:pt x="150" y="486"/>
                  </a:lnTo>
                  <a:lnTo>
                    <a:pt x="124" y="473"/>
                  </a:lnTo>
                  <a:lnTo>
                    <a:pt x="100" y="459"/>
                  </a:lnTo>
                  <a:lnTo>
                    <a:pt x="78" y="444"/>
                  </a:lnTo>
                  <a:lnTo>
                    <a:pt x="57" y="426"/>
                  </a:lnTo>
                  <a:lnTo>
                    <a:pt x="40" y="407"/>
                  </a:lnTo>
                  <a:lnTo>
                    <a:pt x="26" y="385"/>
                  </a:lnTo>
                  <a:lnTo>
                    <a:pt x="16" y="361"/>
                  </a:lnTo>
                  <a:lnTo>
                    <a:pt x="9" y="333"/>
                  </a:lnTo>
                  <a:lnTo>
                    <a:pt x="7" y="304"/>
                  </a:lnTo>
                  <a:lnTo>
                    <a:pt x="9" y="274"/>
                  </a:lnTo>
                  <a:lnTo>
                    <a:pt x="16" y="246"/>
                  </a:lnTo>
                  <a:lnTo>
                    <a:pt x="27" y="220"/>
                  </a:lnTo>
                  <a:lnTo>
                    <a:pt x="42" y="196"/>
                  </a:lnTo>
                  <a:lnTo>
                    <a:pt x="60" y="173"/>
                  </a:lnTo>
                  <a:lnTo>
                    <a:pt x="83" y="154"/>
                  </a:lnTo>
                  <a:lnTo>
                    <a:pt x="109" y="138"/>
                  </a:lnTo>
                  <a:lnTo>
                    <a:pt x="137" y="125"/>
                  </a:lnTo>
                  <a:lnTo>
                    <a:pt x="169" y="115"/>
                  </a:lnTo>
                  <a:lnTo>
                    <a:pt x="170" y="115"/>
                  </a:lnTo>
                  <a:lnTo>
                    <a:pt x="172" y="114"/>
                  </a:lnTo>
                  <a:lnTo>
                    <a:pt x="174" y="113"/>
                  </a:lnTo>
                  <a:lnTo>
                    <a:pt x="175" y="111"/>
                  </a:lnTo>
                  <a:lnTo>
                    <a:pt x="177" y="109"/>
                  </a:lnTo>
                  <a:lnTo>
                    <a:pt x="177" y="107"/>
                  </a:lnTo>
                  <a:lnTo>
                    <a:pt x="177" y="37"/>
                  </a:lnTo>
                  <a:lnTo>
                    <a:pt x="180" y="23"/>
                  </a:lnTo>
                  <a:lnTo>
                    <a:pt x="188" y="10"/>
                  </a:lnTo>
                  <a:lnTo>
                    <a:pt x="200" y="3"/>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13" name="Freeform 186"/>
            <p:cNvSpPr>
              <a:spLocks noEditPoints="1"/>
            </p:cNvSpPr>
            <p:nvPr/>
          </p:nvSpPr>
          <p:spPr bwMode="auto">
            <a:xfrm>
              <a:off x="1392238" y="3124200"/>
              <a:ext cx="465138" cy="465138"/>
            </a:xfrm>
            <a:custGeom>
              <a:avLst/>
              <a:gdLst>
                <a:gd name="T0" fmla="*/ 751 w 1757"/>
                <a:gd name="T1" fmla="*/ 216 h 1755"/>
                <a:gd name="T2" fmla="*/ 574 w 1757"/>
                <a:gd name="T3" fmla="*/ 277 h 1755"/>
                <a:gd name="T4" fmla="*/ 423 w 1757"/>
                <a:gd name="T5" fmla="*/ 380 h 1755"/>
                <a:gd name="T6" fmla="*/ 307 w 1757"/>
                <a:gd name="T7" fmla="*/ 520 h 1755"/>
                <a:gd name="T8" fmla="*/ 231 w 1757"/>
                <a:gd name="T9" fmla="*/ 688 h 1755"/>
                <a:gd name="T10" fmla="*/ 204 w 1757"/>
                <a:gd name="T11" fmla="*/ 878 h 1755"/>
                <a:gd name="T12" fmla="*/ 231 w 1757"/>
                <a:gd name="T13" fmla="*/ 1067 h 1755"/>
                <a:gd name="T14" fmla="*/ 307 w 1757"/>
                <a:gd name="T15" fmla="*/ 1235 h 1755"/>
                <a:gd name="T16" fmla="*/ 423 w 1757"/>
                <a:gd name="T17" fmla="*/ 1375 h 1755"/>
                <a:gd name="T18" fmla="*/ 574 w 1757"/>
                <a:gd name="T19" fmla="*/ 1480 h 1755"/>
                <a:gd name="T20" fmla="*/ 751 w 1757"/>
                <a:gd name="T21" fmla="*/ 1539 h 1755"/>
                <a:gd name="T22" fmla="*/ 944 w 1757"/>
                <a:gd name="T23" fmla="*/ 1548 h 1755"/>
                <a:gd name="T24" fmla="*/ 1127 w 1757"/>
                <a:gd name="T25" fmla="*/ 1505 h 1755"/>
                <a:gd name="T26" fmla="*/ 1287 w 1757"/>
                <a:gd name="T27" fmla="*/ 1414 h 1755"/>
                <a:gd name="T28" fmla="*/ 1416 w 1757"/>
                <a:gd name="T29" fmla="*/ 1286 h 1755"/>
                <a:gd name="T30" fmla="*/ 1506 w 1757"/>
                <a:gd name="T31" fmla="*/ 1126 h 1755"/>
                <a:gd name="T32" fmla="*/ 1550 w 1757"/>
                <a:gd name="T33" fmla="*/ 943 h 1755"/>
                <a:gd name="T34" fmla="*/ 1541 w 1757"/>
                <a:gd name="T35" fmla="*/ 749 h 1755"/>
                <a:gd name="T36" fmla="*/ 1481 w 1757"/>
                <a:gd name="T37" fmla="*/ 573 h 1755"/>
                <a:gd name="T38" fmla="*/ 1377 w 1757"/>
                <a:gd name="T39" fmla="*/ 423 h 1755"/>
                <a:gd name="T40" fmla="*/ 1237 w 1757"/>
                <a:gd name="T41" fmla="*/ 307 h 1755"/>
                <a:gd name="T42" fmla="*/ 1068 w 1757"/>
                <a:gd name="T43" fmla="*/ 230 h 1755"/>
                <a:gd name="T44" fmla="*/ 879 w 1757"/>
                <a:gd name="T45" fmla="*/ 204 h 1755"/>
                <a:gd name="T46" fmla="*/ 1021 w 1757"/>
                <a:gd name="T47" fmla="*/ 12 h 1755"/>
                <a:gd name="T48" fmla="*/ 1220 w 1757"/>
                <a:gd name="T49" fmla="*/ 69 h 1755"/>
                <a:gd name="T50" fmla="*/ 1397 w 1757"/>
                <a:gd name="T51" fmla="*/ 170 h 1755"/>
                <a:gd name="T52" fmla="*/ 1545 w 1757"/>
                <a:gd name="T53" fmla="*/ 307 h 1755"/>
                <a:gd name="T54" fmla="*/ 1659 w 1757"/>
                <a:gd name="T55" fmla="*/ 475 h 1755"/>
                <a:gd name="T56" fmla="*/ 1732 w 1757"/>
                <a:gd name="T57" fmla="*/ 667 h 1755"/>
                <a:gd name="T58" fmla="*/ 1757 w 1757"/>
                <a:gd name="T59" fmla="*/ 878 h 1755"/>
                <a:gd name="T60" fmla="*/ 1732 w 1757"/>
                <a:gd name="T61" fmla="*/ 1088 h 1755"/>
                <a:gd name="T62" fmla="*/ 1659 w 1757"/>
                <a:gd name="T63" fmla="*/ 1280 h 1755"/>
                <a:gd name="T64" fmla="*/ 1545 w 1757"/>
                <a:gd name="T65" fmla="*/ 1448 h 1755"/>
                <a:gd name="T66" fmla="*/ 1397 w 1757"/>
                <a:gd name="T67" fmla="*/ 1585 h 1755"/>
                <a:gd name="T68" fmla="*/ 1220 w 1757"/>
                <a:gd name="T69" fmla="*/ 1686 h 1755"/>
                <a:gd name="T70" fmla="*/ 1021 w 1757"/>
                <a:gd name="T71" fmla="*/ 1743 h 1755"/>
                <a:gd name="T72" fmla="*/ 806 w 1757"/>
                <a:gd name="T73" fmla="*/ 1752 h 1755"/>
                <a:gd name="T74" fmla="*/ 601 w 1757"/>
                <a:gd name="T75" fmla="*/ 1710 h 1755"/>
                <a:gd name="T76" fmla="*/ 416 w 1757"/>
                <a:gd name="T77" fmla="*/ 1623 h 1755"/>
                <a:gd name="T78" fmla="*/ 257 w 1757"/>
                <a:gd name="T79" fmla="*/ 1498 h 1755"/>
                <a:gd name="T80" fmla="*/ 132 w 1757"/>
                <a:gd name="T81" fmla="*/ 1340 h 1755"/>
                <a:gd name="T82" fmla="*/ 45 w 1757"/>
                <a:gd name="T83" fmla="*/ 1155 h 1755"/>
                <a:gd name="T84" fmla="*/ 3 w 1757"/>
                <a:gd name="T85" fmla="*/ 950 h 1755"/>
                <a:gd name="T86" fmla="*/ 11 w 1757"/>
                <a:gd name="T87" fmla="*/ 735 h 1755"/>
                <a:gd name="T88" fmla="*/ 69 w 1757"/>
                <a:gd name="T89" fmla="*/ 536 h 1755"/>
                <a:gd name="T90" fmla="*/ 170 w 1757"/>
                <a:gd name="T91" fmla="*/ 359 h 1755"/>
                <a:gd name="T92" fmla="*/ 307 w 1757"/>
                <a:gd name="T93" fmla="*/ 211 h 1755"/>
                <a:gd name="T94" fmla="*/ 475 w 1757"/>
                <a:gd name="T95" fmla="*/ 99 h 1755"/>
                <a:gd name="T96" fmla="*/ 667 w 1757"/>
                <a:gd name="T97" fmla="*/ 26 h 1755"/>
                <a:gd name="T98" fmla="*/ 879 w 1757"/>
                <a:gd name="T99"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57" h="1755">
                  <a:moveTo>
                    <a:pt x="879" y="204"/>
                  </a:moveTo>
                  <a:lnTo>
                    <a:pt x="813" y="207"/>
                  </a:lnTo>
                  <a:lnTo>
                    <a:pt x="751" y="216"/>
                  </a:lnTo>
                  <a:lnTo>
                    <a:pt x="689" y="230"/>
                  </a:lnTo>
                  <a:lnTo>
                    <a:pt x="630" y="250"/>
                  </a:lnTo>
                  <a:lnTo>
                    <a:pt x="574" y="277"/>
                  </a:lnTo>
                  <a:lnTo>
                    <a:pt x="520" y="307"/>
                  </a:lnTo>
                  <a:lnTo>
                    <a:pt x="471" y="341"/>
                  </a:lnTo>
                  <a:lnTo>
                    <a:pt x="423" y="380"/>
                  </a:lnTo>
                  <a:lnTo>
                    <a:pt x="380" y="423"/>
                  </a:lnTo>
                  <a:lnTo>
                    <a:pt x="342" y="470"/>
                  </a:lnTo>
                  <a:lnTo>
                    <a:pt x="307" y="520"/>
                  </a:lnTo>
                  <a:lnTo>
                    <a:pt x="276" y="573"/>
                  </a:lnTo>
                  <a:lnTo>
                    <a:pt x="251" y="630"/>
                  </a:lnTo>
                  <a:lnTo>
                    <a:pt x="231" y="688"/>
                  </a:lnTo>
                  <a:lnTo>
                    <a:pt x="216" y="749"/>
                  </a:lnTo>
                  <a:lnTo>
                    <a:pt x="207" y="813"/>
                  </a:lnTo>
                  <a:lnTo>
                    <a:pt x="204" y="878"/>
                  </a:lnTo>
                  <a:lnTo>
                    <a:pt x="207" y="943"/>
                  </a:lnTo>
                  <a:lnTo>
                    <a:pt x="216" y="1006"/>
                  </a:lnTo>
                  <a:lnTo>
                    <a:pt x="231" y="1067"/>
                  </a:lnTo>
                  <a:lnTo>
                    <a:pt x="251" y="1126"/>
                  </a:lnTo>
                  <a:lnTo>
                    <a:pt x="276" y="1182"/>
                  </a:lnTo>
                  <a:lnTo>
                    <a:pt x="307" y="1235"/>
                  </a:lnTo>
                  <a:lnTo>
                    <a:pt x="342" y="1286"/>
                  </a:lnTo>
                  <a:lnTo>
                    <a:pt x="380" y="1332"/>
                  </a:lnTo>
                  <a:lnTo>
                    <a:pt x="423" y="1375"/>
                  </a:lnTo>
                  <a:lnTo>
                    <a:pt x="471" y="1414"/>
                  </a:lnTo>
                  <a:lnTo>
                    <a:pt x="520" y="1449"/>
                  </a:lnTo>
                  <a:lnTo>
                    <a:pt x="574" y="1480"/>
                  </a:lnTo>
                  <a:lnTo>
                    <a:pt x="630" y="1505"/>
                  </a:lnTo>
                  <a:lnTo>
                    <a:pt x="689" y="1525"/>
                  </a:lnTo>
                  <a:lnTo>
                    <a:pt x="751" y="1539"/>
                  </a:lnTo>
                  <a:lnTo>
                    <a:pt x="813" y="1548"/>
                  </a:lnTo>
                  <a:lnTo>
                    <a:pt x="879" y="1552"/>
                  </a:lnTo>
                  <a:lnTo>
                    <a:pt x="944" y="1548"/>
                  </a:lnTo>
                  <a:lnTo>
                    <a:pt x="1007" y="1539"/>
                  </a:lnTo>
                  <a:lnTo>
                    <a:pt x="1068" y="1525"/>
                  </a:lnTo>
                  <a:lnTo>
                    <a:pt x="1127" y="1505"/>
                  </a:lnTo>
                  <a:lnTo>
                    <a:pt x="1183" y="1480"/>
                  </a:lnTo>
                  <a:lnTo>
                    <a:pt x="1237" y="1449"/>
                  </a:lnTo>
                  <a:lnTo>
                    <a:pt x="1287" y="1414"/>
                  </a:lnTo>
                  <a:lnTo>
                    <a:pt x="1334" y="1375"/>
                  </a:lnTo>
                  <a:lnTo>
                    <a:pt x="1377" y="1332"/>
                  </a:lnTo>
                  <a:lnTo>
                    <a:pt x="1416" y="1286"/>
                  </a:lnTo>
                  <a:lnTo>
                    <a:pt x="1451" y="1235"/>
                  </a:lnTo>
                  <a:lnTo>
                    <a:pt x="1481" y="1182"/>
                  </a:lnTo>
                  <a:lnTo>
                    <a:pt x="1506" y="1126"/>
                  </a:lnTo>
                  <a:lnTo>
                    <a:pt x="1526" y="1067"/>
                  </a:lnTo>
                  <a:lnTo>
                    <a:pt x="1541" y="1006"/>
                  </a:lnTo>
                  <a:lnTo>
                    <a:pt x="1550" y="943"/>
                  </a:lnTo>
                  <a:lnTo>
                    <a:pt x="1554" y="878"/>
                  </a:lnTo>
                  <a:lnTo>
                    <a:pt x="1550" y="813"/>
                  </a:lnTo>
                  <a:lnTo>
                    <a:pt x="1541" y="749"/>
                  </a:lnTo>
                  <a:lnTo>
                    <a:pt x="1526" y="688"/>
                  </a:lnTo>
                  <a:lnTo>
                    <a:pt x="1506" y="630"/>
                  </a:lnTo>
                  <a:lnTo>
                    <a:pt x="1481" y="573"/>
                  </a:lnTo>
                  <a:lnTo>
                    <a:pt x="1451" y="520"/>
                  </a:lnTo>
                  <a:lnTo>
                    <a:pt x="1416" y="470"/>
                  </a:lnTo>
                  <a:lnTo>
                    <a:pt x="1377" y="423"/>
                  </a:lnTo>
                  <a:lnTo>
                    <a:pt x="1334" y="380"/>
                  </a:lnTo>
                  <a:lnTo>
                    <a:pt x="1287" y="341"/>
                  </a:lnTo>
                  <a:lnTo>
                    <a:pt x="1237" y="307"/>
                  </a:lnTo>
                  <a:lnTo>
                    <a:pt x="1183" y="277"/>
                  </a:lnTo>
                  <a:lnTo>
                    <a:pt x="1127" y="250"/>
                  </a:lnTo>
                  <a:lnTo>
                    <a:pt x="1068" y="230"/>
                  </a:lnTo>
                  <a:lnTo>
                    <a:pt x="1007" y="216"/>
                  </a:lnTo>
                  <a:lnTo>
                    <a:pt x="944" y="207"/>
                  </a:lnTo>
                  <a:lnTo>
                    <a:pt x="879" y="204"/>
                  </a:lnTo>
                  <a:close/>
                  <a:moveTo>
                    <a:pt x="879" y="0"/>
                  </a:moveTo>
                  <a:lnTo>
                    <a:pt x="951" y="3"/>
                  </a:lnTo>
                  <a:lnTo>
                    <a:pt x="1021" y="12"/>
                  </a:lnTo>
                  <a:lnTo>
                    <a:pt x="1090" y="26"/>
                  </a:lnTo>
                  <a:lnTo>
                    <a:pt x="1157" y="45"/>
                  </a:lnTo>
                  <a:lnTo>
                    <a:pt x="1220" y="69"/>
                  </a:lnTo>
                  <a:lnTo>
                    <a:pt x="1283" y="99"/>
                  </a:lnTo>
                  <a:lnTo>
                    <a:pt x="1341" y="132"/>
                  </a:lnTo>
                  <a:lnTo>
                    <a:pt x="1397" y="170"/>
                  </a:lnTo>
                  <a:lnTo>
                    <a:pt x="1451" y="211"/>
                  </a:lnTo>
                  <a:lnTo>
                    <a:pt x="1500" y="258"/>
                  </a:lnTo>
                  <a:lnTo>
                    <a:pt x="1545" y="307"/>
                  </a:lnTo>
                  <a:lnTo>
                    <a:pt x="1588" y="359"/>
                  </a:lnTo>
                  <a:lnTo>
                    <a:pt x="1625" y="415"/>
                  </a:lnTo>
                  <a:lnTo>
                    <a:pt x="1659" y="475"/>
                  </a:lnTo>
                  <a:lnTo>
                    <a:pt x="1688" y="536"/>
                  </a:lnTo>
                  <a:lnTo>
                    <a:pt x="1713" y="601"/>
                  </a:lnTo>
                  <a:lnTo>
                    <a:pt x="1732" y="667"/>
                  </a:lnTo>
                  <a:lnTo>
                    <a:pt x="1746" y="735"/>
                  </a:lnTo>
                  <a:lnTo>
                    <a:pt x="1754" y="806"/>
                  </a:lnTo>
                  <a:lnTo>
                    <a:pt x="1757" y="878"/>
                  </a:lnTo>
                  <a:lnTo>
                    <a:pt x="1754" y="950"/>
                  </a:lnTo>
                  <a:lnTo>
                    <a:pt x="1746" y="1020"/>
                  </a:lnTo>
                  <a:lnTo>
                    <a:pt x="1732" y="1088"/>
                  </a:lnTo>
                  <a:lnTo>
                    <a:pt x="1713" y="1155"/>
                  </a:lnTo>
                  <a:lnTo>
                    <a:pt x="1688" y="1219"/>
                  </a:lnTo>
                  <a:lnTo>
                    <a:pt x="1659" y="1280"/>
                  </a:lnTo>
                  <a:lnTo>
                    <a:pt x="1625" y="1340"/>
                  </a:lnTo>
                  <a:lnTo>
                    <a:pt x="1588" y="1396"/>
                  </a:lnTo>
                  <a:lnTo>
                    <a:pt x="1545" y="1448"/>
                  </a:lnTo>
                  <a:lnTo>
                    <a:pt x="1500" y="1498"/>
                  </a:lnTo>
                  <a:lnTo>
                    <a:pt x="1451" y="1544"/>
                  </a:lnTo>
                  <a:lnTo>
                    <a:pt x="1397" y="1585"/>
                  </a:lnTo>
                  <a:lnTo>
                    <a:pt x="1341" y="1623"/>
                  </a:lnTo>
                  <a:lnTo>
                    <a:pt x="1283" y="1657"/>
                  </a:lnTo>
                  <a:lnTo>
                    <a:pt x="1220" y="1686"/>
                  </a:lnTo>
                  <a:lnTo>
                    <a:pt x="1157" y="1710"/>
                  </a:lnTo>
                  <a:lnTo>
                    <a:pt x="1090" y="1729"/>
                  </a:lnTo>
                  <a:lnTo>
                    <a:pt x="1021" y="1743"/>
                  </a:lnTo>
                  <a:lnTo>
                    <a:pt x="951" y="1752"/>
                  </a:lnTo>
                  <a:lnTo>
                    <a:pt x="879" y="1755"/>
                  </a:lnTo>
                  <a:lnTo>
                    <a:pt x="806" y="1752"/>
                  </a:lnTo>
                  <a:lnTo>
                    <a:pt x="737" y="1743"/>
                  </a:lnTo>
                  <a:lnTo>
                    <a:pt x="667" y="1729"/>
                  </a:lnTo>
                  <a:lnTo>
                    <a:pt x="601" y="1710"/>
                  </a:lnTo>
                  <a:lnTo>
                    <a:pt x="537" y="1686"/>
                  </a:lnTo>
                  <a:lnTo>
                    <a:pt x="475" y="1657"/>
                  </a:lnTo>
                  <a:lnTo>
                    <a:pt x="416" y="1623"/>
                  </a:lnTo>
                  <a:lnTo>
                    <a:pt x="360" y="1585"/>
                  </a:lnTo>
                  <a:lnTo>
                    <a:pt x="307" y="1544"/>
                  </a:lnTo>
                  <a:lnTo>
                    <a:pt x="257" y="1498"/>
                  </a:lnTo>
                  <a:lnTo>
                    <a:pt x="212" y="1448"/>
                  </a:lnTo>
                  <a:lnTo>
                    <a:pt x="170" y="1396"/>
                  </a:lnTo>
                  <a:lnTo>
                    <a:pt x="132" y="1340"/>
                  </a:lnTo>
                  <a:lnTo>
                    <a:pt x="98" y="1280"/>
                  </a:lnTo>
                  <a:lnTo>
                    <a:pt x="69" y="1219"/>
                  </a:lnTo>
                  <a:lnTo>
                    <a:pt x="45" y="1155"/>
                  </a:lnTo>
                  <a:lnTo>
                    <a:pt x="25" y="1088"/>
                  </a:lnTo>
                  <a:lnTo>
                    <a:pt x="11" y="1020"/>
                  </a:lnTo>
                  <a:lnTo>
                    <a:pt x="3" y="950"/>
                  </a:lnTo>
                  <a:lnTo>
                    <a:pt x="0" y="878"/>
                  </a:lnTo>
                  <a:lnTo>
                    <a:pt x="3" y="806"/>
                  </a:lnTo>
                  <a:lnTo>
                    <a:pt x="11" y="735"/>
                  </a:lnTo>
                  <a:lnTo>
                    <a:pt x="25" y="667"/>
                  </a:lnTo>
                  <a:lnTo>
                    <a:pt x="45" y="601"/>
                  </a:lnTo>
                  <a:lnTo>
                    <a:pt x="69" y="536"/>
                  </a:lnTo>
                  <a:lnTo>
                    <a:pt x="98" y="475"/>
                  </a:lnTo>
                  <a:lnTo>
                    <a:pt x="132" y="415"/>
                  </a:lnTo>
                  <a:lnTo>
                    <a:pt x="170" y="359"/>
                  </a:lnTo>
                  <a:lnTo>
                    <a:pt x="212" y="307"/>
                  </a:lnTo>
                  <a:lnTo>
                    <a:pt x="257" y="258"/>
                  </a:lnTo>
                  <a:lnTo>
                    <a:pt x="307" y="211"/>
                  </a:lnTo>
                  <a:lnTo>
                    <a:pt x="360" y="170"/>
                  </a:lnTo>
                  <a:lnTo>
                    <a:pt x="416" y="132"/>
                  </a:lnTo>
                  <a:lnTo>
                    <a:pt x="475" y="99"/>
                  </a:lnTo>
                  <a:lnTo>
                    <a:pt x="537" y="69"/>
                  </a:lnTo>
                  <a:lnTo>
                    <a:pt x="601" y="45"/>
                  </a:lnTo>
                  <a:lnTo>
                    <a:pt x="667" y="26"/>
                  </a:lnTo>
                  <a:lnTo>
                    <a:pt x="737" y="12"/>
                  </a:lnTo>
                  <a:lnTo>
                    <a:pt x="806" y="3"/>
                  </a:lnTo>
                  <a:lnTo>
                    <a:pt x="8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14" name="Freeform 187"/>
            <p:cNvSpPr>
              <a:spLocks/>
            </p:cNvSpPr>
            <p:nvPr/>
          </p:nvSpPr>
          <p:spPr bwMode="auto">
            <a:xfrm>
              <a:off x="1219200" y="3611563"/>
              <a:ext cx="636588" cy="279400"/>
            </a:xfrm>
            <a:custGeom>
              <a:avLst/>
              <a:gdLst>
                <a:gd name="T0" fmla="*/ 761 w 2407"/>
                <a:gd name="T1" fmla="*/ 13 h 1058"/>
                <a:gd name="T2" fmla="*/ 945 w 2407"/>
                <a:gd name="T3" fmla="*/ 54 h 1058"/>
                <a:gd name="T4" fmla="*/ 1144 w 2407"/>
                <a:gd name="T5" fmla="*/ 109 h 1058"/>
                <a:gd name="T6" fmla="*/ 1328 w 2407"/>
                <a:gd name="T7" fmla="*/ 168 h 1058"/>
                <a:gd name="T8" fmla="*/ 1470 w 2407"/>
                <a:gd name="T9" fmla="*/ 213 h 1058"/>
                <a:gd name="T10" fmla="*/ 1549 w 2407"/>
                <a:gd name="T11" fmla="*/ 236 h 1058"/>
                <a:gd name="T12" fmla="*/ 1597 w 2407"/>
                <a:gd name="T13" fmla="*/ 284 h 1058"/>
                <a:gd name="T14" fmla="*/ 1603 w 2407"/>
                <a:gd name="T15" fmla="*/ 355 h 1058"/>
                <a:gd name="T16" fmla="*/ 1556 w 2407"/>
                <a:gd name="T17" fmla="*/ 425 h 1058"/>
                <a:gd name="T18" fmla="*/ 1444 w 2407"/>
                <a:gd name="T19" fmla="*/ 468 h 1058"/>
                <a:gd name="T20" fmla="*/ 1297 w 2407"/>
                <a:gd name="T21" fmla="*/ 477 h 1058"/>
                <a:gd name="T22" fmla="*/ 1145 w 2407"/>
                <a:gd name="T23" fmla="*/ 461 h 1058"/>
                <a:gd name="T24" fmla="*/ 1009 w 2407"/>
                <a:gd name="T25" fmla="*/ 438 h 1058"/>
                <a:gd name="T26" fmla="*/ 911 w 2407"/>
                <a:gd name="T27" fmla="*/ 421 h 1058"/>
                <a:gd name="T28" fmla="*/ 874 w 2407"/>
                <a:gd name="T29" fmla="*/ 427 h 1058"/>
                <a:gd name="T30" fmla="*/ 925 w 2407"/>
                <a:gd name="T31" fmla="*/ 489 h 1058"/>
                <a:gd name="T32" fmla="*/ 1055 w 2407"/>
                <a:gd name="T33" fmla="*/ 540 h 1058"/>
                <a:gd name="T34" fmla="*/ 1228 w 2407"/>
                <a:gd name="T35" fmla="*/ 574 h 1058"/>
                <a:gd name="T36" fmla="*/ 1410 w 2407"/>
                <a:gd name="T37" fmla="*/ 587 h 1058"/>
                <a:gd name="T38" fmla="*/ 1626 w 2407"/>
                <a:gd name="T39" fmla="*/ 562 h 1058"/>
                <a:gd name="T40" fmla="*/ 1995 w 2407"/>
                <a:gd name="T41" fmla="*/ 451 h 1058"/>
                <a:gd name="T42" fmla="*/ 2258 w 2407"/>
                <a:gd name="T43" fmla="*/ 329 h 1058"/>
                <a:gd name="T44" fmla="*/ 2353 w 2407"/>
                <a:gd name="T45" fmla="*/ 337 h 1058"/>
                <a:gd name="T46" fmla="*/ 2404 w 2407"/>
                <a:gd name="T47" fmla="*/ 411 h 1058"/>
                <a:gd name="T48" fmla="*/ 2381 w 2407"/>
                <a:gd name="T49" fmla="*/ 524 h 1058"/>
                <a:gd name="T50" fmla="*/ 2293 w 2407"/>
                <a:gd name="T51" fmla="*/ 617 h 1058"/>
                <a:gd name="T52" fmla="*/ 2172 w 2407"/>
                <a:gd name="T53" fmla="*/ 701 h 1058"/>
                <a:gd name="T54" fmla="*/ 2009 w 2407"/>
                <a:gd name="T55" fmla="*/ 802 h 1058"/>
                <a:gd name="T56" fmla="*/ 1828 w 2407"/>
                <a:gd name="T57" fmla="*/ 904 h 1058"/>
                <a:gd name="T58" fmla="*/ 1655 w 2407"/>
                <a:gd name="T59" fmla="*/ 991 h 1058"/>
                <a:gd name="T60" fmla="*/ 1515 w 2407"/>
                <a:gd name="T61" fmla="*/ 1047 h 1058"/>
                <a:gd name="T62" fmla="*/ 1417 w 2407"/>
                <a:gd name="T63" fmla="*/ 1058 h 1058"/>
                <a:gd name="T64" fmla="*/ 1255 w 2407"/>
                <a:gd name="T65" fmla="*/ 1044 h 1058"/>
                <a:gd name="T66" fmla="*/ 1042 w 2407"/>
                <a:gd name="T67" fmla="*/ 1016 h 1058"/>
                <a:gd name="T68" fmla="*/ 807 w 2407"/>
                <a:gd name="T69" fmla="*/ 979 h 1058"/>
                <a:gd name="T70" fmla="*/ 582 w 2407"/>
                <a:gd name="T71" fmla="*/ 941 h 1058"/>
                <a:gd name="T72" fmla="*/ 395 w 2407"/>
                <a:gd name="T73" fmla="*/ 907 h 1058"/>
                <a:gd name="T74" fmla="*/ 278 w 2407"/>
                <a:gd name="T75" fmla="*/ 885 h 1058"/>
                <a:gd name="T76" fmla="*/ 180 w 2407"/>
                <a:gd name="T77" fmla="*/ 888 h 1058"/>
                <a:gd name="T78" fmla="*/ 78 w 2407"/>
                <a:gd name="T79" fmla="*/ 946 h 1058"/>
                <a:gd name="T80" fmla="*/ 25 w 2407"/>
                <a:gd name="T81" fmla="*/ 979 h 1058"/>
                <a:gd name="T82" fmla="*/ 5 w 2407"/>
                <a:gd name="T83" fmla="*/ 961 h 1058"/>
                <a:gd name="T84" fmla="*/ 0 w 2407"/>
                <a:gd name="T85" fmla="*/ 942 h 1058"/>
                <a:gd name="T86" fmla="*/ 16 w 2407"/>
                <a:gd name="T87" fmla="*/ 698 h 1058"/>
                <a:gd name="T88" fmla="*/ 34 w 2407"/>
                <a:gd name="T89" fmla="*/ 414 h 1058"/>
                <a:gd name="T90" fmla="*/ 50 w 2407"/>
                <a:gd name="T91" fmla="*/ 161 h 1058"/>
                <a:gd name="T92" fmla="*/ 67 w 2407"/>
                <a:gd name="T93" fmla="*/ 77 h 1058"/>
                <a:gd name="T94" fmla="*/ 114 w 2407"/>
                <a:gd name="T95" fmla="*/ 63 h 1058"/>
                <a:gd name="T96" fmla="*/ 241 w 2407"/>
                <a:gd name="T97" fmla="*/ 43 h 1058"/>
                <a:gd name="T98" fmla="*/ 421 w 2407"/>
                <a:gd name="T99" fmla="*/ 18 h 1058"/>
                <a:gd name="T100" fmla="*/ 587 w 2407"/>
                <a:gd name="T101" fmla="*/ 2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07" h="1058">
                  <a:moveTo>
                    <a:pt x="649" y="0"/>
                  </a:moveTo>
                  <a:lnTo>
                    <a:pt x="684" y="2"/>
                  </a:lnTo>
                  <a:lnTo>
                    <a:pt x="721" y="7"/>
                  </a:lnTo>
                  <a:lnTo>
                    <a:pt x="761" y="13"/>
                  </a:lnTo>
                  <a:lnTo>
                    <a:pt x="804" y="21"/>
                  </a:lnTo>
                  <a:lnTo>
                    <a:pt x="850" y="31"/>
                  </a:lnTo>
                  <a:lnTo>
                    <a:pt x="897" y="42"/>
                  </a:lnTo>
                  <a:lnTo>
                    <a:pt x="945" y="54"/>
                  </a:lnTo>
                  <a:lnTo>
                    <a:pt x="995" y="67"/>
                  </a:lnTo>
                  <a:lnTo>
                    <a:pt x="1045" y="81"/>
                  </a:lnTo>
                  <a:lnTo>
                    <a:pt x="1094" y="95"/>
                  </a:lnTo>
                  <a:lnTo>
                    <a:pt x="1144" y="109"/>
                  </a:lnTo>
                  <a:lnTo>
                    <a:pt x="1192" y="124"/>
                  </a:lnTo>
                  <a:lnTo>
                    <a:pt x="1240" y="140"/>
                  </a:lnTo>
                  <a:lnTo>
                    <a:pt x="1285" y="154"/>
                  </a:lnTo>
                  <a:lnTo>
                    <a:pt x="1328" y="168"/>
                  </a:lnTo>
                  <a:lnTo>
                    <a:pt x="1368" y="181"/>
                  </a:lnTo>
                  <a:lnTo>
                    <a:pt x="1406" y="193"/>
                  </a:lnTo>
                  <a:lnTo>
                    <a:pt x="1440" y="203"/>
                  </a:lnTo>
                  <a:lnTo>
                    <a:pt x="1470" y="213"/>
                  </a:lnTo>
                  <a:lnTo>
                    <a:pt x="1495" y="220"/>
                  </a:lnTo>
                  <a:lnTo>
                    <a:pt x="1517" y="226"/>
                  </a:lnTo>
                  <a:lnTo>
                    <a:pt x="1533" y="230"/>
                  </a:lnTo>
                  <a:lnTo>
                    <a:pt x="1549" y="236"/>
                  </a:lnTo>
                  <a:lnTo>
                    <a:pt x="1564" y="245"/>
                  </a:lnTo>
                  <a:lnTo>
                    <a:pt x="1577" y="256"/>
                  </a:lnTo>
                  <a:lnTo>
                    <a:pt x="1588" y="269"/>
                  </a:lnTo>
                  <a:lnTo>
                    <a:pt x="1597" y="284"/>
                  </a:lnTo>
                  <a:lnTo>
                    <a:pt x="1602" y="301"/>
                  </a:lnTo>
                  <a:lnTo>
                    <a:pt x="1606" y="319"/>
                  </a:lnTo>
                  <a:lnTo>
                    <a:pt x="1606" y="337"/>
                  </a:lnTo>
                  <a:lnTo>
                    <a:pt x="1603" y="355"/>
                  </a:lnTo>
                  <a:lnTo>
                    <a:pt x="1596" y="374"/>
                  </a:lnTo>
                  <a:lnTo>
                    <a:pt x="1587" y="392"/>
                  </a:lnTo>
                  <a:lnTo>
                    <a:pt x="1573" y="409"/>
                  </a:lnTo>
                  <a:lnTo>
                    <a:pt x="1556" y="425"/>
                  </a:lnTo>
                  <a:lnTo>
                    <a:pt x="1534" y="439"/>
                  </a:lnTo>
                  <a:lnTo>
                    <a:pt x="1507" y="451"/>
                  </a:lnTo>
                  <a:lnTo>
                    <a:pt x="1477" y="461"/>
                  </a:lnTo>
                  <a:lnTo>
                    <a:pt x="1444" y="468"/>
                  </a:lnTo>
                  <a:lnTo>
                    <a:pt x="1409" y="474"/>
                  </a:lnTo>
                  <a:lnTo>
                    <a:pt x="1373" y="477"/>
                  </a:lnTo>
                  <a:lnTo>
                    <a:pt x="1335" y="478"/>
                  </a:lnTo>
                  <a:lnTo>
                    <a:pt x="1297" y="477"/>
                  </a:lnTo>
                  <a:lnTo>
                    <a:pt x="1259" y="475"/>
                  </a:lnTo>
                  <a:lnTo>
                    <a:pt x="1219" y="472"/>
                  </a:lnTo>
                  <a:lnTo>
                    <a:pt x="1182" y="466"/>
                  </a:lnTo>
                  <a:lnTo>
                    <a:pt x="1145" y="461"/>
                  </a:lnTo>
                  <a:lnTo>
                    <a:pt x="1108" y="455"/>
                  </a:lnTo>
                  <a:lnTo>
                    <a:pt x="1073" y="449"/>
                  </a:lnTo>
                  <a:lnTo>
                    <a:pt x="1040" y="443"/>
                  </a:lnTo>
                  <a:lnTo>
                    <a:pt x="1009" y="438"/>
                  </a:lnTo>
                  <a:lnTo>
                    <a:pt x="980" y="432"/>
                  </a:lnTo>
                  <a:lnTo>
                    <a:pt x="953" y="428"/>
                  </a:lnTo>
                  <a:lnTo>
                    <a:pt x="930" y="424"/>
                  </a:lnTo>
                  <a:lnTo>
                    <a:pt x="911" y="421"/>
                  </a:lnTo>
                  <a:lnTo>
                    <a:pt x="895" y="420"/>
                  </a:lnTo>
                  <a:lnTo>
                    <a:pt x="884" y="420"/>
                  </a:lnTo>
                  <a:lnTo>
                    <a:pt x="876" y="423"/>
                  </a:lnTo>
                  <a:lnTo>
                    <a:pt x="874" y="427"/>
                  </a:lnTo>
                  <a:lnTo>
                    <a:pt x="877" y="443"/>
                  </a:lnTo>
                  <a:lnTo>
                    <a:pt x="887" y="458"/>
                  </a:lnTo>
                  <a:lnTo>
                    <a:pt x="903" y="474"/>
                  </a:lnTo>
                  <a:lnTo>
                    <a:pt x="925" y="489"/>
                  </a:lnTo>
                  <a:lnTo>
                    <a:pt x="951" y="503"/>
                  </a:lnTo>
                  <a:lnTo>
                    <a:pt x="983" y="516"/>
                  </a:lnTo>
                  <a:lnTo>
                    <a:pt x="1017" y="528"/>
                  </a:lnTo>
                  <a:lnTo>
                    <a:pt x="1055" y="540"/>
                  </a:lnTo>
                  <a:lnTo>
                    <a:pt x="1096" y="550"/>
                  </a:lnTo>
                  <a:lnTo>
                    <a:pt x="1139" y="559"/>
                  </a:lnTo>
                  <a:lnTo>
                    <a:pt x="1183" y="567"/>
                  </a:lnTo>
                  <a:lnTo>
                    <a:pt x="1228" y="574"/>
                  </a:lnTo>
                  <a:lnTo>
                    <a:pt x="1275" y="580"/>
                  </a:lnTo>
                  <a:lnTo>
                    <a:pt x="1320" y="584"/>
                  </a:lnTo>
                  <a:lnTo>
                    <a:pt x="1365" y="586"/>
                  </a:lnTo>
                  <a:lnTo>
                    <a:pt x="1410" y="587"/>
                  </a:lnTo>
                  <a:lnTo>
                    <a:pt x="1453" y="586"/>
                  </a:lnTo>
                  <a:lnTo>
                    <a:pt x="1493" y="584"/>
                  </a:lnTo>
                  <a:lnTo>
                    <a:pt x="1531" y="579"/>
                  </a:lnTo>
                  <a:lnTo>
                    <a:pt x="1626" y="562"/>
                  </a:lnTo>
                  <a:lnTo>
                    <a:pt x="1722" y="540"/>
                  </a:lnTo>
                  <a:lnTo>
                    <a:pt x="1816" y="514"/>
                  </a:lnTo>
                  <a:lnTo>
                    <a:pt x="1906" y="484"/>
                  </a:lnTo>
                  <a:lnTo>
                    <a:pt x="1995" y="451"/>
                  </a:lnTo>
                  <a:lnTo>
                    <a:pt x="2079" y="416"/>
                  </a:lnTo>
                  <a:lnTo>
                    <a:pt x="2157" y="379"/>
                  </a:lnTo>
                  <a:lnTo>
                    <a:pt x="2231" y="341"/>
                  </a:lnTo>
                  <a:lnTo>
                    <a:pt x="2258" y="329"/>
                  </a:lnTo>
                  <a:lnTo>
                    <a:pt x="2284" y="324"/>
                  </a:lnTo>
                  <a:lnTo>
                    <a:pt x="2308" y="323"/>
                  </a:lnTo>
                  <a:lnTo>
                    <a:pt x="2331" y="328"/>
                  </a:lnTo>
                  <a:lnTo>
                    <a:pt x="2353" y="337"/>
                  </a:lnTo>
                  <a:lnTo>
                    <a:pt x="2371" y="350"/>
                  </a:lnTo>
                  <a:lnTo>
                    <a:pt x="2386" y="367"/>
                  </a:lnTo>
                  <a:lnTo>
                    <a:pt x="2397" y="388"/>
                  </a:lnTo>
                  <a:lnTo>
                    <a:pt x="2404" y="411"/>
                  </a:lnTo>
                  <a:lnTo>
                    <a:pt x="2407" y="436"/>
                  </a:lnTo>
                  <a:lnTo>
                    <a:pt x="2404" y="464"/>
                  </a:lnTo>
                  <a:lnTo>
                    <a:pt x="2395" y="494"/>
                  </a:lnTo>
                  <a:lnTo>
                    <a:pt x="2381" y="524"/>
                  </a:lnTo>
                  <a:lnTo>
                    <a:pt x="2359" y="555"/>
                  </a:lnTo>
                  <a:lnTo>
                    <a:pt x="2330" y="586"/>
                  </a:lnTo>
                  <a:lnTo>
                    <a:pt x="2314" y="600"/>
                  </a:lnTo>
                  <a:lnTo>
                    <a:pt x="2293" y="617"/>
                  </a:lnTo>
                  <a:lnTo>
                    <a:pt x="2269" y="635"/>
                  </a:lnTo>
                  <a:lnTo>
                    <a:pt x="2240" y="656"/>
                  </a:lnTo>
                  <a:lnTo>
                    <a:pt x="2208" y="678"/>
                  </a:lnTo>
                  <a:lnTo>
                    <a:pt x="2172" y="701"/>
                  </a:lnTo>
                  <a:lnTo>
                    <a:pt x="2135" y="726"/>
                  </a:lnTo>
                  <a:lnTo>
                    <a:pt x="2095" y="750"/>
                  </a:lnTo>
                  <a:lnTo>
                    <a:pt x="2052" y="776"/>
                  </a:lnTo>
                  <a:lnTo>
                    <a:pt x="2009" y="802"/>
                  </a:lnTo>
                  <a:lnTo>
                    <a:pt x="1965" y="829"/>
                  </a:lnTo>
                  <a:lnTo>
                    <a:pt x="1919" y="854"/>
                  </a:lnTo>
                  <a:lnTo>
                    <a:pt x="1873" y="879"/>
                  </a:lnTo>
                  <a:lnTo>
                    <a:pt x="1828" y="904"/>
                  </a:lnTo>
                  <a:lnTo>
                    <a:pt x="1782" y="928"/>
                  </a:lnTo>
                  <a:lnTo>
                    <a:pt x="1739" y="950"/>
                  </a:lnTo>
                  <a:lnTo>
                    <a:pt x="1696" y="971"/>
                  </a:lnTo>
                  <a:lnTo>
                    <a:pt x="1655" y="991"/>
                  </a:lnTo>
                  <a:lnTo>
                    <a:pt x="1615" y="1009"/>
                  </a:lnTo>
                  <a:lnTo>
                    <a:pt x="1579" y="1024"/>
                  </a:lnTo>
                  <a:lnTo>
                    <a:pt x="1545" y="1037"/>
                  </a:lnTo>
                  <a:lnTo>
                    <a:pt x="1515" y="1047"/>
                  </a:lnTo>
                  <a:lnTo>
                    <a:pt x="1487" y="1054"/>
                  </a:lnTo>
                  <a:lnTo>
                    <a:pt x="1469" y="1057"/>
                  </a:lnTo>
                  <a:lnTo>
                    <a:pt x="1446" y="1058"/>
                  </a:lnTo>
                  <a:lnTo>
                    <a:pt x="1417" y="1058"/>
                  </a:lnTo>
                  <a:lnTo>
                    <a:pt x="1383" y="1056"/>
                  </a:lnTo>
                  <a:lnTo>
                    <a:pt x="1344" y="1053"/>
                  </a:lnTo>
                  <a:lnTo>
                    <a:pt x="1301" y="1049"/>
                  </a:lnTo>
                  <a:lnTo>
                    <a:pt x="1255" y="1044"/>
                  </a:lnTo>
                  <a:lnTo>
                    <a:pt x="1205" y="1038"/>
                  </a:lnTo>
                  <a:lnTo>
                    <a:pt x="1153" y="1032"/>
                  </a:lnTo>
                  <a:lnTo>
                    <a:pt x="1099" y="1024"/>
                  </a:lnTo>
                  <a:lnTo>
                    <a:pt x="1042" y="1016"/>
                  </a:lnTo>
                  <a:lnTo>
                    <a:pt x="984" y="1008"/>
                  </a:lnTo>
                  <a:lnTo>
                    <a:pt x="925" y="999"/>
                  </a:lnTo>
                  <a:lnTo>
                    <a:pt x="867" y="990"/>
                  </a:lnTo>
                  <a:lnTo>
                    <a:pt x="807" y="979"/>
                  </a:lnTo>
                  <a:lnTo>
                    <a:pt x="749" y="970"/>
                  </a:lnTo>
                  <a:lnTo>
                    <a:pt x="692" y="960"/>
                  </a:lnTo>
                  <a:lnTo>
                    <a:pt x="636" y="950"/>
                  </a:lnTo>
                  <a:lnTo>
                    <a:pt x="582" y="941"/>
                  </a:lnTo>
                  <a:lnTo>
                    <a:pt x="530" y="932"/>
                  </a:lnTo>
                  <a:lnTo>
                    <a:pt x="482" y="923"/>
                  </a:lnTo>
                  <a:lnTo>
                    <a:pt x="437" y="915"/>
                  </a:lnTo>
                  <a:lnTo>
                    <a:pt x="395" y="907"/>
                  </a:lnTo>
                  <a:lnTo>
                    <a:pt x="358" y="900"/>
                  </a:lnTo>
                  <a:lnTo>
                    <a:pt x="326" y="894"/>
                  </a:lnTo>
                  <a:lnTo>
                    <a:pt x="299" y="889"/>
                  </a:lnTo>
                  <a:lnTo>
                    <a:pt x="278" y="885"/>
                  </a:lnTo>
                  <a:lnTo>
                    <a:pt x="262" y="881"/>
                  </a:lnTo>
                  <a:lnTo>
                    <a:pt x="235" y="878"/>
                  </a:lnTo>
                  <a:lnTo>
                    <a:pt x="207" y="881"/>
                  </a:lnTo>
                  <a:lnTo>
                    <a:pt x="180" y="888"/>
                  </a:lnTo>
                  <a:lnTo>
                    <a:pt x="154" y="899"/>
                  </a:lnTo>
                  <a:lnTo>
                    <a:pt x="128" y="913"/>
                  </a:lnTo>
                  <a:lnTo>
                    <a:pt x="102" y="929"/>
                  </a:lnTo>
                  <a:lnTo>
                    <a:pt x="78" y="946"/>
                  </a:lnTo>
                  <a:lnTo>
                    <a:pt x="57" y="964"/>
                  </a:lnTo>
                  <a:lnTo>
                    <a:pt x="44" y="973"/>
                  </a:lnTo>
                  <a:lnTo>
                    <a:pt x="33" y="978"/>
                  </a:lnTo>
                  <a:lnTo>
                    <a:pt x="25" y="979"/>
                  </a:lnTo>
                  <a:lnTo>
                    <a:pt x="18" y="977"/>
                  </a:lnTo>
                  <a:lnTo>
                    <a:pt x="12" y="973"/>
                  </a:lnTo>
                  <a:lnTo>
                    <a:pt x="8" y="968"/>
                  </a:lnTo>
                  <a:lnTo>
                    <a:pt x="5" y="961"/>
                  </a:lnTo>
                  <a:lnTo>
                    <a:pt x="2" y="955"/>
                  </a:lnTo>
                  <a:lnTo>
                    <a:pt x="1" y="949"/>
                  </a:lnTo>
                  <a:lnTo>
                    <a:pt x="1" y="944"/>
                  </a:lnTo>
                  <a:lnTo>
                    <a:pt x="0" y="942"/>
                  </a:lnTo>
                  <a:lnTo>
                    <a:pt x="4" y="889"/>
                  </a:lnTo>
                  <a:lnTo>
                    <a:pt x="8" y="830"/>
                  </a:lnTo>
                  <a:lnTo>
                    <a:pt x="12" y="766"/>
                  </a:lnTo>
                  <a:lnTo>
                    <a:pt x="16" y="698"/>
                  </a:lnTo>
                  <a:lnTo>
                    <a:pt x="21" y="628"/>
                  </a:lnTo>
                  <a:lnTo>
                    <a:pt x="25" y="557"/>
                  </a:lnTo>
                  <a:lnTo>
                    <a:pt x="30" y="485"/>
                  </a:lnTo>
                  <a:lnTo>
                    <a:pt x="34" y="414"/>
                  </a:lnTo>
                  <a:lnTo>
                    <a:pt x="39" y="345"/>
                  </a:lnTo>
                  <a:lnTo>
                    <a:pt x="43" y="279"/>
                  </a:lnTo>
                  <a:lnTo>
                    <a:pt x="47" y="217"/>
                  </a:lnTo>
                  <a:lnTo>
                    <a:pt x="50" y="161"/>
                  </a:lnTo>
                  <a:lnTo>
                    <a:pt x="54" y="110"/>
                  </a:lnTo>
                  <a:lnTo>
                    <a:pt x="56" y="96"/>
                  </a:lnTo>
                  <a:lnTo>
                    <a:pt x="60" y="85"/>
                  </a:lnTo>
                  <a:lnTo>
                    <a:pt x="67" y="77"/>
                  </a:lnTo>
                  <a:lnTo>
                    <a:pt x="76" y="72"/>
                  </a:lnTo>
                  <a:lnTo>
                    <a:pt x="87" y="68"/>
                  </a:lnTo>
                  <a:lnTo>
                    <a:pt x="99" y="65"/>
                  </a:lnTo>
                  <a:lnTo>
                    <a:pt x="114" y="63"/>
                  </a:lnTo>
                  <a:lnTo>
                    <a:pt x="131" y="60"/>
                  </a:lnTo>
                  <a:lnTo>
                    <a:pt x="164" y="55"/>
                  </a:lnTo>
                  <a:lnTo>
                    <a:pt x="201" y="49"/>
                  </a:lnTo>
                  <a:lnTo>
                    <a:pt x="241" y="43"/>
                  </a:lnTo>
                  <a:lnTo>
                    <a:pt x="285" y="36"/>
                  </a:lnTo>
                  <a:lnTo>
                    <a:pt x="329" y="30"/>
                  </a:lnTo>
                  <a:lnTo>
                    <a:pt x="375" y="24"/>
                  </a:lnTo>
                  <a:lnTo>
                    <a:pt x="421" y="18"/>
                  </a:lnTo>
                  <a:lnTo>
                    <a:pt x="466" y="13"/>
                  </a:lnTo>
                  <a:lnTo>
                    <a:pt x="509" y="8"/>
                  </a:lnTo>
                  <a:lnTo>
                    <a:pt x="550" y="4"/>
                  </a:lnTo>
                  <a:lnTo>
                    <a:pt x="587" y="2"/>
                  </a:lnTo>
                  <a:lnTo>
                    <a:pt x="621" y="0"/>
                  </a:lnTo>
                  <a:lnTo>
                    <a:pt x="6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15" name="Freeform 188"/>
            <p:cNvSpPr>
              <a:spLocks noEditPoints="1"/>
            </p:cNvSpPr>
            <p:nvPr/>
          </p:nvSpPr>
          <p:spPr bwMode="auto">
            <a:xfrm>
              <a:off x="977900" y="3617913"/>
              <a:ext cx="201613" cy="260350"/>
            </a:xfrm>
            <a:custGeom>
              <a:avLst/>
              <a:gdLst>
                <a:gd name="T0" fmla="*/ 396 w 764"/>
                <a:gd name="T1" fmla="*/ 588 h 983"/>
                <a:gd name="T2" fmla="*/ 367 w 764"/>
                <a:gd name="T3" fmla="*/ 591 h 983"/>
                <a:gd name="T4" fmla="*/ 340 w 764"/>
                <a:gd name="T5" fmla="*/ 599 h 983"/>
                <a:gd name="T6" fmla="*/ 316 w 764"/>
                <a:gd name="T7" fmla="*/ 612 h 983"/>
                <a:gd name="T8" fmla="*/ 295 w 764"/>
                <a:gd name="T9" fmla="*/ 630 h 983"/>
                <a:gd name="T10" fmla="*/ 278 w 764"/>
                <a:gd name="T11" fmla="*/ 651 h 983"/>
                <a:gd name="T12" fmla="*/ 265 w 764"/>
                <a:gd name="T13" fmla="*/ 674 h 983"/>
                <a:gd name="T14" fmla="*/ 257 w 764"/>
                <a:gd name="T15" fmla="*/ 701 h 983"/>
                <a:gd name="T16" fmla="*/ 254 w 764"/>
                <a:gd name="T17" fmla="*/ 729 h 983"/>
                <a:gd name="T18" fmla="*/ 257 w 764"/>
                <a:gd name="T19" fmla="*/ 757 h 983"/>
                <a:gd name="T20" fmla="*/ 265 w 764"/>
                <a:gd name="T21" fmla="*/ 784 h 983"/>
                <a:gd name="T22" fmla="*/ 278 w 764"/>
                <a:gd name="T23" fmla="*/ 809 h 983"/>
                <a:gd name="T24" fmla="*/ 295 w 764"/>
                <a:gd name="T25" fmla="*/ 830 h 983"/>
                <a:gd name="T26" fmla="*/ 316 w 764"/>
                <a:gd name="T27" fmla="*/ 847 h 983"/>
                <a:gd name="T28" fmla="*/ 340 w 764"/>
                <a:gd name="T29" fmla="*/ 860 h 983"/>
                <a:gd name="T30" fmla="*/ 367 w 764"/>
                <a:gd name="T31" fmla="*/ 868 h 983"/>
                <a:gd name="T32" fmla="*/ 396 w 764"/>
                <a:gd name="T33" fmla="*/ 871 h 983"/>
                <a:gd name="T34" fmla="*/ 424 w 764"/>
                <a:gd name="T35" fmla="*/ 868 h 983"/>
                <a:gd name="T36" fmla="*/ 450 w 764"/>
                <a:gd name="T37" fmla="*/ 860 h 983"/>
                <a:gd name="T38" fmla="*/ 474 w 764"/>
                <a:gd name="T39" fmla="*/ 847 h 983"/>
                <a:gd name="T40" fmla="*/ 496 w 764"/>
                <a:gd name="T41" fmla="*/ 830 h 983"/>
                <a:gd name="T42" fmla="*/ 513 w 764"/>
                <a:gd name="T43" fmla="*/ 809 h 983"/>
                <a:gd name="T44" fmla="*/ 526 w 764"/>
                <a:gd name="T45" fmla="*/ 784 h 983"/>
                <a:gd name="T46" fmla="*/ 534 w 764"/>
                <a:gd name="T47" fmla="*/ 757 h 983"/>
                <a:gd name="T48" fmla="*/ 537 w 764"/>
                <a:gd name="T49" fmla="*/ 729 h 983"/>
                <a:gd name="T50" fmla="*/ 534 w 764"/>
                <a:gd name="T51" fmla="*/ 701 h 983"/>
                <a:gd name="T52" fmla="*/ 526 w 764"/>
                <a:gd name="T53" fmla="*/ 674 h 983"/>
                <a:gd name="T54" fmla="*/ 513 w 764"/>
                <a:gd name="T55" fmla="*/ 651 h 983"/>
                <a:gd name="T56" fmla="*/ 496 w 764"/>
                <a:gd name="T57" fmla="*/ 630 h 983"/>
                <a:gd name="T58" fmla="*/ 474 w 764"/>
                <a:gd name="T59" fmla="*/ 612 h 983"/>
                <a:gd name="T60" fmla="*/ 450 w 764"/>
                <a:gd name="T61" fmla="*/ 599 h 983"/>
                <a:gd name="T62" fmla="*/ 424 w 764"/>
                <a:gd name="T63" fmla="*/ 591 h 983"/>
                <a:gd name="T64" fmla="*/ 396 w 764"/>
                <a:gd name="T65" fmla="*/ 588 h 983"/>
                <a:gd name="T66" fmla="*/ 185 w 764"/>
                <a:gd name="T67" fmla="*/ 0 h 983"/>
                <a:gd name="T68" fmla="*/ 697 w 764"/>
                <a:gd name="T69" fmla="*/ 25 h 983"/>
                <a:gd name="T70" fmla="*/ 716 w 764"/>
                <a:gd name="T71" fmla="*/ 29 h 983"/>
                <a:gd name="T72" fmla="*/ 732 w 764"/>
                <a:gd name="T73" fmla="*/ 37 h 983"/>
                <a:gd name="T74" fmla="*/ 746 w 764"/>
                <a:gd name="T75" fmla="*/ 49 h 983"/>
                <a:gd name="T76" fmla="*/ 756 w 764"/>
                <a:gd name="T77" fmla="*/ 64 h 983"/>
                <a:gd name="T78" fmla="*/ 763 w 764"/>
                <a:gd name="T79" fmla="*/ 81 h 983"/>
                <a:gd name="T80" fmla="*/ 764 w 764"/>
                <a:gd name="T81" fmla="*/ 100 h 983"/>
                <a:gd name="T82" fmla="*/ 701 w 764"/>
                <a:gd name="T83" fmla="*/ 913 h 983"/>
                <a:gd name="T84" fmla="*/ 697 w 764"/>
                <a:gd name="T85" fmla="*/ 932 h 983"/>
                <a:gd name="T86" fmla="*/ 688 w 764"/>
                <a:gd name="T87" fmla="*/ 949 h 983"/>
                <a:gd name="T88" fmla="*/ 676 w 764"/>
                <a:gd name="T89" fmla="*/ 964 h 983"/>
                <a:gd name="T90" fmla="*/ 661 w 764"/>
                <a:gd name="T91" fmla="*/ 974 h 983"/>
                <a:gd name="T92" fmla="*/ 643 w 764"/>
                <a:gd name="T93" fmla="*/ 981 h 983"/>
                <a:gd name="T94" fmla="*/ 624 w 764"/>
                <a:gd name="T95" fmla="*/ 983 h 983"/>
                <a:gd name="T96" fmla="*/ 56 w 764"/>
                <a:gd name="T97" fmla="*/ 983 h 983"/>
                <a:gd name="T98" fmla="*/ 38 w 764"/>
                <a:gd name="T99" fmla="*/ 980 h 983"/>
                <a:gd name="T100" fmla="*/ 22 w 764"/>
                <a:gd name="T101" fmla="*/ 972 h 983"/>
                <a:gd name="T102" fmla="*/ 11 w 764"/>
                <a:gd name="T103" fmla="*/ 961 h 983"/>
                <a:gd name="T104" fmla="*/ 3 w 764"/>
                <a:gd name="T105" fmla="*/ 945 h 983"/>
                <a:gd name="T106" fmla="*/ 0 w 764"/>
                <a:gd name="T107" fmla="*/ 928 h 983"/>
                <a:gd name="T108" fmla="*/ 2 w 764"/>
                <a:gd name="T109" fmla="*/ 910 h 983"/>
                <a:gd name="T110" fmla="*/ 96 w 764"/>
                <a:gd name="T111" fmla="*/ 66 h 983"/>
                <a:gd name="T112" fmla="*/ 103 w 764"/>
                <a:gd name="T113" fmla="*/ 48 h 983"/>
                <a:gd name="T114" fmla="*/ 114 w 764"/>
                <a:gd name="T115" fmla="*/ 32 h 983"/>
                <a:gd name="T116" fmla="*/ 129 w 764"/>
                <a:gd name="T117" fmla="*/ 18 h 983"/>
                <a:gd name="T118" fmla="*/ 146 w 764"/>
                <a:gd name="T119" fmla="*/ 8 h 983"/>
                <a:gd name="T120" fmla="*/ 165 w 764"/>
                <a:gd name="T121" fmla="*/ 2 h 983"/>
                <a:gd name="T122" fmla="*/ 185 w 764"/>
                <a:gd name="T123" fmla="*/ 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4" h="983">
                  <a:moveTo>
                    <a:pt x="396" y="588"/>
                  </a:moveTo>
                  <a:lnTo>
                    <a:pt x="367" y="591"/>
                  </a:lnTo>
                  <a:lnTo>
                    <a:pt x="340" y="599"/>
                  </a:lnTo>
                  <a:lnTo>
                    <a:pt x="316" y="612"/>
                  </a:lnTo>
                  <a:lnTo>
                    <a:pt x="295" y="630"/>
                  </a:lnTo>
                  <a:lnTo>
                    <a:pt x="278" y="651"/>
                  </a:lnTo>
                  <a:lnTo>
                    <a:pt x="265" y="674"/>
                  </a:lnTo>
                  <a:lnTo>
                    <a:pt x="257" y="701"/>
                  </a:lnTo>
                  <a:lnTo>
                    <a:pt x="254" y="729"/>
                  </a:lnTo>
                  <a:lnTo>
                    <a:pt x="257" y="757"/>
                  </a:lnTo>
                  <a:lnTo>
                    <a:pt x="265" y="784"/>
                  </a:lnTo>
                  <a:lnTo>
                    <a:pt x="278" y="809"/>
                  </a:lnTo>
                  <a:lnTo>
                    <a:pt x="295" y="830"/>
                  </a:lnTo>
                  <a:lnTo>
                    <a:pt x="316" y="847"/>
                  </a:lnTo>
                  <a:lnTo>
                    <a:pt x="340" y="860"/>
                  </a:lnTo>
                  <a:lnTo>
                    <a:pt x="367" y="868"/>
                  </a:lnTo>
                  <a:lnTo>
                    <a:pt x="396" y="871"/>
                  </a:lnTo>
                  <a:lnTo>
                    <a:pt x="424" y="868"/>
                  </a:lnTo>
                  <a:lnTo>
                    <a:pt x="450" y="860"/>
                  </a:lnTo>
                  <a:lnTo>
                    <a:pt x="474" y="847"/>
                  </a:lnTo>
                  <a:lnTo>
                    <a:pt x="496" y="830"/>
                  </a:lnTo>
                  <a:lnTo>
                    <a:pt x="513" y="809"/>
                  </a:lnTo>
                  <a:lnTo>
                    <a:pt x="526" y="784"/>
                  </a:lnTo>
                  <a:lnTo>
                    <a:pt x="534" y="757"/>
                  </a:lnTo>
                  <a:lnTo>
                    <a:pt x="537" y="729"/>
                  </a:lnTo>
                  <a:lnTo>
                    <a:pt x="534" y="701"/>
                  </a:lnTo>
                  <a:lnTo>
                    <a:pt x="526" y="674"/>
                  </a:lnTo>
                  <a:lnTo>
                    <a:pt x="513" y="651"/>
                  </a:lnTo>
                  <a:lnTo>
                    <a:pt x="496" y="630"/>
                  </a:lnTo>
                  <a:lnTo>
                    <a:pt x="474" y="612"/>
                  </a:lnTo>
                  <a:lnTo>
                    <a:pt x="450" y="599"/>
                  </a:lnTo>
                  <a:lnTo>
                    <a:pt x="424" y="591"/>
                  </a:lnTo>
                  <a:lnTo>
                    <a:pt x="396" y="588"/>
                  </a:lnTo>
                  <a:close/>
                  <a:moveTo>
                    <a:pt x="185" y="0"/>
                  </a:moveTo>
                  <a:lnTo>
                    <a:pt x="697" y="25"/>
                  </a:lnTo>
                  <a:lnTo>
                    <a:pt x="716" y="29"/>
                  </a:lnTo>
                  <a:lnTo>
                    <a:pt x="732" y="37"/>
                  </a:lnTo>
                  <a:lnTo>
                    <a:pt x="746" y="49"/>
                  </a:lnTo>
                  <a:lnTo>
                    <a:pt x="756" y="64"/>
                  </a:lnTo>
                  <a:lnTo>
                    <a:pt x="763" y="81"/>
                  </a:lnTo>
                  <a:lnTo>
                    <a:pt x="764" y="100"/>
                  </a:lnTo>
                  <a:lnTo>
                    <a:pt x="701" y="913"/>
                  </a:lnTo>
                  <a:lnTo>
                    <a:pt x="697" y="932"/>
                  </a:lnTo>
                  <a:lnTo>
                    <a:pt x="688" y="949"/>
                  </a:lnTo>
                  <a:lnTo>
                    <a:pt x="676" y="964"/>
                  </a:lnTo>
                  <a:lnTo>
                    <a:pt x="661" y="974"/>
                  </a:lnTo>
                  <a:lnTo>
                    <a:pt x="643" y="981"/>
                  </a:lnTo>
                  <a:lnTo>
                    <a:pt x="624" y="983"/>
                  </a:lnTo>
                  <a:lnTo>
                    <a:pt x="56" y="983"/>
                  </a:lnTo>
                  <a:lnTo>
                    <a:pt x="38" y="980"/>
                  </a:lnTo>
                  <a:lnTo>
                    <a:pt x="22" y="972"/>
                  </a:lnTo>
                  <a:lnTo>
                    <a:pt x="11" y="961"/>
                  </a:lnTo>
                  <a:lnTo>
                    <a:pt x="3" y="945"/>
                  </a:lnTo>
                  <a:lnTo>
                    <a:pt x="0" y="928"/>
                  </a:lnTo>
                  <a:lnTo>
                    <a:pt x="2" y="910"/>
                  </a:lnTo>
                  <a:lnTo>
                    <a:pt x="96" y="66"/>
                  </a:lnTo>
                  <a:lnTo>
                    <a:pt x="103" y="48"/>
                  </a:lnTo>
                  <a:lnTo>
                    <a:pt x="114" y="32"/>
                  </a:lnTo>
                  <a:lnTo>
                    <a:pt x="129" y="18"/>
                  </a:lnTo>
                  <a:lnTo>
                    <a:pt x="146" y="8"/>
                  </a:lnTo>
                  <a:lnTo>
                    <a:pt x="165" y="2"/>
                  </a:lnTo>
                  <a:lnTo>
                    <a:pt x="1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grpSp>
      <p:grpSp>
        <p:nvGrpSpPr>
          <p:cNvPr id="16" name="Group 15"/>
          <p:cNvGrpSpPr/>
          <p:nvPr/>
        </p:nvGrpSpPr>
        <p:grpSpPr>
          <a:xfrm>
            <a:off x="385788" y="2827510"/>
            <a:ext cx="856879" cy="1127184"/>
            <a:chOff x="6404378" y="5730817"/>
            <a:chExt cx="877871" cy="1127184"/>
          </a:xfrm>
        </p:grpSpPr>
        <p:sp>
          <p:nvSpPr>
            <p:cNvPr id="17" name="Rectangle 16"/>
            <p:cNvSpPr/>
            <p:nvPr/>
          </p:nvSpPr>
          <p:spPr>
            <a:xfrm>
              <a:off x="6445844" y="6234781"/>
              <a:ext cx="794939" cy="623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prstClr val="white"/>
                  </a:solidFill>
                  <a:latin typeface="Arial" panose="020B0604020202020204" pitchFamily="34" charset="0"/>
                  <a:cs typeface="Arial" panose="020B0604020202020204" pitchFamily="34" charset="0"/>
                </a:rPr>
                <a:t>03</a:t>
              </a:r>
            </a:p>
          </p:txBody>
        </p:sp>
        <p:sp>
          <p:nvSpPr>
            <p:cNvPr id="18" name="Oval 17"/>
            <p:cNvSpPr/>
            <p:nvPr/>
          </p:nvSpPr>
          <p:spPr>
            <a:xfrm>
              <a:off x="6445844" y="6148524"/>
              <a:ext cx="794939" cy="182437"/>
            </a:xfrm>
            <a:prstGeom prst="ellipse">
              <a:avLst/>
            </a:prstGeom>
            <a:solidFill>
              <a:schemeClr val="tx1">
                <a:alpha val="15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grpSp>
          <p:nvGrpSpPr>
            <p:cNvPr id="19" name="Group 18"/>
            <p:cNvGrpSpPr/>
            <p:nvPr/>
          </p:nvGrpSpPr>
          <p:grpSpPr>
            <a:xfrm>
              <a:off x="6404378" y="6072434"/>
              <a:ext cx="877871" cy="162348"/>
              <a:chOff x="5094288" y="3362325"/>
              <a:chExt cx="2613025" cy="771525"/>
            </a:xfrm>
          </p:grpSpPr>
          <p:sp>
            <p:nvSpPr>
              <p:cNvPr id="21" name="Rectangle 5"/>
              <p:cNvSpPr>
                <a:spLocks noChangeArrowheads="1"/>
              </p:cNvSpPr>
              <p:nvPr/>
            </p:nvSpPr>
            <p:spPr bwMode="auto">
              <a:xfrm>
                <a:off x="5094288" y="3752850"/>
                <a:ext cx="2613025" cy="381000"/>
              </a:xfrm>
              <a:prstGeom prst="rect">
                <a:avLst/>
              </a:prstGeom>
              <a:gradFill>
                <a:gsLst>
                  <a:gs pos="100000">
                    <a:schemeClr val="bg1">
                      <a:lumMod val="75000"/>
                    </a:schemeClr>
                  </a:gs>
                  <a:gs pos="0">
                    <a:schemeClr val="bg1">
                      <a:lumMod val="50000"/>
                    </a:schemeClr>
                  </a:gs>
                </a:gsLst>
                <a:lin ang="5400000" scaled="1"/>
              </a:gra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latin typeface="Arial" panose="020B0604020202020204" pitchFamily="34" charset="0"/>
                  <a:cs typeface="Arial" panose="020B0604020202020204" pitchFamily="34" charset="0"/>
                </a:endParaRPr>
              </a:p>
            </p:txBody>
          </p:sp>
          <p:sp>
            <p:nvSpPr>
              <p:cNvPr id="22" name="Freeform 6"/>
              <p:cNvSpPr>
                <a:spLocks/>
              </p:cNvSpPr>
              <p:nvPr/>
            </p:nvSpPr>
            <p:spPr bwMode="auto">
              <a:xfrm>
                <a:off x="5094288" y="3362325"/>
                <a:ext cx="2613025" cy="390525"/>
              </a:xfrm>
              <a:custGeom>
                <a:avLst/>
                <a:gdLst>
                  <a:gd name="T0" fmla="*/ 1406 w 1646"/>
                  <a:gd name="T1" fmla="*/ 0 h 246"/>
                  <a:gd name="T2" fmla="*/ 239 w 1646"/>
                  <a:gd name="T3" fmla="*/ 0 h 246"/>
                  <a:gd name="T4" fmla="*/ 0 w 1646"/>
                  <a:gd name="T5" fmla="*/ 246 h 246"/>
                  <a:gd name="T6" fmla="*/ 1646 w 1646"/>
                  <a:gd name="T7" fmla="*/ 246 h 246"/>
                  <a:gd name="T8" fmla="*/ 1406 w 1646"/>
                  <a:gd name="T9" fmla="*/ 0 h 246"/>
                </a:gdLst>
                <a:ahLst/>
                <a:cxnLst>
                  <a:cxn ang="0">
                    <a:pos x="T0" y="T1"/>
                  </a:cxn>
                  <a:cxn ang="0">
                    <a:pos x="T2" y="T3"/>
                  </a:cxn>
                  <a:cxn ang="0">
                    <a:pos x="T4" y="T5"/>
                  </a:cxn>
                  <a:cxn ang="0">
                    <a:pos x="T6" y="T7"/>
                  </a:cxn>
                  <a:cxn ang="0">
                    <a:pos x="T8" y="T9"/>
                  </a:cxn>
                </a:cxnLst>
                <a:rect l="0" t="0" r="r" b="b"/>
                <a:pathLst>
                  <a:path w="1646" h="246">
                    <a:moveTo>
                      <a:pt x="1406" y="0"/>
                    </a:moveTo>
                    <a:lnTo>
                      <a:pt x="239" y="0"/>
                    </a:lnTo>
                    <a:lnTo>
                      <a:pt x="0" y="246"/>
                    </a:lnTo>
                    <a:lnTo>
                      <a:pt x="1646" y="246"/>
                    </a:lnTo>
                    <a:lnTo>
                      <a:pt x="1406"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latin typeface="Arial" panose="020B0604020202020204" pitchFamily="34" charset="0"/>
                  <a:cs typeface="Arial" panose="020B0604020202020204" pitchFamily="34" charset="0"/>
                </a:endParaRPr>
              </a:p>
            </p:txBody>
          </p:sp>
        </p:grpSp>
        <p:sp>
          <p:nvSpPr>
            <p:cNvPr id="20" name="Oval 19"/>
            <p:cNvSpPr/>
            <p:nvPr/>
          </p:nvSpPr>
          <p:spPr>
            <a:xfrm>
              <a:off x="6594051" y="5730817"/>
              <a:ext cx="461950" cy="407386"/>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grpSp>
      <p:grpSp>
        <p:nvGrpSpPr>
          <p:cNvPr id="23" name="Group 22"/>
          <p:cNvGrpSpPr/>
          <p:nvPr/>
        </p:nvGrpSpPr>
        <p:grpSpPr>
          <a:xfrm>
            <a:off x="647332" y="2858230"/>
            <a:ext cx="291785" cy="345015"/>
            <a:chOff x="890588" y="2374900"/>
            <a:chExt cx="681038" cy="654050"/>
          </a:xfrm>
          <a:solidFill>
            <a:schemeClr val="bg1"/>
          </a:solidFill>
        </p:grpSpPr>
        <p:sp>
          <p:nvSpPr>
            <p:cNvPr id="24" name="Freeform 175"/>
            <p:cNvSpPr>
              <a:spLocks/>
            </p:cNvSpPr>
            <p:nvPr/>
          </p:nvSpPr>
          <p:spPr bwMode="auto">
            <a:xfrm>
              <a:off x="989013" y="2462213"/>
              <a:ext cx="157163" cy="152400"/>
            </a:xfrm>
            <a:custGeom>
              <a:avLst/>
              <a:gdLst>
                <a:gd name="T0" fmla="*/ 311 w 791"/>
                <a:gd name="T1" fmla="*/ 0 h 769"/>
                <a:gd name="T2" fmla="*/ 353 w 791"/>
                <a:gd name="T3" fmla="*/ 3 h 769"/>
                <a:gd name="T4" fmla="*/ 393 w 791"/>
                <a:gd name="T5" fmla="*/ 11 h 769"/>
                <a:gd name="T6" fmla="*/ 431 w 791"/>
                <a:gd name="T7" fmla="*/ 24 h 769"/>
                <a:gd name="T8" fmla="*/ 467 w 791"/>
                <a:gd name="T9" fmla="*/ 42 h 769"/>
                <a:gd name="T10" fmla="*/ 500 w 791"/>
                <a:gd name="T11" fmla="*/ 64 h 769"/>
                <a:gd name="T12" fmla="*/ 530 w 791"/>
                <a:gd name="T13" fmla="*/ 90 h 769"/>
                <a:gd name="T14" fmla="*/ 556 w 791"/>
                <a:gd name="T15" fmla="*/ 121 h 769"/>
                <a:gd name="T16" fmla="*/ 578 w 791"/>
                <a:gd name="T17" fmla="*/ 153 h 769"/>
                <a:gd name="T18" fmla="*/ 596 w 791"/>
                <a:gd name="T19" fmla="*/ 189 h 769"/>
                <a:gd name="T20" fmla="*/ 610 w 791"/>
                <a:gd name="T21" fmla="*/ 227 h 769"/>
                <a:gd name="T22" fmla="*/ 618 w 791"/>
                <a:gd name="T23" fmla="*/ 268 h 769"/>
                <a:gd name="T24" fmla="*/ 620 w 791"/>
                <a:gd name="T25" fmla="*/ 310 h 769"/>
                <a:gd name="T26" fmla="*/ 618 w 791"/>
                <a:gd name="T27" fmla="*/ 350 h 769"/>
                <a:gd name="T28" fmla="*/ 610 w 791"/>
                <a:gd name="T29" fmla="*/ 388 h 769"/>
                <a:gd name="T30" fmla="*/ 597 w 791"/>
                <a:gd name="T31" fmla="*/ 424 h 769"/>
                <a:gd name="T32" fmla="*/ 581 w 791"/>
                <a:gd name="T33" fmla="*/ 458 h 769"/>
                <a:gd name="T34" fmla="*/ 791 w 791"/>
                <a:gd name="T35" fmla="*/ 656 h 769"/>
                <a:gd name="T36" fmla="*/ 752 w 791"/>
                <a:gd name="T37" fmla="*/ 691 h 769"/>
                <a:gd name="T38" fmla="*/ 716 w 791"/>
                <a:gd name="T39" fmla="*/ 729 h 769"/>
                <a:gd name="T40" fmla="*/ 683 w 791"/>
                <a:gd name="T41" fmla="*/ 769 h 769"/>
                <a:gd name="T42" fmla="*/ 474 w 791"/>
                <a:gd name="T43" fmla="*/ 572 h 769"/>
                <a:gd name="T44" fmla="*/ 437 w 791"/>
                <a:gd name="T45" fmla="*/ 592 h 769"/>
                <a:gd name="T46" fmla="*/ 397 w 791"/>
                <a:gd name="T47" fmla="*/ 607 h 769"/>
                <a:gd name="T48" fmla="*/ 355 w 791"/>
                <a:gd name="T49" fmla="*/ 616 h 769"/>
                <a:gd name="T50" fmla="*/ 311 w 791"/>
                <a:gd name="T51" fmla="*/ 619 h 769"/>
                <a:gd name="T52" fmla="*/ 269 w 791"/>
                <a:gd name="T53" fmla="*/ 617 h 769"/>
                <a:gd name="T54" fmla="*/ 228 w 791"/>
                <a:gd name="T55" fmla="*/ 609 h 769"/>
                <a:gd name="T56" fmla="*/ 190 w 791"/>
                <a:gd name="T57" fmla="*/ 595 h 769"/>
                <a:gd name="T58" fmla="*/ 154 w 791"/>
                <a:gd name="T59" fmla="*/ 577 h 769"/>
                <a:gd name="T60" fmla="*/ 120 w 791"/>
                <a:gd name="T61" fmla="*/ 555 h 769"/>
                <a:gd name="T62" fmla="*/ 91 w 791"/>
                <a:gd name="T63" fmla="*/ 529 h 769"/>
                <a:gd name="T64" fmla="*/ 65 w 791"/>
                <a:gd name="T65" fmla="*/ 500 h 769"/>
                <a:gd name="T66" fmla="*/ 43 w 791"/>
                <a:gd name="T67" fmla="*/ 466 h 769"/>
                <a:gd name="T68" fmla="*/ 25 w 791"/>
                <a:gd name="T69" fmla="*/ 430 h 769"/>
                <a:gd name="T70" fmla="*/ 11 w 791"/>
                <a:gd name="T71" fmla="*/ 392 h 769"/>
                <a:gd name="T72" fmla="*/ 4 w 791"/>
                <a:gd name="T73" fmla="*/ 352 h 769"/>
                <a:gd name="T74" fmla="*/ 0 w 791"/>
                <a:gd name="T75" fmla="*/ 310 h 769"/>
                <a:gd name="T76" fmla="*/ 4 w 791"/>
                <a:gd name="T77" fmla="*/ 268 h 769"/>
                <a:gd name="T78" fmla="*/ 11 w 791"/>
                <a:gd name="T79" fmla="*/ 227 h 769"/>
                <a:gd name="T80" fmla="*/ 25 w 791"/>
                <a:gd name="T81" fmla="*/ 189 h 769"/>
                <a:gd name="T82" fmla="*/ 43 w 791"/>
                <a:gd name="T83" fmla="*/ 153 h 769"/>
                <a:gd name="T84" fmla="*/ 65 w 791"/>
                <a:gd name="T85" fmla="*/ 121 h 769"/>
                <a:gd name="T86" fmla="*/ 91 w 791"/>
                <a:gd name="T87" fmla="*/ 90 h 769"/>
                <a:gd name="T88" fmla="*/ 120 w 791"/>
                <a:gd name="T89" fmla="*/ 64 h 769"/>
                <a:gd name="T90" fmla="*/ 154 w 791"/>
                <a:gd name="T91" fmla="*/ 42 h 769"/>
                <a:gd name="T92" fmla="*/ 190 w 791"/>
                <a:gd name="T93" fmla="*/ 24 h 769"/>
                <a:gd name="T94" fmla="*/ 228 w 791"/>
                <a:gd name="T95" fmla="*/ 11 h 769"/>
                <a:gd name="T96" fmla="*/ 269 w 791"/>
                <a:gd name="T97" fmla="*/ 3 h 769"/>
                <a:gd name="T98" fmla="*/ 311 w 791"/>
                <a:gd name="T99" fmla="*/ 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1" h="769">
                  <a:moveTo>
                    <a:pt x="311" y="0"/>
                  </a:moveTo>
                  <a:lnTo>
                    <a:pt x="353" y="3"/>
                  </a:lnTo>
                  <a:lnTo>
                    <a:pt x="393" y="11"/>
                  </a:lnTo>
                  <a:lnTo>
                    <a:pt x="431" y="24"/>
                  </a:lnTo>
                  <a:lnTo>
                    <a:pt x="467" y="42"/>
                  </a:lnTo>
                  <a:lnTo>
                    <a:pt x="500" y="64"/>
                  </a:lnTo>
                  <a:lnTo>
                    <a:pt x="530" y="90"/>
                  </a:lnTo>
                  <a:lnTo>
                    <a:pt x="556" y="121"/>
                  </a:lnTo>
                  <a:lnTo>
                    <a:pt x="578" y="153"/>
                  </a:lnTo>
                  <a:lnTo>
                    <a:pt x="596" y="189"/>
                  </a:lnTo>
                  <a:lnTo>
                    <a:pt x="610" y="227"/>
                  </a:lnTo>
                  <a:lnTo>
                    <a:pt x="618" y="268"/>
                  </a:lnTo>
                  <a:lnTo>
                    <a:pt x="620" y="310"/>
                  </a:lnTo>
                  <a:lnTo>
                    <a:pt x="618" y="350"/>
                  </a:lnTo>
                  <a:lnTo>
                    <a:pt x="610" y="388"/>
                  </a:lnTo>
                  <a:lnTo>
                    <a:pt x="597" y="424"/>
                  </a:lnTo>
                  <a:lnTo>
                    <a:pt x="581" y="458"/>
                  </a:lnTo>
                  <a:lnTo>
                    <a:pt x="791" y="656"/>
                  </a:lnTo>
                  <a:lnTo>
                    <a:pt x="752" y="691"/>
                  </a:lnTo>
                  <a:lnTo>
                    <a:pt x="716" y="729"/>
                  </a:lnTo>
                  <a:lnTo>
                    <a:pt x="683" y="769"/>
                  </a:lnTo>
                  <a:lnTo>
                    <a:pt x="474" y="572"/>
                  </a:lnTo>
                  <a:lnTo>
                    <a:pt x="437" y="592"/>
                  </a:lnTo>
                  <a:lnTo>
                    <a:pt x="397" y="607"/>
                  </a:lnTo>
                  <a:lnTo>
                    <a:pt x="355" y="616"/>
                  </a:lnTo>
                  <a:lnTo>
                    <a:pt x="311" y="619"/>
                  </a:lnTo>
                  <a:lnTo>
                    <a:pt x="269" y="617"/>
                  </a:lnTo>
                  <a:lnTo>
                    <a:pt x="228" y="609"/>
                  </a:lnTo>
                  <a:lnTo>
                    <a:pt x="190" y="595"/>
                  </a:lnTo>
                  <a:lnTo>
                    <a:pt x="154" y="577"/>
                  </a:lnTo>
                  <a:lnTo>
                    <a:pt x="120" y="555"/>
                  </a:lnTo>
                  <a:lnTo>
                    <a:pt x="91" y="529"/>
                  </a:lnTo>
                  <a:lnTo>
                    <a:pt x="65" y="500"/>
                  </a:lnTo>
                  <a:lnTo>
                    <a:pt x="43" y="466"/>
                  </a:lnTo>
                  <a:lnTo>
                    <a:pt x="25" y="430"/>
                  </a:lnTo>
                  <a:lnTo>
                    <a:pt x="11" y="392"/>
                  </a:lnTo>
                  <a:lnTo>
                    <a:pt x="4" y="352"/>
                  </a:lnTo>
                  <a:lnTo>
                    <a:pt x="0" y="310"/>
                  </a:lnTo>
                  <a:lnTo>
                    <a:pt x="4" y="268"/>
                  </a:lnTo>
                  <a:lnTo>
                    <a:pt x="11" y="227"/>
                  </a:lnTo>
                  <a:lnTo>
                    <a:pt x="25" y="189"/>
                  </a:lnTo>
                  <a:lnTo>
                    <a:pt x="43" y="153"/>
                  </a:lnTo>
                  <a:lnTo>
                    <a:pt x="65" y="121"/>
                  </a:lnTo>
                  <a:lnTo>
                    <a:pt x="91" y="90"/>
                  </a:lnTo>
                  <a:lnTo>
                    <a:pt x="120" y="64"/>
                  </a:lnTo>
                  <a:lnTo>
                    <a:pt x="154" y="42"/>
                  </a:lnTo>
                  <a:lnTo>
                    <a:pt x="190" y="24"/>
                  </a:lnTo>
                  <a:lnTo>
                    <a:pt x="228" y="11"/>
                  </a:lnTo>
                  <a:lnTo>
                    <a:pt x="269" y="3"/>
                  </a:lnTo>
                  <a:lnTo>
                    <a:pt x="3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25" name="Freeform 176"/>
            <p:cNvSpPr>
              <a:spLocks/>
            </p:cNvSpPr>
            <p:nvPr/>
          </p:nvSpPr>
          <p:spPr bwMode="auto">
            <a:xfrm>
              <a:off x="1293813" y="2374900"/>
              <a:ext cx="160338" cy="212725"/>
            </a:xfrm>
            <a:custGeom>
              <a:avLst/>
              <a:gdLst>
                <a:gd name="T0" fmla="*/ 497 w 808"/>
                <a:gd name="T1" fmla="*/ 0 h 1074"/>
                <a:gd name="T2" fmla="*/ 497 w 808"/>
                <a:gd name="T3" fmla="*/ 0 h 1074"/>
                <a:gd name="T4" fmla="*/ 539 w 808"/>
                <a:gd name="T5" fmla="*/ 3 h 1074"/>
                <a:gd name="T6" fmla="*/ 579 w 808"/>
                <a:gd name="T7" fmla="*/ 11 h 1074"/>
                <a:gd name="T8" fmla="*/ 618 w 808"/>
                <a:gd name="T9" fmla="*/ 25 h 1074"/>
                <a:gd name="T10" fmla="*/ 654 w 808"/>
                <a:gd name="T11" fmla="*/ 43 h 1074"/>
                <a:gd name="T12" fmla="*/ 687 w 808"/>
                <a:gd name="T13" fmla="*/ 65 h 1074"/>
                <a:gd name="T14" fmla="*/ 716 w 808"/>
                <a:gd name="T15" fmla="*/ 91 h 1074"/>
                <a:gd name="T16" fmla="*/ 743 w 808"/>
                <a:gd name="T17" fmla="*/ 121 h 1074"/>
                <a:gd name="T18" fmla="*/ 765 w 808"/>
                <a:gd name="T19" fmla="*/ 153 h 1074"/>
                <a:gd name="T20" fmla="*/ 783 w 808"/>
                <a:gd name="T21" fmla="*/ 189 h 1074"/>
                <a:gd name="T22" fmla="*/ 796 w 808"/>
                <a:gd name="T23" fmla="*/ 228 h 1074"/>
                <a:gd name="T24" fmla="*/ 805 w 808"/>
                <a:gd name="T25" fmla="*/ 268 h 1074"/>
                <a:gd name="T26" fmla="*/ 808 w 808"/>
                <a:gd name="T27" fmla="*/ 310 h 1074"/>
                <a:gd name="T28" fmla="*/ 805 w 808"/>
                <a:gd name="T29" fmla="*/ 352 h 1074"/>
                <a:gd name="T30" fmla="*/ 796 w 808"/>
                <a:gd name="T31" fmla="*/ 392 h 1074"/>
                <a:gd name="T32" fmla="*/ 783 w 808"/>
                <a:gd name="T33" fmla="*/ 431 h 1074"/>
                <a:gd name="T34" fmla="*/ 765 w 808"/>
                <a:gd name="T35" fmla="*/ 467 h 1074"/>
                <a:gd name="T36" fmla="*/ 743 w 808"/>
                <a:gd name="T37" fmla="*/ 500 h 1074"/>
                <a:gd name="T38" fmla="*/ 716 w 808"/>
                <a:gd name="T39" fmla="*/ 529 h 1074"/>
                <a:gd name="T40" fmla="*/ 687 w 808"/>
                <a:gd name="T41" fmla="*/ 555 h 1074"/>
                <a:gd name="T42" fmla="*/ 654 w 808"/>
                <a:gd name="T43" fmla="*/ 577 h 1074"/>
                <a:gd name="T44" fmla="*/ 618 w 808"/>
                <a:gd name="T45" fmla="*/ 595 h 1074"/>
                <a:gd name="T46" fmla="*/ 579 w 808"/>
                <a:gd name="T47" fmla="*/ 609 h 1074"/>
                <a:gd name="T48" fmla="*/ 539 w 808"/>
                <a:gd name="T49" fmla="*/ 617 h 1074"/>
                <a:gd name="T50" fmla="*/ 497 w 808"/>
                <a:gd name="T51" fmla="*/ 621 h 1074"/>
                <a:gd name="T52" fmla="*/ 468 w 808"/>
                <a:gd name="T53" fmla="*/ 618 h 1074"/>
                <a:gd name="T54" fmla="*/ 440 w 808"/>
                <a:gd name="T55" fmla="*/ 613 h 1074"/>
                <a:gd name="T56" fmla="*/ 411 w 808"/>
                <a:gd name="T57" fmla="*/ 607 h 1074"/>
                <a:gd name="T58" fmla="*/ 134 w 808"/>
                <a:gd name="T59" fmla="*/ 1074 h 1074"/>
                <a:gd name="T60" fmla="*/ 91 w 808"/>
                <a:gd name="T61" fmla="*/ 1044 h 1074"/>
                <a:gd name="T62" fmla="*/ 47 w 808"/>
                <a:gd name="T63" fmla="*/ 1017 h 1074"/>
                <a:gd name="T64" fmla="*/ 0 w 808"/>
                <a:gd name="T65" fmla="*/ 994 h 1074"/>
                <a:gd name="T66" fmla="*/ 276 w 808"/>
                <a:gd name="T67" fmla="*/ 528 h 1074"/>
                <a:gd name="T68" fmla="*/ 251 w 808"/>
                <a:gd name="T69" fmla="*/ 499 h 1074"/>
                <a:gd name="T70" fmla="*/ 229 w 808"/>
                <a:gd name="T71" fmla="*/ 466 h 1074"/>
                <a:gd name="T72" fmla="*/ 211 w 808"/>
                <a:gd name="T73" fmla="*/ 430 h 1074"/>
                <a:gd name="T74" fmla="*/ 199 w 808"/>
                <a:gd name="T75" fmla="*/ 392 h 1074"/>
                <a:gd name="T76" fmla="*/ 190 w 808"/>
                <a:gd name="T77" fmla="*/ 352 h 1074"/>
                <a:gd name="T78" fmla="*/ 187 w 808"/>
                <a:gd name="T79" fmla="*/ 310 h 1074"/>
                <a:gd name="T80" fmla="*/ 190 w 808"/>
                <a:gd name="T81" fmla="*/ 268 h 1074"/>
                <a:gd name="T82" fmla="*/ 199 w 808"/>
                <a:gd name="T83" fmla="*/ 227 h 1074"/>
                <a:gd name="T84" fmla="*/ 211 w 808"/>
                <a:gd name="T85" fmla="*/ 189 h 1074"/>
                <a:gd name="T86" fmla="*/ 229 w 808"/>
                <a:gd name="T87" fmla="*/ 153 h 1074"/>
                <a:gd name="T88" fmla="*/ 252 w 808"/>
                <a:gd name="T89" fmla="*/ 121 h 1074"/>
                <a:gd name="T90" fmla="*/ 278 w 808"/>
                <a:gd name="T91" fmla="*/ 91 h 1074"/>
                <a:gd name="T92" fmla="*/ 308 w 808"/>
                <a:gd name="T93" fmla="*/ 65 h 1074"/>
                <a:gd name="T94" fmla="*/ 341 w 808"/>
                <a:gd name="T95" fmla="*/ 43 h 1074"/>
                <a:gd name="T96" fmla="*/ 376 w 808"/>
                <a:gd name="T97" fmla="*/ 25 h 1074"/>
                <a:gd name="T98" fmla="*/ 414 w 808"/>
                <a:gd name="T99" fmla="*/ 11 h 1074"/>
                <a:gd name="T100" fmla="*/ 455 w 808"/>
                <a:gd name="T101" fmla="*/ 3 h 1074"/>
                <a:gd name="T102" fmla="*/ 497 w 808"/>
                <a:gd name="T103" fmla="*/ 0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8" h="1074">
                  <a:moveTo>
                    <a:pt x="497" y="0"/>
                  </a:moveTo>
                  <a:lnTo>
                    <a:pt x="497" y="0"/>
                  </a:lnTo>
                  <a:lnTo>
                    <a:pt x="539" y="3"/>
                  </a:lnTo>
                  <a:lnTo>
                    <a:pt x="579" y="11"/>
                  </a:lnTo>
                  <a:lnTo>
                    <a:pt x="618" y="25"/>
                  </a:lnTo>
                  <a:lnTo>
                    <a:pt x="654" y="43"/>
                  </a:lnTo>
                  <a:lnTo>
                    <a:pt x="687" y="65"/>
                  </a:lnTo>
                  <a:lnTo>
                    <a:pt x="716" y="91"/>
                  </a:lnTo>
                  <a:lnTo>
                    <a:pt x="743" y="121"/>
                  </a:lnTo>
                  <a:lnTo>
                    <a:pt x="765" y="153"/>
                  </a:lnTo>
                  <a:lnTo>
                    <a:pt x="783" y="189"/>
                  </a:lnTo>
                  <a:lnTo>
                    <a:pt x="796" y="228"/>
                  </a:lnTo>
                  <a:lnTo>
                    <a:pt x="805" y="268"/>
                  </a:lnTo>
                  <a:lnTo>
                    <a:pt x="808" y="310"/>
                  </a:lnTo>
                  <a:lnTo>
                    <a:pt x="805" y="352"/>
                  </a:lnTo>
                  <a:lnTo>
                    <a:pt x="796" y="392"/>
                  </a:lnTo>
                  <a:lnTo>
                    <a:pt x="783" y="431"/>
                  </a:lnTo>
                  <a:lnTo>
                    <a:pt x="765" y="467"/>
                  </a:lnTo>
                  <a:lnTo>
                    <a:pt x="743" y="500"/>
                  </a:lnTo>
                  <a:lnTo>
                    <a:pt x="716" y="529"/>
                  </a:lnTo>
                  <a:lnTo>
                    <a:pt x="687" y="555"/>
                  </a:lnTo>
                  <a:lnTo>
                    <a:pt x="654" y="577"/>
                  </a:lnTo>
                  <a:lnTo>
                    <a:pt x="618" y="595"/>
                  </a:lnTo>
                  <a:lnTo>
                    <a:pt x="579" y="609"/>
                  </a:lnTo>
                  <a:lnTo>
                    <a:pt x="539" y="617"/>
                  </a:lnTo>
                  <a:lnTo>
                    <a:pt x="497" y="621"/>
                  </a:lnTo>
                  <a:lnTo>
                    <a:pt x="468" y="618"/>
                  </a:lnTo>
                  <a:lnTo>
                    <a:pt x="440" y="613"/>
                  </a:lnTo>
                  <a:lnTo>
                    <a:pt x="411" y="607"/>
                  </a:lnTo>
                  <a:lnTo>
                    <a:pt x="134" y="1074"/>
                  </a:lnTo>
                  <a:lnTo>
                    <a:pt x="91" y="1044"/>
                  </a:lnTo>
                  <a:lnTo>
                    <a:pt x="47" y="1017"/>
                  </a:lnTo>
                  <a:lnTo>
                    <a:pt x="0" y="994"/>
                  </a:lnTo>
                  <a:lnTo>
                    <a:pt x="276" y="528"/>
                  </a:lnTo>
                  <a:lnTo>
                    <a:pt x="251" y="499"/>
                  </a:lnTo>
                  <a:lnTo>
                    <a:pt x="229" y="466"/>
                  </a:lnTo>
                  <a:lnTo>
                    <a:pt x="211" y="430"/>
                  </a:lnTo>
                  <a:lnTo>
                    <a:pt x="199" y="392"/>
                  </a:lnTo>
                  <a:lnTo>
                    <a:pt x="190" y="352"/>
                  </a:lnTo>
                  <a:lnTo>
                    <a:pt x="187" y="310"/>
                  </a:lnTo>
                  <a:lnTo>
                    <a:pt x="190" y="268"/>
                  </a:lnTo>
                  <a:lnTo>
                    <a:pt x="199" y="227"/>
                  </a:lnTo>
                  <a:lnTo>
                    <a:pt x="211" y="189"/>
                  </a:lnTo>
                  <a:lnTo>
                    <a:pt x="229" y="153"/>
                  </a:lnTo>
                  <a:lnTo>
                    <a:pt x="252" y="121"/>
                  </a:lnTo>
                  <a:lnTo>
                    <a:pt x="278" y="91"/>
                  </a:lnTo>
                  <a:lnTo>
                    <a:pt x="308" y="65"/>
                  </a:lnTo>
                  <a:lnTo>
                    <a:pt x="341" y="43"/>
                  </a:lnTo>
                  <a:lnTo>
                    <a:pt x="376" y="25"/>
                  </a:lnTo>
                  <a:lnTo>
                    <a:pt x="414" y="11"/>
                  </a:lnTo>
                  <a:lnTo>
                    <a:pt x="455" y="3"/>
                  </a:lnTo>
                  <a:lnTo>
                    <a:pt x="4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26" name="Freeform 177"/>
            <p:cNvSpPr>
              <a:spLocks/>
            </p:cNvSpPr>
            <p:nvPr/>
          </p:nvSpPr>
          <p:spPr bwMode="auto">
            <a:xfrm>
              <a:off x="1373188" y="2665413"/>
              <a:ext cx="198438" cy="122238"/>
            </a:xfrm>
            <a:custGeom>
              <a:avLst/>
              <a:gdLst>
                <a:gd name="T0" fmla="*/ 691 w 1000"/>
                <a:gd name="T1" fmla="*/ 0 h 620"/>
                <a:gd name="T2" fmla="*/ 733 w 1000"/>
                <a:gd name="T3" fmla="*/ 3 h 620"/>
                <a:gd name="T4" fmla="*/ 773 w 1000"/>
                <a:gd name="T5" fmla="*/ 11 h 620"/>
                <a:gd name="T6" fmla="*/ 811 w 1000"/>
                <a:gd name="T7" fmla="*/ 25 h 620"/>
                <a:gd name="T8" fmla="*/ 847 w 1000"/>
                <a:gd name="T9" fmla="*/ 42 h 620"/>
                <a:gd name="T10" fmla="*/ 880 w 1000"/>
                <a:gd name="T11" fmla="*/ 65 h 620"/>
                <a:gd name="T12" fmla="*/ 910 w 1000"/>
                <a:gd name="T13" fmla="*/ 91 h 620"/>
                <a:gd name="T14" fmla="*/ 936 w 1000"/>
                <a:gd name="T15" fmla="*/ 120 h 620"/>
                <a:gd name="T16" fmla="*/ 958 w 1000"/>
                <a:gd name="T17" fmla="*/ 154 h 620"/>
                <a:gd name="T18" fmla="*/ 976 w 1000"/>
                <a:gd name="T19" fmla="*/ 190 h 620"/>
                <a:gd name="T20" fmla="*/ 990 w 1000"/>
                <a:gd name="T21" fmla="*/ 228 h 620"/>
                <a:gd name="T22" fmla="*/ 998 w 1000"/>
                <a:gd name="T23" fmla="*/ 268 h 620"/>
                <a:gd name="T24" fmla="*/ 1000 w 1000"/>
                <a:gd name="T25" fmla="*/ 310 h 620"/>
                <a:gd name="T26" fmla="*/ 998 w 1000"/>
                <a:gd name="T27" fmla="*/ 352 h 620"/>
                <a:gd name="T28" fmla="*/ 990 w 1000"/>
                <a:gd name="T29" fmla="*/ 393 h 620"/>
                <a:gd name="T30" fmla="*/ 976 w 1000"/>
                <a:gd name="T31" fmla="*/ 431 h 620"/>
                <a:gd name="T32" fmla="*/ 958 w 1000"/>
                <a:gd name="T33" fmla="*/ 466 h 620"/>
                <a:gd name="T34" fmla="*/ 936 w 1000"/>
                <a:gd name="T35" fmla="*/ 499 h 620"/>
                <a:gd name="T36" fmla="*/ 910 w 1000"/>
                <a:gd name="T37" fmla="*/ 530 h 620"/>
                <a:gd name="T38" fmla="*/ 880 w 1000"/>
                <a:gd name="T39" fmla="*/ 555 h 620"/>
                <a:gd name="T40" fmla="*/ 847 w 1000"/>
                <a:gd name="T41" fmla="*/ 578 h 620"/>
                <a:gd name="T42" fmla="*/ 811 w 1000"/>
                <a:gd name="T43" fmla="*/ 596 h 620"/>
                <a:gd name="T44" fmla="*/ 773 w 1000"/>
                <a:gd name="T45" fmla="*/ 609 h 620"/>
                <a:gd name="T46" fmla="*/ 733 w 1000"/>
                <a:gd name="T47" fmla="*/ 617 h 620"/>
                <a:gd name="T48" fmla="*/ 691 w 1000"/>
                <a:gd name="T49" fmla="*/ 620 h 620"/>
                <a:gd name="T50" fmla="*/ 649 w 1000"/>
                <a:gd name="T51" fmla="*/ 617 h 620"/>
                <a:gd name="T52" fmla="*/ 610 w 1000"/>
                <a:gd name="T53" fmla="*/ 610 h 620"/>
                <a:gd name="T54" fmla="*/ 572 w 1000"/>
                <a:gd name="T55" fmla="*/ 596 h 620"/>
                <a:gd name="T56" fmla="*/ 536 w 1000"/>
                <a:gd name="T57" fmla="*/ 579 h 620"/>
                <a:gd name="T58" fmla="*/ 504 w 1000"/>
                <a:gd name="T59" fmla="*/ 557 h 620"/>
                <a:gd name="T60" fmla="*/ 474 w 1000"/>
                <a:gd name="T61" fmla="*/ 532 h 620"/>
                <a:gd name="T62" fmla="*/ 449 w 1000"/>
                <a:gd name="T63" fmla="*/ 502 h 620"/>
                <a:gd name="T64" fmla="*/ 426 w 1000"/>
                <a:gd name="T65" fmla="*/ 470 h 620"/>
                <a:gd name="T66" fmla="*/ 408 w 1000"/>
                <a:gd name="T67" fmla="*/ 435 h 620"/>
                <a:gd name="T68" fmla="*/ 394 w 1000"/>
                <a:gd name="T69" fmla="*/ 398 h 620"/>
                <a:gd name="T70" fmla="*/ 386 w 1000"/>
                <a:gd name="T71" fmla="*/ 358 h 620"/>
                <a:gd name="T72" fmla="*/ 0 w 1000"/>
                <a:gd name="T73" fmla="*/ 320 h 620"/>
                <a:gd name="T74" fmla="*/ 8 w 1000"/>
                <a:gd name="T75" fmla="*/ 273 h 620"/>
                <a:gd name="T76" fmla="*/ 13 w 1000"/>
                <a:gd name="T77" fmla="*/ 223 h 620"/>
                <a:gd name="T78" fmla="*/ 15 w 1000"/>
                <a:gd name="T79" fmla="*/ 173 h 620"/>
                <a:gd name="T80" fmla="*/ 14 w 1000"/>
                <a:gd name="T81" fmla="*/ 165 h 620"/>
                <a:gd name="T82" fmla="*/ 400 w 1000"/>
                <a:gd name="T83" fmla="*/ 203 h 620"/>
                <a:gd name="T84" fmla="*/ 417 w 1000"/>
                <a:gd name="T85" fmla="*/ 165 h 620"/>
                <a:gd name="T86" fmla="*/ 439 w 1000"/>
                <a:gd name="T87" fmla="*/ 130 h 620"/>
                <a:gd name="T88" fmla="*/ 466 w 1000"/>
                <a:gd name="T89" fmla="*/ 98 h 620"/>
                <a:gd name="T90" fmla="*/ 496 w 1000"/>
                <a:gd name="T91" fmla="*/ 70 h 620"/>
                <a:gd name="T92" fmla="*/ 529 w 1000"/>
                <a:gd name="T93" fmla="*/ 46 h 620"/>
                <a:gd name="T94" fmla="*/ 566 w 1000"/>
                <a:gd name="T95" fmla="*/ 27 h 620"/>
                <a:gd name="T96" fmla="*/ 606 w 1000"/>
                <a:gd name="T97" fmla="*/ 12 h 620"/>
                <a:gd name="T98" fmla="*/ 647 w 1000"/>
                <a:gd name="T99" fmla="*/ 4 h 620"/>
                <a:gd name="T100" fmla="*/ 691 w 1000"/>
                <a:gd name="T101" fmla="*/ 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 h="620">
                  <a:moveTo>
                    <a:pt x="691" y="0"/>
                  </a:moveTo>
                  <a:lnTo>
                    <a:pt x="733" y="3"/>
                  </a:lnTo>
                  <a:lnTo>
                    <a:pt x="773" y="11"/>
                  </a:lnTo>
                  <a:lnTo>
                    <a:pt x="811" y="25"/>
                  </a:lnTo>
                  <a:lnTo>
                    <a:pt x="847" y="42"/>
                  </a:lnTo>
                  <a:lnTo>
                    <a:pt x="880" y="65"/>
                  </a:lnTo>
                  <a:lnTo>
                    <a:pt x="910" y="91"/>
                  </a:lnTo>
                  <a:lnTo>
                    <a:pt x="936" y="120"/>
                  </a:lnTo>
                  <a:lnTo>
                    <a:pt x="958" y="154"/>
                  </a:lnTo>
                  <a:lnTo>
                    <a:pt x="976" y="190"/>
                  </a:lnTo>
                  <a:lnTo>
                    <a:pt x="990" y="228"/>
                  </a:lnTo>
                  <a:lnTo>
                    <a:pt x="998" y="268"/>
                  </a:lnTo>
                  <a:lnTo>
                    <a:pt x="1000" y="310"/>
                  </a:lnTo>
                  <a:lnTo>
                    <a:pt x="998" y="352"/>
                  </a:lnTo>
                  <a:lnTo>
                    <a:pt x="990" y="393"/>
                  </a:lnTo>
                  <a:lnTo>
                    <a:pt x="976" y="431"/>
                  </a:lnTo>
                  <a:lnTo>
                    <a:pt x="958" y="466"/>
                  </a:lnTo>
                  <a:lnTo>
                    <a:pt x="936" y="499"/>
                  </a:lnTo>
                  <a:lnTo>
                    <a:pt x="910" y="530"/>
                  </a:lnTo>
                  <a:lnTo>
                    <a:pt x="880" y="555"/>
                  </a:lnTo>
                  <a:lnTo>
                    <a:pt x="847" y="578"/>
                  </a:lnTo>
                  <a:lnTo>
                    <a:pt x="811" y="596"/>
                  </a:lnTo>
                  <a:lnTo>
                    <a:pt x="773" y="609"/>
                  </a:lnTo>
                  <a:lnTo>
                    <a:pt x="733" y="617"/>
                  </a:lnTo>
                  <a:lnTo>
                    <a:pt x="691" y="620"/>
                  </a:lnTo>
                  <a:lnTo>
                    <a:pt x="649" y="617"/>
                  </a:lnTo>
                  <a:lnTo>
                    <a:pt x="610" y="610"/>
                  </a:lnTo>
                  <a:lnTo>
                    <a:pt x="572" y="596"/>
                  </a:lnTo>
                  <a:lnTo>
                    <a:pt x="536" y="579"/>
                  </a:lnTo>
                  <a:lnTo>
                    <a:pt x="504" y="557"/>
                  </a:lnTo>
                  <a:lnTo>
                    <a:pt x="474" y="532"/>
                  </a:lnTo>
                  <a:lnTo>
                    <a:pt x="449" y="502"/>
                  </a:lnTo>
                  <a:lnTo>
                    <a:pt x="426" y="470"/>
                  </a:lnTo>
                  <a:lnTo>
                    <a:pt x="408" y="435"/>
                  </a:lnTo>
                  <a:lnTo>
                    <a:pt x="394" y="398"/>
                  </a:lnTo>
                  <a:lnTo>
                    <a:pt x="386" y="358"/>
                  </a:lnTo>
                  <a:lnTo>
                    <a:pt x="0" y="320"/>
                  </a:lnTo>
                  <a:lnTo>
                    <a:pt x="8" y="273"/>
                  </a:lnTo>
                  <a:lnTo>
                    <a:pt x="13" y="223"/>
                  </a:lnTo>
                  <a:lnTo>
                    <a:pt x="15" y="173"/>
                  </a:lnTo>
                  <a:lnTo>
                    <a:pt x="14" y="165"/>
                  </a:lnTo>
                  <a:lnTo>
                    <a:pt x="400" y="203"/>
                  </a:lnTo>
                  <a:lnTo>
                    <a:pt x="417" y="165"/>
                  </a:lnTo>
                  <a:lnTo>
                    <a:pt x="439" y="130"/>
                  </a:lnTo>
                  <a:lnTo>
                    <a:pt x="466" y="98"/>
                  </a:lnTo>
                  <a:lnTo>
                    <a:pt x="496" y="70"/>
                  </a:lnTo>
                  <a:lnTo>
                    <a:pt x="529" y="46"/>
                  </a:lnTo>
                  <a:lnTo>
                    <a:pt x="566" y="27"/>
                  </a:lnTo>
                  <a:lnTo>
                    <a:pt x="606" y="12"/>
                  </a:lnTo>
                  <a:lnTo>
                    <a:pt x="647" y="4"/>
                  </a:lnTo>
                  <a:lnTo>
                    <a:pt x="6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27" name="Freeform 178"/>
            <p:cNvSpPr>
              <a:spLocks/>
            </p:cNvSpPr>
            <p:nvPr/>
          </p:nvSpPr>
          <p:spPr bwMode="auto">
            <a:xfrm>
              <a:off x="1236663" y="2832100"/>
              <a:ext cx="122238" cy="196850"/>
            </a:xfrm>
            <a:custGeom>
              <a:avLst/>
              <a:gdLst>
                <a:gd name="T0" fmla="*/ 234 w 621"/>
                <a:gd name="T1" fmla="*/ 0 h 995"/>
                <a:gd name="T2" fmla="*/ 320 w 621"/>
                <a:gd name="T3" fmla="*/ 377 h 995"/>
                <a:gd name="T4" fmla="*/ 364 w 621"/>
                <a:gd name="T5" fmla="*/ 381 h 995"/>
                <a:gd name="T6" fmla="*/ 407 w 621"/>
                <a:gd name="T7" fmla="*/ 391 h 995"/>
                <a:gd name="T8" fmla="*/ 447 w 621"/>
                <a:gd name="T9" fmla="*/ 408 h 995"/>
                <a:gd name="T10" fmla="*/ 484 w 621"/>
                <a:gd name="T11" fmla="*/ 429 h 995"/>
                <a:gd name="T12" fmla="*/ 518 w 621"/>
                <a:gd name="T13" fmla="*/ 456 h 995"/>
                <a:gd name="T14" fmla="*/ 547 w 621"/>
                <a:gd name="T15" fmla="*/ 486 h 995"/>
                <a:gd name="T16" fmla="*/ 573 w 621"/>
                <a:gd name="T17" fmla="*/ 520 h 995"/>
                <a:gd name="T18" fmla="*/ 593 w 621"/>
                <a:gd name="T19" fmla="*/ 558 h 995"/>
                <a:gd name="T20" fmla="*/ 608 w 621"/>
                <a:gd name="T21" fmla="*/ 598 h 995"/>
                <a:gd name="T22" fmla="*/ 618 w 621"/>
                <a:gd name="T23" fmla="*/ 641 h 995"/>
                <a:gd name="T24" fmla="*/ 621 w 621"/>
                <a:gd name="T25" fmla="*/ 686 h 995"/>
                <a:gd name="T26" fmla="*/ 618 w 621"/>
                <a:gd name="T27" fmla="*/ 728 h 995"/>
                <a:gd name="T28" fmla="*/ 609 w 621"/>
                <a:gd name="T29" fmla="*/ 768 h 995"/>
                <a:gd name="T30" fmla="*/ 597 w 621"/>
                <a:gd name="T31" fmla="*/ 806 h 995"/>
                <a:gd name="T32" fmla="*/ 578 w 621"/>
                <a:gd name="T33" fmla="*/ 842 h 995"/>
                <a:gd name="T34" fmla="*/ 556 w 621"/>
                <a:gd name="T35" fmla="*/ 875 h 995"/>
                <a:gd name="T36" fmla="*/ 529 w 621"/>
                <a:gd name="T37" fmla="*/ 905 h 995"/>
                <a:gd name="T38" fmla="*/ 500 w 621"/>
                <a:gd name="T39" fmla="*/ 931 h 995"/>
                <a:gd name="T40" fmla="*/ 467 w 621"/>
                <a:gd name="T41" fmla="*/ 953 h 995"/>
                <a:gd name="T42" fmla="*/ 432 w 621"/>
                <a:gd name="T43" fmla="*/ 971 h 995"/>
                <a:gd name="T44" fmla="*/ 393 w 621"/>
                <a:gd name="T45" fmla="*/ 985 h 995"/>
                <a:gd name="T46" fmla="*/ 353 w 621"/>
                <a:gd name="T47" fmla="*/ 993 h 995"/>
                <a:gd name="T48" fmla="*/ 311 w 621"/>
                <a:gd name="T49" fmla="*/ 995 h 995"/>
                <a:gd name="T50" fmla="*/ 269 w 621"/>
                <a:gd name="T51" fmla="*/ 993 h 995"/>
                <a:gd name="T52" fmla="*/ 229 w 621"/>
                <a:gd name="T53" fmla="*/ 985 h 995"/>
                <a:gd name="T54" fmla="*/ 190 w 621"/>
                <a:gd name="T55" fmla="*/ 971 h 995"/>
                <a:gd name="T56" fmla="*/ 154 w 621"/>
                <a:gd name="T57" fmla="*/ 953 h 995"/>
                <a:gd name="T58" fmla="*/ 121 w 621"/>
                <a:gd name="T59" fmla="*/ 931 h 995"/>
                <a:gd name="T60" fmla="*/ 92 w 621"/>
                <a:gd name="T61" fmla="*/ 905 h 995"/>
                <a:gd name="T62" fmla="*/ 65 w 621"/>
                <a:gd name="T63" fmla="*/ 875 h 995"/>
                <a:gd name="T64" fmla="*/ 43 w 621"/>
                <a:gd name="T65" fmla="*/ 842 h 995"/>
                <a:gd name="T66" fmla="*/ 26 w 621"/>
                <a:gd name="T67" fmla="*/ 806 h 995"/>
                <a:gd name="T68" fmla="*/ 12 w 621"/>
                <a:gd name="T69" fmla="*/ 768 h 995"/>
                <a:gd name="T70" fmla="*/ 3 w 621"/>
                <a:gd name="T71" fmla="*/ 728 h 995"/>
                <a:gd name="T72" fmla="*/ 0 w 621"/>
                <a:gd name="T73" fmla="*/ 686 h 995"/>
                <a:gd name="T74" fmla="*/ 3 w 621"/>
                <a:gd name="T75" fmla="*/ 642 h 995"/>
                <a:gd name="T76" fmla="*/ 13 w 621"/>
                <a:gd name="T77" fmla="*/ 600 h 995"/>
                <a:gd name="T78" fmla="*/ 28 w 621"/>
                <a:gd name="T79" fmla="*/ 561 h 995"/>
                <a:gd name="T80" fmla="*/ 48 w 621"/>
                <a:gd name="T81" fmla="*/ 524 h 995"/>
                <a:gd name="T82" fmla="*/ 72 w 621"/>
                <a:gd name="T83" fmla="*/ 490 h 995"/>
                <a:gd name="T84" fmla="*/ 100 w 621"/>
                <a:gd name="T85" fmla="*/ 460 h 995"/>
                <a:gd name="T86" fmla="*/ 133 w 621"/>
                <a:gd name="T87" fmla="*/ 434 h 995"/>
                <a:gd name="T88" fmla="*/ 169 w 621"/>
                <a:gd name="T89" fmla="*/ 413 h 995"/>
                <a:gd name="T90" fmla="*/ 81 w 621"/>
                <a:gd name="T91" fmla="*/ 35 h 995"/>
                <a:gd name="T92" fmla="*/ 134 w 621"/>
                <a:gd name="T93" fmla="*/ 26 h 995"/>
                <a:gd name="T94" fmla="*/ 184 w 621"/>
                <a:gd name="T95" fmla="*/ 15 h 995"/>
                <a:gd name="T96" fmla="*/ 234 w 621"/>
                <a:gd name="T97" fmla="*/ 0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21" h="995">
                  <a:moveTo>
                    <a:pt x="234" y="0"/>
                  </a:moveTo>
                  <a:lnTo>
                    <a:pt x="320" y="377"/>
                  </a:lnTo>
                  <a:lnTo>
                    <a:pt x="364" y="381"/>
                  </a:lnTo>
                  <a:lnTo>
                    <a:pt x="407" y="391"/>
                  </a:lnTo>
                  <a:lnTo>
                    <a:pt x="447" y="408"/>
                  </a:lnTo>
                  <a:lnTo>
                    <a:pt x="484" y="429"/>
                  </a:lnTo>
                  <a:lnTo>
                    <a:pt x="518" y="456"/>
                  </a:lnTo>
                  <a:lnTo>
                    <a:pt x="547" y="486"/>
                  </a:lnTo>
                  <a:lnTo>
                    <a:pt x="573" y="520"/>
                  </a:lnTo>
                  <a:lnTo>
                    <a:pt x="593" y="558"/>
                  </a:lnTo>
                  <a:lnTo>
                    <a:pt x="608" y="598"/>
                  </a:lnTo>
                  <a:lnTo>
                    <a:pt x="618" y="641"/>
                  </a:lnTo>
                  <a:lnTo>
                    <a:pt x="621" y="686"/>
                  </a:lnTo>
                  <a:lnTo>
                    <a:pt x="618" y="728"/>
                  </a:lnTo>
                  <a:lnTo>
                    <a:pt x="609" y="768"/>
                  </a:lnTo>
                  <a:lnTo>
                    <a:pt x="597" y="806"/>
                  </a:lnTo>
                  <a:lnTo>
                    <a:pt x="578" y="842"/>
                  </a:lnTo>
                  <a:lnTo>
                    <a:pt x="556" y="875"/>
                  </a:lnTo>
                  <a:lnTo>
                    <a:pt x="529" y="905"/>
                  </a:lnTo>
                  <a:lnTo>
                    <a:pt x="500" y="931"/>
                  </a:lnTo>
                  <a:lnTo>
                    <a:pt x="467" y="953"/>
                  </a:lnTo>
                  <a:lnTo>
                    <a:pt x="432" y="971"/>
                  </a:lnTo>
                  <a:lnTo>
                    <a:pt x="393" y="985"/>
                  </a:lnTo>
                  <a:lnTo>
                    <a:pt x="353" y="993"/>
                  </a:lnTo>
                  <a:lnTo>
                    <a:pt x="311" y="995"/>
                  </a:lnTo>
                  <a:lnTo>
                    <a:pt x="269" y="993"/>
                  </a:lnTo>
                  <a:lnTo>
                    <a:pt x="229" y="985"/>
                  </a:lnTo>
                  <a:lnTo>
                    <a:pt x="190" y="971"/>
                  </a:lnTo>
                  <a:lnTo>
                    <a:pt x="154" y="953"/>
                  </a:lnTo>
                  <a:lnTo>
                    <a:pt x="121" y="931"/>
                  </a:lnTo>
                  <a:lnTo>
                    <a:pt x="92" y="905"/>
                  </a:lnTo>
                  <a:lnTo>
                    <a:pt x="65" y="875"/>
                  </a:lnTo>
                  <a:lnTo>
                    <a:pt x="43" y="842"/>
                  </a:lnTo>
                  <a:lnTo>
                    <a:pt x="26" y="806"/>
                  </a:lnTo>
                  <a:lnTo>
                    <a:pt x="12" y="768"/>
                  </a:lnTo>
                  <a:lnTo>
                    <a:pt x="3" y="728"/>
                  </a:lnTo>
                  <a:lnTo>
                    <a:pt x="0" y="686"/>
                  </a:lnTo>
                  <a:lnTo>
                    <a:pt x="3" y="642"/>
                  </a:lnTo>
                  <a:lnTo>
                    <a:pt x="13" y="600"/>
                  </a:lnTo>
                  <a:lnTo>
                    <a:pt x="28" y="561"/>
                  </a:lnTo>
                  <a:lnTo>
                    <a:pt x="48" y="524"/>
                  </a:lnTo>
                  <a:lnTo>
                    <a:pt x="72" y="490"/>
                  </a:lnTo>
                  <a:lnTo>
                    <a:pt x="100" y="460"/>
                  </a:lnTo>
                  <a:lnTo>
                    <a:pt x="133" y="434"/>
                  </a:lnTo>
                  <a:lnTo>
                    <a:pt x="169" y="413"/>
                  </a:lnTo>
                  <a:lnTo>
                    <a:pt x="81" y="35"/>
                  </a:lnTo>
                  <a:lnTo>
                    <a:pt x="134" y="26"/>
                  </a:lnTo>
                  <a:lnTo>
                    <a:pt x="184" y="15"/>
                  </a:lnTo>
                  <a:lnTo>
                    <a:pt x="2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28" name="Freeform 179"/>
            <p:cNvSpPr>
              <a:spLocks/>
            </p:cNvSpPr>
            <p:nvPr/>
          </p:nvSpPr>
          <p:spPr bwMode="auto">
            <a:xfrm>
              <a:off x="890588" y="2728913"/>
              <a:ext cx="217488" cy="127000"/>
            </a:xfrm>
            <a:custGeom>
              <a:avLst/>
              <a:gdLst>
                <a:gd name="T0" fmla="*/ 1049 w 1099"/>
                <a:gd name="T1" fmla="*/ 0 h 640"/>
                <a:gd name="T2" fmla="*/ 1063 w 1099"/>
                <a:gd name="T3" fmla="*/ 51 h 640"/>
                <a:gd name="T4" fmla="*/ 1079 w 1099"/>
                <a:gd name="T5" fmla="*/ 100 h 640"/>
                <a:gd name="T6" fmla="*/ 1099 w 1099"/>
                <a:gd name="T7" fmla="*/ 148 h 640"/>
                <a:gd name="T8" fmla="*/ 618 w 1099"/>
                <a:gd name="T9" fmla="*/ 310 h 640"/>
                <a:gd name="T10" fmla="*/ 619 w 1099"/>
                <a:gd name="T11" fmla="*/ 319 h 640"/>
                <a:gd name="T12" fmla="*/ 620 w 1099"/>
                <a:gd name="T13" fmla="*/ 330 h 640"/>
                <a:gd name="T14" fmla="*/ 618 w 1099"/>
                <a:gd name="T15" fmla="*/ 372 h 640"/>
                <a:gd name="T16" fmla="*/ 609 w 1099"/>
                <a:gd name="T17" fmla="*/ 413 h 640"/>
                <a:gd name="T18" fmla="*/ 596 w 1099"/>
                <a:gd name="T19" fmla="*/ 451 h 640"/>
                <a:gd name="T20" fmla="*/ 578 w 1099"/>
                <a:gd name="T21" fmla="*/ 486 h 640"/>
                <a:gd name="T22" fmla="*/ 556 w 1099"/>
                <a:gd name="T23" fmla="*/ 519 h 640"/>
                <a:gd name="T24" fmla="*/ 529 w 1099"/>
                <a:gd name="T25" fmla="*/ 550 h 640"/>
                <a:gd name="T26" fmla="*/ 500 w 1099"/>
                <a:gd name="T27" fmla="*/ 576 h 640"/>
                <a:gd name="T28" fmla="*/ 466 w 1099"/>
                <a:gd name="T29" fmla="*/ 598 h 640"/>
                <a:gd name="T30" fmla="*/ 430 w 1099"/>
                <a:gd name="T31" fmla="*/ 616 h 640"/>
                <a:gd name="T32" fmla="*/ 392 w 1099"/>
                <a:gd name="T33" fmla="*/ 630 h 640"/>
                <a:gd name="T34" fmla="*/ 351 w 1099"/>
                <a:gd name="T35" fmla="*/ 637 h 640"/>
                <a:gd name="T36" fmla="*/ 309 w 1099"/>
                <a:gd name="T37" fmla="*/ 640 h 640"/>
                <a:gd name="T38" fmla="*/ 267 w 1099"/>
                <a:gd name="T39" fmla="*/ 637 h 640"/>
                <a:gd name="T40" fmla="*/ 227 w 1099"/>
                <a:gd name="T41" fmla="*/ 630 h 640"/>
                <a:gd name="T42" fmla="*/ 189 w 1099"/>
                <a:gd name="T43" fmla="*/ 616 h 640"/>
                <a:gd name="T44" fmla="*/ 154 w 1099"/>
                <a:gd name="T45" fmla="*/ 598 h 640"/>
                <a:gd name="T46" fmla="*/ 120 w 1099"/>
                <a:gd name="T47" fmla="*/ 576 h 640"/>
                <a:gd name="T48" fmla="*/ 90 w 1099"/>
                <a:gd name="T49" fmla="*/ 550 h 640"/>
                <a:gd name="T50" fmla="*/ 64 w 1099"/>
                <a:gd name="T51" fmla="*/ 519 h 640"/>
                <a:gd name="T52" fmla="*/ 42 w 1099"/>
                <a:gd name="T53" fmla="*/ 486 h 640"/>
                <a:gd name="T54" fmla="*/ 24 w 1099"/>
                <a:gd name="T55" fmla="*/ 451 h 640"/>
                <a:gd name="T56" fmla="*/ 12 w 1099"/>
                <a:gd name="T57" fmla="*/ 413 h 640"/>
                <a:gd name="T58" fmla="*/ 3 w 1099"/>
                <a:gd name="T59" fmla="*/ 372 h 640"/>
                <a:gd name="T60" fmla="*/ 0 w 1099"/>
                <a:gd name="T61" fmla="*/ 330 h 640"/>
                <a:gd name="T62" fmla="*/ 3 w 1099"/>
                <a:gd name="T63" fmla="*/ 288 h 640"/>
                <a:gd name="T64" fmla="*/ 12 w 1099"/>
                <a:gd name="T65" fmla="*/ 248 h 640"/>
                <a:gd name="T66" fmla="*/ 24 w 1099"/>
                <a:gd name="T67" fmla="*/ 210 h 640"/>
                <a:gd name="T68" fmla="*/ 42 w 1099"/>
                <a:gd name="T69" fmla="*/ 174 h 640"/>
                <a:gd name="T70" fmla="*/ 64 w 1099"/>
                <a:gd name="T71" fmla="*/ 140 h 640"/>
                <a:gd name="T72" fmla="*/ 90 w 1099"/>
                <a:gd name="T73" fmla="*/ 111 h 640"/>
                <a:gd name="T74" fmla="*/ 120 w 1099"/>
                <a:gd name="T75" fmla="*/ 85 h 640"/>
                <a:gd name="T76" fmla="*/ 154 w 1099"/>
                <a:gd name="T77" fmla="*/ 62 h 640"/>
                <a:gd name="T78" fmla="*/ 189 w 1099"/>
                <a:gd name="T79" fmla="*/ 45 h 640"/>
                <a:gd name="T80" fmla="*/ 227 w 1099"/>
                <a:gd name="T81" fmla="*/ 31 h 640"/>
                <a:gd name="T82" fmla="*/ 267 w 1099"/>
                <a:gd name="T83" fmla="*/ 24 h 640"/>
                <a:gd name="T84" fmla="*/ 309 w 1099"/>
                <a:gd name="T85" fmla="*/ 20 h 640"/>
                <a:gd name="T86" fmla="*/ 350 w 1099"/>
                <a:gd name="T87" fmla="*/ 23 h 640"/>
                <a:gd name="T88" fmla="*/ 388 w 1099"/>
                <a:gd name="T89" fmla="*/ 31 h 640"/>
                <a:gd name="T90" fmla="*/ 425 w 1099"/>
                <a:gd name="T91" fmla="*/ 42 h 640"/>
                <a:gd name="T92" fmla="*/ 460 w 1099"/>
                <a:gd name="T93" fmla="*/ 59 h 640"/>
                <a:gd name="T94" fmla="*/ 491 w 1099"/>
                <a:gd name="T95" fmla="*/ 79 h 640"/>
                <a:gd name="T96" fmla="*/ 521 w 1099"/>
                <a:gd name="T97" fmla="*/ 104 h 640"/>
                <a:gd name="T98" fmla="*/ 547 w 1099"/>
                <a:gd name="T99" fmla="*/ 131 h 640"/>
                <a:gd name="T100" fmla="*/ 569 w 1099"/>
                <a:gd name="T101" fmla="*/ 161 h 640"/>
                <a:gd name="T102" fmla="*/ 1049 w 1099"/>
                <a:gd name="T103"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9" h="640">
                  <a:moveTo>
                    <a:pt x="1049" y="0"/>
                  </a:moveTo>
                  <a:lnTo>
                    <a:pt x="1063" y="51"/>
                  </a:lnTo>
                  <a:lnTo>
                    <a:pt x="1079" y="100"/>
                  </a:lnTo>
                  <a:lnTo>
                    <a:pt x="1099" y="148"/>
                  </a:lnTo>
                  <a:lnTo>
                    <a:pt x="618" y="310"/>
                  </a:lnTo>
                  <a:lnTo>
                    <a:pt x="619" y="319"/>
                  </a:lnTo>
                  <a:lnTo>
                    <a:pt x="620" y="330"/>
                  </a:lnTo>
                  <a:lnTo>
                    <a:pt x="618" y="372"/>
                  </a:lnTo>
                  <a:lnTo>
                    <a:pt x="609" y="413"/>
                  </a:lnTo>
                  <a:lnTo>
                    <a:pt x="596" y="451"/>
                  </a:lnTo>
                  <a:lnTo>
                    <a:pt x="578" y="486"/>
                  </a:lnTo>
                  <a:lnTo>
                    <a:pt x="556" y="519"/>
                  </a:lnTo>
                  <a:lnTo>
                    <a:pt x="529" y="550"/>
                  </a:lnTo>
                  <a:lnTo>
                    <a:pt x="500" y="576"/>
                  </a:lnTo>
                  <a:lnTo>
                    <a:pt x="466" y="598"/>
                  </a:lnTo>
                  <a:lnTo>
                    <a:pt x="430" y="616"/>
                  </a:lnTo>
                  <a:lnTo>
                    <a:pt x="392" y="630"/>
                  </a:lnTo>
                  <a:lnTo>
                    <a:pt x="351" y="637"/>
                  </a:lnTo>
                  <a:lnTo>
                    <a:pt x="309" y="640"/>
                  </a:lnTo>
                  <a:lnTo>
                    <a:pt x="267" y="637"/>
                  </a:lnTo>
                  <a:lnTo>
                    <a:pt x="227" y="630"/>
                  </a:lnTo>
                  <a:lnTo>
                    <a:pt x="189" y="616"/>
                  </a:lnTo>
                  <a:lnTo>
                    <a:pt x="154" y="598"/>
                  </a:lnTo>
                  <a:lnTo>
                    <a:pt x="120" y="576"/>
                  </a:lnTo>
                  <a:lnTo>
                    <a:pt x="90" y="550"/>
                  </a:lnTo>
                  <a:lnTo>
                    <a:pt x="64" y="519"/>
                  </a:lnTo>
                  <a:lnTo>
                    <a:pt x="42" y="486"/>
                  </a:lnTo>
                  <a:lnTo>
                    <a:pt x="24" y="451"/>
                  </a:lnTo>
                  <a:lnTo>
                    <a:pt x="12" y="413"/>
                  </a:lnTo>
                  <a:lnTo>
                    <a:pt x="3" y="372"/>
                  </a:lnTo>
                  <a:lnTo>
                    <a:pt x="0" y="330"/>
                  </a:lnTo>
                  <a:lnTo>
                    <a:pt x="3" y="288"/>
                  </a:lnTo>
                  <a:lnTo>
                    <a:pt x="12" y="248"/>
                  </a:lnTo>
                  <a:lnTo>
                    <a:pt x="24" y="210"/>
                  </a:lnTo>
                  <a:lnTo>
                    <a:pt x="42" y="174"/>
                  </a:lnTo>
                  <a:lnTo>
                    <a:pt x="64" y="140"/>
                  </a:lnTo>
                  <a:lnTo>
                    <a:pt x="90" y="111"/>
                  </a:lnTo>
                  <a:lnTo>
                    <a:pt x="120" y="85"/>
                  </a:lnTo>
                  <a:lnTo>
                    <a:pt x="154" y="62"/>
                  </a:lnTo>
                  <a:lnTo>
                    <a:pt x="189" y="45"/>
                  </a:lnTo>
                  <a:lnTo>
                    <a:pt x="227" y="31"/>
                  </a:lnTo>
                  <a:lnTo>
                    <a:pt x="267" y="24"/>
                  </a:lnTo>
                  <a:lnTo>
                    <a:pt x="309" y="20"/>
                  </a:lnTo>
                  <a:lnTo>
                    <a:pt x="350" y="23"/>
                  </a:lnTo>
                  <a:lnTo>
                    <a:pt x="388" y="31"/>
                  </a:lnTo>
                  <a:lnTo>
                    <a:pt x="425" y="42"/>
                  </a:lnTo>
                  <a:lnTo>
                    <a:pt x="460" y="59"/>
                  </a:lnTo>
                  <a:lnTo>
                    <a:pt x="491" y="79"/>
                  </a:lnTo>
                  <a:lnTo>
                    <a:pt x="521" y="104"/>
                  </a:lnTo>
                  <a:lnTo>
                    <a:pt x="547" y="131"/>
                  </a:lnTo>
                  <a:lnTo>
                    <a:pt x="569" y="161"/>
                  </a:lnTo>
                  <a:lnTo>
                    <a:pt x="10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29" name="Freeform 180"/>
            <p:cNvSpPr>
              <a:spLocks/>
            </p:cNvSpPr>
            <p:nvPr/>
          </p:nvSpPr>
          <p:spPr bwMode="auto">
            <a:xfrm>
              <a:off x="1130301" y="2593975"/>
              <a:ext cx="211138" cy="211138"/>
            </a:xfrm>
            <a:custGeom>
              <a:avLst/>
              <a:gdLst>
                <a:gd name="T0" fmla="*/ 531 w 1064"/>
                <a:gd name="T1" fmla="*/ 0 h 1063"/>
                <a:gd name="T2" fmla="*/ 589 w 1064"/>
                <a:gd name="T3" fmla="*/ 3 h 1063"/>
                <a:gd name="T4" fmla="*/ 646 w 1064"/>
                <a:gd name="T5" fmla="*/ 12 h 1063"/>
                <a:gd name="T6" fmla="*/ 700 w 1064"/>
                <a:gd name="T7" fmla="*/ 27 h 1063"/>
                <a:gd name="T8" fmla="*/ 751 w 1064"/>
                <a:gd name="T9" fmla="*/ 47 h 1063"/>
                <a:gd name="T10" fmla="*/ 800 w 1064"/>
                <a:gd name="T11" fmla="*/ 72 h 1063"/>
                <a:gd name="T12" fmla="*/ 846 w 1064"/>
                <a:gd name="T13" fmla="*/ 103 h 1063"/>
                <a:gd name="T14" fmla="*/ 888 w 1064"/>
                <a:gd name="T15" fmla="*/ 137 h 1063"/>
                <a:gd name="T16" fmla="*/ 926 w 1064"/>
                <a:gd name="T17" fmla="*/ 175 h 1063"/>
                <a:gd name="T18" fmla="*/ 961 w 1064"/>
                <a:gd name="T19" fmla="*/ 217 h 1063"/>
                <a:gd name="T20" fmla="*/ 991 w 1064"/>
                <a:gd name="T21" fmla="*/ 264 h 1063"/>
                <a:gd name="T22" fmla="*/ 1016 w 1064"/>
                <a:gd name="T23" fmla="*/ 312 h 1063"/>
                <a:gd name="T24" fmla="*/ 1036 w 1064"/>
                <a:gd name="T25" fmla="*/ 364 h 1063"/>
                <a:gd name="T26" fmla="*/ 1051 w 1064"/>
                <a:gd name="T27" fmla="*/ 417 h 1063"/>
                <a:gd name="T28" fmla="*/ 1060 w 1064"/>
                <a:gd name="T29" fmla="*/ 473 h 1063"/>
                <a:gd name="T30" fmla="*/ 1064 w 1064"/>
                <a:gd name="T31" fmla="*/ 531 h 1063"/>
                <a:gd name="T32" fmla="*/ 1060 w 1064"/>
                <a:gd name="T33" fmla="*/ 589 h 1063"/>
                <a:gd name="T34" fmla="*/ 1051 w 1064"/>
                <a:gd name="T35" fmla="*/ 646 h 1063"/>
                <a:gd name="T36" fmla="*/ 1036 w 1064"/>
                <a:gd name="T37" fmla="*/ 699 h 1063"/>
                <a:gd name="T38" fmla="*/ 1016 w 1064"/>
                <a:gd name="T39" fmla="*/ 751 h 1063"/>
                <a:gd name="T40" fmla="*/ 991 w 1064"/>
                <a:gd name="T41" fmla="*/ 799 h 1063"/>
                <a:gd name="T42" fmla="*/ 961 w 1064"/>
                <a:gd name="T43" fmla="*/ 846 h 1063"/>
                <a:gd name="T44" fmla="*/ 926 w 1064"/>
                <a:gd name="T45" fmla="*/ 888 h 1063"/>
                <a:gd name="T46" fmla="*/ 888 w 1064"/>
                <a:gd name="T47" fmla="*/ 927 h 1063"/>
                <a:gd name="T48" fmla="*/ 846 w 1064"/>
                <a:gd name="T49" fmla="*/ 960 h 1063"/>
                <a:gd name="T50" fmla="*/ 800 w 1064"/>
                <a:gd name="T51" fmla="*/ 991 h 1063"/>
                <a:gd name="T52" fmla="*/ 751 w 1064"/>
                <a:gd name="T53" fmla="*/ 1016 h 1063"/>
                <a:gd name="T54" fmla="*/ 700 w 1064"/>
                <a:gd name="T55" fmla="*/ 1036 h 1063"/>
                <a:gd name="T56" fmla="*/ 646 w 1064"/>
                <a:gd name="T57" fmla="*/ 1051 h 1063"/>
                <a:gd name="T58" fmla="*/ 589 w 1064"/>
                <a:gd name="T59" fmla="*/ 1060 h 1063"/>
                <a:gd name="T60" fmla="*/ 531 w 1064"/>
                <a:gd name="T61" fmla="*/ 1063 h 1063"/>
                <a:gd name="T62" fmla="*/ 473 w 1064"/>
                <a:gd name="T63" fmla="*/ 1060 h 1063"/>
                <a:gd name="T64" fmla="*/ 418 w 1064"/>
                <a:gd name="T65" fmla="*/ 1051 h 1063"/>
                <a:gd name="T66" fmla="*/ 364 w 1064"/>
                <a:gd name="T67" fmla="*/ 1036 h 1063"/>
                <a:gd name="T68" fmla="*/ 312 w 1064"/>
                <a:gd name="T69" fmla="*/ 1016 h 1063"/>
                <a:gd name="T70" fmla="*/ 264 w 1064"/>
                <a:gd name="T71" fmla="*/ 991 h 1063"/>
                <a:gd name="T72" fmla="*/ 218 w 1064"/>
                <a:gd name="T73" fmla="*/ 960 h 1063"/>
                <a:gd name="T74" fmla="*/ 176 w 1064"/>
                <a:gd name="T75" fmla="*/ 927 h 1063"/>
                <a:gd name="T76" fmla="*/ 137 w 1064"/>
                <a:gd name="T77" fmla="*/ 888 h 1063"/>
                <a:gd name="T78" fmla="*/ 103 w 1064"/>
                <a:gd name="T79" fmla="*/ 846 h 1063"/>
                <a:gd name="T80" fmla="*/ 73 w 1064"/>
                <a:gd name="T81" fmla="*/ 799 h 1063"/>
                <a:gd name="T82" fmla="*/ 47 w 1064"/>
                <a:gd name="T83" fmla="*/ 751 h 1063"/>
                <a:gd name="T84" fmla="*/ 27 w 1064"/>
                <a:gd name="T85" fmla="*/ 699 h 1063"/>
                <a:gd name="T86" fmla="*/ 13 w 1064"/>
                <a:gd name="T87" fmla="*/ 646 h 1063"/>
                <a:gd name="T88" fmla="*/ 3 w 1064"/>
                <a:gd name="T89" fmla="*/ 589 h 1063"/>
                <a:gd name="T90" fmla="*/ 0 w 1064"/>
                <a:gd name="T91" fmla="*/ 531 h 1063"/>
                <a:gd name="T92" fmla="*/ 3 w 1064"/>
                <a:gd name="T93" fmla="*/ 473 h 1063"/>
                <a:gd name="T94" fmla="*/ 13 w 1064"/>
                <a:gd name="T95" fmla="*/ 417 h 1063"/>
                <a:gd name="T96" fmla="*/ 27 w 1064"/>
                <a:gd name="T97" fmla="*/ 364 h 1063"/>
                <a:gd name="T98" fmla="*/ 47 w 1064"/>
                <a:gd name="T99" fmla="*/ 312 h 1063"/>
                <a:gd name="T100" fmla="*/ 73 w 1064"/>
                <a:gd name="T101" fmla="*/ 264 h 1063"/>
                <a:gd name="T102" fmla="*/ 103 w 1064"/>
                <a:gd name="T103" fmla="*/ 217 h 1063"/>
                <a:gd name="T104" fmla="*/ 137 w 1064"/>
                <a:gd name="T105" fmla="*/ 175 h 1063"/>
                <a:gd name="T106" fmla="*/ 176 w 1064"/>
                <a:gd name="T107" fmla="*/ 137 h 1063"/>
                <a:gd name="T108" fmla="*/ 218 w 1064"/>
                <a:gd name="T109" fmla="*/ 103 h 1063"/>
                <a:gd name="T110" fmla="*/ 264 w 1064"/>
                <a:gd name="T111" fmla="*/ 72 h 1063"/>
                <a:gd name="T112" fmla="*/ 312 w 1064"/>
                <a:gd name="T113" fmla="*/ 47 h 1063"/>
                <a:gd name="T114" fmla="*/ 364 w 1064"/>
                <a:gd name="T115" fmla="*/ 27 h 1063"/>
                <a:gd name="T116" fmla="*/ 418 w 1064"/>
                <a:gd name="T117" fmla="*/ 12 h 1063"/>
                <a:gd name="T118" fmla="*/ 473 w 1064"/>
                <a:gd name="T119" fmla="*/ 3 h 1063"/>
                <a:gd name="T120" fmla="*/ 531 w 1064"/>
                <a:gd name="T121" fmla="*/ 0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64" h="1063">
                  <a:moveTo>
                    <a:pt x="531" y="0"/>
                  </a:moveTo>
                  <a:lnTo>
                    <a:pt x="589" y="3"/>
                  </a:lnTo>
                  <a:lnTo>
                    <a:pt x="646" y="12"/>
                  </a:lnTo>
                  <a:lnTo>
                    <a:pt x="700" y="27"/>
                  </a:lnTo>
                  <a:lnTo>
                    <a:pt x="751" y="47"/>
                  </a:lnTo>
                  <a:lnTo>
                    <a:pt x="800" y="72"/>
                  </a:lnTo>
                  <a:lnTo>
                    <a:pt x="846" y="103"/>
                  </a:lnTo>
                  <a:lnTo>
                    <a:pt x="888" y="137"/>
                  </a:lnTo>
                  <a:lnTo>
                    <a:pt x="926" y="175"/>
                  </a:lnTo>
                  <a:lnTo>
                    <a:pt x="961" y="217"/>
                  </a:lnTo>
                  <a:lnTo>
                    <a:pt x="991" y="264"/>
                  </a:lnTo>
                  <a:lnTo>
                    <a:pt x="1016" y="312"/>
                  </a:lnTo>
                  <a:lnTo>
                    <a:pt x="1036" y="364"/>
                  </a:lnTo>
                  <a:lnTo>
                    <a:pt x="1051" y="417"/>
                  </a:lnTo>
                  <a:lnTo>
                    <a:pt x="1060" y="473"/>
                  </a:lnTo>
                  <a:lnTo>
                    <a:pt x="1064" y="531"/>
                  </a:lnTo>
                  <a:lnTo>
                    <a:pt x="1060" y="589"/>
                  </a:lnTo>
                  <a:lnTo>
                    <a:pt x="1051" y="646"/>
                  </a:lnTo>
                  <a:lnTo>
                    <a:pt x="1036" y="699"/>
                  </a:lnTo>
                  <a:lnTo>
                    <a:pt x="1016" y="751"/>
                  </a:lnTo>
                  <a:lnTo>
                    <a:pt x="991" y="799"/>
                  </a:lnTo>
                  <a:lnTo>
                    <a:pt x="961" y="846"/>
                  </a:lnTo>
                  <a:lnTo>
                    <a:pt x="926" y="888"/>
                  </a:lnTo>
                  <a:lnTo>
                    <a:pt x="888" y="927"/>
                  </a:lnTo>
                  <a:lnTo>
                    <a:pt x="846" y="960"/>
                  </a:lnTo>
                  <a:lnTo>
                    <a:pt x="800" y="991"/>
                  </a:lnTo>
                  <a:lnTo>
                    <a:pt x="751" y="1016"/>
                  </a:lnTo>
                  <a:lnTo>
                    <a:pt x="700" y="1036"/>
                  </a:lnTo>
                  <a:lnTo>
                    <a:pt x="646" y="1051"/>
                  </a:lnTo>
                  <a:lnTo>
                    <a:pt x="589" y="1060"/>
                  </a:lnTo>
                  <a:lnTo>
                    <a:pt x="531" y="1063"/>
                  </a:lnTo>
                  <a:lnTo>
                    <a:pt x="473" y="1060"/>
                  </a:lnTo>
                  <a:lnTo>
                    <a:pt x="418" y="1051"/>
                  </a:lnTo>
                  <a:lnTo>
                    <a:pt x="364" y="1036"/>
                  </a:lnTo>
                  <a:lnTo>
                    <a:pt x="312" y="1016"/>
                  </a:lnTo>
                  <a:lnTo>
                    <a:pt x="264" y="991"/>
                  </a:lnTo>
                  <a:lnTo>
                    <a:pt x="218" y="960"/>
                  </a:lnTo>
                  <a:lnTo>
                    <a:pt x="176" y="927"/>
                  </a:lnTo>
                  <a:lnTo>
                    <a:pt x="137" y="888"/>
                  </a:lnTo>
                  <a:lnTo>
                    <a:pt x="103" y="846"/>
                  </a:lnTo>
                  <a:lnTo>
                    <a:pt x="73" y="799"/>
                  </a:lnTo>
                  <a:lnTo>
                    <a:pt x="47" y="751"/>
                  </a:lnTo>
                  <a:lnTo>
                    <a:pt x="27" y="699"/>
                  </a:lnTo>
                  <a:lnTo>
                    <a:pt x="13" y="646"/>
                  </a:lnTo>
                  <a:lnTo>
                    <a:pt x="3" y="589"/>
                  </a:lnTo>
                  <a:lnTo>
                    <a:pt x="0" y="531"/>
                  </a:lnTo>
                  <a:lnTo>
                    <a:pt x="3" y="473"/>
                  </a:lnTo>
                  <a:lnTo>
                    <a:pt x="13" y="417"/>
                  </a:lnTo>
                  <a:lnTo>
                    <a:pt x="27" y="364"/>
                  </a:lnTo>
                  <a:lnTo>
                    <a:pt x="47" y="312"/>
                  </a:lnTo>
                  <a:lnTo>
                    <a:pt x="73" y="264"/>
                  </a:lnTo>
                  <a:lnTo>
                    <a:pt x="103" y="217"/>
                  </a:lnTo>
                  <a:lnTo>
                    <a:pt x="137" y="175"/>
                  </a:lnTo>
                  <a:lnTo>
                    <a:pt x="176" y="137"/>
                  </a:lnTo>
                  <a:lnTo>
                    <a:pt x="218" y="103"/>
                  </a:lnTo>
                  <a:lnTo>
                    <a:pt x="264" y="72"/>
                  </a:lnTo>
                  <a:lnTo>
                    <a:pt x="312" y="47"/>
                  </a:lnTo>
                  <a:lnTo>
                    <a:pt x="364" y="27"/>
                  </a:lnTo>
                  <a:lnTo>
                    <a:pt x="418" y="12"/>
                  </a:lnTo>
                  <a:lnTo>
                    <a:pt x="473" y="3"/>
                  </a:lnTo>
                  <a:lnTo>
                    <a:pt x="5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grpSp>
      <p:grpSp>
        <p:nvGrpSpPr>
          <p:cNvPr id="30" name="Group 29"/>
          <p:cNvGrpSpPr/>
          <p:nvPr/>
        </p:nvGrpSpPr>
        <p:grpSpPr>
          <a:xfrm>
            <a:off x="371857" y="1462540"/>
            <a:ext cx="884739" cy="1200674"/>
            <a:chOff x="-42058" y="1747855"/>
            <a:chExt cx="2066924" cy="2662200"/>
          </a:xfrm>
        </p:grpSpPr>
        <p:sp>
          <p:nvSpPr>
            <p:cNvPr id="31" name="Rectangle 30"/>
            <p:cNvSpPr/>
            <p:nvPr/>
          </p:nvSpPr>
          <p:spPr>
            <a:xfrm>
              <a:off x="55573" y="3077481"/>
              <a:ext cx="1871662" cy="13325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prstClr val="white"/>
                  </a:solidFill>
                  <a:latin typeface="Arial" panose="020B0604020202020204" pitchFamily="34" charset="0"/>
                  <a:cs typeface="Arial" panose="020B0604020202020204" pitchFamily="34" charset="0"/>
                </a:rPr>
                <a:t>01</a:t>
              </a:r>
            </a:p>
          </p:txBody>
        </p:sp>
        <p:grpSp>
          <p:nvGrpSpPr>
            <p:cNvPr id="32" name="Group 31"/>
            <p:cNvGrpSpPr/>
            <p:nvPr/>
          </p:nvGrpSpPr>
          <p:grpSpPr>
            <a:xfrm>
              <a:off x="-42058" y="2581562"/>
              <a:ext cx="2066924" cy="610283"/>
              <a:chOff x="5094288" y="3362325"/>
              <a:chExt cx="2613025" cy="771525"/>
            </a:xfrm>
          </p:grpSpPr>
          <p:sp>
            <p:nvSpPr>
              <p:cNvPr id="35" name="Rectangle 5"/>
              <p:cNvSpPr>
                <a:spLocks noChangeArrowheads="1"/>
              </p:cNvSpPr>
              <p:nvPr/>
            </p:nvSpPr>
            <p:spPr bwMode="auto">
              <a:xfrm>
                <a:off x="5094288" y="3752850"/>
                <a:ext cx="2613025" cy="381000"/>
              </a:xfrm>
              <a:prstGeom prst="rect">
                <a:avLst/>
              </a:prstGeom>
              <a:gradFill>
                <a:gsLst>
                  <a:gs pos="100000">
                    <a:schemeClr val="bg1">
                      <a:lumMod val="75000"/>
                    </a:schemeClr>
                  </a:gs>
                  <a:gs pos="0">
                    <a:schemeClr val="bg1">
                      <a:lumMod val="50000"/>
                    </a:schemeClr>
                  </a:gs>
                </a:gsLst>
                <a:lin ang="5400000" scaled="1"/>
              </a:gra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latin typeface="Arial" panose="020B0604020202020204" pitchFamily="34" charset="0"/>
                  <a:cs typeface="Arial" panose="020B0604020202020204" pitchFamily="34" charset="0"/>
                </a:endParaRPr>
              </a:p>
            </p:txBody>
          </p:sp>
          <p:sp>
            <p:nvSpPr>
              <p:cNvPr id="36" name="Freeform 6"/>
              <p:cNvSpPr>
                <a:spLocks/>
              </p:cNvSpPr>
              <p:nvPr/>
            </p:nvSpPr>
            <p:spPr bwMode="auto">
              <a:xfrm>
                <a:off x="5094288" y="3362325"/>
                <a:ext cx="2613025" cy="390525"/>
              </a:xfrm>
              <a:custGeom>
                <a:avLst/>
                <a:gdLst>
                  <a:gd name="T0" fmla="*/ 1406 w 1646"/>
                  <a:gd name="T1" fmla="*/ 0 h 246"/>
                  <a:gd name="T2" fmla="*/ 239 w 1646"/>
                  <a:gd name="T3" fmla="*/ 0 h 246"/>
                  <a:gd name="T4" fmla="*/ 0 w 1646"/>
                  <a:gd name="T5" fmla="*/ 246 h 246"/>
                  <a:gd name="T6" fmla="*/ 1646 w 1646"/>
                  <a:gd name="T7" fmla="*/ 246 h 246"/>
                  <a:gd name="T8" fmla="*/ 1406 w 1646"/>
                  <a:gd name="T9" fmla="*/ 0 h 246"/>
                </a:gdLst>
                <a:ahLst/>
                <a:cxnLst>
                  <a:cxn ang="0">
                    <a:pos x="T0" y="T1"/>
                  </a:cxn>
                  <a:cxn ang="0">
                    <a:pos x="T2" y="T3"/>
                  </a:cxn>
                  <a:cxn ang="0">
                    <a:pos x="T4" y="T5"/>
                  </a:cxn>
                  <a:cxn ang="0">
                    <a:pos x="T6" y="T7"/>
                  </a:cxn>
                  <a:cxn ang="0">
                    <a:pos x="T8" y="T9"/>
                  </a:cxn>
                </a:cxnLst>
                <a:rect l="0" t="0" r="r" b="b"/>
                <a:pathLst>
                  <a:path w="1646" h="246">
                    <a:moveTo>
                      <a:pt x="1406" y="0"/>
                    </a:moveTo>
                    <a:lnTo>
                      <a:pt x="239" y="0"/>
                    </a:lnTo>
                    <a:lnTo>
                      <a:pt x="0" y="246"/>
                    </a:lnTo>
                    <a:lnTo>
                      <a:pt x="1646" y="246"/>
                    </a:lnTo>
                    <a:lnTo>
                      <a:pt x="1406"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latin typeface="Arial" panose="020B0604020202020204" pitchFamily="34" charset="0"/>
                  <a:cs typeface="Arial" panose="020B0604020202020204" pitchFamily="34" charset="0"/>
                </a:endParaRPr>
              </a:p>
            </p:txBody>
          </p:sp>
        </p:grpSp>
        <p:sp>
          <p:nvSpPr>
            <p:cNvPr id="33" name="Oval 32"/>
            <p:cNvSpPr/>
            <p:nvPr/>
          </p:nvSpPr>
          <p:spPr>
            <a:xfrm>
              <a:off x="24613" y="2404921"/>
              <a:ext cx="1871662" cy="685800"/>
            </a:xfrm>
            <a:prstGeom prst="ellipse">
              <a:avLst/>
            </a:prstGeom>
            <a:solidFill>
              <a:schemeClr val="tx1">
                <a:alpha val="15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sp>
          <p:nvSpPr>
            <p:cNvPr id="34" name="Oval 33"/>
            <p:cNvSpPr/>
            <p:nvPr/>
          </p:nvSpPr>
          <p:spPr>
            <a:xfrm>
              <a:off x="323681" y="1747855"/>
              <a:ext cx="1087650" cy="1087650"/>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grpSp>
      <p:grpSp>
        <p:nvGrpSpPr>
          <p:cNvPr id="37" name="Group 36"/>
          <p:cNvGrpSpPr/>
          <p:nvPr/>
        </p:nvGrpSpPr>
        <p:grpSpPr>
          <a:xfrm>
            <a:off x="627112" y="1523882"/>
            <a:ext cx="312997" cy="364536"/>
            <a:chOff x="688975" y="2427288"/>
            <a:chExt cx="957263" cy="1050925"/>
          </a:xfrm>
          <a:solidFill>
            <a:schemeClr val="bg1"/>
          </a:solidFill>
        </p:grpSpPr>
        <p:sp>
          <p:nvSpPr>
            <p:cNvPr id="38" name="Freeform 159"/>
            <p:cNvSpPr>
              <a:spLocks noEditPoints="1"/>
            </p:cNvSpPr>
            <p:nvPr/>
          </p:nvSpPr>
          <p:spPr bwMode="auto">
            <a:xfrm>
              <a:off x="846138" y="2589213"/>
              <a:ext cx="644525" cy="889000"/>
            </a:xfrm>
            <a:custGeom>
              <a:avLst/>
              <a:gdLst>
                <a:gd name="T0" fmla="*/ 751 w 2030"/>
                <a:gd name="T1" fmla="*/ 300 h 2803"/>
                <a:gd name="T2" fmla="*/ 479 w 2030"/>
                <a:gd name="T3" fmla="*/ 467 h 2803"/>
                <a:gd name="T4" fmla="*/ 304 w 2030"/>
                <a:gd name="T5" fmla="*/ 724 h 2803"/>
                <a:gd name="T6" fmla="*/ 259 w 2030"/>
                <a:gd name="T7" fmla="*/ 1035 h 2803"/>
                <a:gd name="T8" fmla="*/ 313 w 2030"/>
                <a:gd name="T9" fmla="*/ 1285 h 2803"/>
                <a:gd name="T10" fmla="*/ 414 w 2030"/>
                <a:gd name="T11" fmla="*/ 1473 h 2803"/>
                <a:gd name="T12" fmla="*/ 530 w 2030"/>
                <a:gd name="T13" fmla="*/ 1648 h 2803"/>
                <a:gd name="T14" fmla="*/ 603 w 2030"/>
                <a:gd name="T15" fmla="*/ 1845 h 2803"/>
                <a:gd name="T16" fmla="*/ 647 w 2030"/>
                <a:gd name="T17" fmla="*/ 1980 h 2803"/>
                <a:gd name="T18" fmla="*/ 1346 w 2030"/>
                <a:gd name="T19" fmla="*/ 2014 h 2803"/>
                <a:gd name="T20" fmla="*/ 1422 w 2030"/>
                <a:gd name="T21" fmla="*/ 1915 h 2803"/>
                <a:gd name="T22" fmla="*/ 1461 w 2030"/>
                <a:gd name="T23" fmla="*/ 1723 h 2803"/>
                <a:gd name="T24" fmla="*/ 1571 w 2030"/>
                <a:gd name="T25" fmla="*/ 1540 h 2803"/>
                <a:gd name="T26" fmla="*/ 1679 w 2030"/>
                <a:gd name="T27" fmla="*/ 1366 h 2803"/>
                <a:gd name="T28" fmla="*/ 1757 w 2030"/>
                <a:gd name="T29" fmla="*/ 1144 h 2803"/>
                <a:gd name="T30" fmla="*/ 1762 w 2030"/>
                <a:gd name="T31" fmla="*/ 846 h 2803"/>
                <a:gd name="T32" fmla="*/ 1635 w 2030"/>
                <a:gd name="T33" fmla="*/ 560 h 2803"/>
                <a:gd name="T34" fmla="*/ 1398 w 2030"/>
                <a:gd name="T35" fmla="*/ 353 h 2803"/>
                <a:gd name="T36" fmla="*/ 1084 w 2030"/>
                <a:gd name="T37" fmla="*/ 259 h 2803"/>
                <a:gd name="T38" fmla="*/ 1258 w 2030"/>
                <a:gd name="T39" fmla="*/ 30 h 2803"/>
                <a:gd name="T40" fmla="*/ 1614 w 2030"/>
                <a:gd name="T41" fmla="*/ 189 h 2803"/>
                <a:gd name="T42" fmla="*/ 1878 w 2030"/>
                <a:gd name="T43" fmla="*/ 462 h 2803"/>
                <a:gd name="T44" fmla="*/ 2016 w 2030"/>
                <a:gd name="T45" fmla="*/ 816 h 2803"/>
                <a:gd name="T46" fmla="*/ 2014 w 2030"/>
                <a:gd name="T47" fmla="*/ 1167 h 2803"/>
                <a:gd name="T48" fmla="*/ 1936 w 2030"/>
                <a:gd name="T49" fmla="*/ 1425 h 2803"/>
                <a:gd name="T50" fmla="*/ 1827 w 2030"/>
                <a:gd name="T51" fmla="*/ 1619 h 2803"/>
                <a:gd name="T52" fmla="*/ 1715 w 2030"/>
                <a:gd name="T53" fmla="*/ 1787 h 2803"/>
                <a:gd name="T54" fmla="*/ 1678 w 2030"/>
                <a:gd name="T55" fmla="*/ 1936 h 2803"/>
                <a:gd name="T56" fmla="*/ 1573 w 2030"/>
                <a:gd name="T57" fmla="*/ 2152 h 2803"/>
                <a:gd name="T58" fmla="*/ 1488 w 2030"/>
                <a:gd name="T59" fmla="*/ 2297 h 2803"/>
                <a:gd name="T60" fmla="*/ 1481 w 2030"/>
                <a:gd name="T61" fmla="*/ 2432 h 2803"/>
                <a:gd name="T62" fmla="*/ 1477 w 2030"/>
                <a:gd name="T63" fmla="*/ 2494 h 2803"/>
                <a:gd name="T64" fmla="*/ 1447 w 2030"/>
                <a:gd name="T65" fmla="*/ 2578 h 2803"/>
                <a:gd name="T66" fmla="*/ 1341 w 2030"/>
                <a:gd name="T67" fmla="*/ 2669 h 2803"/>
                <a:gd name="T68" fmla="*/ 1185 w 2030"/>
                <a:gd name="T69" fmla="*/ 2782 h 2803"/>
                <a:gd name="T70" fmla="*/ 891 w 2030"/>
                <a:gd name="T71" fmla="*/ 2800 h 2803"/>
                <a:gd name="T72" fmla="*/ 762 w 2030"/>
                <a:gd name="T73" fmla="*/ 2701 h 2803"/>
                <a:gd name="T74" fmla="*/ 607 w 2030"/>
                <a:gd name="T75" fmla="*/ 2609 h 2803"/>
                <a:gd name="T76" fmla="*/ 556 w 2030"/>
                <a:gd name="T77" fmla="*/ 2512 h 2803"/>
                <a:gd name="T78" fmla="*/ 551 w 2030"/>
                <a:gd name="T79" fmla="*/ 2468 h 2803"/>
                <a:gd name="T80" fmla="*/ 545 w 2030"/>
                <a:gd name="T81" fmla="*/ 2353 h 2803"/>
                <a:gd name="T82" fmla="*/ 538 w 2030"/>
                <a:gd name="T83" fmla="*/ 2224 h 2803"/>
                <a:gd name="T84" fmla="*/ 376 w 2030"/>
                <a:gd name="T85" fmla="*/ 2027 h 2803"/>
                <a:gd name="T86" fmla="*/ 340 w 2030"/>
                <a:gd name="T87" fmla="*/ 1841 h 2803"/>
                <a:gd name="T88" fmla="*/ 247 w 2030"/>
                <a:gd name="T89" fmla="*/ 1684 h 2803"/>
                <a:gd name="T90" fmla="*/ 137 w 2030"/>
                <a:gd name="T91" fmla="*/ 1510 h 2803"/>
                <a:gd name="T92" fmla="*/ 41 w 2030"/>
                <a:gd name="T93" fmla="*/ 1280 h 2803"/>
                <a:gd name="T94" fmla="*/ 0 w 2030"/>
                <a:gd name="T95" fmla="*/ 975 h 2803"/>
                <a:gd name="T96" fmla="*/ 80 w 2030"/>
                <a:gd name="T97" fmla="*/ 596 h 2803"/>
                <a:gd name="T98" fmla="*/ 298 w 2030"/>
                <a:gd name="T99" fmla="*/ 287 h 2803"/>
                <a:gd name="T100" fmla="*/ 621 w 2030"/>
                <a:gd name="T101" fmla="*/ 77 h 2803"/>
                <a:gd name="T102" fmla="*/ 1015 w 2030"/>
                <a:gd name="T103" fmla="*/ 0 h 2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30" h="2803">
                  <a:moveTo>
                    <a:pt x="1015" y="255"/>
                  </a:moveTo>
                  <a:lnTo>
                    <a:pt x="946" y="259"/>
                  </a:lnTo>
                  <a:lnTo>
                    <a:pt x="879" y="267"/>
                  </a:lnTo>
                  <a:lnTo>
                    <a:pt x="814" y="281"/>
                  </a:lnTo>
                  <a:lnTo>
                    <a:pt x="751" y="300"/>
                  </a:lnTo>
                  <a:lnTo>
                    <a:pt x="690" y="325"/>
                  </a:lnTo>
                  <a:lnTo>
                    <a:pt x="632" y="354"/>
                  </a:lnTo>
                  <a:lnTo>
                    <a:pt x="578" y="388"/>
                  </a:lnTo>
                  <a:lnTo>
                    <a:pt x="527" y="425"/>
                  </a:lnTo>
                  <a:lnTo>
                    <a:pt x="479" y="467"/>
                  </a:lnTo>
                  <a:lnTo>
                    <a:pt x="435" y="511"/>
                  </a:lnTo>
                  <a:lnTo>
                    <a:pt x="396" y="560"/>
                  </a:lnTo>
                  <a:lnTo>
                    <a:pt x="361" y="612"/>
                  </a:lnTo>
                  <a:lnTo>
                    <a:pt x="330" y="667"/>
                  </a:lnTo>
                  <a:lnTo>
                    <a:pt x="304" y="724"/>
                  </a:lnTo>
                  <a:lnTo>
                    <a:pt x="284" y="784"/>
                  </a:lnTo>
                  <a:lnTo>
                    <a:pt x="269" y="846"/>
                  </a:lnTo>
                  <a:lnTo>
                    <a:pt x="260" y="909"/>
                  </a:lnTo>
                  <a:lnTo>
                    <a:pt x="257" y="975"/>
                  </a:lnTo>
                  <a:lnTo>
                    <a:pt x="259" y="1035"/>
                  </a:lnTo>
                  <a:lnTo>
                    <a:pt x="264" y="1091"/>
                  </a:lnTo>
                  <a:lnTo>
                    <a:pt x="273" y="1144"/>
                  </a:lnTo>
                  <a:lnTo>
                    <a:pt x="284" y="1194"/>
                  </a:lnTo>
                  <a:lnTo>
                    <a:pt x="298" y="1241"/>
                  </a:lnTo>
                  <a:lnTo>
                    <a:pt x="313" y="1285"/>
                  </a:lnTo>
                  <a:lnTo>
                    <a:pt x="331" y="1327"/>
                  </a:lnTo>
                  <a:lnTo>
                    <a:pt x="351" y="1366"/>
                  </a:lnTo>
                  <a:lnTo>
                    <a:pt x="371" y="1404"/>
                  </a:lnTo>
                  <a:lnTo>
                    <a:pt x="393" y="1439"/>
                  </a:lnTo>
                  <a:lnTo>
                    <a:pt x="414" y="1473"/>
                  </a:lnTo>
                  <a:lnTo>
                    <a:pt x="437" y="1507"/>
                  </a:lnTo>
                  <a:lnTo>
                    <a:pt x="458" y="1539"/>
                  </a:lnTo>
                  <a:lnTo>
                    <a:pt x="483" y="1575"/>
                  </a:lnTo>
                  <a:lnTo>
                    <a:pt x="507" y="1612"/>
                  </a:lnTo>
                  <a:lnTo>
                    <a:pt x="530" y="1648"/>
                  </a:lnTo>
                  <a:lnTo>
                    <a:pt x="551" y="1685"/>
                  </a:lnTo>
                  <a:lnTo>
                    <a:pt x="569" y="1723"/>
                  </a:lnTo>
                  <a:lnTo>
                    <a:pt x="584" y="1762"/>
                  </a:lnTo>
                  <a:lnTo>
                    <a:pt x="595" y="1802"/>
                  </a:lnTo>
                  <a:lnTo>
                    <a:pt x="603" y="1845"/>
                  </a:lnTo>
                  <a:lnTo>
                    <a:pt x="605" y="1890"/>
                  </a:lnTo>
                  <a:lnTo>
                    <a:pt x="608" y="1915"/>
                  </a:lnTo>
                  <a:lnTo>
                    <a:pt x="618" y="1939"/>
                  </a:lnTo>
                  <a:lnTo>
                    <a:pt x="630" y="1960"/>
                  </a:lnTo>
                  <a:lnTo>
                    <a:pt x="647" y="1980"/>
                  </a:lnTo>
                  <a:lnTo>
                    <a:pt x="665" y="1998"/>
                  </a:lnTo>
                  <a:lnTo>
                    <a:pt x="684" y="2014"/>
                  </a:lnTo>
                  <a:lnTo>
                    <a:pt x="701" y="2027"/>
                  </a:lnTo>
                  <a:lnTo>
                    <a:pt x="1328" y="2027"/>
                  </a:lnTo>
                  <a:lnTo>
                    <a:pt x="1346" y="2014"/>
                  </a:lnTo>
                  <a:lnTo>
                    <a:pt x="1365" y="1998"/>
                  </a:lnTo>
                  <a:lnTo>
                    <a:pt x="1384" y="1980"/>
                  </a:lnTo>
                  <a:lnTo>
                    <a:pt x="1400" y="1960"/>
                  </a:lnTo>
                  <a:lnTo>
                    <a:pt x="1412" y="1939"/>
                  </a:lnTo>
                  <a:lnTo>
                    <a:pt x="1422" y="1915"/>
                  </a:lnTo>
                  <a:lnTo>
                    <a:pt x="1425" y="1890"/>
                  </a:lnTo>
                  <a:lnTo>
                    <a:pt x="1427" y="1845"/>
                  </a:lnTo>
                  <a:lnTo>
                    <a:pt x="1434" y="1802"/>
                  </a:lnTo>
                  <a:lnTo>
                    <a:pt x="1446" y="1762"/>
                  </a:lnTo>
                  <a:lnTo>
                    <a:pt x="1461" y="1723"/>
                  </a:lnTo>
                  <a:lnTo>
                    <a:pt x="1478" y="1686"/>
                  </a:lnTo>
                  <a:lnTo>
                    <a:pt x="1499" y="1648"/>
                  </a:lnTo>
                  <a:lnTo>
                    <a:pt x="1521" y="1612"/>
                  </a:lnTo>
                  <a:lnTo>
                    <a:pt x="1546" y="1576"/>
                  </a:lnTo>
                  <a:lnTo>
                    <a:pt x="1571" y="1540"/>
                  </a:lnTo>
                  <a:lnTo>
                    <a:pt x="1593" y="1508"/>
                  </a:lnTo>
                  <a:lnTo>
                    <a:pt x="1615" y="1474"/>
                  </a:lnTo>
                  <a:lnTo>
                    <a:pt x="1637" y="1440"/>
                  </a:lnTo>
                  <a:lnTo>
                    <a:pt x="1659" y="1404"/>
                  </a:lnTo>
                  <a:lnTo>
                    <a:pt x="1679" y="1366"/>
                  </a:lnTo>
                  <a:lnTo>
                    <a:pt x="1699" y="1327"/>
                  </a:lnTo>
                  <a:lnTo>
                    <a:pt x="1716" y="1285"/>
                  </a:lnTo>
                  <a:lnTo>
                    <a:pt x="1732" y="1241"/>
                  </a:lnTo>
                  <a:lnTo>
                    <a:pt x="1746" y="1194"/>
                  </a:lnTo>
                  <a:lnTo>
                    <a:pt x="1757" y="1144"/>
                  </a:lnTo>
                  <a:lnTo>
                    <a:pt x="1766" y="1091"/>
                  </a:lnTo>
                  <a:lnTo>
                    <a:pt x="1771" y="1035"/>
                  </a:lnTo>
                  <a:lnTo>
                    <a:pt x="1773" y="975"/>
                  </a:lnTo>
                  <a:lnTo>
                    <a:pt x="1770" y="909"/>
                  </a:lnTo>
                  <a:lnTo>
                    <a:pt x="1762" y="846"/>
                  </a:lnTo>
                  <a:lnTo>
                    <a:pt x="1746" y="783"/>
                  </a:lnTo>
                  <a:lnTo>
                    <a:pt x="1726" y="724"/>
                  </a:lnTo>
                  <a:lnTo>
                    <a:pt x="1701" y="667"/>
                  </a:lnTo>
                  <a:lnTo>
                    <a:pt x="1669" y="611"/>
                  </a:lnTo>
                  <a:lnTo>
                    <a:pt x="1635" y="560"/>
                  </a:lnTo>
                  <a:lnTo>
                    <a:pt x="1595" y="511"/>
                  </a:lnTo>
                  <a:lnTo>
                    <a:pt x="1551" y="467"/>
                  </a:lnTo>
                  <a:lnTo>
                    <a:pt x="1504" y="425"/>
                  </a:lnTo>
                  <a:lnTo>
                    <a:pt x="1452" y="387"/>
                  </a:lnTo>
                  <a:lnTo>
                    <a:pt x="1398" y="353"/>
                  </a:lnTo>
                  <a:lnTo>
                    <a:pt x="1340" y="325"/>
                  </a:lnTo>
                  <a:lnTo>
                    <a:pt x="1279" y="300"/>
                  </a:lnTo>
                  <a:lnTo>
                    <a:pt x="1216" y="281"/>
                  </a:lnTo>
                  <a:lnTo>
                    <a:pt x="1151" y="267"/>
                  </a:lnTo>
                  <a:lnTo>
                    <a:pt x="1084" y="259"/>
                  </a:lnTo>
                  <a:lnTo>
                    <a:pt x="1015" y="255"/>
                  </a:lnTo>
                  <a:close/>
                  <a:moveTo>
                    <a:pt x="1015" y="0"/>
                  </a:moveTo>
                  <a:lnTo>
                    <a:pt x="1098" y="4"/>
                  </a:lnTo>
                  <a:lnTo>
                    <a:pt x="1180" y="14"/>
                  </a:lnTo>
                  <a:lnTo>
                    <a:pt x="1258" y="30"/>
                  </a:lnTo>
                  <a:lnTo>
                    <a:pt x="1336" y="50"/>
                  </a:lnTo>
                  <a:lnTo>
                    <a:pt x="1409" y="77"/>
                  </a:lnTo>
                  <a:lnTo>
                    <a:pt x="1481" y="110"/>
                  </a:lnTo>
                  <a:lnTo>
                    <a:pt x="1549" y="147"/>
                  </a:lnTo>
                  <a:lnTo>
                    <a:pt x="1614" y="189"/>
                  </a:lnTo>
                  <a:lnTo>
                    <a:pt x="1675" y="236"/>
                  </a:lnTo>
                  <a:lnTo>
                    <a:pt x="1732" y="287"/>
                  </a:lnTo>
                  <a:lnTo>
                    <a:pt x="1785" y="341"/>
                  </a:lnTo>
                  <a:lnTo>
                    <a:pt x="1834" y="400"/>
                  </a:lnTo>
                  <a:lnTo>
                    <a:pt x="1878" y="462"/>
                  </a:lnTo>
                  <a:lnTo>
                    <a:pt x="1917" y="527"/>
                  </a:lnTo>
                  <a:lnTo>
                    <a:pt x="1950" y="596"/>
                  </a:lnTo>
                  <a:lnTo>
                    <a:pt x="1978" y="668"/>
                  </a:lnTo>
                  <a:lnTo>
                    <a:pt x="2001" y="740"/>
                  </a:lnTo>
                  <a:lnTo>
                    <a:pt x="2016" y="816"/>
                  </a:lnTo>
                  <a:lnTo>
                    <a:pt x="2027" y="895"/>
                  </a:lnTo>
                  <a:lnTo>
                    <a:pt x="2030" y="975"/>
                  </a:lnTo>
                  <a:lnTo>
                    <a:pt x="2028" y="1042"/>
                  </a:lnTo>
                  <a:lnTo>
                    <a:pt x="2023" y="1107"/>
                  </a:lnTo>
                  <a:lnTo>
                    <a:pt x="2014" y="1167"/>
                  </a:lnTo>
                  <a:lnTo>
                    <a:pt x="2003" y="1226"/>
                  </a:lnTo>
                  <a:lnTo>
                    <a:pt x="1989" y="1280"/>
                  </a:lnTo>
                  <a:lnTo>
                    <a:pt x="1973" y="1331"/>
                  </a:lnTo>
                  <a:lnTo>
                    <a:pt x="1955" y="1380"/>
                  </a:lnTo>
                  <a:lnTo>
                    <a:pt x="1936" y="1425"/>
                  </a:lnTo>
                  <a:lnTo>
                    <a:pt x="1915" y="1468"/>
                  </a:lnTo>
                  <a:lnTo>
                    <a:pt x="1894" y="1509"/>
                  </a:lnTo>
                  <a:lnTo>
                    <a:pt x="1871" y="1548"/>
                  </a:lnTo>
                  <a:lnTo>
                    <a:pt x="1849" y="1585"/>
                  </a:lnTo>
                  <a:lnTo>
                    <a:pt x="1827" y="1619"/>
                  </a:lnTo>
                  <a:lnTo>
                    <a:pt x="1805" y="1651"/>
                  </a:lnTo>
                  <a:lnTo>
                    <a:pt x="1783" y="1683"/>
                  </a:lnTo>
                  <a:lnTo>
                    <a:pt x="1757" y="1721"/>
                  </a:lnTo>
                  <a:lnTo>
                    <a:pt x="1734" y="1755"/>
                  </a:lnTo>
                  <a:lnTo>
                    <a:pt x="1715" y="1787"/>
                  </a:lnTo>
                  <a:lnTo>
                    <a:pt x="1701" y="1815"/>
                  </a:lnTo>
                  <a:lnTo>
                    <a:pt x="1690" y="1841"/>
                  </a:lnTo>
                  <a:lnTo>
                    <a:pt x="1683" y="1866"/>
                  </a:lnTo>
                  <a:lnTo>
                    <a:pt x="1681" y="1890"/>
                  </a:lnTo>
                  <a:lnTo>
                    <a:pt x="1678" y="1936"/>
                  </a:lnTo>
                  <a:lnTo>
                    <a:pt x="1668" y="1982"/>
                  </a:lnTo>
                  <a:lnTo>
                    <a:pt x="1654" y="2027"/>
                  </a:lnTo>
                  <a:lnTo>
                    <a:pt x="1632" y="2071"/>
                  </a:lnTo>
                  <a:lnTo>
                    <a:pt x="1605" y="2112"/>
                  </a:lnTo>
                  <a:lnTo>
                    <a:pt x="1573" y="2152"/>
                  </a:lnTo>
                  <a:lnTo>
                    <a:pt x="1535" y="2189"/>
                  </a:lnTo>
                  <a:lnTo>
                    <a:pt x="1492" y="2224"/>
                  </a:lnTo>
                  <a:lnTo>
                    <a:pt x="1491" y="2245"/>
                  </a:lnTo>
                  <a:lnTo>
                    <a:pt x="1490" y="2270"/>
                  </a:lnTo>
                  <a:lnTo>
                    <a:pt x="1488" y="2297"/>
                  </a:lnTo>
                  <a:lnTo>
                    <a:pt x="1487" y="2325"/>
                  </a:lnTo>
                  <a:lnTo>
                    <a:pt x="1485" y="2353"/>
                  </a:lnTo>
                  <a:lnTo>
                    <a:pt x="1484" y="2381"/>
                  </a:lnTo>
                  <a:lnTo>
                    <a:pt x="1482" y="2408"/>
                  </a:lnTo>
                  <a:lnTo>
                    <a:pt x="1481" y="2432"/>
                  </a:lnTo>
                  <a:lnTo>
                    <a:pt x="1479" y="2452"/>
                  </a:lnTo>
                  <a:lnTo>
                    <a:pt x="1478" y="2468"/>
                  </a:lnTo>
                  <a:lnTo>
                    <a:pt x="1478" y="2479"/>
                  </a:lnTo>
                  <a:lnTo>
                    <a:pt x="1477" y="2482"/>
                  </a:lnTo>
                  <a:lnTo>
                    <a:pt x="1477" y="2494"/>
                  </a:lnTo>
                  <a:lnTo>
                    <a:pt x="1475" y="2509"/>
                  </a:lnTo>
                  <a:lnTo>
                    <a:pt x="1471" y="2525"/>
                  </a:lnTo>
                  <a:lnTo>
                    <a:pt x="1466" y="2541"/>
                  </a:lnTo>
                  <a:lnTo>
                    <a:pt x="1457" y="2560"/>
                  </a:lnTo>
                  <a:lnTo>
                    <a:pt x="1447" y="2578"/>
                  </a:lnTo>
                  <a:lnTo>
                    <a:pt x="1433" y="2596"/>
                  </a:lnTo>
                  <a:lnTo>
                    <a:pt x="1417" y="2616"/>
                  </a:lnTo>
                  <a:lnTo>
                    <a:pt x="1396" y="2634"/>
                  </a:lnTo>
                  <a:lnTo>
                    <a:pt x="1370" y="2653"/>
                  </a:lnTo>
                  <a:lnTo>
                    <a:pt x="1341" y="2669"/>
                  </a:lnTo>
                  <a:lnTo>
                    <a:pt x="1308" y="2686"/>
                  </a:lnTo>
                  <a:lnTo>
                    <a:pt x="1268" y="2701"/>
                  </a:lnTo>
                  <a:lnTo>
                    <a:pt x="1245" y="2730"/>
                  </a:lnTo>
                  <a:lnTo>
                    <a:pt x="1216" y="2757"/>
                  </a:lnTo>
                  <a:lnTo>
                    <a:pt x="1185" y="2782"/>
                  </a:lnTo>
                  <a:lnTo>
                    <a:pt x="1163" y="2793"/>
                  </a:lnTo>
                  <a:lnTo>
                    <a:pt x="1139" y="2800"/>
                  </a:lnTo>
                  <a:lnTo>
                    <a:pt x="1114" y="2803"/>
                  </a:lnTo>
                  <a:lnTo>
                    <a:pt x="916" y="2803"/>
                  </a:lnTo>
                  <a:lnTo>
                    <a:pt x="891" y="2800"/>
                  </a:lnTo>
                  <a:lnTo>
                    <a:pt x="867" y="2793"/>
                  </a:lnTo>
                  <a:lnTo>
                    <a:pt x="845" y="2782"/>
                  </a:lnTo>
                  <a:lnTo>
                    <a:pt x="814" y="2757"/>
                  </a:lnTo>
                  <a:lnTo>
                    <a:pt x="785" y="2730"/>
                  </a:lnTo>
                  <a:lnTo>
                    <a:pt x="762" y="2701"/>
                  </a:lnTo>
                  <a:lnTo>
                    <a:pt x="720" y="2684"/>
                  </a:lnTo>
                  <a:lnTo>
                    <a:pt x="685" y="2667"/>
                  </a:lnTo>
                  <a:lnTo>
                    <a:pt x="653" y="2648"/>
                  </a:lnTo>
                  <a:lnTo>
                    <a:pt x="628" y="2629"/>
                  </a:lnTo>
                  <a:lnTo>
                    <a:pt x="607" y="2609"/>
                  </a:lnTo>
                  <a:lnTo>
                    <a:pt x="590" y="2588"/>
                  </a:lnTo>
                  <a:lnTo>
                    <a:pt x="578" y="2568"/>
                  </a:lnTo>
                  <a:lnTo>
                    <a:pt x="567" y="2549"/>
                  </a:lnTo>
                  <a:lnTo>
                    <a:pt x="561" y="2530"/>
                  </a:lnTo>
                  <a:lnTo>
                    <a:pt x="556" y="2512"/>
                  </a:lnTo>
                  <a:lnTo>
                    <a:pt x="554" y="2496"/>
                  </a:lnTo>
                  <a:lnTo>
                    <a:pt x="552" y="2482"/>
                  </a:lnTo>
                  <a:lnTo>
                    <a:pt x="552" y="2482"/>
                  </a:lnTo>
                  <a:lnTo>
                    <a:pt x="552" y="2479"/>
                  </a:lnTo>
                  <a:lnTo>
                    <a:pt x="551" y="2468"/>
                  </a:lnTo>
                  <a:lnTo>
                    <a:pt x="550" y="2452"/>
                  </a:lnTo>
                  <a:lnTo>
                    <a:pt x="549" y="2432"/>
                  </a:lnTo>
                  <a:lnTo>
                    <a:pt x="548" y="2408"/>
                  </a:lnTo>
                  <a:lnTo>
                    <a:pt x="546" y="2381"/>
                  </a:lnTo>
                  <a:lnTo>
                    <a:pt x="545" y="2353"/>
                  </a:lnTo>
                  <a:lnTo>
                    <a:pt x="543" y="2325"/>
                  </a:lnTo>
                  <a:lnTo>
                    <a:pt x="542" y="2297"/>
                  </a:lnTo>
                  <a:lnTo>
                    <a:pt x="540" y="2270"/>
                  </a:lnTo>
                  <a:lnTo>
                    <a:pt x="539" y="2245"/>
                  </a:lnTo>
                  <a:lnTo>
                    <a:pt x="538" y="2224"/>
                  </a:lnTo>
                  <a:lnTo>
                    <a:pt x="495" y="2189"/>
                  </a:lnTo>
                  <a:lnTo>
                    <a:pt x="457" y="2152"/>
                  </a:lnTo>
                  <a:lnTo>
                    <a:pt x="425" y="2112"/>
                  </a:lnTo>
                  <a:lnTo>
                    <a:pt x="398" y="2071"/>
                  </a:lnTo>
                  <a:lnTo>
                    <a:pt x="376" y="2027"/>
                  </a:lnTo>
                  <a:lnTo>
                    <a:pt x="362" y="1982"/>
                  </a:lnTo>
                  <a:lnTo>
                    <a:pt x="352" y="1936"/>
                  </a:lnTo>
                  <a:lnTo>
                    <a:pt x="349" y="1890"/>
                  </a:lnTo>
                  <a:lnTo>
                    <a:pt x="347" y="1866"/>
                  </a:lnTo>
                  <a:lnTo>
                    <a:pt x="340" y="1841"/>
                  </a:lnTo>
                  <a:lnTo>
                    <a:pt x="329" y="1815"/>
                  </a:lnTo>
                  <a:lnTo>
                    <a:pt x="314" y="1787"/>
                  </a:lnTo>
                  <a:lnTo>
                    <a:pt x="296" y="1755"/>
                  </a:lnTo>
                  <a:lnTo>
                    <a:pt x="274" y="1721"/>
                  </a:lnTo>
                  <a:lnTo>
                    <a:pt x="247" y="1684"/>
                  </a:lnTo>
                  <a:lnTo>
                    <a:pt x="226" y="1652"/>
                  </a:lnTo>
                  <a:lnTo>
                    <a:pt x="204" y="1619"/>
                  </a:lnTo>
                  <a:lnTo>
                    <a:pt x="181" y="1585"/>
                  </a:lnTo>
                  <a:lnTo>
                    <a:pt x="159" y="1548"/>
                  </a:lnTo>
                  <a:lnTo>
                    <a:pt x="137" y="1510"/>
                  </a:lnTo>
                  <a:lnTo>
                    <a:pt x="115" y="1468"/>
                  </a:lnTo>
                  <a:lnTo>
                    <a:pt x="94" y="1425"/>
                  </a:lnTo>
                  <a:lnTo>
                    <a:pt x="75" y="1380"/>
                  </a:lnTo>
                  <a:lnTo>
                    <a:pt x="56" y="1331"/>
                  </a:lnTo>
                  <a:lnTo>
                    <a:pt x="41" y="1280"/>
                  </a:lnTo>
                  <a:lnTo>
                    <a:pt x="27" y="1226"/>
                  </a:lnTo>
                  <a:lnTo>
                    <a:pt x="16" y="1167"/>
                  </a:lnTo>
                  <a:lnTo>
                    <a:pt x="7" y="1107"/>
                  </a:lnTo>
                  <a:lnTo>
                    <a:pt x="2" y="1042"/>
                  </a:lnTo>
                  <a:lnTo>
                    <a:pt x="0" y="975"/>
                  </a:lnTo>
                  <a:lnTo>
                    <a:pt x="3" y="895"/>
                  </a:lnTo>
                  <a:lnTo>
                    <a:pt x="13" y="816"/>
                  </a:lnTo>
                  <a:lnTo>
                    <a:pt x="29" y="740"/>
                  </a:lnTo>
                  <a:lnTo>
                    <a:pt x="52" y="668"/>
                  </a:lnTo>
                  <a:lnTo>
                    <a:pt x="80" y="596"/>
                  </a:lnTo>
                  <a:lnTo>
                    <a:pt x="113" y="527"/>
                  </a:lnTo>
                  <a:lnTo>
                    <a:pt x="152" y="462"/>
                  </a:lnTo>
                  <a:lnTo>
                    <a:pt x="196" y="400"/>
                  </a:lnTo>
                  <a:lnTo>
                    <a:pt x="245" y="341"/>
                  </a:lnTo>
                  <a:lnTo>
                    <a:pt x="298" y="287"/>
                  </a:lnTo>
                  <a:lnTo>
                    <a:pt x="355" y="236"/>
                  </a:lnTo>
                  <a:lnTo>
                    <a:pt x="416" y="189"/>
                  </a:lnTo>
                  <a:lnTo>
                    <a:pt x="481" y="147"/>
                  </a:lnTo>
                  <a:lnTo>
                    <a:pt x="549" y="110"/>
                  </a:lnTo>
                  <a:lnTo>
                    <a:pt x="621" y="77"/>
                  </a:lnTo>
                  <a:lnTo>
                    <a:pt x="695" y="50"/>
                  </a:lnTo>
                  <a:lnTo>
                    <a:pt x="772" y="30"/>
                  </a:lnTo>
                  <a:lnTo>
                    <a:pt x="850" y="14"/>
                  </a:lnTo>
                  <a:lnTo>
                    <a:pt x="932" y="4"/>
                  </a:lnTo>
                  <a:lnTo>
                    <a:pt x="10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39" name="Freeform 160"/>
            <p:cNvSpPr>
              <a:spLocks/>
            </p:cNvSpPr>
            <p:nvPr/>
          </p:nvSpPr>
          <p:spPr bwMode="auto">
            <a:xfrm>
              <a:off x="1147763" y="2427288"/>
              <a:ext cx="39688" cy="101600"/>
            </a:xfrm>
            <a:custGeom>
              <a:avLst/>
              <a:gdLst>
                <a:gd name="T0" fmla="*/ 64 w 128"/>
                <a:gd name="T1" fmla="*/ 0 h 318"/>
                <a:gd name="T2" fmla="*/ 64 w 128"/>
                <a:gd name="T3" fmla="*/ 0 h 318"/>
                <a:gd name="T4" fmla="*/ 81 w 128"/>
                <a:gd name="T5" fmla="*/ 2 h 318"/>
                <a:gd name="T6" fmla="*/ 96 w 128"/>
                <a:gd name="T7" fmla="*/ 9 h 318"/>
                <a:gd name="T8" fmla="*/ 109 w 128"/>
                <a:gd name="T9" fmla="*/ 19 h 318"/>
                <a:gd name="T10" fmla="*/ 120 w 128"/>
                <a:gd name="T11" fmla="*/ 32 h 318"/>
                <a:gd name="T12" fmla="*/ 126 w 128"/>
                <a:gd name="T13" fmla="*/ 47 h 318"/>
                <a:gd name="T14" fmla="*/ 128 w 128"/>
                <a:gd name="T15" fmla="*/ 64 h 318"/>
                <a:gd name="T16" fmla="*/ 128 w 128"/>
                <a:gd name="T17" fmla="*/ 254 h 318"/>
                <a:gd name="T18" fmla="*/ 126 w 128"/>
                <a:gd name="T19" fmla="*/ 272 h 318"/>
                <a:gd name="T20" fmla="*/ 120 w 128"/>
                <a:gd name="T21" fmla="*/ 287 h 318"/>
                <a:gd name="T22" fmla="*/ 109 w 128"/>
                <a:gd name="T23" fmla="*/ 300 h 318"/>
                <a:gd name="T24" fmla="*/ 96 w 128"/>
                <a:gd name="T25" fmla="*/ 310 h 318"/>
                <a:gd name="T26" fmla="*/ 81 w 128"/>
                <a:gd name="T27" fmla="*/ 316 h 318"/>
                <a:gd name="T28" fmla="*/ 64 w 128"/>
                <a:gd name="T29" fmla="*/ 318 h 318"/>
                <a:gd name="T30" fmla="*/ 47 w 128"/>
                <a:gd name="T31" fmla="*/ 316 h 318"/>
                <a:gd name="T32" fmla="*/ 31 w 128"/>
                <a:gd name="T33" fmla="*/ 310 h 318"/>
                <a:gd name="T34" fmla="*/ 19 w 128"/>
                <a:gd name="T35" fmla="*/ 300 h 318"/>
                <a:gd name="T36" fmla="*/ 8 w 128"/>
                <a:gd name="T37" fmla="*/ 287 h 318"/>
                <a:gd name="T38" fmla="*/ 2 w 128"/>
                <a:gd name="T39" fmla="*/ 272 h 318"/>
                <a:gd name="T40" fmla="*/ 0 w 128"/>
                <a:gd name="T41" fmla="*/ 254 h 318"/>
                <a:gd name="T42" fmla="*/ 0 w 128"/>
                <a:gd name="T43" fmla="*/ 64 h 318"/>
                <a:gd name="T44" fmla="*/ 2 w 128"/>
                <a:gd name="T45" fmla="*/ 47 h 318"/>
                <a:gd name="T46" fmla="*/ 8 w 128"/>
                <a:gd name="T47" fmla="*/ 32 h 318"/>
                <a:gd name="T48" fmla="*/ 19 w 128"/>
                <a:gd name="T49" fmla="*/ 19 h 318"/>
                <a:gd name="T50" fmla="*/ 31 w 128"/>
                <a:gd name="T51" fmla="*/ 9 h 318"/>
                <a:gd name="T52" fmla="*/ 47 w 128"/>
                <a:gd name="T53" fmla="*/ 2 h 318"/>
                <a:gd name="T54" fmla="*/ 64 w 128"/>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8" h="318">
                  <a:moveTo>
                    <a:pt x="64" y="0"/>
                  </a:moveTo>
                  <a:lnTo>
                    <a:pt x="64" y="0"/>
                  </a:lnTo>
                  <a:lnTo>
                    <a:pt x="81" y="2"/>
                  </a:lnTo>
                  <a:lnTo>
                    <a:pt x="96" y="9"/>
                  </a:lnTo>
                  <a:lnTo>
                    <a:pt x="109" y="19"/>
                  </a:lnTo>
                  <a:lnTo>
                    <a:pt x="120" y="32"/>
                  </a:lnTo>
                  <a:lnTo>
                    <a:pt x="126" y="47"/>
                  </a:lnTo>
                  <a:lnTo>
                    <a:pt x="128" y="64"/>
                  </a:lnTo>
                  <a:lnTo>
                    <a:pt x="128" y="254"/>
                  </a:lnTo>
                  <a:lnTo>
                    <a:pt x="126" y="272"/>
                  </a:lnTo>
                  <a:lnTo>
                    <a:pt x="120" y="287"/>
                  </a:lnTo>
                  <a:lnTo>
                    <a:pt x="109" y="300"/>
                  </a:lnTo>
                  <a:lnTo>
                    <a:pt x="96" y="310"/>
                  </a:lnTo>
                  <a:lnTo>
                    <a:pt x="81" y="316"/>
                  </a:lnTo>
                  <a:lnTo>
                    <a:pt x="64" y="318"/>
                  </a:lnTo>
                  <a:lnTo>
                    <a:pt x="47" y="316"/>
                  </a:lnTo>
                  <a:lnTo>
                    <a:pt x="31" y="310"/>
                  </a:lnTo>
                  <a:lnTo>
                    <a:pt x="19" y="300"/>
                  </a:lnTo>
                  <a:lnTo>
                    <a:pt x="8" y="287"/>
                  </a:lnTo>
                  <a:lnTo>
                    <a:pt x="2" y="272"/>
                  </a:lnTo>
                  <a:lnTo>
                    <a:pt x="0" y="254"/>
                  </a:lnTo>
                  <a:lnTo>
                    <a:pt x="0" y="64"/>
                  </a:lnTo>
                  <a:lnTo>
                    <a:pt x="2" y="47"/>
                  </a:lnTo>
                  <a:lnTo>
                    <a:pt x="8" y="32"/>
                  </a:lnTo>
                  <a:lnTo>
                    <a:pt x="19" y="19"/>
                  </a:lnTo>
                  <a:lnTo>
                    <a:pt x="31" y="9"/>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40" name="Freeform 161"/>
            <p:cNvSpPr>
              <a:spLocks/>
            </p:cNvSpPr>
            <p:nvPr/>
          </p:nvSpPr>
          <p:spPr bwMode="auto">
            <a:xfrm>
              <a:off x="917575" y="2487613"/>
              <a:ext cx="71438" cy="93663"/>
            </a:xfrm>
            <a:custGeom>
              <a:avLst/>
              <a:gdLst>
                <a:gd name="T0" fmla="*/ 64 w 225"/>
                <a:gd name="T1" fmla="*/ 0 h 293"/>
                <a:gd name="T2" fmla="*/ 81 w 225"/>
                <a:gd name="T3" fmla="*/ 2 h 293"/>
                <a:gd name="T4" fmla="*/ 96 w 225"/>
                <a:gd name="T5" fmla="*/ 8 h 293"/>
                <a:gd name="T6" fmla="*/ 110 w 225"/>
                <a:gd name="T7" fmla="*/ 19 h 293"/>
                <a:gd name="T8" fmla="*/ 120 w 225"/>
                <a:gd name="T9" fmla="*/ 32 h 293"/>
                <a:gd name="T10" fmla="*/ 216 w 225"/>
                <a:gd name="T11" fmla="*/ 198 h 293"/>
                <a:gd name="T12" fmla="*/ 223 w 225"/>
                <a:gd name="T13" fmla="*/ 213 h 293"/>
                <a:gd name="T14" fmla="*/ 225 w 225"/>
                <a:gd name="T15" fmla="*/ 230 h 293"/>
                <a:gd name="T16" fmla="*/ 223 w 225"/>
                <a:gd name="T17" fmla="*/ 246 h 293"/>
                <a:gd name="T18" fmla="*/ 216 w 225"/>
                <a:gd name="T19" fmla="*/ 261 h 293"/>
                <a:gd name="T20" fmla="*/ 207 w 225"/>
                <a:gd name="T21" fmla="*/ 275 h 293"/>
                <a:gd name="T22" fmla="*/ 193 w 225"/>
                <a:gd name="T23" fmla="*/ 285 h 293"/>
                <a:gd name="T24" fmla="*/ 178 w 225"/>
                <a:gd name="T25" fmla="*/ 291 h 293"/>
                <a:gd name="T26" fmla="*/ 161 w 225"/>
                <a:gd name="T27" fmla="*/ 293 h 293"/>
                <a:gd name="T28" fmla="*/ 144 w 225"/>
                <a:gd name="T29" fmla="*/ 291 h 293"/>
                <a:gd name="T30" fmla="*/ 129 w 225"/>
                <a:gd name="T31" fmla="*/ 285 h 293"/>
                <a:gd name="T32" fmla="*/ 116 w 225"/>
                <a:gd name="T33" fmla="*/ 275 h 293"/>
                <a:gd name="T34" fmla="*/ 105 w 225"/>
                <a:gd name="T35" fmla="*/ 261 h 293"/>
                <a:gd name="T36" fmla="*/ 9 w 225"/>
                <a:gd name="T37" fmla="*/ 96 h 293"/>
                <a:gd name="T38" fmla="*/ 3 w 225"/>
                <a:gd name="T39" fmla="*/ 80 h 293"/>
                <a:gd name="T40" fmla="*/ 0 w 225"/>
                <a:gd name="T41" fmla="*/ 63 h 293"/>
                <a:gd name="T42" fmla="*/ 3 w 225"/>
                <a:gd name="T43" fmla="*/ 48 h 293"/>
                <a:gd name="T44" fmla="*/ 9 w 225"/>
                <a:gd name="T45" fmla="*/ 32 h 293"/>
                <a:gd name="T46" fmla="*/ 19 w 225"/>
                <a:gd name="T47" fmla="*/ 20 h 293"/>
                <a:gd name="T48" fmla="*/ 32 w 225"/>
                <a:gd name="T49" fmla="*/ 9 h 293"/>
                <a:gd name="T50" fmla="*/ 49 w 225"/>
                <a:gd name="T51" fmla="*/ 2 h 293"/>
                <a:gd name="T52" fmla="*/ 64 w 225"/>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5" h="293">
                  <a:moveTo>
                    <a:pt x="64" y="0"/>
                  </a:moveTo>
                  <a:lnTo>
                    <a:pt x="81" y="2"/>
                  </a:lnTo>
                  <a:lnTo>
                    <a:pt x="96" y="8"/>
                  </a:lnTo>
                  <a:lnTo>
                    <a:pt x="110" y="19"/>
                  </a:lnTo>
                  <a:lnTo>
                    <a:pt x="120" y="32"/>
                  </a:lnTo>
                  <a:lnTo>
                    <a:pt x="216" y="198"/>
                  </a:lnTo>
                  <a:lnTo>
                    <a:pt x="223" y="213"/>
                  </a:lnTo>
                  <a:lnTo>
                    <a:pt x="225" y="230"/>
                  </a:lnTo>
                  <a:lnTo>
                    <a:pt x="223" y="246"/>
                  </a:lnTo>
                  <a:lnTo>
                    <a:pt x="216" y="261"/>
                  </a:lnTo>
                  <a:lnTo>
                    <a:pt x="207" y="275"/>
                  </a:lnTo>
                  <a:lnTo>
                    <a:pt x="193" y="285"/>
                  </a:lnTo>
                  <a:lnTo>
                    <a:pt x="178" y="291"/>
                  </a:lnTo>
                  <a:lnTo>
                    <a:pt x="161" y="293"/>
                  </a:lnTo>
                  <a:lnTo>
                    <a:pt x="144" y="291"/>
                  </a:lnTo>
                  <a:lnTo>
                    <a:pt x="129" y="285"/>
                  </a:lnTo>
                  <a:lnTo>
                    <a:pt x="116" y="275"/>
                  </a:lnTo>
                  <a:lnTo>
                    <a:pt x="105" y="261"/>
                  </a:lnTo>
                  <a:lnTo>
                    <a:pt x="9" y="96"/>
                  </a:lnTo>
                  <a:lnTo>
                    <a:pt x="3" y="80"/>
                  </a:lnTo>
                  <a:lnTo>
                    <a:pt x="0" y="63"/>
                  </a:lnTo>
                  <a:lnTo>
                    <a:pt x="3" y="48"/>
                  </a:lnTo>
                  <a:lnTo>
                    <a:pt x="9" y="32"/>
                  </a:lnTo>
                  <a:lnTo>
                    <a:pt x="19" y="20"/>
                  </a:lnTo>
                  <a:lnTo>
                    <a:pt x="32" y="9"/>
                  </a:lnTo>
                  <a:lnTo>
                    <a:pt x="4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41" name="Freeform 162"/>
            <p:cNvSpPr>
              <a:spLocks/>
            </p:cNvSpPr>
            <p:nvPr/>
          </p:nvSpPr>
          <p:spPr bwMode="auto">
            <a:xfrm>
              <a:off x="750888" y="2655888"/>
              <a:ext cx="93663" cy="69850"/>
            </a:xfrm>
            <a:custGeom>
              <a:avLst/>
              <a:gdLst>
                <a:gd name="T0" fmla="*/ 64 w 295"/>
                <a:gd name="T1" fmla="*/ 0 h 222"/>
                <a:gd name="T2" fmla="*/ 80 w 295"/>
                <a:gd name="T3" fmla="*/ 2 h 222"/>
                <a:gd name="T4" fmla="*/ 96 w 295"/>
                <a:gd name="T5" fmla="*/ 8 h 222"/>
                <a:gd name="T6" fmla="*/ 263 w 295"/>
                <a:gd name="T7" fmla="*/ 103 h 222"/>
                <a:gd name="T8" fmla="*/ 277 w 295"/>
                <a:gd name="T9" fmla="*/ 114 h 222"/>
                <a:gd name="T10" fmla="*/ 286 w 295"/>
                <a:gd name="T11" fmla="*/ 127 h 222"/>
                <a:gd name="T12" fmla="*/ 293 w 295"/>
                <a:gd name="T13" fmla="*/ 142 h 222"/>
                <a:gd name="T14" fmla="*/ 295 w 295"/>
                <a:gd name="T15" fmla="*/ 158 h 222"/>
                <a:gd name="T16" fmla="*/ 293 w 295"/>
                <a:gd name="T17" fmla="*/ 174 h 222"/>
                <a:gd name="T18" fmla="*/ 286 w 295"/>
                <a:gd name="T19" fmla="*/ 190 h 222"/>
                <a:gd name="T20" fmla="*/ 276 w 295"/>
                <a:gd name="T21" fmla="*/ 204 h 222"/>
                <a:gd name="T22" fmla="*/ 262 w 295"/>
                <a:gd name="T23" fmla="*/ 214 h 222"/>
                <a:gd name="T24" fmla="*/ 246 w 295"/>
                <a:gd name="T25" fmla="*/ 220 h 222"/>
                <a:gd name="T26" fmla="*/ 231 w 295"/>
                <a:gd name="T27" fmla="*/ 222 h 222"/>
                <a:gd name="T28" fmla="*/ 214 w 295"/>
                <a:gd name="T29" fmla="*/ 220 h 222"/>
                <a:gd name="T30" fmla="*/ 198 w 295"/>
                <a:gd name="T31" fmla="*/ 213 h 222"/>
                <a:gd name="T32" fmla="*/ 31 w 295"/>
                <a:gd name="T33" fmla="*/ 118 h 222"/>
                <a:gd name="T34" fmla="*/ 18 w 295"/>
                <a:gd name="T35" fmla="*/ 108 h 222"/>
                <a:gd name="T36" fmla="*/ 8 w 295"/>
                <a:gd name="T37" fmla="*/ 94 h 222"/>
                <a:gd name="T38" fmla="*/ 2 w 295"/>
                <a:gd name="T39" fmla="*/ 80 h 222"/>
                <a:gd name="T40" fmla="*/ 0 w 295"/>
                <a:gd name="T41" fmla="*/ 63 h 222"/>
                <a:gd name="T42" fmla="*/ 2 w 295"/>
                <a:gd name="T43" fmla="*/ 46 h 222"/>
                <a:gd name="T44" fmla="*/ 8 w 295"/>
                <a:gd name="T45" fmla="*/ 31 h 222"/>
                <a:gd name="T46" fmla="*/ 19 w 295"/>
                <a:gd name="T47" fmla="*/ 17 h 222"/>
                <a:gd name="T48" fmla="*/ 32 w 295"/>
                <a:gd name="T49" fmla="*/ 8 h 222"/>
                <a:gd name="T50" fmla="*/ 47 w 295"/>
                <a:gd name="T51" fmla="*/ 2 h 222"/>
                <a:gd name="T52" fmla="*/ 64 w 295"/>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2">
                  <a:moveTo>
                    <a:pt x="64" y="0"/>
                  </a:moveTo>
                  <a:lnTo>
                    <a:pt x="80" y="2"/>
                  </a:lnTo>
                  <a:lnTo>
                    <a:pt x="96" y="8"/>
                  </a:lnTo>
                  <a:lnTo>
                    <a:pt x="263" y="103"/>
                  </a:lnTo>
                  <a:lnTo>
                    <a:pt x="277" y="114"/>
                  </a:lnTo>
                  <a:lnTo>
                    <a:pt x="286" y="127"/>
                  </a:lnTo>
                  <a:lnTo>
                    <a:pt x="293" y="142"/>
                  </a:lnTo>
                  <a:lnTo>
                    <a:pt x="295" y="158"/>
                  </a:lnTo>
                  <a:lnTo>
                    <a:pt x="293" y="174"/>
                  </a:lnTo>
                  <a:lnTo>
                    <a:pt x="286" y="190"/>
                  </a:lnTo>
                  <a:lnTo>
                    <a:pt x="276" y="204"/>
                  </a:lnTo>
                  <a:lnTo>
                    <a:pt x="262" y="214"/>
                  </a:lnTo>
                  <a:lnTo>
                    <a:pt x="246" y="220"/>
                  </a:lnTo>
                  <a:lnTo>
                    <a:pt x="231" y="222"/>
                  </a:lnTo>
                  <a:lnTo>
                    <a:pt x="214" y="220"/>
                  </a:lnTo>
                  <a:lnTo>
                    <a:pt x="198" y="213"/>
                  </a:lnTo>
                  <a:lnTo>
                    <a:pt x="31" y="118"/>
                  </a:lnTo>
                  <a:lnTo>
                    <a:pt x="18" y="108"/>
                  </a:lnTo>
                  <a:lnTo>
                    <a:pt x="8" y="94"/>
                  </a:lnTo>
                  <a:lnTo>
                    <a:pt x="2" y="80"/>
                  </a:lnTo>
                  <a:lnTo>
                    <a:pt x="0" y="63"/>
                  </a:lnTo>
                  <a:lnTo>
                    <a:pt x="2" y="46"/>
                  </a:lnTo>
                  <a:lnTo>
                    <a:pt x="8" y="31"/>
                  </a:lnTo>
                  <a:lnTo>
                    <a:pt x="19" y="17"/>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42" name="Freeform 163"/>
            <p:cNvSpPr>
              <a:spLocks/>
            </p:cNvSpPr>
            <p:nvPr/>
          </p:nvSpPr>
          <p:spPr bwMode="auto">
            <a:xfrm>
              <a:off x="688975" y="2882900"/>
              <a:ext cx="101600" cy="39688"/>
            </a:xfrm>
            <a:custGeom>
              <a:avLst/>
              <a:gdLst>
                <a:gd name="T0" fmla="*/ 64 w 321"/>
                <a:gd name="T1" fmla="*/ 0 h 128"/>
                <a:gd name="T2" fmla="*/ 257 w 321"/>
                <a:gd name="T3" fmla="*/ 0 h 128"/>
                <a:gd name="T4" fmla="*/ 274 w 321"/>
                <a:gd name="T5" fmla="*/ 3 h 128"/>
                <a:gd name="T6" fmla="*/ 289 w 321"/>
                <a:gd name="T7" fmla="*/ 9 h 128"/>
                <a:gd name="T8" fmla="*/ 302 w 321"/>
                <a:gd name="T9" fmla="*/ 18 h 128"/>
                <a:gd name="T10" fmla="*/ 312 w 321"/>
                <a:gd name="T11" fmla="*/ 32 h 128"/>
                <a:gd name="T12" fmla="*/ 319 w 321"/>
                <a:gd name="T13" fmla="*/ 47 h 128"/>
                <a:gd name="T14" fmla="*/ 321 w 321"/>
                <a:gd name="T15" fmla="*/ 64 h 128"/>
                <a:gd name="T16" fmla="*/ 319 w 321"/>
                <a:gd name="T17" fmla="*/ 81 h 128"/>
                <a:gd name="T18" fmla="*/ 312 w 321"/>
                <a:gd name="T19" fmla="*/ 95 h 128"/>
                <a:gd name="T20" fmla="*/ 302 w 321"/>
                <a:gd name="T21" fmla="*/ 109 h 128"/>
                <a:gd name="T22" fmla="*/ 289 w 321"/>
                <a:gd name="T23" fmla="*/ 118 h 128"/>
                <a:gd name="T24" fmla="*/ 274 w 321"/>
                <a:gd name="T25" fmla="*/ 126 h 128"/>
                <a:gd name="T26" fmla="*/ 257 w 321"/>
                <a:gd name="T27" fmla="*/ 128 h 128"/>
                <a:gd name="T28" fmla="*/ 64 w 321"/>
                <a:gd name="T29" fmla="*/ 128 h 128"/>
                <a:gd name="T30" fmla="*/ 47 w 321"/>
                <a:gd name="T31" fmla="*/ 126 h 128"/>
                <a:gd name="T32" fmla="*/ 32 w 321"/>
                <a:gd name="T33" fmla="*/ 118 h 128"/>
                <a:gd name="T34" fmla="*/ 19 w 321"/>
                <a:gd name="T35" fmla="*/ 109 h 128"/>
                <a:gd name="T36" fmla="*/ 9 w 321"/>
                <a:gd name="T37" fmla="*/ 95 h 128"/>
                <a:gd name="T38" fmla="*/ 2 w 321"/>
                <a:gd name="T39" fmla="*/ 81 h 128"/>
                <a:gd name="T40" fmla="*/ 0 w 321"/>
                <a:gd name="T41" fmla="*/ 64 h 128"/>
                <a:gd name="T42" fmla="*/ 2 w 321"/>
                <a:gd name="T43" fmla="*/ 47 h 128"/>
                <a:gd name="T44" fmla="*/ 9 w 321"/>
                <a:gd name="T45" fmla="*/ 32 h 128"/>
                <a:gd name="T46" fmla="*/ 19 w 321"/>
                <a:gd name="T47" fmla="*/ 18 h 128"/>
                <a:gd name="T48" fmla="*/ 32 w 321"/>
                <a:gd name="T49" fmla="*/ 9 h 128"/>
                <a:gd name="T50" fmla="*/ 47 w 321"/>
                <a:gd name="T51" fmla="*/ 3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3"/>
                  </a:lnTo>
                  <a:lnTo>
                    <a:pt x="289" y="9"/>
                  </a:lnTo>
                  <a:lnTo>
                    <a:pt x="302" y="18"/>
                  </a:lnTo>
                  <a:lnTo>
                    <a:pt x="312" y="32"/>
                  </a:lnTo>
                  <a:lnTo>
                    <a:pt x="319" y="47"/>
                  </a:lnTo>
                  <a:lnTo>
                    <a:pt x="321" y="64"/>
                  </a:lnTo>
                  <a:lnTo>
                    <a:pt x="319" y="81"/>
                  </a:lnTo>
                  <a:lnTo>
                    <a:pt x="312" y="95"/>
                  </a:lnTo>
                  <a:lnTo>
                    <a:pt x="302" y="109"/>
                  </a:lnTo>
                  <a:lnTo>
                    <a:pt x="289" y="118"/>
                  </a:lnTo>
                  <a:lnTo>
                    <a:pt x="274" y="126"/>
                  </a:lnTo>
                  <a:lnTo>
                    <a:pt x="257" y="128"/>
                  </a:lnTo>
                  <a:lnTo>
                    <a:pt x="64" y="128"/>
                  </a:lnTo>
                  <a:lnTo>
                    <a:pt x="47" y="126"/>
                  </a:lnTo>
                  <a:lnTo>
                    <a:pt x="32" y="118"/>
                  </a:lnTo>
                  <a:lnTo>
                    <a:pt x="19" y="109"/>
                  </a:lnTo>
                  <a:lnTo>
                    <a:pt x="9" y="95"/>
                  </a:lnTo>
                  <a:lnTo>
                    <a:pt x="2" y="81"/>
                  </a:lnTo>
                  <a:lnTo>
                    <a:pt x="0" y="64"/>
                  </a:lnTo>
                  <a:lnTo>
                    <a:pt x="2" y="47"/>
                  </a:lnTo>
                  <a:lnTo>
                    <a:pt x="9" y="32"/>
                  </a:lnTo>
                  <a:lnTo>
                    <a:pt x="19" y="18"/>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43" name="Freeform 164"/>
            <p:cNvSpPr>
              <a:spLocks/>
            </p:cNvSpPr>
            <p:nvPr/>
          </p:nvSpPr>
          <p:spPr bwMode="auto">
            <a:xfrm>
              <a:off x="750888" y="3079750"/>
              <a:ext cx="93663" cy="71438"/>
            </a:xfrm>
            <a:custGeom>
              <a:avLst/>
              <a:gdLst>
                <a:gd name="T0" fmla="*/ 231 w 295"/>
                <a:gd name="T1" fmla="*/ 0 h 224"/>
                <a:gd name="T2" fmla="*/ 247 w 295"/>
                <a:gd name="T3" fmla="*/ 3 h 224"/>
                <a:gd name="T4" fmla="*/ 262 w 295"/>
                <a:gd name="T5" fmla="*/ 8 h 224"/>
                <a:gd name="T6" fmla="*/ 276 w 295"/>
                <a:gd name="T7" fmla="*/ 19 h 224"/>
                <a:gd name="T8" fmla="*/ 286 w 295"/>
                <a:gd name="T9" fmla="*/ 32 h 224"/>
                <a:gd name="T10" fmla="*/ 293 w 295"/>
                <a:gd name="T11" fmla="*/ 48 h 224"/>
                <a:gd name="T12" fmla="*/ 295 w 295"/>
                <a:gd name="T13" fmla="*/ 65 h 224"/>
                <a:gd name="T14" fmla="*/ 293 w 295"/>
                <a:gd name="T15" fmla="*/ 80 h 224"/>
                <a:gd name="T16" fmla="*/ 286 w 295"/>
                <a:gd name="T17" fmla="*/ 96 h 224"/>
                <a:gd name="T18" fmla="*/ 276 w 295"/>
                <a:gd name="T19" fmla="*/ 109 h 224"/>
                <a:gd name="T20" fmla="*/ 263 w 295"/>
                <a:gd name="T21" fmla="*/ 120 h 224"/>
                <a:gd name="T22" fmla="*/ 96 w 295"/>
                <a:gd name="T23" fmla="*/ 215 h 224"/>
                <a:gd name="T24" fmla="*/ 81 w 295"/>
                <a:gd name="T25" fmla="*/ 221 h 224"/>
                <a:gd name="T26" fmla="*/ 64 w 295"/>
                <a:gd name="T27" fmla="*/ 224 h 224"/>
                <a:gd name="T28" fmla="*/ 47 w 295"/>
                <a:gd name="T29" fmla="*/ 221 h 224"/>
                <a:gd name="T30" fmla="*/ 32 w 295"/>
                <a:gd name="T31" fmla="*/ 216 h 224"/>
                <a:gd name="T32" fmla="*/ 19 w 295"/>
                <a:gd name="T33" fmla="*/ 205 h 224"/>
                <a:gd name="T34" fmla="*/ 8 w 295"/>
                <a:gd name="T35" fmla="*/ 192 h 224"/>
                <a:gd name="T36" fmla="*/ 2 w 295"/>
                <a:gd name="T37" fmla="*/ 176 h 224"/>
                <a:gd name="T38" fmla="*/ 0 w 295"/>
                <a:gd name="T39" fmla="*/ 159 h 224"/>
                <a:gd name="T40" fmla="*/ 2 w 295"/>
                <a:gd name="T41" fmla="*/ 144 h 224"/>
                <a:gd name="T42" fmla="*/ 8 w 295"/>
                <a:gd name="T43" fmla="*/ 128 h 224"/>
                <a:gd name="T44" fmla="*/ 18 w 295"/>
                <a:gd name="T45" fmla="*/ 116 h 224"/>
                <a:gd name="T46" fmla="*/ 31 w 295"/>
                <a:gd name="T47" fmla="*/ 105 h 224"/>
                <a:gd name="T48" fmla="*/ 198 w 295"/>
                <a:gd name="T49" fmla="*/ 10 h 224"/>
                <a:gd name="T50" fmla="*/ 215 w 295"/>
                <a:gd name="T51" fmla="*/ 2 h 224"/>
                <a:gd name="T52" fmla="*/ 231 w 295"/>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4">
                  <a:moveTo>
                    <a:pt x="231" y="0"/>
                  </a:moveTo>
                  <a:lnTo>
                    <a:pt x="247" y="3"/>
                  </a:lnTo>
                  <a:lnTo>
                    <a:pt x="262" y="8"/>
                  </a:lnTo>
                  <a:lnTo>
                    <a:pt x="276" y="19"/>
                  </a:lnTo>
                  <a:lnTo>
                    <a:pt x="286" y="32"/>
                  </a:lnTo>
                  <a:lnTo>
                    <a:pt x="293" y="48"/>
                  </a:lnTo>
                  <a:lnTo>
                    <a:pt x="295" y="65"/>
                  </a:lnTo>
                  <a:lnTo>
                    <a:pt x="293" y="80"/>
                  </a:lnTo>
                  <a:lnTo>
                    <a:pt x="286" y="96"/>
                  </a:lnTo>
                  <a:lnTo>
                    <a:pt x="276" y="109"/>
                  </a:lnTo>
                  <a:lnTo>
                    <a:pt x="263" y="120"/>
                  </a:lnTo>
                  <a:lnTo>
                    <a:pt x="96" y="215"/>
                  </a:lnTo>
                  <a:lnTo>
                    <a:pt x="81"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44" name="Freeform 165"/>
            <p:cNvSpPr>
              <a:spLocks/>
            </p:cNvSpPr>
            <p:nvPr/>
          </p:nvSpPr>
          <p:spPr bwMode="auto">
            <a:xfrm>
              <a:off x="1492250" y="3079750"/>
              <a:ext cx="93663" cy="71438"/>
            </a:xfrm>
            <a:custGeom>
              <a:avLst/>
              <a:gdLst>
                <a:gd name="T0" fmla="*/ 64 w 295"/>
                <a:gd name="T1" fmla="*/ 0 h 224"/>
                <a:gd name="T2" fmla="*/ 81 w 295"/>
                <a:gd name="T3" fmla="*/ 2 h 224"/>
                <a:gd name="T4" fmla="*/ 97 w 295"/>
                <a:gd name="T5" fmla="*/ 10 h 224"/>
                <a:gd name="T6" fmla="*/ 263 w 295"/>
                <a:gd name="T7" fmla="*/ 105 h 224"/>
                <a:gd name="T8" fmla="*/ 277 w 295"/>
                <a:gd name="T9" fmla="*/ 116 h 224"/>
                <a:gd name="T10" fmla="*/ 287 w 295"/>
                <a:gd name="T11" fmla="*/ 128 h 224"/>
                <a:gd name="T12" fmla="*/ 293 w 295"/>
                <a:gd name="T13" fmla="*/ 144 h 224"/>
                <a:gd name="T14" fmla="*/ 295 w 295"/>
                <a:gd name="T15" fmla="*/ 159 h 224"/>
                <a:gd name="T16" fmla="*/ 293 w 295"/>
                <a:gd name="T17" fmla="*/ 176 h 224"/>
                <a:gd name="T18" fmla="*/ 287 w 295"/>
                <a:gd name="T19" fmla="*/ 192 h 224"/>
                <a:gd name="T20" fmla="*/ 276 w 295"/>
                <a:gd name="T21" fmla="*/ 205 h 224"/>
                <a:gd name="T22" fmla="*/ 262 w 295"/>
                <a:gd name="T23" fmla="*/ 216 h 224"/>
                <a:gd name="T24" fmla="*/ 248 w 295"/>
                <a:gd name="T25" fmla="*/ 221 h 224"/>
                <a:gd name="T26" fmla="*/ 231 w 295"/>
                <a:gd name="T27" fmla="*/ 224 h 224"/>
                <a:gd name="T28" fmla="*/ 214 w 295"/>
                <a:gd name="T29" fmla="*/ 221 h 224"/>
                <a:gd name="T30" fmla="*/ 198 w 295"/>
                <a:gd name="T31" fmla="*/ 215 h 224"/>
                <a:gd name="T32" fmla="*/ 32 w 295"/>
                <a:gd name="T33" fmla="*/ 120 h 224"/>
                <a:gd name="T34" fmla="*/ 19 w 295"/>
                <a:gd name="T35" fmla="*/ 109 h 224"/>
                <a:gd name="T36" fmla="*/ 9 w 295"/>
                <a:gd name="T37" fmla="*/ 96 h 224"/>
                <a:gd name="T38" fmla="*/ 2 w 295"/>
                <a:gd name="T39" fmla="*/ 80 h 224"/>
                <a:gd name="T40" fmla="*/ 0 w 295"/>
                <a:gd name="T41" fmla="*/ 65 h 224"/>
                <a:gd name="T42" fmla="*/ 2 w 295"/>
                <a:gd name="T43" fmla="*/ 48 h 224"/>
                <a:gd name="T44" fmla="*/ 9 w 295"/>
                <a:gd name="T45" fmla="*/ 32 h 224"/>
                <a:gd name="T46" fmla="*/ 19 w 295"/>
                <a:gd name="T47" fmla="*/ 19 h 224"/>
                <a:gd name="T48" fmla="*/ 33 w 295"/>
                <a:gd name="T49" fmla="*/ 8 h 224"/>
                <a:gd name="T50" fmla="*/ 47 w 295"/>
                <a:gd name="T51" fmla="*/ 3 h 224"/>
                <a:gd name="T52" fmla="*/ 64 w 295"/>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4">
                  <a:moveTo>
                    <a:pt x="64" y="0"/>
                  </a:moveTo>
                  <a:lnTo>
                    <a:pt x="81" y="2"/>
                  </a:lnTo>
                  <a:lnTo>
                    <a:pt x="97" y="10"/>
                  </a:lnTo>
                  <a:lnTo>
                    <a:pt x="263" y="105"/>
                  </a:lnTo>
                  <a:lnTo>
                    <a:pt x="277" y="116"/>
                  </a:lnTo>
                  <a:lnTo>
                    <a:pt x="287" y="128"/>
                  </a:lnTo>
                  <a:lnTo>
                    <a:pt x="293" y="144"/>
                  </a:lnTo>
                  <a:lnTo>
                    <a:pt x="295" y="159"/>
                  </a:lnTo>
                  <a:lnTo>
                    <a:pt x="293" y="176"/>
                  </a:lnTo>
                  <a:lnTo>
                    <a:pt x="287" y="192"/>
                  </a:lnTo>
                  <a:lnTo>
                    <a:pt x="276" y="205"/>
                  </a:lnTo>
                  <a:lnTo>
                    <a:pt x="262" y="216"/>
                  </a:lnTo>
                  <a:lnTo>
                    <a:pt x="248" y="221"/>
                  </a:lnTo>
                  <a:lnTo>
                    <a:pt x="231" y="224"/>
                  </a:lnTo>
                  <a:lnTo>
                    <a:pt x="214" y="221"/>
                  </a:lnTo>
                  <a:lnTo>
                    <a:pt x="198" y="215"/>
                  </a:lnTo>
                  <a:lnTo>
                    <a:pt x="32" y="120"/>
                  </a:lnTo>
                  <a:lnTo>
                    <a:pt x="19" y="109"/>
                  </a:lnTo>
                  <a:lnTo>
                    <a:pt x="9" y="96"/>
                  </a:lnTo>
                  <a:lnTo>
                    <a:pt x="2" y="80"/>
                  </a:lnTo>
                  <a:lnTo>
                    <a:pt x="0" y="65"/>
                  </a:lnTo>
                  <a:lnTo>
                    <a:pt x="2" y="48"/>
                  </a:lnTo>
                  <a:lnTo>
                    <a:pt x="9" y="32"/>
                  </a:lnTo>
                  <a:lnTo>
                    <a:pt x="19" y="19"/>
                  </a:lnTo>
                  <a:lnTo>
                    <a:pt x="33" y="8"/>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45" name="Freeform 166"/>
            <p:cNvSpPr>
              <a:spLocks/>
            </p:cNvSpPr>
            <p:nvPr/>
          </p:nvSpPr>
          <p:spPr bwMode="auto">
            <a:xfrm>
              <a:off x="1544638" y="2882900"/>
              <a:ext cx="101600" cy="39688"/>
            </a:xfrm>
            <a:custGeom>
              <a:avLst/>
              <a:gdLst>
                <a:gd name="T0" fmla="*/ 64 w 321"/>
                <a:gd name="T1" fmla="*/ 0 h 128"/>
                <a:gd name="T2" fmla="*/ 257 w 321"/>
                <a:gd name="T3" fmla="*/ 0 h 128"/>
                <a:gd name="T4" fmla="*/ 274 w 321"/>
                <a:gd name="T5" fmla="*/ 3 h 128"/>
                <a:gd name="T6" fmla="*/ 289 w 321"/>
                <a:gd name="T7" fmla="*/ 9 h 128"/>
                <a:gd name="T8" fmla="*/ 302 w 321"/>
                <a:gd name="T9" fmla="*/ 18 h 128"/>
                <a:gd name="T10" fmla="*/ 311 w 321"/>
                <a:gd name="T11" fmla="*/ 32 h 128"/>
                <a:gd name="T12" fmla="*/ 319 w 321"/>
                <a:gd name="T13" fmla="*/ 47 h 128"/>
                <a:gd name="T14" fmla="*/ 321 w 321"/>
                <a:gd name="T15" fmla="*/ 64 h 128"/>
                <a:gd name="T16" fmla="*/ 319 w 321"/>
                <a:gd name="T17" fmla="*/ 81 h 128"/>
                <a:gd name="T18" fmla="*/ 311 w 321"/>
                <a:gd name="T19" fmla="*/ 95 h 128"/>
                <a:gd name="T20" fmla="*/ 302 w 321"/>
                <a:gd name="T21" fmla="*/ 109 h 128"/>
                <a:gd name="T22" fmla="*/ 289 w 321"/>
                <a:gd name="T23" fmla="*/ 118 h 128"/>
                <a:gd name="T24" fmla="*/ 274 w 321"/>
                <a:gd name="T25" fmla="*/ 126 h 128"/>
                <a:gd name="T26" fmla="*/ 257 w 321"/>
                <a:gd name="T27" fmla="*/ 128 h 128"/>
                <a:gd name="T28" fmla="*/ 64 w 321"/>
                <a:gd name="T29" fmla="*/ 128 h 128"/>
                <a:gd name="T30" fmla="*/ 47 w 321"/>
                <a:gd name="T31" fmla="*/ 126 h 128"/>
                <a:gd name="T32" fmla="*/ 31 w 321"/>
                <a:gd name="T33" fmla="*/ 118 h 128"/>
                <a:gd name="T34" fmla="*/ 19 w 321"/>
                <a:gd name="T35" fmla="*/ 109 h 128"/>
                <a:gd name="T36" fmla="*/ 8 w 321"/>
                <a:gd name="T37" fmla="*/ 95 h 128"/>
                <a:gd name="T38" fmla="*/ 2 w 321"/>
                <a:gd name="T39" fmla="*/ 81 h 128"/>
                <a:gd name="T40" fmla="*/ 0 w 321"/>
                <a:gd name="T41" fmla="*/ 64 h 128"/>
                <a:gd name="T42" fmla="*/ 2 w 321"/>
                <a:gd name="T43" fmla="*/ 47 h 128"/>
                <a:gd name="T44" fmla="*/ 8 w 321"/>
                <a:gd name="T45" fmla="*/ 32 h 128"/>
                <a:gd name="T46" fmla="*/ 19 w 321"/>
                <a:gd name="T47" fmla="*/ 18 h 128"/>
                <a:gd name="T48" fmla="*/ 31 w 321"/>
                <a:gd name="T49" fmla="*/ 9 h 128"/>
                <a:gd name="T50" fmla="*/ 47 w 321"/>
                <a:gd name="T51" fmla="*/ 3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3"/>
                  </a:lnTo>
                  <a:lnTo>
                    <a:pt x="289" y="9"/>
                  </a:lnTo>
                  <a:lnTo>
                    <a:pt x="302" y="18"/>
                  </a:lnTo>
                  <a:lnTo>
                    <a:pt x="311" y="32"/>
                  </a:lnTo>
                  <a:lnTo>
                    <a:pt x="319" y="47"/>
                  </a:lnTo>
                  <a:lnTo>
                    <a:pt x="321" y="64"/>
                  </a:lnTo>
                  <a:lnTo>
                    <a:pt x="319" y="81"/>
                  </a:lnTo>
                  <a:lnTo>
                    <a:pt x="311" y="95"/>
                  </a:lnTo>
                  <a:lnTo>
                    <a:pt x="302" y="109"/>
                  </a:lnTo>
                  <a:lnTo>
                    <a:pt x="289" y="118"/>
                  </a:lnTo>
                  <a:lnTo>
                    <a:pt x="274" y="126"/>
                  </a:lnTo>
                  <a:lnTo>
                    <a:pt x="257" y="128"/>
                  </a:lnTo>
                  <a:lnTo>
                    <a:pt x="64" y="128"/>
                  </a:lnTo>
                  <a:lnTo>
                    <a:pt x="47" y="126"/>
                  </a:lnTo>
                  <a:lnTo>
                    <a:pt x="31" y="118"/>
                  </a:lnTo>
                  <a:lnTo>
                    <a:pt x="19" y="109"/>
                  </a:lnTo>
                  <a:lnTo>
                    <a:pt x="8" y="95"/>
                  </a:lnTo>
                  <a:lnTo>
                    <a:pt x="2" y="81"/>
                  </a:lnTo>
                  <a:lnTo>
                    <a:pt x="0" y="64"/>
                  </a:lnTo>
                  <a:lnTo>
                    <a:pt x="2" y="47"/>
                  </a:lnTo>
                  <a:lnTo>
                    <a:pt x="8" y="32"/>
                  </a:lnTo>
                  <a:lnTo>
                    <a:pt x="19" y="18"/>
                  </a:lnTo>
                  <a:lnTo>
                    <a:pt x="31"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46" name="Freeform 167"/>
            <p:cNvSpPr>
              <a:spLocks/>
            </p:cNvSpPr>
            <p:nvPr/>
          </p:nvSpPr>
          <p:spPr bwMode="auto">
            <a:xfrm>
              <a:off x="1492250" y="2655888"/>
              <a:ext cx="93663" cy="69850"/>
            </a:xfrm>
            <a:custGeom>
              <a:avLst/>
              <a:gdLst>
                <a:gd name="T0" fmla="*/ 231 w 295"/>
                <a:gd name="T1" fmla="*/ 0 h 222"/>
                <a:gd name="T2" fmla="*/ 248 w 295"/>
                <a:gd name="T3" fmla="*/ 2 h 222"/>
                <a:gd name="T4" fmla="*/ 262 w 295"/>
                <a:gd name="T5" fmla="*/ 8 h 222"/>
                <a:gd name="T6" fmla="*/ 276 w 295"/>
                <a:gd name="T7" fmla="*/ 17 h 222"/>
                <a:gd name="T8" fmla="*/ 287 w 295"/>
                <a:gd name="T9" fmla="*/ 31 h 222"/>
                <a:gd name="T10" fmla="*/ 293 w 295"/>
                <a:gd name="T11" fmla="*/ 46 h 222"/>
                <a:gd name="T12" fmla="*/ 295 w 295"/>
                <a:gd name="T13" fmla="*/ 63 h 222"/>
                <a:gd name="T14" fmla="*/ 293 w 295"/>
                <a:gd name="T15" fmla="*/ 80 h 222"/>
                <a:gd name="T16" fmla="*/ 287 w 295"/>
                <a:gd name="T17" fmla="*/ 94 h 222"/>
                <a:gd name="T18" fmla="*/ 277 w 295"/>
                <a:gd name="T19" fmla="*/ 108 h 222"/>
                <a:gd name="T20" fmla="*/ 263 w 295"/>
                <a:gd name="T21" fmla="*/ 118 h 222"/>
                <a:gd name="T22" fmla="*/ 97 w 295"/>
                <a:gd name="T23" fmla="*/ 213 h 222"/>
                <a:gd name="T24" fmla="*/ 81 w 295"/>
                <a:gd name="T25" fmla="*/ 220 h 222"/>
                <a:gd name="T26" fmla="*/ 64 w 295"/>
                <a:gd name="T27" fmla="*/ 222 h 222"/>
                <a:gd name="T28" fmla="*/ 48 w 295"/>
                <a:gd name="T29" fmla="*/ 220 h 222"/>
                <a:gd name="T30" fmla="*/ 33 w 295"/>
                <a:gd name="T31" fmla="*/ 214 h 222"/>
                <a:gd name="T32" fmla="*/ 19 w 295"/>
                <a:gd name="T33" fmla="*/ 204 h 222"/>
                <a:gd name="T34" fmla="*/ 9 w 295"/>
                <a:gd name="T35" fmla="*/ 190 h 222"/>
                <a:gd name="T36" fmla="*/ 2 w 295"/>
                <a:gd name="T37" fmla="*/ 174 h 222"/>
                <a:gd name="T38" fmla="*/ 0 w 295"/>
                <a:gd name="T39" fmla="*/ 158 h 222"/>
                <a:gd name="T40" fmla="*/ 2 w 295"/>
                <a:gd name="T41" fmla="*/ 142 h 222"/>
                <a:gd name="T42" fmla="*/ 9 w 295"/>
                <a:gd name="T43" fmla="*/ 127 h 222"/>
                <a:gd name="T44" fmla="*/ 19 w 295"/>
                <a:gd name="T45" fmla="*/ 114 h 222"/>
                <a:gd name="T46" fmla="*/ 32 w 295"/>
                <a:gd name="T47" fmla="*/ 103 h 222"/>
                <a:gd name="T48" fmla="*/ 198 w 295"/>
                <a:gd name="T49" fmla="*/ 8 h 222"/>
                <a:gd name="T50" fmla="*/ 215 w 295"/>
                <a:gd name="T51" fmla="*/ 2 h 222"/>
                <a:gd name="T52" fmla="*/ 231 w 295"/>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222">
                  <a:moveTo>
                    <a:pt x="231" y="0"/>
                  </a:moveTo>
                  <a:lnTo>
                    <a:pt x="248" y="2"/>
                  </a:lnTo>
                  <a:lnTo>
                    <a:pt x="262" y="8"/>
                  </a:lnTo>
                  <a:lnTo>
                    <a:pt x="276" y="17"/>
                  </a:lnTo>
                  <a:lnTo>
                    <a:pt x="287" y="31"/>
                  </a:lnTo>
                  <a:lnTo>
                    <a:pt x="293" y="46"/>
                  </a:lnTo>
                  <a:lnTo>
                    <a:pt x="295" y="63"/>
                  </a:lnTo>
                  <a:lnTo>
                    <a:pt x="293" y="80"/>
                  </a:lnTo>
                  <a:lnTo>
                    <a:pt x="287" y="94"/>
                  </a:lnTo>
                  <a:lnTo>
                    <a:pt x="277" y="108"/>
                  </a:lnTo>
                  <a:lnTo>
                    <a:pt x="263" y="118"/>
                  </a:lnTo>
                  <a:lnTo>
                    <a:pt x="97" y="213"/>
                  </a:lnTo>
                  <a:lnTo>
                    <a:pt x="81" y="220"/>
                  </a:lnTo>
                  <a:lnTo>
                    <a:pt x="64" y="222"/>
                  </a:lnTo>
                  <a:lnTo>
                    <a:pt x="48" y="220"/>
                  </a:lnTo>
                  <a:lnTo>
                    <a:pt x="33" y="214"/>
                  </a:lnTo>
                  <a:lnTo>
                    <a:pt x="19" y="204"/>
                  </a:lnTo>
                  <a:lnTo>
                    <a:pt x="9" y="190"/>
                  </a:lnTo>
                  <a:lnTo>
                    <a:pt x="2" y="174"/>
                  </a:lnTo>
                  <a:lnTo>
                    <a:pt x="0" y="158"/>
                  </a:lnTo>
                  <a:lnTo>
                    <a:pt x="2" y="142"/>
                  </a:lnTo>
                  <a:lnTo>
                    <a:pt x="9" y="127"/>
                  </a:lnTo>
                  <a:lnTo>
                    <a:pt x="19" y="114"/>
                  </a:lnTo>
                  <a:lnTo>
                    <a:pt x="32" y="103"/>
                  </a:lnTo>
                  <a:lnTo>
                    <a:pt x="198" y="8"/>
                  </a:lnTo>
                  <a:lnTo>
                    <a:pt x="215" y="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47" name="Freeform 168"/>
            <p:cNvSpPr>
              <a:spLocks/>
            </p:cNvSpPr>
            <p:nvPr/>
          </p:nvSpPr>
          <p:spPr bwMode="auto">
            <a:xfrm>
              <a:off x="1346200" y="2487613"/>
              <a:ext cx="71438" cy="93663"/>
            </a:xfrm>
            <a:custGeom>
              <a:avLst/>
              <a:gdLst>
                <a:gd name="T0" fmla="*/ 159 w 224"/>
                <a:gd name="T1" fmla="*/ 0 h 292"/>
                <a:gd name="T2" fmla="*/ 176 w 224"/>
                <a:gd name="T3" fmla="*/ 2 h 292"/>
                <a:gd name="T4" fmla="*/ 192 w 224"/>
                <a:gd name="T5" fmla="*/ 9 h 292"/>
                <a:gd name="T6" fmla="*/ 206 w 224"/>
                <a:gd name="T7" fmla="*/ 20 h 292"/>
                <a:gd name="T8" fmla="*/ 216 w 224"/>
                <a:gd name="T9" fmla="*/ 32 h 292"/>
                <a:gd name="T10" fmla="*/ 222 w 224"/>
                <a:gd name="T11" fmla="*/ 48 h 292"/>
                <a:gd name="T12" fmla="*/ 224 w 224"/>
                <a:gd name="T13" fmla="*/ 63 h 292"/>
                <a:gd name="T14" fmla="*/ 222 w 224"/>
                <a:gd name="T15" fmla="*/ 80 h 292"/>
                <a:gd name="T16" fmla="*/ 216 w 224"/>
                <a:gd name="T17" fmla="*/ 96 h 292"/>
                <a:gd name="T18" fmla="*/ 120 w 224"/>
                <a:gd name="T19" fmla="*/ 261 h 292"/>
                <a:gd name="T20" fmla="*/ 109 w 224"/>
                <a:gd name="T21" fmla="*/ 275 h 292"/>
                <a:gd name="T22" fmla="*/ 95 w 224"/>
                <a:gd name="T23" fmla="*/ 285 h 292"/>
                <a:gd name="T24" fmla="*/ 81 w 224"/>
                <a:gd name="T25" fmla="*/ 290 h 292"/>
                <a:gd name="T26" fmla="*/ 64 w 224"/>
                <a:gd name="T27" fmla="*/ 292 h 292"/>
                <a:gd name="T28" fmla="*/ 48 w 224"/>
                <a:gd name="T29" fmla="*/ 290 h 292"/>
                <a:gd name="T30" fmla="*/ 33 w 224"/>
                <a:gd name="T31" fmla="*/ 284 h 292"/>
                <a:gd name="T32" fmla="*/ 18 w 224"/>
                <a:gd name="T33" fmla="*/ 274 h 292"/>
                <a:gd name="T34" fmla="*/ 8 w 224"/>
                <a:gd name="T35" fmla="*/ 261 h 292"/>
                <a:gd name="T36" fmla="*/ 2 w 224"/>
                <a:gd name="T37" fmla="*/ 246 h 292"/>
                <a:gd name="T38" fmla="*/ 0 w 224"/>
                <a:gd name="T39" fmla="*/ 230 h 292"/>
                <a:gd name="T40" fmla="*/ 2 w 224"/>
                <a:gd name="T41" fmla="*/ 213 h 292"/>
                <a:gd name="T42" fmla="*/ 8 w 224"/>
                <a:gd name="T43" fmla="*/ 198 h 292"/>
                <a:gd name="T44" fmla="*/ 105 w 224"/>
                <a:gd name="T45" fmla="*/ 32 h 292"/>
                <a:gd name="T46" fmla="*/ 115 w 224"/>
                <a:gd name="T47" fmla="*/ 19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6" y="20"/>
                  </a:lnTo>
                  <a:lnTo>
                    <a:pt x="216" y="32"/>
                  </a:lnTo>
                  <a:lnTo>
                    <a:pt x="222" y="48"/>
                  </a:lnTo>
                  <a:lnTo>
                    <a:pt x="224" y="63"/>
                  </a:lnTo>
                  <a:lnTo>
                    <a:pt x="222" y="80"/>
                  </a:lnTo>
                  <a:lnTo>
                    <a:pt x="216" y="96"/>
                  </a:lnTo>
                  <a:lnTo>
                    <a:pt x="120" y="261"/>
                  </a:lnTo>
                  <a:lnTo>
                    <a:pt x="109" y="275"/>
                  </a:lnTo>
                  <a:lnTo>
                    <a:pt x="95" y="285"/>
                  </a:lnTo>
                  <a:lnTo>
                    <a:pt x="81" y="290"/>
                  </a:lnTo>
                  <a:lnTo>
                    <a:pt x="64" y="292"/>
                  </a:lnTo>
                  <a:lnTo>
                    <a:pt x="48" y="290"/>
                  </a:lnTo>
                  <a:lnTo>
                    <a:pt x="33" y="284"/>
                  </a:lnTo>
                  <a:lnTo>
                    <a:pt x="18" y="274"/>
                  </a:lnTo>
                  <a:lnTo>
                    <a:pt x="8" y="261"/>
                  </a:lnTo>
                  <a:lnTo>
                    <a:pt x="2" y="246"/>
                  </a:lnTo>
                  <a:lnTo>
                    <a:pt x="0" y="230"/>
                  </a:lnTo>
                  <a:lnTo>
                    <a:pt x="2" y="213"/>
                  </a:lnTo>
                  <a:lnTo>
                    <a:pt x="8" y="198"/>
                  </a:lnTo>
                  <a:lnTo>
                    <a:pt x="105" y="32"/>
                  </a:lnTo>
                  <a:lnTo>
                    <a:pt x="115" y="19"/>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48" name="Freeform 169"/>
            <p:cNvSpPr>
              <a:spLocks/>
            </p:cNvSpPr>
            <p:nvPr/>
          </p:nvSpPr>
          <p:spPr bwMode="auto">
            <a:xfrm>
              <a:off x="1119188" y="2732088"/>
              <a:ext cx="96838" cy="315913"/>
            </a:xfrm>
            <a:custGeom>
              <a:avLst/>
              <a:gdLst>
                <a:gd name="T0" fmla="*/ 154 w 308"/>
                <a:gd name="T1" fmla="*/ 0 h 992"/>
                <a:gd name="T2" fmla="*/ 185 w 308"/>
                <a:gd name="T3" fmla="*/ 2 h 992"/>
                <a:gd name="T4" fmla="*/ 213 w 308"/>
                <a:gd name="T5" fmla="*/ 7 h 992"/>
                <a:gd name="T6" fmla="*/ 238 w 308"/>
                <a:gd name="T7" fmla="*/ 17 h 992"/>
                <a:gd name="T8" fmla="*/ 259 w 308"/>
                <a:gd name="T9" fmla="*/ 30 h 992"/>
                <a:gd name="T10" fmla="*/ 277 w 308"/>
                <a:gd name="T11" fmla="*/ 47 h 992"/>
                <a:gd name="T12" fmla="*/ 290 w 308"/>
                <a:gd name="T13" fmla="*/ 67 h 992"/>
                <a:gd name="T14" fmla="*/ 301 w 308"/>
                <a:gd name="T15" fmla="*/ 91 h 992"/>
                <a:gd name="T16" fmla="*/ 306 w 308"/>
                <a:gd name="T17" fmla="*/ 119 h 992"/>
                <a:gd name="T18" fmla="*/ 308 w 308"/>
                <a:gd name="T19" fmla="*/ 150 h 992"/>
                <a:gd name="T20" fmla="*/ 308 w 308"/>
                <a:gd name="T21" fmla="*/ 375 h 992"/>
                <a:gd name="T22" fmla="*/ 307 w 308"/>
                <a:gd name="T23" fmla="*/ 405 h 992"/>
                <a:gd name="T24" fmla="*/ 304 w 308"/>
                <a:gd name="T25" fmla="*/ 435 h 992"/>
                <a:gd name="T26" fmla="*/ 301 w 308"/>
                <a:gd name="T27" fmla="*/ 467 h 992"/>
                <a:gd name="T28" fmla="*/ 240 w 308"/>
                <a:gd name="T29" fmla="*/ 920 h 992"/>
                <a:gd name="T30" fmla="*/ 236 w 308"/>
                <a:gd name="T31" fmla="*/ 942 h 992"/>
                <a:gd name="T32" fmla="*/ 228 w 308"/>
                <a:gd name="T33" fmla="*/ 960 h 992"/>
                <a:gd name="T34" fmla="*/ 219 w 308"/>
                <a:gd name="T35" fmla="*/ 972 h 992"/>
                <a:gd name="T36" fmla="*/ 206 w 308"/>
                <a:gd name="T37" fmla="*/ 982 h 992"/>
                <a:gd name="T38" fmla="*/ 192 w 308"/>
                <a:gd name="T39" fmla="*/ 988 h 992"/>
                <a:gd name="T40" fmla="*/ 174 w 308"/>
                <a:gd name="T41" fmla="*/ 991 h 992"/>
                <a:gd name="T42" fmla="*/ 154 w 308"/>
                <a:gd name="T43" fmla="*/ 992 h 992"/>
                <a:gd name="T44" fmla="*/ 134 w 308"/>
                <a:gd name="T45" fmla="*/ 991 h 992"/>
                <a:gd name="T46" fmla="*/ 116 w 308"/>
                <a:gd name="T47" fmla="*/ 988 h 992"/>
                <a:gd name="T48" fmla="*/ 102 w 308"/>
                <a:gd name="T49" fmla="*/ 982 h 992"/>
                <a:gd name="T50" fmla="*/ 89 w 308"/>
                <a:gd name="T51" fmla="*/ 972 h 992"/>
                <a:gd name="T52" fmla="*/ 79 w 308"/>
                <a:gd name="T53" fmla="*/ 960 h 992"/>
                <a:gd name="T54" fmla="*/ 72 w 308"/>
                <a:gd name="T55" fmla="*/ 942 h 992"/>
                <a:gd name="T56" fmla="*/ 68 w 308"/>
                <a:gd name="T57" fmla="*/ 920 h 992"/>
                <a:gd name="T58" fmla="*/ 7 w 308"/>
                <a:gd name="T59" fmla="*/ 467 h 992"/>
                <a:gd name="T60" fmla="*/ 4 w 308"/>
                <a:gd name="T61" fmla="*/ 435 h 992"/>
                <a:gd name="T62" fmla="*/ 1 w 308"/>
                <a:gd name="T63" fmla="*/ 405 h 992"/>
                <a:gd name="T64" fmla="*/ 0 w 308"/>
                <a:gd name="T65" fmla="*/ 375 h 992"/>
                <a:gd name="T66" fmla="*/ 0 w 308"/>
                <a:gd name="T67" fmla="*/ 150 h 992"/>
                <a:gd name="T68" fmla="*/ 2 w 308"/>
                <a:gd name="T69" fmla="*/ 119 h 992"/>
                <a:gd name="T70" fmla="*/ 7 w 308"/>
                <a:gd name="T71" fmla="*/ 91 h 992"/>
                <a:gd name="T72" fmla="*/ 18 w 308"/>
                <a:gd name="T73" fmla="*/ 67 h 992"/>
                <a:gd name="T74" fmla="*/ 31 w 308"/>
                <a:gd name="T75" fmla="*/ 47 h 992"/>
                <a:gd name="T76" fmla="*/ 49 w 308"/>
                <a:gd name="T77" fmla="*/ 30 h 992"/>
                <a:gd name="T78" fmla="*/ 70 w 308"/>
                <a:gd name="T79" fmla="*/ 17 h 992"/>
                <a:gd name="T80" fmla="*/ 95 w 308"/>
                <a:gd name="T81" fmla="*/ 7 h 992"/>
                <a:gd name="T82" fmla="*/ 122 w 308"/>
                <a:gd name="T83" fmla="*/ 2 h 992"/>
                <a:gd name="T84" fmla="*/ 154 w 308"/>
                <a:gd name="T85" fmla="*/ 0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2">
                  <a:moveTo>
                    <a:pt x="154" y="0"/>
                  </a:moveTo>
                  <a:lnTo>
                    <a:pt x="185" y="2"/>
                  </a:lnTo>
                  <a:lnTo>
                    <a:pt x="213" y="7"/>
                  </a:lnTo>
                  <a:lnTo>
                    <a:pt x="238" y="17"/>
                  </a:lnTo>
                  <a:lnTo>
                    <a:pt x="259" y="30"/>
                  </a:lnTo>
                  <a:lnTo>
                    <a:pt x="277" y="47"/>
                  </a:lnTo>
                  <a:lnTo>
                    <a:pt x="290" y="67"/>
                  </a:lnTo>
                  <a:lnTo>
                    <a:pt x="301" y="91"/>
                  </a:lnTo>
                  <a:lnTo>
                    <a:pt x="306" y="119"/>
                  </a:lnTo>
                  <a:lnTo>
                    <a:pt x="308" y="150"/>
                  </a:lnTo>
                  <a:lnTo>
                    <a:pt x="308" y="375"/>
                  </a:lnTo>
                  <a:lnTo>
                    <a:pt x="307" y="405"/>
                  </a:lnTo>
                  <a:lnTo>
                    <a:pt x="304" y="435"/>
                  </a:lnTo>
                  <a:lnTo>
                    <a:pt x="301" y="467"/>
                  </a:lnTo>
                  <a:lnTo>
                    <a:pt x="240" y="920"/>
                  </a:lnTo>
                  <a:lnTo>
                    <a:pt x="236" y="942"/>
                  </a:lnTo>
                  <a:lnTo>
                    <a:pt x="228" y="960"/>
                  </a:lnTo>
                  <a:lnTo>
                    <a:pt x="219" y="972"/>
                  </a:lnTo>
                  <a:lnTo>
                    <a:pt x="206" y="982"/>
                  </a:lnTo>
                  <a:lnTo>
                    <a:pt x="192" y="988"/>
                  </a:lnTo>
                  <a:lnTo>
                    <a:pt x="174" y="991"/>
                  </a:lnTo>
                  <a:lnTo>
                    <a:pt x="154" y="992"/>
                  </a:lnTo>
                  <a:lnTo>
                    <a:pt x="134" y="991"/>
                  </a:lnTo>
                  <a:lnTo>
                    <a:pt x="116" y="988"/>
                  </a:lnTo>
                  <a:lnTo>
                    <a:pt x="102" y="982"/>
                  </a:lnTo>
                  <a:lnTo>
                    <a:pt x="89" y="972"/>
                  </a:lnTo>
                  <a:lnTo>
                    <a:pt x="79" y="960"/>
                  </a:lnTo>
                  <a:lnTo>
                    <a:pt x="72" y="942"/>
                  </a:lnTo>
                  <a:lnTo>
                    <a:pt x="68" y="920"/>
                  </a:lnTo>
                  <a:lnTo>
                    <a:pt x="7" y="467"/>
                  </a:lnTo>
                  <a:lnTo>
                    <a:pt x="4" y="435"/>
                  </a:lnTo>
                  <a:lnTo>
                    <a:pt x="1" y="405"/>
                  </a:lnTo>
                  <a:lnTo>
                    <a:pt x="0" y="375"/>
                  </a:lnTo>
                  <a:lnTo>
                    <a:pt x="0" y="150"/>
                  </a:lnTo>
                  <a:lnTo>
                    <a:pt x="2" y="119"/>
                  </a:lnTo>
                  <a:lnTo>
                    <a:pt x="7" y="91"/>
                  </a:lnTo>
                  <a:lnTo>
                    <a:pt x="18" y="67"/>
                  </a:lnTo>
                  <a:lnTo>
                    <a:pt x="31" y="47"/>
                  </a:lnTo>
                  <a:lnTo>
                    <a:pt x="49" y="30"/>
                  </a:lnTo>
                  <a:lnTo>
                    <a:pt x="70" y="17"/>
                  </a:lnTo>
                  <a:lnTo>
                    <a:pt x="95" y="7"/>
                  </a:lnTo>
                  <a:lnTo>
                    <a:pt x="122"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sp>
          <p:nvSpPr>
            <p:cNvPr id="49" name="Freeform 170"/>
            <p:cNvSpPr>
              <a:spLocks/>
            </p:cNvSpPr>
            <p:nvPr/>
          </p:nvSpPr>
          <p:spPr bwMode="auto">
            <a:xfrm>
              <a:off x="1116013" y="3087688"/>
              <a:ext cx="103188" cy="101600"/>
            </a:xfrm>
            <a:custGeom>
              <a:avLst/>
              <a:gdLst>
                <a:gd name="T0" fmla="*/ 161 w 321"/>
                <a:gd name="T1" fmla="*/ 0 h 319"/>
                <a:gd name="T2" fmla="*/ 193 w 321"/>
                <a:gd name="T3" fmla="*/ 4 h 319"/>
                <a:gd name="T4" fmla="*/ 223 w 321"/>
                <a:gd name="T5" fmla="*/ 14 h 319"/>
                <a:gd name="T6" fmla="*/ 250 w 321"/>
                <a:gd name="T7" fmla="*/ 28 h 319"/>
                <a:gd name="T8" fmla="*/ 274 w 321"/>
                <a:gd name="T9" fmla="*/ 47 h 319"/>
                <a:gd name="T10" fmla="*/ 294 w 321"/>
                <a:gd name="T11" fmla="*/ 71 h 319"/>
                <a:gd name="T12" fmla="*/ 309 w 321"/>
                <a:gd name="T13" fmla="*/ 98 h 319"/>
                <a:gd name="T14" fmla="*/ 318 w 321"/>
                <a:gd name="T15" fmla="*/ 128 h 319"/>
                <a:gd name="T16" fmla="*/ 321 w 321"/>
                <a:gd name="T17" fmla="*/ 159 h 319"/>
                <a:gd name="T18" fmla="*/ 318 w 321"/>
                <a:gd name="T19" fmla="*/ 192 h 319"/>
                <a:gd name="T20" fmla="*/ 309 w 321"/>
                <a:gd name="T21" fmla="*/ 222 h 319"/>
                <a:gd name="T22" fmla="*/ 294 w 321"/>
                <a:gd name="T23" fmla="*/ 249 h 319"/>
                <a:gd name="T24" fmla="*/ 274 w 321"/>
                <a:gd name="T25" fmla="*/ 272 h 319"/>
                <a:gd name="T26" fmla="*/ 250 w 321"/>
                <a:gd name="T27" fmla="*/ 292 h 319"/>
                <a:gd name="T28" fmla="*/ 223 w 321"/>
                <a:gd name="T29" fmla="*/ 306 h 319"/>
                <a:gd name="T30" fmla="*/ 193 w 321"/>
                <a:gd name="T31" fmla="*/ 316 h 319"/>
                <a:gd name="T32" fmla="*/ 161 w 321"/>
                <a:gd name="T33" fmla="*/ 319 h 319"/>
                <a:gd name="T34" fmla="*/ 128 w 321"/>
                <a:gd name="T35" fmla="*/ 316 h 319"/>
                <a:gd name="T36" fmla="*/ 99 w 321"/>
                <a:gd name="T37" fmla="*/ 306 h 319"/>
                <a:gd name="T38" fmla="*/ 72 w 321"/>
                <a:gd name="T39" fmla="*/ 292 h 319"/>
                <a:gd name="T40" fmla="*/ 48 w 321"/>
                <a:gd name="T41" fmla="*/ 272 h 319"/>
                <a:gd name="T42" fmla="*/ 28 w 321"/>
                <a:gd name="T43" fmla="*/ 249 h 319"/>
                <a:gd name="T44" fmla="*/ 13 w 321"/>
                <a:gd name="T45" fmla="*/ 222 h 319"/>
                <a:gd name="T46" fmla="*/ 4 w 321"/>
                <a:gd name="T47" fmla="*/ 192 h 319"/>
                <a:gd name="T48" fmla="*/ 0 w 321"/>
                <a:gd name="T49" fmla="*/ 159 h 319"/>
                <a:gd name="T50" fmla="*/ 4 w 321"/>
                <a:gd name="T51" fmla="*/ 128 h 319"/>
                <a:gd name="T52" fmla="*/ 13 w 321"/>
                <a:gd name="T53" fmla="*/ 98 h 319"/>
                <a:gd name="T54" fmla="*/ 28 w 321"/>
                <a:gd name="T55" fmla="*/ 71 h 319"/>
                <a:gd name="T56" fmla="*/ 48 w 321"/>
                <a:gd name="T57" fmla="*/ 47 h 319"/>
                <a:gd name="T58" fmla="*/ 72 w 321"/>
                <a:gd name="T59" fmla="*/ 28 h 319"/>
                <a:gd name="T60" fmla="*/ 99 w 321"/>
                <a:gd name="T61" fmla="*/ 14 h 319"/>
                <a:gd name="T62" fmla="*/ 128 w 321"/>
                <a:gd name="T63" fmla="*/ 4 h 319"/>
                <a:gd name="T64" fmla="*/ 161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1" y="0"/>
                  </a:moveTo>
                  <a:lnTo>
                    <a:pt x="193" y="4"/>
                  </a:lnTo>
                  <a:lnTo>
                    <a:pt x="223" y="14"/>
                  </a:lnTo>
                  <a:lnTo>
                    <a:pt x="250" y="28"/>
                  </a:lnTo>
                  <a:lnTo>
                    <a:pt x="274" y="47"/>
                  </a:lnTo>
                  <a:lnTo>
                    <a:pt x="294" y="71"/>
                  </a:lnTo>
                  <a:lnTo>
                    <a:pt x="309" y="98"/>
                  </a:lnTo>
                  <a:lnTo>
                    <a:pt x="318" y="128"/>
                  </a:lnTo>
                  <a:lnTo>
                    <a:pt x="321" y="159"/>
                  </a:lnTo>
                  <a:lnTo>
                    <a:pt x="318" y="192"/>
                  </a:lnTo>
                  <a:lnTo>
                    <a:pt x="309" y="222"/>
                  </a:lnTo>
                  <a:lnTo>
                    <a:pt x="294" y="249"/>
                  </a:lnTo>
                  <a:lnTo>
                    <a:pt x="274" y="272"/>
                  </a:lnTo>
                  <a:lnTo>
                    <a:pt x="250" y="292"/>
                  </a:lnTo>
                  <a:lnTo>
                    <a:pt x="223" y="306"/>
                  </a:lnTo>
                  <a:lnTo>
                    <a:pt x="193" y="316"/>
                  </a:lnTo>
                  <a:lnTo>
                    <a:pt x="161" y="319"/>
                  </a:lnTo>
                  <a:lnTo>
                    <a:pt x="128" y="316"/>
                  </a:lnTo>
                  <a:lnTo>
                    <a:pt x="99" y="306"/>
                  </a:lnTo>
                  <a:lnTo>
                    <a:pt x="72" y="292"/>
                  </a:lnTo>
                  <a:lnTo>
                    <a:pt x="48" y="272"/>
                  </a:lnTo>
                  <a:lnTo>
                    <a:pt x="28" y="249"/>
                  </a:lnTo>
                  <a:lnTo>
                    <a:pt x="13" y="222"/>
                  </a:lnTo>
                  <a:lnTo>
                    <a:pt x="4" y="192"/>
                  </a:lnTo>
                  <a:lnTo>
                    <a:pt x="0" y="159"/>
                  </a:lnTo>
                  <a:lnTo>
                    <a:pt x="4" y="128"/>
                  </a:lnTo>
                  <a:lnTo>
                    <a:pt x="13" y="98"/>
                  </a:lnTo>
                  <a:lnTo>
                    <a:pt x="28" y="71"/>
                  </a:lnTo>
                  <a:lnTo>
                    <a:pt x="48" y="47"/>
                  </a:lnTo>
                  <a:lnTo>
                    <a:pt x="72" y="28"/>
                  </a:lnTo>
                  <a:lnTo>
                    <a:pt x="99" y="14"/>
                  </a:lnTo>
                  <a:lnTo>
                    <a:pt x="128" y="4"/>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solidFill>
                  <a:srgbClr val="000000"/>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5499246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0-#ppt_w/2"/>
                                          </p:val>
                                        </p:tav>
                                        <p:tav tm="100000">
                                          <p:val>
                                            <p:strVal val="#ppt_x"/>
                                          </p:val>
                                        </p:tav>
                                      </p:tavLst>
                                    </p:anim>
                                    <p:anim calcmode="lin" valueType="num">
                                      <p:cBhvr additive="base">
                                        <p:cTn id="12" dur="500" fill="hold"/>
                                        <p:tgtEl>
                                          <p:spTgt spid="3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0-#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0-#ppt_w/2"/>
                                          </p:val>
                                        </p:tav>
                                        <p:tav tm="100000">
                                          <p:val>
                                            <p:strVal val="#ppt_x"/>
                                          </p:val>
                                        </p:tav>
                                      </p:tavLst>
                                    </p:anim>
                                    <p:anim calcmode="lin" valueType="num">
                                      <p:cBhvr additive="base">
                                        <p:cTn id="30" dur="500" fill="hold"/>
                                        <p:tgtEl>
                                          <p:spTgt spid="23"/>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0-#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0-#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 calcmode="lin" valueType="num">
                                      <p:cBhvr additive="base">
                                        <p:cTn id="4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600" b="1" dirty="0">
                <a:solidFill>
                  <a:srgbClr val="002060"/>
                </a:solidFill>
                <a:latin typeface="Georgia" panose="02040502050405020303" pitchFamily="18" charset="0"/>
              </a:rPr>
              <a:t>You have </a:t>
            </a:r>
            <a:r>
              <a:rPr lang="en-IN" sz="3600" b="1" dirty="0" smtClean="0">
                <a:solidFill>
                  <a:srgbClr val="002060"/>
                </a:solidFill>
                <a:latin typeface="Georgia" panose="02040502050405020303" pitchFamily="18" charset="0"/>
              </a:rPr>
              <a:t>now started </a:t>
            </a:r>
            <a:r>
              <a:rPr lang="en-IN" sz="3600" b="1" dirty="0">
                <a:solidFill>
                  <a:srgbClr val="002060"/>
                </a:solidFill>
                <a:latin typeface="Georgia" panose="02040502050405020303" pitchFamily="18" charset="0"/>
              </a:rPr>
              <a:t>the business on 1</a:t>
            </a:r>
            <a:r>
              <a:rPr lang="en-IN" sz="3600" b="1" baseline="30000" dirty="0">
                <a:solidFill>
                  <a:srgbClr val="002060"/>
                </a:solidFill>
                <a:latin typeface="Georgia" panose="02040502050405020303" pitchFamily="18" charset="0"/>
              </a:rPr>
              <a:t>st</a:t>
            </a:r>
            <a:r>
              <a:rPr lang="en-IN" sz="3600" b="1" dirty="0">
                <a:solidFill>
                  <a:srgbClr val="002060"/>
                </a:solidFill>
                <a:latin typeface="Georgia" panose="02040502050405020303" pitchFamily="18" charset="0"/>
              </a:rPr>
              <a:t> of April </a:t>
            </a:r>
            <a:r>
              <a:rPr lang="en-IN" sz="3600" b="1" dirty="0" smtClean="0">
                <a:solidFill>
                  <a:srgbClr val="002060"/>
                </a:solidFill>
                <a:latin typeface="Georgia" panose="02040502050405020303" pitchFamily="18" charset="0"/>
              </a:rPr>
              <a:t>2020.</a:t>
            </a:r>
            <a:endParaRPr lang="en-US"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1193202" y="1922444"/>
            <a:ext cx="10515600" cy="4351338"/>
          </a:xfrm>
        </p:spPr>
        <p:txBody>
          <a:bodyPr/>
          <a:lstStyle/>
          <a:p>
            <a:r>
              <a:rPr lang="en-IN" b="1" dirty="0"/>
              <a:t>Soon you realise that there is good demand and that you have your own engagements. So, you decide to hire an employee, say, with monthly salary of ₹ 5,000 </a:t>
            </a:r>
          </a:p>
          <a:p>
            <a:r>
              <a:rPr lang="en-IN" b="1" dirty="0"/>
              <a:t>Now you need a billing machine to keep track of inventory and sales.</a:t>
            </a:r>
            <a:endParaRPr lang="en-US" b="1" dirty="0"/>
          </a:p>
          <a:p>
            <a:endParaRPr lang="en-US" b="1" dirty="0"/>
          </a:p>
        </p:txBody>
      </p:sp>
    </p:spTree>
    <p:extLst>
      <p:ext uri="{BB962C8B-B14F-4D97-AF65-F5344CB8AC3E}">
        <p14:creationId xmlns:p14="http://schemas.microsoft.com/office/powerpoint/2010/main" val="31782765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p:cNvGraphicFramePr>
            <a:graphicFrameLocks noChangeAspect="1"/>
          </p:cNvGraphicFramePr>
          <p:nvPr>
            <p:extLst>
              <p:ext uri="{D42A27DB-BD31-4B8C-83A1-F6EECF244321}">
                <p14:modId xmlns:p14="http://schemas.microsoft.com/office/powerpoint/2010/main" val="3720666830"/>
              </p:ext>
            </p:extLst>
          </p:nvPr>
        </p:nvGraphicFramePr>
        <p:xfrm>
          <a:off x="2968625" y="512763"/>
          <a:ext cx="6027738" cy="5354637"/>
        </p:xfrm>
        <a:graphic>
          <a:graphicData uri="http://schemas.openxmlformats.org/presentationml/2006/ole">
            <mc:AlternateContent xmlns:mc="http://schemas.openxmlformats.org/markup-compatibility/2006">
              <mc:Choice xmlns:v="urn:schemas-microsoft-com:vml" Requires="v">
                <p:oleObj spid="_x0000_s2087" name="Worksheet" r:id="rId3" imgW="6027385" imgH="5265247" progId="Excel.Sheet.12">
                  <p:embed/>
                </p:oleObj>
              </mc:Choice>
              <mc:Fallback>
                <p:oleObj name="Worksheet" r:id="rId3" imgW="6027385" imgH="5265247" progId="Excel.Sheet.12">
                  <p:embed/>
                  <p:pic>
                    <p:nvPicPr>
                      <p:cNvPr id="0" name="Picture 3"/>
                      <p:cNvPicPr>
                        <a:picLocks noChangeAspect="1" noChangeArrowheads="1"/>
                      </p:cNvPicPr>
                      <p:nvPr/>
                    </p:nvPicPr>
                    <p:blipFill>
                      <a:blip r:embed="rId4"/>
                      <a:srcRect/>
                      <a:stretch>
                        <a:fillRect/>
                      </a:stretch>
                    </p:blipFill>
                    <p:spPr bwMode="auto">
                      <a:xfrm>
                        <a:off x="2968625" y="512763"/>
                        <a:ext cx="6027738" cy="5354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6354534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nvPr>
        </p:nvGraphicFramePr>
        <p:xfrm>
          <a:off x="817563" y="1196975"/>
          <a:ext cx="8564562" cy="5762625"/>
        </p:xfrm>
        <a:graphic>
          <a:graphicData uri="http://schemas.openxmlformats.org/presentationml/2006/ole">
            <mc:AlternateContent xmlns:mc="http://schemas.openxmlformats.org/markup-compatibility/2006">
              <mc:Choice xmlns:v="urn:schemas-microsoft-com:vml" Requires="v">
                <p:oleObj spid="_x0000_s3111" name="Worksheet" r:id="rId3" imgW="8564738" imgH="5318697" progId="Excel.Sheet.12">
                  <p:embed/>
                </p:oleObj>
              </mc:Choice>
              <mc:Fallback>
                <p:oleObj name="Worksheet" r:id="rId3" imgW="8564738" imgH="5318697" progId="Excel.Sheet.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563" y="1196975"/>
                        <a:ext cx="8564562" cy="576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ounded Rectangle 1"/>
          <p:cNvSpPr/>
          <p:nvPr/>
        </p:nvSpPr>
        <p:spPr>
          <a:xfrm>
            <a:off x="6827808" y="1498319"/>
            <a:ext cx="2554317" cy="3875142"/>
          </a:xfrm>
          <a:prstGeom prst="roundRect">
            <a:avLst/>
          </a:prstGeom>
          <a:solidFill>
            <a:schemeClr val="accent4">
              <a:lumMod val="50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316992" y="362920"/>
            <a:ext cx="11563350" cy="461665"/>
          </a:xfrm>
          <a:prstGeom prst="rect">
            <a:avLst/>
          </a:prstGeom>
          <a:noFill/>
        </p:spPr>
        <p:txBody>
          <a:bodyPr wrap="square" rtlCol="0">
            <a:spAutoFit/>
          </a:bodyPr>
          <a:lstStyle/>
          <a:p>
            <a:r>
              <a:rPr lang="en-US" sz="2400" b="1" dirty="0">
                <a:solidFill>
                  <a:schemeClr val="accent5">
                    <a:lumMod val="75000"/>
                  </a:schemeClr>
                </a:solidFill>
              </a:rPr>
              <a:t>Following are the transactions during the year </a:t>
            </a:r>
            <a:r>
              <a:rPr lang="en-US" sz="2400" b="1" dirty="0" smtClean="0">
                <a:solidFill>
                  <a:schemeClr val="accent5">
                    <a:lumMod val="75000"/>
                  </a:schemeClr>
                </a:solidFill>
              </a:rPr>
              <a:t>2020-21 </a:t>
            </a:r>
            <a:r>
              <a:rPr lang="en-US" sz="2400" b="1" dirty="0">
                <a:solidFill>
                  <a:schemeClr val="accent5">
                    <a:lumMod val="75000"/>
                  </a:schemeClr>
                </a:solidFill>
              </a:rPr>
              <a:t>(from </a:t>
            </a:r>
            <a:r>
              <a:rPr lang="en-US" sz="2400" b="1" dirty="0" smtClean="0">
                <a:solidFill>
                  <a:schemeClr val="accent5">
                    <a:lumMod val="75000"/>
                  </a:schemeClr>
                </a:solidFill>
              </a:rPr>
              <a:t>01.04.2020 </a:t>
            </a:r>
            <a:r>
              <a:rPr lang="en-US" sz="2400" b="1" dirty="0">
                <a:solidFill>
                  <a:schemeClr val="accent5">
                    <a:lumMod val="75000"/>
                  </a:schemeClr>
                </a:solidFill>
              </a:rPr>
              <a:t>to </a:t>
            </a:r>
            <a:r>
              <a:rPr lang="en-US" sz="2400" b="1" dirty="0" smtClean="0">
                <a:solidFill>
                  <a:schemeClr val="accent5">
                    <a:lumMod val="75000"/>
                  </a:schemeClr>
                </a:solidFill>
              </a:rPr>
              <a:t>31.03.2021)</a:t>
            </a:r>
            <a:endParaRPr lang="en-IN" sz="2400" b="1" dirty="0">
              <a:solidFill>
                <a:schemeClr val="accent5">
                  <a:lumMod val="75000"/>
                </a:schemeClr>
              </a:solidFill>
            </a:endParaRPr>
          </a:p>
        </p:txBody>
      </p:sp>
    </p:spTree>
    <p:extLst>
      <p:ext uri="{BB962C8B-B14F-4D97-AF65-F5344CB8AC3E}">
        <p14:creationId xmlns:p14="http://schemas.microsoft.com/office/powerpoint/2010/main" val="314266729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921360"/>
          </a:xfrm>
        </p:spPr>
        <p:txBody>
          <a:bodyPr/>
          <a:lstStyle/>
          <a:p>
            <a:endParaRPr lang="en-IN" dirty="0"/>
          </a:p>
        </p:txBody>
      </p:sp>
      <p:sp>
        <p:nvSpPr>
          <p:cNvPr id="5" name="Text Placeholder 4"/>
          <p:cNvSpPr>
            <a:spLocks noGrp="1"/>
          </p:cNvSpPr>
          <p:nvPr>
            <p:ph type="body" idx="1"/>
          </p:nvPr>
        </p:nvSpPr>
        <p:spPr>
          <a:xfrm>
            <a:off x="521207" y="1465702"/>
            <a:ext cx="11210349" cy="4351338"/>
          </a:xfrm>
        </p:spPr>
        <p:txBody>
          <a:bodyPr/>
          <a:lstStyle/>
          <a:p>
            <a:r>
              <a:rPr lang="en-US" b="1" dirty="0" smtClean="0"/>
              <a:t>Gross profit = Sales – Cost of goods sold</a:t>
            </a:r>
          </a:p>
          <a:p>
            <a:r>
              <a:rPr lang="en-US" b="1" dirty="0" smtClean="0"/>
              <a:t>Operating profit = Gross profit – Operating expenses</a:t>
            </a:r>
          </a:p>
          <a:p>
            <a:r>
              <a:rPr lang="en-US" b="1" dirty="0" smtClean="0"/>
              <a:t>Profit Before Tax (PBT) = Operating profit – Interest expenses</a:t>
            </a:r>
          </a:p>
          <a:p>
            <a:r>
              <a:rPr lang="en-US" b="1" dirty="0" smtClean="0"/>
              <a:t>Net profit = Profit before tax – Income tax</a:t>
            </a:r>
          </a:p>
          <a:p>
            <a:r>
              <a:rPr lang="en-US" b="1" dirty="0" smtClean="0"/>
              <a:t>Retained profit = Net profit – dividend </a:t>
            </a:r>
          </a:p>
          <a:p>
            <a:r>
              <a:rPr lang="en-US" b="1" dirty="0" smtClean="0"/>
              <a:t>EBITDA = Earnings (profit) before Interest, tax, depreciation &amp; </a:t>
            </a:r>
            <a:br>
              <a:rPr lang="en-US" b="1" dirty="0" smtClean="0"/>
            </a:br>
            <a:r>
              <a:rPr lang="en-US" b="1" dirty="0" smtClean="0"/>
              <a:t>amortization.</a:t>
            </a:r>
          </a:p>
          <a:p>
            <a:endParaRPr lang="en-IN" b="1" dirty="0"/>
          </a:p>
        </p:txBody>
      </p:sp>
      <p:cxnSp>
        <p:nvCxnSpPr>
          <p:cNvPr id="7" name="Straight Connector 6"/>
          <p:cNvCxnSpPr/>
          <p:nvPr/>
        </p:nvCxnSpPr>
        <p:spPr>
          <a:xfrm>
            <a:off x="741455" y="1866888"/>
            <a:ext cx="8065008" cy="0"/>
          </a:xfrm>
          <a:prstGeom prst="line">
            <a:avLst/>
          </a:prstGeom>
          <a:ln w="34925" cmpd="dbl"/>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38200" y="2441554"/>
            <a:ext cx="8065008" cy="0"/>
          </a:xfrm>
          <a:prstGeom prst="line">
            <a:avLst/>
          </a:prstGeom>
          <a:ln w="34925" cmpd="dbl"/>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41455" y="3866395"/>
            <a:ext cx="8065008" cy="0"/>
          </a:xfrm>
          <a:prstGeom prst="line">
            <a:avLst/>
          </a:prstGeom>
          <a:ln w="34925" cmpd="dbl"/>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41455" y="4381958"/>
            <a:ext cx="8065008" cy="0"/>
          </a:xfrm>
          <a:prstGeom prst="line">
            <a:avLst/>
          </a:prstGeom>
          <a:ln w="34925" cmpd="dbl"/>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38200" y="4877444"/>
            <a:ext cx="8065008" cy="0"/>
          </a:xfrm>
          <a:prstGeom prst="line">
            <a:avLst/>
          </a:prstGeom>
          <a:ln w="34925" cmpd="dbl"/>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38200" y="2956806"/>
            <a:ext cx="8065008" cy="0"/>
          </a:xfrm>
          <a:prstGeom prst="line">
            <a:avLst/>
          </a:prstGeom>
          <a:ln w="34925" cmpd="dbl"/>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490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921360"/>
          </a:xfrm>
        </p:spPr>
        <p:txBody>
          <a:bodyPr>
            <a:normAutofit fontScale="90000"/>
          </a:bodyPr>
          <a:lstStyle/>
          <a:p>
            <a:r>
              <a:rPr lang="en-US" dirty="0" smtClean="0"/>
              <a:t>Profit Margin is percentage profit with respect to </a:t>
            </a:r>
            <a:r>
              <a:rPr lang="en-US" dirty="0" smtClean="0">
                <a:solidFill>
                  <a:srgbClr val="00B050"/>
                </a:solidFill>
              </a:rPr>
              <a:t>sales</a:t>
            </a:r>
            <a:endParaRPr lang="en-IN" dirty="0">
              <a:solidFill>
                <a:srgbClr val="00B050"/>
              </a:solidFill>
            </a:endParaRPr>
          </a:p>
        </p:txBody>
      </p:sp>
      <mc:AlternateContent xmlns:mc="http://schemas.openxmlformats.org/markup-compatibility/2006" xmlns:a14="http://schemas.microsoft.com/office/drawing/2010/main">
        <mc:Choice Requires="a14">
          <p:sp>
            <p:nvSpPr>
              <p:cNvPr id="2" name="TextBox 1"/>
              <p:cNvSpPr txBox="1"/>
              <p:nvPr/>
            </p:nvSpPr>
            <p:spPr>
              <a:xfrm>
                <a:off x="2017642" y="1564038"/>
                <a:ext cx="5576270" cy="539507"/>
              </a:xfrm>
              <a:prstGeom prst="rect">
                <a:avLst/>
              </a:prstGeom>
              <a:noFill/>
            </p:spPr>
            <p:txBody>
              <a:bodyPr wrap="none" lIns="0" tIns="0" rIns="0" bIns="0" rtlCol="0">
                <a:spAutoFit/>
              </a:bodyPr>
              <a:lstStyle/>
              <a:p>
                <a14:m>
                  <m:oMath xmlns:m="http://schemas.openxmlformats.org/officeDocument/2006/math">
                    <m:r>
                      <a:rPr lang="en-US" sz="2400" b="1" i="1" smtClean="0">
                        <a:latin typeface="Cambria Math" panose="02040503050406030204" pitchFamily="18" charset="0"/>
                      </a:rPr>
                      <m:t>𝑮𝒓𝒐𝒔𝒔</m:t>
                    </m:r>
                    <m:r>
                      <a:rPr lang="en-US" sz="2400" b="1" i="1" smtClean="0">
                        <a:latin typeface="Cambria Math" panose="02040503050406030204" pitchFamily="18" charset="0"/>
                      </a:rPr>
                      <m:t> </m:t>
                    </m:r>
                    <m:r>
                      <a:rPr lang="en-US" sz="2400" b="1" i="1" smtClean="0">
                        <a:latin typeface="Cambria Math" panose="02040503050406030204" pitchFamily="18" charset="0"/>
                      </a:rPr>
                      <m:t>𝑷𝒓𝒐𝒇𝒊𝒕</m:t>
                    </m:r>
                    <m:r>
                      <a:rPr lang="en-US" sz="2400" b="1" i="1" smtClean="0">
                        <a:latin typeface="Cambria Math" panose="02040503050406030204" pitchFamily="18" charset="0"/>
                      </a:rPr>
                      <m:t> </m:t>
                    </m:r>
                    <m:r>
                      <a:rPr lang="en-US" sz="2400" b="1" i="1" smtClean="0">
                        <a:latin typeface="Cambria Math" panose="02040503050406030204" pitchFamily="18" charset="0"/>
                      </a:rPr>
                      <m:t>𝑴𝒂𝒓𝒈𝒊𝒏</m:t>
                    </m:r>
                    <m:r>
                      <a:rPr lang="en-IN" sz="2400" b="1" i="1" smtClean="0">
                        <a:latin typeface="Cambria Math" panose="02040503050406030204" pitchFamily="18" charset="0"/>
                      </a:rPr>
                      <m:t>=</m:t>
                    </m:r>
                    <m:f>
                      <m:fPr>
                        <m:ctrlPr>
                          <a:rPr lang="en-IN" sz="2400" b="1" i="1" smtClean="0">
                            <a:latin typeface="Cambria Math" panose="02040503050406030204" pitchFamily="18" charset="0"/>
                          </a:rPr>
                        </m:ctrlPr>
                      </m:fPr>
                      <m:num>
                        <m:r>
                          <a:rPr lang="en-US" sz="2400" b="1" i="1" smtClean="0">
                            <a:latin typeface="Cambria Math" panose="02040503050406030204" pitchFamily="18" charset="0"/>
                          </a:rPr>
                          <m:t>𝑮𝒓𝒐𝒔𝒔</m:t>
                        </m:r>
                        <m:r>
                          <a:rPr lang="en-US" sz="2400" b="1" i="1" smtClean="0">
                            <a:latin typeface="Cambria Math" panose="02040503050406030204" pitchFamily="18" charset="0"/>
                          </a:rPr>
                          <m:t> </m:t>
                        </m:r>
                        <m:r>
                          <a:rPr lang="en-US" sz="2400" b="1" i="1" smtClean="0">
                            <a:latin typeface="Cambria Math" panose="02040503050406030204" pitchFamily="18" charset="0"/>
                          </a:rPr>
                          <m:t>𝒑𝒓𝒐𝒇𝒊𝒕</m:t>
                        </m:r>
                      </m:num>
                      <m:den>
                        <m:r>
                          <a:rPr lang="en-US" sz="2400" b="1" i="1" smtClean="0">
                            <a:latin typeface="Cambria Math" panose="02040503050406030204" pitchFamily="18" charset="0"/>
                          </a:rPr>
                          <m:t>𝑺𝒂𝒍𝒆𝒔</m:t>
                        </m:r>
                      </m:den>
                    </m:f>
                  </m:oMath>
                </a14:m>
                <a:r>
                  <a:rPr lang="en-IN" sz="2400" dirty="0" smtClean="0"/>
                  <a:t>x100</a:t>
                </a:r>
                <a:endParaRPr lang="en-IN"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017642" y="1564038"/>
                <a:ext cx="5576270" cy="539507"/>
              </a:xfrm>
              <a:prstGeom prst="rect">
                <a:avLst/>
              </a:prstGeom>
              <a:blipFill rotWithShape="0">
                <a:blip r:embed="rId2"/>
                <a:stretch>
                  <a:fillRect t="-2273" r="-1858" b="-1818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276869" y="2631396"/>
                <a:ext cx="6882718" cy="539507"/>
              </a:xfrm>
              <a:prstGeom prst="rect">
                <a:avLst/>
              </a:prstGeom>
              <a:noFill/>
            </p:spPr>
            <p:txBody>
              <a:bodyPr wrap="none" lIns="0" tIns="0" rIns="0" bIns="0" rtlCol="0">
                <a:spAutoFit/>
              </a:bodyPr>
              <a:lstStyle/>
              <a:p>
                <a14:m>
                  <m:oMath xmlns:m="http://schemas.openxmlformats.org/officeDocument/2006/math">
                    <m:r>
                      <a:rPr lang="en-US" sz="2400" b="1" i="1" smtClean="0">
                        <a:latin typeface="Cambria Math" panose="02040503050406030204" pitchFamily="18" charset="0"/>
                      </a:rPr>
                      <m:t>𝑶𝒑𝒆𝒓𝒂𝒕𝒊𝒏𝒈</m:t>
                    </m:r>
                    <m:r>
                      <a:rPr lang="en-US" sz="2400" b="1" i="1" smtClean="0">
                        <a:latin typeface="Cambria Math" panose="02040503050406030204" pitchFamily="18" charset="0"/>
                      </a:rPr>
                      <m:t> </m:t>
                    </m:r>
                    <m:r>
                      <a:rPr lang="en-US" sz="2400" b="1" i="1" smtClean="0">
                        <a:latin typeface="Cambria Math" panose="02040503050406030204" pitchFamily="18" charset="0"/>
                      </a:rPr>
                      <m:t>𝑷𝒓𝒐𝒇𝒊𝒕</m:t>
                    </m:r>
                    <m:r>
                      <a:rPr lang="en-US" sz="2400" b="1" i="1" smtClean="0">
                        <a:latin typeface="Cambria Math" panose="02040503050406030204" pitchFamily="18" charset="0"/>
                      </a:rPr>
                      <m:t> </m:t>
                    </m:r>
                    <m:r>
                      <a:rPr lang="en-US" sz="2400" b="1" i="1" smtClean="0">
                        <a:latin typeface="Cambria Math" panose="02040503050406030204" pitchFamily="18" charset="0"/>
                      </a:rPr>
                      <m:t>𝑴𝒂𝒓𝒈𝒊𝒏</m:t>
                    </m:r>
                    <m:r>
                      <a:rPr lang="en-IN" sz="2400" b="1" i="1" smtClean="0">
                        <a:latin typeface="Cambria Math" panose="02040503050406030204" pitchFamily="18" charset="0"/>
                      </a:rPr>
                      <m:t>=</m:t>
                    </m:r>
                    <m:f>
                      <m:fPr>
                        <m:ctrlPr>
                          <a:rPr lang="en-IN" sz="2400" b="1" i="1" smtClean="0">
                            <a:latin typeface="Cambria Math" panose="02040503050406030204" pitchFamily="18" charset="0"/>
                          </a:rPr>
                        </m:ctrlPr>
                      </m:fPr>
                      <m:num>
                        <m:r>
                          <a:rPr lang="en-US" sz="2400" b="1" i="1" smtClean="0">
                            <a:latin typeface="Cambria Math" panose="02040503050406030204" pitchFamily="18" charset="0"/>
                          </a:rPr>
                          <m:t>𝑶𝒑𝒆𝒓𝒂𝒕𝒊𝒏𝒈</m:t>
                        </m:r>
                        <m:r>
                          <a:rPr lang="en-US" sz="2400" b="1" i="1" smtClean="0">
                            <a:latin typeface="Cambria Math" panose="02040503050406030204" pitchFamily="18" charset="0"/>
                          </a:rPr>
                          <m:t> </m:t>
                        </m:r>
                        <m:r>
                          <a:rPr lang="en-US" sz="2400" b="1" i="1" smtClean="0">
                            <a:latin typeface="Cambria Math" panose="02040503050406030204" pitchFamily="18" charset="0"/>
                          </a:rPr>
                          <m:t>𝒑𝒓𝒐𝒇𝒊𝒕</m:t>
                        </m:r>
                      </m:num>
                      <m:den>
                        <m:r>
                          <a:rPr lang="en-US" sz="2400" b="1" i="1" smtClean="0">
                            <a:latin typeface="Cambria Math" panose="02040503050406030204" pitchFamily="18" charset="0"/>
                          </a:rPr>
                          <m:t>𝑺𝒂𝒍𝒆𝒔</m:t>
                        </m:r>
                      </m:den>
                    </m:f>
                  </m:oMath>
                </a14:m>
                <a:r>
                  <a:rPr lang="en-IN" sz="2400" dirty="0" smtClean="0"/>
                  <a:t>X100</a:t>
                </a:r>
                <a:endParaRPr lang="en-IN"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276869" y="2631396"/>
                <a:ext cx="6882718" cy="539507"/>
              </a:xfrm>
              <a:prstGeom prst="rect">
                <a:avLst/>
              </a:prstGeom>
              <a:blipFill rotWithShape="0">
                <a:blip r:embed="rId3"/>
                <a:stretch>
                  <a:fillRect t="-2273" r="-1681" b="-1818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364499" y="3652506"/>
                <a:ext cx="5047279" cy="539507"/>
              </a:xfrm>
              <a:prstGeom prst="rect">
                <a:avLst/>
              </a:prstGeom>
              <a:noFill/>
            </p:spPr>
            <p:txBody>
              <a:bodyPr wrap="none" lIns="0" tIns="0" rIns="0" bIns="0" rtlCol="0">
                <a:spAutoFit/>
              </a:bodyPr>
              <a:lstStyle/>
              <a:p>
                <a14:m>
                  <m:oMath xmlns:m="http://schemas.openxmlformats.org/officeDocument/2006/math">
                    <m:r>
                      <a:rPr lang="en-US" sz="2400" b="1" i="1" smtClean="0">
                        <a:latin typeface="Cambria Math" panose="02040503050406030204" pitchFamily="18" charset="0"/>
                      </a:rPr>
                      <m:t>𝑵𝒆𝒕</m:t>
                    </m:r>
                    <m:r>
                      <a:rPr lang="en-US" sz="2400" b="1" i="1" smtClean="0">
                        <a:latin typeface="Cambria Math" panose="02040503050406030204" pitchFamily="18" charset="0"/>
                      </a:rPr>
                      <m:t> </m:t>
                    </m:r>
                    <m:r>
                      <a:rPr lang="en-US" sz="2400" b="1" i="1" smtClean="0">
                        <a:latin typeface="Cambria Math" panose="02040503050406030204" pitchFamily="18" charset="0"/>
                      </a:rPr>
                      <m:t>𝑷𝒓𝒐𝒇𝒊𝒕</m:t>
                    </m:r>
                    <m:r>
                      <a:rPr lang="en-US" sz="2400" b="1" i="1" smtClean="0">
                        <a:latin typeface="Cambria Math" panose="02040503050406030204" pitchFamily="18" charset="0"/>
                      </a:rPr>
                      <m:t> </m:t>
                    </m:r>
                    <m:r>
                      <a:rPr lang="en-US" sz="2400" b="1" i="1" smtClean="0">
                        <a:latin typeface="Cambria Math" panose="02040503050406030204" pitchFamily="18" charset="0"/>
                      </a:rPr>
                      <m:t>𝑴𝒂𝒓𝒈𝒊𝒏</m:t>
                    </m:r>
                    <m:r>
                      <a:rPr lang="en-IN" sz="2400" b="1" i="1" smtClean="0">
                        <a:latin typeface="Cambria Math" panose="02040503050406030204" pitchFamily="18" charset="0"/>
                      </a:rPr>
                      <m:t>=</m:t>
                    </m:r>
                    <m:f>
                      <m:fPr>
                        <m:ctrlPr>
                          <a:rPr lang="en-IN" sz="2400" b="1" i="1" smtClean="0">
                            <a:latin typeface="Cambria Math" panose="02040503050406030204" pitchFamily="18" charset="0"/>
                          </a:rPr>
                        </m:ctrlPr>
                      </m:fPr>
                      <m:num>
                        <m:r>
                          <a:rPr lang="en-US" sz="2400" b="1" i="1" smtClean="0">
                            <a:latin typeface="Cambria Math" panose="02040503050406030204" pitchFamily="18" charset="0"/>
                          </a:rPr>
                          <m:t>𝑵𝒆𝒕</m:t>
                        </m:r>
                        <m:r>
                          <a:rPr lang="en-US" sz="2400" b="1" i="1" smtClean="0">
                            <a:latin typeface="Cambria Math" panose="02040503050406030204" pitchFamily="18" charset="0"/>
                          </a:rPr>
                          <m:t> </m:t>
                        </m:r>
                        <m:r>
                          <a:rPr lang="en-US" sz="2400" b="1" i="1" smtClean="0">
                            <a:latin typeface="Cambria Math" panose="02040503050406030204" pitchFamily="18" charset="0"/>
                          </a:rPr>
                          <m:t>𝒑𝒓𝒐𝒇𝒊𝒕</m:t>
                        </m:r>
                      </m:num>
                      <m:den>
                        <m:r>
                          <a:rPr lang="en-US" sz="2400" b="1" i="1" smtClean="0">
                            <a:latin typeface="Cambria Math" panose="02040503050406030204" pitchFamily="18" charset="0"/>
                          </a:rPr>
                          <m:t>𝑺𝒂𝒍𝒆𝒔</m:t>
                        </m:r>
                      </m:den>
                    </m:f>
                  </m:oMath>
                </a14:m>
                <a:r>
                  <a:rPr lang="en-IN" sz="2400" dirty="0" smtClean="0"/>
                  <a:t>X100</a:t>
                </a:r>
                <a:endParaRPr lang="en-IN"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364499" y="3652506"/>
                <a:ext cx="5047279" cy="539507"/>
              </a:xfrm>
              <a:prstGeom prst="rect">
                <a:avLst/>
              </a:prstGeom>
              <a:blipFill rotWithShape="0">
                <a:blip r:embed="rId4"/>
                <a:stretch>
                  <a:fillRect t="-1124" r="-2657" b="-179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774597" y="4673616"/>
                <a:ext cx="4394857" cy="532453"/>
              </a:xfrm>
              <a:prstGeom prst="rect">
                <a:avLst/>
              </a:prstGeom>
              <a:noFill/>
            </p:spPr>
            <p:txBody>
              <a:bodyPr wrap="none" lIns="0" tIns="0" rIns="0" bIns="0" rtlCol="0">
                <a:spAutoFit/>
              </a:bodyPr>
              <a:lstStyle/>
              <a:p>
                <a14:m>
                  <m:oMath xmlns:m="http://schemas.openxmlformats.org/officeDocument/2006/math">
                    <m:r>
                      <a:rPr lang="en-US" sz="2400" b="1" i="1" smtClean="0">
                        <a:latin typeface="Cambria Math" panose="02040503050406030204" pitchFamily="18" charset="0"/>
                      </a:rPr>
                      <m:t>𝑬𝑩𝑰𝑻𝑫𝑨</m:t>
                    </m:r>
                    <m:r>
                      <a:rPr lang="en-US" sz="2400" b="1" i="1" smtClean="0">
                        <a:latin typeface="Cambria Math" panose="02040503050406030204" pitchFamily="18" charset="0"/>
                      </a:rPr>
                      <m:t> </m:t>
                    </m:r>
                    <m:r>
                      <a:rPr lang="en-US" sz="2400" b="1" i="1" smtClean="0">
                        <a:latin typeface="Cambria Math" panose="02040503050406030204" pitchFamily="18" charset="0"/>
                      </a:rPr>
                      <m:t>𝑴𝒂𝒓𝒈𝒊𝒏</m:t>
                    </m:r>
                    <m:r>
                      <a:rPr lang="en-IN" sz="2400" b="1" i="1" smtClean="0">
                        <a:latin typeface="Cambria Math" panose="02040503050406030204" pitchFamily="18" charset="0"/>
                      </a:rPr>
                      <m:t>=</m:t>
                    </m:r>
                    <m:f>
                      <m:fPr>
                        <m:ctrlPr>
                          <a:rPr lang="en-IN" sz="2400" b="1" i="1" smtClean="0">
                            <a:latin typeface="Cambria Math" panose="02040503050406030204" pitchFamily="18" charset="0"/>
                          </a:rPr>
                        </m:ctrlPr>
                      </m:fPr>
                      <m:num>
                        <m:r>
                          <a:rPr lang="en-US" sz="2400" b="1" i="1" smtClean="0">
                            <a:latin typeface="Cambria Math" panose="02040503050406030204" pitchFamily="18" charset="0"/>
                          </a:rPr>
                          <m:t>𝑬𝑩𝑰𝑻𝑫𝑨</m:t>
                        </m:r>
                      </m:num>
                      <m:den>
                        <m:r>
                          <a:rPr lang="en-US" sz="2400" b="1" i="1" smtClean="0">
                            <a:latin typeface="Cambria Math" panose="02040503050406030204" pitchFamily="18" charset="0"/>
                          </a:rPr>
                          <m:t>𝑺𝒂𝒍𝒆𝒔</m:t>
                        </m:r>
                      </m:den>
                    </m:f>
                  </m:oMath>
                </a14:m>
                <a:r>
                  <a:rPr lang="en-IN" sz="2400" dirty="0" smtClean="0"/>
                  <a:t>X100</a:t>
                </a:r>
                <a:endParaRPr lang="en-IN"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774597" y="4673616"/>
                <a:ext cx="4394857" cy="532453"/>
              </a:xfrm>
              <a:prstGeom prst="rect">
                <a:avLst/>
              </a:prstGeom>
              <a:blipFill rotWithShape="0">
                <a:blip r:embed="rId5"/>
                <a:stretch>
                  <a:fillRect t="-3448" r="-3329" b="-18391"/>
                </a:stretch>
              </a:blipFill>
            </p:spPr>
            <p:txBody>
              <a:bodyPr/>
              <a:lstStyle/>
              <a:p>
                <a:r>
                  <a:rPr lang="en-IN">
                    <a:noFill/>
                  </a:rPr>
                  <a:t> </a:t>
                </a:r>
              </a:p>
            </p:txBody>
          </p:sp>
        </mc:Fallback>
      </mc:AlternateContent>
      <p:sp>
        <p:nvSpPr>
          <p:cNvPr id="10" name="TextBox 9"/>
          <p:cNvSpPr txBox="1"/>
          <p:nvPr/>
        </p:nvSpPr>
        <p:spPr>
          <a:xfrm>
            <a:off x="838200" y="5418306"/>
            <a:ext cx="7673502" cy="400110"/>
          </a:xfrm>
          <a:prstGeom prst="rect">
            <a:avLst/>
          </a:prstGeom>
          <a:noFill/>
        </p:spPr>
        <p:txBody>
          <a:bodyPr wrap="square" rtlCol="0">
            <a:spAutoFit/>
          </a:bodyPr>
          <a:lstStyle/>
          <a:p>
            <a:r>
              <a:rPr lang="en-US" sz="2000" b="1" dirty="0" smtClean="0">
                <a:solidFill>
                  <a:srgbClr val="00B050"/>
                </a:solidFill>
              </a:rPr>
              <a:t>Notice that the denominator is always ‘sales’.</a:t>
            </a:r>
            <a:endParaRPr lang="en-IN" sz="2000" b="1" dirty="0">
              <a:solidFill>
                <a:srgbClr val="00B050"/>
              </a:solidFill>
            </a:endParaRPr>
          </a:p>
        </p:txBody>
      </p:sp>
    </p:spTree>
    <p:extLst>
      <p:ext uri="{BB962C8B-B14F-4D97-AF65-F5344CB8AC3E}">
        <p14:creationId xmlns:p14="http://schemas.microsoft.com/office/powerpoint/2010/main" val="1883557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7886"/>
            <a:ext cx="10515600" cy="1325563"/>
          </a:xfrm>
        </p:spPr>
        <p:txBody>
          <a:bodyPr/>
          <a:lstStyle/>
          <a:p>
            <a:pPr algn="ctr"/>
            <a:r>
              <a:rPr lang="en-US" dirty="0" smtClean="0"/>
              <a:t>Why different types of profits??</a:t>
            </a:r>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9197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to Estimate Different Profits</a:t>
            </a:r>
            <a:endParaRPr lang="en-IN" dirty="0"/>
          </a:p>
        </p:txBody>
      </p:sp>
      <p:sp>
        <p:nvSpPr>
          <p:cNvPr id="3" name="Text Placeholder 2"/>
          <p:cNvSpPr>
            <a:spLocks noGrp="1"/>
          </p:cNvSpPr>
          <p:nvPr>
            <p:ph type="body" idx="1"/>
          </p:nvPr>
        </p:nvSpPr>
        <p:spPr>
          <a:xfrm>
            <a:off x="439366" y="1290603"/>
            <a:ext cx="10515600" cy="4555719"/>
          </a:xfrm>
        </p:spPr>
        <p:txBody>
          <a:bodyPr>
            <a:normAutofit fontScale="92500"/>
          </a:bodyPr>
          <a:lstStyle/>
          <a:p>
            <a:r>
              <a:rPr lang="en-US" b="1" dirty="0" smtClean="0"/>
              <a:t>Each type of profit helps to make an apple-to-apple comparison.</a:t>
            </a:r>
          </a:p>
          <a:p>
            <a:r>
              <a:rPr lang="en-US" b="1" dirty="0" smtClean="0"/>
              <a:t>Some company may be efficient in managing the process better than others. Some may be efficient in managing the operating expenses.</a:t>
            </a:r>
          </a:p>
          <a:p>
            <a:r>
              <a:rPr lang="en-US" b="1" dirty="0" smtClean="0"/>
              <a:t>EBITDA helps to compare companies by eliminating the differences of depreciation, interest and tax.</a:t>
            </a:r>
          </a:p>
          <a:p>
            <a:r>
              <a:rPr lang="en-US" b="1" dirty="0" smtClean="0"/>
              <a:t>Some company’s capital structure may have a high debt. So, even if they are more efficient in managing process and operation, may perform poorly on the PBT.</a:t>
            </a:r>
          </a:p>
          <a:p>
            <a:r>
              <a:rPr lang="en-US" b="1" dirty="0" smtClean="0"/>
              <a:t>You want to know the cause of certain performance.  </a:t>
            </a:r>
          </a:p>
        </p:txBody>
      </p:sp>
    </p:spTree>
    <p:extLst>
      <p:ext uri="{BB962C8B-B14F-4D97-AF65-F5344CB8AC3E}">
        <p14:creationId xmlns:p14="http://schemas.microsoft.com/office/powerpoint/2010/main" val="8841210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315270709"/>
              </p:ext>
            </p:extLst>
          </p:nvPr>
        </p:nvGraphicFramePr>
        <p:xfrm>
          <a:off x="275303" y="422786"/>
          <a:ext cx="11078498" cy="5459647"/>
        </p:xfrm>
        <a:graphic>
          <a:graphicData uri="http://schemas.openxmlformats.org/drawingml/2006/table">
            <a:tbl>
              <a:tblPr/>
              <a:tblGrid>
                <a:gridCol w="3346031">
                  <a:extLst>
                    <a:ext uri="{9D8B030D-6E8A-4147-A177-3AD203B41FA5}">
                      <a16:colId xmlns:a16="http://schemas.microsoft.com/office/drawing/2014/main" val="3272159356"/>
                    </a:ext>
                  </a:extLst>
                </a:gridCol>
                <a:gridCol w="1333182">
                  <a:extLst>
                    <a:ext uri="{9D8B030D-6E8A-4147-A177-3AD203B41FA5}">
                      <a16:colId xmlns:a16="http://schemas.microsoft.com/office/drawing/2014/main" val="2242668198"/>
                    </a:ext>
                  </a:extLst>
                </a:gridCol>
                <a:gridCol w="1693929">
                  <a:extLst>
                    <a:ext uri="{9D8B030D-6E8A-4147-A177-3AD203B41FA5}">
                      <a16:colId xmlns:a16="http://schemas.microsoft.com/office/drawing/2014/main" val="2385135670"/>
                    </a:ext>
                  </a:extLst>
                </a:gridCol>
                <a:gridCol w="1192024">
                  <a:extLst>
                    <a:ext uri="{9D8B030D-6E8A-4147-A177-3AD203B41FA5}">
                      <a16:colId xmlns:a16="http://schemas.microsoft.com/office/drawing/2014/main" val="1934887251"/>
                    </a:ext>
                  </a:extLst>
                </a:gridCol>
                <a:gridCol w="1003810">
                  <a:extLst>
                    <a:ext uri="{9D8B030D-6E8A-4147-A177-3AD203B41FA5}">
                      <a16:colId xmlns:a16="http://schemas.microsoft.com/office/drawing/2014/main" val="2353335137"/>
                    </a:ext>
                  </a:extLst>
                </a:gridCol>
                <a:gridCol w="1254761">
                  <a:extLst>
                    <a:ext uri="{9D8B030D-6E8A-4147-A177-3AD203B41FA5}">
                      <a16:colId xmlns:a16="http://schemas.microsoft.com/office/drawing/2014/main" val="1613234913"/>
                    </a:ext>
                  </a:extLst>
                </a:gridCol>
                <a:gridCol w="1254761">
                  <a:extLst>
                    <a:ext uri="{9D8B030D-6E8A-4147-A177-3AD203B41FA5}">
                      <a16:colId xmlns:a16="http://schemas.microsoft.com/office/drawing/2014/main" val="1532266716"/>
                    </a:ext>
                  </a:extLst>
                </a:gridCol>
              </a:tblGrid>
              <a:tr h="361006">
                <a:tc>
                  <a:txBody>
                    <a:bodyPr/>
                    <a:lstStyle/>
                    <a:p>
                      <a:pPr algn="l" fontAlgn="b"/>
                      <a:r>
                        <a:rPr lang="en-IN" sz="2400" b="0" i="0" u="none" strike="noStrike">
                          <a:solidFill>
                            <a:srgbClr val="000000"/>
                          </a:solidFill>
                          <a:effectLst/>
                          <a:latin typeface="Calibri" panose="020F0502020204030204" pitchFamily="34" charset="0"/>
                        </a:rPr>
                        <a:t> </a:t>
                      </a:r>
                    </a:p>
                  </a:txBody>
                  <a:tcPr marL="7216" marR="7216" marT="7216"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solidFill>
                      <a:srgbClr val="ACB9CA"/>
                    </a:solidFill>
                  </a:tcPr>
                </a:tc>
                <a:tc gridSpan="4">
                  <a:txBody>
                    <a:bodyPr/>
                    <a:lstStyle/>
                    <a:p>
                      <a:pPr algn="l" fontAlgn="b"/>
                      <a:r>
                        <a:rPr lang="en-US" sz="2400" b="0" i="0" u="none" strike="noStrike">
                          <a:solidFill>
                            <a:srgbClr val="000000"/>
                          </a:solidFill>
                          <a:effectLst/>
                          <a:latin typeface="Calibri" panose="020F0502020204030204" pitchFamily="34" charset="0"/>
                        </a:rPr>
                        <a:t>All figures are in Rupees billion</a:t>
                      </a:r>
                    </a:p>
                  </a:txBody>
                  <a:tcPr marL="7216" marR="7216" marT="7216" marB="0" anchor="b">
                    <a:lnL>
                      <a:noFill/>
                    </a:lnL>
                    <a:lnR>
                      <a:noFill/>
                    </a:lnR>
                    <a:lnT w="25400" cap="flat" cmpd="dbl" algn="ctr">
                      <a:solidFill>
                        <a:srgbClr val="000000"/>
                      </a:solidFill>
                      <a:prstDash val="solid"/>
                      <a:round/>
                      <a:headEnd type="none" w="med" len="med"/>
                      <a:tailEnd type="none" w="med" len="med"/>
                    </a:lnT>
                    <a:lnB>
                      <a:noFill/>
                    </a:lnB>
                    <a:solidFill>
                      <a:srgbClr val="ACB9CA"/>
                    </a:solid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r>
                        <a:rPr lang="en-IN" sz="2400" b="0" i="0" u="none" strike="noStrike">
                          <a:solidFill>
                            <a:srgbClr val="000000"/>
                          </a:solidFill>
                          <a:effectLst/>
                          <a:latin typeface="Calibri" panose="020F0502020204030204" pitchFamily="34" charset="0"/>
                        </a:rPr>
                        <a:t> </a:t>
                      </a:r>
                    </a:p>
                  </a:txBody>
                  <a:tcPr marL="7216" marR="7216" marT="7216" marB="0" anchor="b">
                    <a:lnL>
                      <a:noFill/>
                    </a:lnL>
                    <a:lnR>
                      <a:noFill/>
                    </a:lnR>
                    <a:lnT w="25400" cap="flat" cmpd="dbl" algn="ctr">
                      <a:solidFill>
                        <a:srgbClr val="000000"/>
                      </a:solidFill>
                      <a:prstDash val="solid"/>
                      <a:round/>
                      <a:headEnd type="none" w="med" len="med"/>
                      <a:tailEnd type="none" w="med" len="med"/>
                    </a:lnT>
                    <a:lnB>
                      <a:noFill/>
                    </a:lnB>
                    <a:solidFill>
                      <a:srgbClr val="ACB9CA"/>
                    </a:solidFill>
                  </a:tcPr>
                </a:tc>
                <a:tc>
                  <a:txBody>
                    <a:bodyPr/>
                    <a:lstStyle/>
                    <a:p>
                      <a:pPr algn="l" fontAlgn="b"/>
                      <a:r>
                        <a:rPr lang="en-IN" sz="2400" b="0" i="0" u="none" strike="noStrike">
                          <a:solidFill>
                            <a:srgbClr val="000000"/>
                          </a:solidFill>
                          <a:effectLst/>
                          <a:latin typeface="Calibri" panose="020F0502020204030204" pitchFamily="34" charset="0"/>
                        </a:rPr>
                        <a:t> </a:t>
                      </a:r>
                    </a:p>
                  </a:txBody>
                  <a:tcPr marL="7216" marR="7216" marT="7216"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solidFill>
                      <a:srgbClr val="ACB9CA"/>
                    </a:solidFill>
                  </a:tcPr>
                </a:tc>
                <a:extLst>
                  <a:ext uri="{0D108BD9-81ED-4DB2-BD59-A6C34878D82A}">
                    <a16:rowId xmlns:a16="http://schemas.microsoft.com/office/drawing/2014/main" val="1337960048"/>
                  </a:ext>
                </a:extLst>
              </a:tr>
              <a:tr h="350977">
                <a:tc>
                  <a:txBody>
                    <a:bodyPr/>
                    <a:lstStyle/>
                    <a:p>
                      <a:pPr algn="l" fontAlgn="b"/>
                      <a:r>
                        <a:rPr lang="en-IN" sz="2400" b="0" i="0" u="none" strike="noStrike">
                          <a:solidFill>
                            <a:srgbClr val="000000"/>
                          </a:solidFill>
                          <a:effectLst/>
                          <a:latin typeface="Calibri" panose="020F0502020204030204" pitchFamily="34" charset="0"/>
                        </a:rPr>
                        <a:t> </a:t>
                      </a:r>
                    </a:p>
                  </a:txBody>
                  <a:tcPr marL="7216" marR="7216" marT="7216" marB="0" anchor="b">
                    <a:lnL w="25400" cap="flat" cmpd="dbl" algn="ctr">
                      <a:solidFill>
                        <a:srgbClr val="000000"/>
                      </a:solidFill>
                      <a:prstDash val="solid"/>
                      <a:round/>
                      <a:headEnd type="none" w="med" len="med"/>
                      <a:tailEnd type="none" w="med" len="med"/>
                    </a:lnL>
                    <a:lnR>
                      <a:noFill/>
                    </a:lnR>
                    <a:lnT>
                      <a:noFill/>
                    </a:lnT>
                    <a:lnB>
                      <a:noFill/>
                    </a:lnB>
                    <a:solidFill>
                      <a:srgbClr val="ACB9CA"/>
                    </a:solidFill>
                  </a:tcPr>
                </a:tc>
                <a:tc>
                  <a:txBody>
                    <a:bodyPr/>
                    <a:lstStyle/>
                    <a:p>
                      <a:pPr algn="ctr" fontAlgn="b"/>
                      <a:r>
                        <a:rPr lang="en-IN" sz="2400" b="1" i="0" u="none" strike="noStrike">
                          <a:solidFill>
                            <a:srgbClr val="833C0C"/>
                          </a:solidFill>
                          <a:effectLst/>
                          <a:latin typeface="Calibri" panose="020F0502020204030204" pitchFamily="34" charset="0"/>
                        </a:rPr>
                        <a:t>19-20</a:t>
                      </a:r>
                    </a:p>
                  </a:txBody>
                  <a:tcPr marL="7216" marR="7216" marT="7216" marB="0" anchor="b">
                    <a:lnL>
                      <a:noFill/>
                    </a:lnL>
                    <a:lnR>
                      <a:noFill/>
                    </a:lnR>
                    <a:lnT>
                      <a:noFill/>
                    </a:lnT>
                    <a:lnB>
                      <a:noFill/>
                    </a:lnB>
                  </a:tcPr>
                </a:tc>
                <a:tc>
                  <a:txBody>
                    <a:bodyPr/>
                    <a:lstStyle/>
                    <a:p>
                      <a:pPr algn="ctr" fontAlgn="b"/>
                      <a:r>
                        <a:rPr lang="en-IN" sz="2400" b="1" i="0" u="none" strike="noStrike">
                          <a:solidFill>
                            <a:srgbClr val="7030A0"/>
                          </a:solidFill>
                          <a:effectLst/>
                          <a:latin typeface="Calibri" panose="020F0502020204030204" pitchFamily="34" charset="0"/>
                        </a:rPr>
                        <a:t>18-19</a:t>
                      </a:r>
                    </a:p>
                  </a:txBody>
                  <a:tcPr marL="7216" marR="7216" marT="7216" marB="0" anchor="b">
                    <a:lnL>
                      <a:noFill/>
                    </a:lnL>
                    <a:lnR>
                      <a:noFill/>
                    </a:lnR>
                    <a:lnT>
                      <a:noFill/>
                    </a:lnT>
                    <a:lnB>
                      <a:noFill/>
                    </a:lnB>
                  </a:tcPr>
                </a:tc>
                <a:tc>
                  <a:txBody>
                    <a:bodyPr/>
                    <a:lstStyle/>
                    <a:p>
                      <a:pPr algn="ctr" fontAlgn="b"/>
                      <a:r>
                        <a:rPr lang="en-IN" sz="2400" b="1" i="0" u="none" strike="noStrike">
                          <a:solidFill>
                            <a:srgbClr val="833C0C"/>
                          </a:solidFill>
                          <a:effectLst/>
                          <a:latin typeface="Calibri" panose="020F0502020204030204" pitchFamily="34" charset="0"/>
                        </a:rPr>
                        <a:t>19-20</a:t>
                      </a:r>
                    </a:p>
                  </a:txBody>
                  <a:tcPr marL="7216" marR="7216" marT="7216" marB="0" anchor="b">
                    <a:lnL>
                      <a:noFill/>
                    </a:lnL>
                    <a:lnR>
                      <a:noFill/>
                    </a:lnR>
                    <a:lnT>
                      <a:noFill/>
                    </a:lnT>
                    <a:lnB>
                      <a:noFill/>
                    </a:lnB>
                  </a:tcPr>
                </a:tc>
                <a:tc>
                  <a:txBody>
                    <a:bodyPr/>
                    <a:lstStyle/>
                    <a:p>
                      <a:pPr algn="ctr" fontAlgn="b"/>
                      <a:r>
                        <a:rPr lang="en-IN" sz="2400" b="1" i="0" u="none" strike="noStrike">
                          <a:solidFill>
                            <a:srgbClr val="7030A0"/>
                          </a:solidFill>
                          <a:effectLst/>
                          <a:latin typeface="Calibri" panose="020F0502020204030204" pitchFamily="34" charset="0"/>
                        </a:rPr>
                        <a:t>18-19</a:t>
                      </a:r>
                    </a:p>
                  </a:txBody>
                  <a:tcPr marL="7216" marR="7216" marT="7216" marB="0" anchor="b">
                    <a:lnL>
                      <a:noFill/>
                    </a:lnL>
                    <a:lnR>
                      <a:noFill/>
                    </a:lnR>
                    <a:lnT>
                      <a:noFill/>
                    </a:lnT>
                    <a:lnB>
                      <a:noFill/>
                    </a:lnB>
                  </a:tcPr>
                </a:tc>
                <a:tc>
                  <a:txBody>
                    <a:bodyPr/>
                    <a:lstStyle/>
                    <a:p>
                      <a:pPr algn="ctr" fontAlgn="b"/>
                      <a:r>
                        <a:rPr lang="en-IN" sz="2400" b="1" i="0" u="none" strike="noStrike">
                          <a:solidFill>
                            <a:srgbClr val="833C0C"/>
                          </a:solidFill>
                          <a:effectLst/>
                          <a:latin typeface="Calibri" panose="020F0502020204030204" pitchFamily="34" charset="0"/>
                        </a:rPr>
                        <a:t>19-20</a:t>
                      </a:r>
                    </a:p>
                  </a:txBody>
                  <a:tcPr marL="7216" marR="7216" marT="7216" marB="0" anchor="b">
                    <a:lnL>
                      <a:noFill/>
                    </a:lnL>
                    <a:lnR>
                      <a:noFill/>
                    </a:lnR>
                    <a:lnT>
                      <a:noFill/>
                    </a:lnT>
                    <a:lnB>
                      <a:noFill/>
                    </a:lnB>
                  </a:tcPr>
                </a:tc>
                <a:tc>
                  <a:txBody>
                    <a:bodyPr/>
                    <a:lstStyle/>
                    <a:p>
                      <a:pPr algn="ctr" fontAlgn="b"/>
                      <a:r>
                        <a:rPr lang="en-IN" sz="2400" b="1" i="0" u="none" strike="noStrike">
                          <a:solidFill>
                            <a:srgbClr val="7030A0"/>
                          </a:solidFill>
                          <a:effectLst/>
                          <a:latin typeface="Calibri" panose="020F0502020204030204" pitchFamily="34" charset="0"/>
                        </a:rPr>
                        <a:t>18-19</a:t>
                      </a:r>
                    </a:p>
                  </a:txBody>
                  <a:tcPr marL="7216" marR="7216" marT="7216" marB="0" anchor="b">
                    <a:lnL>
                      <a:noFill/>
                    </a:lnL>
                    <a:lnR w="25400" cap="flat" cmpd="dbl"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79793158"/>
                  </a:ext>
                </a:extLst>
              </a:tr>
              <a:tr h="414256">
                <a:tc>
                  <a:txBody>
                    <a:bodyPr/>
                    <a:lstStyle/>
                    <a:p>
                      <a:pPr algn="l" fontAlgn="b"/>
                      <a:r>
                        <a:rPr lang="en-IN" sz="2400" b="0" i="0" u="none" strike="noStrike">
                          <a:solidFill>
                            <a:srgbClr val="000000"/>
                          </a:solidFill>
                          <a:effectLst/>
                          <a:latin typeface="Calibri" panose="020F0502020204030204" pitchFamily="34" charset="0"/>
                        </a:rPr>
                        <a:t> </a:t>
                      </a:r>
                    </a:p>
                  </a:txBody>
                  <a:tcPr marL="7216" marR="7216" marT="7216" marB="0" anchor="b">
                    <a:lnL w="25400" cap="flat" cmpd="dbl" algn="ctr">
                      <a:solidFill>
                        <a:srgbClr val="000000"/>
                      </a:solidFill>
                      <a:prstDash val="solid"/>
                      <a:round/>
                      <a:headEnd type="none" w="med" len="med"/>
                      <a:tailEnd type="none" w="med" len="med"/>
                    </a:lnL>
                    <a:lnR>
                      <a:noFill/>
                    </a:lnR>
                    <a:lnT>
                      <a:noFill/>
                    </a:lnT>
                    <a:lnB>
                      <a:noFill/>
                    </a:lnB>
                    <a:solidFill>
                      <a:srgbClr val="ACB9CA"/>
                    </a:solidFill>
                  </a:tcPr>
                </a:tc>
                <a:tc gridSpan="2">
                  <a:txBody>
                    <a:bodyPr/>
                    <a:lstStyle/>
                    <a:p>
                      <a:pPr algn="ctr" fontAlgn="b"/>
                      <a:r>
                        <a:rPr lang="en-IN" sz="2400" b="0" i="0" u="none" strike="noStrike">
                          <a:solidFill>
                            <a:srgbClr val="000000"/>
                          </a:solidFill>
                          <a:effectLst/>
                          <a:latin typeface="Calibri" panose="020F0502020204030204" pitchFamily="34" charset="0"/>
                        </a:rPr>
                        <a:t>Mahindra &amp; Mahindra</a:t>
                      </a:r>
                    </a:p>
                  </a:txBody>
                  <a:tcPr marL="7216" marR="7216" marT="7216" marB="0" anchor="b">
                    <a:lnL>
                      <a:noFill/>
                    </a:lnL>
                    <a:lnR>
                      <a:noFill/>
                    </a:lnR>
                    <a:lnT>
                      <a:noFill/>
                    </a:lnT>
                    <a:lnB w="6350" cap="flat" cmpd="sng" algn="ctr">
                      <a:solidFill>
                        <a:srgbClr val="000000"/>
                      </a:solidFill>
                      <a:prstDash val="lgDashDotDot"/>
                      <a:round/>
                      <a:headEnd type="none" w="med" len="med"/>
                      <a:tailEnd type="none" w="med" len="med"/>
                    </a:lnB>
                    <a:solidFill>
                      <a:srgbClr val="DDEBF7"/>
                    </a:solidFill>
                  </a:tcPr>
                </a:tc>
                <a:tc hMerge="1">
                  <a:txBody>
                    <a:bodyPr/>
                    <a:lstStyle/>
                    <a:p>
                      <a:endParaRPr lang="en-IN"/>
                    </a:p>
                  </a:txBody>
                  <a:tcPr/>
                </a:tc>
                <a:tc gridSpan="2">
                  <a:txBody>
                    <a:bodyPr/>
                    <a:lstStyle/>
                    <a:p>
                      <a:pPr algn="l" fontAlgn="b"/>
                      <a:r>
                        <a:rPr lang="en-IN" sz="2400" b="0" i="0" u="none" strike="noStrike">
                          <a:solidFill>
                            <a:srgbClr val="000000"/>
                          </a:solidFill>
                          <a:effectLst/>
                          <a:latin typeface="Calibri" panose="020F0502020204030204" pitchFamily="34" charset="0"/>
                        </a:rPr>
                        <a:t>Tata Motors</a:t>
                      </a:r>
                    </a:p>
                  </a:txBody>
                  <a:tcPr marL="7216" marR="7216" marT="7216" marB="0" anchor="b">
                    <a:lnL>
                      <a:noFill/>
                    </a:lnL>
                    <a:lnR>
                      <a:noFill/>
                    </a:lnR>
                    <a:lnT>
                      <a:noFill/>
                    </a:lnT>
                    <a:lnB w="6350" cap="flat" cmpd="sng" algn="ctr">
                      <a:solidFill>
                        <a:srgbClr val="000000"/>
                      </a:solidFill>
                      <a:prstDash val="lgDashDotDot"/>
                      <a:round/>
                      <a:headEnd type="none" w="med" len="med"/>
                      <a:tailEnd type="none" w="med" len="med"/>
                    </a:lnB>
                    <a:solidFill>
                      <a:srgbClr val="D0CECE"/>
                    </a:solidFill>
                  </a:tcPr>
                </a:tc>
                <a:tc hMerge="1">
                  <a:txBody>
                    <a:bodyPr/>
                    <a:lstStyle/>
                    <a:p>
                      <a:endParaRPr lang="en-IN"/>
                    </a:p>
                  </a:txBody>
                  <a:tcPr/>
                </a:tc>
                <a:tc gridSpan="2">
                  <a:txBody>
                    <a:bodyPr/>
                    <a:lstStyle/>
                    <a:p>
                      <a:pPr algn="l" fontAlgn="b"/>
                      <a:r>
                        <a:rPr lang="en-IN" sz="2400" b="0" i="0" u="none" strike="noStrike">
                          <a:solidFill>
                            <a:srgbClr val="000000"/>
                          </a:solidFill>
                          <a:effectLst/>
                          <a:latin typeface="Calibri" panose="020F0502020204030204" pitchFamily="34" charset="0"/>
                        </a:rPr>
                        <a:t>Maruti Suzuki</a:t>
                      </a:r>
                    </a:p>
                  </a:txBody>
                  <a:tcPr marL="7216" marR="7216" marT="7216" marB="0" anchor="b">
                    <a:lnL>
                      <a:noFill/>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lgDashDotDot"/>
                      <a:round/>
                      <a:headEnd type="none" w="med" len="med"/>
                      <a:tailEnd type="none" w="med" len="med"/>
                    </a:lnB>
                    <a:solidFill>
                      <a:srgbClr val="E2EFDA"/>
                    </a:solidFill>
                  </a:tcPr>
                </a:tc>
                <a:tc hMerge="1">
                  <a:txBody>
                    <a:bodyPr/>
                    <a:lstStyle/>
                    <a:p>
                      <a:endParaRPr lang="en-IN"/>
                    </a:p>
                  </a:txBody>
                  <a:tcPr/>
                </a:tc>
                <a:extLst>
                  <a:ext uri="{0D108BD9-81ED-4DB2-BD59-A6C34878D82A}">
                    <a16:rowId xmlns:a16="http://schemas.microsoft.com/office/drawing/2014/main" val="1576599704"/>
                  </a:ext>
                </a:extLst>
              </a:tr>
              <a:tr h="361006">
                <a:tc>
                  <a:txBody>
                    <a:bodyPr/>
                    <a:lstStyle/>
                    <a:p>
                      <a:pPr algn="l" fontAlgn="t"/>
                      <a:r>
                        <a:rPr lang="en-IN" sz="2400" b="0" i="0" u="none" strike="noStrike">
                          <a:solidFill>
                            <a:srgbClr val="000000"/>
                          </a:solidFill>
                          <a:effectLst/>
                          <a:latin typeface="Arial" panose="020B0604020202020204" pitchFamily="34" charset="0"/>
                        </a:rPr>
                        <a:t>Net Sales</a:t>
                      </a:r>
                    </a:p>
                  </a:txBody>
                  <a:tcPr marL="7216" marR="7216" marT="7216" marB="0">
                    <a:lnL w="25400" cap="flat" cmpd="dbl" algn="ctr">
                      <a:solidFill>
                        <a:srgbClr val="000000"/>
                      </a:solidFill>
                      <a:prstDash val="solid"/>
                      <a:round/>
                      <a:headEnd type="none" w="med" len="med"/>
                      <a:tailEnd type="none" w="med" len="med"/>
                    </a:lnL>
                    <a:lnR w="6350" cap="flat" cmpd="sng" algn="ctr">
                      <a:solidFill>
                        <a:srgbClr val="000000"/>
                      </a:solidFill>
                      <a:prstDash val="lgDashDotDot"/>
                      <a:round/>
                      <a:headEnd type="none" w="med" len="med"/>
                      <a:tailEnd type="none" w="med" len="med"/>
                    </a:lnR>
                    <a:lnT>
                      <a:noFill/>
                    </a:lnT>
                    <a:lnB w="25400" cap="flat" cmpd="dbl" algn="ctr">
                      <a:solidFill>
                        <a:srgbClr val="FFFFFF"/>
                      </a:solidFill>
                      <a:prstDash val="solid"/>
                      <a:round/>
                      <a:headEnd type="none" w="med" len="med"/>
                      <a:tailEnd type="none" w="med" len="med"/>
                    </a:lnB>
                    <a:solidFill>
                      <a:srgbClr val="ACB9CA"/>
                    </a:solidFill>
                  </a:tcPr>
                </a:tc>
                <a:tc>
                  <a:txBody>
                    <a:bodyPr/>
                    <a:lstStyle/>
                    <a:p>
                      <a:pPr algn="r" fontAlgn="b"/>
                      <a:r>
                        <a:rPr lang="en-IN" sz="2400" b="0" i="0" u="none" strike="noStrike">
                          <a:solidFill>
                            <a:srgbClr val="000000"/>
                          </a:solidFill>
                          <a:effectLst/>
                          <a:latin typeface="Calibri" panose="020F0502020204030204" pitchFamily="34" charset="0"/>
                        </a:rPr>
                        <a:t>951</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lgDashDot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1047</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2610</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lgDashDot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3019</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756</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lgDashDot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860</a:t>
                      </a:r>
                    </a:p>
                  </a:txBody>
                  <a:tcPr marL="7216" marR="7216" marT="7216" marB="0" anchor="b">
                    <a:lnL w="6350" cap="flat" cmpd="sng" algn="ctr">
                      <a:solidFill>
                        <a:srgbClr val="000000"/>
                      </a:solidFill>
                      <a:prstDash val="lgDashDotDot"/>
                      <a:round/>
                      <a:headEnd type="none" w="med" len="med"/>
                      <a:tailEnd type="none" w="med" len="med"/>
                    </a:lnL>
                    <a:lnR w="25400" cap="flat" cmpd="dbl" algn="ctr">
                      <a:solidFill>
                        <a:srgbClr val="000000"/>
                      </a:solidFill>
                      <a:prstDash val="solid"/>
                      <a:round/>
                      <a:headEnd type="none" w="med" len="med"/>
                      <a:tailEnd type="none" w="med" len="med"/>
                    </a:lnR>
                    <a:lnT>
                      <a:noFill/>
                    </a:lnT>
                    <a:lnB>
                      <a:noFill/>
                    </a:lnB>
                    <a:solidFill>
                      <a:srgbClr val="E6EBF6"/>
                    </a:solidFill>
                  </a:tcPr>
                </a:tc>
                <a:extLst>
                  <a:ext uri="{0D108BD9-81ED-4DB2-BD59-A6C34878D82A}">
                    <a16:rowId xmlns:a16="http://schemas.microsoft.com/office/drawing/2014/main" val="1594039508"/>
                  </a:ext>
                </a:extLst>
              </a:tr>
              <a:tr h="371033">
                <a:tc>
                  <a:txBody>
                    <a:bodyPr/>
                    <a:lstStyle/>
                    <a:p>
                      <a:pPr algn="l" fontAlgn="t"/>
                      <a:r>
                        <a:rPr lang="en-IN" sz="2400" b="0" i="0" u="none" strike="noStrike">
                          <a:solidFill>
                            <a:srgbClr val="000000"/>
                          </a:solidFill>
                          <a:effectLst/>
                          <a:latin typeface="Arial" panose="020B0604020202020204" pitchFamily="34" charset="0"/>
                        </a:rPr>
                        <a:t>Operating Profit</a:t>
                      </a:r>
                    </a:p>
                  </a:txBody>
                  <a:tcPr marL="7216" marR="7216" marT="7216" marB="0">
                    <a:lnL w="25400" cap="flat" cmpd="dbl" algn="ctr">
                      <a:solidFill>
                        <a:srgbClr val="000000"/>
                      </a:solidFill>
                      <a:prstDash val="solid"/>
                      <a:round/>
                      <a:headEnd type="none" w="med" len="med"/>
                      <a:tailEnd type="none" w="med" len="med"/>
                    </a:lnL>
                    <a:lnR w="6350" cap="flat" cmpd="sng" algn="ctr">
                      <a:solidFill>
                        <a:srgbClr val="000000"/>
                      </a:solidFill>
                      <a:prstDash val="lgDashDotDot"/>
                      <a:round/>
                      <a:headEnd type="none" w="med" len="med"/>
                      <a:tailEnd type="none" w="med" len="med"/>
                    </a:lnR>
                    <a:lnT w="25400" cap="flat" cmpd="dbl" algn="ctr">
                      <a:solidFill>
                        <a:srgbClr val="FFFFFF"/>
                      </a:solidFill>
                      <a:prstDash val="solid"/>
                      <a:round/>
                      <a:headEnd type="none" w="med" len="med"/>
                      <a:tailEnd type="none" w="med" len="med"/>
                    </a:lnT>
                    <a:lnB w="25400" cap="flat" cmpd="dbl" algn="ctr">
                      <a:solidFill>
                        <a:srgbClr val="FFFFFF"/>
                      </a:solidFill>
                      <a:prstDash val="solid"/>
                      <a:round/>
                      <a:headEnd type="none" w="med" len="med"/>
                      <a:tailEnd type="none" w="med" len="med"/>
                    </a:lnB>
                    <a:solidFill>
                      <a:srgbClr val="ACB9CA"/>
                    </a:solidFill>
                  </a:tcPr>
                </a:tc>
                <a:tc>
                  <a:txBody>
                    <a:bodyPr/>
                    <a:lstStyle/>
                    <a:p>
                      <a:pPr algn="r" fontAlgn="b"/>
                      <a:r>
                        <a:rPr lang="en-IN" sz="2400" b="0" i="0" u="none" strike="noStrike">
                          <a:solidFill>
                            <a:srgbClr val="000000"/>
                          </a:solidFill>
                          <a:effectLst/>
                          <a:latin typeface="Calibri" panose="020F0502020204030204" pitchFamily="34" charset="0"/>
                        </a:rPr>
                        <a:t>136</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162</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209</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276</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106</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135</a:t>
                      </a:r>
                    </a:p>
                  </a:txBody>
                  <a:tcPr marL="7216" marR="7216" marT="7216" marB="0" anchor="b">
                    <a:lnL w="6350" cap="flat" cmpd="sng" algn="ctr">
                      <a:solidFill>
                        <a:srgbClr val="000000"/>
                      </a:solidFill>
                      <a:prstDash val="lgDashDotDot"/>
                      <a:round/>
                      <a:headEnd type="none" w="med" len="med"/>
                      <a:tailEnd type="none" w="med" len="med"/>
                    </a:lnL>
                    <a:lnR w="25400" cap="flat" cmpd="dbl" algn="ctr">
                      <a:solidFill>
                        <a:srgbClr val="000000"/>
                      </a:solidFill>
                      <a:prstDash val="solid"/>
                      <a:round/>
                      <a:headEnd type="none" w="med" len="med"/>
                      <a:tailEnd type="none" w="med" len="med"/>
                    </a:lnR>
                    <a:lnT>
                      <a:noFill/>
                    </a:lnT>
                    <a:lnB>
                      <a:noFill/>
                    </a:lnB>
                    <a:solidFill>
                      <a:srgbClr val="E6EBF6"/>
                    </a:solidFill>
                  </a:tcPr>
                </a:tc>
                <a:extLst>
                  <a:ext uri="{0D108BD9-81ED-4DB2-BD59-A6C34878D82A}">
                    <a16:rowId xmlns:a16="http://schemas.microsoft.com/office/drawing/2014/main" val="2051728483"/>
                  </a:ext>
                </a:extLst>
              </a:tr>
              <a:tr h="501158">
                <a:tc>
                  <a:txBody>
                    <a:bodyPr/>
                    <a:lstStyle/>
                    <a:p>
                      <a:pPr algn="l" fontAlgn="t"/>
                      <a:r>
                        <a:rPr lang="en-IN" sz="1800" b="0" i="0" u="none" strike="noStrike" dirty="0" smtClean="0">
                          <a:solidFill>
                            <a:srgbClr val="000000"/>
                          </a:solidFill>
                          <a:effectLst/>
                          <a:latin typeface="Arial" panose="020B0604020202020204" pitchFamily="34" charset="0"/>
                        </a:rPr>
                        <a:t>Operating </a:t>
                      </a:r>
                      <a:r>
                        <a:rPr lang="en-IN" sz="1800" b="0" i="0" u="none" strike="noStrike" dirty="0">
                          <a:solidFill>
                            <a:srgbClr val="000000"/>
                          </a:solidFill>
                          <a:effectLst/>
                          <a:latin typeface="Arial" panose="020B0604020202020204" pitchFamily="34" charset="0"/>
                        </a:rPr>
                        <a:t>profit margin %</a:t>
                      </a:r>
                    </a:p>
                  </a:txBody>
                  <a:tcPr marL="7216" marR="7216" marT="7216" marB="0">
                    <a:lnL w="25400" cap="flat" cmpd="dbl" algn="ctr">
                      <a:solidFill>
                        <a:srgbClr val="000000"/>
                      </a:solidFill>
                      <a:prstDash val="solid"/>
                      <a:round/>
                      <a:headEnd type="none" w="med" len="med"/>
                      <a:tailEnd type="none" w="med" len="med"/>
                    </a:lnL>
                    <a:lnR w="6350" cap="flat" cmpd="sng" algn="ctr">
                      <a:solidFill>
                        <a:srgbClr val="000000"/>
                      </a:solidFill>
                      <a:prstDash val="lgDashDotDot"/>
                      <a:round/>
                      <a:headEnd type="none" w="med" len="med"/>
                      <a:tailEnd type="none" w="med" len="med"/>
                    </a:lnR>
                    <a:lnT w="25400" cap="flat" cmpd="dbl" algn="ctr">
                      <a:solidFill>
                        <a:srgbClr val="FFFFFF"/>
                      </a:solidFill>
                      <a:prstDash val="solid"/>
                      <a:round/>
                      <a:headEnd type="none" w="med" len="med"/>
                      <a:tailEnd type="none" w="med" len="med"/>
                    </a:lnT>
                    <a:lnB w="25400" cap="flat" cmpd="dbl" algn="ctr">
                      <a:solidFill>
                        <a:srgbClr val="FFFFFF"/>
                      </a:solidFill>
                      <a:prstDash val="solid"/>
                      <a:round/>
                      <a:headEnd type="none" w="med" len="med"/>
                      <a:tailEnd type="none" w="med" len="med"/>
                    </a:lnB>
                    <a:solidFill>
                      <a:srgbClr val="ACB9CA"/>
                    </a:solidFill>
                  </a:tcPr>
                </a:tc>
                <a:tc>
                  <a:txBody>
                    <a:bodyPr/>
                    <a:lstStyle/>
                    <a:p>
                      <a:pPr algn="r" fontAlgn="b"/>
                      <a:r>
                        <a:rPr lang="en-IN" sz="2400" b="1" i="0" u="none" strike="noStrike">
                          <a:solidFill>
                            <a:srgbClr val="0070C0"/>
                          </a:solidFill>
                          <a:effectLst/>
                          <a:latin typeface="Calibri" panose="020F0502020204030204" pitchFamily="34" charset="0"/>
                        </a:rPr>
                        <a:t>14.30</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1" i="0" u="none" strike="noStrike">
                          <a:solidFill>
                            <a:srgbClr val="0070C0"/>
                          </a:solidFill>
                          <a:effectLst/>
                          <a:latin typeface="Calibri" panose="020F0502020204030204" pitchFamily="34" charset="0"/>
                        </a:rPr>
                        <a:t>15.47</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1" i="0" u="none" strike="noStrike">
                          <a:solidFill>
                            <a:srgbClr val="C65911"/>
                          </a:solidFill>
                          <a:effectLst/>
                          <a:latin typeface="Calibri" panose="020F0502020204030204" pitchFamily="34" charset="0"/>
                        </a:rPr>
                        <a:t>8.01</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1" i="0" u="none" strike="noStrike">
                          <a:solidFill>
                            <a:srgbClr val="C65911"/>
                          </a:solidFill>
                          <a:effectLst/>
                          <a:latin typeface="Calibri" panose="020F0502020204030204" pitchFamily="34" charset="0"/>
                        </a:rPr>
                        <a:t>9.14</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1" i="0" u="none" strike="noStrike">
                          <a:solidFill>
                            <a:srgbClr val="0070C0"/>
                          </a:solidFill>
                          <a:effectLst/>
                          <a:latin typeface="Calibri" panose="020F0502020204030204" pitchFamily="34" charset="0"/>
                        </a:rPr>
                        <a:t>14.02</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1" i="0" u="none" strike="noStrike">
                          <a:solidFill>
                            <a:srgbClr val="0070C0"/>
                          </a:solidFill>
                          <a:effectLst/>
                          <a:latin typeface="Calibri" panose="020F0502020204030204" pitchFamily="34" charset="0"/>
                        </a:rPr>
                        <a:t>15.70</a:t>
                      </a:r>
                    </a:p>
                  </a:txBody>
                  <a:tcPr marL="7216" marR="7216" marT="7216" marB="0" anchor="b">
                    <a:lnL w="6350" cap="flat" cmpd="sng" algn="ctr">
                      <a:solidFill>
                        <a:srgbClr val="000000"/>
                      </a:solidFill>
                      <a:prstDash val="lgDashDotDot"/>
                      <a:round/>
                      <a:headEnd type="none" w="med" len="med"/>
                      <a:tailEnd type="none" w="med" len="med"/>
                    </a:lnL>
                    <a:lnR w="25400" cap="flat" cmpd="dbl" algn="ctr">
                      <a:solidFill>
                        <a:srgbClr val="000000"/>
                      </a:solidFill>
                      <a:prstDash val="solid"/>
                      <a:round/>
                      <a:headEnd type="none" w="med" len="med"/>
                      <a:tailEnd type="none" w="med" len="med"/>
                    </a:lnR>
                    <a:lnT>
                      <a:noFill/>
                    </a:lnT>
                    <a:lnB>
                      <a:noFill/>
                    </a:lnB>
                    <a:solidFill>
                      <a:srgbClr val="E6EBF6"/>
                    </a:solidFill>
                  </a:tcPr>
                </a:tc>
                <a:extLst>
                  <a:ext uri="{0D108BD9-81ED-4DB2-BD59-A6C34878D82A}">
                    <a16:rowId xmlns:a16="http://schemas.microsoft.com/office/drawing/2014/main" val="2658350089"/>
                  </a:ext>
                </a:extLst>
              </a:tr>
              <a:tr h="371033">
                <a:tc>
                  <a:txBody>
                    <a:bodyPr/>
                    <a:lstStyle/>
                    <a:p>
                      <a:pPr algn="l" fontAlgn="t"/>
                      <a:r>
                        <a:rPr lang="en-IN" sz="2400" b="0" i="0" u="none" strike="noStrike">
                          <a:solidFill>
                            <a:srgbClr val="000000"/>
                          </a:solidFill>
                          <a:effectLst/>
                          <a:latin typeface="Arial" panose="020B0604020202020204" pitchFamily="34" charset="0"/>
                        </a:rPr>
                        <a:t>Interest</a:t>
                      </a:r>
                    </a:p>
                  </a:txBody>
                  <a:tcPr marL="7216" marR="7216" marT="7216" marB="0">
                    <a:lnL w="25400" cap="flat" cmpd="dbl" algn="ctr">
                      <a:solidFill>
                        <a:srgbClr val="000000"/>
                      </a:solidFill>
                      <a:prstDash val="solid"/>
                      <a:round/>
                      <a:headEnd type="none" w="med" len="med"/>
                      <a:tailEnd type="none" w="med" len="med"/>
                    </a:lnL>
                    <a:lnR w="6350" cap="flat" cmpd="sng" algn="ctr">
                      <a:solidFill>
                        <a:srgbClr val="000000"/>
                      </a:solidFill>
                      <a:prstDash val="lgDashDotDot"/>
                      <a:round/>
                      <a:headEnd type="none" w="med" len="med"/>
                      <a:tailEnd type="none" w="med" len="med"/>
                    </a:lnR>
                    <a:lnT w="25400" cap="flat" cmpd="dbl" algn="ctr">
                      <a:solidFill>
                        <a:srgbClr val="FFFFFF"/>
                      </a:solidFill>
                      <a:prstDash val="solid"/>
                      <a:round/>
                      <a:headEnd type="none" w="med" len="med"/>
                      <a:tailEnd type="none" w="med" len="med"/>
                    </a:lnT>
                    <a:lnB w="25400" cap="flat" cmpd="dbl" algn="ctr">
                      <a:solidFill>
                        <a:srgbClr val="FFFFFF"/>
                      </a:solidFill>
                      <a:prstDash val="solid"/>
                      <a:round/>
                      <a:headEnd type="none" w="med" len="med"/>
                      <a:tailEnd type="none" w="med" len="med"/>
                    </a:lnB>
                    <a:solidFill>
                      <a:srgbClr val="ACB9CA"/>
                    </a:solidFill>
                  </a:tcPr>
                </a:tc>
                <a:tc>
                  <a:txBody>
                    <a:bodyPr/>
                    <a:lstStyle/>
                    <a:p>
                      <a:pPr algn="r" fontAlgn="b"/>
                      <a:r>
                        <a:rPr lang="en-IN" sz="2400" b="0" i="0" u="none" strike="noStrike">
                          <a:solidFill>
                            <a:srgbClr val="000000"/>
                          </a:solidFill>
                          <a:effectLst/>
                          <a:latin typeface="Calibri" panose="020F0502020204030204" pitchFamily="34" charset="0"/>
                        </a:rPr>
                        <a:t>60.65</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50.21</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72</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57</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1</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0.1</a:t>
                      </a:r>
                    </a:p>
                  </a:txBody>
                  <a:tcPr marL="7216" marR="7216" marT="7216" marB="0" anchor="b">
                    <a:lnL w="6350" cap="flat" cmpd="sng" algn="ctr">
                      <a:solidFill>
                        <a:srgbClr val="000000"/>
                      </a:solidFill>
                      <a:prstDash val="lgDashDotDot"/>
                      <a:round/>
                      <a:headEnd type="none" w="med" len="med"/>
                      <a:tailEnd type="none" w="med" len="med"/>
                    </a:lnL>
                    <a:lnR w="25400" cap="flat" cmpd="dbl" algn="ctr">
                      <a:solidFill>
                        <a:srgbClr val="000000"/>
                      </a:solidFill>
                      <a:prstDash val="solid"/>
                      <a:round/>
                      <a:headEnd type="none" w="med" len="med"/>
                      <a:tailEnd type="none" w="med" len="med"/>
                    </a:lnR>
                    <a:lnT>
                      <a:noFill/>
                    </a:lnT>
                    <a:lnB>
                      <a:noFill/>
                    </a:lnB>
                    <a:solidFill>
                      <a:srgbClr val="E6EBF6"/>
                    </a:solidFill>
                  </a:tcPr>
                </a:tc>
                <a:extLst>
                  <a:ext uri="{0D108BD9-81ED-4DB2-BD59-A6C34878D82A}">
                    <a16:rowId xmlns:a16="http://schemas.microsoft.com/office/drawing/2014/main" val="2170278872"/>
                  </a:ext>
                </a:extLst>
              </a:tr>
              <a:tr h="441497">
                <a:tc>
                  <a:txBody>
                    <a:bodyPr/>
                    <a:lstStyle/>
                    <a:p>
                      <a:pPr algn="l" fontAlgn="t"/>
                      <a:r>
                        <a:rPr lang="en-IN" sz="2400" b="0" i="0" u="none" strike="noStrike" dirty="0">
                          <a:solidFill>
                            <a:srgbClr val="000000"/>
                          </a:solidFill>
                          <a:effectLst/>
                          <a:latin typeface="Arial" panose="020B0604020202020204" pitchFamily="34" charset="0"/>
                        </a:rPr>
                        <a:t>Interest % to OP</a:t>
                      </a:r>
                    </a:p>
                  </a:txBody>
                  <a:tcPr marL="7216" marR="7216" marT="7216" marB="0">
                    <a:lnL w="25400" cap="flat" cmpd="dbl" algn="ctr">
                      <a:solidFill>
                        <a:srgbClr val="000000"/>
                      </a:solidFill>
                      <a:prstDash val="solid"/>
                      <a:round/>
                      <a:headEnd type="none" w="med" len="med"/>
                      <a:tailEnd type="none" w="med" len="med"/>
                    </a:lnL>
                    <a:lnR w="6350" cap="flat" cmpd="sng" algn="ctr">
                      <a:solidFill>
                        <a:srgbClr val="000000"/>
                      </a:solidFill>
                      <a:prstDash val="lgDashDotDot"/>
                      <a:round/>
                      <a:headEnd type="none" w="med" len="med"/>
                      <a:tailEnd type="none" w="med" len="med"/>
                    </a:lnR>
                    <a:lnT w="25400" cap="flat" cmpd="dbl" algn="ctr">
                      <a:solidFill>
                        <a:srgbClr val="FFFFFF"/>
                      </a:solidFill>
                      <a:prstDash val="solid"/>
                      <a:round/>
                      <a:headEnd type="none" w="med" len="med"/>
                      <a:tailEnd type="none" w="med" len="med"/>
                    </a:lnT>
                    <a:lnB w="25400" cap="flat" cmpd="dbl" algn="ctr">
                      <a:solidFill>
                        <a:srgbClr val="FFFFFF"/>
                      </a:solidFill>
                      <a:prstDash val="solid"/>
                      <a:round/>
                      <a:headEnd type="none" w="med" len="med"/>
                      <a:tailEnd type="none" w="med" len="med"/>
                    </a:lnB>
                    <a:solidFill>
                      <a:srgbClr val="ACB9CA"/>
                    </a:solidFill>
                  </a:tcPr>
                </a:tc>
                <a:tc>
                  <a:txBody>
                    <a:bodyPr/>
                    <a:lstStyle/>
                    <a:p>
                      <a:pPr algn="r" fontAlgn="b"/>
                      <a:r>
                        <a:rPr lang="en-IN" sz="2400" b="1" i="0" u="none" strike="noStrike">
                          <a:solidFill>
                            <a:srgbClr val="C00000"/>
                          </a:solidFill>
                          <a:effectLst/>
                          <a:latin typeface="Calibri" panose="020F0502020204030204" pitchFamily="34" charset="0"/>
                        </a:rPr>
                        <a:t>44.60</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1" i="0" u="none" strike="noStrike">
                          <a:solidFill>
                            <a:srgbClr val="C00000"/>
                          </a:solidFill>
                          <a:effectLst/>
                          <a:latin typeface="Calibri" panose="020F0502020204030204" pitchFamily="34" charset="0"/>
                        </a:rPr>
                        <a:t>30.99</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1" i="0" u="none" strike="noStrike">
                          <a:solidFill>
                            <a:srgbClr val="FF0000"/>
                          </a:solidFill>
                          <a:effectLst/>
                          <a:latin typeface="Calibri" panose="020F0502020204030204" pitchFamily="34" charset="0"/>
                        </a:rPr>
                        <a:t>34.45</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1" i="0" u="none" strike="noStrike">
                          <a:solidFill>
                            <a:srgbClr val="FF0000"/>
                          </a:solidFill>
                          <a:effectLst/>
                          <a:latin typeface="Calibri" panose="020F0502020204030204" pitchFamily="34" charset="0"/>
                        </a:rPr>
                        <a:t>20.65</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1" i="0" u="none" strike="noStrike">
                          <a:solidFill>
                            <a:srgbClr val="00B050"/>
                          </a:solidFill>
                          <a:effectLst/>
                          <a:latin typeface="Calibri" panose="020F0502020204030204" pitchFamily="34" charset="0"/>
                        </a:rPr>
                        <a:t>0.94</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1" i="0" u="none" strike="noStrike">
                          <a:solidFill>
                            <a:srgbClr val="00B050"/>
                          </a:solidFill>
                          <a:effectLst/>
                          <a:latin typeface="Calibri" panose="020F0502020204030204" pitchFamily="34" charset="0"/>
                        </a:rPr>
                        <a:t>0.07</a:t>
                      </a:r>
                    </a:p>
                  </a:txBody>
                  <a:tcPr marL="7216" marR="7216" marT="7216" marB="0" anchor="b">
                    <a:lnL w="6350" cap="flat" cmpd="sng" algn="ctr">
                      <a:solidFill>
                        <a:srgbClr val="000000"/>
                      </a:solidFill>
                      <a:prstDash val="lgDashDotDot"/>
                      <a:round/>
                      <a:headEnd type="none" w="med" len="med"/>
                      <a:tailEnd type="none" w="med" len="med"/>
                    </a:lnL>
                    <a:lnR w="25400" cap="flat" cmpd="dbl" algn="ctr">
                      <a:solidFill>
                        <a:srgbClr val="000000"/>
                      </a:solidFill>
                      <a:prstDash val="solid"/>
                      <a:round/>
                      <a:headEnd type="none" w="med" len="med"/>
                      <a:tailEnd type="none" w="med" len="med"/>
                    </a:lnR>
                    <a:lnT>
                      <a:noFill/>
                    </a:lnT>
                    <a:lnB>
                      <a:noFill/>
                    </a:lnB>
                    <a:solidFill>
                      <a:srgbClr val="E6EBF6"/>
                    </a:solidFill>
                  </a:tcPr>
                </a:tc>
                <a:extLst>
                  <a:ext uri="{0D108BD9-81ED-4DB2-BD59-A6C34878D82A}">
                    <a16:rowId xmlns:a16="http://schemas.microsoft.com/office/drawing/2014/main" val="2161950575"/>
                  </a:ext>
                </a:extLst>
              </a:tr>
              <a:tr h="371033">
                <a:tc>
                  <a:txBody>
                    <a:bodyPr/>
                    <a:lstStyle/>
                    <a:p>
                      <a:pPr algn="l" fontAlgn="t"/>
                      <a:r>
                        <a:rPr lang="en-IN" sz="2400" b="0" i="0" u="none" strike="noStrike">
                          <a:solidFill>
                            <a:srgbClr val="000000"/>
                          </a:solidFill>
                          <a:effectLst/>
                          <a:latin typeface="Arial" panose="020B0604020202020204" pitchFamily="34" charset="0"/>
                        </a:rPr>
                        <a:t>PBDT</a:t>
                      </a:r>
                    </a:p>
                  </a:txBody>
                  <a:tcPr marL="7216" marR="7216" marT="7216" marB="0">
                    <a:lnL w="25400" cap="flat" cmpd="dbl" algn="ctr">
                      <a:solidFill>
                        <a:srgbClr val="000000"/>
                      </a:solidFill>
                      <a:prstDash val="solid"/>
                      <a:round/>
                      <a:headEnd type="none" w="med" len="med"/>
                      <a:tailEnd type="none" w="med" len="med"/>
                    </a:lnL>
                    <a:lnR w="6350" cap="flat" cmpd="sng" algn="ctr">
                      <a:solidFill>
                        <a:srgbClr val="000000"/>
                      </a:solidFill>
                      <a:prstDash val="lgDashDotDot"/>
                      <a:round/>
                      <a:headEnd type="none" w="med" len="med"/>
                      <a:tailEnd type="none" w="med" len="med"/>
                    </a:lnR>
                    <a:lnT w="25400" cap="flat" cmpd="dbl" algn="ctr">
                      <a:solidFill>
                        <a:srgbClr val="FFFFFF"/>
                      </a:solidFill>
                      <a:prstDash val="solid"/>
                      <a:round/>
                      <a:headEnd type="none" w="med" len="med"/>
                      <a:tailEnd type="none" w="med" len="med"/>
                    </a:lnT>
                    <a:lnB w="25400" cap="flat" cmpd="dbl" algn="ctr">
                      <a:solidFill>
                        <a:srgbClr val="FFFFFF"/>
                      </a:solidFill>
                      <a:prstDash val="solid"/>
                      <a:round/>
                      <a:headEnd type="none" w="med" len="med"/>
                      <a:tailEnd type="none" w="med" len="med"/>
                    </a:lnB>
                    <a:solidFill>
                      <a:srgbClr val="ACB9CA"/>
                    </a:solidFill>
                  </a:tcPr>
                </a:tc>
                <a:tc>
                  <a:txBody>
                    <a:bodyPr/>
                    <a:lstStyle/>
                    <a:p>
                      <a:pPr algn="r" fontAlgn="b"/>
                      <a:r>
                        <a:rPr lang="en-IN" sz="2400" b="0" i="0" u="none" strike="noStrike">
                          <a:solidFill>
                            <a:srgbClr val="000000"/>
                          </a:solidFill>
                          <a:effectLst/>
                          <a:latin typeface="Calibri" panose="020F0502020204030204" pitchFamily="34" charset="0"/>
                        </a:rPr>
                        <a:t>75</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112</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137</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218</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105</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134</a:t>
                      </a:r>
                    </a:p>
                  </a:txBody>
                  <a:tcPr marL="7216" marR="7216" marT="7216" marB="0" anchor="b">
                    <a:lnL w="6350" cap="flat" cmpd="sng" algn="ctr">
                      <a:solidFill>
                        <a:srgbClr val="000000"/>
                      </a:solidFill>
                      <a:prstDash val="lgDashDotDot"/>
                      <a:round/>
                      <a:headEnd type="none" w="med" len="med"/>
                      <a:tailEnd type="none" w="med" len="med"/>
                    </a:lnL>
                    <a:lnR w="25400" cap="flat" cmpd="dbl" algn="ctr">
                      <a:solidFill>
                        <a:srgbClr val="000000"/>
                      </a:solidFill>
                      <a:prstDash val="solid"/>
                      <a:round/>
                      <a:headEnd type="none" w="med" len="med"/>
                      <a:tailEnd type="none" w="med" len="med"/>
                    </a:lnR>
                    <a:lnT>
                      <a:noFill/>
                    </a:lnT>
                    <a:lnB>
                      <a:noFill/>
                    </a:lnB>
                    <a:solidFill>
                      <a:srgbClr val="E6EBF6"/>
                    </a:solidFill>
                  </a:tcPr>
                </a:tc>
                <a:extLst>
                  <a:ext uri="{0D108BD9-81ED-4DB2-BD59-A6C34878D82A}">
                    <a16:rowId xmlns:a16="http://schemas.microsoft.com/office/drawing/2014/main" val="3538701992"/>
                  </a:ext>
                </a:extLst>
              </a:tr>
              <a:tr h="371033">
                <a:tc>
                  <a:txBody>
                    <a:bodyPr/>
                    <a:lstStyle/>
                    <a:p>
                      <a:pPr algn="l" fontAlgn="t"/>
                      <a:r>
                        <a:rPr lang="en-IN" sz="2400" b="0" i="0" u="none" strike="noStrike">
                          <a:solidFill>
                            <a:srgbClr val="000000"/>
                          </a:solidFill>
                          <a:effectLst/>
                          <a:latin typeface="Arial" panose="020B0604020202020204" pitchFamily="34" charset="0"/>
                        </a:rPr>
                        <a:t>Profit Before Tax</a:t>
                      </a:r>
                    </a:p>
                  </a:txBody>
                  <a:tcPr marL="7216" marR="7216" marT="7216" marB="0">
                    <a:lnL w="25400" cap="flat" cmpd="dbl" algn="ctr">
                      <a:solidFill>
                        <a:srgbClr val="000000"/>
                      </a:solidFill>
                      <a:prstDash val="solid"/>
                      <a:round/>
                      <a:headEnd type="none" w="med" len="med"/>
                      <a:tailEnd type="none" w="med" len="med"/>
                    </a:lnL>
                    <a:lnR w="6350" cap="flat" cmpd="sng" algn="ctr">
                      <a:solidFill>
                        <a:srgbClr val="000000"/>
                      </a:solidFill>
                      <a:prstDash val="lgDashDotDot"/>
                      <a:round/>
                      <a:headEnd type="none" w="med" len="med"/>
                      <a:tailEnd type="none" w="med" len="med"/>
                    </a:lnR>
                    <a:lnT w="25400" cap="flat" cmpd="dbl" algn="ctr">
                      <a:solidFill>
                        <a:srgbClr val="FFFFFF"/>
                      </a:solidFill>
                      <a:prstDash val="solid"/>
                      <a:round/>
                      <a:headEnd type="none" w="med" len="med"/>
                      <a:tailEnd type="none" w="med" len="med"/>
                    </a:lnT>
                    <a:lnB w="25400" cap="flat" cmpd="dbl" algn="ctr">
                      <a:solidFill>
                        <a:srgbClr val="FFFFFF"/>
                      </a:solidFill>
                      <a:prstDash val="solid"/>
                      <a:round/>
                      <a:headEnd type="none" w="med" len="med"/>
                      <a:tailEnd type="none" w="med" len="med"/>
                    </a:lnB>
                    <a:solidFill>
                      <a:srgbClr val="ACB9CA"/>
                    </a:solidFill>
                  </a:tcPr>
                </a:tc>
                <a:tc>
                  <a:txBody>
                    <a:bodyPr/>
                    <a:lstStyle/>
                    <a:p>
                      <a:pPr algn="r" fontAlgn="b"/>
                      <a:r>
                        <a:rPr lang="en-IN" sz="2400" b="0" i="0" u="none" strike="noStrike">
                          <a:solidFill>
                            <a:srgbClr val="000000"/>
                          </a:solidFill>
                          <a:effectLst/>
                          <a:latin typeface="Calibri" panose="020F0502020204030204" pitchFamily="34" charset="0"/>
                        </a:rPr>
                        <a:t>6</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75</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-105</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-313</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69</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104</a:t>
                      </a:r>
                    </a:p>
                  </a:txBody>
                  <a:tcPr marL="7216" marR="7216" marT="7216" marB="0" anchor="b">
                    <a:lnL w="6350" cap="flat" cmpd="sng" algn="ctr">
                      <a:solidFill>
                        <a:srgbClr val="000000"/>
                      </a:solidFill>
                      <a:prstDash val="lgDashDotDot"/>
                      <a:round/>
                      <a:headEnd type="none" w="med" len="med"/>
                      <a:tailEnd type="none" w="med" len="med"/>
                    </a:lnL>
                    <a:lnR w="25400" cap="flat" cmpd="dbl" algn="ctr">
                      <a:solidFill>
                        <a:srgbClr val="000000"/>
                      </a:solidFill>
                      <a:prstDash val="solid"/>
                      <a:round/>
                      <a:headEnd type="none" w="med" len="med"/>
                      <a:tailEnd type="none" w="med" len="med"/>
                    </a:lnR>
                    <a:lnT>
                      <a:noFill/>
                    </a:lnT>
                    <a:lnB>
                      <a:noFill/>
                    </a:lnB>
                    <a:solidFill>
                      <a:srgbClr val="E6EBF6"/>
                    </a:solidFill>
                  </a:tcPr>
                </a:tc>
                <a:extLst>
                  <a:ext uri="{0D108BD9-81ED-4DB2-BD59-A6C34878D82A}">
                    <a16:rowId xmlns:a16="http://schemas.microsoft.com/office/drawing/2014/main" val="2915962605"/>
                  </a:ext>
                </a:extLst>
              </a:tr>
              <a:tr h="371033">
                <a:tc>
                  <a:txBody>
                    <a:bodyPr/>
                    <a:lstStyle/>
                    <a:p>
                      <a:pPr algn="l" fontAlgn="t"/>
                      <a:r>
                        <a:rPr lang="en-IN" sz="2400" b="0" i="0" u="none" strike="noStrike">
                          <a:solidFill>
                            <a:srgbClr val="000000"/>
                          </a:solidFill>
                          <a:effectLst/>
                          <a:latin typeface="Arial" panose="020B0604020202020204" pitchFamily="34" charset="0"/>
                        </a:rPr>
                        <a:t>Provision for Tax</a:t>
                      </a:r>
                    </a:p>
                  </a:txBody>
                  <a:tcPr marL="7216" marR="7216" marT="7216" marB="0">
                    <a:lnL w="25400" cap="flat" cmpd="dbl" algn="ctr">
                      <a:solidFill>
                        <a:srgbClr val="000000"/>
                      </a:solidFill>
                      <a:prstDash val="solid"/>
                      <a:round/>
                      <a:headEnd type="none" w="med" len="med"/>
                      <a:tailEnd type="none" w="med" len="med"/>
                    </a:lnL>
                    <a:lnR w="6350" cap="flat" cmpd="sng" algn="ctr">
                      <a:solidFill>
                        <a:srgbClr val="000000"/>
                      </a:solidFill>
                      <a:prstDash val="lgDashDotDot"/>
                      <a:round/>
                      <a:headEnd type="none" w="med" len="med"/>
                      <a:tailEnd type="none" w="med" len="med"/>
                    </a:lnR>
                    <a:lnT w="25400" cap="flat" cmpd="dbl" algn="ctr">
                      <a:solidFill>
                        <a:srgbClr val="FFFFFF"/>
                      </a:solidFill>
                      <a:prstDash val="solid"/>
                      <a:round/>
                      <a:headEnd type="none" w="med" len="med"/>
                      <a:tailEnd type="none" w="med" len="med"/>
                    </a:lnT>
                    <a:lnB w="25400" cap="flat" cmpd="dbl" algn="ctr">
                      <a:solidFill>
                        <a:srgbClr val="FFFFFF"/>
                      </a:solidFill>
                      <a:prstDash val="solid"/>
                      <a:round/>
                      <a:headEnd type="none" w="med" len="med"/>
                      <a:tailEnd type="none" w="med" len="med"/>
                    </a:lnB>
                    <a:solidFill>
                      <a:srgbClr val="ACB9CA"/>
                    </a:solidFill>
                  </a:tcPr>
                </a:tc>
                <a:tc>
                  <a:txBody>
                    <a:bodyPr/>
                    <a:lstStyle/>
                    <a:p>
                      <a:pPr algn="r" fontAlgn="b"/>
                      <a:r>
                        <a:rPr lang="en-IN" sz="2400" b="0" i="0" u="none" strike="noStrike">
                          <a:solidFill>
                            <a:srgbClr val="000000"/>
                          </a:solidFill>
                          <a:effectLst/>
                          <a:latin typeface="Calibri" panose="020F0502020204030204" pitchFamily="34" charset="0"/>
                        </a:rPr>
                        <a:t>19</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28</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3</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-24</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14</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29</a:t>
                      </a:r>
                    </a:p>
                  </a:txBody>
                  <a:tcPr marL="7216" marR="7216" marT="7216" marB="0" anchor="b">
                    <a:lnL w="6350" cap="flat" cmpd="sng" algn="ctr">
                      <a:solidFill>
                        <a:srgbClr val="000000"/>
                      </a:solidFill>
                      <a:prstDash val="lgDashDotDot"/>
                      <a:round/>
                      <a:headEnd type="none" w="med" len="med"/>
                      <a:tailEnd type="none" w="med" len="med"/>
                    </a:lnL>
                    <a:lnR w="25400" cap="flat" cmpd="dbl" algn="ctr">
                      <a:solidFill>
                        <a:srgbClr val="000000"/>
                      </a:solidFill>
                      <a:prstDash val="solid"/>
                      <a:round/>
                      <a:headEnd type="none" w="med" len="med"/>
                      <a:tailEnd type="none" w="med" len="med"/>
                    </a:lnR>
                    <a:lnT>
                      <a:noFill/>
                    </a:lnT>
                    <a:lnB>
                      <a:noFill/>
                    </a:lnB>
                    <a:solidFill>
                      <a:srgbClr val="E6EBF6"/>
                    </a:solidFill>
                  </a:tcPr>
                </a:tc>
                <a:extLst>
                  <a:ext uri="{0D108BD9-81ED-4DB2-BD59-A6C34878D82A}">
                    <a16:rowId xmlns:a16="http://schemas.microsoft.com/office/drawing/2014/main" val="1215668460"/>
                  </a:ext>
                </a:extLst>
              </a:tr>
              <a:tr h="371033">
                <a:tc>
                  <a:txBody>
                    <a:bodyPr/>
                    <a:lstStyle/>
                    <a:p>
                      <a:pPr algn="l" fontAlgn="t"/>
                      <a:r>
                        <a:rPr lang="en-IN" sz="2400" b="0" i="0" u="none" strike="noStrike">
                          <a:solidFill>
                            <a:srgbClr val="000000"/>
                          </a:solidFill>
                          <a:effectLst/>
                          <a:latin typeface="Arial" panose="020B0604020202020204" pitchFamily="34" charset="0"/>
                        </a:rPr>
                        <a:t>Profit After Tax</a:t>
                      </a:r>
                    </a:p>
                  </a:txBody>
                  <a:tcPr marL="7216" marR="7216" marT="7216" marB="0">
                    <a:lnL w="25400" cap="flat" cmpd="dbl" algn="ctr">
                      <a:solidFill>
                        <a:srgbClr val="000000"/>
                      </a:solidFill>
                      <a:prstDash val="solid"/>
                      <a:round/>
                      <a:headEnd type="none" w="med" len="med"/>
                      <a:tailEnd type="none" w="med" len="med"/>
                    </a:lnL>
                    <a:lnR w="6350" cap="flat" cmpd="sng" algn="ctr">
                      <a:solidFill>
                        <a:srgbClr val="000000"/>
                      </a:solidFill>
                      <a:prstDash val="lgDashDotDot"/>
                      <a:round/>
                      <a:headEnd type="none" w="med" len="med"/>
                      <a:tailEnd type="none" w="med" len="med"/>
                    </a:lnR>
                    <a:lnT w="25400" cap="flat" cmpd="dbl" algn="ctr">
                      <a:solidFill>
                        <a:srgbClr val="FFFFFF"/>
                      </a:solidFill>
                      <a:prstDash val="solid"/>
                      <a:round/>
                      <a:headEnd type="none" w="med" len="med"/>
                      <a:tailEnd type="none" w="med" len="med"/>
                    </a:lnT>
                    <a:lnB w="25400" cap="flat" cmpd="dbl" algn="ctr">
                      <a:solidFill>
                        <a:srgbClr val="FFFFFF"/>
                      </a:solidFill>
                      <a:prstDash val="solid"/>
                      <a:round/>
                      <a:headEnd type="none" w="med" len="med"/>
                      <a:tailEnd type="none" w="med" len="med"/>
                    </a:lnB>
                    <a:solidFill>
                      <a:srgbClr val="ACB9CA"/>
                    </a:solidFill>
                  </a:tcPr>
                </a:tc>
                <a:tc>
                  <a:txBody>
                    <a:bodyPr/>
                    <a:lstStyle/>
                    <a:p>
                      <a:pPr algn="r" fontAlgn="b"/>
                      <a:r>
                        <a:rPr lang="en-IN" sz="2400" b="0" i="0" u="none" strike="noStrike">
                          <a:solidFill>
                            <a:srgbClr val="000000"/>
                          </a:solidFill>
                          <a:effectLst/>
                          <a:latin typeface="Calibri" panose="020F0502020204030204" pitchFamily="34" charset="0"/>
                        </a:rPr>
                        <a:t>-13</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46</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-109</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-289</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55</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74</a:t>
                      </a:r>
                    </a:p>
                  </a:txBody>
                  <a:tcPr marL="7216" marR="7216" marT="7216" marB="0" anchor="b">
                    <a:lnL w="6350" cap="flat" cmpd="sng" algn="ctr">
                      <a:solidFill>
                        <a:srgbClr val="000000"/>
                      </a:solidFill>
                      <a:prstDash val="lgDashDotDot"/>
                      <a:round/>
                      <a:headEnd type="none" w="med" len="med"/>
                      <a:tailEnd type="none" w="med" len="med"/>
                    </a:lnL>
                    <a:lnR w="25400" cap="flat" cmpd="dbl" algn="ctr">
                      <a:solidFill>
                        <a:srgbClr val="000000"/>
                      </a:solidFill>
                      <a:prstDash val="solid"/>
                      <a:round/>
                      <a:headEnd type="none" w="med" len="med"/>
                      <a:tailEnd type="none" w="med" len="med"/>
                    </a:lnR>
                    <a:lnT>
                      <a:noFill/>
                    </a:lnT>
                    <a:lnB>
                      <a:noFill/>
                    </a:lnB>
                    <a:solidFill>
                      <a:srgbClr val="E6EBF6"/>
                    </a:solidFill>
                  </a:tcPr>
                </a:tc>
                <a:extLst>
                  <a:ext uri="{0D108BD9-81ED-4DB2-BD59-A6C34878D82A}">
                    <a16:rowId xmlns:a16="http://schemas.microsoft.com/office/drawing/2014/main" val="1914388338"/>
                  </a:ext>
                </a:extLst>
              </a:tr>
              <a:tr h="371033">
                <a:tc>
                  <a:txBody>
                    <a:bodyPr/>
                    <a:lstStyle/>
                    <a:p>
                      <a:pPr algn="l" fontAlgn="t"/>
                      <a:r>
                        <a:rPr lang="en-IN" sz="2400" b="0" i="0" u="none" strike="noStrike">
                          <a:solidFill>
                            <a:srgbClr val="000000"/>
                          </a:solidFill>
                          <a:effectLst/>
                          <a:latin typeface="Arial" panose="020B0604020202020204" pitchFamily="34" charset="0"/>
                        </a:rPr>
                        <a:t>Net profit margin</a:t>
                      </a:r>
                    </a:p>
                  </a:txBody>
                  <a:tcPr marL="7216" marR="7216" marT="7216" marB="0">
                    <a:lnL w="25400" cap="flat" cmpd="dbl" algn="ctr">
                      <a:solidFill>
                        <a:srgbClr val="000000"/>
                      </a:solidFill>
                      <a:prstDash val="solid"/>
                      <a:round/>
                      <a:headEnd type="none" w="med" len="med"/>
                      <a:tailEnd type="none" w="med" len="med"/>
                    </a:lnL>
                    <a:lnR w="6350" cap="flat" cmpd="sng" algn="ctr">
                      <a:solidFill>
                        <a:srgbClr val="000000"/>
                      </a:solidFill>
                      <a:prstDash val="lgDashDotDot"/>
                      <a:round/>
                      <a:headEnd type="none" w="med" len="med"/>
                      <a:tailEnd type="none" w="med" len="med"/>
                    </a:lnR>
                    <a:lnT w="25400" cap="flat" cmpd="dbl" algn="ctr">
                      <a:solidFill>
                        <a:srgbClr val="FFFFFF"/>
                      </a:solidFill>
                      <a:prstDash val="solid"/>
                      <a:round/>
                      <a:headEnd type="none" w="med" len="med"/>
                      <a:tailEnd type="none" w="med" len="med"/>
                    </a:lnT>
                    <a:lnB w="25400" cap="flat" cmpd="dbl" algn="ctr">
                      <a:solidFill>
                        <a:srgbClr val="FFFFFF"/>
                      </a:solidFill>
                      <a:prstDash val="solid"/>
                      <a:round/>
                      <a:headEnd type="none" w="med" len="med"/>
                      <a:tailEnd type="none" w="med" len="med"/>
                    </a:lnB>
                    <a:solidFill>
                      <a:srgbClr val="ACB9CA"/>
                    </a:solidFill>
                  </a:tcPr>
                </a:tc>
                <a:tc>
                  <a:txBody>
                    <a:bodyPr/>
                    <a:lstStyle/>
                    <a:p>
                      <a:pPr algn="r" fontAlgn="b"/>
                      <a:r>
                        <a:rPr lang="en-IN" sz="2400" b="0" i="0" u="none" strike="noStrike">
                          <a:solidFill>
                            <a:srgbClr val="000000"/>
                          </a:solidFill>
                          <a:effectLst/>
                          <a:latin typeface="Calibri" panose="020F0502020204030204" pitchFamily="34" charset="0"/>
                        </a:rPr>
                        <a:t>-0.01</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0.04</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-0.04</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-0.10</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a:noFill/>
                    </a:lnB>
                    <a:solidFill>
                      <a:srgbClr val="E6EBF6"/>
                    </a:solidFill>
                  </a:tcPr>
                </a:tc>
                <a:tc>
                  <a:txBody>
                    <a:bodyPr/>
                    <a:lstStyle/>
                    <a:p>
                      <a:pPr algn="r" fontAlgn="b"/>
                      <a:r>
                        <a:rPr lang="en-IN" sz="2400" b="0" i="0" u="none" strike="noStrike">
                          <a:solidFill>
                            <a:srgbClr val="000000"/>
                          </a:solidFill>
                          <a:effectLst/>
                          <a:latin typeface="Calibri" panose="020F0502020204030204" pitchFamily="34" charset="0"/>
                        </a:rPr>
                        <a:t>0.07</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b"/>
                      <a:r>
                        <a:rPr lang="en-IN" sz="2400" b="0" i="0" u="none" strike="noStrike">
                          <a:solidFill>
                            <a:srgbClr val="000000"/>
                          </a:solidFill>
                          <a:effectLst/>
                          <a:latin typeface="Calibri" panose="020F0502020204030204" pitchFamily="34" charset="0"/>
                        </a:rPr>
                        <a:t>0.09</a:t>
                      </a:r>
                    </a:p>
                  </a:txBody>
                  <a:tcPr marL="7216" marR="7216" marT="7216" marB="0" anchor="b">
                    <a:lnL w="6350" cap="flat" cmpd="sng" algn="ctr">
                      <a:solidFill>
                        <a:srgbClr val="000000"/>
                      </a:solidFill>
                      <a:prstDash val="lgDashDotDot"/>
                      <a:round/>
                      <a:headEnd type="none" w="med" len="med"/>
                      <a:tailEnd type="none" w="med" len="med"/>
                    </a:lnL>
                    <a:lnR w="25400" cap="flat" cmpd="dbl" algn="ctr">
                      <a:solidFill>
                        <a:srgbClr val="000000"/>
                      </a:solidFill>
                      <a:prstDash val="solid"/>
                      <a:round/>
                      <a:headEnd type="none" w="med" len="med"/>
                      <a:tailEnd type="none" w="med" len="med"/>
                    </a:lnR>
                    <a:lnT>
                      <a:noFill/>
                    </a:lnT>
                    <a:lnB>
                      <a:noFill/>
                    </a:lnB>
                    <a:solidFill>
                      <a:srgbClr val="E6EBF6"/>
                    </a:solidFill>
                  </a:tcPr>
                </a:tc>
                <a:extLst>
                  <a:ext uri="{0D108BD9-81ED-4DB2-BD59-A6C34878D82A}">
                    <a16:rowId xmlns:a16="http://schemas.microsoft.com/office/drawing/2014/main" val="3781365058"/>
                  </a:ext>
                </a:extLst>
              </a:tr>
              <a:tr h="371033">
                <a:tc>
                  <a:txBody>
                    <a:bodyPr/>
                    <a:lstStyle/>
                    <a:p>
                      <a:pPr algn="l" fontAlgn="t"/>
                      <a:r>
                        <a:rPr lang="en-IN" sz="2400" b="0" i="0" u="none" strike="noStrike">
                          <a:solidFill>
                            <a:srgbClr val="000000"/>
                          </a:solidFill>
                          <a:effectLst/>
                          <a:latin typeface="Arial" panose="020B0604020202020204" pitchFamily="34" charset="0"/>
                        </a:rPr>
                        <a:t>Share price ₹</a:t>
                      </a:r>
                    </a:p>
                  </a:txBody>
                  <a:tcPr marL="7216" marR="7216" marT="7216" marB="0">
                    <a:lnL w="25400" cap="flat" cmpd="dbl" algn="ctr">
                      <a:solidFill>
                        <a:srgbClr val="000000"/>
                      </a:solidFill>
                      <a:prstDash val="solid"/>
                      <a:round/>
                      <a:headEnd type="none" w="med" len="med"/>
                      <a:tailEnd type="none" w="med" len="med"/>
                    </a:lnL>
                    <a:lnR w="6350" cap="flat" cmpd="sng" algn="ctr">
                      <a:solidFill>
                        <a:srgbClr val="000000"/>
                      </a:solidFill>
                      <a:prstDash val="lgDashDotDot"/>
                      <a:round/>
                      <a:headEnd type="none" w="med" len="med"/>
                      <a:tailEnd type="none" w="med" len="med"/>
                    </a:lnR>
                    <a:lnT w="25400" cap="flat" cmpd="dbl" algn="ctr">
                      <a:solidFill>
                        <a:srgbClr val="FFFFFF"/>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ACB9CA"/>
                    </a:solidFill>
                  </a:tcPr>
                </a:tc>
                <a:tc>
                  <a:txBody>
                    <a:bodyPr/>
                    <a:lstStyle/>
                    <a:p>
                      <a:pPr algn="r" fontAlgn="b"/>
                      <a:r>
                        <a:rPr lang="en-IN" sz="2400" b="1" i="0" u="none" strike="noStrike">
                          <a:solidFill>
                            <a:srgbClr val="375623"/>
                          </a:solidFill>
                          <a:effectLst/>
                          <a:latin typeface="Calibri" panose="020F0502020204030204" pitchFamily="34" charset="0"/>
                        </a:rPr>
                        <a:t>615</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25400" cap="flat" cmpd="dbl" algn="ctr">
                      <a:solidFill>
                        <a:srgbClr val="000000"/>
                      </a:solidFill>
                      <a:prstDash val="solid"/>
                      <a:round/>
                      <a:headEnd type="none" w="med" len="med"/>
                      <a:tailEnd type="none" w="med" len="med"/>
                    </a:lnB>
                    <a:solidFill>
                      <a:srgbClr val="E2EFDA"/>
                    </a:solidFill>
                  </a:tcPr>
                </a:tc>
                <a:tc>
                  <a:txBody>
                    <a:bodyPr/>
                    <a:lstStyle/>
                    <a:p>
                      <a:pPr algn="l" fontAlgn="b"/>
                      <a:r>
                        <a:rPr lang="en-IN" sz="2400" b="1" i="0" u="none" strike="noStrike">
                          <a:solidFill>
                            <a:srgbClr val="375623"/>
                          </a:solidFill>
                          <a:effectLst/>
                          <a:latin typeface="Calibri" panose="020F0502020204030204" pitchFamily="34" charset="0"/>
                        </a:rPr>
                        <a:t> </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E6EBF6"/>
                    </a:solidFill>
                  </a:tcPr>
                </a:tc>
                <a:tc>
                  <a:txBody>
                    <a:bodyPr/>
                    <a:lstStyle/>
                    <a:p>
                      <a:pPr algn="r" fontAlgn="b"/>
                      <a:r>
                        <a:rPr lang="en-IN" sz="2400" b="1" i="0" u="none" strike="noStrike">
                          <a:solidFill>
                            <a:srgbClr val="375623"/>
                          </a:solidFill>
                          <a:effectLst/>
                          <a:latin typeface="Calibri" panose="020F0502020204030204" pitchFamily="34" charset="0"/>
                        </a:rPr>
                        <a:t>148</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25400" cap="flat" cmpd="dbl" algn="ctr">
                      <a:solidFill>
                        <a:srgbClr val="000000"/>
                      </a:solidFill>
                      <a:prstDash val="solid"/>
                      <a:round/>
                      <a:headEnd type="none" w="med" len="med"/>
                      <a:tailEnd type="none" w="med" len="med"/>
                    </a:lnB>
                    <a:solidFill>
                      <a:srgbClr val="E2EFDA"/>
                    </a:solidFill>
                  </a:tcPr>
                </a:tc>
                <a:tc>
                  <a:txBody>
                    <a:bodyPr/>
                    <a:lstStyle/>
                    <a:p>
                      <a:pPr algn="l" fontAlgn="b"/>
                      <a:r>
                        <a:rPr lang="en-IN" sz="2400" b="1" i="0" u="none" strike="noStrike">
                          <a:solidFill>
                            <a:srgbClr val="375623"/>
                          </a:solidFill>
                          <a:effectLst/>
                          <a:latin typeface="Calibri" panose="020F0502020204030204" pitchFamily="34" charset="0"/>
                        </a:rPr>
                        <a:t> </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E6EBF6"/>
                    </a:solidFill>
                  </a:tcPr>
                </a:tc>
                <a:tc>
                  <a:txBody>
                    <a:bodyPr/>
                    <a:lstStyle/>
                    <a:p>
                      <a:pPr algn="r" fontAlgn="b"/>
                      <a:r>
                        <a:rPr lang="en-IN" sz="2400" b="1" i="0" u="none" strike="noStrike">
                          <a:solidFill>
                            <a:srgbClr val="375623"/>
                          </a:solidFill>
                          <a:effectLst/>
                          <a:latin typeface="Calibri" panose="020F0502020204030204" pitchFamily="34" charset="0"/>
                        </a:rPr>
                        <a:t>7128</a:t>
                      </a:r>
                    </a:p>
                  </a:txBody>
                  <a:tcPr marL="7216" marR="7216" marT="7216" marB="0" anchor="b">
                    <a:lnL w="6350" cap="flat" cmpd="sng" algn="ctr">
                      <a:solidFill>
                        <a:srgbClr val="000000"/>
                      </a:solidFill>
                      <a:prstDash val="lgDashDotDot"/>
                      <a:round/>
                      <a:headEnd type="none" w="med" len="med"/>
                      <a:tailEnd type="none" w="med" len="med"/>
                    </a:lnL>
                    <a:lnR w="6350" cap="flat" cmpd="sng" algn="ctr">
                      <a:solidFill>
                        <a:srgbClr val="000000"/>
                      </a:solidFill>
                      <a:prstDash val="lgDashDotDot"/>
                      <a:round/>
                      <a:headEnd type="none" w="med" len="med"/>
                      <a:tailEnd type="none" w="med" len="med"/>
                    </a:lnR>
                    <a:lnT w="6350" cap="flat" cmpd="sng" algn="ctr">
                      <a:solidFill>
                        <a:srgbClr val="000000"/>
                      </a:solidFill>
                      <a:prstDash val="dot"/>
                      <a:round/>
                      <a:headEnd type="none" w="med" len="med"/>
                      <a:tailEnd type="none" w="med" len="med"/>
                    </a:lnT>
                    <a:lnB w="25400" cap="flat" cmpd="dbl" algn="ctr">
                      <a:solidFill>
                        <a:srgbClr val="000000"/>
                      </a:solidFill>
                      <a:prstDash val="solid"/>
                      <a:round/>
                      <a:headEnd type="none" w="med" len="med"/>
                      <a:tailEnd type="none" w="med" len="med"/>
                    </a:lnB>
                    <a:solidFill>
                      <a:srgbClr val="E2EFDA"/>
                    </a:solidFill>
                  </a:tcPr>
                </a:tc>
                <a:tc>
                  <a:txBody>
                    <a:bodyPr/>
                    <a:lstStyle/>
                    <a:p>
                      <a:pPr algn="l" fontAlgn="b"/>
                      <a:r>
                        <a:rPr lang="en-IN" sz="2400" b="0" i="0" u="none" strike="noStrike" dirty="0">
                          <a:solidFill>
                            <a:srgbClr val="000000"/>
                          </a:solidFill>
                          <a:effectLst/>
                          <a:latin typeface="Calibri" panose="020F0502020204030204" pitchFamily="34" charset="0"/>
                        </a:rPr>
                        <a:t> </a:t>
                      </a:r>
                    </a:p>
                  </a:txBody>
                  <a:tcPr marL="7216" marR="7216" marT="7216" marB="0" anchor="b">
                    <a:lnL w="6350" cap="flat" cmpd="sng" algn="ctr">
                      <a:solidFill>
                        <a:srgbClr val="000000"/>
                      </a:solidFill>
                      <a:prstDash val="lgDashDotDot"/>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E6EBF6"/>
                    </a:solidFill>
                  </a:tcPr>
                </a:tc>
                <a:extLst>
                  <a:ext uri="{0D108BD9-81ED-4DB2-BD59-A6C34878D82A}">
                    <a16:rowId xmlns:a16="http://schemas.microsoft.com/office/drawing/2014/main" val="3665061083"/>
                  </a:ext>
                </a:extLst>
              </a:tr>
            </a:tbl>
          </a:graphicData>
        </a:graphic>
      </p:graphicFrame>
    </p:spTree>
    <p:extLst>
      <p:ext uri="{BB962C8B-B14F-4D97-AF65-F5344CB8AC3E}">
        <p14:creationId xmlns:p14="http://schemas.microsoft.com/office/powerpoint/2010/main" val="20570393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to Estimate Different Profits</a:t>
            </a:r>
            <a:endParaRPr lang="en-IN" dirty="0"/>
          </a:p>
        </p:txBody>
      </p:sp>
      <p:sp>
        <p:nvSpPr>
          <p:cNvPr id="3" name="Text Placeholder 2"/>
          <p:cNvSpPr>
            <a:spLocks noGrp="1"/>
          </p:cNvSpPr>
          <p:nvPr>
            <p:ph type="body" idx="1"/>
          </p:nvPr>
        </p:nvSpPr>
        <p:spPr>
          <a:xfrm>
            <a:off x="714102" y="1530367"/>
            <a:ext cx="10639698" cy="4701634"/>
          </a:xfrm>
        </p:spPr>
        <p:txBody>
          <a:bodyPr>
            <a:normAutofit/>
          </a:bodyPr>
          <a:lstStyle/>
          <a:p>
            <a:r>
              <a:rPr lang="en-US" b="1" dirty="0" smtClean="0"/>
              <a:t>Gross profit reflects efficiency of converting inputs into sales. If one company’s gross profit margin (percentage) is more than others in the same industry, it is because one or more of the followings:</a:t>
            </a:r>
          </a:p>
          <a:p>
            <a:pPr lvl="1"/>
            <a:r>
              <a:rPr lang="en-US" b="1" dirty="0" smtClean="0"/>
              <a:t>More efficiently converts </a:t>
            </a:r>
            <a:r>
              <a:rPr lang="en-US" b="1" dirty="0"/>
              <a:t>raw-materials into finished </a:t>
            </a:r>
            <a:r>
              <a:rPr lang="en-US" b="1" dirty="0" smtClean="0"/>
              <a:t>goods.</a:t>
            </a:r>
          </a:p>
          <a:p>
            <a:pPr lvl="1"/>
            <a:r>
              <a:rPr lang="en-US" b="1" dirty="0" smtClean="0"/>
              <a:t>More energy-efficient process.</a:t>
            </a:r>
          </a:p>
          <a:p>
            <a:pPr lvl="1"/>
            <a:r>
              <a:rPr lang="en-US" b="1" i="1" dirty="0" smtClean="0"/>
              <a:t>Sells at higher price than competitors.</a:t>
            </a:r>
          </a:p>
          <a:p>
            <a:pPr lvl="1"/>
            <a:r>
              <a:rPr lang="en-US" b="1" i="1" dirty="0" smtClean="0"/>
              <a:t>Bargaining power in buying inputs.</a:t>
            </a:r>
          </a:p>
          <a:p>
            <a:pPr lvl="1"/>
            <a:r>
              <a:rPr lang="en-US" b="1" i="1" dirty="0" smtClean="0"/>
              <a:t>Use more efficient manufacturing process than others.</a:t>
            </a:r>
          </a:p>
          <a:p>
            <a:r>
              <a:rPr lang="en-US" b="1" dirty="0" smtClean="0"/>
              <a:t>In short, they are more efficient and likely to be more </a:t>
            </a:r>
            <a:br>
              <a:rPr lang="en-US" b="1" dirty="0" smtClean="0"/>
            </a:br>
            <a:r>
              <a:rPr lang="en-US" b="1" dirty="0" smtClean="0"/>
              <a:t>profitable than competitors</a:t>
            </a:r>
          </a:p>
        </p:txBody>
      </p:sp>
    </p:spTree>
    <p:extLst>
      <p:ext uri="{BB962C8B-B14F-4D97-AF65-F5344CB8AC3E}">
        <p14:creationId xmlns:p14="http://schemas.microsoft.com/office/powerpoint/2010/main" val="39667232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534" y="1032099"/>
            <a:ext cx="10515600" cy="4605709"/>
          </a:xfrm>
        </p:spPr>
        <p:txBody>
          <a:bodyPr>
            <a:normAutofit fontScale="90000"/>
          </a:bodyPr>
          <a:lstStyle/>
          <a:p>
            <a:r>
              <a:rPr lang="en-US" dirty="0" smtClean="0"/>
              <a:t># Operating Profit Margin is Combination of Processing and Operational efficiency. </a:t>
            </a:r>
            <a:br>
              <a:rPr lang="en-US" dirty="0" smtClean="0"/>
            </a:br>
            <a:r>
              <a:rPr lang="en-US" dirty="0"/>
              <a:t># </a:t>
            </a:r>
            <a:r>
              <a:rPr lang="en-US" dirty="0" smtClean="0"/>
              <a:t>However, it does not take into account the differentiation caused due to cost of financing across companies. </a:t>
            </a:r>
            <a:br>
              <a:rPr lang="en-US" dirty="0" smtClean="0"/>
            </a:br>
            <a:r>
              <a:rPr lang="en-US" dirty="0"/>
              <a:t># </a:t>
            </a:r>
            <a:r>
              <a:rPr lang="en-US" dirty="0" smtClean="0"/>
              <a:t>PBT margin takes into account the finance costs.</a:t>
            </a:r>
            <a:br>
              <a:rPr lang="en-US" dirty="0" smtClean="0"/>
            </a:br>
            <a:r>
              <a:rPr lang="en-US" dirty="0"/>
              <a:t># </a:t>
            </a:r>
            <a:r>
              <a:rPr lang="en-US" dirty="0" smtClean="0"/>
              <a:t>Net profit margin takes into account the income tax management. </a:t>
            </a:r>
            <a:br>
              <a:rPr lang="en-US" dirty="0" smtClean="0"/>
            </a:br>
            <a:r>
              <a:rPr lang="en-US" dirty="0" smtClean="0"/>
              <a:t/>
            </a:r>
            <a:br>
              <a:rPr lang="en-US" dirty="0" smtClean="0"/>
            </a:br>
            <a:r>
              <a:rPr lang="en-US" dirty="0" smtClean="0"/>
              <a:t> </a:t>
            </a:r>
            <a:endParaRPr lang="en-IN" dirty="0"/>
          </a:p>
        </p:txBody>
      </p:sp>
    </p:spTree>
    <p:extLst>
      <p:ext uri="{BB962C8B-B14F-4D97-AF65-F5344CB8AC3E}">
        <p14:creationId xmlns:p14="http://schemas.microsoft.com/office/powerpoint/2010/main" val="2142056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primary purpose of financial statements is to report the actual financial state of any company to all stakeholders.</a:t>
            </a:r>
            <a:endParaRPr lang="en-IN" dirty="0"/>
          </a:p>
        </p:txBody>
      </p:sp>
      <p:sp>
        <p:nvSpPr>
          <p:cNvPr id="3" name="Content Placeholder 2"/>
          <p:cNvSpPr>
            <a:spLocks noGrp="1"/>
          </p:cNvSpPr>
          <p:nvPr>
            <p:ph idx="1"/>
          </p:nvPr>
        </p:nvSpPr>
        <p:spPr>
          <a:xfrm>
            <a:off x="838200" y="2253005"/>
            <a:ext cx="10515600" cy="3923957"/>
          </a:xfrm>
        </p:spPr>
        <p:txBody>
          <a:bodyPr>
            <a:normAutofit lnSpcReduction="10000"/>
          </a:bodyPr>
          <a:lstStyle/>
          <a:p>
            <a:pPr>
              <a:buFont typeface="Wingdings" panose="05000000000000000000" pitchFamily="2" charset="2"/>
              <a:buChar char="q"/>
            </a:pPr>
            <a:r>
              <a:rPr lang="en-US" dirty="0" smtClean="0"/>
              <a:t>  Stakeholders</a:t>
            </a:r>
          </a:p>
          <a:p>
            <a:pPr lvl="1">
              <a:buSzPct val="160000"/>
              <a:buFont typeface="Courier New" panose="02070309020205020404" pitchFamily="49" charset="0"/>
              <a:buChar char="o"/>
            </a:pPr>
            <a:r>
              <a:rPr lang="en-US" dirty="0" smtClean="0"/>
              <a:t> Founders/ Promoters / Owners</a:t>
            </a:r>
          </a:p>
          <a:p>
            <a:pPr lvl="1">
              <a:buSzPct val="160000"/>
              <a:buFont typeface="Courier New" panose="02070309020205020404" pitchFamily="49" charset="0"/>
              <a:buChar char="o"/>
            </a:pPr>
            <a:r>
              <a:rPr lang="en-US" dirty="0" smtClean="0"/>
              <a:t> Shareholders</a:t>
            </a:r>
          </a:p>
          <a:p>
            <a:pPr lvl="1">
              <a:buSzPct val="160000"/>
              <a:buFont typeface="Courier New" panose="02070309020205020404" pitchFamily="49" charset="0"/>
              <a:buChar char="o"/>
            </a:pPr>
            <a:r>
              <a:rPr lang="en-US" dirty="0" smtClean="0"/>
              <a:t> Lenders (bankers)</a:t>
            </a:r>
          </a:p>
          <a:p>
            <a:pPr lvl="1">
              <a:buSzPct val="160000"/>
              <a:buFont typeface="Courier New" panose="02070309020205020404" pitchFamily="49" charset="0"/>
              <a:buChar char="o"/>
            </a:pPr>
            <a:r>
              <a:rPr lang="en-US" dirty="0" smtClean="0"/>
              <a:t> Government (Income tax and GST department)</a:t>
            </a:r>
          </a:p>
          <a:p>
            <a:pPr lvl="1">
              <a:buSzPct val="160000"/>
              <a:buFont typeface="Courier New" panose="02070309020205020404" pitchFamily="49" charset="0"/>
              <a:buChar char="o"/>
            </a:pPr>
            <a:r>
              <a:rPr lang="en-US" dirty="0"/>
              <a:t> </a:t>
            </a:r>
            <a:r>
              <a:rPr lang="en-US" dirty="0" smtClean="0"/>
              <a:t>Economists</a:t>
            </a:r>
          </a:p>
          <a:p>
            <a:pPr lvl="1">
              <a:buSzPct val="160000"/>
              <a:buFont typeface="Courier New" panose="02070309020205020404" pitchFamily="49" charset="0"/>
              <a:buChar char="o"/>
            </a:pPr>
            <a:r>
              <a:rPr lang="en-US" dirty="0"/>
              <a:t> </a:t>
            </a:r>
            <a:r>
              <a:rPr lang="en-US" dirty="0" smtClean="0"/>
              <a:t>Analysts</a:t>
            </a:r>
          </a:p>
          <a:p>
            <a:pPr lvl="1">
              <a:buSzPct val="160000"/>
              <a:buFont typeface="Courier New" panose="02070309020205020404" pitchFamily="49" charset="0"/>
              <a:buChar char="o"/>
            </a:pPr>
            <a:r>
              <a:rPr lang="en-US" dirty="0"/>
              <a:t> </a:t>
            </a:r>
            <a:r>
              <a:rPr lang="en-US" dirty="0" smtClean="0"/>
              <a:t>Investors</a:t>
            </a:r>
          </a:p>
          <a:p>
            <a:pPr lvl="1">
              <a:buSzPct val="160000"/>
              <a:buFont typeface="Courier New" panose="02070309020205020404" pitchFamily="49" charset="0"/>
              <a:buChar char="o"/>
            </a:pPr>
            <a:r>
              <a:rPr lang="en-US" dirty="0"/>
              <a:t> </a:t>
            </a:r>
            <a:r>
              <a:rPr lang="en-US" dirty="0" smtClean="0"/>
              <a:t>Employees</a:t>
            </a:r>
          </a:p>
          <a:p>
            <a:pPr lvl="1">
              <a:buSzPct val="160000"/>
              <a:buFont typeface="Courier New" panose="02070309020205020404" pitchFamily="49" charset="0"/>
              <a:buChar char="o"/>
            </a:pPr>
            <a:r>
              <a:rPr lang="en-US" dirty="0"/>
              <a:t> </a:t>
            </a:r>
            <a:r>
              <a:rPr lang="en-US" dirty="0" smtClean="0"/>
              <a:t>Policymakers or Statisticians </a:t>
            </a:r>
          </a:p>
          <a:p>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33994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6" name="Straight Connector 5"/>
          <p:cNvCxnSpPr/>
          <p:nvPr/>
        </p:nvCxnSpPr>
        <p:spPr>
          <a:xfrm flipH="1">
            <a:off x="2621280" y="809897"/>
            <a:ext cx="52251" cy="4833257"/>
          </a:xfrm>
          <a:prstGeom prst="line">
            <a:avLst/>
          </a:prstGeom>
          <a:ln w="117475" cmpd="tri"/>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8422312" y="809897"/>
            <a:ext cx="52251" cy="4833257"/>
          </a:xfrm>
          <a:prstGeom prst="line">
            <a:avLst/>
          </a:prstGeom>
          <a:ln w="117475" cmpd="tri"/>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9985" y="1973981"/>
            <a:ext cx="1828800" cy="369332"/>
          </a:xfrm>
          <a:prstGeom prst="rect">
            <a:avLst/>
          </a:prstGeom>
          <a:noFill/>
        </p:spPr>
        <p:txBody>
          <a:bodyPr wrap="square" rtlCol="0">
            <a:spAutoFit/>
          </a:bodyPr>
          <a:lstStyle/>
          <a:p>
            <a:r>
              <a:rPr lang="en-US" b="1" dirty="0" smtClean="0">
                <a:solidFill>
                  <a:srgbClr val="002060"/>
                </a:solidFill>
              </a:rPr>
              <a:t>Year 2019-20</a:t>
            </a:r>
            <a:endParaRPr lang="en-IN" b="1" dirty="0">
              <a:solidFill>
                <a:srgbClr val="002060"/>
              </a:solidFill>
            </a:endParaRPr>
          </a:p>
        </p:txBody>
      </p:sp>
      <p:sp>
        <p:nvSpPr>
          <p:cNvPr id="9" name="TextBox 8"/>
          <p:cNvSpPr txBox="1"/>
          <p:nvPr/>
        </p:nvSpPr>
        <p:spPr>
          <a:xfrm>
            <a:off x="2636540" y="1787168"/>
            <a:ext cx="5749236" cy="369332"/>
          </a:xfrm>
          <a:prstGeom prst="rect">
            <a:avLst/>
          </a:prstGeom>
          <a:solidFill>
            <a:schemeClr val="bg2">
              <a:lumMod val="90000"/>
            </a:schemeClr>
          </a:solidFill>
        </p:spPr>
        <p:txBody>
          <a:bodyPr wrap="square" rtlCol="0">
            <a:spAutoFit/>
          </a:bodyPr>
          <a:lstStyle/>
          <a:p>
            <a:pPr algn="ctr"/>
            <a:r>
              <a:rPr lang="en-US" b="1" dirty="0" smtClean="0">
                <a:solidFill>
                  <a:srgbClr val="002060"/>
                </a:solidFill>
              </a:rPr>
              <a:t>Year 2020-21</a:t>
            </a:r>
            <a:endParaRPr lang="en-IN" b="1" dirty="0">
              <a:solidFill>
                <a:srgbClr val="002060"/>
              </a:solidFill>
            </a:endParaRPr>
          </a:p>
        </p:txBody>
      </p:sp>
      <p:sp>
        <p:nvSpPr>
          <p:cNvPr id="10" name="TextBox 9"/>
          <p:cNvSpPr txBox="1"/>
          <p:nvPr/>
        </p:nvSpPr>
        <p:spPr>
          <a:xfrm>
            <a:off x="9340538" y="1973981"/>
            <a:ext cx="1828800" cy="369332"/>
          </a:xfrm>
          <a:prstGeom prst="rect">
            <a:avLst/>
          </a:prstGeom>
          <a:noFill/>
        </p:spPr>
        <p:txBody>
          <a:bodyPr wrap="square" rtlCol="0">
            <a:spAutoFit/>
          </a:bodyPr>
          <a:lstStyle/>
          <a:p>
            <a:r>
              <a:rPr lang="en-US" b="1" dirty="0" smtClean="0">
                <a:solidFill>
                  <a:srgbClr val="002060"/>
                </a:solidFill>
              </a:rPr>
              <a:t>Year 2021-22</a:t>
            </a:r>
            <a:endParaRPr lang="en-IN" b="1" dirty="0">
              <a:solidFill>
                <a:srgbClr val="002060"/>
              </a:solidFill>
            </a:endParaRPr>
          </a:p>
        </p:txBody>
      </p:sp>
      <p:sp>
        <p:nvSpPr>
          <p:cNvPr id="11" name="TextBox 10"/>
          <p:cNvSpPr txBox="1"/>
          <p:nvPr/>
        </p:nvSpPr>
        <p:spPr>
          <a:xfrm>
            <a:off x="1095944" y="3085023"/>
            <a:ext cx="1111045" cy="646331"/>
          </a:xfrm>
          <a:prstGeom prst="rect">
            <a:avLst/>
          </a:prstGeom>
          <a:solidFill>
            <a:schemeClr val="accent5">
              <a:lumMod val="40000"/>
              <a:lumOff val="60000"/>
            </a:schemeClr>
          </a:solidFill>
        </p:spPr>
        <p:txBody>
          <a:bodyPr wrap="square" rtlCol="0">
            <a:spAutoFit/>
          </a:bodyPr>
          <a:lstStyle/>
          <a:p>
            <a:r>
              <a:rPr lang="en-US" b="1" dirty="0" smtClean="0">
                <a:solidFill>
                  <a:srgbClr val="002060"/>
                </a:solidFill>
              </a:rPr>
              <a:t>Closing stock</a:t>
            </a:r>
            <a:endParaRPr lang="en-IN" b="1" dirty="0">
              <a:solidFill>
                <a:srgbClr val="002060"/>
              </a:solidFill>
            </a:endParaRPr>
          </a:p>
        </p:txBody>
      </p:sp>
      <p:sp>
        <p:nvSpPr>
          <p:cNvPr id="12" name="TextBox 11"/>
          <p:cNvSpPr txBox="1"/>
          <p:nvPr/>
        </p:nvSpPr>
        <p:spPr>
          <a:xfrm>
            <a:off x="2735789" y="3085025"/>
            <a:ext cx="1111045" cy="646331"/>
          </a:xfrm>
          <a:prstGeom prst="rect">
            <a:avLst/>
          </a:prstGeom>
          <a:solidFill>
            <a:schemeClr val="accent5">
              <a:lumMod val="40000"/>
              <a:lumOff val="60000"/>
            </a:schemeClr>
          </a:solidFill>
        </p:spPr>
        <p:txBody>
          <a:bodyPr wrap="square" rtlCol="0">
            <a:spAutoFit/>
          </a:bodyPr>
          <a:lstStyle/>
          <a:p>
            <a:r>
              <a:rPr lang="en-US" b="1" dirty="0" smtClean="0">
                <a:solidFill>
                  <a:srgbClr val="002060"/>
                </a:solidFill>
              </a:rPr>
              <a:t>Opening stock</a:t>
            </a:r>
            <a:endParaRPr lang="en-IN" b="1" dirty="0">
              <a:solidFill>
                <a:srgbClr val="002060"/>
              </a:solidFill>
            </a:endParaRPr>
          </a:p>
        </p:txBody>
      </p:sp>
      <p:sp>
        <p:nvSpPr>
          <p:cNvPr id="13" name="TextBox 12"/>
          <p:cNvSpPr txBox="1"/>
          <p:nvPr/>
        </p:nvSpPr>
        <p:spPr>
          <a:xfrm>
            <a:off x="7022514" y="3108796"/>
            <a:ext cx="1111045" cy="646331"/>
          </a:xfrm>
          <a:prstGeom prst="rect">
            <a:avLst/>
          </a:prstGeom>
          <a:solidFill>
            <a:schemeClr val="accent6">
              <a:lumMod val="20000"/>
              <a:lumOff val="80000"/>
            </a:schemeClr>
          </a:solidFill>
        </p:spPr>
        <p:txBody>
          <a:bodyPr wrap="square" rtlCol="0">
            <a:spAutoFit/>
          </a:bodyPr>
          <a:lstStyle/>
          <a:p>
            <a:r>
              <a:rPr lang="en-US" b="1" dirty="0" smtClean="0">
                <a:solidFill>
                  <a:srgbClr val="002060"/>
                </a:solidFill>
              </a:rPr>
              <a:t>Closing stock</a:t>
            </a:r>
            <a:endParaRPr lang="en-IN" b="1" dirty="0">
              <a:solidFill>
                <a:srgbClr val="002060"/>
              </a:solidFill>
            </a:endParaRPr>
          </a:p>
        </p:txBody>
      </p:sp>
      <p:sp>
        <p:nvSpPr>
          <p:cNvPr id="14" name="TextBox 13"/>
          <p:cNvSpPr txBox="1"/>
          <p:nvPr/>
        </p:nvSpPr>
        <p:spPr>
          <a:xfrm>
            <a:off x="8819359" y="3108796"/>
            <a:ext cx="1111045" cy="646331"/>
          </a:xfrm>
          <a:prstGeom prst="rect">
            <a:avLst/>
          </a:prstGeom>
          <a:solidFill>
            <a:schemeClr val="accent6">
              <a:lumMod val="20000"/>
              <a:lumOff val="80000"/>
            </a:schemeClr>
          </a:solidFill>
        </p:spPr>
        <p:txBody>
          <a:bodyPr wrap="square" rtlCol="0">
            <a:spAutoFit/>
          </a:bodyPr>
          <a:lstStyle/>
          <a:p>
            <a:r>
              <a:rPr lang="en-US" b="1" dirty="0" smtClean="0">
                <a:solidFill>
                  <a:srgbClr val="002060"/>
                </a:solidFill>
              </a:rPr>
              <a:t>Opening stock</a:t>
            </a:r>
            <a:endParaRPr lang="en-IN" b="1" dirty="0">
              <a:solidFill>
                <a:srgbClr val="002060"/>
              </a:solidFill>
            </a:endParaRPr>
          </a:p>
        </p:txBody>
      </p:sp>
      <p:sp>
        <p:nvSpPr>
          <p:cNvPr id="15" name="Right Arrow 14"/>
          <p:cNvSpPr/>
          <p:nvPr/>
        </p:nvSpPr>
        <p:spPr>
          <a:xfrm>
            <a:off x="2251094" y="3102088"/>
            <a:ext cx="336824" cy="698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8221980" y="3102088"/>
            <a:ext cx="336824" cy="698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429985" y="3999426"/>
            <a:ext cx="2035277" cy="830997"/>
          </a:xfrm>
          <a:prstGeom prst="rect">
            <a:avLst/>
          </a:prstGeom>
          <a:noFill/>
        </p:spPr>
        <p:txBody>
          <a:bodyPr wrap="square" rtlCol="0">
            <a:spAutoFit/>
          </a:bodyPr>
          <a:lstStyle/>
          <a:p>
            <a:r>
              <a:rPr lang="en-US" sz="2400" b="1" dirty="0" smtClean="0">
                <a:solidFill>
                  <a:srgbClr val="002060"/>
                </a:solidFill>
              </a:rPr>
              <a:t>Closing stock: ₹5500</a:t>
            </a:r>
            <a:endParaRPr lang="en-IN" sz="2400" b="1" dirty="0">
              <a:solidFill>
                <a:srgbClr val="002060"/>
              </a:solidFill>
            </a:endParaRPr>
          </a:p>
        </p:txBody>
      </p:sp>
      <p:sp>
        <p:nvSpPr>
          <p:cNvPr id="19" name="TextBox 18"/>
          <p:cNvSpPr txBox="1"/>
          <p:nvPr/>
        </p:nvSpPr>
        <p:spPr>
          <a:xfrm>
            <a:off x="2783652" y="3999426"/>
            <a:ext cx="2035277" cy="830997"/>
          </a:xfrm>
          <a:prstGeom prst="rect">
            <a:avLst/>
          </a:prstGeom>
          <a:noFill/>
        </p:spPr>
        <p:txBody>
          <a:bodyPr wrap="square" rtlCol="0">
            <a:spAutoFit/>
          </a:bodyPr>
          <a:lstStyle/>
          <a:p>
            <a:r>
              <a:rPr lang="en-US" sz="2400" b="1" dirty="0" smtClean="0">
                <a:solidFill>
                  <a:srgbClr val="002060"/>
                </a:solidFill>
              </a:rPr>
              <a:t>Opening stock: ₹5500</a:t>
            </a:r>
            <a:endParaRPr lang="en-IN" sz="2400" b="1" dirty="0">
              <a:solidFill>
                <a:srgbClr val="002060"/>
              </a:solidFill>
            </a:endParaRPr>
          </a:p>
        </p:txBody>
      </p:sp>
      <p:sp>
        <p:nvSpPr>
          <p:cNvPr id="20" name="TextBox 19"/>
          <p:cNvSpPr txBox="1"/>
          <p:nvPr/>
        </p:nvSpPr>
        <p:spPr>
          <a:xfrm>
            <a:off x="434548" y="4729163"/>
            <a:ext cx="1828800" cy="369332"/>
          </a:xfrm>
          <a:prstGeom prst="rect">
            <a:avLst/>
          </a:prstGeom>
          <a:noFill/>
        </p:spPr>
        <p:txBody>
          <a:bodyPr wrap="square" rtlCol="0">
            <a:spAutoFit/>
          </a:bodyPr>
          <a:lstStyle/>
          <a:p>
            <a:r>
              <a:rPr lang="en-US" b="1" dirty="0" smtClean="0">
                <a:solidFill>
                  <a:srgbClr val="002060"/>
                </a:solidFill>
              </a:rPr>
              <a:t>Year 2019-20</a:t>
            </a:r>
            <a:endParaRPr lang="en-IN" b="1" dirty="0">
              <a:solidFill>
                <a:srgbClr val="002060"/>
              </a:solidFill>
            </a:endParaRPr>
          </a:p>
        </p:txBody>
      </p:sp>
      <p:sp>
        <p:nvSpPr>
          <p:cNvPr id="21" name="TextBox 20"/>
          <p:cNvSpPr txBox="1"/>
          <p:nvPr/>
        </p:nvSpPr>
        <p:spPr>
          <a:xfrm>
            <a:off x="2772484" y="4830423"/>
            <a:ext cx="1828800" cy="369332"/>
          </a:xfrm>
          <a:prstGeom prst="rect">
            <a:avLst/>
          </a:prstGeom>
          <a:noFill/>
        </p:spPr>
        <p:txBody>
          <a:bodyPr wrap="square" rtlCol="0">
            <a:spAutoFit/>
          </a:bodyPr>
          <a:lstStyle/>
          <a:p>
            <a:r>
              <a:rPr lang="en-US" b="1" dirty="0" smtClean="0">
                <a:solidFill>
                  <a:srgbClr val="002060"/>
                </a:solidFill>
              </a:rPr>
              <a:t>Year 2020-21</a:t>
            </a:r>
            <a:endParaRPr lang="en-IN" b="1" dirty="0">
              <a:solidFill>
                <a:srgbClr val="002060"/>
              </a:solidFill>
            </a:endParaRPr>
          </a:p>
        </p:txBody>
      </p:sp>
      <p:sp>
        <p:nvSpPr>
          <p:cNvPr id="22" name="TextBox 21"/>
          <p:cNvSpPr txBox="1"/>
          <p:nvPr/>
        </p:nvSpPr>
        <p:spPr>
          <a:xfrm>
            <a:off x="6205137" y="4051657"/>
            <a:ext cx="2035277" cy="830997"/>
          </a:xfrm>
          <a:prstGeom prst="rect">
            <a:avLst/>
          </a:prstGeom>
          <a:noFill/>
        </p:spPr>
        <p:txBody>
          <a:bodyPr wrap="square" rtlCol="0">
            <a:spAutoFit/>
          </a:bodyPr>
          <a:lstStyle/>
          <a:p>
            <a:r>
              <a:rPr lang="en-US" sz="2400" b="1" dirty="0" smtClean="0">
                <a:solidFill>
                  <a:srgbClr val="002060"/>
                </a:solidFill>
              </a:rPr>
              <a:t>Closing stock: ₹6200</a:t>
            </a:r>
            <a:endParaRPr lang="en-IN" sz="2400" b="1" dirty="0">
              <a:solidFill>
                <a:srgbClr val="002060"/>
              </a:solidFill>
            </a:endParaRPr>
          </a:p>
        </p:txBody>
      </p:sp>
      <p:sp>
        <p:nvSpPr>
          <p:cNvPr id="23" name="TextBox 22"/>
          <p:cNvSpPr txBox="1"/>
          <p:nvPr/>
        </p:nvSpPr>
        <p:spPr>
          <a:xfrm>
            <a:off x="8558804" y="4051657"/>
            <a:ext cx="2035277" cy="830997"/>
          </a:xfrm>
          <a:prstGeom prst="rect">
            <a:avLst/>
          </a:prstGeom>
          <a:noFill/>
        </p:spPr>
        <p:txBody>
          <a:bodyPr wrap="square" rtlCol="0">
            <a:spAutoFit/>
          </a:bodyPr>
          <a:lstStyle/>
          <a:p>
            <a:r>
              <a:rPr lang="en-US" sz="2400" b="1" dirty="0" smtClean="0">
                <a:solidFill>
                  <a:srgbClr val="002060"/>
                </a:solidFill>
              </a:rPr>
              <a:t>Opening stock: ₹6200</a:t>
            </a:r>
            <a:endParaRPr lang="en-IN" sz="2400" b="1" dirty="0">
              <a:solidFill>
                <a:srgbClr val="002060"/>
              </a:solidFill>
            </a:endParaRPr>
          </a:p>
        </p:txBody>
      </p:sp>
      <p:sp>
        <p:nvSpPr>
          <p:cNvPr id="24" name="TextBox 23"/>
          <p:cNvSpPr txBox="1"/>
          <p:nvPr/>
        </p:nvSpPr>
        <p:spPr>
          <a:xfrm>
            <a:off x="6209700" y="4781394"/>
            <a:ext cx="1828800" cy="369332"/>
          </a:xfrm>
          <a:prstGeom prst="rect">
            <a:avLst/>
          </a:prstGeom>
          <a:noFill/>
        </p:spPr>
        <p:txBody>
          <a:bodyPr wrap="square" rtlCol="0">
            <a:spAutoFit/>
          </a:bodyPr>
          <a:lstStyle/>
          <a:p>
            <a:r>
              <a:rPr lang="en-US" b="1" dirty="0" smtClean="0">
                <a:solidFill>
                  <a:srgbClr val="002060"/>
                </a:solidFill>
              </a:rPr>
              <a:t>Year 2020-21</a:t>
            </a:r>
            <a:endParaRPr lang="en-IN" b="1" dirty="0">
              <a:solidFill>
                <a:srgbClr val="002060"/>
              </a:solidFill>
            </a:endParaRPr>
          </a:p>
        </p:txBody>
      </p:sp>
      <p:sp>
        <p:nvSpPr>
          <p:cNvPr id="25" name="TextBox 24"/>
          <p:cNvSpPr txBox="1"/>
          <p:nvPr/>
        </p:nvSpPr>
        <p:spPr>
          <a:xfrm>
            <a:off x="8547636" y="4882654"/>
            <a:ext cx="1828800" cy="369332"/>
          </a:xfrm>
          <a:prstGeom prst="rect">
            <a:avLst/>
          </a:prstGeom>
          <a:noFill/>
        </p:spPr>
        <p:txBody>
          <a:bodyPr wrap="square" rtlCol="0">
            <a:spAutoFit/>
          </a:bodyPr>
          <a:lstStyle/>
          <a:p>
            <a:r>
              <a:rPr lang="en-US" b="1" dirty="0" smtClean="0">
                <a:solidFill>
                  <a:srgbClr val="002060"/>
                </a:solidFill>
              </a:rPr>
              <a:t>Year 2021-22</a:t>
            </a:r>
            <a:endParaRPr lang="en-IN" b="1" dirty="0">
              <a:solidFill>
                <a:srgbClr val="002060"/>
              </a:solidFill>
            </a:endParaRPr>
          </a:p>
        </p:txBody>
      </p:sp>
      <p:sp>
        <p:nvSpPr>
          <p:cNvPr id="26" name="Rounded Rectangular Callout 25"/>
          <p:cNvSpPr/>
          <p:nvPr/>
        </p:nvSpPr>
        <p:spPr>
          <a:xfrm>
            <a:off x="108154" y="264695"/>
            <a:ext cx="3893574" cy="756689"/>
          </a:xfrm>
          <a:prstGeom prst="wedgeRoundRectCallout">
            <a:avLst>
              <a:gd name="adj1" fmla="val 14773"/>
              <a:gd name="adj2" fmla="val 1121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 prepare balance sheet at this point of time, i.e. as on a particular date: here, as on 31.03.2020</a:t>
            </a:r>
            <a:endParaRPr lang="en-IN" dirty="0"/>
          </a:p>
        </p:txBody>
      </p:sp>
      <p:sp>
        <p:nvSpPr>
          <p:cNvPr id="27" name="Rounded Rectangular Callout 26"/>
          <p:cNvSpPr/>
          <p:nvPr/>
        </p:nvSpPr>
        <p:spPr>
          <a:xfrm>
            <a:off x="8273776" y="268036"/>
            <a:ext cx="3893574" cy="1019989"/>
          </a:xfrm>
          <a:prstGeom prst="wedgeRoundRectCallout">
            <a:avLst>
              <a:gd name="adj1" fmla="val -44318"/>
              <a:gd name="adj2" fmla="val 1121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 prepare balance sheet at this point of time, i.e. as on a particular date: here, as on 31.03.2021</a:t>
            </a:r>
            <a:endParaRPr lang="en-IN" dirty="0"/>
          </a:p>
        </p:txBody>
      </p:sp>
      <p:sp>
        <p:nvSpPr>
          <p:cNvPr id="28" name="Rounded Rectangular Callout 27"/>
          <p:cNvSpPr/>
          <p:nvPr/>
        </p:nvSpPr>
        <p:spPr>
          <a:xfrm>
            <a:off x="2835447" y="1220633"/>
            <a:ext cx="5461995" cy="554258"/>
          </a:xfrm>
          <a:prstGeom prst="wedgeRoundRectCallout">
            <a:avLst>
              <a:gd name="adj1" fmla="val 18373"/>
              <a:gd name="adj2" fmla="val 429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 prepare Profit &amp; Loss Account for this entire period, i.e. from 01</a:t>
            </a:r>
            <a:r>
              <a:rPr lang="en-US" baseline="30000" dirty="0" smtClean="0"/>
              <a:t>st</a:t>
            </a:r>
            <a:r>
              <a:rPr lang="en-US" dirty="0" smtClean="0"/>
              <a:t> April 2020 to 31</a:t>
            </a:r>
            <a:r>
              <a:rPr lang="en-US" baseline="30000" dirty="0" smtClean="0"/>
              <a:t>st</a:t>
            </a:r>
            <a:r>
              <a:rPr lang="en-US" dirty="0" smtClean="0"/>
              <a:t> March 2021</a:t>
            </a:r>
            <a:endParaRPr lang="en-IN" dirty="0"/>
          </a:p>
        </p:txBody>
      </p:sp>
      <p:sp>
        <p:nvSpPr>
          <p:cNvPr id="29" name="TextBox 28"/>
          <p:cNvSpPr txBox="1"/>
          <p:nvPr/>
        </p:nvSpPr>
        <p:spPr>
          <a:xfrm>
            <a:off x="1002890" y="5444808"/>
            <a:ext cx="10350910" cy="92333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t>Closing stock is the stock or inventory that remains unsold as at the close of business of any particular year. You begin the business in the next year with the closing stock of the previous year. Therefore, the closing stock of the previous year becomes the opening stock of the next year.</a:t>
            </a:r>
            <a:endParaRPr lang="en-IN" dirty="0"/>
          </a:p>
        </p:txBody>
      </p:sp>
      <p:sp>
        <p:nvSpPr>
          <p:cNvPr id="30" name="TextBox 29"/>
          <p:cNvSpPr txBox="1"/>
          <p:nvPr/>
        </p:nvSpPr>
        <p:spPr>
          <a:xfrm>
            <a:off x="3736258" y="2881484"/>
            <a:ext cx="3315823" cy="1200329"/>
          </a:xfrm>
          <a:prstGeom prst="rect">
            <a:avLst/>
          </a:prstGeom>
          <a:gradFill flip="none" rotWithShape="1">
            <a:gsLst>
              <a:gs pos="0">
                <a:srgbClr val="92D050"/>
              </a:gs>
              <a:gs pos="86000">
                <a:schemeClr val="accent1">
                  <a:lumMod val="20000"/>
                  <a:lumOff val="80000"/>
                </a:schemeClr>
              </a:gs>
              <a:gs pos="15000">
                <a:srgbClr val="9DC3E6"/>
              </a:gs>
              <a:gs pos="53000">
                <a:schemeClr val="accent6">
                  <a:lumMod val="0"/>
                  <a:lumOff val="100000"/>
                </a:schemeClr>
              </a:gs>
              <a:gs pos="100000">
                <a:schemeClr val="accent6">
                  <a:lumMod val="100000"/>
                </a:schemeClr>
              </a:gs>
            </a:gsLst>
            <a:lin ang="5400000" scaled="1"/>
            <a:tileRect/>
          </a:gradFill>
        </p:spPr>
        <p:txBody>
          <a:bodyPr wrap="square" rtlCol="0">
            <a:spAutoFit/>
          </a:bodyPr>
          <a:lstStyle/>
          <a:p>
            <a:pPr algn="ctr"/>
            <a:r>
              <a:rPr lang="en-US" dirty="0" smtClean="0"/>
              <a:t>You purchase a lot of stocks and sell a lot of them during the year. But some stocks remain unsold, they are the closing stock</a:t>
            </a:r>
            <a:endParaRPr lang="en-IN" dirty="0"/>
          </a:p>
        </p:txBody>
      </p:sp>
      <p:sp>
        <p:nvSpPr>
          <p:cNvPr id="31" name="Down Ribbon 30"/>
          <p:cNvSpPr/>
          <p:nvPr/>
        </p:nvSpPr>
        <p:spPr>
          <a:xfrm>
            <a:off x="2673076" y="2098567"/>
            <a:ext cx="5642346" cy="771346"/>
          </a:xfrm>
          <a:prstGeom prst="ribbon">
            <a:avLst/>
          </a:prstGeom>
          <a:gradFill flip="none" rotWithShape="1">
            <a:gsLst>
              <a:gs pos="0">
                <a:srgbClr val="92D050"/>
              </a:gs>
              <a:gs pos="67000">
                <a:schemeClr val="accent1">
                  <a:lumMod val="20000"/>
                  <a:lumOff val="80000"/>
                </a:schemeClr>
              </a:gs>
              <a:gs pos="39000">
                <a:srgbClr val="9DC3E6"/>
              </a:gs>
              <a:gs pos="53000">
                <a:schemeClr val="accent6">
                  <a:lumMod val="0"/>
                  <a:lumOff val="100000"/>
                </a:schemeClr>
              </a:gs>
              <a:gs pos="100000">
                <a:schemeClr val="accent6">
                  <a:lumMod val="100000"/>
                </a:schemeClr>
              </a:gs>
            </a:gsLst>
            <a:lin ang="5400000" scaled="1"/>
            <a:tileRect/>
          </a:gradFill>
        </p:spPr>
        <p:txBody>
          <a:bodyPr wrap="square" rtlCol="0">
            <a:spAutoFit/>
          </a:bodyPr>
          <a:lstStyle/>
          <a:p>
            <a:pPr algn="ctr"/>
            <a:r>
              <a:rPr lang="en-US" dirty="0">
                <a:solidFill>
                  <a:schemeClr val="tx1"/>
                </a:solidFill>
              </a:rPr>
              <a:t>PURCHASE DURING THE YEAR</a:t>
            </a:r>
            <a:endParaRPr lang="en-IN" dirty="0">
              <a:solidFill>
                <a:schemeClr val="tx1"/>
              </a:solidFill>
            </a:endParaRPr>
          </a:p>
        </p:txBody>
      </p:sp>
    </p:spTree>
    <p:extLst>
      <p:ext uri="{BB962C8B-B14F-4D97-AF65-F5344CB8AC3E}">
        <p14:creationId xmlns:p14="http://schemas.microsoft.com/office/powerpoint/2010/main" val="11188204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nvPr>
        </p:nvGraphicFramePr>
        <p:xfrm>
          <a:off x="317818" y="504825"/>
          <a:ext cx="8751887" cy="3727450"/>
        </p:xfrm>
        <a:graphic>
          <a:graphicData uri="http://schemas.openxmlformats.org/presentationml/2006/ole">
            <mc:AlternateContent xmlns:mc="http://schemas.openxmlformats.org/markup-compatibility/2006">
              <mc:Choice xmlns:v="urn:schemas-microsoft-com:vml" Requires="v">
                <p:oleObj spid="_x0000_s4134" name="Worksheet" r:id="rId3" imgW="4038671" imgH="1645920" progId="Excel.Sheet.12">
                  <p:embed/>
                </p:oleObj>
              </mc:Choice>
              <mc:Fallback>
                <p:oleObj name="Worksheet" r:id="rId3" imgW="4038671" imgH="1645920" progId="Excel.Sheet.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818" y="504825"/>
                        <a:ext cx="8751887" cy="372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Line Callout 3 2"/>
          <p:cNvSpPr/>
          <p:nvPr/>
        </p:nvSpPr>
        <p:spPr>
          <a:xfrm>
            <a:off x="697992" y="4782693"/>
            <a:ext cx="8639175" cy="1190625"/>
          </a:xfrm>
          <a:prstGeom prst="borderCallout3">
            <a:avLst>
              <a:gd name="adj1" fmla="val -68732"/>
              <a:gd name="adj2" fmla="val -3808"/>
              <a:gd name="adj3" fmla="val -27383"/>
              <a:gd name="adj4" fmla="val -7296"/>
              <a:gd name="adj5" fmla="val 39133"/>
              <a:gd name="adj6" fmla="val -6744"/>
              <a:gd name="adj7" fmla="val 49629"/>
              <a:gd name="adj8" fmla="val 46"/>
            </a:avLst>
          </a:prstGeom>
          <a:noFill/>
          <a:ln w="76200" cmpd="thickThin">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5">
                    <a:lumMod val="75000"/>
                  </a:schemeClr>
                </a:solidFill>
              </a:rPr>
              <a:t>Cost of goods sold = </a:t>
            </a:r>
            <a:r>
              <a:rPr lang="en-US" sz="2400" b="1" dirty="0">
                <a:solidFill>
                  <a:schemeClr val="accent5">
                    <a:lumMod val="75000"/>
                  </a:schemeClr>
                </a:solidFill>
              </a:rPr>
              <a:t>Opening inventory + Purchase during the year – Closing Inventory</a:t>
            </a:r>
            <a:endParaRPr lang="en-IN" sz="2400" b="1" dirty="0">
              <a:solidFill>
                <a:schemeClr val="accent5">
                  <a:lumMod val="75000"/>
                </a:schemeClr>
              </a:solidFill>
            </a:endParaRPr>
          </a:p>
        </p:txBody>
      </p:sp>
      <p:sp>
        <p:nvSpPr>
          <p:cNvPr id="4" name="Rounded Rectangular Callout 3"/>
          <p:cNvSpPr/>
          <p:nvPr/>
        </p:nvSpPr>
        <p:spPr>
          <a:xfrm>
            <a:off x="9505950" y="504825"/>
            <a:ext cx="2305050" cy="2558415"/>
          </a:xfrm>
          <a:prstGeom prst="wedgeRoundRectCallout">
            <a:avLst>
              <a:gd name="adj1" fmla="val -74403"/>
              <a:gd name="adj2" fmla="val -7858"/>
              <a:gd name="adj3" fmla="val 16667"/>
            </a:avLst>
          </a:prstGeom>
          <a:noFill/>
          <a:ln w="76200" cmpd="thickThin">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5">
                    <a:lumMod val="75000"/>
                  </a:schemeClr>
                </a:solidFill>
              </a:rPr>
              <a:t>Opening stock data is obtained from previous year balance sheet. It is the closing stock of previous year.</a:t>
            </a:r>
            <a:endParaRPr lang="en-IN" sz="2000" b="1" dirty="0">
              <a:solidFill>
                <a:schemeClr val="accent5">
                  <a:lumMod val="75000"/>
                </a:schemeClr>
              </a:solidFill>
            </a:endParaRPr>
          </a:p>
        </p:txBody>
      </p:sp>
    </p:spTree>
    <p:extLst>
      <p:ext uri="{BB962C8B-B14F-4D97-AF65-F5344CB8AC3E}">
        <p14:creationId xmlns:p14="http://schemas.microsoft.com/office/powerpoint/2010/main" val="35846452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43876" y="1009718"/>
            <a:ext cx="8750156" cy="3727571"/>
          </a:xfrm>
          <a:prstGeom prst="rect">
            <a:avLst/>
          </a:prstGeom>
        </p:spPr>
      </p:pic>
      <p:sp>
        <p:nvSpPr>
          <p:cNvPr id="7" name="Rounded Rectangular Callout 6"/>
          <p:cNvSpPr/>
          <p:nvPr/>
        </p:nvSpPr>
        <p:spPr>
          <a:xfrm>
            <a:off x="9633666" y="476661"/>
            <a:ext cx="2305050" cy="2558415"/>
          </a:xfrm>
          <a:prstGeom prst="wedgeRoundRectCallout">
            <a:avLst>
              <a:gd name="adj1" fmla="val -67651"/>
              <a:gd name="adj2" fmla="val 16476"/>
              <a:gd name="adj3" fmla="val 16667"/>
            </a:avLst>
          </a:prstGeom>
          <a:noFill/>
          <a:ln w="76200" cmpd="thickThin">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5">
                    <a:lumMod val="75000"/>
                  </a:schemeClr>
                </a:solidFill>
              </a:rPr>
              <a:t>Opening stock data is obtained from previous year balance sheet. It is the closing stock of previous year.</a:t>
            </a:r>
            <a:endParaRPr lang="en-IN" sz="2000" b="1" dirty="0">
              <a:solidFill>
                <a:schemeClr val="accent5">
                  <a:lumMod val="75000"/>
                </a:schemeClr>
              </a:solidFill>
            </a:endParaRPr>
          </a:p>
        </p:txBody>
      </p:sp>
    </p:spTree>
    <p:extLst>
      <p:ext uri="{BB962C8B-B14F-4D97-AF65-F5344CB8AC3E}">
        <p14:creationId xmlns:p14="http://schemas.microsoft.com/office/powerpoint/2010/main" val="1922379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688165892"/>
              </p:ext>
            </p:extLst>
          </p:nvPr>
        </p:nvGraphicFramePr>
        <p:xfrm>
          <a:off x="966788" y="1687513"/>
          <a:ext cx="10964862" cy="4951412"/>
        </p:xfrm>
        <a:graphic>
          <a:graphicData uri="http://schemas.openxmlformats.org/presentationml/2006/ole">
            <mc:AlternateContent xmlns:mc="http://schemas.openxmlformats.org/markup-compatibility/2006">
              <mc:Choice xmlns:v="urn:schemas-microsoft-com:vml" Requires="v">
                <p:oleObj spid="_x0000_s5159" name="Document" r:id="rId3" imgW="5758773" imgH="2606532" progId="Word.Document.12">
                  <p:embed/>
                </p:oleObj>
              </mc:Choice>
              <mc:Fallback>
                <p:oleObj name="Document" r:id="rId3" imgW="5758773" imgH="2606532" progId="Word.Document.12">
                  <p:embed/>
                  <p:pic>
                    <p:nvPicPr>
                      <p:cNvPr id="0" name="Picture 3"/>
                      <p:cNvPicPr>
                        <a:picLocks noChangeAspect="1" noChangeArrowheads="1"/>
                      </p:cNvPicPr>
                      <p:nvPr/>
                    </p:nvPicPr>
                    <p:blipFill>
                      <a:blip r:embed="rId4"/>
                      <a:srcRect/>
                      <a:stretch>
                        <a:fillRect/>
                      </a:stretch>
                    </p:blipFill>
                    <p:spPr bwMode="auto">
                      <a:xfrm>
                        <a:off x="966788" y="1687513"/>
                        <a:ext cx="10964862" cy="4951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276225" y="542925"/>
            <a:ext cx="10797159" cy="830997"/>
          </a:xfrm>
          <a:prstGeom prst="rect">
            <a:avLst/>
          </a:prstGeom>
          <a:noFill/>
        </p:spPr>
        <p:txBody>
          <a:bodyPr wrap="square" rtlCol="0">
            <a:spAutoFit/>
          </a:bodyPr>
          <a:lstStyle/>
          <a:p>
            <a:r>
              <a:rPr lang="en-US" sz="2400" b="1" dirty="0"/>
              <a:t>For the purpose of estimating ‘Materials consumed’ to derive ‘Gross Profit’ previous year’s ‘Closing stock’ is current year’s ‘Opening stock’. </a:t>
            </a:r>
            <a:endParaRPr lang="en-IN" sz="2400" b="1" dirty="0"/>
          </a:p>
        </p:txBody>
      </p:sp>
    </p:spTree>
    <p:extLst>
      <p:ext uri="{BB962C8B-B14F-4D97-AF65-F5344CB8AC3E}">
        <p14:creationId xmlns:p14="http://schemas.microsoft.com/office/powerpoint/2010/main" val="169559523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310714368"/>
              </p:ext>
            </p:extLst>
          </p:nvPr>
        </p:nvGraphicFramePr>
        <p:xfrm>
          <a:off x="317500" y="504825"/>
          <a:ext cx="8736013" cy="4849813"/>
        </p:xfrm>
        <a:graphic>
          <a:graphicData uri="http://schemas.openxmlformats.org/presentationml/2006/ole">
            <mc:AlternateContent xmlns:mc="http://schemas.openxmlformats.org/markup-compatibility/2006">
              <mc:Choice xmlns:v="urn:schemas-microsoft-com:vml" Requires="v">
                <p:oleObj spid="_x0000_s6182" name="Worksheet" r:id="rId3" imgW="4031015" imgH="2141393" progId="Excel.Sheet.12">
                  <p:embed/>
                </p:oleObj>
              </mc:Choice>
              <mc:Fallback>
                <p:oleObj name="Worksheet" r:id="rId3" imgW="4031015" imgH="2141393" progId="Excel.Sheet.12">
                  <p:embed/>
                  <p:pic>
                    <p:nvPicPr>
                      <p:cNvPr id="0" name="Picture 3"/>
                      <p:cNvPicPr>
                        <a:picLocks noChangeAspect="1" noChangeArrowheads="1"/>
                      </p:cNvPicPr>
                      <p:nvPr/>
                    </p:nvPicPr>
                    <p:blipFill>
                      <a:blip r:embed="rId4"/>
                      <a:srcRect/>
                      <a:stretch>
                        <a:fillRect/>
                      </a:stretch>
                    </p:blipFill>
                    <p:spPr bwMode="auto">
                      <a:xfrm>
                        <a:off x="317500" y="504825"/>
                        <a:ext cx="8736013" cy="4849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ounded Rectangular Callout 3"/>
          <p:cNvSpPr/>
          <p:nvPr/>
        </p:nvSpPr>
        <p:spPr>
          <a:xfrm>
            <a:off x="9505950" y="504825"/>
            <a:ext cx="2305050" cy="2558415"/>
          </a:xfrm>
          <a:prstGeom prst="wedgeRoundRectCallout">
            <a:avLst>
              <a:gd name="adj1" fmla="val -74403"/>
              <a:gd name="adj2" fmla="val -7858"/>
              <a:gd name="adj3" fmla="val 16667"/>
            </a:avLst>
          </a:prstGeom>
          <a:noFill/>
          <a:ln w="76200" cmpd="thickThin">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5">
                    <a:lumMod val="75000"/>
                  </a:schemeClr>
                </a:solidFill>
              </a:rPr>
              <a:t>Opening stock data is obtained from previous year balance sheet. It is the closing stock of previous year.</a:t>
            </a:r>
            <a:endParaRPr lang="en-IN" sz="2000" b="1" dirty="0">
              <a:solidFill>
                <a:schemeClr val="accent5">
                  <a:lumMod val="75000"/>
                </a:schemeClr>
              </a:solidFill>
            </a:endParaRPr>
          </a:p>
        </p:txBody>
      </p:sp>
      <p:sp>
        <p:nvSpPr>
          <p:cNvPr id="3" name="TextBox 2"/>
          <p:cNvSpPr txBox="1"/>
          <p:nvPr/>
        </p:nvSpPr>
        <p:spPr>
          <a:xfrm>
            <a:off x="6625243" y="2406511"/>
            <a:ext cx="656706" cy="523220"/>
          </a:xfrm>
          <a:prstGeom prst="rect">
            <a:avLst/>
          </a:prstGeom>
          <a:noFill/>
        </p:spPr>
        <p:txBody>
          <a:bodyPr wrap="square" rtlCol="0">
            <a:spAutoFit/>
          </a:bodyPr>
          <a:lstStyle/>
          <a:p>
            <a:r>
              <a:rPr lang="en-US" sz="2800" dirty="0" smtClean="0"/>
              <a:t>(+)</a:t>
            </a:r>
            <a:endParaRPr lang="en-IN" sz="2800" dirty="0"/>
          </a:p>
        </p:txBody>
      </p:sp>
      <p:sp>
        <p:nvSpPr>
          <p:cNvPr id="5" name="TextBox 4"/>
          <p:cNvSpPr txBox="1"/>
          <p:nvPr/>
        </p:nvSpPr>
        <p:spPr>
          <a:xfrm>
            <a:off x="6625243" y="2925069"/>
            <a:ext cx="656706" cy="523220"/>
          </a:xfrm>
          <a:prstGeom prst="rect">
            <a:avLst/>
          </a:prstGeom>
          <a:noFill/>
        </p:spPr>
        <p:txBody>
          <a:bodyPr wrap="square" rtlCol="0">
            <a:spAutoFit/>
          </a:bodyPr>
          <a:lstStyle/>
          <a:p>
            <a:r>
              <a:rPr lang="en-US" sz="2800" dirty="0" smtClean="0"/>
              <a:t>( </a:t>
            </a:r>
            <a:r>
              <a:rPr lang="en-US" sz="2800" dirty="0" smtClean="0">
                <a:latin typeface="Times New Roman" panose="02020603050405020304" pitchFamily="18" charset="0"/>
                <a:cs typeface="Times New Roman" panose="02020603050405020304" pitchFamily="18" charset="0"/>
              </a:rPr>
              <a:t>̶ </a:t>
            </a:r>
            <a:r>
              <a:rPr lang="en-US" sz="2800" dirty="0" smtClean="0"/>
              <a:t>)</a:t>
            </a:r>
            <a:endParaRPr lang="en-IN" sz="2800" dirty="0"/>
          </a:p>
        </p:txBody>
      </p:sp>
    </p:spTree>
    <p:extLst>
      <p:ext uri="{BB962C8B-B14F-4D97-AF65-F5344CB8AC3E}">
        <p14:creationId xmlns:p14="http://schemas.microsoft.com/office/powerpoint/2010/main" val="35884440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nvPr>
        </p:nvGraphicFramePr>
        <p:xfrm>
          <a:off x="838200" y="630238"/>
          <a:ext cx="8332788" cy="4530725"/>
        </p:xfrm>
        <a:graphic>
          <a:graphicData uri="http://schemas.openxmlformats.org/presentationml/2006/ole">
            <mc:AlternateContent xmlns:mc="http://schemas.openxmlformats.org/markup-compatibility/2006">
              <mc:Choice xmlns:v="urn:schemas-microsoft-com:vml" Requires="v">
                <p:oleObj spid="_x0000_s7206" name="Worksheet" r:id="rId3" imgW="4206240" imgH="3352926" progId="Excel.Sheet.12">
                  <p:embed/>
                </p:oleObj>
              </mc:Choice>
              <mc:Fallback>
                <p:oleObj name="Worksheet" r:id="rId3" imgW="4206240" imgH="3352926" progId="Excel.Sheet.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630238"/>
                        <a:ext cx="8332788" cy="453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123825" y="4895850"/>
            <a:ext cx="9639300" cy="830997"/>
          </a:xfrm>
          <a:prstGeom prst="rect">
            <a:avLst/>
          </a:prstGeom>
          <a:noFill/>
          <a:ln>
            <a:solidFill>
              <a:schemeClr val="tx2"/>
            </a:solidFill>
          </a:ln>
        </p:spPr>
        <p:txBody>
          <a:bodyPr wrap="square" rtlCol="0">
            <a:spAutoFit/>
          </a:bodyPr>
          <a:lstStyle/>
          <a:p>
            <a:r>
              <a:rPr lang="en-US" sz="2400" b="1" dirty="0"/>
              <a:t>Detailed discussion on methods of depreciation and </a:t>
            </a:r>
            <a:r>
              <a:rPr lang="en-US" sz="2400" b="1" dirty="0" smtClean="0"/>
              <a:t>their significance would be made later</a:t>
            </a:r>
            <a:endParaRPr lang="en-IN" sz="2400" b="1" dirty="0"/>
          </a:p>
        </p:txBody>
      </p:sp>
      <p:sp>
        <p:nvSpPr>
          <p:cNvPr id="4" name="TextBox 3">
            <a:extLst>
              <a:ext uri="{FF2B5EF4-FFF2-40B4-BE49-F238E27FC236}">
                <a16:creationId xmlns:a16="http://schemas.microsoft.com/office/drawing/2014/main" id="{564988BA-689F-4264-8AEE-054D5BDC9883}"/>
              </a:ext>
            </a:extLst>
          </p:cNvPr>
          <p:cNvSpPr txBox="1"/>
          <p:nvPr/>
        </p:nvSpPr>
        <p:spPr>
          <a:xfrm>
            <a:off x="9289322" y="993329"/>
            <a:ext cx="1651205" cy="3539430"/>
          </a:xfrm>
          <a:prstGeom prst="rect">
            <a:avLst/>
          </a:prstGeom>
          <a:noFill/>
        </p:spPr>
        <p:txBody>
          <a:bodyPr wrap="square" rtlCol="0">
            <a:spAutoFit/>
          </a:bodyPr>
          <a:lstStyle/>
          <a:p>
            <a:r>
              <a:rPr lang="en-IN" sz="1600" b="1" dirty="0"/>
              <a:t>Depreciation is gradual apportioning of the cost of a tangible asset over its useful life span. Businesses depreciate long-term assets mostly differently for accounting and tax purposes. </a:t>
            </a:r>
          </a:p>
        </p:txBody>
      </p:sp>
    </p:spTree>
    <p:extLst>
      <p:ext uri="{BB962C8B-B14F-4D97-AF65-F5344CB8AC3E}">
        <p14:creationId xmlns:p14="http://schemas.microsoft.com/office/powerpoint/2010/main" val="4061350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796461529"/>
              </p:ext>
            </p:extLst>
          </p:nvPr>
        </p:nvGraphicFramePr>
        <p:xfrm>
          <a:off x="817563" y="1196975"/>
          <a:ext cx="8861425" cy="4697413"/>
        </p:xfrm>
        <a:graphic>
          <a:graphicData uri="http://schemas.openxmlformats.org/presentationml/2006/ole">
            <mc:AlternateContent xmlns:mc="http://schemas.openxmlformats.org/markup-compatibility/2006">
              <mc:Choice xmlns:v="urn:schemas-microsoft-com:vml" Requires="v">
                <p:oleObj spid="_x0000_s8231" name="Worksheet" r:id="rId3" imgW="8862025" imgH="4335811" progId="Excel.Sheet.12">
                  <p:embed/>
                </p:oleObj>
              </mc:Choice>
              <mc:Fallback>
                <p:oleObj name="Worksheet" r:id="rId3" imgW="8862025" imgH="4335811" progId="Excel.Sheet.12">
                  <p:embed/>
                  <p:pic>
                    <p:nvPicPr>
                      <p:cNvPr id="0" name="Picture 3"/>
                      <p:cNvPicPr>
                        <a:picLocks noChangeAspect="1" noChangeArrowheads="1"/>
                      </p:cNvPicPr>
                      <p:nvPr/>
                    </p:nvPicPr>
                    <p:blipFill>
                      <a:blip r:embed="rId4"/>
                      <a:srcRect/>
                      <a:stretch>
                        <a:fillRect/>
                      </a:stretch>
                    </p:blipFill>
                    <p:spPr bwMode="auto">
                      <a:xfrm>
                        <a:off x="817563" y="1196975"/>
                        <a:ext cx="8861425" cy="469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ounded Rectangle 1"/>
          <p:cNvSpPr/>
          <p:nvPr/>
        </p:nvSpPr>
        <p:spPr>
          <a:xfrm>
            <a:off x="6876850" y="1446836"/>
            <a:ext cx="2938359" cy="3875142"/>
          </a:xfrm>
          <a:prstGeom prst="roundRect">
            <a:avLst/>
          </a:prstGeom>
          <a:solidFill>
            <a:schemeClr val="accent4">
              <a:lumMod val="5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316992" y="362920"/>
            <a:ext cx="11563350" cy="461665"/>
          </a:xfrm>
          <a:prstGeom prst="rect">
            <a:avLst/>
          </a:prstGeom>
          <a:noFill/>
        </p:spPr>
        <p:txBody>
          <a:bodyPr wrap="square" rtlCol="0">
            <a:spAutoFit/>
          </a:bodyPr>
          <a:lstStyle/>
          <a:p>
            <a:r>
              <a:rPr lang="en-US" sz="2400" b="1" dirty="0">
                <a:solidFill>
                  <a:schemeClr val="accent5">
                    <a:lumMod val="75000"/>
                  </a:schemeClr>
                </a:solidFill>
              </a:rPr>
              <a:t>Following are the transactions during the year </a:t>
            </a:r>
            <a:r>
              <a:rPr lang="en-US" sz="2400" b="1" dirty="0" smtClean="0">
                <a:solidFill>
                  <a:schemeClr val="accent5">
                    <a:lumMod val="75000"/>
                  </a:schemeClr>
                </a:solidFill>
              </a:rPr>
              <a:t>2020-21 </a:t>
            </a:r>
            <a:r>
              <a:rPr lang="en-US" sz="2400" b="1" dirty="0">
                <a:solidFill>
                  <a:schemeClr val="accent5">
                    <a:lumMod val="75000"/>
                  </a:schemeClr>
                </a:solidFill>
              </a:rPr>
              <a:t>(from </a:t>
            </a:r>
            <a:r>
              <a:rPr lang="en-US" sz="2400" b="1" dirty="0" smtClean="0">
                <a:solidFill>
                  <a:schemeClr val="accent5">
                    <a:lumMod val="75000"/>
                  </a:schemeClr>
                </a:solidFill>
              </a:rPr>
              <a:t>01.04.2020 </a:t>
            </a:r>
            <a:r>
              <a:rPr lang="en-US" sz="2400" b="1" dirty="0">
                <a:solidFill>
                  <a:schemeClr val="accent5">
                    <a:lumMod val="75000"/>
                  </a:schemeClr>
                </a:solidFill>
              </a:rPr>
              <a:t>to </a:t>
            </a:r>
            <a:r>
              <a:rPr lang="en-US" sz="2400" b="1" dirty="0" smtClean="0">
                <a:solidFill>
                  <a:schemeClr val="accent5">
                    <a:lumMod val="75000"/>
                  </a:schemeClr>
                </a:solidFill>
              </a:rPr>
              <a:t>31.03.2021)</a:t>
            </a:r>
            <a:endParaRPr lang="en-IN" sz="2400" b="1" dirty="0">
              <a:solidFill>
                <a:schemeClr val="accent5">
                  <a:lumMod val="75000"/>
                </a:schemeClr>
              </a:solidFill>
            </a:endParaRPr>
          </a:p>
        </p:txBody>
      </p:sp>
    </p:spTree>
    <p:extLst>
      <p:ext uri="{BB962C8B-B14F-4D97-AF65-F5344CB8AC3E}">
        <p14:creationId xmlns:p14="http://schemas.microsoft.com/office/powerpoint/2010/main" val="56607021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nvPr>
        </p:nvGraphicFramePr>
        <p:xfrm>
          <a:off x="817563" y="1196974"/>
          <a:ext cx="8564562" cy="4474251"/>
        </p:xfrm>
        <a:graphic>
          <a:graphicData uri="http://schemas.openxmlformats.org/presentationml/2006/ole">
            <mc:AlternateContent xmlns:mc="http://schemas.openxmlformats.org/markup-compatibility/2006">
              <mc:Choice xmlns:v="urn:schemas-microsoft-com:vml" Requires="v">
                <p:oleObj spid="_x0000_s9255" name="Worksheet" r:id="rId3" imgW="8564738" imgH="2697527" progId="Excel.Sheet.12">
                  <p:embed/>
                </p:oleObj>
              </mc:Choice>
              <mc:Fallback>
                <p:oleObj name="Worksheet" r:id="rId3" imgW="8564738" imgH="2697527" progId="Excel.Sheet.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563" y="1196974"/>
                        <a:ext cx="8564562" cy="4474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ounded Rectangle 1"/>
          <p:cNvSpPr/>
          <p:nvPr/>
        </p:nvSpPr>
        <p:spPr>
          <a:xfrm>
            <a:off x="6778428" y="1119727"/>
            <a:ext cx="2603697" cy="4628744"/>
          </a:xfrm>
          <a:prstGeom prst="roundRect">
            <a:avLst/>
          </a:prstGeom>
          <a:solidFill>
            <a:schemeClr val="accent4">
              <a:lumMod val="50000"/>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316992" y="362920"/>
            <a:ext cx="11563350" cy="830997"/>
          </a:xfrm>
          <a:prstGeom prst="rect">
            <a:avLst/>
          </a:prstGeom>
          <a:noFill/>
        </p:spPr>
        <p:txBody>
          <a:bodyPr wrap="square" rtlCol="0">
            <a:spAutoFit/>
          </a:bodyPr>
          <a:lstStyle/>
          <a:p>
            <a:r>
              <a:rPr lang="en-US" sz="2400" b="1" dirty="0" smtClean="0">
                <a:solidFill>
                  <a:schemeClr val="accent5">
                    <a:lumMod val="75000"/>
                  </a:schemeClr>
                </a:solidFill>
              </a:rPr>
              <a:t>Let us estimate the operating expenses for </a:t>
            </a:r>
            <a:r>
              <a:rPr lang="en-US" sz="2400" b="1" dirty="0">
                <a:solidFill>
                  <a:schemeClr val="accent5">
                    <a:lumMod val="75000"/>
                  </a:schemeClr>
                </a:solidFill>
              </a:rPr>
              <a:t>the </a:t>
            </a:r>
            <a:r>
              <a:rPr lang="en-US" sz="2400" b="1" dirty="0">
                <a:solidFill>
                  <a:srgbClr val="00B050"/>
                </a:solidFill>
              </a:rPr>
              <a:t>year </a:t>
            </a:r>
            <a:r>
              <a:rPr lang="en-US" sz="2400" b="1" dirty="0" smtClean="0">
                <a:solidFill>
                  <a:srgbClr val="00B050"/>
                </a:solidFill>
              </a:rPr>
              <a:t>2020-21 </a:t>
            </a:r>
            <a:r>
              <a:rPr lang="en-US" sz="2400" b="1" dirty="0" smtClean="0">
                <a:solidFill>
                  <a:schemeClr val="accent5">
                    <a:lumMod val="75000"/>
                  </a:schemeClr>
                </a:solidFill>
              </a:rPr>
              <a:t>(i.e. the year starting on 01.04.2020 and ending on 31.03.2021)</a:t>
            </a:r>
            <a:endParaRPr lang="en-IN" sz="2400" b="1" dirty="0">
              <a:solidFill>
                <a:schemeClr val="accent5">
                  <a:lumMod val="75000"/>
                </a:schemeClr>
              </a:solidFill>
            </a:endParaRPr>
          </a:p>
        </p:txBody>
      </p:sp>
    </p:spTree>
    <p:extLst>
      <p:ext uri="{BB962C8B-B14F-4D97-AF65-F5344CB8AC3E}">
        <p14:creationId xmlns:p14="http://schemas.microsoft.com/office/powerpoint/2010/main" val="333298302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351014891"/>
              </p:ext>
            </p:extLst>
          </p:nvPr>
        </p:nvGraphicFramePr>
        <p:xfrm>
          <a:off x="579438" y="1076325"/>
          <a:ext cx="6891337" cy="4875213"/>
        </p:xfrm>
        <a:graphic>
          <a:graphicData uri="http://schemas.openxmlformats.org/presentationml/2006/ole">
            <mc:AlternateContent xmlns:mc="http://schemas.openxmlformats.org/markup-compatibility/2006">
              <mc:Choice xmlns:v="urn:schemas-microsoft-com:vml" Requires="v">
                <p:oleObj spid="_x0000_s10278" name="Worksheet" r:id="rId3" imgW="3718418" imgH="2628806" progId="Excel.Sheet.12">
                  <p:embed/>
                </p:oleObj>
              </mc:Choice>
              <mc:Fallback>
                <p:oleObj name="Worksheet" r:id="rId3" imgW="3718418" imgH="2628806" progId="Excel.Sheet.12">
                  <p:embed/>
                  <p:pic>
                    <p:nvPicPr>
                      <p:cNvPr id="0" name="Picture 3"/>
                      <p:cNvPicPr>
                        <a:picLocks noChangeAspect="1" noChangeArrowheads="1"/>
                      </p:cNvPicPr>
                      <p:nvPr/>
                    </p:nvPicPr>
                    <p:blipFill>
                      <a:blip r:embed="rId4"/>
                      <a:srcRect/>
                      <a:stretch>
                        <a:fillRect/>
                      </a:stretch>
                    </p:blipFill>
                    <p:spPr bwMode="auto">
                      <a:xfrm>
                        <a:off x="579438" y="1076325"/>
                        <a:ext cx="6891337" cy="4875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ounded Rectangular Callout 2"/>
          <p:cNvSpPr/>
          <p:nvPr/>
        </p:nvSpPr>
        <p:spPr>
          <a:xfrm>
            <a:off x="7584141" y="384048"/>
            <a:ext cx="4440219" cy="2926080"/>
          </a:xfrm>
          <a:prstGeom prst="wedgeRoundRectCallout">
            <a:avLst>
              <a:gd name="adj1" fmla="val -50828"/>
              <a:gd name="adj2" fmla="val 69183"/>
              <a:gd name="adj3" fmla="val 16667"/>
            </a:avLst>
          </a:prstGeom>
          <a:noFill/>
          <a:ln w="76200" cmpd="thickThin">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accent5">
                    <a:lumMod val="75000"/>
                  </a:schemeClr>
                </a:solidFill>
              </a:rPr>
              <a:t>Note that the profit of proprietorship firm is clubbed with personal income of the proprietor. All income tax benefits of personal income is available.</a:t>
            </a:r>
          </a:p>
          <a:p>
            <a:pPr algn="ctr"/>
            <a:r>
              <a:rPr lang="en-US" sz="2200" b="1" dirty="0">
                <a:solidFill>
                  <a:schemeClr val="accent5">
                    <a:lumMod val="75000"/>
                  </a:schemeClr>
                </a:solidFill>
              </a:rPr>
              <a:t>We have considered 30% only for demonstration</a:t>
            </a:r>
            <a:r>
              <a:rPr lang="en-US" sz="2200" b="1" dirty="0" smtClean="0">
                <a:solidFill>
                  <a:schemeClr val="accent5">
                    <a:lumMod val="75000"/>
                  </a:schemeClr>
                </a:solidFill>
              </a:rPr>
              <a:t>. The Current rate is about 22%</a:t>
            </a:r>
            <a:endParaRPr lang="en-IN" sz="2200" b="1" dirty="0">
              <a:solidFill>
                <a:schemeClr val="accent5">
                  <a:lumMod val="75000"/>
                </a:schemeClr>
              </a:solidFill>
            </a:endParaRPr>
          </a:p>
        </p:txBody>
      </p:sp>
    </p:spTree>
    <p:extLst>
      <p:ext uri="{BB962C8B-B14F-4D97-AF65-F5344CB8AC3E}">
        <p14:creationId xmlns:p14="http://schemas.microsoft.com/office/powerpoint/2010/main" val="20462105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320477297"/>
              </p:ext>
            </p:extLst>
          </p:nvPr>
        </p:nvGraphicFramePr>
        <p:xfrm>
          <a:off x="917015" y="1702678"/>
          <a:ext cx="8689975" cy="3109912"/>
        </p:xfrm>
        <a:graphic>
          <a:graphicData uri="http://schemas.openxmlformats.org/presentationml/2006/ole">
            <mc:AlternateContent xmlns:mc="http://schemas.openxmlformats.org/markup-compatibility/2006">
              <mc:Choice xmlns:v="urn:schemas-microsoft-com:vml" Requires="v">
                <p:oleObj spid="_x0000_s11302" name="Worksheet" r:id="rId3" imgW="6362523" imgH="2278411" progId="Excel.Sheet.12">
                  <p:embed/>
                </p:oleObj>
              </mc:Choice>
              <mc:Fallback>
                <p:oleObj name="Worksheet" r:id="rId3" imgW="6362523" imgH="2278411" progId="Excel.Sheet.12">
                  <p:embed/>
                  <p:pic>
                    <p:nvPicPr>
                      <p:cNvPr id="0" name="Picture 3"/>
                      <p:cNvPicPr>
                        <a:picLocks noChangeAspect="1" noChangeArrowheads="1"/>
                      </p:cNvPicPr>
                      <p:nvPr/>
                    </p:nvPicPr>
                    <p:blipFill>
                      <a:blip r:embed="rId4"/>
                      <a:srcRect/>
                      <a:stretch>
                        <a:fillRect/>
                      </a:stretch>
                    </p:blipFill>
                    <p:spPr bwMode="auto">
                      <a:xfrm>
                        <a:off x="917015" y="1702678"/>
                        <a:ext cx="8689975" cy="310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1260475" y="904875"/>
            <a:ext cx="7312025" cy="461665"/>
          </a:xfrm>
          <a:prstGeom prst="rect">
            <a:avLst/>
          </a:prstGeom>
          <a:noFill/>
          <a:ln>
            <a:solidFill>
              <a:srgbClr val="0070C0"/>
            </a:solidFill>
          </a:ln>
        </p:spPr>
        <p:txBody>
          <a:bodyPr wrap="square" rtlCol="0">
            <a:spAutoFit/>
          </a:bodyPr>
          <a:lstStyle/>
          <a:p>
            <a:pPr algn="ctr"/>
            <a:r>
              <a:rPr lang="en-US" sz="2400" b="1" dirty="0"/>
              <a:t>Continued from the previous slide</a:t>
            </a:r>
            <a:endParaRPr lang="en-IN" sz="2400" b="1" dirty="0"/>
          </a:p>
        </p:txBody>
      </p:sp>
    </p:spTree>
    <p:extLst>
      <p:ext uri="{BB962C8B-B14F-4D97-AF65-F5344CB8AC3E}">
        <p14:creationId xmlns:p14="http://schemas.microsoft.com/office/powerpoint/2010/main" val="396191689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Financial statements should be viewed from two perspectives: one from the entrepreneurs, and the other, from the other stakeholders’ perspectives.</a:t>
            </a:r>
          </a:p>
          <a:p>
            <a:r>
              <a:rPr lang="en-US" dirty="0" smtClean="0"/>
              <a:t> </a:t>
            </a:r>
            <a:r>
              <a:rPr lang="en-US" dirty="0" smtClean="0">
                <a:solidFill>
                  <a:srgbClr val="605C5C"/>
                </a:solidFill>
              </a:rPr>
              <a:t>Depending on which side you are in, you would like to look at it through different prisms. </a:t>
            </a:r>
          </a:p>
          <a:p>
            <a:r>
              <a:rPr lang="en-US" dirty="0" smtClean="0"/>
              <a:t>Owners of a company frequently under-report or over-report performance to derive values. </a:t>
            </a:r>
          </a:p>
          <a:p>
            <a:r>
              <a:rPr lang="en-US" dirty="0" smtClean="0">
                <a:solidFill>
                  <a:srgbClr val="605C5C"/>
                </a:solidFill>
              </a:rPr>
              <a:t>The consumers of the data in financial statements are the victims of such wrong reporting.</a:t>
            </a:r>
            <a:endParaRPr lang="en-IN" dirty="0">
              <a:solidFill>
                <a:srgbClr val="605C5C"/>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259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30" presetClass="emph" presetSubtype="0" fill="hold" grpId="1" nodeType="withEffect">
                                  <p:stCondLst>
                                    <p:cond delay="0"/>
                                  </p:stCondLst>
                                  <p:childTnLst>
                                    <p:animClr clrSpc="hsl" dir="cw">
                                      <p:cBhvr override="childStyle">
                                        <p:cTn id="11" dur="800" fill="hold"/>
                                        <p:tgtEl>
                                          <p:spTgt spid="3">
                                            <p:txEl>
                                              <p:pRg st="0" end="0"/>
                                            </p:txEl>
                                          </p:spTgt>
                                        </p:tgtEl>
                                        <p:attrNameLst>
                                          <p:attrName>style.color</p:attrName>
                                        </p:attrNameLst>
                                      </p:cBhvr>
                                      <p:by>
                                        <p:hsl h="0" s="12549" l="25098"/>
                                      </p:by>
                                    </p:animClr>
                                    <p:animClr clrSpc="hsl" dir="cw">
                                      <p:cBhvr>
                                        <p:cTn id="12" dur="800" fill="hold"/>
                                        <p:tgtEl>
                                          <p:spTgt spid="3">
                                            <p:txEl>
                                              <p:pRg st="0" end="0"/>
                                            </p:txEl>
                                          </p:spTgt>
                                        </p:tgtEl>
                                        <p:attrNameLst>
                                          <p:attrName>fillcolor</p:attrName>
                                        </p:attrNameLst>
                                      </p:cBhvr>
                                      <p:by>
                                        <p:hsl h="0" s="12549" l="25098"/>
                                      </p:by>
                                    </p:animClr>
                                    <p:animClr clrSpc="hsl" dir="cw">
                                      <p:cBhvr>
                                        <p:cTn id="13" dur="800" fill="hold"/>
                                        <p:tgtEl>
                                          <p:spTgt spid="3">
                                            <p:txEl>
                                              <p:pRg st="0" end="0"/>
                                            </p:txEl>
                                          </p:spTgt>
                                        </p:tgtEl>
                                        <p:attrNameLst>
                                          <p:attrName>stroke.color</p:attrName>
                                        </p:attrNameLst>
                                      </p:cBhvr>
                                      <p:by>
                                        <p:hsl h="0" s="12549" l="25098"/>
                                      </p:by>
                                    </p:animClr>
                                    <p:set>
                                      <p:cBhvr>
                                        <p:cTn id="14" dur="800" fill="hold"/>
                                        <p:tgtEl>
                                          <p:spTgt spid="3">
                                            <p:txEl>
                                              <p:pRg st="0" end="0"/>
                                            </p:txEl>
                                          </p:spTgt>
                                        </p:tgtEl>
                                        <p:attrNameLst>
                                          <p:attrName>fill.type</p:attrName>
                                        </p:attrNameLst>
                                      </p:cBhvr>
                                      <p:to>
                                        <p:strVal val="solid"/>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30" presetClass="emph" presetSubtype="0" fill="hold" grpId="1" nodeType="withEffect">
                                  <p:stCondLst>
                                    <p:cond delay="100"/>
                                  </p:stCondLst>
                                  <p:childTnLst>
                                    <p:animClr clrSpc="hsl" dir="cw">
                                      <p:cBhvr override="childStyle">
                                        <p:cTn id="23" dur="700" fill="hold"/>
                                        <p:tgtEl>
                                          <p:spTgt spid="3">
                                            <p:txEl>
                                              <p:pRg st="1" end="1"/>
                                            </p:txEl>
                                          </p:spTgt>
                                        </p:tgtEl>
                                        <p:attrNameLst>
                                          <p:attrName>style.color</p:attrName>
                                        </p:attrNameLst>
                                      </p:cBhvr>
                                      <p:by>
                                        <p:hsl h="0" s="12549" l="25098"/>
                                      </p:by>
                                    </p:animClr>
                                    <p:animClr clrSpc="hsl" dir="cw">
                                      <p:cBhvr>
                                        <p:cTn id="24" dur="700" fill="hold"/>
                                        <p:tgtEl>
                                          <p:spTgt spid="3">
                                            <p:txEl>
                                              <p:pRg st="1" end="1"/>
                                            </p:txEl>
                                          </p:spTgt>
                                        </p:tgtEl>
                                        <p:attrNameLst>
                                          <p:attrName>fillcolor</p:attrName>
                                        </p:attrNameLst>
                                      </p:cBhvr>
                                      <p:by>
                                        <p:hsl h="0" s="12549" l="25098"/>
                                      </p:by>
                                    </p:animClr>
                                    <p:animClr clrSpc="hsl" dir="cw">
                                      <p:cBhvr>
                                        <p:cTn id="25" dur="700" fill="hold"/>
                                        <p:tgtEl>
                                          <p:spTgt spid="3">
                                            <p:txEl>
                                              <p:pRg st="1" end="1"/>
                                            </p:txEl>
                                          </p:spTgt>
                                        </p:tgtEl>
                                        <p:attrNameLst>
                                          <p:attrName>stroke.color</p:attrName>
                                        </p:attrNameLst>
                                      </p:cBhvr>
                                      <p:by>
                                        <p:hsl h="0" s="12549" l="25098"/>
                                      </p:by>
                                    </p:animClr>
                                    <p:set>
                                      <p:cBhvr>
                                        <p:cTn id="26" dur="700" fill="hold"/>
                                        <p:tgtEl>
                                          <p:spTgt spid="3">
                                            <p:txEl>
                                              <p:pRg st="1" end="1"/>
                                            </p:txEl>
                                          </p:spTgt>
                                        </p:tgtEl>
                                        <p:attrNameLst>
                                          <p:attrName>fill.type</p:attrName>
                                        </p:attrNameLst>
                                      </p:cBhvr>
                                      <p:to>
                                        <p:strVal val="solid"/>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4" presetID="30" presetClass="emph" presetSubtype="0" fill="hold" grpId="1" nodeType="withEffect">
                                  <p:stCondLst>
                                    <p:cond delay="0"/>
                                  </p:stCondLst>
                                  <p:childTnLst>
                                    <p:animClr clrSpc="hsl" dir="cw">
                                      <p:cBhvr override="childStyle">
                                        <p:cTn id="35" dur="1200" fill="hold"/>
                                        <p:tgtEl>
                                          <p:spTgt spid="3">
                                            <p:txEl>
                                              <p:pRg st="2" end="2"/>
                                            </p:txEl>
                                          </p:spTgt>
                                        </p:tgtEl>
                                        <p:attrNameLst>
                                          <p:attrName>style.color</p:attrName>
                                        </p:attrNameLst>
                                      </p:cBhvr>
                                      <p:by>
                                        <p:hsl h="0" s="12549" l="25098"/>
                                      </p:by>
                                    </p:animClr>
                                    <p:animClr clrSpc="hsl" dir="cw">
                                      <p:cBhvr>
                                        <p:cTn id="36" dur="1200" fill="hold"/>
                                        <p:tgtEl>
                                          <p:spTgt spid="3">
                                            <p:txEl>
                                              <p:pRg st="2" end="2"/>
                                            </p:txEl>
                                          </p:spTgt>
                                        </p:tgtEl>
                                        <p:attrNameLst>
                                          <p:attrName>fillcolor</p:attrName>
                                        </p:attrNameLst>
                                      </p:cBhvr>
                                      <p:by>
                                        <p:hsl h="0" s="12549" l="25098"/>
                                      </p:by>
                                    </p:animClr>
                                    <p:animClr clrSpc="hsl" dir="cw">
                                      <p:cBhvr>
                                        <p:cTn id="37" dur="1200" fill="hold"/>
                                        <p:tgtEl>
                                          <p:spTgt spid="3">
                                            <p:txEl>
                                              <p:pRg st="2" end="2"/>
                                            </p:txEl>
                                          </p:spTgt>
                                        </p:tgtEl>
                                        <p:attrNameLst>
                                          <p:attrName>stroke.color</p:attrName>
                                        </p:attrNameLst>
                                      </p:cBhvr>
                                      <p:by>
                                        <p:hsl h="0" s="12549" l="25098"/>
                                      </p:by>
                                    </p:animClr>
                                    <p:set>
                                      <p:cBhvr>
                                        <p:cTn id="38" dur="1200" fill="hold"/>
                                        <p:tgtEl>
                                          <p:spTgt spid="3">
                                            <p:txEl>
                                              <p:pRg st="2" end="2"/>
                                            </p:txEl>
                                          </p:spTgt>
                                        </p:tgtEl>
                                        <p:attrNameLst>
                                          <p:attrName>fill.type</p:attrName>
                                        </p:attrNameLst>
                                      </p:cBhvr>
                                      <p:to>
                                        <p:strVal val="solid"/>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fade">
                                      <p:cBhvr>
                                        <p:cTn id="43" dur="1000"/>
                                        <p:tgtEl>
                                          <p:spTgt spid="3">
                                            <p:txEl>
                                              <p:pRg st="3" end="3"/>
                                            </p:txEl>
                                          </p:spTgt>
                                        </p:tgtEl>
                                      </p:cBhvr>
                                    </p:animEffect>
                                    <p:anim calcmode="lin" valueType="num">
                                      <p:cBhvr>
                                        <p:cTn id="4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nvPr>
        </p:nvGraphicFramePr>
        <p:xfrm>
          <a:off x="514350" y="481013"/>
          <a:ext cx="9212263" cy="4795837"/>
        </p:xfrm>
        <a:graphic>
          <a:graphicData uri="http://schemas.openxmlformats.org/presentationml/2006/ole">
            <mc:AlternateContent xmlns:mc="http://schemas.openxmlformats.org/markup-compatibility/2006">
              <mc:Choice xmlns:v="urn:schemas-microsoft-com:vml" Requires="v">
                <p:oleObj spid="_x0000_s12326" name="Worksheet" r:id="rId3" imgW="6343560" imgH="4010132" progId="Excel.Sheet.12">
                  <p:embed/>
                </p:oleObj>
              </mc:Choice>
              <mc:Fallback>
                <p:oleObj name="Worksheet" r:id="rId3" imgW="6343560" imgH="4010132" progId="Excel.Sheet.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 y="481013"/>
                        <a:ext cx="9212263" cy="4795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ounded Rectangular Callout 4"/>
          <p:cNvSpPr/>
          <p:nvPr/>
        </p:nvSpPr>
        <p:spPr>
          <a:xfrm>
            <a:off x="10125076" y="638175"/>
            <a:ext cx="1762124" cy="2714625"/>
          </a:xfrm>
          <a:prstGeom prst="wedgeRoundRectCallout">
            <a:avLst>
              <a:gd name="adj1" fmla="val -72564"/>
              <a:gd name="adj2" fmla="val -28027"/>
              <a:gd name="adj3" fmla="val 16667"/>
            </a:avLst>
          </a:prstGeom>
          <a:noFill/>
          <a:ln w="76200" cmpd="thickThin">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75000"/>
                  </a:schemeClr>
                </a:solidFill>
              </a:rPr>
              <a:t>Assets portion of the balance sheet</a:t>
            </a:r>
            <a:endParaRPr lang="en-IN" sz="2400" b="1" dirty="0">
              <a:solidFill>
                <a:schemeClr val="accent5">
                  <a:lumMod val="75000"/>
                </a:schemeClr>
              </a:solidFill>
            </a:endParaRPr>
          </a:p>
        </p:txBody>
      </p:sp>
    </p:spTree>
    <p:extLst>
      <p:ext uri="{BB962C8B-B14F-4D97-AF65-F5344CB8AC3E}">
        <p14:creationId xmlns:p14="http://schemas.microsoft.com/office/powerpoint/2010/main" val="353363262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992794633"/>
              </p:ext>
            </p:extLst>
          </p:nvPr>
        </p:nvGraphicFramePr>
        <p:xfrm>
          <a:off x="571500" y="716290"/>
          <a:ext cx="8686799" cy="4843136"/>
        </p:xfrm>
        <a:graphic>
          <a:graphicData uri="http://schemas.openxmlformats.org/presentationml/2006/ole">
            <mc:AlternateContent xmlns:mc="http://schemas.openxmlformats.org/markup-compatibility/2006">
              <mc:Choice xmlns:v="urn:schemas-microsoft-com:vml" Requires="v">
                <p:oleObj spid="_x0000_s13350" name="Worksheet" r:id="rId3" imgW="6522862" imgH="4244183" progId="Excel.Sheet.12">
                  <p:embed/>
                </p:oleObj>
              </mc:Choice>
              <mc:Fallback>
                <p:oleObj name="Worksheet" r:id="rId3" imgW="6522862" imgH="4244183" progId="Excel.Sheet.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716290"/>
                        <a:ext cx="8686799" cy="484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ounded Rectangular Callout 2"/>
          <p:cNvSpPr/>
          <p:nvPr/>
        </p:nvSpPr>
        <p:spPr>
          <a:xfrm>
            <a:off x="9782176" y="423233"/>
            <a:ext cx="1762124" cy="2714625"/>
          </a:xfrm>
          <a:prstGeom prst="wedgeRoundRectCallout">
            <a:avLst>
              <a:gd name="adj1" fmla="val -83375"/>
              <a:gd name="adj2" fmla="val -28027"/>
              <a:gd name="adj3" fmla="val 16667"/>
            </a:avLst>
          </a:prstGeom>
          <a:noFill/>
          <a:ln w="76200" cmpd="thickThin">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75000"/>
                  </a:schemeClr>
                </a:solidFill>
              </a:rPr>
              <a:t>Liabilities portion of the balance sheet</a:t>
            </a:r>
            <a:endParaRPr lang="en-IN" sz="2400" b="1" dirty="0">
              <a:solidFill>
                <a:schemeClr val="accent5">
                  <a:lumMod val="75000"/>
                </a:schemeClr>
              </a:solidFill>
            </a:endParaRPr>
          </a:p>
        </p:txBody>
      </p:sp>
      <p:sp>
        <p:nvSpPr>
          <p:cNvPr id="4" name="Rectangle 3"/>
          <p:cNvSpPr/>
          <p:nvPr/>
        </p:nvSpPr>
        <p:spPr>
          <a:xfrm>
            <a:off x="8269257" y="710684"/>
            <a:ext cx="340158" cy="461665"/>
          </a:xfrm>
          <a:prstGeom prst="rect">
            <a:avLst/>
          </a:prstGeom>
        </p:spPr>
        <p:txBody>
          <a:bodyPr wrap="none">
            <a:spAutoFit/>
          </a:bodyPr>
          <a:lstStyle/>
          <a:p>
            <a:r>
              <a:rPr lang="en-US" sz="2400" b="1" dirty="0"/>
              <a:t>₹</a:t>
            </a:r>
            <a:endParaRPr lang="en-IN" sz="2400" dirty="0"/>
          </a:p>
        </p:txBody>
      </p:sp>
      <p:sp>
        <p:nvSpPr>
          <p:cNvPr id="5" name="TextBox 4"/>
          <p:cNvSpPr txBox="1"/>
          <p:nvPr/>
        </p:nvSpPr>
        <p:spPr>
          <a:xfrm>
            <a:off x="3017520" y="3391593"/>
            <a:ext cx="6583680" cy="369332"/>
          </a:xfrm>
          <a:prstGeom prst="rect">
            <a:avLst/>
          </a:prstGeom>
          <a:noFill/>
        </p:spPr>
        <p:txBody>
          <a:bodyPr wrap="square" rtlCol="0">
            <a:spAutoFit/>
          </a:bodyPr>
          <a:lstStyle/>
          <a:p>
            <a:r>
              <a:rPr lang="en-US" dirty="0" smtClean="0"/>
              <a:t>Loan from your friend, Jack</a:t>
            </a:r>
            <a:endParaRPr lang="en-IN" dirty="0"/>
          </a:p>
        </p:txBody>
      </p:sp>
    </p:spTree>
    <p:extLst>
      <p:ext uri="{BB962C8B-B14F-4D97-AF65-F5344CB8AC3E}">
        <p14:creationId xmlns:p14="http://schemas.microsoft.com/office/powerpoint/2010/main" val="141911017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nvPr>
        </p:nvGraphicFramePr>
        <p:xfrm>
          <a:off x="166688" y="495300"/>
          <a:ext cx="6343650" cy="5283200"/>
        </p:xfrm>
        <a:graphic>
          <a:graphicData uri="http://schemas.openxmlformats.org/presentationml/2006/ole">
            <mc:AlternateContent xmlns:mc="http://schemas.openxmlformats.org/markup-compatibility/2006">
              <mc:Choice xmlns:v="urn:schemas-microsoft-com:vml" Requires="v">
                <p:oleObj spid="_x0000_s14374" name="Worksheet" r:id="rId3" imgW="6343560" imgH="6448438" progId="Excel.Sheet.12">
                  <p:embed/>
                </p:oleObj>
              </mc:Choice>
              <mc:Fallback>
                <p:oleObj name="Worksheet" r:id="rId3" imgW="6343560" imgH="6448438" progId="Excel.Sheet.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88" y="495300"/>
                        <a:ext cx="6343650" cy="528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3"/>
          <p:cNvGrpSpPr/>
          <p:nvPr/>
        </p:nvGrpSpPr>
        <p:grpSpPr>
          <a:xfrm>
            <a:off x="5559552" y="2715768"/>
            <a:ext cx="1127125" cy="3170237"/>
            <a:chOff x="6991350" y="2857500"/>
            <a:chExt cx="1127125" cy="3170237"/>
          </a:xfrm>
        </p:grpSpPr>
        <p:sp>
          <p:nvSpPr>
            <p:cNvPr id="5" name="Rounded Rectangle 4"/>
            <p:cNvSpPr/>
            <p:nvPr/>
          </p:nvSpPr>
          <p:spPr>
            <a:xfrm>
              <a:off x="6991350" y="2857500"/>
              <a:ext cx="1114425" cy="381000"/>
            </a:xfrm>
            <a:prstGeom prst="roundRect">
              <a:avLst/>
            </a:prstGeom>
            <a:no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6991350" y="5646737"/>
              <a:ext cx="1114425" cy="381000"/>
            </a:xfrm>
            <a:prstGeom prst="roundRect">
              <a:avLst/>
            </a:prstGeom>
            <a:no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Elbow Connector 6"/>
            <p:cNvCxnSpPr>
              <a:stCxn id="5" idx="3"/>
              <a:endCxn id="6" idx="3"/>
            </p:cNvCxnSpPr>
            <p:nvPr/>
          </p:nvCxnSpPr>
          <p:spPr>
            <a:xfrm>
              <a:off x="8105775" y="3048000"/>
              <a:ext cx="12700" cy="2789237"/>
            </a:xfrm>
            <a:prstGeom prst="bentConnector3">
              <a:avLst>
                <a:gd name="adj1" fmla="val 1800000"/>
              </a:avLst>
            </a:prstGeom>
            <a:ln w="444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0" name="Rounded Rectangular Callout 9"/>
          <p:cNvSpPr/>
          <p:nvPr/>
        </p:nvSpPr>
        <p:spPr>
          <a:xfrm>
            <a:off x="8191500" y="685801"/>
            <a:ext cx="3657599" cy="1162050"/>
          </a:xfrm>
          <a:prstGeom prst="wedgeRoundRectCallout">
            <a:avLst>
              <a:gd name="adj1" fmla="val -60846"/>
              <a:gd name="adj2" fmla="val 82629"/>
              <a:gd name="adj3" fmla="val 16667"/>
            </a:avLst>
          </a:prstGeom>
          <a:noFill/>
          <a:ln w="76200" cmpd="thickThin">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75000"/>
                  </a:schemeClr>
                </a:solidFill>
              </a:rPr>
              <a:t>Complete balance sheet</a:t>
            </a:r>
          </a:p>
          <a:p>
            <a:pPr algn="ctr"/>
            <a:r>
              <a:rPr lang="en-US" sz="2400" b="1" dirty="0">
                <a:solidFill>
                  <a:schemeClr val="accent5">
                    <a:lumMod val="75000"/>
                  </a:schemeClr>
                </a:solidFill>
              </a:rPr>
              <a:t>As on 31.03.2018</a:t>
            </a:r>
            <a:endParaRPr lang="en-IN" sz="2400" b="1" dirty="0">
              <a:solidFill>
                <a:schemeClr val="accent5">
                  <a:lumMod val="75000"/>
                </a:schemeClr>
              </a:solidFill>
            </a:endParaRPr>
          </a:p>
        </p:txBody>
      </p:sp>
    </p:spTree>
    <p:extLst>
      <p:ext uri="{BB962C8B-B14F-4D97-AF65-F5344CB8AC3E}">
        <p14:creationId xmlns:p14="http://schemas.microsoft.com/office/powerpoint/2010/main" val="304486705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50076" y="220490"/>
            <a:ext cx="3895725" cy="1200329"/>
          </a:xfrm>
          <a:prstGeom prst="rect">
            <a:avLst/>
          </a:prstGeom>
          <a:noFill/>
        </p:spPr>
        <p:txBody>
          <a:bodyPr wrap="square" rtlCol="0">
            <a:spAutoFit/>
          </a:bodyPr>
          <a:lstStyle/>
          <a:p>
            <a:r>
              <a:rPr lang="en-US" sz="3600" b="1" dirty="0">
                <a:latin typeface="Georgia" panose="02040502050405020303" pitchFamily="18" charset="0"/>
              </a:rPr>
              <a:t>Reliance Industries Ltd</a:t>
            </a:r>
            <a:endParaRPr lang="en-IN" sz="3600" b="1" dirty="0">
              <a:latin typeface="Georgia" panose="02040502050405020303" pitchFamily="18" charset="0"/>
            </a:endParaRPr>
          </a:p>
        </p:txBody>
      </p:sp>
      <p:pic>
        <p:nvPicPr>
          <p:cNvPr id="4" name="Picture 3"/>
          <p:cNvPicPr/>
          <p:nvPr/>
        </p:nvPicPr>
        <p:blipFill>
          <a:blip r:embed="rId2"/>
          <a:stretch>
            <a:fillRect/>
          </a:stretch>
        </p:blipFill>
        <p:spPr>
          <a:xfrm>
            <a:off x="108611" y="0"/>
            <a:ext cx="7293675" cy="6644640"/>
          </a:xfrm>
          <a:prstGeom prst="rect">
            <a:avLst/>
          </a:prstGeom>
        </p:spPr>
      </p:pic>
    </p:spTree>
    <p:extLst>
      <p:ext uri="{BB962C8B-B14F-4D97-AF65-F5344CB8AC3E}">
        <p14:creationId xmlns:p14="http://schemas.microsoft.com/office/powerpoint/2010/main" val="257467775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54143" y="367230"/>
            <a:ext cx="3895725" cy="1200329"/>
          </a:xfrm>
          <a:prstGeom prst="rect">
            <a:avLst/>
          </a:prstGeom>
          <a:noFill/>
        </p:spPr>
        <p:txBody>
          <a:bodyPr wrap="square" rtlCol="0">
            <a:spAutoFit/>
          </a:bodyPr>
          <a:lstStyle/>
          <a:p>
            <a:r>
              <a:rPr lang="en-US" sz="3600" b="1" dirty="0">
                <a:latin typeface="Georgia" panose="02040502050405020303" pitchFamily="18" charset="0"/>
              </a:rPr>
              <a:t>Reliance Industries Ltd</a:t>
            </a:r>
            <a:endParaRPr lang="en-IN" sz="3600" b="1" dirty="0">
              <a:latin typeface="Georgia" panose="02040502050405020303" pitchFamily="18" charset="0"/>
            </a:endParaRPr>
          </a:p>
        </p:txBody>
      </p:sp>
      <p:pic>
        <p:nvPicPr>
          <p:cNvPr id="4" name="Picture 3"/>
          <p:cNvPicPr/>
          <p:nvPr/>
        </p:nvPicPr>
        <p:blipFill>
          <a:blip r:embed="rId2"/>
          <a:stretch>
            <a:fillRect/>
          </a:stretch>
        </p:blipFill>
        <p:spPr>
          <a:xfrm>
            <a:off x="1206137" y="-8890"/>
            <a:ext cx="6400800" cy="6866890"/>
          </a:xfrm>
          <a:prstGeom prst="rect">
            <a:avLst/>
          </a:prstGeom>
        </p:spPr>
      </p:pic>
    </p:spTree>
    <p:extLst>
      <p:ext uri="{BB962C8B-B14F-4D97-AF65-F5344CB8AC3E}">
        <p14:creationId xmlns:p14="http://schemas.microsoft.com/office/powerpoint/2010/main" val="5018592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806450"/>
          </a:xfrm>
        </p:spPr>
        <p:txBody>
          <a:bodyPr>
            <a:normAutofit/>
          </a:bodyPr>
          <a:lstStyle/>
          <a:p>
            <a:r>
              <a:rPr lang="en-US" sz="3600" b="1" dirty="0">
                <a:solidFill>
                  <a:srgbClr val="002060"/>
                </a:solidFill>
                <a:latin typeface="Georgia" panose="02040502050405020303" pitchFamily="18" charset="0"/>
              </a:rPr>
              <a:t>Cash Flow Statement</a:t>
            </a:r>
            <a:endParaRPr lang="en-IN" sz="3600" b="1" dirty="0">
              <a:solidFill>
                <a:srgbClr val="002060"/>
              </a:solidFill>
              <a:latin typeface="Georgia" panose="02040502050405020303" pitchFamily="18" charset="0"/>
            </a:endParaRPr>
          </a:p>
        </p:txBody>
      </p:sp>
      <p:sp>
        <p:nvSpPr>
          <p:cNvPr id="5" name="Content Placeholder 4"/>
          <p:cNvSpPr>
            <a:spLocks noGrp="1"/>
          </p:cNvSpPr>
          <p:nvPr>
            <p:ph idx="1"/>
          </p:nvPr>
        </p:nvSpPr>
        <p:spPr>
          <a:xfrm>
            <a:off x="361950" y="1171576"/>
            <a:ext cx="10515600" cy="5005387"/>
          </a:xfrm>
        </p:spPr>
        <p:txBody>
          <a:bodyPr>
            <a:normAutofit/>
          </a:bodyPr>
          <a:lstStyle/>
          <a:p>
            <a:r>
              <a:rPr lang="en-US" b="1" dirty="0"/>
              <a:t>Cash flow statement is a summary of a company’s cash inflows and outflows during a certain period of time.</a:t>
            </a:r>
          </a:p>
          <a:p>
            <a:r>
              <a:rPr lang="en-US" b="1" dirty="0"/>
              <a:t>All cash flow items are grouped into three categories based on their origins: </a:t>
            </a:r>
            <a:r>
              <a:rPr lang="en-US" b="1" dirty="0" err="1"/>
              <a:t>i</a:t>
            </a:r>
            <a:r>
              <a:rPr lang="en-US" b="1" dirty="0"/>
              <a:t>. Operating activities, ii. Investment activities, and iii. Financing activities. </a:t>
            </a:r>
          </a:p>
          <a:p>
            <a:r>
              <a:rPr lang="en-US" b="1" dirty="0"/>
              <a:t>Bankers and analysts are interested in all categories in order to understand if all three heads are in good shape.</a:t>
            </a:r>
          </a:p>
          <a:p>
            <a:r>
              <a:rPr lang="en-US" b="1" dirty="0"/>
              <a:t>Founders are particularly interested in meeting cash requirements for all the three activities and </a:t>
            </a:r>
            <a:r>
              <a:rPr lang="en-US" b="1" u="sng" dirty="0">
                <a:solidFill>
                  <a:srgbClr val="0070C0"/>
                </a:solidFill>
              </a:rPr>
              <a:t>the overall ending cash balance</a:t>
            </a:r>
            <a:r>
              <a:rPr lang="en-US" b="1" dirty="0"/>
              <a:t>.</a:t>
            </a:r>
          </a:p>
        </p:txBody>
      </p:sp>
    </p:spTree>
    <p:extLst>
      <p:ext uri="{BB962C8B-B14F-4D97-AF65-F5344CB8AC3E}">
        <p14:creationId xmlns:p14="http://schemas.microsoft.com/office/powerpoint/2010/main" val="99573969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p:cNvSpPr txBox="1"/>
          <p:nvPr/>
        </p:nvSpPr>
        <p:spPr>
          <a:xfrm>
            <a:off x="8104006" y="123390"/>
            <a:ext cx="3895725" cy="1200329"/>
          </a:xfrm>
          <a:prstGeom prst="rect">
            <a:avLst/>
          </a:prstGeom>
          <a:noFill/>
        </p:spPr>
        <p:txBody>
          <a:bodyPr wrap="square" rtlCol="0">
            <a:spAutoFit/>
          </a:bodyPr>
          <a:lstStyle/>
          <a:p>
            <a:r>
              <a:rPr lang="en-US" sz="3600" b="1" dirty="0">
                <a:latin typeface="Georgia" panose="02040502050405020303" pitchFamily="18" charset="0"/>
              </a:rPr>
              <a:t>Reliance Industries Ltd</a:t>
            </a:r>
            <a:endParaRPr lang="en-IN" sz="3600" b="1" dirty="0">
              <a:latin typeface="Georgia" panose="02040502050405020303" pitchFamily="18" charset="0"/>
            </a:endParaRPr>
          </a:p>
        </p:txBody>
      </p:sp>
      <p:pic>
        <p:nvPicPr>
          <p:cNvPr id="2" name="Picture 1"/>
          <p:cNvPicPr>
            <a:picLocks noChangeAspect="1"/>
          </p:cNvPicPr>
          <p:nvPr/>
        </p:nvPicPr>
        <p:blipFill>
          <a:blip r:embed="rId2"/>
          <a:stretch>
            <a:fillRect/>
          </a:stretch>
        </p:blipFill>
        <p:spPr>
          <a:xfrm>
            <a:off x="132261" y="0"/>
            <a:ext cx="6962541" cy="6646817"/>
          </a:xfrm>
          <a:prstGeom prst="rect">
            <a:avLst/>
          </a:prstGeom>
        </p:spPr>
      </p:pic>
      <p:pic>
        <p:nvPicPr>
          <p:cNvPr id="3" name="Picture 2"/>
          <p:cNvPicPr>
            <a:picLocks noChangeAspect="1"/>
          </p:cNvPicPr>
          <p:nvPr/>
        </p:nvPicPr>
        <p:blipFill>
          <a:blip r:embed="rId3"/>
          <a:stretch>
            <a:fillRect/>
          </a:stretch>
        </p:blipFill>
        <p:spPr>
          <a:xfrm>
            <a:off x="4539730" y="1621835"/>
            <a:ext cx="7652270" cy="3777479"/>
          </a:xfrm>
          <a:prstGeom prst="rect">
            <a:avLst/>
          </a:prstGeom>
        </p:spPr>
      </p:pic>
    </p:spTree>
    <p:extLst>
      <p:ext uri="{BB962C8B-B14F-4D97-AF65-F5344CB8AC3E}">
        <p14:creationId xmlns:p14="http://schemas.microsoft.com/office/powerpoint/2010/main" val="1554411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75" y="365125"/>
            <a:ext cx="11058525" cy="1325563"/>
          </a:xfrm>
        </p:spPr>
        <p:txBody>
          <a:bodyPr>
            <a:normAutofit fontScale="90000"/>
          </a:bodyPr>
          <a:lstStyle/>
          <a:p>
            <a:r>
              <a:rPr lang="en-IN" sz="2800" b="1" dirty="0">
                <a:solidFill>
                  <a:srgbClr val="0070C0"/>
                </a:solidFill>
              </a:rPr>
              <a:t>For additional reading please visit the site of Ministry of Corporate Affair at http://www.mca.gov.in/Ministry/notification/pdf/AS_3.pdf</a:t>
            </a:r>
          </a:p>
        </p:txBody>
      </p:sp>
      <p:sp>
        <p:nvSpPr>
          <p:cNvPr id="3" name="Content Placeholder 2"/>
          <p:cNvSpPr>
            <a:spLocks noGrp="1"/>
          </p:cNvSpPr>
          <p:nvPr>
            <p:ph idx="1"/>
          </p:nvPr>
        </p:nvSpPr>
        <p:spPr>
          <a:xfrm>
            <a:off x="381000" y="1549400"/>
            <a:ext cx="10308336" cy="4351338"/>
          </a:xfrm>
        </p:spPr>
        <p:txBody>
          <a:bodyPr>
            <a:normAutofit lnSpcReduction="10000"/>
          </a:bodyPr>
          <a:lstStyle/>
          <a:p>
            <a:r>
              <a:rPr lang="en-US" b="1" dirty="0"/>
              <a:t>Cash equivalents are short term, highly liquid investments that are readily convertible into known amounts of cash and which are subject to an insignificant risk of changes in value.</a:t>
            </a:r>
          </a:p>
          <a:p>
            <a:r>
              <a:rPr lang="en-US" b="1" dirty="0"/>
              <a:t>For an investment to qualify as a cash equivalent, it must be readily convertible to a known amount of cash and be subject to an insignificant risk of changes in value. Therefore, an investment normally qualifies as a cash equivalent only when it has a short maturity of, say, three months or less from the date of acquisition.</a:t>
            </a:r>
            <a:endParaRPr lang="en-IN" b="1" dirty="0"/>
          </a:p>
        </p:txBody>
      </p:sp>
    </p:spTree>
    <p:extLst>
      <p:ext uri="{BB962C8B-B14F-4D97-AF65-F5344CB8AC3E}">
        <p14:creationId xmlns:p14="http://schemas.microsoft.com/office/powerpoint/2010/main" val="377923732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8950"/>
            <a:ext cx="10515600" cy="892175"/>
          </a:xfrm>
        </p:spPr>
        <p:txBody>
          <a:bodyPr vert="horz" lIns="91440" tIns="45720" rIns="91440" bIns="45720" rtlCol="0" anchor="ctr">
            <a:normAutofit fontScale="90000"/>
          </a:bodyPr>
          <a:lstStyle/>
          <a:p>
            <a:r>
              <a:rPr lang="en-US" sz="3600" b="1" dirty="0">
                <a:solidFill>
                  <a:srgbClr val="002060"/>
                </a:solidFill>
                <a:latin typeface="Georgia" panose="02040502050405020303" pitchFamily="18" charset="0"/>
              </a:rPr>
              <a:t>Indirect Method: Cash Flow from Operational Activities</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2322740" y="1462768"/>
            <a:ext cx="10515600" cy="4351338"/>
          </a:xfrm>
        </p:spPr>
        <p:txBody>
          <a:bodyPr>
            <a:normAutofit fontScale="92500" lnSpcReduction="20000"/>
          </a:bodyPr>
          <a:lstStyle/>
          <a:p>
            <a:pPr marL="0" indent="0">
              <a:buNone/>
            </a:pPr>
            <a:r>
              <a:rPr lang="en-US" b="1" dirty="0"/>
              <a:t>+ Net profit (known as Net Income in USA)</a:t>
            </a:r>
          </a:p>
          <a:p>
            <a:pPr marL="0" indent="0">
              <a:buNone/>
            </a:pPr>
            <a:r>
              <a:rPr lang="en-US" b="1" dirty="0"/>
              <a:t>+ Depreciation (This was deducted as expense. But no cash went out)</a:t>
            </a:r>
          </a:p>
          <a:p>
            <a:pPr marL="0" indent="0">
              <a:buNone/>
            </a:pPr>
            <a:r>
              <a:rPr lang="en-US" b="1" dirty="0"/>
              <a:t>+ Losses from sale of fixed assets, if any.</a:t>
            </a:r>
          </a:p>
          <a:p>
            <a:pPr marL="0" indent="0">
              <a:buNone/>
            </a:pPr>
            <a:r>
              <a:rPr lang="en-IN" b="1" dirty="0"/>
              <a:t>— Gains from sale of fixed assets, if any.</a:t>
            </a:r>
          </a:p>
          <a:p>
            <a:pPr marL="0" indent="0">
              <a:buNone/>
            </a:pPr>
            <a:r>
              <a:rPr lang="en-US" b="1" dirty="0"/>
              <a:t>(Note that sales value will be included in in cash flow from </a:t>
            </a:r>
            <a:br>
              <a:rPr lang="en-US" b="1" dirty="0"/>
            </a:br>
            <a:r>
              <a:rPr lang="en-US" b="1" dirty="0"/>
              <a:t>investment activity)</a:t>
            </a:r>
          </a:p>
          <a:p>
            <a:pPr marL="0" indent="0">
              <a:buNone/>
            </a:pPr>
            <a:r>
              <a:rPr lang="en-IN" b="1" dirty="0"/>
              <a:t>— Increase in current assets.</a:t>
            </a:r>
          </a:p>
          <a:p>
            <a:pPr marL="0" indent="0">
              <a:buNone/>
            </a:pPr>
            <a:r>
              <a:rPr lang="en-US" b="1" dirty="0"/>
              <a:t>+ Decrease in current assets.</a:t>
            </a:r>
          </a:p>
          <a:p>
            <a:pPr marL="0" indent="0">
              <a:buNone/>
            </a:pPr>
            <a:r>
              <a:rPr lang="en-US" b="1" dirty="0"/>
              <a:t>+ Increase in current liabilities</a:t>
            </a:r>
          </a:p>
          <a:p>
            <a:pPr marL="0" indent="0">
              <a:buNone/>
            </a:pPr>
            <a:r>
              <a:rPr lang="en-IN" b="1" dirty="0"/>
              <a:t>— Decrease in current liabilities</a:t>
            </a:r>
            <a:endParaRPr lang="en-US" b="1" dirty="0"/>
          </a:p>
          <a:p>
            <a:endParaRPr lang="en-IN" b="1" dirty="0"/>
          </a:p>
        </p:txBody>
      </p:sp>
      <p:sp>
        <p:nvSpPr>
          <p:cNvPr id="4" name="TextBox 3"/>
          <p:cNvSpPr txBox="1"/>
          <p:nvPr/>
        </p:nvSpPr>
        <p:spPr>
          <a:xfrm>
            <a:off x="114300" y="1582053"/>
            <a:ext cx="2047875" cy="1815882"/>
          </a:xfrm>
          <a:prstGeom prst="rect">
            <a:avLst/>
          </a:prstGeom>
          <a:solidFill>
            <a:schemeClr val="accent4">
              <a:lumMod val="20000"/>
              <a:lumOff val="80000"/>
            </a:schemeClr>
          </a:solidFill>
          <a:ln>
            <a:solidFill>
              <a:schemeClr val="accent1">
                <a:lumMod val="75000"/>
              </a:schemeClr>
            </a:solidFill>
          </a:ln>
        </p:spPr>
        <p:txBody>
          <a:bodyPr wrap="square" rtlCol="0">
            <a:spAutoFit/>
          </a:bodyPr>
          <a:lstStyle/>
          <a:p>
            <a:r>
              <a:rPr lang="en-US" sz="2800" b="1" dirty="0"/>
              <a:t>Total cash flow from operating activities =</a:t>
            </a:r>
            <a:endParaRPr lang="en-IN" sz="2800" b="1" dirty="0"/>
          </a:p>
        </p:txBody>
      </p:sp>
    </p:spTree>
    <p:extLst>
      <p:ext uri="{BB962C8B-B14F-4D97-AF65-F5344CB8AC3E}">
        <p14:creationId xmlns:p14="http://schemas.microsoft.com/office/powerpoint/2010/main" val="37378206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Cash Flow from Investment Activities</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p:txBody>
          <a:bodyPr/>
          <a:lstStyle/>
          <a:p>
            <a:pPr marL="0" indent="0">
              <a:buNone/>
            </a:pPr>
            <a:r>
              <a:rPr lang="en-US" b="1" dirty="0"/>
              <a:t>+ Capital expenditure</a:t>
            </a:r>
          </a:p>
          <a:p>
            <a:pPr marL="0" indent="0">
              <a:buNone/>
            </a:pPr>
            <a:r>
              <a:rPr lang="en-US" b="1" dirty="0"/>
              <a:t>+ Investment</a:t>
            </a:r>
            <a:endParaRPr lang="en-IN" b="1" dirty="0"/>
          </a:p>
        </p:txBody>
      </p:sp>
    </p:spTree>
    <p:extLst>
      <p:ext uri="{BB962C8B-B14F-4D97-AF65-F5344CB8AC3E}">
        <p14:creationId xmlns:p14="http://schemas.microsoft.com/office/powerpoint/2010/main" val="412183127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Owners’ Perspective</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Decisions</a:t>
            </a:r>
          </a:p>
          <a:p>
            <a:pPr lvl="1">
              <a:buSzPct val="130000"/>
              <a:buFont typeface="Courier New" panose="02070309020205020404" pitchFamily="49" charset="0"/>
              <a:buChar char="o"/>
            </a:pPr>
            <a:r>
              <a:rPr lang="en-US" dirty="0" smtClean="0"/>
              <a:t> Cost cutting</a:t>
            </a:r>
          </a:p>
          <a:p>
            <a:pPr lvl="1">
              <a:buSzPct val="130000"/>
              <a:buFont typeface="Courier New" panose="02070309020205020404" pitchFamily="49" charset="0"/>
              <a:buChar char="o"/>
            </a:pPr>
            <a:r>
              <a:rPr lang="en-US" dirty="0" smtClean="0"/>
              <a:t> Pricing </a:t>
            </a:r>
          </a:p>
          <a:p>
            <a:pPr lvl="1">
              <a:buSzPct val="130000"/>
              <a:buFont typeface="Courier New" panose="02070309020205020404" pitchFamily="49" charset="0"/>
              <a:buChar char="o"/>
            </a:pPr>
            <a:r>
              <a:rPr lang="en-US" dirty="0" smtClean="0"/>
              <a:t> Hiring </a:t>
            </a:r>
          </a:p>
          <a:p>
            <a:pPr lvl="1">
              <a:buSzPct val="130000"/>
              <a:buFont typeface="Courier New" panose="02070309020205020404" pitchFamily="49" charset="0"/>
              <a:buChar char="o"/>
            </a:pPr>
            <a:r>
              <a:rPr lang="en-US" dirty="0" smtClean="0"/>
              <a:t> Hiving off </a:t>
            </a:r>
          </a:p>
          <a:p>
            <a:pPr lvl="1">
              <a:buSzPct val="130000"/>
              <a:buFont typeface="Courier New" panose="02070309020205020404" pitchFamily="49" charset="0"/>
              <a:buChar char="o"/>
            </a:pPr>
            <a:r>
              <a:rPr lang="en-US" dirty="0" smtClean="0"/>
              <a:t> Capacity augmentation </a:t>
            </a:r>
          </a:p>
          <a:p>
            <a:pPr lvl="1">
              <a:buSzPct val="130000"/>
              <a:buFont typeface="Courier New" panose="02070309020205020404" pitchFamily="49" charset="0"/>
              <a:buChar char="o"/>
            </a:pPr>
            <a:r>
              <a:rPr lang="en-US" dirty="0" smtClean="0"/>
              <a:t> Making-vs.- outsourcing </a:t>
            </a:r>
          </a:p>
          <a:p>
            <a:pPr lvl="1">
              <a:buSzPct val="130000"/>
              <a:buFont typeface="Courier New" panose="02070309020205020404" pitchFamily="49" charset="0"/>
              <a:buChar char="o"/>
            </a:pPr>
            <a:r>
              <a:rPr lang="en-US" dirty="0" smtClean="0"/>
              <a:t> Borrowing</a:t>
            </a:r>
          </a:p>
          <a:p>
            <a:pPr lvl="1">
              <a:buSzPct val="130000"/>
              <a:buFont typeface="Courier New" panose="02070309020205020404" pitchFamily="49" charset="0"/>
              <a:buChar char="o"/>
            </a:pPr>
            <a:r>
              <a:rPr lang="en-US" dirty="0" smtClean="0"/>
              <a:t> Capital raising</a:t>
            </a:r>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BEFB9A-75BE-4736-83D6-6A44720B10D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289151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2060"/>
                </a:solidFill>
                <a:latin typeface="Georgia" panose="02040502050405020303" pitchFamily="18" charset="0"/>
              </a:rPr>
              <a:t>Cash Flow from Financing Activities</a:t>
            </a:r>
            <a:endParaRPr lang="en-IN" sz="3600" dirty="0"/>
          </a:p>
        </p:txBody>
      </p:sp>
      <p:sp>
        <p:nvSpPr>
          <p:cNvPr id="3" name="Content Placeholder 2"/>
          <p:cNvSpPr>
            <a:spLocks noGrp="1"/>
          </p:cNvSpPr>
          <p:nvPr>
            <p:ph idx="1"/>
          </p:nvPr>
        </p:nvSpPr>
        <p:spPr/>
        <p:txBody>
          <a:bodyPr/>
          <a:lstStyle/>
          <a:p>
            <a:pPr marL="0" indent="0">
              <a:buNone/>
            </a:pPr>
            <a:r>
              <a:rPr lang="en-US" b="1" dirty="0"/>
              <a:t>+ Net borrowing.</a:t>
            </a:r>
          </a:p>
          <a:p>
            <a:pPr marL="0" indent="0">
              <a:buNone/>
            </a:pPr>
            <a:r>
              <a:rPr lang="en-IN" b="1" dirty="0"/>
              <a:t>— Net investment in equity or debt.</a:t>
            </a:r>
          </a:p>
          <a:p>
            <a:pPr marL="0" indent="0">
              <a:buNone/>
            </a:pPr>
            <a:r>
              <a:rPr lang="en-IN" b="1" dirty="0"/>
              <a:t>— Dividend paid.</a:t>
            </a:r>
            <a:r>
              <a:rPr lang="en-US" b="1" dirty="0"/>
              <a:t> </a:t>
            </a:r>
            <a:endParaRPr lang="en-IN" b="1" dirty="0"/>
          </a:p>
        </p:txBody>
      </p:sp>
    </p:spTree>
    <p:extLst>
      <p:ext uri="{BB962C8B-B14F-4D97-AF65-F5344CB8AC3E}">
        <p14:creationId xmlns:p14="http://schemas.microsoft.com/office/powerpoint/2010/main" val="134989152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nvPr>
        </p:nvGraphicFramePr>
        <p:xfrm>
          <a:off x="1019175" y="402470"/>
          <a:ext cx="6261100" cy="5522080"/>
        </p:xfrm>
        <a:graphic>
          <a:graphicData uri="http://schemas.openxmlformats.org/presentationml/2006/ole">
            <mc:AlternateContent xmlns:mc="http://schemas.openxmlformats.org/markup-compatibility/2006">
              <mc:Choice xmlns:v="urn:schemas-microsoft-com:vml" Requires="v">
                <p:oleObj spid="_x0000_s15398" name="Worksheet" r:id="rId3" imgW="6522862" imgH="5753084" progId="Excel.Sheet.12">
                  <p:embed/>
                </p:oleObj>
              </mc:Choice>
              <mc:Fallback>
                <p:oleObj name="Worksheet" r:id="rId3" imgW="6522862" imgH="5753084" progId="Excel.Sheet.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175" y="402470"/>
                        <a:ext cx="6261100" cy="5522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7372350" y="2266950"/>
            <a:ext cx="2343150" cy="369332"/>
          </a:xfrm>
          <a:prstGeom prst="rect">
            <a:avLst/>
          </a:prstGeom>
          <a:noFill/>
        </p:spPr>
        <p:txBody>
          <a:bodyPr wrap="square" rtlCol="0">
            <a:spAutoFit/>
          </a:bodyPr>
          <a:lstStyle/>
          <a:p>
            <a:r>
              <a:rPr lang="en-US" b="1" dirty="0"/>
              <a:t>= A + B – C + D</a:t>
            </a:r>
            <a:endParaRPr lang="en-IN" b="1" dirty="0"/>
          </a:p>
        </p:txBody>
      </p:sp>
      <p:sp>
        <p:nvSpPr>
          <p:cNvPr id="4" name="TextBox 3"/>
          <p:cNvSpPr txBox="1"/>
          <p:nvPr/>
        </p:nvSpPr>
        <p:spPr>
          <a:xfrm>
            <a:off x="7280275" y="4762500"/>
            <a:ext cx="1616075" cy="369332"/>
          </a:xfrm>
          <a:prstGeom prst="rect">
            <a:avLst/>
          </a:prstGeom>
          <a:noFill/>
        </p:spPr>
        <p:txBody>
          <a:bodyPr wrap="square" rtlCol="0">
            <a:spAutoFit/>
          </a:bodyPr>
          <a:lstStyle/>
          <a:p>
            <a:r>
              <a:rPr lang="en-US" b="1" dirty="0"/>
              <a:t>= E – F – H</a:t>
            </a:r>
            <a:endParaRPr lang="en-IN" b="1" dirty="0"/>
          </a:p>
        </p:txBody>
      </p:sp>
      <p:sp>
        <p:nvSpPr>
          <p:cNvPr id="5" name="TextBox 4"/>
          <p:cNvSpPr txBox="1"/>
          <p:nvPr/>
        </p:nvSpPr>
        <p:spPr>
          <a:xfrm>
            <a:off x="7280275" y="5486400"/>
            <a:ext cx="1616075" cy="369332"/>
          </a:xfrm>
          <a:prstGeom prst="rect">
            <a:avLst/>
          </a:prstGeom>
          <a:noFill/>
        </p:spPr>
        <p:txBody>
          <a:bodyPr wrap="square" rtlCol="0">
            <a:spAutoFit/>
          </a:bodyPr>
          <a:lstStyle/>
          <a:p>
            <a:r>
              <a:rPr lang="en-US" b="1" dirty="0"/>
              <a:t>= K + L</a:t>
            </a:r>
            <a:endParaRPr lang="en-IN" b="1" dirty="0"/>
          </a:p>
        </p:txBody>
      </p:sp>
      <p:sp>
        <p:nvSpPr>
          <p:cNvPr id="6" name="TextBox 5"/>
          <p:cNvSpPr txBox="1"/>
          <p:nvPr/>
        </p:nvSpPr>
        <p:spPr>
          <a:xfrm>
            <a:off x="7463155" y="3857105"/>
            <a:ext cx="4290406" cy="646331"/>
          </a:xfrm>
          <a:prstGeom prst="rect">
            <a:avLst/>
          </a:prstGeom>
          <a:noFill/>
        </p:spPr>
        <p:txBody>
          <a:bodyPr wrap="square" rtlCol="0">
            <a:spAutoFit/>
          </a:bodyPr>
          <a:lstStyle/>
          <a:p>
            <a:r>
              <a:rPr lang="en-US" dirty="0" smtClean="0"/>
              <a:t>You have repaid </a:t>
            </a:r>
            <a:r>
              <a:rPr lang="en-US" smtClean="0"/>
              <a:t>₹2,000 </a:t>
            </a:r>
            <a:r>
              <a:rPr lang="en-US" dirty="0" smtClean="0"/>
              <a:t>to Jack out of his loan of </a:t>
            </a:r>
            <a:r>
              <a:rPr lang="en-US" smtClean="0"/>
              <a:t>₹ 4,000 </a:t>
            </a:r>
            <a:r>
              <a:rPr lang="en-US" dirty="0" smtClean="0"/>
              <a:t>during the year</a:t>
            </a:r>
            <a:endParaRPr lang="en-IN" dirty="0"/>
          </a:p>
        </p:txBody>
      </p:sp>
      <p:sp>
        <p:nvSpPr>
          <p:cNvPr id="7" name="Left Arrow 6"/>
          <p:cNvSpPr/>
          <p:nvPr/>
        </p:nvSpPr>
        <p:spPr>
          <a:xfrm>
            <a:off x="7280275" y="3771453"/>
            <a:ext cx="231717" cy="8615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9076540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27217" y="476931"/>
          <a:ext cx="12219215" cy="18809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p:cNvGraphicFramePr>
            <a:graphicFrameLocks/>
          </p:cNvGraphicFramePr>
          <p:nvPr>
            <p:extLst/>
          </p:nvPr>
        </p:nvGraphicFramePr>
        <p:xfrm>
          <a:off x="-27217" y="2357892"/>
          <a:ext cx="12219215" cy="188096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Content Placeholder 3"/>
          <p:cNvGraphicFramePr>
            <a:graphicFrameLocks/>
          </p:cNvGraphicFramePr>
          <p:nvPr>
            <p:extLst/>
          </p:nvPr>
        </p:nvGraphicFramePr>
        <p:xfrm>
          <a:off x="-27217" y="4310744"/>
          <a:ext cx="7287268" cy="134983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 name="Rounded Rectangle 6"/>
          <p:cNvSpPr/>
          <p:nvPr/>
        </p:nvSpPr>
        <p:spPr>
          <a:xfrm>
            <a:off x="7260051" y="4382219"/>
            <a:ext cx="1849443" cy="1423358"/>
          </a:xfrm>
          <a:prstGeom prst="roundRect">
            <a:avLst/>
          </a:prstGeom>
          <a:solidFill>
            <a:schemeClr val="accent5">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Cash balance as at the end of the year</a:t>
            </a:r>
            <a:endParaRPr lang="en-IN" sz="2000" b="1" dirty="0"/>
          </a:p>
        </p:txBody>
      </p:sp>
    </p:spTree>
    <p:extLst>
      <p:ext uri="{BB962C8B-B14F-4D97-AF65-F5344CB8AC3E}">
        <p14:creationId xmlns:p14="http://schemas.microsoft.com/office/powerpoint/2010/main" val="41809595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p:nvPr/>
        </p:nvSpPr>
        <p:spPr>
          <a:xfrm>
            <a:off x="968452" y="1635711"/>
            <a:ext cx="9080939" cy="2126864"/>
          </a:xfrm>
          <a:prstGeom prst="rect">
            <a:avLst/>
          </a:prstGeom>
          <a:noFill/>
          <a:ln>
            <a:noFill/>
          </a:ln>
        </p:spPr>
        <p:txBody>
          <a:bodyPr spcFirstLastPara="1" wrap="square" lIns="91425" tIns="45700" rIns="91425" bIns="45700" anchor="t" anchorCtr="0">
            <a:noAutofit/>
          </a:bodyPr>
          <a:lstStyle/>
          <a:p>
            <a:pPr lvl="0">
              <a:lnSpc>
                <a:spcPct val="150000"/>
              </a:lnSpc>
              <a:buClr>
                <a:schemeClr val="dk1"/>
              </a:buClr>
              <a:buSzPts val="1800"/>
            </a:pPr>
            <a:r>
              <a:rPr lang="en-US" b="1" dirty="0">
                <a:solidFill>
                  <a:srgbClr val="002060"/>
                </a:solidFill>
              </a:rPr>
              <a:t>References:</a:t>
            </a:r>
            <a:endParaRPr lang="en-US" sz="1800" b="1" dirty="0" smtClean="0">
              <a:solidFill>
                <a:schemeClr val="dk1"/>
              </a:solidFill>
              <a:latin typeface="Calibri"/>
              <a:ea typeface="Calibri"/>
              <a:cs typeface="Calibri"/>
              <a:sym typeface="Calibri"/>
            </a:endParaRPr>
          </a:p>
          <a:p>
            <a:pPr marL="342900" lvl="0" indent="-342900">
              <a:lnSpc>
                <a:spcPct val="150000"/>
              </a:lnSpc>
              <a:buClr>
                <a:schemeClr val="dk1"/>
              </a:buClr>
              <a:buSzPts val="1800"/>
              <a:buFont typeface="Noto Sans Symbols"/>
              <a:buChar char="⮚"/>
            </a:pPr>
            <a:endParaRPr lang="en-US" sz="1800" b="1" dirty="0" smtClean="0">
              <a:solidFill>
                <a:schemeClr val="dk1"/>
              </a:solidFill>
              <a:latin typeface="Calibri"/>
              <a:ea typeface="Calibri"/>
              <a:cs typeface="Calibri"/>
              <a:sym typeface="Calibri"/>
            </a:endParaRPr>
          </a:p>
          <a:p>
            <a:pPr marL="342900" lvl="0" indent="-342900">
              <a:lnSpc>
                <a:spcPct val="150000"/>
              </a:lnSpc>
              <a:buClr>
                <a:schemeClr val="dk1"/>
              </a:buClr>
              <a:buSzPts val="1800"/>
              <a:buFont typeface="Noto Sans Symbols"/>
              <a:buChar char="⮚"/>
            </a:pPr>
            <a:r>
              <a:rPr lang="en-US" sz="1800" b="1" dirty="0" smtClean="0">
                <a:solidFill>
                  <a:schemeClr val="dk1"/>
                </a:solidFill>
                <a:latin typeface="Calibri"/>
                <a:ea typeface="Calibri"/>
                <a:cs typeface="Calibri"/>
                <a:sym typeface="Calibri"/>
              </a:rPr>
              <a:t>https</a:t>
            </a:r>
            <a:r>
              <a:rPr lang="en-US" sz="1800" b="1" dirty="0">
                <a:solidFill>
                  <a:schemeClr val="dk1"/>
                </a:solidFill>
                <a:latin typeface="Calibri"/>
                <a:ea typeface="Calibri"/>
                <a:cs typeface="Calibri"/>
                <a:sym typeface="Calibri"/>
              </a:rPr>
              <a:t>://www.caclubindia.comText 1</a:t>
            </a:r>
            <a:endParaRPr dirty="0"/>
          </a:p>
          <a:p>
            <a:pPr marL="342900" lvl="0" indent="-342900">
              <a:lnSpc>
                <a:spcPct val="150000"/>
              </a:lnSpc>
              <a:buClr>
                <a:schemeClr val="dk1"/>
              </a:buClr>
              <a:buSzPts val="1800"/>
              <a:buFont typeface="Noto Sans Symbols"/>
              <a:buChar char="⮚"/>
            </a:pPr>
            <a:r>
              <a:rPr lang="en-US" sz="1800" b="1" dirty="0">
                <a:solidFill>
                  <a:schemeClr val="dk1"/>
                </a:solidFill>
                <a:latin typeface="Calibri"/>
                <a:ea typeface="Calibri"/>
                <a:cs typeface="Calibri"/>
                <a:sym typeface="Calibri"/>
              </a:rPr>
              <a:t>http://</a:t>
            </a:r>
            <a:r>
              <a:rPr lang="en-US" sz="1800" b="1" dirty="0" smtClean="0">
                <a:solidFill>
                  <a:schemeClr val="dk1"/>
                </a:solidFill>
                <a:latin typeface="Calibri"/>
                <a:ea typeface="Calibri"/>
                <a:cs typeface="Calibri"/>
                <a:sym typeface="Calibri"/>
              </a:rPr>
              <a:t>www.mca.gov.in/MinistryV2/accountingstandards1.html</a:t>
            </a:r>
          </a:p>
          <a:p>
            <a:pPr marL="342900" lvl="0" indent="-342900">
              <a:lnSpc>
                <a:spcPct val="150000"/>
              </a:lnSpc>
              <a:buClr>
                <a:schemeClr val="dk1"/>
              </a:buClr>
              <a:buSzPts val="1800"/>
              <a:buFont typeface="Noto Sans Symbols"/>
              <a:buChar char="⮚"/>
            </a:pPr>
            <a:r>
              <a:rPr lang="en-US" sz="1800" b="1" dirty="0" err="1" smtClean="0"/>
              <a:t>Horngren</a:t>
            </a:r>
            <a:r>
              <a:rPr lang="en-US" sz="1800" b="1" dirty="0"/>
              <a:t>, C. T., </a:t>
            </a:r>
            <a:r>
              <a:rPr lang="en-US" sz="1800" b="1" dirty="0" err="1"/>
              <a:t>Sundem</a:t>
            </a:r>
            <a:r>
              <a:rPr lang="en-US" sz="1800" b="1" dirty="0"/>
              <a:t>, G. L., Elliott, J. A., &amp; </a:t>
            </a:r>
            <a:r>
              <a:rPr lang="en-US" sz="1800" b="1" dirty="0" err="1"/>
              <a:t>Philbrick</a:t>
            </a:r>
            <a:r>
              <a:rPr lang="en-US" sz="1800" b="1" dirty="0"/>
              <a:t>, D. R. (2002). </a:t>
            </a:r>
            <a:r>
              <a:rPr lang="en-US" sz="1800" b="1" i="1" dirty="0"/>
              <a:t>Introduction to financial accounting</a:t>
            </a:r>
            <a:r>
              <a:rPr lang="en-US" sz="1800" b="1" dirty="0"/>
              <a:t> (Vol. 8). Prentice Hall.</a:t>
            </a:r>
          </a:p>
        </p:txBody>
      </p:sp>
    </p:spTree>
    <p:extLst>
      <p:ext uri="{BB962C8B-B14F-4D97-AF65-F5344CB8AC3E}">
        <p14:creationId xmlns:p14="http://schemas.microsoft.com/office/powerpoint/2010/main" val="17498641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p:nvPr/>
        </p:nvSpPr>
        <p:spPr>
          <a:xfrm>
            <a:off x="1243525" y="1122977"/>
            <a:ext cx="6705600" cy="190760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smtClean="0">
                <a:solidFill>
                  <a:schemeClr val="dk1"/>
                </a:solidFill>
                <a:latin typeface="Calibri"/>
                <a:ea typeface="Calibri"/>
                <a:cs typeface="Calibri"/>
                <a:sym typeface="Calibri"/>
              </a:rPr>
              <a:t>Understanding financial statements is easy. </a:t>
            </a:r>
          </a:p>
          <a:p>
            <a:pPr marL="0" marR="0" lvl="0" indent="0" algn="l" rtl="0">
              <a:spcBef>
                <a:spcPts val="0"/>
              </a:spcBef>
              <a:spcAft>
                <a:spcPts val="0"/>
              </a:spcAft>
              <a:buNone/>
            </a:pPr>
            <a:r>
              <a:rPr lang="en-US" sz="2000" b="1" dirty="0" smtClean="0">
                <a:solidFill>
                  <a:schemeClr val="dk1"/>
                </a:solidFill>
                <a:latin typeface="Calibri"/>
                <a:ea typeface="Calibri"/>
                <a:cs typeface="Calibri"/>
                <a:sym typeface="Calibri"/>
              </a:rPr>
              <a:t>Having an understanding of the financial statements is essential for everybody, no matter which profession one is in. </a:t>
            </a:r>
          </a:p>
          <a:p>
            <a:pPr marL="0" marR="0" lvl="0" indent="0" algn="l" rtl="0">
              <a:spcBef>
                <a:spcPts val="0"/>
              </a:spcBef>
              <a:spcAft>
                <a:spcPts val="0"/>
              </a:spcAft>
              <a:buNone/>
            </a:pPr>
            <a:endParaRPr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112215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Determination Is The Biggest Predictor Of Long-term Success</a:t>
            </a:r>
            <a:endParaRPr lang="en-US" dirty="0"/>
          </a:p>
          <a:p>
            <a:endParaRPr lang="en-US" dirty="0"/>
          </a:p>
        </p:txBody>
      </p:sp>
    </p:spTree>
    <p:extLst>
      <p:ext uri="{BB962C8B-B14F-4D97-AF65-F5344CB8AC3E}">
        <p14:creationId xmlns:p14="http://schemas.microsoft.com/office/powerpoint/2010/main" val="29015978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836" y="3194386"/>
            <a:ext cx="10515600" cy="1325563"/>
          </a:xfrm>
        </p:spPr>
        <p:txBody>
          <a:bodyPr/>
          <a:lstStyle/>
          <a:p>
            <a:pPr algn="ctr"/>
            <a:r>
              <a:rPr lang="en-IN" i="1" dirty="0" smtClean="0">
                <a:latin typeface="Lucida Sans Unicode" panose="020B0602030504020204" pitchFamily="34" charset="0"/>
                <a:cs typeface="Lucida Sans Unicode" panose="020B0602030504020204" pitchFamily="34" charset="0"/>
              </a:rPr>
              <a:t>Thank you</a:t>
            </a:r>
            <a:endParaRPr lang="en-US" i="1"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03163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repeatCount="3000" fill="remove" grpId="0" nodeType="clickEffect">
                                  <p:stCondLst>
                                    <p:cond delay="0"/>
                                  </p:stCondLst>
                                  <p:childTnLst>
                                    <p:animScale>
                                      <p:cBhvr>
                                        <p:cTn id="6" dur="5000" fill="hold"/>
                                        <p:tgtEl>
                                          <p:spTgt spid="2"/>
                                        </p:tgtEl>
                                      </p:cBhvr>
                                      <p:by x="250000" y="2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Disaster for Accounting </a:t>
            </a:r>
            <a:r>
              <a:rPr lang="en-US" dirty="0" smtClean="0"/>
              <a:t>Frauds: Enron</a:t>
            </a:r>
            <a:endParaRPr lang="en-IN" dirty="0"/>
          </a:p>
        </p:txBody>
      </p:sp>
      <p:sp>
        <p:nvSpPr>
          <p:cNvPr id="3" name="Text Placeholder 2"/>
          <p:cNvSpPr>
            <a:spLocks noGrp="1"/>
          </p:cNvSpPr>
          <p:nvPr>
            <p:ph type="body" idx="1"/>
          </p:nvPr>
        </p:nvSpPr>
        <p:spPr>
          <a:xfrm>
            <a:off x="838200" y="1825625"/>
            <a:ext cx="10933670" cy="4351338"/>
          </a:xfrm>
        </p:spPr>
        <p:txBody>
          <a:bodyPr/>
          <a:lstStyle/>
          <a:p>
            <a:r>
              <a:rPr lang="en-US" b="1" dirty="0" smtClean="0"/>
              <a:t>At its peak, Enron </a:t>
            </a:r>
            <a:r>
              <a:rPr lang="en-US" b="1" dirty="0"/>
              <a:t>was one of America’s largest </a:t>
            </a:r>
            <a:r>
              <a:rPr lang="en-US" b="1" dirty="0" smtClean="0"/>
              <a:t>corporations with </a:t>
            </a:r>
            <a:r>
              <a:rPr lang="en-US" b="1" dirty="0"/>
              <a:t>22,000 employees. </a:t>
            </a:r>
            <a:endParaRPr lang="en-US" b="1" dirty="0" smtClean="0"/>
          </a:p>
          <a:p>
            <a:r>
              <a:rPr lang="en-US" b="1" dirty="0" smtClean="0">
                <a:solidFill>
                  <a:srgbClr val="605C5C"/>
                </a:solidFill>
              </a:rPr>
              <a:t>Reported </a:t>
            </a:r>
            <a:r>
              <a:rPr lang="en-US" b="1" dirty="0">
                <a:solidFill>
                  <a:srgbClr val="605C5C"/>
                </a:solidFill>
              </a:rPr>
              <a:t>$111 </a:t>
            </a:r>
            <a:r>
              <a:rPr lang="en-US" b="1" dirty="0" smtClean="0">
                <a:solidFill>
                  <a:srgbClr val="605C5C"/>
                </a:solidFill>
              </a:rPr>
              <a:t>billion </a:t>
            </a:r>
            <a:r>
              <a:rPr lang="en-US" b="1" dirty="0">
                <a:solidFill>
                  <a:srgbClr val="605C5C"/>
                </a:solidFill>
              </a:rPr>
              <a:t>revenues in </a:t>
            </a:r>
            <a:r>
              <a:rPr lang="en-US" b="1" dirty="0" smtClean="0">
                <a:solidFill>
                  <a:srgbClr val="605C5C"/>
                </a:solidFill>
              </a:rPr>
              <a:t>2000</a:t>
            </a:r>
          </a:p>
          <a:p>
            <a:r>
              <a:rPr lang="en-US" b="1" dirty="0" smtClean="0"/>
              <a:t>Overstated profit and hide debt. </a:t>
            </a:r>
          </a:p>
          <a:p>
            <a:r>
              <a:rPr lang="en-US" b="1" dirty="0" smtClean="0">
                <a:solidFill>
                  <a:srgbClr val="605C5C"/>
                </a:solidFill>
              </a:rPr>
              <a:t>When it came to light,</a:t>
            </a:r>
            <a:endParaRPr lang="en-US" b="1" dirty="0">
              <a:solidFill>
                <a:srgbClr val="605C5C"/>
              </a:solidFill>
            </a:endParaRPr>
          </a:p>
          <a:p>
            <a:pPr lvl="1">
              <a:buFont typeface="Wingdings" panose="05000000000000000000" pitchFamily="2" charset="2"/>
              <a:buChar char="Ø"/>
            </a:pPr>
            <a:r>
              <a:rPr lang="en-US" b="1" dirty="0" smtClean="0">
                <a:solidFill>
                  <a:srgbClr val="605C5C"/>
                </a:solidFill>
              </a:rPr>
              <a:t>Share price went from $90.75 </a:t>
            </a:r>
            <a:r>
              <a:rPr lang="en-US" b="1" dirty="0">
                <a:solidFill>
                  <a:srgbClr val="605C5C"/>
                </a:solidFill>
              </a:rPr>
              <a:t>in August 2000 to just $0.67 in </a:t>
            </a:r>
            <a:r>
              <a:rPr lang="en-US" b="1" dirty="0" smtClean="0">
                <a:solidFill>
                  <a:srgbClr val="605C5C"/>
                </a:solidFill>
              </a:rPr>
              <a:t>2002 to 0.0 soon.</a:t>
            </a:r>
            <a:endParaRPr lang="en-IN" b="1" dirty="0">
              <a:solidFill>
                <a:srgbClr val="605C5C"/>
              </a:solidFill>
            </a:endParaRPr>
          </a:p>
        </p:txBody>
      </p:sp>
    </p:spTree>
    <p:extLst>
      <p:ext uri="{BB962C8B-B14F-4D97-AF65-F5344CB8AC3E}">
        <p14:creationId xmlns:p14="http://schemas.microsoft.com/office/powerpoint/2010/main" val="319384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6" presetClass="emph" presetSubtype="0" fill="hold" grpId="1" nodeType="withEffect">
                                  <p:stCondLst>
                                    <p:cond delay="0"/>
                                  </p:stCondLst>
                                  <p:childTnLst>
                                    <p:animScale>
                                      <p:cBhvr>
                                        <p:cTn id="18" dur="1300" fill="hold"/>
                                        <p:tgtEl>
                                          <p:spTgt spid="3">
                                            <p:txEl>
                                              <p:pRg st="0" end="0"/>
                                            </p:txEl>
                                          </p:spTgt>
                                        </p:tgtEl>
                                      </p:cBhvr>
                                      <p:by x="110000" y="110000"/>
                                    </p:animScale>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6" presetClass="emph" presetSubtype="0" fill="hold" grpId="1" nodeType="withEffect">
                                  <p:stCondLst>
                                    <p:cond delay="0"/>
                                  </p:stCondLst>
                                  <p:childTnLst>
                                    <p:animScale>
                                      <p:cBhvr>
                                        <p:cTn id="27" dur="1400" fill="hold"/>
                                        <p:tgtEl>
                                          <p:spTgt spid="3">
                                            <p:txEl>
                                              <p:pRg st="1" end="1"/>
                                            </p:txEl>
                                          </p:spTgt>
                                        </p:tgtEl>
                                      </p:cBhvr>
                                      <p:by x="110000" y="110000"/>
                                    </p:animScale>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5" presetID="6" presetClass="emph" presetSubtype="0" fill="hold" grpId="1" nodeType="withEffect">
                                  <p:stCondLst>
                                    <p:cond delay="0"/>
                                  </p:stCondLst>
                                  <p:childTnLst>
                                    <p:animScale>
                                      <p:cBhvr>
                                        <p:cTn id="36" dur="1300" fill="hold"/>
                                        <p:tgtEl>
                                          <p:spTgt spid="3">
                                            <p:txEl>
                                              <p:pRg st="2" end="2"/>
                                            </p:txEl>
                                          </p:spTgt>
                                        </p:tgtEl>
                                      </p:cBhvr>
                                      <p:by x="110000" y="110000"/>
                                    </p:animScale>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par>
                                <p:cTn id="37" presetID="42" presetClass="entr" presetSubtype="0" fill="hold" grpId="0"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2" presetID="6" presetClass="emph" presetSubtype="0" fill="hold" grpId="1" nodeType="withEffect">
                                  <p:stCondLst>
                                    <p:cond delay="0"/>
                                  </p:stCondLst>
                                  <p:childTnLst>
                                    <p:animScale>
                                      <p:cBhvr>
                                        <p:cTn id="43" dur="1300" fill="hold"/>
                                        <p:tgtEl>
                                          <p:spTgt spid="3">
                                            <p:txEl>
                                              <p:pRg st="3" end="3"/>
                                            </p:txEl>
                                          </p:spTgt>
                                        </p:tgtEl>
                                      </p:cBhvr>
                                      <p:by x="150000" y="150000"/>
                                    </p:animScale>
                                  </p:childTnLst>
                                  <p:subTnLst>
                                    <p:animClr clrSpc="rgb" dir="cw">
                                      <p:cBhvr override="childStyle">
                                        <p:cTn dur="1" fill="hold" display="0" masterRel="nextClick" afterEffect="1"/>
                                        <p:tgtEl>
                                          <p:spTgt spid="3">
                                            <p:txEl>
                                              <p:pRg st="3" end="3"/>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Major Disaster for Accounting Frauds: WorldCom</a:t>
            </a:r>
            <a:endParaRPr lang="en-IN" dirty="0"/>
          </a:p>
        </p:txBody>
      </p:sp>
      <p:sp>
        <p:nvSpPr>
          <p:cNvPr id="3" name="Text Placeholder 2"/>
          <p:cNvSpPr>
            <a:spLocks noGrp="1"/>
          </p:cNvSpPr>
          <p:nvPr>
            <p:ph type="body" idx="1"/>
          </p:nvPr>
        </p:nvSpPr>
        <p:spPr>
          <a:xfrm>
            <a:off x="1535202" y="1891613"/>
            <a:ext cx="10257729" cy="4351338"/>
          </a:xfrm>
        </p:spPr>
        <p:txBody>
          <a:bodyPr>
            <a:normAutofit/>
          </a:bodyPr>
          <a:lstStyle/>
          <a:p>
            <a:pPr marL="0" indent="0">
              <a:buNone/>
            </a:pPr>
            <a:r>
              <a:rPr lang="en-US" b="1" dirty="0" smtClean="0"/>
              <a:t>WorldCom,  USA </a:t>
            </a:r>
          </a:p>
          <a:p>
            <a:pPr lvl="1">
              <a:buSzPct val="150000"/>
              <a:buFont typeface="Courier New" panose="02070309020205020404" pitchFamily="49" charset="0"/>
              <a:buChar char="o"/>
            </a:pPr>
            <a:r>
              <a:rPr lang="en-US" b="1" dirty="0" smtClean="0"/>
              <a:t>Was the second biggest phone company</a:t>
            </a:r>
          </a:p>
          <a:p>
            <a:pPr lvl="1">
              <a:buSzPct val="150000"/>
              <a:buFont typeface="Courier New" panose="02070309020205020404" pitchFamily="49" charset="0"/>
              <a:buChar char="o"/>
            </a:pPr>
            <a:r>
              <a:rPr lang="en-US" b="1" dirty="0" smtClean="0"/>
              <a:t>WorldCom fraudulently underreported cost of </a:t>
            </a:r>
            <a:r>
              <a:rPr lang="en-US" b="1" dirty="0"/>
              <a:t>a staggering $3.8 billion (£3bn</a:t>
            </a:r>
            <a:r>
              <a:rPr lang="en-US" b="1" dirty="0" smtClean="0"/>
              <a:t>). </a:t>
            </a:r>
          </a:p>
          <a:p>
            <a:pPr lvl="1">
              <a:buSzPct val="150000"/>
              <a:buFont typeface="Courier New" panose="02070309020205020404" pitchFamily="49" charset="0"/>
              <a:buChar char="o"/>
            </a:pPr>
            <a:r>
              <a:rPr lang="en-US" b="1" dirty="0" smtClean="0"/>
              <a:t>In 2020, it filed for bankruptcy. </a:t>
            </a:r>
            <a:endParaRPr lang="en-IN" b="1" dirty="0" smtClean="0"/>
          </a:p>
          <a:p>
            <a:pPr marL="0" indent="0">
              <a:buNone/>
            </a:pPr>
            <a:r>
              <a:rPr lang="en-US" dirty="0" smtClean="0"/>
              <a:t>Satyam Computers of Hyderabad</a:t>
            </a:r>
          </a:p>
          <a:p>
            <a:pPr lvl="1">
              <a:buSzPct val="150000"/>
              <a:buFont typeface="Courier New" panose="02070309020205020404" pitchFamily="49" charset="0"/>
              <a:buChar char="o"/>
            </a:pPr>
            <a:r>
              <a:rPr lang="en-US" dirty="0" smtClean="0"/>
              <a:t>The chairman of Satyam Computers, </a:t>
            </a:r>
            <a:r>
              <a:rPr lang="en-US" dirty="0" err="1" smtClean="0"/>
              <a:t>Ramalinga</a:t>
            </a:r>
            <a:r>
              <a:rPr lang="en-US" dirty="0" smtClean="0"/>
              <a:t> </a:t>
            </a:r>
            <a:r>
              <a:rPr lang="en-US" dirty="0"/>
              <a:t>Raju confessed that the company’s accounts had been </a:t>
            </a:r>
            <a:r>
              <a:rPr lang="en-US" dirty="0" smtClean="0"/>
              <a:t>falsified to the extent of </a:t>
            </a:r>
            <a:r>
              <a:rPr lang="en-IN" dirty="0" err="1" smtClean="0"/>
              <a:t>Rs</a:t>
            </a:r>
            <a:r>
              <a:rPr lang="en-IN" dirty="0" smtClean="0"/>
              <a:t> </a:t>
            </a:r>
            <a:r>
              <a:rPr lang="en-IN" dirty="0"/>
              <a:t>12,318 </a:t>
            </a:r>
            <a:r>
              <a:rPr lang="en-IN" dirty="0" smtClean="0"/>
              <a:t>crore. </a:t>
            </a:r>
          </a:p>
          <a:p>
            <a:pPr lvl="1">
              <a:buSzPct val="150000"/>
              <a:buFont typeface="Courier New" panose="02070309020205020404" pitchFamily="49" charset="0"/>
              <a:buChar char="o"/>
            </a:pPr>
            <a:r>
              <a:rPr lang="en-US" b="1" dirty="0" smtClean="0"/>
              <a:t>The company went through turmoil rendering thousand of employees jobless and millions of investor poorer. </a:t>
            </a:r>
            <a:endParaRPr lang="en-IN" b="1" dirty="0"/>
          </a:p>
        </p:txBody>
      </p:sp>
      <p:pic>
        <p:nvPicPr>
          <p:cNvPr id="4" name="Picture 2" descr="Former WorldCom CEO Bernie Ebbers die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223" t="36754" r="13061" b="33666"/>
          <a:stretch/>
        </p:blipFill>
        <p:spPr bwMode="auto">
          <a:xfrm>
            <a:off x="0" y="1891613"/>
            <a:ext cx="1535203" cy="3802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atyam Computer Services Ltd | Tech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622" y="3598061"/>
            <a:ext cx="1305579" cy="113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19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0-#ppt_w/2"/>
                                          </p:val>
                                        </p:tav>
                                        <p:tav tm="100000">
                                          <p:val>
                                            <p:strVal val="#ppt_x"/>
                                          </p:val>
                                        </p:tav>
                                      </p:tavLst>
                                    </p:anim>
                                    <p:anim calcmode="lin" valueType="num">
                                      <p:cBhvr additive="base">
                                        <p:cTn id="37" dur="500" fill="hold"/>
                                        <p:tgtEl>
                                          <p:spTgt spid="5"/>
                                        </p:tgtEl>
                                        <p:attrNameLst>
                                          <p:attrName>ppt_y</p:attrName>
                                        </p:attrNameLst>
                                      </p:cBhvr>
                                      <p:tavLst>
                                        <p:tav tm="0">
                                          <p:val>
                                            <p:strVal val="#ppt_y"/>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additive="base">
                                        <p:cTn id="4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64449" y="2761283"/>
            <a:ext cx="2276271"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000" b="1" dirty="0" smtClean="0"/>
              <a:t>Cash is the king</a:t>
            </a:r>
          </a:p>
          <a:p>
            <a:pPr algn="ctr"/>
            <a:r>
              <a:rPr lang="en-US" sz="2000" b="1" dirty="0" smtClean="0"/>
              <a:t>Cash comes out of cash-flow. Is the inflow greater than the outflow!</a:t>
            </a:r>
            <a:endParaRPr lang="en-IN" sz="2000" b="1" dirty="0"/>
          </a:p>
        </p:txBody>
      </p:sp>
      <p:graphicFrame>
        <p:nvGraphicFramePr>
          <p:cNvPr id="2" name="Diagram 1"/>
          <p:cNvGraphicFramePr/>
          <p:nvPr>
            <p:extLst>
              <p:ext uri="{D42A27DB-BD31-4B8C-83A1-F6EECF244321}">
                <p14:modId xmlns:p14="http://schemas.microsoft.com/office/powerpoint/2010/main" val="2335305345"/>
              </p:ext>
            </p:extLst>
          </p:nvPr>
        </p:nvGraphicFramePr>
        <p:xfrm>
          <a:off x="-457825" y="754910"/>
          <a:ext cx="8089751" cy="55406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287002" y="391785"/>
            <a:ext cx="3657600" cy="56269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Operating cycle starts from cash and moves through purchase of raw materials, converting them into finished goods, selling them and receiving the cash. </a:t>
            </a:r>
          </a:p>
          <a:p>
            <a:pPr algn="ctr"/>
            <a:r>
              <a:rPr lang="en-IN" sz="2400" b="1" dirty="0">
                <a:solidFill>
                  <a:schemeClr val="tx1"/>
                </a:solidFill>
              </a:rPr>
              <a:t>In numeric term, the operating cycle is the average period of time required for a business to </a:t>
            </a:r>
            <a:r>
              <a:rPr lang="en-IN" sz="2400" b="1" dirty="0" smtClean="0">
                <a:solidFill>
                  <a:schemeClr val="tx1"/>
                </a:solidFill>
              </a:rPr>
              <a:t>complete </a:t>
            </a:r>
            <a:r>
              <a:rPr lang="en-IN" sz="2400" b="1" dirty="0">
                <a:solidFill>
                  <a:schemeClr val="tx1"/>
                </a:solidFill>
              </a:rPr>
              <a:t>this process.</a:t>
            </a:r>
          </a:p>
          <a:p>
            <a:pPr algn="ctr"/>
            <a:endParaRPr lang="en-US" sz="2400" b="1" dirty="0">
              <a:solidFill>
                <a:schemeClr val="tx1"/>
              </a:solidFill>
            </a:endParaRPr>
          </a:p>
        </p:txBody>
      </p:sp>
    </p:spTree>
    <p:extLst>
      <p:ext uri="{BB962C8B-B14F-4D97-AF65-F5344CB8AC3E}">
        <p14:creationId xmlns:p14="http://schemas.microsoft.com/office/powerpoint/2010/main" val="290787152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10806</TotalTime>
  <Words>3144</Words>
  <Application>Microsoft Office PowerPoint</Application>
  <PresentationFormat>Widescreen</PresentationFormat>
  <Paragraphs>428</Paragraphs>
  <Slides>66</Slides>
  <Notes>4</Notes>
  <HiddenSlides>1</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3</vt:i4>
      </vt:variant>
      <vt:variant>
        <vt:lpstr>Slide Titles</vt:lpstr>
      </vt:variant>
      <vt:variant>
        <vt:i4>66</vt:i4>
      </vt:variant>
    </vt:vector>
  </HeadingPairs>
  <TitlesOfParts>
    <vt:vector size="82" baseType="lpstr">
      <vt:lpstr>Arial</vt:lpstr>
      <vt:lpstr>Calibri</vt:lpstr>
      <vt:lpstr>Calibri Light</vt:lpstr>
      <vt:lpstr>Cambria Math</vt:lpstr>
      <vt:lpstr>Courier New</vt:lpstr>
      <vt:lpstr>Georgia</vt:lpstr>
      <vt:lpstr>Lucida Sans Unicode</vt:lpstr>
      <vt:lpstr>Noto Sans Symbols</vt:lpstr>
      <vt:lpstr>Times New Roman</vt:lpstr>
      <vt:lpstr>Wingdings</vt:lpstr>
      <vt:lpstr>Office Theme</vt:lpstr>
      <vt:lpstr>1_Office Theme</vt:lpstr>
      <vt:lpstr>2_office theme</vt:lpstr>
      <vt:lpstr>Worksheet</vt:lpstr>
      <vt:lpstr>Microsoft Word Document</vt:lpstr>
      <vt:lpstr>Microsoft Excel Worksheet</vt:lpstr>
      <vt:lpstr>Foundations of Entrepreneurship</vt:lpstr>
      <vt:lpstr>PowerPoint Presentation</vt:lpstr>
      <vt:lpstr>How Important is Financial Statements</vt:lpstr>
      <vt:lpstr>The primary purpose of financial statements is to report the actual financial state of any company to all stakeholders.</vt:lpstr>
      <vt:lpstr>PowerPoint Presentation</vt:lpstr>
      <vt:lpstr>From Owners’ Perspective</vt:lpstr>
      <vt:lpstr>Major Disaster for Accounting Frauds: Enron</vt:lpstr>
      <vt:lpstr>Major Disaster for Accounting Frauds: WorldCom</vt:lpstr>
      <vt:lpstr>PowerPoint Presentation</vt:lpstr>
      <vt:lpstr>Money blocked at different stages of the operating cycle and the importance of managing creditors </vt:lpstr>
      <vt:lpstr>PowerPoint Presentation</vt:lpstr>
      <vt:lpstr>Money blocked at different stages of the operating cycle and the importance of managing creditors </vt:lpstr>
      <vt:lpstr>Double entry system</vt:lpstr>
      <vt:lpstr>Double Entry System</vt:lpstr>
      <vt:lpstr>The debit – credit rule</vt:lpstr>
      <vt:lpstr>PowerPoint Presentation</vt:lpstr>
      <vt:lpstr>Three Major Financial Statements</vt:lpstr>
      <vt:lpstr>Balance sheet</vt:lpstr>
      <vt:lpstr>Profit &amp; Loss or Income Statement</vt:lpstr>
      <vt:lpstr>Cash Flow Statement</vt:lpstr>
      <vt:lpstr>Cash flows from i. Operational activities, ii. Investment activities &amp; iii. Financing activities</vt:lpstr>
      <vt:lpstr>Use of Cash Flow Statement for Startups</vt:lpstr>
      <vt:lpstr>PowerPoint Presentation</vt:lpstr>
      <vt:lpstr>PowerPoint Presentation</vt:lpstr>
      <vt:lpstr>Your Business Has Two Kinds of Assets</vt:lpstr>
      <vt:lpstr>Fixed Assets or Long-Term Assets</vt:lpstr>
      <vt:lpstr>Short-Term Assets or Current Assets</vt:lpstr>
      <vt:lpstr>Arranging the Money</vt:lpstr>
      <vt:lpstr>PowerPoint Presentation</vt:lpstr>
      <vt:lpstr>You have now started the business on 1st of April 2020.</vt:lpstr>
      <vt:lpstr>PowerPoint Presentation</vt:lpstr>
      <vt:lpstr>PowerPoint Presentation</vt:lpstr>
      <vt:lpstr>PowerPoint Presentation</vt:lpstr>
      <vt:lpstr>Profit Margin is percentage profit with respect to sales</vt:lpstr>
      <vt:lpstr>Why different types of profits??</vt:lpstr>
      <vt:lpstr>Why to Estimate Different Profits</vt:lpstr>
      <vt:lpstr>PowerPoint Presentation</vt:lpstr>
      <vt:lpstr>Why to Estimate Different Profits</vt:lpstr>
      <vt:lpstr># Operating Profit Margin is Combination of Processing and Operational efficiency.  # However, it does not take into account the differentiation caused due to cost of financing across companies.  # PBT margin takes into account the finance costs. # Net profit margin takes into account the income tax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Cash Flow Statement</vt:lpstr>
      <vt:lpstr>PowerPoint Presentation</vt:lpstr>
      <vt:lpstr>For additional reading please visit the site of Ministry of Corporate Affair at http://www.mca.gov.in/Ministry/notification/pdf/AS_3.pdf</vt:lpstr>
      <vt:lpstr>Indirect Method: Cash Flow from Operational Activities</vt:lpstr>
      <vt:lpstr>Cash Flow from Investment Activities</vt:lpstr>
      <vt:lpstr>Cash Flow from Financing Activities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Entrepreneurship</dc:title>
  <dc:creator>admin</dc:creator>
  <cp:lastModifiedBy>Prof. Manoj Mondal</cp:lastModifiedBy>
  <cp:revision>82</cp:revision>
  <dcterms:created xsi:type="dcterms:W3CDTF">2019-01-07T03:44:36Z</dcterms:created>
  <dcterms:modified xsi:type="dcterms:W3CDTF">2020-09-19T08:28:16Z</dcterms:modified>
</cp:coreProperties>
</file>