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1" r:id="rId2"/>
  </p:sldMasterIdLst>
  <p:notesMasterIdLst>
    <p:notesMasterId r:id="rId34"/>
  </p:notesMasterIdLst>
  <p:sldIdLst>
    <p:sldId id="256"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1" r:id="rId21"/>
    <p:sldId id="284" r:id="rId22"/>
    <p:sldId id="295" r:id="rId23"/>
    <p:sldId id="286" r:id="rId24"/>
    <p:sldId id="287" r:id="rId25"/>
    <p:sldId id="288" r:id="rId26"/>
    <p:sldId id="289" r:id="rId27"/>
    <p:sldId id="290" r:id="rId28"/>
    <p:sldId id="291" r:id="rId29"/>
    <p:sldId id="292" r:id="rId30"/>
    <p:sldId id="293" r:id="rId31"/>
    <p:sldId id="294" r:id="rId32"/>
    <p:sldId id="29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86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3" autoAdjust="0"/>
    <p:restoredTop sz="94660"/>
  </p:normalViewPr>
  <p:slideViewPr>
    <p:cSldViewPr snapToGrid="0">
      <p:cViewPr>
        <p:scale>
          <a:sx n="77" d="100"/>
          <a:sy n="77" d="100"/>
        </p:scale>
        <p:origin x="420"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E:\internship\screenshot\City%20data%5b2%5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internship\screenshot\City%20data%5b2%5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E:\internship\screenshot\City%20data%5b2%5d.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E:\internship\screenshot\City%20data%5b2%5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internship\screenshot\City%20data%5b2%5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internship\screenshot\City%20data%5b2%5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internship\screenshot\City%20data%5b2%5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internship\screenshot\City%20data%5b2%5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internship\screenshot\City%20data%5b2%5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internship\screenshot\City%20data%5b2%5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internship\screenshot\City%20data%5b2%5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143519154868732"/>
          <c:y val="0.2040472155598011"/>
          <c:w val="0.86856480845131268"/>
          <c:h val="0.53247203673016452"/>
        </c:manualLayout>
      </c:layout>
      <c:bar3DChart>
        <c:barDir val="col"/>
        <c:grouping val="clustered"/>
        <c:varyColors val="0"/>
        <c:ser>
          <c:idx val="0"/>
          <c:order val="0"/>
          <c:spPr>
            <a:solidFill>
              <a:schemeClr val="accent1"/>
            </a:solidFill>
            <a:ln>
              <a:noFill/>
            </a:ln>
            <a:effectLst/>
            <a:sp3d/>
          </c:spPr>
          <c:invertIfNegative val="0"/>
          <c:cat>
            <c:strRef>
              <c:f>Sheet2!$A$10:$B$10</c:f>
              <c:strCache>
                <c:ptCount val="2"/>
                <c:pt idx="0">
                  <c:v>Percentage of female school-aged population enrolled in school</c:v>
                </c:pt>
                <c:pt idx="1">
                  <c:v>%</c:v>
                </c:pt>
              </c:strCache>
            </c:strRef>
          </c:cat>
          <c:val>
            <c:numRef>
              <c:f>Sheet2!$C$10</c:f>
              <c:numCache>
                <c:formatCode>General</c:formatCode>
                <c:ptCount val="1"/>
                <c:pt idx="0">
                  <c:v>47.43</c:v>
                </c:pt>
              </c:numCache>
            </c:numRef>
          </c:val>
        </c:ser>
        <c:ser>
          <c:idx val="1"/>
          <c:order val="1"/>
          <c:spPr>
            <a:solidFill>
              <a:schemeClr val="accent2"/>
            </a:solidFill>
            <a:ln>
              <a:noFill/>
            </a:ln>
            <a:effectLst/>
            <a:sp3d/>
          </c:spPr>
          <c:invertIfNegative val="0"/>
          <c:cat>
            <c:strRef>
              <c:f>Sheet2!$A$10:$B$10</c:f>
              <c:strCache>
                <c:ptCount val="2"/>
                <c:pt idx="0">
                  <c:v>Percentage of female school-aged population enrolled in school</c:v>
                </c:pt>
                <c:pt idx="1">
                  <c:v>%</c:v>
                </c:pt>
              </c:strCache>
            </c:strRef>
          </c:cat>
          <c:val>
            <c:numRef>
              <c:f>Sheet2!$D$10</c:f>
              <c:numCache>
                <c:formatCode>General</c:formatCode>
                <c:ptCount val="1"/>
                <c:pt idx="0">
                  <c:v>99.33</c:v>
                </c:pt>
              </c:numCache>
            </c:numRef>
          </c:val>
        </c:ser>
        <c:ser>
          <c:idx val="2"/>
          <c:order val="2"/>
          <c:spPr>
            <a:solidFill>
              <a:schemeClr val="accent3"/>
            </a:solidFill>
            <a:ln>
              <a:noFill/>
            </a:ln>
            <a:effectLst/>
            <a:sp3d/>
          </c:spPr>
          <c:invertIfNegative val="0"/>
          <c:cat>
            <c:strRef>
              <c:f>Sheet2!$A$10:$B$10</c:f>
              <c:strCache>
                <c:ptCount val="2"/>
                <c:pt idx="0">
                  <c:v>Percentage of female school-aged population enrolled in school</c:v>
                </c:pt>
                <c:pt idx="1">
                  <c:v>%</c:v>
                </c:pt>
              </c:strCache>
            </c:strRef>
          </c:cat>
          <c:val>
            <c:numRef>
              <c:f>Sheet2!$E$10</c:f>
              <c:numCache>
                <c:formatCode>General</c:formatCode>
                <c:ptCount val="1"/>
                <c:pt idx="0">
                  <c:v>98.17</c:v>
                </c:pt>
              </c:numCache>
            </c:numRef>
          </c:val>
        </c:ser>
        <c:dLbls>
          <c:showLegendKey val="0"/>
          <c:showVal val="0"/>
          <c:showCatName val="0"/>
          <c:showSerName val="0"/>
          <c:showPercent val="0"/>
          <c:showBubbleSize val="0"/>
        </c:dLbls>
        <c:gapWidth val="150"/>
        <c:shape val="box"/>
        <c:axId val="1177591648"/>
        <c:axId val="1177592192"/>
        <c:axId val="0"/>
      </c:bar3DChart>
      <c:catAx>
        <c:axId val="11775916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7592192"/>
        <c:crosses val="autoZero"/>
        <c:auto val="1"/>
        <c:lblAlgn val="ctr"/>
        <c:lblOffset val="100"/>
        <c:noMultiLvlLbl val="0"/>
      </c:catAx>
      <c:valAx>
        <c:axId val="1177592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75916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1111111111111112E-2"/>
          <c:y val="0.14328484981044037"/>
          <c:w val="0.93888888888888888"/>
          <c:h val="0.74569663167104117"/>
        </c:manualLayout>
      </c:layout>
      <c:bar3DChart>
        <c:barDir val="col"/>
        <c:grouping val="clustered"/>
        <c:varyColors val="0"/>
        <c:ser>
          <c:idx val="0"/>
          <c:order val="0"/>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Sheet2!$A$85:$B$85</c:f>
              <c:strCache>
                <c:ptCount val="2"/>
                <c:pt idx="0">
                  <c:v>Transportation fatalities per 100 000 population</c:v>
                </c:pt>
                <c:pt idx="1">
                  <c:v>/100 000/yr</c:v>
                </c:pt>
              </c:strCache>
            </c:strRef>
          </c:cat>
          <c:val>
            <c:numRef>
              <c:f>Sheet2!$C$85</c:f>
              <c:numCache>
                <c:formatCode>General</c:formatCode>
                <c:ptCount val="1"/>
                <c:pt idx="0">
                  <c:v>7.74</c:v>
                </c:pt>
              </c:numCache>
            </c:numRef>
          </c:val>
        </c:ser>
        <c:ser>
          <c:idx val="1"/>
          <c:order val="1"/>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Sheet2!$A$85:$B$85</c:f>
              <c:strCache>
                <c:ptCount val="2"/>
                <c:pt idx="0">
                  <c:v>Transportation fatalities per 100 000 population</c:v>
                </c:pt>
                <c:pt idx="1">
                  <c:v>/100 000/yr</c:v>
                </c:pt>
              </c:strCache>
            </c:strRef>
          </c:cat>
          <c:val>
            <c:numRef>
              <c:f>Sheet2!$D$85</c:f>
              <c:numCache>
                <c:formatCode>General</c:formatCode>
                <c:ptCount val="1"/>
                <c:pt idx="0">
                  <c:v>12.53</c:v>
                </c:pt>
              </c:numCache>
            </c:numRef>
          </c:val>
        </c:ser>
        <c:ser>
          <c:idx val="2"/>
          <c:order val="2"/>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Sheet2!$A$85:$B$85</c:f>
              <c:strCache>
                <c:ptCount val="2"/>
                <c:pt idx="0">
                  <c:v>Transportation fatalities per 100 000 population</c:v>
                </c:pt>
                <c:pt idx="1">
                  <c:v>/100 000/yr</c:v>
                </c:pt>
              </c:strCache>
            </c:strRef>
          </c:cat>
          <c:val>
            <c:numRef>
              <c:f>Sheet2!$E$85</c:f>
              <c:numCache>
                <c:formatCode>General</c:formatCode>
                <c:ptCount val="1"/>
                <c:pt idx="0">
                  <c:v>1.49</c:v>
                </c:pt>
              </c:numCache>
            </c:numRef>
          </c:val>
        </c:ser>
        <c:dLbls>
          <c:showLegendKey val="0"/>
          <c:showVal val="1"/>
          <c:showCatName val="0"/>
          <c:showSerName val="0"/>
          <c:showPercent val="0"/>
          <c:showBubbleSize val="0"/>
        </c:dLbls>
        <c:gapWidth val="84"/>
        <c:gapDepth val="53"/>
        <c:shape val="box"/>
        <c:axId val="1014343984"/>
        <c:axId val="1014333648"/>
        <c:axId val="0"/>
      </c:bar3DChart>
      <c:catAx>
        <c:axId val="10143439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14333648"/>
        <c:crosses val="autoZero"/>
        <c:auto val="1"/>
        <c:lblAlgn val="ctr"/>
        <c:lblOffset val="100"/>
        <c:noMultiLvlLbl val="0"/>
      </c:catAx>
      <c:valAx>
        <c:axId val="1014333648"/>
        <c:scaling>
          <c:orientation val="minMax"/>
        </c:scaling>
        <c:delete val="1"/>
        <c:axPos val="l"/>
        <c:numFmt formatCode="General" sourceLinked="1"/>
        <c:majorTickMark val="out"/>
        <c:minorTickMark val="none"/>
        <c:tickLblPos val="nextTo"/>
        <c:crossAx val="1014343984"/>
        <c:crosses val="autoZero"/>
        <c:crossBetween val="between"/>
      </c:valAx>
      <c:spPr>
        <a:noFill/>
        <a:ln>
          <a:noFill/>
        </a:ln>
        <a:effectLst/>
      </c:spPr>
    </c:plotArea>
    <c:legend>
      <c:legendPos val="t"/>
      <c:layout>
        <c:manualLayout>
          <c:xMode val="edge"/>
          <c:yMode val="edge"/>
          <c:x val="0.29664326334208224"/>
          <c:y val="3.2407407407407406E-2"/>
          <c:w val="0.39560236220472439"/>
          <c:h val="7.384040536599591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Sheet2!$A$100:$B$100</c:f>
              <c:strCache>
                <c:ptCount val="2"/>
                <c:pt idx="0">
                  <c:v>Total water consumption per capita (litres/day)</c:v>
                </c:pt>
                <c:pt idx="1">
                  <c:v>L/d/capita</c:v>
                </c:pt>
              </c:strCache>
            </c:strRef>
          </c:cat>
          <c:val>
            <c:numRef>
              <c:f>Sheet2!$C$100</c:f>
              <c:numCache>
                <c:formatCode>General</c:formatCode>
                <c:ptCount val="1"/>
                <c:pt idx="0">
                  <c:v>194</c:v>
                </c:pt>
              </c:numCache>
            </c:numRef>
          </c:val>
        </c:ser>
        <c:ser>
          <c:idx val="1"/>
          <c:order val="1"/>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Sheet2!$A$100:$B$100</c:f>
              <c:strCache>
                <c:ptCount val="2"/>
                <c:pt idx="0">
                  <c:v>Total water consumption per capita (litres/day)</c:v>
                </c:pt>
                <c:pt idx="1">
                  <c:v>L/d/capita</c:v>
                </c:pt>
              </c:strCache>
            </c:strRef>
          </c:cat>
          <c:val>
            <c:numRef>
              <c:f>Sheet2!$D$100</c:f>
              <c:numCache>
                <c:formatCode>General</c:formatCode>
                <c:ptCount val="1"/>
                <c:pt idx="0">
                  <c:v>318.67</c:v>
                </c:pt>
              </c:numCache>
            </c:numRef>
          </c:val>
        </c:ser>
        <c:ser>
          <c:idx val="2"/>
          <c:order val="2"/>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Sheet2!$A$100:$B$100</c:f>
              <c:strCache>
                <c:ptCount val="2"/>
                <c:pt idx="0">
                  <c:v>Total water consumption per capita (litres/day)</c:v>
                </c:pt>
                <c:pt idx="1">
                  <c:v>L/d/capita</c:v>
                </c:pt>
              </c:strCache>
            </c:strRef>
          </c:cat>
          <c:val>
            <c:numRef>
              <c:f>Sheet2!$E$100</c:f>
              <c:numCache>
                <c:formatCode>General</c:formatCode>
                <c:ptCount val="1"/>
                <c:pt idx="0">
                  <c:v>221.18</c:v>
                </c:pt>
              </c:numCache>
            </c:numRef>
          </c:val>
        </c:ser>
        <c:dLbls>
          <c:showLegendKey val="0"/>
          <c:showVal val="1"/>
          <c:showCatName val="0"/>
          <c:showSerName val="0"/>
          <c:showPercent val="0"/>
          <c:showBubbleSize val="0"/>
        </c:dLbls>
        <c:gapWidth val="84"/>
        <c:gapDepth val="53"/>
        <c:shape val="box"/>
        <c:axId val="907016096"/>
        <c:axId val="907013920"/>
        <c:axId val="0"/>
      </c:bar3DChart>
      <c:catAx>
        <c:axId val="9070160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07013920"/>
        <c:crosses val="autoZero"/>
        <c:auto val="1"/>
        <c:lblAlgn val="ctr"/>
        <c:lblOffset val="100"/>
        <c:noMultiLvlLbl val="0"/>
      </c:catAx>
      <c:valAx>
        <c:axId val="907013920"/>
        <c:scaling>
          <c:orientation val="minMax"/>
        </c:scaling>
        <c:delete val="1"/>
        <c:axPos val="l"/>
        <c:numFmt formatCode="General" sourceLinked="1"/>
        <c:majorTickMark val="out"/>
        <c:minorTickMark val="none"/>
        <c:tickLblPos val="nextTo"/>
        <c:crossAx val="90701609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Sheet3!$A$3:$B$3</c:f>
              <c:strCache>
                <c:ptCount val="2"/>
                <c:pt idx="0">
                  <c:v>Total residential electrical energy use per capita (kWh/ year)</c:v>
                </c:pt>
                <c:pt idx="1">
                  <c:v>kWh/yr/capita</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val>
            <c:numRef>
              <c:f>Sheet3!$C$3:$E$3</c:f>
              <c:numCache>
                <c:formatCode>General</c:formatCode>
                <c:ptCount val="3"/>
                <c:pt idx="0">
                  <c:v>729.95</c:v>
                </c:pt>
                <c:pt idx="1">
                  <c:v>315.62</c:v>
                </c:pt>
                <c:pt idx="2">
                  <c:v>1556.7</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04199475065617"/>
          <c:y val="0.1671295824376462"/>
          <c:w val="0.86595800524934385"/>
          <c:h val="0.62949292796733747"/>
        </c:manualLayout>
      </c:layout>
      <c:barChart>
        <c:barDir val="col"/>
        <c:grouping val="percentStacked"/>
        <c:varyColors val="0"/>
        <c:ser>
          <c:idx val="0"/>
          <c:order val="0"/>
          <c:spPr>
            <a:solidFill>
              <a:schemeClr val="accent1"/>
            </a:solidFill>
            <a:ln>
              <a:noFill/>
            </a:ln>
            <a:effectLst/>
          </c:spPr>
          <c:invertIfNegative val="0"/>
          <c:cat>
            <c:strRef>
              <c:f>Sheet2!$A$19:$B$19</c:f>
              <c:strCache>
                <c:ptCount val="2"/>
                <c:pt idx="0">
                  <c:v>Energy (electricity) consumption of public buildings per year (kWh/m²)</c:v>
                </c:pt>
                <c:pt idx="1">
                  <c:v>kWh/m²</c:v>
                </c:pt>
              </c:strCache>
            </c:strRef>
          </c:cat>
          <c:val>
            <c:numRef>
              <c:f>Sheet2!$C$19</c:f>
              <c:numCache>
                <c:formatCode>General</c:formatCode>
                <c:ptCount val="1"/>
                <c:pt idx="0">
                  <c:v>71.92</c:v>
                </c:pt>
              </c:numCache>
            </c:numRef>
          </c:val>
        </c:ser>
        <c:ser>
          <c:idx val="1"/>
          <c:order val="1"/>
          <c:spPr>
            <a:solidFill>
              <a:schemeClr val="accent2"/>
            </a:solidFill>
            <a:ln>
              <a:noFill/>
            </a:ln>
            <a:effectLst/>
          </c:spPr>
          <c:invertIfNegative val="0"/>
          <c:cat>
            <c:strRef>
              <c:f>Sheet2!$A$19:$B$19</c:f>
              <c:strCache>
                <c:ptCount val="2"/>
                <c:pt idx="0">
                  <c:v>Energy (electricity) consumption of public buildings per year (kWh/m²)</c:v>
                </c:pt>
                <c:pt idx="1">
                  <c:v>kWh/m²</c:v>
                </c:pt>
              </c:strCache>
            </c:strRef>
          </c:cat>
          <c:val>
            <c:numRef>
              <c:f>Sheet2!$D$19</c:f>
              <c:numCache>
                <c:formatCode>General</c:formatCode>
                <c:ptCount val="1"/>
                <c:pt idx="0">
                  <c:v>203</c:v>
                </c:pt>
              </c:numCache>
            </c:numRef>
          </c:val>
        </c:ser>
        <c:ser>
          <c:idx val="2"/>
          <c:order val="2"/>
          <c:spPr>
            <a:solidFill>
              <a:schemeClr val="accent3"/>
            </a:solidFill>
            <a:ln>
              <a:noFill/>
            </a:ln>
            <a:effectLst/>
          </c:spPr>
          <c:invertIfNegative val="0"/>
          <c:cat>
            <c:strRef>
              <c:f>Sheet2!$A$19:$B$19</c:f>
              <c:strCache>
                <c:ptCount val="2"/>
                <c:pt idx="0">
                  <c:v>Energy (electricity) consumption of public buildings per year (kWh/m²)</c:v>
                </c:pt>
                <c:pt idx="1">
                  <c:v>kWh/m²</c:v>
                </c:pt>
              </c:strCache>
            </c:strRef>
          </c:cat>
          <c:val>
            <c:numRef>
              <c:f>Sheet2!$E$19</c:f>
              <c:numCache>
                <c:formatCode>General</c:formatCode>
                <c:ptCount val="1"/>
                <c:pt idx="0">
                  <c:v>172</c:v>
                </c:pt>
              </c:numCache>
            </c:numRef>
          </c:val>
        </c:ser>
        <c:dLbls>
          <c:showLegendKey val="0"/>
          <c:showVal val="0"/>
          <c:showCatName val="0"/>
          <c:showSerName val="0"/>
          <c:showPercent val="0"/>
          <c:showBubbleSize val="0"/>
        </c:dLbls>
        <c:gapWidth val="150"/>
        <c:overlap val="100"/>
        <c:axId val="1214122656"/>
        <c:axId val="1214127008"/>
      </c:barChart>
      <c:catAx>
        <c:axId val="1214122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4127008"/>
        <c:crosses val="autoZero"/>
        <c:auto val="1"/>
        <c:lblAlgn val="ctr"/>
        <c:lblOffset val="100"/>
        <c:noMultiLvlLbl val="0"/>
      </c:catAx>
      <c:valAx>
        <c:axId val="121412700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41226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Sheet2!$A$21:$B$21</c:f>
              <c:strCache>
                <c:ptCount val="2"/>
                <c:pt idx="0">
                  <c:v>Total electrical energy use per capita (kWh/year)</c:v>
                </c:pt>
                <c:pt idx="1">
                  <c:v>kWh/yr/capita</c:v>
                </c:pt>
              </c:strCache>
            </c:strRef>
          </c:cat>
          <c:val>
            <c:numRef>
              <c:f>Sheet2!$C$21</c:f>
              <c:numCache>
                <c:formatCode>General</c:formatCode>
                <c:ptCount val="1"/>
                <c:pt idx="0">
                  <c:v>2023.07</c:v>
                </c:pt>
              </c:numCache>
            </c:numRef>
          </c:val>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Sheet2!$A$21:$B$21</c:f>
              <c:strCache>
                <c:ptCount val="2"/>
                <c:pt idx="0">
                  <c:v>Total electrical energy use per capita (kWh/year)</c:v>
                </c:pt>
                <c:pt idx="1">
                  <c:v>kWh/yr/capita</c:v>
                </c:pt>
              </c:strCache>
            </c:strRef>
          </c:cat>
          <c:val>
            <c:numRef>
              <c:f>Sheet2!$D$21</c:f>
              <c:numCache>
                <c:formatCode>General</c:formatCode>
                <c:ptCount val="1"/>
                <c:pt idx="0">
                  <c:v>581.14</c:v>
                </c:pt>
              </c:numCache>
            </c:numRef>
          </c:val>
        </c:ser>
        <c:ser>
          <c:idx val="2"/>
          <c:order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Sheet2!$A$21:$B$21</c:f>
              <c:strCache>
                <c:ptCount val="2"/>
                <c:pt idx="0">
                  <c:v>Total electrical energy use per capita (kWh/year)</c:v>
                </c:pt>
                <c:pt idx="1">
                  <c:v>kWh/yr/capita</c:v>
                </c:pt>
              </c:strCache>
            </c:strRef>
          </c:cat>
          <c:val>
            <c:numRef>
              <c:f>Sheet2!$E$21</c:f>
              <c:numCache>
                <c:formatCode>General</c:formatCode>
                <c:ptCount val="1"/>
                <c:pt idx="0">
                  <c:v>4802.2299999999996</c:v>
                </c:pt>
              </c:numCache>
            </c:numRef>
          </c:val>
        </c:ser>
        <c:dLbls>
          <c:showLegendKey val="0"/>
          <c:showVal val="0"/>
          <c:showCatName val="0"/>
          <c:showSerName val="0"/>
          <c:showPercent val="0"/>
          <c:showBubbleSize val="0"/>
        </c:dLbls>
        <c:gapWidth val="115"/>
        <c:overlap val="-20"/>
        <c:axId val="1028509968"/>
        <c:axId val="1028512688"/>
      </c:barChart>
      <c:catAx>
        <c:axId val="102850996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28512688"/>
        <c:crosses val="autoZero"/>
        <c:auto val="1"/>
        <c:lblAlgn val="ctr"/>
        <c:lblOffset val="100"/>
        <c:noMultiLvlLbl val="0"/>
      </c:catAx>
      <c:valAx>
        <c:axId val="1028512688"/>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285099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Sheet2!$A$29:$B$29</c:f>
              <c:strCache>
                <c:ptCount val="2"/>
                <c:pt idx="0">
                  <c:v>O₃ (ozone) concentration</c:v>
                </c:pt>
                <c:pt idx="1">
                  <c:v>μg/m³</c:v>
                </c:pt>
              </c:strCache>
            </c:strRef>
          </c:cat>
          <c:val>
            <c:numRef>
              <c:f>Sheet2!$C$29</c:f>
              <c:numCache>
                <c:formatCode>General</c:formatCode>
                <c:ptCount val="1"/>
                <c:pt idx="0">
                  <c:v>35</c:v>
                </c:pt>
              </c:numCache>
            </c:numRef>
          </c:val>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Sheet2!$A$29:$B$29</c:f>
              <c:strCache>
                <c:ptCount val="2"/>
                <c:pt idx="0">
                  <c:v>O₃ (ozone) concentration</c:v>
                </c:pt>
                <c:pt idx="1">
                  <c:v>μg/m³</c:v>
                </c:pt>
              </c:strCache>
            </c:strRef>
          </c:cat>
          <c:val>
            <c:numRef>
              <c:f>Sheet2!$D$29</c:f>
              <c:numCache>
                <c:formatCode>General</c:formatCode>
                <c:ptCount val="1"/>
                <c:pt idx="0">
                  <c:v>29.22</c:v>
                </c:pt>
              </c:numCache>
            </c:numRef>
          </c:val>
        </c:ser>
        <c:ser>
          <c:idx val="2"/>
          <c:order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Sheet2!$A$29:$B$29</c:f>
              <c:strCache>
                <c:ptCount val="2"/>
                <c:pt idx="0">
                  <c:v>O₃ (ozone) concentration</c:v>
                </c:pt>
                <c:pt idx="1">
                  <c:v>μg/m³</c:v>
                </c:pt>
              </c:strCache>
            </c:strRef>
          </c:cat>
          <c:val>
            <c:numRef>
              <c:f>Sheet2!$E$29</c:f>
              <c:numCache>
                <c:formatCode>General</c:formatCode>
                <c:ptCount val="1"/>
                <c:pt idx="0">
                  <c:v>36.799999999999997</c:v>
                </c:pt>
              </c:numCache>
            </c:numRef>
          </c:val>
        </c:ser>
        <c:dLbls>
          <c:showLegendKey val="0"/>
          <c:showVal val="0"/>
          <c:showCatName val="0"/>
          <c:showSerName val="0"/>
          <c:showPercent val="0"/>
          <c:showBubbleSize val="0"/>
        </c:dLbls>
        <c:gapWidth val="100"/>
        <c:overlap val="-24"/>
        <c:axId val="1028515456"/>
        <c:axId val="1028516000"/>
      </c:barChart>
      <c:catAx>
        <c:axId val="102851545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28516000"/>
        <c:crosses val="autoZero"/>
        <c:auto val="1"/>
        <c:lblAlgn val="ctr"/>
        <c:lblOffset val="100"/>
        <c:noMultiLvlLbl val="0"/>
      </c:catAx>
      <c:valAx>
        <c:axId val="10285160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285154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cat>
            <c:strRef>
              <c:f>Sheet2!$A$48:$B$48</c:f>
              <c:strCache>
                <c:ptCount val="2"/>
                <c:pt idx="0">
                  <c:v>Average life expectancy</c:v>
                </c:pt>
                <c:pt idx="1">
                  <c:v>years</c:v>
                </c:pt>
              </c:strCache>
            </c:strRef>
          </c:cat>
          <c:val>
            <c:numRef>
              <c:f>Sheet2!$C$48</c:f>
              <c:numCache>
                <c:formatCode>General</c:formatCode>
                <c:ptCount val="1"/>
                <c:pt idx="0">
                  <c:v>68</c:v>
                </c:pt>
              </c:numCache>
            </c:numRef>
          </c:val>
        </c:ser>
        <c:ser>
          <c:idx val="1"/>
          <c:order val="1"/>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cat>
            <c:strRef>
              <c:f>Sheet2!$A$48:$B$48</c:f>
              <c:strCache>
                <c:ptCount val="2"/>
                <c:pt idx="0">
                  <c:v>Average life expectancy</c:v>
                </c:pt>
                <c:pt idx="1">
                  <c:v>years</c:v>
                </c:pt>
              </c:strCache>
            </c:strRef>
          </c:cat>
          <c:val>
            <c:numRef>
              <c:f>Sheet2!$D$48</c:f>
              <c:numCache>
                <c:formatCode>General</c:formatCode>
                <c:ptCount val="1"/>
                <c:pt idx="0">
                  <c:v>67.599999999999994</c:v>
                </c:pt>
              </c:numCache>
            </c:numRef>
          </c:val>
        </c:ser>
        <c:ser>
          <c:idx val="2"/>
          <c:order val="2"/>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cat>
            <c:strRef>
              <c:f>Sheet2!$A$48:$B$48</c:f>
              <c:strCache>
                <c:ptCount val="2"/>
                <c:pt idx="0">
                  <c:v>Average life expectancy</c:v>
                </c:pt>
                <c:pt idx="1">
                  <c:v>years</c:v>
                </c:pt>
              </c:strCache>
            </c:strRef>
          </c:cat>
          <c:val>
            <c:numRef>
              <c:f>Sheet2!$E$48</c:f>
              <c:numCache>
                <c:formatCode>General</c:formatCode>
                <c:ptCount val="1"/>
                <c:pt idx="0">
                  <c:v>82.05</c:v>
                </c:pt>
              </c:numCache>
            </c:numRef>
          </c:val>
        </c:ser>
        <c:dLbls>
          <c:showLegendKey val="0"/>
          <c:showVal val="0"/>
          <c:showCatName val="0"/>
          <c:showSerName val="0"/>
          <c:showPercent val="0"/>
          <c:showBubbleSize val="0"/>
        </c:dLbls>
        <c:gapWidth val="355"/>
        <c:overlap val="-70"/>
        <c:axId val="1019338640"/>
        <c:axId val="1019339184"/>
      </c:barChart>
      <c:catAx>
        <c:axId val="101933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339184"/>
        <c:crosses val="autoZero"/>
        <c:auto val="1"/>
        <c:lblAlgn val="ctr"/>
        <c:lblOffset val="100"/>
        <c:noMultiLvlLbl val="0"/>
      </c:catAx>
      <c:valAx>
        <c:axId val="1019339184"/>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3386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gradFill>
              <a:gsLst>
                <a:gs pos="100000">
                  <a:schemeClr val="accent1">
                    <a:alpha val="0"/>
                  </a:schemeClr>
                </a:gs>
                <a:gs pos="50000">
                  <a:schemeClr val="accent1"/>
                </a:gs>
              </a:gsLst>
              <a:lin ang="5400000" scaled="0"/>
            </a:gradFill>
            <a:ln>
              <a:noFill/>
            </a:ln>
            <a:effectLst/>
            <a:sp3d/>
          </c:spPr>
          <c:invertIfNegative val="0"/>
          <c:cat>
            <c:strRef>
              <c:f>Sheet2!$A$62:$B$62</c:f>
              <c:strCache>
                <c:ptCount val="2"/>
                <c:pt idx="0">
                  <c:v>Percentage of city population living in slums</c:v>
                </c:pt>
                <c:pt idx="1">
                  <c:v>%</c:v>
                </c:pt>
              </c:strCache>
            </c:strRef>
          </c:cat>
          <c:val>
            <c:numRef>
              <c:f>Sheet2!$C$62</c:f>
              <c:numCache>
                <c:formatCode>General</c:formatCode>
                <c:ptCount val="1"/>
                <c:pt idx="0">
                  <c:v>22.1</c:v>
                </c:pt>
              </c:numCache>
            </c:numRef>
          </c:val>
        </c:ser>
        <c:ser>
          <c:idx val="1"/>
          <c:order val="1"/>
          <c:spPr>
            <a:gradFill>
              <a:gsLst>
                <a:gs pos="100000">
                  <a:schemeClr val="accent2">
                    <a:alpha val="0"/>
                  </a:schemeClr>
                </a:gs>
                <a:gs pos="50000">
                  <a:schemeClr val="accent2"/>
                </a:gs>
              </a:gsLst>
              <a:lin ang="5400000" scaled="0"/>
            </a:gradFill>
            <a:ln>
              <a:noFill/>
            </a:ln>
            <a:effectLst/>
            <a:sp3d/>
          </c:spPr>
          <c:invertIfNegative val="0"/>
          <c:cat>
            <c:strRef>
              <c:f>Sheet2!$A$62:$B$62</c:f>
              <c:strCache>
                <c:ptCount val="2"/>
                <c:pt idx="0">
                  <c:v>Percentage of city population living in slums</c:v>
                </c:pt>
                <c:pt idx="1">
                  <c:v>%</c:v>
                </c:pt>
              </c:strCache>
            </c:strRef>
          </c:cat>
          <c:val>
            <c:numRef>
              <c:f>Sheet2!$D$62</c:f>
              <c:numCache>
                <c:formatCode>General</c:formatCode>
                <c:ptCount val="1"/>
                <c:pt idx="0">
                  <c:v>27</c:v>
                </c:pt>
              </c:numCache>
            </c:numRef>
          </c:val>
        </c:ser>
        <c:ser>
          <c:idx val="2"/>
          <c:order val="2"/>
          <c:spPr>
            <a:gradFill>
              <a:gsLst>
                <a:gs pos="100000">
                  <a:schemeClr val="accent3">
                    <a:alpha val="0"/>
                  </a:schemeClr>
                </a:gs>
                <a:gs pos="50000">
                  <a:schemeClr val="accent3"/>
                </a:gs>
              </a:gsLst>
              <a:lin ang="5400000" scaled="0"/>
            </a:gradFill>
            <a:ln>
              <a:noFill/>
            </a:ln>
            <a:effectLst/>
            <a:sp3d/>
          </c:spPr>
          <c:invertIfNegative val="0"/>
          <c:cat>
            <c:strRef>
              <c:f>Sheet2!$A$62:$B$62</c:f>
              <c:strCache>
                <c:ptCount val="2"/>
                <c:pt idx="0">
                  <c:v>Percentage of city population living in slums</c:v>
                </c:pt>
                <c:pt idx="1">
                  <c:v>%</c:v>
                </c:pt>
              </c:strCache>
            </c:strRef>
          </c:cat>
          <c:val>
            <c:numRef>
              <c:f>Sheet2!$E$62</c:f>
              <c:numCache>
                <c:formatCode>General</c:formatCode>
                <c:ptCount val="1"/>
                <c:pt idx="0">
                  <c:v>0.35</c:v>
                </c:pt>
              </c:numCache>
            </c:numRef>
          </c:val>
        </c:ser>
        <c:dLbls>
          <c:showLegendKey val="0"/>
          <c:showVal val="0"/>
          <c:showCatName val="0"/>
          <c:showSerName val="0"/>
          <c:showPercent val="0"/>
          <c:showBubbleSize val="0"/>
        </c:dLbls>
        <c:gapWidth val="150"/>
        <c:gapDepth val="0"/>
        <c:shape val="box"/>
        <c:axId val="1020430784"/>
        <c:axId val="1020430240"/>
        <c:axId val="0"/>
      </c:bar3DChart>
      <c:catAx>
        <c:axId val="10204307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20430240"/>
        <c:crosses val="autoZero"/>
        <c:auto val="1"/>
        <c:lblAlgn val="ctr"/>
        <c:lblOffset val="100"/>
        <c:noMultiLvlLbl val="0"/>
      </c:catAx>
      <c:valAx>
        <c:axId val="102043024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204307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Sheet2!$A$65:$B$65</c:f>
              <c:strCache>
                <c:ptCount val="2"/>
                <c:pt idx="0">
                  <c:v>Percentage of city population with regular solid waste collection (residential)</c:v>
                </c:pt>
                <c:pt idx="1">
                  <c:v>%</c:v>
                </c:pt>
              </c:strCache>
            </c:strRef>
          </c:cat>
          <c:val>
            <c:numRef>
              <c:f>Sheet2!$C$65</c:f>
              <c:numCache>
                <c:formatCode>General</c:formatCode>
                <c:ptCount val="1"/>
                <c:pt idx="0">
                  <c:v>77.88</c:v>
                </c:pt>
              </c:numCache>
            </c:numRef>
          </c:val>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Sheet2!$A$65:$B$65</c:f>
              <c:strCache>
                <c:ptCount val="2"/>
                <c:pt idx="0">
                  <c:v>Percentage of city population with regular solid waste collection (residential)</c:v>
                </c:pt>
                <c:pt idx="1">
                  <c:v>%</c:v>
                </c:pt>
              </c:strCache>
            </c:strRef>
          </c:cat>
          <c:val>
            <c:numRef>
              <c:f>Sheet2!$D$65</c:f>
              <c:numCache>
                <c:formatCode>General</c:formatCode>
                <c:ptCount val="1"/>
                <c:pt idx="0">
                  <c:v>88</c:v>
                </c:pt>
              </c:numCache>
            </c:numRef>
          </c:val>
        </c:ser>
        <c:ser>
          <c:idx val="2"/>
          <c:order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Sheet2!$A$65:$B$65</c:f>
              <c:strCache>
                <c:ptCount val="2"/>
                <c:pt idx="0">
                  <c:v>Percentage of city population with regular solid waste collection (residential)</c:v>
                </c:pt>
                <c:pt idx="1">
                  <c:v>%</c:v>
                </c:pt>
              </c:strCache>
            </c:strRef>
          </c:cat>
          <c:val>
            <c:numRef>
              <c:f>Sheet2!$E$65</c:f>
              <c:numCache>
                <c:formatCode>General</c:formatCode>
                <c:ptCount val="1"/>
                <c:pt idx="0">
                  <c:v>100</c:v>
                </c:pt>
              </c:numCache>
            </c:numRef>
          </c:val>
        </c:ser>
        <c:dLbls>
          <c:showLegendKey val="0"/>
          <c:showVal val="0"/>
          <c:showCatName val="0"/>
          <c:showSerName val="0"/>
          <c:showPercent val="0"/>
          <c:showBubbleSize val="0"/>
        </c:dLbls>
        <c:gapWidth val="150"/>
        <c:overlap val="100"/>
        <c:axId val="1020432960"/>
        <c:axId val="1020428608"/>
      </c:barChart>
      <c:catAx>
        <c:axId val="10204329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20428608"/>
        <c:crosses val="autoZero"/>
        <c:auto val="1"/>
        <c:lblAlgn val="ctr"/>
        <c:lblOffset val="100"/>
        <c:noMultiLvlLbl val="0"/>
      </c:catAx>
      <c:valAx>
        <c:axId val="10204286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204329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Sheet2!$A$76:$B$76</c:f>
              <c:strCache>
                <c:ptCount val="2"/>
                <c:pt idx="0">
                  <c:v>Number of cell phone connections per 100 000 population</c:v>
                </c:pt>
                <c:pt idx="1">
                  <c:v>/100 000</c:v>
                </c:pt>
              </c:strCache>
            </c:strRef>
          </c:cat>
          <c:val>
            <c:numRef>
              <c:f>Sheet2!$C$76</c:f>
              <c:numCache>
                <c:formatCode>General</c:formatCode>
                <c:ptCount val="1"/>
                <c:pt idx="0">
                  <c:v>64485.67</c:v>
                </c:pt>
              </c:numCache>
            </c:numRef>
          </c:val>
        </c:ser>
        <c:ser>
          <c:idx val="1"/>
          <c:order val="1"/>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Sheet2!$A$76:$B$76</c:f>
              <c:strCache>
                <c:ptCount val="2"/>
                <c:pt idx="0">
                  <c:v>Number of cell phone connections per 100 000 population</c:v>
                </c:pt>
                <c:pt idx="1">
                  <c:v>/100 000</c:v>
                </c:pt>
              </c:strCache>
            </c:strRef>
          </c:cat>
          <c:val>
            <c:numRef>
              <c:f>Sheet2!$D$76</c:f>
              <c:numCache>
                <c:formatCode>General</c:formatCode>
                <c:ptCount val="1"/>
                <c:pt idx="0">
                  <c:v>78526</c:v>
                </c:pt>
              </c:numCache>
            </c:numRef>
          </c:val>
        </c:ser>
        <c:ser>
          <c:idx val="2"/>
          <c:order val="2"/>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Sheet2!$A$76:$B$76</c:f>
              <c:strCache>
                <c:ptCount val="2"/>
                <c:pt idx="0">
                  <c:v>Number of cell phone connections per 100 000 population</c:v>
                </c:pt>
                <c:pt idx="1">
                  <c:v>/100 000</c:v>
                </c:pt>
              </c:strCache>
            </c:strRef>
          </c:cat>
          <c:val>
            <c:numRef>
              <c:f>Sheet2!$E$76</c:f>
              <c:numCache>
                <c:formatCode>General</c:formatCode>
                <c:ptCount val="1"/>
                <c:pt idx="0">
                  <c:v>139170.98000000001</c:v>
                </c:pt>
              </c:numCache>
            </c:numRef>
          </c:val>
        </c:ser>
        <c:dLbls>
          <c:dLblPos val="ctr"/>
          <c:showLegendKey val="0"/>
          <c:showVal val="1"/>
          <c:showCatName val="0"/>
          <c:showSerName val="0"/>
          <c:showPercent val="0"/>
          <c:showBubbleSize val="0"/>
        </c:dLbls>
        <c:gapWidth val="150"/>
        <c:overlap val="100"/>
        <c:axId val="1028518176"/>
        <c:axId val="1028518720"/>
      </c:barChart>
      <c:catAx>
        <c:axId val="1028518176"/>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28518720"/>
        <c:crosses val="autoZero"/>
        <c:auto val="1"/>
        <c:lblAlgn val="ctr"/>
        <c:lblOffset val="100"/>
        <c:noMultiLvlLbl val="0"/>
      </c:catAx>
      <c:valAx>
        <c:axId val="1028518720"/>
        <c:scaling>
          <c:orientation val="minMax"/>
        </c:scaling>
        <c:delete val="0"/>
        <c:axPos val="b"/>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285181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11.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9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tx1"/>
    </cs:fontRef>
    <cs:spPr>
      <a:gradFill>
        <a:gsLst>
          <a:gs pos="100000">
            <a:schemeClr val="phClr">
              <a:alpha val="0"/>
            </a:schemeClr>
          </a:gs>
          <a:gs pos="50000">
            <a:schemeClr val="phClr"/>
          </a:gs>
        </a:gsLst>
        <a:lin ang="5400000" scaled="0"/>
      </a:gradFill>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46C51-37EE-4FCD-9589-3E2F1D551A67}" type="datetimeFigureOut">
              <a:rPr lang="en-IN" smtClean="0"/>
              <a:t>24-06-2017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052B1-815C-47C9-8EC0-2F2F24831D13}" type="slidenum">
              <a:rPr lang="en-IN" smtClean="0"/>
              <a:t>‹#›</a:t>
            </a:fld>
            <a:endParaRPr lang="en-IN"/>
          </a:p>
        </p:txBody>
      </p:sp>
    </p:spTree>
    <p:extLst>
      <p:ext uri="{BB962C8B-B14F-4D97-AF65-F5344CB8AC3E}">
        <p14:creationId xmlns:p14="http://schemas.microsoft.com/office/powerpoint/2010/main" val="43298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75052B1-815C-47C9-8EC0-2F2F24831D13}" type="slidenum">
              <a:rPr lang="en-IN" smtClean="0"/>
              <a:t>14</a:t>
            </a:fld>
            <a:endParaRPr lang="en-IN"/>
          </a:p>
        </p:txBody>
      </p:sp>
    </p:spTree>
    <p:extLst>
      <p:ext uri="{BB962C8B-B14F-4D97-AF65-F5344CB8AC3E}">
        <p14:creationId xmlns:p14="http://schemas.microsoft.com/office/powerpoint/2010/main" val="33356512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6/23/2017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1163" y="346643"/>
            <a:ext cx="10815573" cy="647749"/>
          </a:xfrm>
          <a:prstGeom prst="rect">
            <a:avLst/>
          </a:prstGeom>
        </p:spPr>
        <p:txBody>
          <a:bodyPr anchor="b"/>
          <a:lstStyle>
            <a:lvl1pPr>
              <a:defRPr sz="3733">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Click to edit Master title style</a:t>
            </a:r>
            <a:endParaRPr lang="bg-BG" dirty="0"/>
          </a:p>
        </p:txBody>
      </p:sp>
      <p:sp>
        <p:nvSpPr>
          <p:cNvPr id="3" name="Text Placeholder 2"/>
          <p:cNvSpPr>
            <a:spLocks noGrp="1"/>
          </p:cNvSpPr>
          <p:nvPr>
            <p:ph type="body" idx="1"/>
          </p:nvPr>
        </p:nvSpPr>
        <p:spPr>
          <a:xfrm>
            <a:off x="693675" y="1122172"/>
            <a:ext cx="10783061" cy="327760"/>
          </a:xfrm>
          <a:prstGeom prst="rect">
            <a:avLst/>
          </a:prstGeom>
        </p:spPr>
        <p:txBody>
          <a:bodyPr/>
          <a:lstStyle>
            <a:lvl1pPr marL="0" indent="0">
              <a:buNone/>
              <a:defRPr sz="1867">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79" indent="0">
              <a:buNone/>
              <a:defRPr sz="2667">
                <a:solidFill>
                  <a:schemeClr val="tx1">
                    <a:tint val="75000"/>
                  </a:schemeClr>
                </a:solidFill>
              </a:defRPr>
            </a:lvl2pPr>
            <a:lvl3pPr marL="1219158" indent="0">
              <a:buNone/>
              <a:defRPr sz="2400">
                <a:solidFill>
                  <a:schemeClr val="tx1">
                    <a:tint val="75000"/>
                  </a:schemeClr>
                </a:solidFill>
              </a:defRPr>
            </a:lvl3pPr>
            <a:lvl4pPr marL="1828737" indent="0">
              <a:buNone/>
              <a:defRPr sz="2133">
                <a:solidFill>
                  <a:schemeClr val="tx1">
                    <a:tint val="75000"/>
                  </a:schemeClr>
                </a:solidFill>
              </a:defRPr>
            </a:lvl4pPr>
            <a:lvl5pPr marL="2438315" indent="0">
              <a:buNone/>
              <a:defRPr sz="2133">
                <a:solidFill>
                  <a:schemeClr val="tx1">
                    <a:tint val="75000"/>
                  </a:schemeClr>
                </a:solidFill>
              </a:defRPr>
            </a:lvl5pPr>
            <a:lvl6pPr marL="3047894" indent="0">
              <a:buNone/>
              <a:defRPr sz="2133">
                <a:solidFill>
                  <a:schemeClr val="tx1">
                    <a:tint val="75000"/>
                  </a:schemeClr>
                </a:solidFill>
              </a:defRPr>
            </a:lvl6pPr>
            <a:lvl7pPr marL="3657473" indent="0">
              <a:buNone/>
              <a:defRPr sz="2133">
                <a:solidFill>
                  <a:schemeClr val="tx1">
                    <a:tint val="75000"/>
                  </a:schemeClr>
                </a:solidFill>
              </a:defRPr>
            </a:lvl7pPr>
            <a:lvl8pPr marL="4267051" indent="0">
              <a:buNone/>
              <a:defRPr sz="2133">
                <a:solidFill>
                  <a:schemeClr val="tx1">
                    <a:tint val="75000"/>
                  </a:schemeClr>
                </a:solidFill>
              </a:defRPr>
            </a:lvl8pPr>
            <a:lvl9pPr marL="4876629" indent="0">
              <a:buNone/>
              <a:defRPr sz="2133">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a:xfrm>
            <a:off x="4038600" y="6342355"/>
            <a:ext cx="4114800" cy="363855"/>
          </a:xfrm>
          <a:prstGeom prst="rect">
            <a:avLst/>
          </a:prstGeom>
        </p:spPr>
        <p:txBody>
          <a:bodyPr/>
          <a:lstStyle>
            <a:lvl1pPr algn="ctr">
              <a:defRPr sz="1067">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defTabSz="914377"/>
            <a:r>
              <a:rPr lang="en-US" smtClean="0">
                <a:solidFill>
                  <a:srgbClr val="F8F8F8">
                    <a:lumMod val="65000"/>
                  </a:srgbClr>
                </a:solidFill>
              </a:rPr>
              <a:t>www.yourwebsitename.com</a:t>
            </a:r>
            <a:endParaRPr lang="bg-BG" dirty="0">
              <a:solidFill>
                <a:srgbClr val="F8F8F8">
                  <a:lumMod val="65000"/>
                </a:srgbClr>
              </a:solidFill>
            </a:endParaRPr>
          </a:p>
        </p:txBody>
      </p:sp>
      <p:cxnSp>
        <p:nvCxnSpPr>
          <p:cNvPr id="7" name="Straight Connector 6"/>
          <p:cNvCxnSpPr/>
          <p:nvPr userDrawn="1"/>
        </p:nvCxnSpPr>
        <p:spPr>
          <a:xfrm>
            <a:off x="827337" y="1013627"/>
            <a:ext cx="10516836" cy="712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827337" y="6346407"/>
            <a:ext cx="10516836" cy="712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a:off x="827338" y="6346947"/>
            <a:ext cx="519157" cy="2265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bg-BG" sz="1872">
              <a:solidFill>
                <a:srgbClr val="F8F8F8"/>
              </a:solidFill>
            </a:endParaRPr>
          </a:p>
        </p:txBody>
      </p:sp>
      <p:sp>
        <p:nvSpPr>
          <p:cNvPr id="6" name="Slide Number Placeholder 5"/>
          <p:cNvSpPr>
            <a:spLocks noGrp="1"/>
          </p:cNvSpPr>
          <p:nvPr>
            <p:ph type="sldNum" sz="quarter" idx="12"/>
          </p:nvPr>
        </p:nvSpPr>
        <p:spPr>
          <a:xfrm>
            <a:off x="820052" y="6331778"/>
            <a:ext cx="527872" cy="233636"/>
          </a:xfrm>
          <a:prstGeom prst="rect">
            <a:avLst/>
          </a:prstGeom>
        </p:spPr>
        <p:txBody>
          <a:bodyPr/>
          <a:lstStyle>
            <a:lvl1pPr algn="ctr">
              <a:defRPr sz="1067">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fld id="{C6D8CC86-F41E-4D8C-A336-0F3AA98DA01D}" type="slidenum">
              <a:rPr lang="bg-BG" smtClean="0">
                <a:solidFill>
                  <a:srgbClr val="F8F8F8"/>
                </a:solidFill>
              </a:rPr>
              <a:pPr/>
              <a:t>‹#›</a:t>
            </a:fld>
            <a:endParaRPr lang="bg-BG" dirty="0">
              <a:solidFill>
                <a:srgbClr val="F8F8F8"/>
              </a:solidFill>
            </a:endParaRPr>
          </a:p>
        </p:txBody>
      </p:sp>
      <p:sp>
        <p:nvSpPr>
          <p:cNvPr id="4" name="Rectangle 3"/>
          <p:cNvSpPr/>
          <p:nvPr userDrawn="1"/>
        </p:nvSpPr>
        <p:spPr>
          <a:xfrm>
            <a:off x="10822760" y="6353531"/>
            <a:ext cx="244365" cy="2255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bg-BG" sz="1872">
              <a:solidFill>
                <a:srgbClr val="F8F8F8"/>
              </a:solidFill>
            </a:endParaRPr>
          </a:p>
        </p:txBody>
      </p:sp>
      <p:sp>
        <p:nvSpPr>
          <p:cNvPr id="16" name="Rectangle 15"/>
          <p:cNvSpPr/>
          <p:nvPr userDrawn="1"/>
        </p:nvSpPr>
        <p:spPr>
          <a:xfrm>
            <a:off x="11100224" y="6354251"/>
            <a:ext cx="244365" cy="2240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bg-BG" sz="1872">
              <a:solidFill>
                <a:srgbClr val="F8F8F8"/>
              </a:solidFill>
            </a:endParaRPr>
          </a:p>
        </p:txBody>
      </p:sp>
      <p:sp>
        <p:nvSpPr>
          <p:cNvPr id="11" name="Freeform 1987"/>
          <p:cNvSpPr>
            <a:spLocks/>
          </p:cNvSpPr>
          <p:nvPr userDrawn="1"/>
        </p:nvSpPr>
        <p:spPr bwMode="auto">
          <a:xfrm>
            <a:off x="11197068" y="6402008"/>
            <a:ext cx="71435" cy="128581"/>
          </a:xfrm>
          <a:custGeom>
            <a:avLst/>
            <a:gdLst>
              <a:gd name="T0" fmla="*/ 0 w 17"/>
              <a:gd name="T1" fmla="*/ 0 h 34"/>
              <a:gd name="T2" fmla="*/ 0 w 17"/>
              <a:gd name="T3" fmla="*/ 9 h 34"/>
              <a:gd name="T4" fmla="*/ 8 w 17"/>
              <a:gd name="T5" fmla="*/ 17 h 34"/>
              <a:gd name="T6" fmla="*/ 0 w 17"/>
              <a:gd name="T7" fmla="*/ 25 h 34"/>
              <a:gd name="T8" fmla="*/ 0 w 17"/>
              <a:gd name="T9" fmla="*/ 34 h 34"/>
              <a:gd name="T10" fmla="*/ 17 w 17"/>
              <a:gd name="T11" fmla="*/ 17 h 34"/>
              <a:gd name="T12" fmla="*/ 0 w 17"/>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0" y="0"/>
                </a:moveTo>
                <a:lnTo>
                  <a:pt x="0" y="9"/>
                </a:lnTo>
                <a:lnTo>
                  <a:pt x="8" y="17"/>
                </a:lnTo>
                <a:lnTo>
                  <a:pt x="0" y="25"/>
                </a:lnTo>
                <a:lnTo>
                  <a:pt x="0" y="34"/>
                </a:lnTo>
                <a:lnTo>
                  <a:pt x="17" y="17"/>
                </a:lnTo>
                <a:lnTo>
                  <a:pt x="0" y="0"/>
                </a:lnTo>
                <a:close/>
              </a:path>
            </a:pathLst>
          </a:custGeom>
          <a:solidFill>
            <a:schemeClr val="bg1"/>
          </a:solidFill>
          <a:ln>
            <a:noFill/>
          </a:ln>
          <a:extLst/>
        </p:spPr>
        <p:txBody>
          <a:bodyPr vert="horz" wrap="square" lIns="121920" tIns="60960" rIns="121920" bIns="60960" numCol="1" anchor="t" anchorCtr="0" compatLnSpc="1">
            <a:prstTxWarp prst="textNoShape">
              <a:avLst/>
            </a:prstTxWarp>
          </a:bodyPr>
          <a:lstStyle/>
          <a:p>
            <a:pPr defTabSz="914377"/>
            <a:endParaRPr lang="bg-BG" sz="1872">
              <a:solidFill>
                <a:srgbClr val="333333"/>
              </a:solidFill>
            </a:endParaRPr>
          </a:p>
        </p:txBody>
      </p:sp>
      <p:sp>
        <p:nvSpPr>
          <p:cNvPr id="17" name="Freeform 1987"/>
          <p:cNvSpPr>
            <a:spLocks/>
          </p:cNvSpPr>
          <p:nvPr userDrawn="1"/>
        </p:nvSpPr>
        <p:spPr bwMode="auto">
          <a:xfrm flipH="1">
            <a:off x="10904677" y="6402008"/>
            <a:ext cx="71435" cy="128581"/>
          </a:xfrm>
          <a:custGeom>
            <a:avLst/>
            <a:gdLst>
              <a:gd name="T0" fmla="*/ 0 w 17"/>
              <a:gd name="T1" fmla="*/ 0 h 34"/>
              <a:gd name="T2" fmla="*/ 0 w 17"/>
              <a:gd name="T3" fmla="*/ 9 h 34"/>
              <a:gd name="T4" fmla="*/ 8 w 17"/>
              <a:gd name="T5" fmla="*/ 17 h 34"/>
              <a:gd name="T6" fmla="*/ 0 w 17"/>
              <a:gd name="T7" fmla="*/ 25 h 34"/>
              <a:gd name="T8" fmla="*/ 0 w 17"/>
              <a:gd name="T9" fmla="*/ 34 h 34"/>
              <a:gd name="T10" fmla="*/ 17 w 17"/>
              <a:gd name="T11" fmla="*/ 17 h 34"/>
              <a:gd name="T12" fmla="*/ 0 w 17"/>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0" y="0"/>
                </a:moveTo>
                <a:lnTo>
                  <a:pt x="0" y="9"/>
                </a:lnTo>
                <a:lnTo>
                  <a:pt x="8" y="17"/>
                </a:lnTo>
                <a:lnTo>
                  <a:pt x="0" y="25"/>
                </a:lnTo>
                <a:lnTo>
                  <a:pt x="0" y="34"/>
                </a:lnTo>
                <a:lnTo>
                  <a:pt x="17" y="17"/>
                </a:lnTo>
                <a:lnTo>
                  <a:pt x="0" y="0"/>
                </a:lnTo>
                <a:close/>
              </a:path>
            </a:pathLst>
          </a:custGeom>
          <a:solidFill>
            <a:schemeClr val="bg1"/>
          </a:solidFill>
          <a:ln>
            <a:noFill/>
          </a:ln>
          <a:extLst/>
        </p:spPr>
        <p:txBody>
          <a:bodyPr vert="horz" wrap="square" lIns="121920" tIns="60960" rIns="121920" bIns="60960" numCol="1" anchor="t" anchorCtr="0" compatLnSpc="1">
            <a:prstTxWarp prst="textNoShape">
              <a:avLst/>
            </a:prstTxWarp>
          </a:bodyPr>
          <a:lstStyle/>
          <a:p>
            <a:pPr defTabSz="914377"/>
            <a:endParaRPr lang="bg-BG" sz="1872">
              <a:solidFill>
                <a:srgbClr val="333333"/>
              </a:solidFill>
            </a:endParaRPr>
          </a:p>
        </p:txBody>
      </p:sp>
      <p:sp>
        <p:nvSpPr>
          <p:cNvPr id="9" name="Rectangle 8">
            <a:hlinkClick r:id="" action="ppaction://hlinkshowjump?jump=previousslide"/>
          </p:cNvPr>
          <p:cNvSpPr/>
          <p:nvPr userDrawn="1"/>
        </p:nvSpPr>
        <p:spPr>
          <a:xfrm>
            <a:off x="10822761" y="6353531"/>
            <a:ext cx="246328" cy="25379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bg-BG" sz="1620">
              <a:solidFill>
                <a:srgbClr val="F8F8F8"/>
              </a:solidFill>
            </a:endParaRPr>
          </a:p>
        </p:txBody>
      </p:sp>
      <p:sp>
        <p:nvSpPr>
          <p:cNvPr id="14" name="Rectangle 13">
            <a:hlinkClick r:id="" action="ppaction://hlinkshowjump?jump=nextslide"/>
          </p:cNvPr>
          <p:cNvSpPr/>
          <p:nvPr userDrawn="1"/>
        </p:nvSpPr>
        <p:spPr>
          <a:xfrm>
            <a:off x="11100225" y="6342356"/>
            <a:ext cx="246328" cy="25379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bg-BG" sz="1620">
              <a:solidFill>
                <a:srgbClr val="F8F8F8"/>
              </a:solidFill>
            </a:endParaRPr>
          </a:p>
        </p:txBody>
      </p:sp>
    </p:spTree>
    <p:extLst>
      <p:ext uri="{BB962C8B-B14F-4D97-AF65-F5344CB8AC3E}">
        <p14:creationId xmlns:p14="http://schemas.microsoft.com/office/powerpoint/2010/main" val="15376417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6/23/2017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773688"/>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639614"/>
            <a:ext cx="10515600" cy="453735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9309221" y="631263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377"/>
            <a:fld id="{FB7D38A3-FEC3-466F-9B4E-F8F000310326}" type="slidenum">
              <a:rPr lang="uk-UA" smtClean="0">
                <a:solidFill>
                  <a:srgbClr val="333333">
                    <a:tint val="75000"/>
                  </a:srgbClr>
                </a:solidFill>
              </a:rPr>
              <a:pPr defTabSz="914377"/>
              <a:t>‹#›</a:t>
            </a:fld>
            <a:endParaRPr lang="uk-UA" dirty="0">
              <a:solidFill>
                <a:srgbClr val="333333">
                  <a:tint val="75000"/>
                </a:srgbClr>
              </a:solidFill>
            </a:endParaRPr>
          </a:p>
        </p:txBody>
      </p:sp>
      <p:sp>
        <p:nvSpPr>
          <p:cNvPr id="12" name="Chevron 11"/>
          <p:cNvSpPr/>
          <p:nvPr userDrawn="1"/>
        </p:nvSpPr>
        <p:spPr>
          <a:xfrm>
            <a:off x="11985236" y="6431124"/>
            <a:ext cx="74561" cy="128152"/>
          </a:xfrm>
          <a:prstGeom prst="chevron">
            <a:avLst>
              <a:gd name="adj" fmla="val 100000"/>
            </a:avLst>
          </a:prstGeom>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uk-UA" sz="1800">
              <a:solidFill>
                <a:srgbClr val="333333"/>
              </a:solidFill>
            </a:endParaRPr>
          </a:p>
        </p:txBody>
      </p:sp>
      <p:grpSp>
        <p:nvGrpSpPr>
          <p:cNvPr id="20" name="Group 19"/>
          <p:cNvGrpSpPr/>
          <p:nvPr userDrawn="1"/>
        </p:nvGrpSpPr>
        <p:grpSpPr>
          <a:xfrm>
            <a:off x="828616" y="447170"/>
            <a:ext cx="0" cy="1005193"/>
            <a:chOff x="621462" y="335377"/>
            <a:chExt cx="0" cy="753895"/>
          </a:xfrm>
        </p:grpSpPr>
        <p:cxnSp>
          <p:nvCxnSpPr>
            <p:cNvPr id="7" name="Straight Connector 6"/>
            <p:cNvCxnSpPr/>
            <p:nvPr userDrawn="1"/>
          </p:nvCxnSpPr>
          <p:spPr>
            <a:xfrm>
              <a:off x="621462" y="732367"/>
              <a:ext cx="0" cy="356905"/>
            </a:xfrm>
            <a:prstGeom prst="line">
              <a:avLst/>
            </a:prstGeom>
            <a:ln w="25400" cap="rnd"/>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21462" y="483544"/>
              <a:ext cx="0" cy="180000"/>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21462" y="335377"/>
              <a:ext cx="0" cy="72000"/>
            </a:xfrm>
            <a:prstGeom prst="line">
              <a:avLst/>
            </a:prstGeom>
            <a:ln w="25400" cap="rnd">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3437944"/>
      </p:ext>
    </p:extLst>
  </p:cSld>
  <p:clrMap bg1="lt1" tx1="dk1" bg2="lt2" tx2="dk2" accent1="accent1" accent2="accent2" accent3="accent3" accent4="accent4" accent5="accent5" accent6="accent6" hlink="hlink" folHlink="folHlink"/>
  <p:sldLayoutIdLst>
    <p:sldLayoutId id="2147483672" r:id="rId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dt="0"/>
  <p:txStyles>
    <p:titleStyle>
      <a:lvl1pPr algn="l" defTabSz="914377"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1867"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1467"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333"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3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35">
          <p15:clr>
            <a:srgbClr val="F26B43"/>
          </p15:clr>
        </p15:guide>
        <p15:guide id="2" pos="385">
          <p15:clr>
            <a:srgbClr val="F26B43"/>
          </p15:clr>
        </p15:guide>
        <p15:guide id="3" pos="5375">
          <p15:clr>
            <a:srgbClr val="F26B43"/>
          </p15:clr>
        </p15:guide>
        <p15:guide id="4" orient="horz" pos="7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Kabhinav569@gmail.com"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18.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g"/><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g"/><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jpg"/><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jpg"/><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jpg"/><Relationship Id="rId1" Type="http://schemas.openxmlformats.org/officeDocument/2006/relationships/slideLayout" Target="../slideLayouts/slideLayout18.xml"/><Relationship Id="rId5" Type="http://schemas.openxmlformats.org/officeDocument/2006/relationships/chart" Target="../charts/chart3.xml"/><Relationship Id="rId4" Type="http://schemas.openxmlformats.org/officeDocument/2006/relationships/chart" Target="../charts/chart2.xml"/></Relationships>
</file>

<file path=ppt/slides/_rels/slide2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5.jpg"/><Relationship Id="rId1" Type="http://schemas.openxmlformats.org/officeDocument/2006/relationships/slideLayout" Target="../slideLayouts/slideLayout18.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5.jpg"/><Relationship Id="rId1" Type="http://schemas.openxmlformats.org/officeDocument/2006/relationships/slideLayout" Target="../slideLayouts/slideLayout18.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
        <p:nvSpPr>
          <p:cNvPr id="4" name="Rectangle 3"/>
          <p:cNvSpPr/>
          <p:nvPr/>
        </p:nvSpPr>
        <p:spPr>
          <a:xfrm>
            <a:off x="9144000" y="0"/>
            <a:ext cx="3048000"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0" y="0"/>
            <a:ext cx="9144000" cy="3127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rgbClr val="FF0000"/>
              </a:solidFill>
            </a:endParaRPr>
          </a:p>
        </p:txBody>
      </p:sp>
      <p:sp>
        <p:nvSpPr>
          <p:cNvPr id="6" name="Rectangle 5"/>
          <p:cNvSpPr/>
          <p:nvPr/>
        </p:nvSpPr>
        <p:spPr>
          <a:xfrm>
            <a:off x="0" y="3127288"/>
            <a:ext cx="9144000" cy="369994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3746" y="1"/>
            <a:ext cx="3008508" cy="3127288"/>
          </a:xfrm>
          <a:prstGeom prst="rect">
            <a:avLst/>
          </a:prstGeom>
        </p:spPr>
      </p:pic>
      <p:sp>
        <p:nvSpPr>
          <p:cNvPr id="8" name="TextBox 7"/>
          <p:cNvSpPr txBox="1"/>
          <p:nvPr/>
        </p:nvSpPr>
        <p:spPr>
          <a:xfrm>
            <a:off x="9719256" y="4977261"/>
            <a:ext cx="2452998" cy="1477328"/>
          </a:xfrm>
          <a:prstGeom prst="rect">
            <a:avLst/>
          </a:prstGeom>
          <a:noFill/>
        </p:spPr>
        <p:txBody>
          <a:bodyPr wrap="square" rtlCol="0">
            <a:spAutoFit/>
          </a:bodyPr>
          <a:lstStyle/>
          <a:p>
            <a:r>
              <a:rPr lang="en-IN" dirty="0" smtClean="0"/>
              <a:t>KUMAR   ABHINAV</a:t>
            </a:r>
          </a:p>
          <a:p>
            <a:endParaRPr lang="en-IN" dirty="0"/>
          </a:p>
          <a:p>
            <a:r>
              <a:rPr lang="en-IN" sz="1600" dirty="0">
                <a:hlinkClick r:id="rId3"/>
              </a:rPr>
              <a:t>k</a:t>
            </a:r>
            <a:r>
              <a:rPr lang="en-IN" sz="1600" dirty="0" smtClean="0">
                <a:hlinkClick r:id="rId3"/>
              </a:rPr>
              <a:t>abhinav569@gmail.com</a:t>
            </a:r>
            <a:endParaRPr lang="en-IN" sz="1600" dirty="0" smtClean="0"/>
          </a:p>
          <a:p>
            <a:endParaRPr lang="en-IN" dirty="0"/>
          </a:p>
          <a:p>
            <a:r>
              <a:rPr lang="en-IN" dirty="0" smtClean="0"/>
              <a:t>91-8089 606 696</a:t>
            </a:r>
          </a:p>
        </p:txBody>
      </p:sp>
      <p:sp>
        <p:nvSpPr>
          <p:cNvPr id="10" name="Rectangle 9"/>
          <p:cNvSpPr/>
          <p:nvPr/>
        </p:nvSpPr>
        <p:spPr>
          <a:xfrm>
            <a:off x="2064929" y="4028696"/>
            <a:ext cx="4680428" cy="1323439"/>
          </a:xfrm>
          <a:prstGeom prst="rect">
            <a:avLst/>
          </a:prstGeom>
          <a:noFill/>
        </p:spPr>
        <p:txBody>
          <a:bodyPr wrap="square" lIns="91440" tIns="45720" rIns="91440" bIns="45720">
            <a:spAutoFit/>
          </a:bodyPr>
          <a:lstStyle/>
          <a:p>
            <a:pPr algn="ctr"/>
            <a:r>
              <a:rPr lang="en-US" sz="8000" dirty="0" smtClean="0">
                <a:ln w="0"/>
                <a:solidFill>
                  <a:schemeClr val="accent3"/>
                </a:solidFill>
                <a:effectLst>
                  <a:outerShdw blurRad="38100" dist="19050" dir="2700000" algn="tl" rotWithShape="0">
                    <a:schemeClr val="dk1">
                      <a:alpha val="40000"/>
                    </a:schemeClr>
                  </a:outerShdw>
                </a:effectLst>
              </a:rPr>
              <a:t>JUSCO</a:t>
            </a:r>
            <a:endParaRPr lang="en-US" sz="8000" b="0" cap="none" spc="0" dirty="0">
              <a:ln w="0"/>
              <a:solidFill>
                <a:schemeClr val="accent3"/>
              </a:solidFill>
              <a:effectLst>
                <a:outerShdw blurRad="38100" dist="19050" dir="2700000" algn="tl" rotWithShape="0">
                  <a:schemeClr val="dk1">
                    <a:alpha val="40000"/>
                  </a:schemeClr>
                </a:outerShdw>
              </a:effectLst>
            </a:endParaRPr>
          </a:p>
        </p:txBody>
      </p:sp>
      <p:sp>
        <p:nvSpPr>
          <p:cNvPr id="11" name="TextBox 10"/>
          <p:cNvSpPr txBox="1"/>
          <p:nvPr/>
        </p:nvSpPr>
        <p:spPr>
          <a:xfrm>
            <a:off x="2360973" y="5238549"/>
            <a:ext cx="4618516" cy="461665"/>
          </a:xfrm>
          <a:prstGeom prst="rect">
            <a:avLst/>
          </a:prstGeom>
          <a:noFill/>
        </p:spPr>
        <p:txBody>
          <a:bodyPr wrap="square" rtlCol="0">
            <a:spAutoFit/>
          </a:bodyPr>
          <a:lstStyle/>
          <a:p>
            <a:r>
              <a:rPr lang="en-IN" dirty="0"/>
              <a:t> </a:t>
            </a:r>
            <a:r>
              <a:rPr lang="en-IN" dirty="0" smtClean="0"/>
              <a:t>    </a:t>
            </a:r>
            <a:r>
              <a:rPr lang="en-IN" sz="2400" dirty="0" smtClean="0">
                <a:solidFill>
                  <a:schemeClr val="accent3"/>
                </a:solidFill>
              </a:rPr>
              <a:t>quality</a:t>
            </a:r>
            <a:r>
              <a:rPr lang="en-IN" sz="2400" dirty="0" smtClean="0"/>
              <a:t> </a:t>
            </a:r>
            <a:r>
              <a:rPr lang="en-IN" sz="2400" dirty="0" smtClean="0">
                <a:solidFill>
                  <a:schemeClr val="accent3"/>
                </a:solidFill>
              </a:rPr>
              <a:t>services</a:t>
            </a:r>
            <a:r>
              <a:rPr lang="en-IN" sz="2400" dirty="0" smtClean="0"/>
              <a:t>  </a:t>
            </a:r>
            <a:r>
              <a:rPr lang="en-IN" sz="2400" dirty="0" smtClean="0">
                <a:solidFill>
                  <a:schemeClr val="accent3"/>
                </a:solidFill>
              </a:rPr>
              <a:t>for</a:t>
            </a:r>
            <a:r>
              <a:rPr lang="en-IN" sz="2400" dirty="0" smtClean="0"/>
              <a:t>  </a:t>
            </a:r>
            <a:r>
              <a:rPr lang="en-IN" sz="2400" dirty="0" smtClean="0">
                <a:solidFill>
                  <a:schemeClr val="accent3"/>
                </a:solidFill>
              </a:rPr>
              <a:t>life</a:t>
            </a:r>
            <a:endParaRPr lang="en-IN" dirty="0">
              <a:solidFill>
                <a:schemeClr val="accent3"/>
              </a:solidFill>
            </a:endParaRPr>
          </a:p>
        </p:txBody>
      </p:sp>
      <p:sp>
        <p:nvSpPr>
          <p:cNvPr id="12" name="TextBox 11"/>
          <p:cNvSpPr txBox="1"/>
          <p:nvPr/>
        </p:nvSpPr>
        <p:spPr>
          <a:xfrm>
            <a:off x="680322" y="914400"/>
            <a:ext cx="7858371" cy="461665"/>
          </a:xfrm>
          <a:prstGeom prst="rect">
            <a:avLst/>
          </a:prstGeom>
          <a:noFill/>
        </p:spPr>
        <p:txBody>
          <a:bodyPr wrap="square" rtlCol="0">
            <a:spAutoFit/>
          </a:bodyPr>
          <a:lstStyle/>
          <a:p>
            <a:r>
              <a:rPr lang="en-IN" sz="2400" dirty="0" smtClean="0">
                <a:solidFill>
                  <a:schemeClr val="accent3"/>
                </a:solidFill>
              </a:rPr>
              <a:t>SMART CITIES THROUGH IOT AND </a:t>
            </a:r>
            <a:r>
              <a:rPr lang="en-IN" sz="2400" dirty="0">
                <a:solidFill>
                  <a:schemeClr val="accent3"/>
                </a:solidFill>
              </a:rPr>
              <a:t>ANALYSIS </a:t>
            </a:r>
            <a:r>
              <a:rPr lang="en-IN" sz="2400" dirty="0" smtClean="0">
                <a:solidFill>
                  <a:schemeClr val="accent3"/>
                </a:solidFill>
              </a:rPr>
              <a:t>INFERENCE</a:t>
            </a:r>
            <a:endParaRPr lang="en-IN" sz="2400" dirty="0">
              <a:solidFill>
                <a:schemeClr val="accent3"/>
              </a:solidFill>
            </a:endParaRPr>
          </a:p>
        </p:txBody>
      </p:sp>
    </p:spTree>
    <p:extLst>
      <p:ext uri="{BB962C8B-B14F-4D97-AF65-F5344CB8AC3E}">
        <p14:creationId xmlns:p14="http://schemas.microsoft.com/office/powerpoint/2010/main" val="172819950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00B050"/>
                </a:solidFill>
              </a:rPr>
              <a:t>IMPLEMENTATION OF SMART BINS</a:t>
            </a:r>
            <a:endParaRPr lang="en-IN" dirty="0">
              <a:solidFill>
                <a:srgbClr val="00B050"/>
              </a:solidFill>
            </a:endParaRPr>
          </a:p>
        </p:txBody>
      </p:sp>
      <p:sp>
        <p:nvSpPr>
          <p:cNvPr id="3" name="Text Placeholder 2"/>
          <p:cNvSpPr>
            <a:spLocks noGrp="1"/>
          </p:cNvSpPr>
          <p:nvPr>
            <p:ph type="body" idx="1"/>
          </p:nvPr>
        </p:nvSpPr>
        <p:spPr>
          <a:xfrm>
            <a:off x="693675" y="1122171"/>
            <a:ext cx="10783061" cy="5068393"/>
          </a:xfrm>
        </p:spPr>
        <p:txBody>
          <a:bodyPr>
            <a:normAutofit/>
          </a:bodyPr>
          <a:lstStyle/>
          <a:p>
            <a:pPr marL="342900" indent="-342900">
              <a:buFont typeface="Wingdings" panose="05000000000000000000" pitchFamily="2" charset="2"/>
              <a:buChar char="q"/>
            </a:pPr>
            <a:r>
              <a:rPr lang="en-IN" dirty="0" smtClean="0">
                <a:solidFill>
                  <a:srgbClr val="0070C0"/>
                </a:solidFill>
              </a:rPr>
              <a:t>   SEGREGATION    OF   WASTE   AS   DRY  AND   WET  WASTE</a:t>
            </a:r>
          </a:p>
          <a:p>
            <a:r>
              <a:rPr lang="en-IN" dirty="0">
                <a:solidFill>
                  <a:srgbClr val="0070C0"/>
                </a:solidFill>
              </a:rPr>
              <a:t> </a:t>
            </a:r>
            <a:r>
              <a:rPr lang="en-IN" dirty="0" smtClean="0">
                <a:solidFill>
                  <a:srgbClr val="0070C0"/>
                </a:solidFill>
              </a:rPr>
              <a:t> </a:t>
            </a:r>
            <a:r>
              <a:rPr lang="en-IN" sz="2000" dirty="0" smtClean="0">
                <a:solidFill>
                  <a:srgbClr val="0070C0"/>
                </a:solidFill>
              </a:rPr>
              <a:t>PROBLEMS</a:t>
            </a:r>
          </a:p>
          <a:p>
            <a:r>
              <a:rPr lang="en-IN" dirty="0">
                <a:solidFill>
                  <a:srgbClr val="0070C0"/>
                </a:solidFill>
              </a:rPr>
              <a:t> </a:t>
            </a:r>
            <a:r>
              <a:rPr lang="en-IN" dirty="0" smtClean="0">
                <a:solidFill>
                  <a:srgbClr val="0070C0"/>
                </a:solidFill>
              </a:rPr>
              <a:t> 1 )  inefficiency   in disposal  of waste  materials</a:t>
            </a:r>
          </a:p>
          <a:p>
            <a:r>
              <a:rPr lang="en-IN" dirty="0">
                <a:solidFill>
                  <a:srgbClr val="0070C0"/>
                </a:solidFill>
              </a:rPr>
              <a:t> </a:t>
            </a:r>
            <a:r>
              <a:rPr lang="en-IN" dirty="0" smtClean="0">
                <a:solidFill>
                  <a:srgbClr val="0070C0"/>
                </a:solidFill>
              </a:rPr>
              <a:t>  2 )  wrong  data given by  level  sensors  when  fitted at  top  of bin  as  when dumped  gave  100 %</a:t>
            </a:r>
          </a:p>
          <a:p>
            <a:r>
              <a:rPr lang="en-IN" dirty="0">
                <a:solidFill>
                  <a:srgbClr val="0070C0"/>
                </a:solidFill>
              </a:rPr>
              <a:t> </a:t>
            </a:r>
            <a:r>
              <a:rPr lang="en-IN" dirty="0" smtClean="0">
                <a:solidFill>
                  <a:srgbClr val="0070C0"/>
                </a:solidFill>
              </a:rPr>
              <a:t>          full  at each  stage  when  a single  piece of  bin is  thrown into it</a:t>
            </a:r>
          </a:p>
          <a:p>
            <a:r>
              <a:rPr lang="en-IN" sz="2000" dirty="0" smtClean="0">
                <a:solidFill>
                  <a:srgbClr val="0070C0"/>
                </a:solidFill>
              </a:rPr>
              <a:t>PROPOSED  SOLUTION </a:t>
            </a:r>
          </a:p>
          <a:p>
            <a:r>
              <a:rPr lang="en-IN" sz="2000" dirty="0">
                <a:solidFill>
                  <a:srgbClr val="0070C0"/>
                </a:solidFill>
              </a:rPr>
              <a:t> </a:t>
            </a:r>
            <a:r>
              <a:rPr lang="en-IN" sz="2000" dirty="0" smtClean="0">
                <a:solidFill>
                  <a:srgbClr val="0070C0"/>
                </a:solidFill>
              </a:rPr>
              <a:t>  1 )</a:t>
            </a:r>
            <a:r>
              <a:rPr lang="en-IN" sz="1800" dirty="0">
                <a:solidFill>
                  <a:srgbClr val="0070C0"/>
                </a:solidFill>
              </a:rPr>
              <a:t> </a:t>
            </a:r>
            <a:r>
              <a:rPr lang="en-IN" sz="1800" dirty="0" smtClean="0">
                <a:solidFill>
                  <a:srgbClr val="0070C0"/>
                </a:solidFill>
              </a:rPr>
              <a:t>automatic   suction  of   wet waste   from segregated  waste  from bins  to either  near  biogas  </a:t>
            </a:r>
          </a:p>
          <a:p>
            <a:r>
              <a:rPr lang="en-IN" sz="1800" dirty="0">
                <a:solidFill>
                  <a:srgbClr val="0070C0"/>
                </a:solidFill>
              </a:rPr>
              <a:t> </a:t>
            </a:r>
            <a:r>
              <a:rPr lang="en-IN" sz="1800" dirty="0" smtClean="0">
                <a:solidFill>
                  <a:srgbClr val="0070C0"/>
                </a:solidFill>
              </a:rPr>
              <a:t>        treatment  or  landfill   for   efficient  disposal  of   waste</a:t>
            </a:r>
          </a:p>
          <a:p>
            <a:r>
              <a:rPr lang="en-IN" sz="1800" dirty="0">
                <a:solidFill>
                  <a:srgbClr val="0070C0"/>
                </a:solidFill>
              </a:rPr>
              <a:t> </a:t>
            </a:r>
            <a:r>
              <a:rPr lang="en-IN" sz="1800" dirty="0" smtClean="0">
                <a:solidFill>
                  <a:srgbClr val="0070C0"/>
                </a:solidFill>
              </a:rPr>
              <a:t> 2)   side way  open  bins  and  calculation  of  average  of    data  feed  per hour  should be  calculated  </a:t>
            </a:r>
          </a:p>
          <a:p>
            <a:r>
              <a:rPr lang="en-IN" sz="1800" dirty="0">
                <a:solidFill>
                  <a:srgbClr val="0070C0"/>
                </a:solidFill>
              </a:rPr>
              <a:t> </a:t>
            </a:r>
            <a:r>
              <a:rPr lang="en-IN" sz="1800" dirty="0" smtClean="0">
                <a:solidFill>
                  <a:srgbClr val="0070C0"/>
                </a:solidFill>
              </a:rPr>
              <a:t>       for  correc</a:t>
            </a:r>
            <a:r>
              <a:rPr lang="en-IN" sz="1800" dirty="0" smtClean="0">
                <a:solidFill>
                  <a:srgbClr val="0070C0"/>
                </a:solidFill>
              </a:rPr>
              <a:t>t </a:t>
            </a:r>
            <a:r>
              <a:rPr lang="en-IN" sz="1800" dirty="0" smtClean="0">
                <a:solidFill>
                  <a:srgbClr val="0070C0"/>
                </a:solidFill>
              </a:rPr>
              <a:t> results  in bins  . So  now if  data is consistent  for  over  one hour   then  we conclude</a:t>
            </a:r>
          </a:p>
          <a:p>
            <a:r>
              <a:rPr lang="en-IN" sz="1800" dirty="0">
                <a:solidFill>
                  <a:srgbClr val="0070C0"/>
                </a:solidFill>
              </a:rPr>
              <a:t> </a:t>
            </a:r>
            <a:r>
              <a:rPr lang="en-IN" sz="1800" dirty="0" smtClean="0">
                <a:solidFill>
                  <a:srgbClr val="0070C0"/>
                </a:solidFill>
              </a:rPr>
              <a:t>     data  for confident   .</a:t>
            </a:r>
            <a:endParaRPr lang="en-IN" sz="2000" dirty="0">
              <a:solidFill>
                <a:srgbClr val="0070C0"/>
              </a:solidFill>
            </a:endParaRPr>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1" y="1219250"/>
            <a:ext cx="3871586" cy="256361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2856" y="3819734"/>
            <a:ext cx="2480154" cy="2446726"/>
          </a:xfrm>
          <a:prstGeom prst="rect">
            <a:avLst/>
          </a:prstGeom>
        </p:spPr>
      </p:pic>
    </p:spTree>
    <p:extLst>
      <p:ext uri="{BB962C8B-B14F-4D97-AF65-F5344CB8AC3E}">
        <p14:creationId xmlns:p14="http://schemas.microsoft.com/office/powerpoint/2010/main" val="91745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00B050"/>
                </a:solidFill>
              </a:rPr>
              <a:t>SMART PARKING</a:t>
            </a:r>
            <a:endParaRPr lang="en-IN" dirty="0"/>
          </a:p>
        </p:txBody>
      </p:sp>
      <p:sp>
        <p:nvSpPr>
          <p:cNvPr id="3" name="Text Placeholder 2"/>
          <p:cNvSpPr>
            <a:spLocks noGrp="1"/>
          </p:cNvSpPr>
          <p:nvPr>
            <p:ph type="body" idx="1"/>
          </p:nvPr>
        </p:nvSpPr>
        <p:spPr>
          <a:xfrm>
            <a:off x="693675" y="1109645"/>
            <a:ext cx="10783061" cy="531265"/>
          </a:xfrm>
        </p:spPr>
        <p:txBody>
          <a:bodyPr>
            <a:normAutofit/>
          </a:bodyPr>
          <a:lstStyle/>
          <a:p>
            <a:r>
              <a:rPr lang="en-IN" dirty="0" smtClean="0">
                <a:solidFill>
                  <a:srgbClr val="0070C0"/>
                </a:solidFill>
              </a:rPr>
              <a:t>        </a:t>
            </a:r>
            <a:endParaRPr lang="en-IN" dirty="0">
              <a:solidFill>
                <a:srgbClr val="0070C0"/>
              </a:solidFill>
            </a:endParaRPr>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sp>
        <p:nvSpPr>
          <p:cNvPr id="6" name="Rectangle 5"/>
          <p:cNvSpPr/>
          <p:nvPr/>
        </p:nvSpPr>
        <p:spPr>
          <a:xfrm>
            <a:off x="802709" y="1499847"/>
            <a:ext cx="10332929" cy="1754326"/>
          </a:xfrm>
          <a:prstGeom prst="rect">
            <a:avLst/>
          </a:prstGeom>
        </p:spPr>
        <p:txBody>
          <a:bodyPr wrap="square">
            <a:spAutoFit/>
          </a:bodyPr>
          <a:lstStyle/>
          <a:p>
            <a:pPr marL="342900" indent="-342900">
              <a:buFont typeface="+mj-lt"/>
              <a:buAutoNum type="alphaUcPeriod"/>
            </a:pPr>
            <a:r>
              <a:rPr lang="en-IN" dirty="0">
                <a:solidFill>
                  <a:srgbClr val="0070C0"/>
                </a:solidFill>
                <a:latin typeface="Open Sans"/>
              </a:rPr>
              <a:t>Shows the parking slot availability all the time using the dashboard</a:t>
            </a:r>
          </a:p>
          <a:p>
            <a:pPr marL="342900" indent="-342900">
              <a:buFont typeface="+mj-lt"/>
              <a:buAutoNum type="alphaUcPeriod"/>
            </a:pPr>
            <a:r>
              <a:rPr lang="en-IN" dirty="0">
                <a:solidFill>
                  <a:srgbClr val="0070C0"/>
                </a:solidFill>
                <a:latin typeface="Open Sans"/>
              </a:rPr>
              <a:t>Reduces searching time for the vacant slot</a:t>
            </a:r>
          </a:p>
          <a:p>
            <a:pPr marL="342900" indent="-342900">
              <a:buFont typeface="+mj-lt"/>
              <a:buAutoNum type="alphaUcPeriod"/>
            </a:pPr>
            <a:r>
              <a:rPr lang="en-IN" dirty="0">
                <a:solidFill>
                  <a:srgbClr val="0070C0"/>
                </a:solidFill>
                <a:latin typeface="Open Sans"/>
              </a:rPr>
              <a:t>Provides efficient space utilization</a:t>
            </a:r>
          </a:p>
          <a:p>
            <a:pPr marL="342900" indent="-342900">
              <a:buFont typeface="+mj-lt"/>
              <a:buAutoNum type="alphaUcPeriod"/>
            </a:pPr>
            <a:r>
              <a:rPr lang="en-IN" dirty="0">
                <a:solidFill>
                  <a:srgbClr val="0070C0"/>
                </a:solidFill>
                <a:latin typeface="Open Sans"/>
              </a:rPr>
              <a:t>Reduces supervision cost</a:t>
            </a:r>
          </a:p>
          <a:p>
            <a:pPr marL="342900" indent="-342900">
              <a:buFont typeface="+mj-lt"/>
              <a:buAutoNum type="alphaUcPeriod"/>
            </a:pPr>
            <a:r>
              <a:rPr lang="en-IN" dirty="0">
                <a:solidFill>
                  <a:srgbClr val="0070C0"/>
                </a:solidFill>
                <a:latin typeface="Open Sans"/>
              </a:rPr>
              <a:t>Mobile app for car parking</a:t>
            </a:r>
          </a:p>
          <a:p>
            <a:pPr marL="342900" indent="-342900">
              <a:buFont typeface="+mj-lt"/>
              <a:buAutoNum type="alphaUcPeriod"/>
            </a:pPr>
            <a:r>
              <a:rPr lang="en-IN" dirty="0" err="1">
                <a:solidFill>
                  <a:srgbClr val="0070C0"/>
                </a:solidFill>
                <a:latin typeface="Open Sans"/>
              </a:rPr>
              <a:t>LoRa</a:t>
            </a:r>
            <a:r>
              <a:rPr lang="en-IN" dirty="0">
                <a:solidFill>
                  <a:srgbClr val="0070C0"/>
                </a:solidFill>
                <a:latin typeface="Open Sans"/>
              </a:rPr>
              <a:t> WAN Enabled</a:t>
            </a:r>
            <a:endParaRPr lang="en-IN" b="0" i="0" dirty="0">
              <a:solidFill>
                <a:srgbClr val="0070C0"/>
              </a:solidFill>
              <a:effectLst/>
              <a:latin typeface="Open Sans"/>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608" y="3324884"/>
            <a:ext cx="7429500" cy="2808416"/>
          </a:xfrm>
          <a:prstGeom prst="rect">
            <a:avLst/>
          </a:prstGeom>
        </p:spPr>
      </p:pic>
    </p:spTree>
    <p:extLst>
      <p:ext uri="{BB962C8B-B14F-4D97-AF65-F5344CB8AC3E}">
        <p14:creationId xmlns:p14="http://schemas.microsoft.com/office/powerpoint/2010/main" val="3227641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00B050"/>
                </a:solidFill>
              </a:rPr>
              <a:t>SAMPLE DATA FOR PARKING IN CITY</a:t>
            </a:r>
            <a:endParaRPr lang="en-IN" dirty="0">
              <a:solidFill>
                <a:srgbClr val="00B050"/>
              </a:solidFill>
            </a:endParaRPr>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348" y="1577712"/>
            <a:ext cx="10587388" cy="4422254"/>
          </a:xfrm>
          <a:prstGeom prst="rect">
            <a:avLst/>
          </a:prstGeom>
        </p:spPr>
      </p:pic>
    </p:spTree>
    <p:extLst>
      <p:ext uri="{BB962C8B-B14F-4D97-AF65-F5344CB8AC3E}">
        <p14:creationId xmlns:p14="http://schemas.microsoft.com/office/powerpoint/2010/main" val="1934348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00B050"/>
                </a:solidFill>
              </a:rPr>
              <a:t>ACTUAL   DATA   </a:t>
            </a:r>
            <a:r>
              <a:rPr lang="en-IN" dirty="0" smtClean="0"/>
              <a:t>IMPLEMENTATION</a:t>
            </a:r>
            <a:endParaRPr lang="en-IN" dirty="0"/>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77712"/>
            <a:ext cx="5924811" cy="273941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851" y="1711574"/>
            <a:ext cx="4877481" cy="115268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325" y="2864260"/>
            <a:ext cx="4887007" cy="1762371"/>
          </a:xfrm>
          <a:prstGeom prst="rect">
            <a:avLst/>
          </a:prstGeom>
        </p:spPr>
      </p:pic>
      <p:sp>
        <p:nvSpPr>
          <p:cNvPr id="9" name="TextBox 8"/>
          <p:cNvSpPr txBox="1"/>
          <p:nvPr/>
        </p:nvSpPr>
        <p:spPr>
          <a:xfrm>
            <a:off x="1077238" y="4960307"/>
            <a:ext cx="4283902" cy="923330"/>
          </a:xfrm>
          <a:prstGeom prst="rect">
            <a:avLst/>
          </a:prstGeom>
          <a:noFill/>
        </p:spPr>
        <p:txBody>
          <a:bodyPr wrap="square" rtlCol="0">
            <a:spAutoFit/>
          </a:bodyPr>
          <a:lstStyle/>
          <a:p>
            <a:pPr marL="285750" indent="-285750">
              <a:buFont typeface="Wingdings" panose="05000000000000000000" pitchFamily="2" charset="2"/>
              <a:buChar char="§"/>
            </a:pPr>
            <a:r>
              <a:rPr lang="en-IN" dirty="0" smtClean="0">
                <a:solidFill>
                  <a:srgbClr val="0070C0"/>
                </a:solidFill>
              </a:rPr>
              <a:t>Data as  received  from </a:t>
            </a:r>
            <a:r>
              <a:rPr lang="en-IN" dirty="0" err="1" smtClean="0">
                <a:solidFill>
                  <a:srgbClr val="0070C0"/>
                </a:solidFill>
              </a:rPr>
              <a:t>tata</a:t>
            </a:r>
            <a:r>
              <a:rPr lang="en-IN" dirty="0" smtClean="0">
                <a:solidFill>
                  <a:srgbClr val="0070C0"/>
                </a:solidFill>
              </a:rPr>
              <a:t> communication  server  for different  area  parking ID </a:t>
            </a:r>
            <a:r>
              <a:rPr lang="en-IN" dirty="0" smtClean="0"/>
              <a:t>.</a:t>
            </a:r>
            <a:endParaRPr lang="en-IN" dirty="0"/>
          </a:p>
        </p:txBody>
      </p:sp>
    </p:spTree>
    <p:extLst>
      <p:ext uri="{BB962C8B-B14F-4D97-AF65-F5344CB8AC3E}">
        <p14:creationId xmlns:p14="http://schemas.microsoft.com/office/powerpoint/2010/main" val="1316896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00B050"/>
                </a:solidFill>
              </a:rPr>
              <a:t>CITY SURVIELLANCE</a:t>
            </a:r>
            <a:endParaRPr lang="en-IN" dirty="0">
              <a:solidFill>
                <a:srgbClr val="00B050"/>
              </a:solidFill>
            </a:endParaRPr>
          </a:p>
        </p:txBody>
      </p:sp>
      <p:sp>
        <p:nvSpPr>
          <p:cNvPr id="3" name="Text Placeholder 2"/>
          <p:cNvSpPr>
            <a:spLocks noGrp="1"/>
          </p:cNvSpPr>
          <p:nvPr>
            <p:ph type="body" idx="1"/>
          </p:nvPr>
        </p:nvSpPr>
        <p:spPr/>
        <p:txBody>
          <a:bodyPr>
            <a:normAutofit lnSpcReduction="10000"/>
          </a:bodyPr>
          <a:lstStyle/>
          <a:p>
            <a:r>
              <a:rPr lang="en-IN" dirty="0" smtClean="0"/>
              <a:t>       </a:t>
            </a:r>
            <a:r>
              <a:rPr lang="en-IN" dirty="0" smtClean="0">
                <a:solidFill>
                  <a:srgbClr val="0070C0"/>
                </a:solidFill>
              </a:rPr>
              <a:t>PROPOSAL </a:t>
            </a:r>
            <a:endParaRPr lang="en-IN" dirty="0">
              <a:solidFill>
                <a:srgbClr val="0070C0"/>
              </a:solidFill>
            </a:endParaRPr>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sp>
        <p:nvSpPr>
          <p:cNvPr id="6" name="TextBox 5"/>
          <p:cNvSpPr txBox="1"/>
          <p:nvPr/>
        </p:nvSpPr>
        <p:spPr>
          <a:xfrm>
            <a:off x="1027134" y="1778696"/>
            <a:ext cx="6275540" cy="3416320"/>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rgbClr val="0070C0"/>
                </a:solidFill>
              </a:rPr>
              <a:t>Placement of a well networked CCTV at most of the parks and museums.</a:t>
            </a:r>
          </a:p>
          <a:p>
            <a:pPr marL="285750" indent="-285750">
              <a:buFont typeface="Wingdings" panose="05000000000000000000" pitchFamily="2" charset="2"/>
              <a:buChar char="Ø"/>
            </a:pPr>
            <a:r>
              <a:rPr lang="en-IN" dirty="0">
                <a:solidFill>
                  <a:srgbClr val="0070C0"/>
                </a:solidFill>
              </a:rPr>
              <a:t>Installation of a centralized monitoring system along with the proximity sensor’s report to be </a:t>
            </a:r>
            <a:r>
              <a:rPr lang="en-IN" dirty="0" err="1">
                <a:solidFill>
                  <a:srgbClr val="0070C0"/>
                </a:solidFill>
              </a:rPr>
              <a:t>analyzed</a:t>
            </a:r>
            <a:r>
              <a:rPr lang="en-IN" dirty="0">
                <a:solidFill>
                  <a:srgbClr val="0070C0"/>
                </a:solidFill>
              </a:rPr>
              <a:t> on daily basis</a:t>
            </a:r>
          </a:p>
          <a:p>
            <a:pPr marL="285750" indent="-285750">
              <a:buFont typeface="Wingdings" panose="05000000000000000000" pitchFamily="2" charset="2"/>
              <a:buChar char="Ø"/>
            </a:pPr>
            <a:r>
              <a:rPr lang="en-IN" dirty="0">
                <a:solidFill>
                  <a:srgbClr val="0070C0"/>
                </a:solidFill>
              </a:rPr>
              <a:t>Implementation of CCTV camera and PR sensors including intruder alarm</a:t>
            </a:r>
          </a:p>
          <a:p>
            <a:pPr marL="285750" indent="-285750">
              <a:buFont typeface="Wingdings" panose="05000000000000000000" pitchFamily="2" charset="2"/>
              <a:buChar char="Ø"/>
            </a:pPr>
            <a:r>
              <a:rPr lang="en-IN" dirty="0">
                <a:solidFill>
                  <a:srgbClr val="0070C0"/>
                </a:solidFill>
              </a:rPr>
              <a:t>Placement of CCTV camera to reduce the requirement of security guards</a:t>
            </a:r>
          </a:p>
          <a:p>
            <a:pPr marL="285750" indent="-285750">
              <a:buFont typeface="Wingdings" panose="05000000000000000000" pitchFamily="2" charset="2"/>
              <a:buChar char="Ø"/>
            </a:pPr>
            <a:r>
              <a:rPr lang="en-IN" dirty="0">
                <a:solidFill>
                  <a:srgbClr val="0070C0"/>
                </a:solidFill>
              </a:rPr>
              <a:t>Placement of Intrusion detection system with a buzzer to prevent theft</a:t>
            </a:r>
          </a:p>
          <a:p>
            <a:endParaRPr lang="en-IN"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2674" y="1626906"/>
            <a:ext cx="4762500" cy="3219450"/>
          </a:xfrm>
          <a:prstGeom prst="rect">
            <a:avLst/>
          </a:prstGeom>
        </p:spPr>
      </p:pic>
    </p:spTree>
    <p:extLst>
      <p:ext uri="{BB962C8B-B14F-4D97-AF65-F5344CB8AC3E}">
        <p14:creationId xmlns:p14="http://schemas.microsoft.com/office/powerpoint/2010/main" val="3575055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00B050"/>
                </a:solidFill>
              </a:rPr>
              <a:t>CENTRE  COMMAND </a:t>
            </a:r>
            <a:endParaRPr lang="en-IN" dirty="0">
              <a:solidFill>
                <a:srgbClr val="00B050"/>
              </a:solidFill>
            </a:endParaRPr>
          </a:p>
        </p:txBody>
      </p:sp>
      <p:sp>
        <p:nvSpPr>
          <p:cNvPr id="3" name="Text Placeholder 2"/>
          <p:cNvSpPr>
            <a:spLocks noGrp="1"/>
          </p:cNvSpPr>
          <p:nvPr>
            <p:ph type="body" idx="1"/>
          </p:nvPr>
        </p:nvSpPr>
        <p:spPr>
          <a:xfrm>
            <a:off x="693676" y="1122171"/>
            <a:ext cx="6972254" cy="2397643"/>
          </a:xfrm>
        </p:spPr>
        <p:txBody>
          <a:bodyPr>
            <a:normAutofit/>
          </a:bodyPr>
          <a:lstStyle/>
          <a:p>
            <a:pPr marL="342900" indent="-342900">
              <a:buFont typeface="Wingdings" panose="05000000000000000000" pitchFamily="2" charset="2"/>
              <a:buChar char="§"/>
            </a:pPr>
            <a:r>
              <a:rPr lang="en-IN" dirty="0">
                <a:solidFill>
                  <a:srgbClr val="0070C0"/>
                </a:solidFill>
              </a:rPr>
              <a:t>A Centralized dashboard for monitoring</a:t>
            </a:r>
          </a:p>
          <a:p>
            <a:pPr marL="342900" indent="-342900">
              <a:buFont typeface="Wingdings" panose="05000000000000000000" pitchFamily="2" charset="2"/>
              <a:buChar char="§"/>
            </a:pPr>
            <a:r>
              <a:rPr lang="en-IN" dirty="0">
                <a:solidFill>
                  <a:srgbClr val="0070C0"/>
                </a:solidFill>
              </a:rPr>
              <a:t>Water level of all the water tanks and reservoirs</a:t>
            </a:r>
          </a:p>
          <a:p>
            <a:pPr marL="342900" indent="-342900">
              <a:buFont typeface="Wingdings" panose="05000000000000000000" pitchFamily="2" charset="2"/>
              <a:buChar char="§"/>
            </a:pPr>
            <a:r>
              <a:rPr lang="en-IN" dirty="0">
                <a:solidFill>
                  <a:srgbClr val="0070C0"/>
                </a:solidFill>
              </a:rPr>
              <a:t>Water quality of water tanks, flow of water in water treatment plants and water tanks</a:t>
            </a:r>
          </a:p>
          <a:p>
            <a:pPr marL="342900" indent="-342900">
              <a:buFont typeface="Wingdings" panose="05000000000000000000" pitchFamily="2" charset="2"/>
              <a:buChar char="§"/>
            </a:pPr>
            <a:r>
              <a:rPr lang="en-IN" dirty="0">
                <a:solidFill>
                  <a:srgbClr val="0070C0"/>
                </a:solidFill>
              </a:rPr>
              <a:t>Dust bin level in web app/mobile app</a:t>
            </a:r>
          </a:p>
          <a:p>
            <a:pPr marL="342900" indent="-342900">
              <a:buFont typeface="Wingdings" panose="05000000000000000000" pitchFamily="2" charset="2"/>
              <a:buChar char="§"/>
            </a:pPr>
            <a:r>
              <a:rPr lang="en-IN" dirty="0">
                <a:solidFill>
                  <a:srgbClr val="0070C0"/>
                </a:solidFill>
              </a:rPr>
              <a:t>Opening and closing of inlet and outlet valves of water tower</a:t>
            </a:r>
          </a:p>
          <a:p>
            <a:pPr marL="342900" indent="-342900">
              <a:buFont typeface="Wingdings" panose="05000000000000000000" pitchFamily="2" charset="2"/>
              <a:buChar char="§"/>
            </a:pPr>
            <a:r>
              <a:rPr lang="en-IN" dirty="0">
                <a:solidFill>
                  <a:srgbClr val="0070C0"/>
                </a:solidFill>
              </a:rPr>
              <a:t>Data analytics that leads to better planning and efficient resource utilization</a:t>
            </a:r>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sp>
        <p:nvSpPr>
          <p:cNvPr id="7" name="TextBox 6"/>
          <p:cNvSpPr txBox="1"/>
          <p:nvPr/>
        </p:nvSpPr>
        <p:spPr>
          <a:xfrm>
            <a:off x="1152395" y="3645074"/>
            <a:ext cx="10809961" cy="2697281"/>
          </a:xfrm>
          <a:prstGeom prst="rect">
            <a:avLst/>
          </a:prstGeom>
          <a:noFill/>
        </p:spPr>
        <p:txBody>
          <a:bodyPr wrap="square" rtlCol="0">
            <a:spAutoFit/>
          </a:bodyPr>
          <a:lstStyle/>
          <a:p>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395" y="3711234"/>
            <a:ext cx="8973802" cy="2267266"/>
          </a:xfrm>
          <a:prstGeom prst="rect">
            <a:avLst/>
          </a:prstGeom>
        </p:spPr>
      </p:pic>
    </p:spTree>
    <p:extLst>
      <p:ext uri="{BB962C8B-B14F-4D97-AF65-F5344CB8AC3E}">
        <p14:creationId xmlns:p14="http://schemas.microsoft.com/office/powerpoint/2010/main" val="395231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00B050"/>
                </a:solidFill>
              </a:rPr>
              <a:t>SMART POOL </a:t>
            </a:r>
            <a:endParaRPr lang="en-IN" dirty="0">
              <a:solidFill>
                <a:srgbClr val="00B050"/>
              </a:solidFill>
            </a:endParaRPr>
          </a:p>
        </p:txBody>
      </p:sp>
      <p:sp>
        <p:nvSpPr>
          <p:cNvPr id="3" name="Text Placeholder 2"/>
          <p:cNvSpPr>
            <a:spLocks noGrp="1"/>
          </p:cNvSpPr>
          <p:nvPr>
            <p:ph type="body" idx="1"/>
          </p:nvPr>
        </p:nvSpPr>
        <p:spPr/>
        <p:txBody>
          <a:bodyPr>
            <a:normAutofit lnSpcReduction="10000"/>
          </a:bodyPr>
          <a:lstStyle/>
          <a:p>
            <a:r>
              <a:rPr lang="en-IN" dirty="0" smtClean="0"/>
              <a:t>     </a:t>
            </a:r>
            <a:r>
              <a:rPr lang="en-IN" dirty="0" smtClean="0">
                <a:solidFill>
                  <a:srgbClr val="0070C0"/>
                </a:solidFill>
              </a:rPr>
              <a:t>BENEFITS  OF  IMPLEMENTATION  OF  SMART POOL </a:t>
            </a:r>
            <a:endParaRPr lang="en-IN" dirty="0">
              <a:solidFill>
                <a:srgbClr val="0070C0"/>
              </a:solidFill>
            </a:endParaRPr>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sp>
        <p:nvSpPr>
          <p:cNvPr id="6" name="TextBox 5"/>
          <p:cNvSpPr txBox="1"/>
          <p:nvPr/>
        </p:nvSpPr>
        <p:spPr>
          <a:xfrm>
            <a:off x="907093" y="1678488"/>
            <a:ext cx="6263014" cy="2308324"/>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rgbClr val="0070C0"/>
                </a:solidFill>
              </a:rPr>
              <a:t>Notifies Chlorine, </a:t>
            </a:r>
            <a:r>
              <a:rPr lang="en-IN" dirty="0" err="1">
                <a:solidFill>
                  <a:srgbClr val="0070C0"/>
                </a:solidFill>
              </a:rPr>
              <a:t>Ph</a:t>
            </a:r>
            <a:r>
              <a:rPr lang="en-IN" dirty="0">
                <a:solidFill>
                  <a:srgbClr val="0070C0"/>
                </a:solidFill>
              </a:rPr>
              <a:t> and temperature level on smart phone and web application 24/7</a:t>
            </a:r>
          </a:p>
          <a:p>
            <a:pPr marL="285750" indent="-285750">
              <a:buFont typeface="Wingdings" panose="05000000000000000000" pitchFamily="2" charset="2"/>
              <a:buChar char="v"/>
            </a:pPr>
            <a:r>
              <a:rPr lang="en-IN" dirty="0">
                <a:solidFill>
                  <a:srgbClr val="0070C0"/>
                </a:solidFill>
              </a:rPr>
              <a:t>Provides accurate sensors and reliable readings</a:t>
            </a:r>
          </a:p>
          <a:p>
            <a:pPr marL="285750" indent="-285750">
              <a:buFont typeface="Wingdings" panose="05000000000000000000" pitchFamily="2" charset="2"/>
              <a:buChar char="v"/>
            </a:pPr>
            <a:r>
              <a:rPr lang="en-IN" dirty="0">
                <a:solidFill>
                  <a:srgbClr val="0070C0"/>
                </a:solidFill>
              </a:rPr>
              <a:t>Notifies the quantity of chloride when it is less or excess</a:t>
            </a:r>
          </a:p>
          <a:p>
            <a:pPr marL="285750" indent="-285750">
              <a:buFont typeface="Wingdings" panose="05000000000000000000" pitchFamily="2" charset="2"/>
              <a:buChar char="v"/>
            </a:pPr>
            <a:r>
              <a:rPr lang="en-IN" dirty="0">
                <a:solidFill>
                  <a:srgbClr val="0070C0"/>
                </a:solidFill>
              </a:rPr>
              <a:t>Ensures easy monitoring of pool from anywhere</a:t>
            </a:r>
          </a:p>
          <a:p>
            <a:pPr marL="285750" indent="-285750">
              <a:buFont typeface="Wingdings" panose="05000000000000000000" pitchFamily="2" charset="2"/>
              <a:buChar char="v"/>
            </a:pPr>
            <a:r>
              <a:rPr lang="en-IN" dirty="0">
                <a:solidFill>
                  <a:srgbClr val="0070C0"/>
                </a:solidFill>
              </a:rPr>
              <a:t>Prevents diseases due to excess chlorine</a:t>
            </a:r>
          </a:p>
          <a:p>
            <a:pPr marL="285750" indent="-285750">
              <a:buFont typeface="Wingdings" panose="05000000000000000000" pitchFamily="2" charset="2"/>
              <a:buChar char="v"/>
            </a:pPr>
            <a:r>
              <a:rPr lang="en-IN" dirty="0">
                <a:solidFill>
                  <a:srgbClr val="0070C0"/>
                </a:solidFill>
              </a:rPr>
              <a:t>Reduces service cost and man power for maintenance</a:t>
            </a:r>
          </a:p>
          <a:p>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452" y="3895595"/>
            <a:ext cx="7677150" cy="2294970"/>
          </a:xfrm>
          <a:prstGeom prst="rect">
            <a:avLst/>
          </a:prstGeom>
        </p:spPr>
      </p:pic>
    </p:spTree>
    <p:extLst>
      <p:ext uri="{BB962C8B-B14F-4D97-AF65-F5344CB8AC3E}">
        <p14:creationId xmlns:p14="http://schemas.microsoft.com/office/powerpoint/2010/main" val="3686855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00B050"/>
                </a:solidFill>
              </a:rPr>
              <a:t>SAMPLE DATA OF POND AND POOL </a:t>
            </a:r>
            <a:endParaRPr lang="en-IN" dirty="0">
              <a:solidFill>
                <a:srgbClr val="00B050"/>
              </a:solidFill>
            </a:endParaRPr>
          </a:p>
        </p:txBody>
      </p:sp>
      <p:sp>
        <p:nvSpPr>
          <p:cNvPr id="3" name="Text Placeholder 2"/>
          <p:cNvSpPr>
            <a:spLocks noGrp="1"/>
          </p:cNvSpPr>
          <p:nvPr>
            <p:ph type="body" idx="1"/>
          </p:nvPr>
        </p:nvSpPr>
        <p:spPr>
          <a:xfrm>
            <a:off x="693675" y="1122172"/>
            <a:ext cx="10783061" cy="1230044"/>
          </a:xfrm>
        </p:spPr>
        <p:txBody>
          <a:bodyPr>
            <a:normAutofit fontScale="92500"/>
          </a:bodyPr>
          <a:lstStyle/>
          <a:p>
            <a:pPr marL="342900" indent="-342900">
              <a:buFont typeface="Wingdings" panose="05000000000000000000" pitchFamily="2" charset="2"/>
              <a:buChar char="v"/>
            </a:pPr>
            <a:r>
              <a:rPr lang="en-IN" dirty="0" smtClean="0">
                <a:solidFill>
                  <a:srgbClr val="0070C0"/>
                </a:solidFill>
              </a:rPr>
              <a:t>     IN  POOL  CHLORINE LEVEL , PH VALUE  AND TEMPERATURE  IS   NOTED </a:t>
            </a:r>
          </a:p>
          <a:p>
            <a:pPr marL="342900" indent="-342900">
              <a:buFont typeface="Wingdings" panose="05000000000000000000" pitchFamily="2" charset="2"/>
              <a:buChar char="v"/>
            </a:pPr>
            <a:r>
              <a:rPr lang="en-IN" dirty="0" smtClean="0">
                <a:solidFill>
                  <a:srgbClr val="0070C0"/>
                </a:solidFill>
              </a:rPr>
              <a:t>     IN  POND  DISSOLVED OXYGEN LEVEL , PH VALUE  AND TEMPERATURE  IS   NOTED   AND  FOUNTAIN  IS OPENED  AUTOMATED   IF DO  LEVEL IS NOT      </a:t>
            </a:r>
          </a:p>
          <a:p>
            <a:r>
              <a:rPr lang="en-IN" dirty="0" smtClean="0">
                <a:solidFill>
                  <a:srgbClr val="0070C0"/>
                </a:solidFill>
              </a:rPr>
              <a:t>                 NORMAL  , TO  INCREASE  AGITATION  IN   SURFACE WATER .</a:t>
            </a:r>
            <a:endParaRPr lang="en-IN" dirty="0">
              <a:solidFill>
                <a:srgbClr val="0070C0"/>
              </a:solidFill>
            </a:endParaRPr>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384" y="2504006"/>
            <a:ext cx="5543536" cy="382746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2492" y="2504006"/>
            <a:ext cx="5862182" cy="3827462"/>
          </a:xfrm>
          <a:prstGeom prst="rect">
            <a:avLst/>
          </a:prstGeom>
        </p:spPr>
      </p:pic>
    </p:spTree>
    <p:extLst>
      <p:ext uri="{BB962C8B-B14F-4D97-AF65-F5344CB8AC3E}">
        <p14:creationId xmlns:p14="http://schemas.microsoft.com/office/powerpoint/2010/main" val="1901970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00B050"/>
                </a:solidFill>
              </a:rPr>
              <a:t>SMART STREET LIGHT</a:t>
            </a:r>
            <a:endParaRPr lang="en-IN" dirty="0">
              <a:solidFill>
                <a:srgbClr val="00B050"/>
              </a:solidFill>
            </a:endParaRPr>
          </a:p>
        </p:txBody>
      </p:sp>
      <p:sp>
        <p:nvSpPr>
          <p:cNvPr id="3" name="Text Placeholder 2"/>
          <p:cNvSpPr>
            <a:spLocks noGrp="1"/>
          </p:cNvSpPr>
          <p:nvPr>
            <p:ph type="body" idx="1"/>
          </p:nvPr>
        </p:nvSpPr>
        <p:spPr/>
        <p:txBody>
          <a:bodyPr>
            <a:normAutofit lnSpcReduction="10000"/>
          </a:bodyPr>
          <a:lstStyle/>
          <a:p>
            <a:r>
              <a:rPr lang="en-IN" dirty="0" smtClean="0"/>
              <a:t>    </a:t>
            </a:r>
            <a:r>
              <a:rPr lang="en-IN" b="1" dirty="0">
                <a:solidFill>
                  <a:srgbClr val="0070C0"/>
                </a:solidFill>
              </a:rPr>
              <a:t>Illustration of energy saving by using light sensors and auto timers</a:t>
            </a:r>
          </a:p>
          <a:p>
            <a:endParaRPr lang="en-IN" dirty="0"/>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sp>
        <p:nvSpPr>
          <p:cNvPr id="6" name="TextBox 5"/>
          <p:cNvSpPr txBox="1"/>
          <p:nvPr/>
        </p:nvSpPr>
        <p:spPr>
          <a:xfrm>
            <a:off x="6951945" y="1816274"/>
            <a:ext cx="5035463" cy="3139321"/>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rgbClr val="0070C0"/>
                </a:solidFill>
              </a:rPr>
              <a:t>Ensures remote monitoring and control of street light unit</a:t>
            </a:r>
          </a:p>
          <a:p>
            <a:pPr marL="285750" indent="-285750">
              <a:buFont typeface="Wingdings" panose="05000000000000000000" pitchFamily="2" charset="2"/>
              <a:buChar char="v"/>
            </a:pPr>
            <a:r>
              <a:rPr lang="en-IN" dirty="0">
                <a:solidFill>
                  <a:srgbClr val="0070C0"/>
                </a:solidFill>
              </a:rPr>
              <a:t>Ensures remote monitoring &amp; control of energy load consumption</a:t>
            </a:r>
          </a:p>
          <a:p>
            <a:pPr marL="285750" indent="-285750">
              <a:buFont typeface="Wingdings" panose="05000000000000000000" pitchFamily="2" charset="2"/>
              <a:buChar char="v"/>
            </a:pPr>
            <a:r>
              <a:rPr lang="en-IN" dirty="0">
                <a:solidFill>
                  <a:srgbClr val="0070C0"/>
                </a:solidFill>
              </a:rPr>
              <a:t>Helps in dimming of illumination during off peak hours</a:t>
            </a:r>
          </a:p>
          <a:p>
            <a:pPr marL="285750" indent="-285750">
              <a:buFont typeface="Wingdings" panose="05000000000000000000" pitchFamily="2" charset="2"/>
              <a:buChar char="v"/>
            </a:pPr>
            <a:r>
              <a:rPr lang="en-IN" dirty="0">
                <a:solidFill>
                  <a:srgbClr val="0070C0"/>
                </a:solidFill>
              </a:rPr>
              <a:t>Achieves up to 85% energy savings by dimming and smart scheduling</a:t>
            </a:r>
          </a:p>
          <a:p>
            <a:pPr marL="285750" indent="-285750">
              <a:buFont typeface="Wingdings" panose="05000000000000000000" pitchFamily="2" charset="2"/>
              <a:buChar char="v"/>
            </a:pPr>
            <a:r>
              <a:rPr lang="en-IN" dirty="0">
                <a:solidFill>
                  <a:srgbClr val="0070C0"/>
                </a:solidFill>
              </a:rPr>
              <a:t>Ensures the provision of right amount of light whenever needed</a:t>
            </a:r>
          </a:p>
          <a:p>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75" y="2069990"/>
            <a:ext cx="3419475" cy="34194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6094" y="3041436"/>
            <a:ext cx="2324424" cy="1476581"/>
          </a:xfrm>
          <a:prstGeom prst="rect">
            <a:avLst/>
          </a:prstGeom>
        </p:spPr>
      </p:pic>
    </p:spTree>
    <p:extLst>
      <p:ext uri="{BB962C8B-B14F-4D97-AF65-F5344CB8AC3E}">
        <p14:creationId xmlns:p14="http://schemas.microsoft.com/office/powerpoint/2010/main" val="330645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00B050"/>
                </a:solidFill>
              </a:rPr>
              <a:t>SMART ENERGY METER </a:t>
            </a:r>
            <a:endParaRPr lang="en-IN" dirty="0">
              <a:solidFill>
                <a:srgbClr val="00B050"/>
              </a:solidFill>
            </a:endParaRPr>
          </a:p>
        </p:txBody>
      </p:sp>
      <p:sp>
        <p:nvSpPr>
          <p:cNvPr id="3" name="Text Placeholder 2"/>
          <p:cNvSpPr>
            <a:spLocks noGrp="1"/>
          </p:cNvSpPr>
          <p:nvPr>
            <p:ph type="body" idx="1"/>
          </p:nvPr>
        </p:nvSpPr>
        <p:spPr/>
        <p:txBody>
          <a:bodyPr>
            <a:normAutofit lnSpcReduction="10000"/>
          </a:bodyPr>
          <a:lstStyle/>
          <a:p>
            <a:r>
              <a:rPr lang="en-IN" dirty="0" smtClean="0"/>
              <a:t>     </a:t>
            </a:r>
            <a:r>
              <a:rPr lang="en-IN" dirty="0" smtClean="0">
                <a:solidFill>
                  <a:srgbClr val="0070C0"/>
                </a:solidFill>
              </a:rPr>
              <a:t>BENEFITS  OF IMPLEMENTATION</a:t>
            </a:r>
            <a:endParaRPr lang="en-IN" dirty="0">
              <a:solidFill>
                <a:srgbClr val="0070C0"/>
              </a:solidFill>
            </a:endParaRPr>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sp>
        <p:nvSpPr>
          <p:cNvPr id="6" name="TextBox 5"/>
          <p:cNvSpPr txBox="1"/>
          <p:nvPr/>
        </p:nvSpPr>
        <p:spPr>
          <a:xfrm>
            <a:off x="1027134" y="1691014"/>
            <a:ext cx="6125228" cy="286232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rgbClr val="0070C0"/>
                </a:solidFill>
              </a:rPr>
              <a:t>Helps in remote monitoring of energy </a:t>
            </a:r>
            <a:r>
              <a:rPr lang="en-IN" dirty="0" smtClean="0">
                <a:solidFill>
                  <a:srgbClr val="0070C0"/>
                </a:solidFill>
              </a:rPr>
              <a:t>meter</a:t>
            </a:r>
            <a:endParaRPr lang="en-IN" dirty="0">
              <a:solidFill>
                <a:srgbClr val="0070C0"/>
              </a:solidFill>
            </a:endParaRPr>
          </a:p>
          <a:p>
            <a:pPr marL="285750" indent="-285750">
              <a:buFont typeface="Wingdings" panose="05000000000000000000" pitchFamily="2" charset="2"/>
              <a:buChar char="Ø"/>
            </a:pPr>
            <a:r>
              <a:rPr lang="en-IN" dirty="0">
                <a:solidFill>
                  <a:srgbClr val="0070C0"/>
                </a:solidFill>
              </a:rPr>
              <a:t>Reduces cost of man power for reading </a:t>
            </a:r>
            <a:r>
              <a:rPr lang="en-IN" dirty="0" smtClean="0">
                <a:solidFill>
                  <a:srgbClr val="0070C0"/>
                </a:solidFill>
              </a:rPr>
              <a:t>meters</a:t>
            </a:r>
            <a:endParaRPr lang="en-IN" dirty="0">
              <a:solidFill>
                <a:srgbClr val="0070C0"/>
              </a:solidFill>
            </a:endParaRPr>
          </a:p>
          <a:p>
            <a:pPr marL="285750" indent="-285750">
              <a:buFont typeface="Wingdings" panose="05000000000000000000" pitchFamily="2" charset="2"/>
              <a:buChar char="Ø"/>
            </a:pPr>
            <a:r>
              <a:rPr lang="en-IN" dirty="0">
                <a:solidFill>
                  <a:srgbClr val="0070C0"/>
                </a:solidFill>
              </a:rPr>
              <a:t>Retrofitting of communication </a:t>
            </a:r>
            <a:r>
              <a:rPr lang="en-IN" dirty="0" smtClean="0">
                <a:solidFill>
                  <a:srgbClr val="0070C0"/>
                </a:solidFill>
              </a:rPr>
              <a:t>modem</a:t>
            </a:r>
            <a:endParaRPr lang="en-IN" dirty="0">
              <a:solidFill>
                <a:srgbClr val="0070C0"/>
              </a:solidFill>
            </a:endParaRPr>
          </a:p>
          <a:p>
            <a:pPr marL="285750" indent="-285750">
              <a:buFont typeface="Wingdings" panose="05000000000000000000" pitchFamily="2" charset="2"/>
              <a:buChar char="Ø"/>
            </a:pPr>
            <a:r>
              <a:rPr lang="en-IN" dirty="0">
                <a:solidFill>
                  <a:srgbClr val="0070C0"/>
                </a:solidFill>
              </a:rPr>
              <a:t>Retrofitting of load disconnecting unit along with energy </a:t>
            </a:r>
            <a:r>
              <a:rPr lang="en-IN" dirty="0" smtClean="0">
                <a:solidFill>
                  <a:srgbClr val="0070C0"/>
                </a:solidFill>
              </a:rPr>
              <a:t>meter</a:t>
            </a:r>
            <a:endParaRPr lang="en-IN" dirty="0">
              <a:solidFill>
                <a:srgbClr val="0070C0"/>
              </a:solidFill>
            </a:endParaRPr>
          </a:p>
          <a:p>
            <a:pPr marL="285750" indent="-285750">
              <a:buFont typeface="Wingdings" panose="05000000000000000000" pitchFamily="2" charset="2"/>
              <a:buChar char="Ø"/>
            </a:pPr>
            <a:r>
              <a:rPr lang="en-IN" dirty="0">
                <a:solidFill>
                  <a:srgbClr val="0070C0"/>
                </a:solidFill>
              </a:rPr>
              <a:t>Disconnects power supply remotely if bills are not </a:t>
            </a:r>
            <a:r>
              <a:rPr lang="en-IN" dirty="0" smtClean="0">
                <a:solidFill>
                  <a:srgbClr val="0070C0"/>
                </a:solidFill>
              </a:rPr>
              <a:t>paid</a:t>
            </a:r>
            <a:endParaRPr lang="en-IN" dirty="0">
              <a:solidFill>
                <a:srgbClr val="0070C0"/>
              </a:solidFill>
            </a:endParaRPr>
          </a:p>
          <a:p>
            <a:pPr marL="285750" indent="-285750">
              <a:buFont typeface="Wingdings" panose="05000000000000000000" pitchFamily="2" charset="2"/>
              <a:buChar char="Ø"/>
            </a:pPr>
            <a:r>
              <a:rPr lang="en-IN" dirty="0">
                <a:solidFill>
                  <a:srgbClr val="0070C0"/>
                </a:solidFill>
              </a:rPr>
              <a:t>Ensures remote monitoring of water </a:t>
            </a:r>
            <a:r>
              <a:rPr lang="en-IN" dirty="0" smtClean="0">
                <a:solidFill>
                  <a:srgbClr val="0070C0"/>
                </a:solidFill>
              </a:rPr>
              <a:t>meter</a:t>
            </a:r>
            <a:endParaRPr lang="en-IN" dirty="0">
              <a:solidFill>
                <a:srgbClr val="0070C0"/>
              </a:solidFill>
            </a:endParaRPr>
          </a:p>
          <a:p>
            <a:pPr marL="285750" indent="-285750">
              <a:buFont typeface="Wingdings" panose="05000000000000000000" pitchFamily="2" charset="2"/>
              <a:buChar char="Ø"/>
            </a:pPr>
            <a:r>
              <a:rPr lang="en-IN" dirty="0">
                <a:solidFill>
                  <a:srgbClr val="0070C0"/>
                </a:solidFill>
              </a:rPr>
              <a:t>Reduces cost of man power for reading </a:t>
            </a:r>
            <a:r>
              <a:rPr lang="en-IN" dirty="0" smtClean="0">
                <a:solidFill>
                  <a:srgbClr val="0070C0"/>
                </a:solidFill>
              </a:rPr>
              <a:t>meters</a:t>
            </a:r>
            <a:endParaRPr lang="en-IN" dirty="0">
              <a:solidFill>
                <a:srgbClr val="0070C0"/>
              </a:solidFill>
            </a:endParaRPr>
          </a:p>
          <a:p>
            <a:pPr marL="285750" indent="-285750">
              <a:buFont typeface="Wingdings" panose="05000000000000000000" pitchFamily="2" charset="2"/>
              <a:buChar char="Ø"/>
            </a:pPr>
            <a:r>
              <a:rPr lang="en-IN" dirty="0">
                <a:solidFill>
                  <a:srgbClr val="0070C0"/>
                </a:solidFill>
              </a:rPr>
              <a:t>Disconnects water supply remotely if bills are not paid</a:t>
            </a:r>
          </a:p>
          <a:p>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992" y="2570837"/>
            <a:ext cx="4762500" cy="3219450"/>
          </a:xfrm>
          <a:prstGeom prst="rect">
            <a:avLst/>
          </a:prstGeom>
        </p:spPr>
      </p:pic>
    </p:spTree>
    <p:extLst>
      <p:ext uri="{BB962C8B-B14F-4D97-AF65-F5344CB8AC3E}">
        <p14:creationId xmlns:p14="http://schemas.microsoft.com/office/powerpoint/2010/main" val="4059586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162" y="347126"/>
            <a:ext cx="10815573" cy="647749"/>
          </a:xfrm>
        </p:spPr>
        <p:txBody>
          <a:bodyPr/>
          <a:lstStyle/>
          <a:p>
            <a:r>
              <a:rPr lang="en-IN" dirty="0"/>
              <a:t> </a:t>
            </a:r>
            <a:r>
              <a:rPr lang="en-IN" dirty="0" smtClean="0"/>
              <a:t>   </a:t>
            </a:r>
            <a:r>
              <a:rPr lang="en-IN" dirty="0" smtClean="0">
                <a:solidFill>
                  <a:srgbClr val="00B050"/>
                </a:solidFill>
              </a:rPr>
              <a:t>CONTENTS </a:t>
            </a:r>
            <a:endParaRPr lang="en-IN" dirty="0"/>
          </a:p>
        </p:txBody>
      </p:sp>
      <p:sp>
        <p:nvSpPr>
          <p:cNvPr id="3" name="Text Placeholder 2"/>
          <p:cNvSpPr>
            <a:spLocks noGrp="1"/>
          </p:cNvSpPr>
          <p:nvPr>
            <p:ph type="body" idx="1"/>
          </p:nvPr>
        </p:nvSpPr>
        <p:spPr>
          <a:xfrm>
            <a:off x="873979" y="1147929"/>
            <a:ext cx="10510945" cy="4505896"/>
          </a:xfrm>
        </p:spPr>
        <p:txBody>
          <a:bodyPr>
            <a:normAutofit/>
          </a:bodyPr>
          <a:lstStyle/>
          <a:p>
            <a:pPr marL="342900" indent="-342900">
              <a:buFont typeface="Wingdings" panose="05000000000000000000" pitchFamily="2" charset="2"/>
              <a:buChar char="Ø"/>
            </a:pPr>
            <a:r>
              <a:rPr lang="en-IN" dirty="0">
                <a:solidFill>
                  <a:srgbClr val="0070C0"/>
                </a:solidFill>
              </a:rPr>
              <a:t> </a:t>
            </a:r>
            <a:r>
              <a:rPr lang="en-IN" dirty="0" err="1" smtClean="0">
                <a:solidFill>
                  <a:srgbClr val="0070C0"/>
                </a:solidFill>
              </a:rPr>
              <a:t>LoRaWAN</a:t>
            </a:r>
            <a:r>
              <a:rPr lang="en-IN" dirty="0" smtClean="0">
                <a:solidFill>
                  <a:srgbClr val="0070C0"/>
                </a:solidFill>
              </a:rPr>
              <a:t>  </a:t>
            </a:r>
          </a:p>
          <a:p>
            <a:pPr marL="342900" indent="-342900">
              <a:buFont typeface="Wingdings" panose="05000000000000000000" pitchFamily="2" charset="2"/>
              <a:buChar char="Ø"/>
            </a:pPr>
            <a:r>
              <a:rPr lang="en-IN" dirty="0" smtClean="0">
                <a:solidFill>
                  <a:srgbClr val="0070C0"/>
                </a:solidFill>
              </a:rPr>
              <a:t> </a:t>
            </a:r>
            <a:r>
              <a:rPr lang="en-IN" dirty="0" smtClean="0">
                <a:solidFill>
                  <a:srgbClr val="0070C0"/>
                </a:solidFill>
              </a:rPr>
              <a:t>JAMSHEDPUR  as   SMART  city</a:t>
            </a:r>
          </a:p>
          <a:p>
            <a:pPr marL="342900" indent="-342900">
              <a:buFont typeface="Wingdings" panose="05000000000000000000" pitchFamily="2" charset="2"/>
              <a:buChar char="Ø"/>
            </a:pPr>
            <a:r>
              <a:rPr lang="en-IN" dirty="0">
                <a:solidFill>
                  <a:srgbClr val="0070C0"/>
                </a:solidFill>
              </a:rPr>
              <a:t> </a:t>
            </a:r>
            <a:r>
              <a:rPr lang="en-IN" dirty="0" smtClean="0">
                <a:solidFill>
                  <a:srgbClr val="0070C0"/>
                </a:solidFill>
              </a:rPr>
              <a:t>Implementation  of  SENSORS in   city</a:t>
            </a:r>
          </a:p>
          <a:p>
            <a:pPr marL="342900" indent="-342900">
              <a:buFont typeface="Wingdings" panose="05000000000000000000" pitchFamily="2" charset="2"/>
              <a:buChar char="Ø"/>
            </a:pPr>
            <a:r>
              <a:rPr lang="en-IN" dirty="0">
                <a:solidFill>
                  <a:srgbClr val="0070C0"/>
                </a:solidFill>
              </a:rPr>
              <a:t> </a:t>
            </a:r>
            <a:r>
              <a:rPr lang="en-IN" dirty="0" smtClean="0">
                <a:solidFill>
                  <a:srgbClr val="0070C0"/>
                </a:solidFill>
              </a:rPr>
              <a:t> TREND  </a:t>
            </a:r>
            <a:r>
              <a:rPr lang="en-IN" dirty="0" smtClean="0">
                <a:solidFill>
                  <a:srgbClr val="0070C0"/>
                </a:solidFill>
              </a:rPr>
              <a:t>ANALYSIS     of   SENSORS  data </a:t>
            </a:r>
          </a:p>
          <a:p>
            <a:pPr marL="342900" indent="-342900">
              <a:buFont typeface="Wingdings" panose="05000000000000000000" pitchFamily="2" charset="2"/>
              <a:buChar char="Ø"/>
            </a:pPr>
            <a:r>
              <a:rPr lang="en-IN" dirty="0">
                <a:solidFill>
                  <a:srgbClr val="0070C0"/>
                </a:solidFill>
              </a:rPr>
              <a:t> </a:t>
            </a:r>
            <a:r>
              <a:rPr lang="en-IN" dirty="0" smtClean="0">
                <a:solidFill>
                  <a:srgbClr val="0070C0"/>
                </a:solidFill>
              </a:rPr>
              <a:t>Reviewing   of  WCCD   data for  cities </a:t>
            </a:r>
          </a:p>
          <a:p>
            <a:pPr marL="342900" indent="-342900">
              <a:buFont typeface="Wingdings" panose="05000000000000000000" pitchFamily="2" charset="2"/>
              <a:buChar char="Ø"/>
            </a:pPr>
            <a:r>
              <a:rPr lang="en-IN" dirty="0">
                <a:solidFill>
                  <a:srgbClr val="0070C0"/>
                </a:solidFill>
              </a:rPr>
              <a:t> </a:t>
            </a:r>
            <a:r>
              <a:rPr lang="en-IN" dirty="0" smtClean="0">
                <a:solidFill>
                  <a:srgbClr val="0070C0"/>
                </a:solidFill>
              </a:rPr>
              <a:t>INVESTIGATION  IMPACTS </a:t>
            </a:r>
            <a:endParaRPr lang="en-IN" dirty="0" smtClean="0">
              <a:solidFill>
                <a:srgbClr val="0070C0"/>
              </a:solidFill>
            </a:endParaRPr>
          </a:p>
        </p:txBody>
      </p:sp>
      <p:sp>
        <p:nvSpPr>
          <p:cNvPr id="4" name="Footer Placeholder 3"/>
          <p:cNvSpPr>
            <a:spLocks noGrp="1"/>
          </p:cNvSpPr>
          <p:nvPr>
            <p:ph type="ftr" sz="quarter" idx="11"/>
          </p:nvPr>
        </p:nvSpPr>
        <p:spPr/>
        <p:txBody>
          <a:bodyPr/>
          <a:lstStyle/>
          <a:p>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spTree>
    <p:extLst>
      <p:ext uri="{BB962C8B-B14F-4D97-AF65-F5344CB8AC3E}">
        <p14:creationId xmlns:p14="http://schemas.microsoft.com/office/powerpoint/2010/main" val="2571581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00B050"/>
                </a:solidFill>
              </a:rPr>
              <a:t>VEHICLE TRACKING SYSTEM</a:t>
            </a:r>
            <a:endParaRPr lang="en-IN" dirty="0">
              <a:solidFill>
                <a:srgbClr val="00B050"/>
              </a:solidFill>
            </a:endParaRPr>
          </a:p>
        </p:txBody>
      </p:sp>
      <p:sp>
        <p:nvSpPr>
          <p:cNvPr id="3" name="Text Placeholder 2"/>
          <p:cNvSpPr>
            <a:spLocks noGrp="1"/>
          </p:cNvSpPr>
          <p:nvPr>
            <p:ph type="body" idx="1"/>
          </p:nvPr>
        </p:nvSpPr>
        <p:spPr/>
        <p:txBody>
          <a:bodyPr>
            <a:normAutofit lnSpcReduction="10000"/>
          </a:bodyPr>
          <a:lstStyle/>
          <a:p>
            <a:r>
              <a:rPr lang="en-IN" dirty="0" smtClean="0">
                <a:solidFill>
                  <a:srgbClr val="0070C0"/>
                </a:solidFill>
              </a:rPr>
              <a:t>     IDEA </a:t>
            </a:r>
            <a:endParaRPr lang="en-IN" dirty="0">
              <a:solidFill>
                <a:srgbClr val="0070C0"/>
              </a:solidFill>
            </a:endParaRPr>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sp>
        <p:nvSpPr>
          <p:cNvPr id="6" name="TextBox 5"/>
          <p:cNvSpPr txBox="1"/>
          <p:nvPr/>
        </p:nvSpPr>
        <p:spPr>
          <a:xfrm>
            <a:off x="939453" y="1590805"/>
            <a:ext cx="4321480" cy="3693319"/>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rgbClr val="0070C0"/>
                </a:solidFill>
              </a:rPr>
              <a:t>Tracks 24X7 location information</a:t>
            </a:r>
          </a:p>
          <a:p>
            <a:pPr marL="285750" indent="-285750">
              <a:buFont typeface="Wingdings" panose="05000000000000000000" pitchFamily="2" charset="2"/>
              <a:buChar char="Ø"/>
            </a:pPr>
            <a:r>
              <a:rPr lang="en-IN" dirty="0">
                <a:solidFill>
                  <a:srgbClr val="0070C0"/>
                </a:solidFill>
              </a:rPr>
              <a:t>Optimizes Routes</a:t>
            </a:r>
          </a:p>
          <a:p>
            <a:pPr marL="285750" indent="-285750">
              <a:buFont typeface="Wingdings" panose="05000000000000000000" pitchFamily="2" charset="2"/>
              <a:buChar char="Ø"/>
            </a:pPr>
            <a:r>
              <a:rPr lang="en-IN" dirty="0">
                <a:solidFill>
                  <a:srgbClr val="0070C0"/>
                </a:solidFill>
              </a:rPr>
              <a:t>Alerts and nonfictions via SMS</a:t>
            </a:r>
          </a:p>
          <a:p>
            <a:pPr marL="285750" indent="-285750">
              <a:buFont typeface="Wingdings" panose="05000000000000000000" pitchFamily="2" charset="2"/>
              <a:buChar char="Ø"/>
            </a:pPr>
            <a:r>
              <a:rPr lang="en-IN" dirty="0">
                <a:solidFill>
                  <a:srgbClr val="0070C0"/>
                </a:solidFill>
              </a:rPr>
              <a:t>Monitors vehicle’s speed</a:t>
            </a:r>
          </a:p>
          <a:p>
            <a:pPr marL="285750" indent="-285750">
              <a:buFont typeface="Wingdings" panose="05000000000000000000" pitchFamily="2" charset="2"/>
              <a:buChar char="Ø"/>
            </a:pPr>
            <a:r>
              <a:rPr lang="en-IN" dirty="0">
                <a:solidFill>
                  <a:srgbClr val="0070C0"/>
                </a:solidFill>
              </a:rPr>
              <a:t>Increases productivity</a:t>
            </a:r>
          </a:p>
          <a:p>
            <a:pPr marL="285750" indent="-285750">
              <a:buFont typeface="Wingdings" panose="05000000000000000000" pitchFamily="2" charset="2"/>
              <a:buChar char="Ø"/>
            </a:pPr>
            <a:r>
              <a:rPr lang="en-IN" dirty="0">
                <a:solidFill>
                  <a:srgbClr val="0070C0"/>
                </a:solidFill>
              </a:rPr>
              <a:t>Reduces operation costs</a:t>
            </a:r>
          </a:p>
          <a:p>
            <a:pPr marL="285750" indent="-285750">
              <a:buFont typeface="Wingdings" panose="05000000000000000000" pitchFamily="2" charset="2"/>
              <a:buChar char="Ø"/>
            </a:pPr>
            <a:r>
              <a:rPr lang="en-IN" dirty="0">
                <a:solidFill>
                  <a:srgbClr val="0070C0"/>
                </a:solidFill>
              </a:rPr>
              <a:t>Saves money on fuel</a:t>
            </a:r>
          </a:p>
          <a:p>
            <a:pPr marL="285750" indent="-285750">
              <a:buFont typeface="Wingdings" panose="05000000000000000000" pitchFamily="2" charset="2"/>
              <a:buChar char="Ø"/>
            </a:pPr>
            <a:r>
              <a:rPr lang="en-IN" dirty="0">
                <a:solidFill>
                  <a:srgbClr val="0070C0"/>
                </a:solidFill>
              </a:rPr>
              <a:t>Controls work hours</a:t>
            </a:r>
          </a:p>
          <a:p>
            <a:pPr marL="285750" indent="-285750">
              <a:buFont typeface="Wingdings" panose="05000000000000000000" pitchFamily="2" charset="2"/>
              <a:buChar char="Ø"/>
            </a:pPr>
            <a:r>
              <a:rPr lang="en-IN" dirty="0">
                <a:solidFill>
                  <a:srgbClr val="0070C0"/>
                </a:solidFill>
              </a:rPr>
              <a:t>Betters customer service</a:t>
            </a:r>
          </a:p>
          <a:p>
            <a:pPr marL="285750" indent="-285750">
              <a:buFont typeface="Wingdings" panose="05000000000000000000" pitchFamily="2" charset="2"/>
              <a:buChar char="Ø"/>
            </a:pPr>
            <a:r>
              <a:rPr lang="en-IN" dirty="0">
                <a:solidFill>
                  <a:srgbClr val="0070C0"/>
                </a:solidFill>
              </a:rPr>
              <a:t>Reduces insurance costs</a:t>
            </a:r>
          </a:p>
          <a:p>
            <a:pPr marL="285750" indent="-285750">
              <a:buFont typeface="Wingdings" panose="05000000000000000000" pitchFamily="2" charset="2"/>
              <a:buChar char="Ø"/>
            </a:pPr>
            <a:r>
              <a:rPr lang="en-IN" dirty="0">
                <a:solidFill>
                  <a:srgbClr val="0070C0"/>
                </a:solidFill>
              </a:rPr>
              <a:t>Increases security</a:t>
            </a:r>
          </a:p>
          <a:p>
            <a:pPr marL="285750" indent="-285750">
              <a:buFont typeface="Wingdings" panose="05000000000000000000" pitchFamily="2" charset="2"/>
              <a:buChar char="Ø"/>
            </a:pPr>
            <a:r>
              <a:rPr lang="en-IN" dirty="0">
                <a:solidFill>
                  <a:srgbClr val="0070C0"/>
                </a:solidFill>
              </a:rPr>
              <a:t>Improves dispatching</a:t>
            </a:r>
          </a:p>
          <a:p>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0933" y="2304789"/>
            <a:ext cx="6726475" cy="2979335"/>
          </a:xfrm>
          <a:prstGeom prst="rect">
            <a:avLst/>
          </a:prstGeom>
        </p:spPr>
      </p:pic>
    </p:spTree>
    <p:extLst>
      <p:ext uri="{BB962C8B-B14F-4D97-AF65-F5344CB8AC3E}">
        <p14:creationId xmlns:p14="http://schemas.microsoft.com/office/powerpoint/2010/main" val="3144629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111" y="346643"/>
            <a:ext cx="10815573" cy="647749"/>
          </a:xfrm>
        </p:spPr>
        <p:txBody>
          <a:bodyPr/>
          <a:lstStyle/>
          <a:p>
            <a:r>
              <a:rPr lang="en-IN" dirty="0" smtClean="0"/>
              <a:t>    </a:t>
            </a:r>
            <a:r>
              <a:rPr lang="en-IN" dirty="0" smtClean="0">
                <a:solidFill>
                  <a:srgbClr val="00B050"/>
                </a:solidFill>
              </a:rPr>
              <a:t>DEPLOYMENT  OF  VTS </a:t>
            </a:r>
            <a:r>
              <a:rPr lang="en-IN" dirty="0" smtClean="0"/>
              <a:t>IN CITY</a:t>
            </a:r>
            <a:endParaRPr lang="en-IN" dirty="0"/>
          </a:p>
        </p:txBody>
      </p:sp>
      <p:sp>
        <p:nvSpPr>
          <p:cNvPr id="3" name="Text Placeholder 2"/>
          <p:cNvSpPr>
            <a:spLocks noGrp="1"/>
          </p:cNvSpPr>
          <p:nvPr>
            <p:ph type="body" idx="1"/>
          </p:nvPr>
        </p:nvSpPr>
        <p:spPr/>
        <p:txBody>
          <a:bodyPr>
            <a:normAutofit lnSpcReduction="10000"/>
          </a:bodyPr>
          <a:lstStyle/>
          <a:p>
            <a:r>
              <a:rPr lang="en-IN" dirty="0" smtClean="0"/>
              <a:t>    </a:t>
            </a:r>
            <a:r>
              <a:rPr lang="en-IN" dirty="0" smtClean="0">
                <a:solidFill>
                  <a:srgbClr val="0070C0"/>
                </a:solidFill>
              </a:rPr>
              <a:t>PROBLEMS                                                                                                                                    PROPOSED  SOLUTION</a:t>
            </a:r>
          </a:p>
          <a:p>
            <a:endParaRPr lang="en-IN" dirty="0">
              <a:solidFill>
                <a:srgbClr val="0070C0"/>
              </a:solidFill>
            </a:endParaRPr>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sp>
        <p:nvSpPr>
          <p:cNvPr id="7" name="TextBox 6"/>
          <p:cNvSpPr txBox="1"/>
          <p:nvPr/>
        </p:nvSpPr>
        <p:spPr>
          <a:xfrm>
            <a:off x="989556" y="1653436"/>
            <a:ext cx="4835047" cy="2585323"/>
          </a:xfrm>
          <a:prstGeom prst="rect">
            <a:avLst/>
          </a:prstGeom>
          <a:noFill/>
        </p:spPr>
        <p:txBody>
          <a:bodyPr wrap="square" rtlCol="0">
            <a:spAutoFit/>
          </a:bodyPr>
          <a:lstStyle/>
          <a:p>
            <a:pPr marL="285750" indent="-285750">
              <a:buFont typeface="Wingdings" panose="05000000000000000000" pitchFamily="2" charset="2"/>
              <a:buChar char="v"/>
            </a:pPr>
            <a:r>
              <a:rPr lang="en-IN" dirty="0" smtClean="0">
                <a:solidFill>
                  <a:srgbClr val="0070C0"/>
                </a:solidFill>
              </a:rPr>
              <a:t>High running </a:t>
            </a:r>
            <a:r>
              <a:rPr lang="en-IN" dirty="0">
                <a:solidFill>
                  <a:srgbClr val="0070C0"/>
                </a:solidFill>
              </a:rPr>
              <a:t>costs </a:t>
            </a:r>
            <a:r>
              <a:rPr lang="en-IN" dirty="0" smtClean="0">
                <a:solidFill>
                  <a:srgbClr val="0070C0"/>
                </a:solidFill>
              </a:rPr>
              <a:t>by </a:t>
            </a:r>
            <a:r>
              <a:rPr lang="en-IN" dirty="0">
                <a:solidFill>
                  <a:srgbClr val="0070C0"/>
                </a:solidFill>
              </a:rPr>
              <a:t>those who speed and waste </a:t>
            </a:r>
            <a:r>
              <a:rPr lang="en-IN" dirty="0" smtClean="0">
                <a:solidFill>
                  <a:srgbClr val="0070C0"/>
                </a:solidFill>
              </a:rPr>
              <a:t>fuel</a:t>
            </a:r>
          </a:p>
          <a:p>
            <a:pPr marL="285750" indent="-285750">
              <a:buFont typeface="Wingdings" panose="05000000000000000000" pitchFamily="2" charset="2"/>
              <a:buChar char="v"/>
            </a:pPr>
            <a:r>
              <a:rPr lang="en-IN" dirty="0">
                <a:solidFill>
                  <a:srgbClr val="0070C0"/>
                </a:solidFill>
              </a:rPr>
              <a:t>R</a:t>
            </a:r>
            <a:r>
              <a:rPr lang="en-IN" dirty="0" smtClean="0">
                <a:solidFill>
                  <a:srgbClr val="0070C0"/>
                </a:solidFill>
              </a:rPr>
              <a:t>ecovery </a:t>
            </a:r>
            <a:r>
              <a:rPr lang="en-IN" dirty="0">
                <a:solidFill>
                  <a:srgbClr val="0070C0"/>
                </a:solidFill>
              </a:rPr>
              <a:t>if </a:t>
            </a:r>
            <a:r>
              <a:rPr lang="en-IN" dirty="0" smtClean="0">
                <a:solidFill>
                  <a:srgbClr val="0070C0"/>
                </a:solidFill>
              </a:rPr>
              <a:t>occurrence of thefts.</a:t>
            </a:r>
            <a:r>
              <a:rPr lang="en-IN" dirty="0">
                <a:solidFill>
                  <a:srgbClr val="0070C0"/>
                </a:solidFill>
              </a:rPr>
              <a:t> </a:t>
            </a:r>
            <a:endParaRPr lang="en-IN" dirty="0" smtClean="0">
              <a:solidFill>
                <a:srgbClr val="0070C0"/>
              </a:solidFill>
            </a:endParaRPr>
          </a:p>
          <a:p>
            <a:pPr marL="285750" indent="-285750">
              <a:buFont typeface="Wingdings" panose="05000000000000000000" pitchFamily="2" charset="2"/>
              <a:buChar char="v"/>
            </a:pPr>
            <a:r>
              <a:rPr lang="en-IN" dirty="0">
                <a:solidFill>
                  <a:srgbClr val="0070C0"/>
                </a:solidFill>
              </a:rPr>
              <a:t>D</a:t>
            </a:r>
            <a:r>
              <a:rPr lang="en-IN" dirty="0" smtClean="0">
                <a:solidFill>
                  <a:srgbClr val="0070C0"/>
                </a:solidFill>
              </a:rPr>
              <a:t>etailed </a:t>
            </a:r>
            <a:r>
              <a:rPr lang="en-IN" dirty="0">
                <a:solidFill>
                  <a:srgbClr val="0070C0"/>
                </a:solidFill>
              </a:rPr>
              <a:t>information on the whereabouts of vehicles at all </a:t>
            </a:r>
            <a:r>
              <a:rPr lang="en-IN" dirty="0" smtClean="0">
                <a:solidFill>
                  <a:srgbClr val="0070C0"/>
                </a:solidFill>
              </a:rPr>
              <a:t>times and  </a:t>
            </a:r>
            <a:r>
              <a:rPr lang="en-IN" dirty="0">
                <a:solidFill>
                  <a:srgbClr val="0070C0"/>
                </a:solidFill>
              </a:rPr>
              <a:t>to keep an eye on employee activities. </a:t>
            </a:r>
            <a:endParaRPr lang="en-IN" dirty="0" smtClean="0">
              <a:solidFill>
                <a:srgbClr val="0070C0"/>
              </a:solidFill>
            </a:endParaRPr>
          </a:p>
          <a:p>
            <a:pPr marL="285750" indent="-285750">
              <a:buFont typeface="Wingdings" panose="05000000000000000000" pitchFamily="2" charset="2"/>
              <a:buChar char="v"/>
            </a:pPr>
            <a:r>
              <a:rPr lang="en-IN" dirty="0" smtClean="0">
                <a:solidFill>
                  <a:srgbClr val="0070C0"/>
                </a:solidFill>
              </a:rPr>
              <a:t>Heavy phone  bills  by  customers</a:t>
            </a:r>
          </a:p>
          <a:p>
            <a:pPr marL="285750" indent="-285750">
              <a:buFont typeface="Wingdings" panose="05000000000000000000" pitchFamily="2" charset="2"/>
              <a:buChar char="v"/>
            </a:pPr>
            <a:r>
              <a:rPr lang="en-IN" dirty="0" smtClean="0">
                <a:solidFill>
                  <a:srgbClr val="0070C0"/>
                </a:solidFill>
              </a:rPr>
              <a:t>Heavy  amount  of paperwork</a:t>
            </a:r>
          </a:p>
          <a:p>
            <a:pPr marL="285750" indent="-285750">
              <a:buFont typeface="Wingdings" panose="05000000000000000000" pitchFamily="2" charset="2"/>
              <a:buChar char="v"/>
            </a:pPr>
            <a:endParaRPr lang="en-IN" dirty="0">
              <a:solidFill>
                <a:srgbClr val="0070C0"/>
              </a:solidFill>
            </a:endParaRPr>
          </a:p>
        </p:txBody>
      </p:sp>
      <p:sp>
        <p:nvSpPr>
          <p:cNvPr id="8" name="TextBox 7"/>
          <p:cNvSpPr txBox="1"/>
          <p:nvPr/>
        </p:nvSpPr>
        <p:spPr>
          <a:xfrm>
            <a:off x="6275540" y="1577712"/>
            <a:ext cx="5201196" cy="4524315"/>
          </a:xfrm>
          <a:prstGeom prst="rect">
            <a:avLst/>
          </a:prstGeom>
          <a:noFill/>
        </p:spPr>
        <p:txBody>
          <a:bodyPr wrap="square" rtlCol="0">
            <a:spAutoFit/>
          </a:bodyPr>
          <a:lstStyle/>
          <a:p>
            <a:pPr marL="285750" indent="-285750">
              <a:buFont typeface="Wingdings" panose="05000000000000000000" pitchFamily="2" charset="2"/>
              <a:buChar char="ü"/>
            </a:pPr>
            <a:r>
              <a:rPr lang="en-IN" dirty="0" smtClean="0">
                <a:solidFill>
                  <a:srgbClr val="0070C0"/>
                </a:solidFill>
              </a:rPr>
              <a:t>Focussing </a:t>
            </a:r>
            <a:r>
              <a:rPr lang="en-IN" dirty="0">
                <a:solidFill>
                  <a:srgbClr val="0070C0"/>
                </a:solidFill>
              </a:rPr>
              <a:t>upon </a:t>
            </a:r>
            <a:r>
              <a:rPr lang="en-IN" dirty="0" smtClean="0">
                <a:solidFill>
                  <a:srgbClr val="0070C0"/>
                </a:solidFill>
              </a:rPr>
              <a:t>those </a:t>
            </a:r>
            <a:r>
              <a:rPr lang="en-IN" dirty="0">
                <a:solidFill>
                  <a:srgbClr val="0070C0"/>
                </a:solidFill>
              </a:rPr>
              <a:t>drivers it is possible to not only reduce fuel and maintenance bills, but to also reduce insurance premiums</a:t>
            </a:r>
            <a:r>
              <a:rPr lang="en-IN" dirty="0" smtClean="0">
                <a:solidFill>
                  <a:srgbClr val="0070C0"/>
                </a:solidFill>
              </a:rPr>
              <a:t>.</a:t>
            </a:r>
          </a:p>
          <a:p>
            <a:pPr marL="285750" indent="-285750">
              <a:buFont typeface="Wingdings" panose="05000000000000000000" pitchFamily="2" charset="2"/>
              <a:buChar char="ü"/>
            </a:pPr>
            <a:r>
              <a:rPr lang="en-IN" dirty="0">
                <a:solidFill>
                  <a:srgbClr val="0070C0"/>
                </a:solidFill>
              </a:rPr>
              <a:t>Some insurance companies </a:t>
            </a:r>
            <a:r>
              <a:rPr lang="en-IN" dirty="0" smtClean="0">
                <a:solidFill>
                  <a:srgbClr val="0070C0"/>
                </a:solidFill>
              </a:rPr>
              <a:t>will give</a:t>
            </a:r>
            <a:r>
              <a:rPr lang="en-IN" dirty="0">
                <a:solidFill>
                  <a:srgbClr val="0070C0"/>
                </a:solidFill>
              </a:rPr>
              <a:t> recovery if thefts do occur. </a:t>
            </a:r>
            <a:endParaRPr lang="en-IN" dirty="0" smtClean="0">
              <a:solidFill>
                <a:srgbClr val="0070C0"/>
              </a:solidFill>
            </a:endParaRPr>
          </a:p>
          <a:p>
            <a:pPr marL="285750" indent="-285750">
              <a:buFont typeface="Wingdings" panose="05000000000000000000" pitchFamily="2" charset="2"/>
              <a:buChar char="ü"/>
            </a:pPr>
            <a:r>
              <a:rPr lang="en-IN" dirty="0">
                <a:solidFill>
                  <a:srgbClr val="0070C0"/>
                </a:solidFill>
              </a:rPr>
              <a:t>Productivity of workers can be increased by being able to keep track of lunch hours, exposing unauthorised stops and breaks and by evaluating the overtime requests of workers. </a:t>
            </a:r>
            <a:endParaRPr lang="en-IN" dirty="0" smtClean="0">
              <a:solidFill>
                <a:srgbClr val="0070C0"/>
              </a:solidFill>
            </a:endParaRPr>
          </a:p>
          <a:p>
            <a:pPr marL="285750" indent="-285750">
              <a:buFont typeface="Wingdings" panose="05000000000000000000" pitchFamily="2" charset="2"/>
              <a:buChar char="ü"/>
            </a:pPr>
            <a:r>
              <a:rPr lang="en-IN" dirty="0">
                <a:solidFill>
                  <a:srgbClr val="0070C0"/>
                </a:solidFill>
              </a:rPr>
              <a:t>Vehicle tracking systems will vastly reduce your phone bills as it is no longer a necessity to constantly call employees to find their location. </a:t>
            </a:r>
            <a:endParaRPr lang="en-IN" dirty="0" smtClean="0">
              <a:solidFill>
                <a:srgbClr val="0070C0"/>
              </a:solidFill>
            </a:endParaRPr>
          </a:p>
          <a:p>
            <a:pPr marL="285750" indent="-285750">
              <a:buFont typeface="Wingdings" panose="05000000000000000000" pitchFamily="2" charset="2"/>
              <a:buChar char="ü"/>
            </a:pPr>
            <a:r>
              <a:rPr lang="en-IN" dirty="0">
                <a:solidFill>
                  <a:srgbClr val="0070C0"/>
                </a:solidFill>
              </a:rPr>
              <a:t>I</a:t>
            </a:r>
            <a:r>
              <a:rPr lang="en-IN" dirty="0" smtClean="0">
                <a:solidFill>
                  <a:srgbClr val="0070C0"/>
                </a:solidFill>
              </a:rPr>
              <a:t>ncrease </a:t>
            </a:r>
            <a:r>
              <a:rPr lang="en-IN" dirty="0">
                <a:solidFill>
                  <a:srgbClr val="0070C0"/>
                </a:solidFill>
              </a:rPr>
              <a:t>the accuracy of your records</a:t>
            </a:r>
            <a:r>
              <a:rPr lang="en-IN" dirty="0"/>
              <a:t>. </a:t>
            </a:r>
            <a:r>
              <a:rPr lang="en-IN" dirty="0"/>
              <a:t/>
            </a:r>
            <a:br>
              <a:rPr lang="en-IN" dirty="0"/>
            </a:br>
            <a:endParaRPr lang="en-IN" b="1" dirty="0"/>
          </a:p>
        </p:txBody>
      </p:sp>
    </p:spTree>
    <p:extLst>
      <p:ext uri="{BB962C8B-B14F-4D97-AF65-F5344CB8AC3E}">
        <p14:creationId xmlns:p14="http://schemas.microsoft.com/office/powerpoint/2010/main" val="358152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00B050"/>
                </a:solidFill>
              </a:rPr>
              <a:t>WATER  TOWER  MANAGEMENT</a:t>
            </a:r>
            <a:endParaRPr lang="en-IN" dirty="0">
              <a:solidFill>
                <a:srgbClr val="00B050"/>
              </a:solidFill>
            </a:endParaRPr>
          </a:p>
        </p:txBody>
      </p:sp>
      <p:sp>
        <p:nvSpPr>
          <p:cNvPr id="3" name="Text Placeholder 2"/>
          <p:cNvSpPr>
            <a:spLocks noGrp="1"/>
          </p:cNvSpPr>
          <p:nvPr>
            <p:ph type="body" idx="1"/>
          </p:nvPr>
        </p:nvSpPr>
        <p:spPr/>
        <p:txBody>
          <a:bodyPr>
            <a:normAutofit lnSpcReduction="10000"/>
          </a:bodyPr>
          <a:lstStyle/>
          <a:p>
            <a:r>
              <a:rPr lang="en-IN" dirty="0" smtClean="0"/>
              <a:t>       </a:t>
            </a:r>
            <a:r>
              <a:rPr lang="en-IN" dirty="0" smtClean="0">
                <a:solidFill>
                  <a:srgbClr val="0070C0"/>
                </a:solidFill>
              </a:rPr>
              <a:t>IMPLEMENTATION</a:t>
            </a:r>
            <a:endParaRPr lang="en-IN" dirty="0">
              <a:solidFill>
                <a:srgbClr val="0070C0"/>
              </a:solidFill>
            </a:endParaRPr>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sp>
        <p:nvSpPr>
          <p:cNvPr id="6" name="TextBox 5"/>
          <p:cNvSpPr txBox="1"/>
          <p:nvPr/>
        </p:nvSpPr>
        <p:spPr>
          <a:xfrm>
            <a:off x="1027134" y="1691014"/>
            <a:ext cx="9294313" cy="2308324"/>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rgbClr val="0070C0"/>
                </a:solidFill>
              </a:rPr>
              <a:t>Ensures live monitoring of water level in water tanks</a:t>
            </a:r>
          </a:p>
          <a:p>
            <a:pPr marL="285750" indent="-285750">
              <a:buFont typeface="Wingdings" panose="05000000000000000000" pitchFamily="2" charset="2"/>
              <a:buChar char="Ø"/>
            </a:pPr>
            <a:r>
              <a:rPr lang="en-IN" dirty="0">
                <a:solidFill>
                  <a:srgbClr val="0070C0"/>
                </a:solidFill>
              </a:rPr>
              <a:t>Automatically turns on and turns off the valves coming from water treatment plant to water tower</a:t>
            </a:r>
          </a:p>
          <a:p>
            <a:pPr marL="285750" indent="-285750">
              <a:buFont typeface="Wingdings" panose="05000000000000000000" pitchFamily="2" charset="2"/>
              <a:buChar char="Ø"/>
            </a:pPr>
            <a:r>
              <a:rPr lang="en-IN" dirty="0">
                <a:solidFill>
                  <a:srgbClr val="0070C0"/>
                </a:solidFill>
              </a:rPr>
              <a:t>Sets time automatically for opening and closing the outlet valves going to consumer houses</a:t>
            </a:r>
          </a:p>
          <a:p>
            <a:pPr marL="285750" indent="-285750">
              <a:buFont typeface="Wingdings" panose="05000000000000000000" pitchFamily="2" charset="2"/>
              <a:buChar char="Ø"/>
            </a:pPr>
            <a:r>
              <a:rPr lang="en-IN" dirty="0">
                <a:solidFill>
                  <a:srgbClr val="0070C0"/>
                </a:solidFill>
              </a:rPr>
              <a:t>Monitors water quality including chlorine, turbidity, PH level and conductivity</a:t>
            </a:r>
          </a:p>
          <a:p>
            <a:pPr marL="285750" indent="-285750">
              <a:buFont typeface="Wingdings" panose="05000000000000000000" pitchFamily="2" charset="2"/>
              <a:buChar char="Ø"/>
            </a:pPr>
            <a:r>
              <a:rPr lang="en-IN" dirty="0">
                <a:solidFill>
                  <a:srgbClr val="0070C0"/>
                </a:solidFill>
              </a:rPr>
              <a:t>Makes water tower WI-FI enabled</a:t>
            </a:r>
          </a:p>
          <a:p>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816" y="3792949"/>
            <a:ext cx="9594937" cy="2330397"/>
          </a:xfrm>
          <a:prstGeom prst="rect">
            <a:avLst/>
          </a:prstGeom>
        </p:spPr>
      </p:pic>
    </p:spTree>
    <p:extLst>
      <p:ext uri="{BB962C8B-B14F-4D97-AF65-F5344CB8AC3E}">
        <p14:creationId xmlns:p14="http://schemas.microsoft.com/office/powerpoint/2010/main" val="7099489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213" y="572111"/>
            <a:ext cx="10815573" cy="342289"/>
          </a:xfrm>
        </p:spPr>
        <p:txBody>
          <a:bodyPr>
            <a:normAutofit fontScale="90000"/>
          </a:bodyPr>
          <a:lstStyle/>
          <a:p>
            <a:r>
              <a:rPr lang="en-IN" dirty="0" smtClean="0"/>
              <a:t>    </a:t>
            </a:r>
            <a:r>
              <a:rPr lang="en-IN" dirty="0" smtClean="0">
                <a:solidFill>
                  <a:srgbClr val="00B050"/>
                </a:solidFill>
              </a:rPr>
              <a:t>SAMPLE OF CITY IMPLEMENTATION OF  WATER MANAGEMENT</a:t>
            </a:r>
            <a:endParaRPr lang="en-IN" dirty="0">
              <a:solidFill>
                <a:srgbClr val="00B050"/>
              </a:solidFill>
            </a:endParaRPr>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sp>
        <p:nvSpPr>
          <p:cNvPr id="6" name="TextBox 5"/>
          <p:cNvSpPr txBox="1"/>
          <p:nvPr/>
        </p:nvSpPr>
        <p:spPr>
          <a:xfrm>
            <a:off x="1077238" y="1315233"/>
            <a:ext cx="5018761" cy="4524315"/>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rgbClr val="0070C0"/>
                </a:solidFill>
              </a:rPr>
              <a:t>Gives live updates of water level of each tank</a:t>
            </a:r>
          </a:p>
          <a:p>
            <a:pPr marL="285750" indent="-285750">
              <a:buFont typeface="Wingdings" panose="05000000000000000000" pitchFamily="2" charset="2"/>
              <a:buChar char="Ø"/>
            </a:pPr>
            <a:r>
              <a:rPr lang="en-IN" dirty="0">
                <a:solidFill>
                  <a:srgbClr val="0070C0"/>
                </a:solidFill>
              </a:rPr>
              <a:t>Ensures live quality monitoring of water tanks and water reservoir</a:t>
            </a:r>
          </a:p>
          <a:p>
            <a:pPr marL="285750" indent="-285750">
              <a:buFont typeface="Wingdings" panose="05000000000000000000" pitchFamily="2" charset="2"/>
              <a:buChar char="Ø"/>
            </a:pPr>
            <a:r>
              <a:rPr lang="en-IN" dirty="0">
                <a:solidFill>
                  <a:srgbClr val="0070C0"/>
                </a:solidFill>
              </a:rPr>
              <a:t>Detects Motor’s fault by checking motor vibration, motor winding temperature</a:t>
            </a:r>
          </a:p>
          <a:p>
            <a:pPr marL="285750" indent="-285750">
              <a:buFont typeface="Wingdings" panose="05000000000000000000" pitchFamily="2" charset="2"/>
              <a:buChar char="Ø"/>
            </a:pPr>
            <a:r>
              <a:rPr lang="en-IN" dirty="0">
                <a:solidFill>
                  <a:srgbClr val="0070C0"/>
                </a:solidFill>
              </a:rPr>
              <a:t>Minimizes manual intervention due to automated valve control</a:t>
            </a:r>
          </a:p>
          <a:p>
            <a:pPr marL="285750" indent="-285750">
              <a:buFont typeface="Wingdings" panose="05000000000000000000" pitchFamily="2" charset="2"/>
              <a:buChar char="Ø"/>
            </a:pPr>
            <a:r>
              <a:rPr lang="en-IN" dirty="0">
                <a:solidFill>
                  <a:srgbClr val="0070C0"/>
                </a:solidFill>
              </a:rPr>
              <a:t>Provides data analytics to lead better planning</a:t>
            </a:r>
          </a:p>
          <a:p>
            <a:pPr marL="285750" indent="-285750">
              <a:buFont typeface="Wingdings" panose="05000000000000000000" pitchFamily="2" charset="2"/>
              <a:buChar char="Ø"/>
            </a:pPr>
            <a:r>
              <a:rPr lang="en-IN" dirty="0">
                <a:solidFill>
                  <a:srgbClr val="0070C0"/>
                </a:solidFill>
              </a:rPr>
              <a:t>Saves water and electricity by 30 %</a:t>
            </a:r>
          </a:p>
          <a:p>
            <a:pPr marL="285750" indent="-285750">
              <a:buFont typeface="Wingdings" panose="05000000000000000000" pitchFamily="2" charset="2"/>
              <a:buChar char="Ø"/>
            </a:pPr>
            <a:r>
              <a:rPr lang="en-IN" dirty="0">
                <a:solidFill>
                  <a:srgbClr val="0070C0"/>
                </a:solidFill>
              </a:rPr>
              <a:t>Reduces maintenance and </a:t>
            </a:r>
            <a:r>
              <a:rPr lang="en-IN" dirty="0" err="1">
                <a:solidFill>
                  <a:srgbClr val="0070C0"/>
                </a:solidFill>
              </a:rPr>
              <a:t>labor</a:t>
            </a:r>
            <a:r>
              <a:rPr lang="en-IN" dirty="0">
                <a:solidFill>
                  <a:srgbClr val="0070C0"/>
                </a:solidFill>
              </a:rPr>
              <a:t> cost</a:t>
            </a:r>
          </a:p>
          <a:p>
            <a:pPr marL="285750" indent="-285750">
              <a:buFont typeface="Wingdings" panose="05000000000000000000" pitchFamily="2" charset="2"/>
              <a:buChar char="Ø"/>
            </a:pPr>
            <a:r>
              <a:rPr lang="en-IN" dirty="0">
                <a:solidFill>
                  <a:srgbClr val="0070C0"/>
                </a:solidFill>
              </a:rPr>
              <a:t>Ensures live monitoring of flow of water in water treatment plant</a:t>
            </a:r>
          </a:p>
          <a:p>
            <a:pPr marL="285750" indent="-285750">
              <a:buFont typeface="Wingdings" panose="05000000000000000000" pitchFamily="2" charset="2"/>
              <a:buChar char="Ø"/>
            </a:pPr>
            <a:r>
              <a:rPr lang="en-IN" dirty="0">
                <a:solidFill>
                  <a:srgbClr val="0070C0"/>
                </a:solidFill>
              </a:rPr>
              <a:t>Auto chemical (chlorine) doping in water treatment plant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9966" y="1064711"/>
            <a:ext cx="6304767" cy="5277644"/>
          </a:xfrm>
          <a:prstGeom prst="rect">
            <a:avLst/>
          </a:prstGeom>
        </p:spPr>
      </p:pic>
    </p:spTree>
    <p:extLst>
      <p:ext uri="{BB962C8B-B14F-4D97-AF65-F5344CB8AC3E}">
        <p14:creationId xmlns:p14="http://schemas.microsoft.com/office/powerpoint/2010/main" val="37519368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00B050"/>
                </a:solidFill>
              </a:rPr>
              <a:t>MANHOLE LEVEL MONITORING MANAGEMENT</a:t>
            </a:r>
            <a:endParaRPr lang="en-IN" dirty="0">
              <a:solidFill>
                <a:srgbClr val="00B050"/>
              </a:solidFill>
            </a:endParaRPr>
          </a:p>
        </p:txBody>
      </p:sp>
      <p:sp>
        <p:nvSpPr>
          <p:cNvPr id="3" name="Text Placeholder 2"/>
          <p:cNvSpPr>
            <a:spLocks noGrp="1"/>
          </p:cNvSpPr>
          <p:nvPr>
            <p:ph type="body" idx="1"/>
          </p:nvPr>
        </p:nvSpPr>
        <p:spPr/>
        <p:txBody>
          <a:bodyPr>
            <a:normAutofit lnSpcReduction="10000"/>
          </a:bodyPr>
          <a:lstStyle/>
          <a:p>
            <a:r>
              <a:rPr lang="en-IN" dirty="0" smtClean="0"/>
              <a:t>    </a:t>
            </a:r>
            <a:r>
              <a:rPr lang="en-IN" dirty="0" smtClean="0">
                <a:solidFill>
                  <a:srgbClr val="0070C0"/>
                </a:solidFill>
              </a:rPr>
              <a:t>SAMPLE  CITY DATA  AS ON  IMPLEMENTATION</a:t>
            </a:r>
            <a:endParaRPr lang="en-IN" dirty="0">
              <a:solidFill>
                <a:srgbClr val="0070C0"/>
              </a:solidFill>
            </a:endParaRPr>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769" y="1513057"/>
            <a:ext cx="10722279" cy="4851073"/>
          </a:xfrm>
          <a:prstGeom prst="rect">
            <a:avLst/>
          </a:prstGeom>
        </p:spPr>
      </p:pic>
    </p:spTree>
    <p:extLst>
      <p:ext uri="{BB962C8B-B14F-4D97-AF65-F5344CB8AC3E}">
        <p14:creationId xmlns:p14="http://schemas.microsoft.com/office/powerpoint/2010/main" val="12207265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00B050"/>
                </a:solidFill>
              </a:rPr>
              <a:t>ACTUAL DATA  RECEIVED</a:t>
            </a:r>
            <a:r>
              <a:rPr lang="en-IN" dirty="0" smtClean="0"/>
              <a:t> IN LEVEL SENSORS</a:t>
            </a:r>
            <a:endParaRPr lang="en-IN" dirty="0"/>
          </a:p>
        </p:txBody>
      </p:sp>
      <p:sp>
        <p:nvSpPr>
          <p:cNvPr id="3" name="Text Placeholder 2"/>
          <p:cNvSpPr>
            <a:spLocks noGrp="1"/>
          </p:cNvSpPr>
          <p:nvPr>
            <p:ph type="body" idx="1"/>
          </p:nvPr>
        </p:nvSpPr>
        <p:spPr/>
        <p:txBody>
          <a:bodyPr>
            <a:normAutofit lnSpcReduction="10000"/>
          </a:bodyPr>
          <a:lstStyle/>
          <a:p>
            <a:r>
              <a:rPr lang="en-IN" dirty="0" smtClean="0"/>
              <a:t>       </a:t>
            </a:r>
            <a:r>
              <a:rPr lang="en-IN" dirty="0" smtClean="0">
                <a:solidFill>
                  <a:srgbClr val="0070C0"/>
                </a:solidFill>
              </a:rPr>
              <a:t>sample   real  data  of  water tank  level  monitoring  </a:t>
            </a:r>
            <a:endParaRPr lang="en-IN" dirty="0">
              <a:solidFill>
                <a:srgbClr val="0070C0"/>
              </a:solidFill>
            </a:endParaRPr>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845" y="1617102"/>
            <a:ext cx="7340593" cy="217828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846" y="3795386"/>
            <a:ext cx="7340592" cy="2110541"/>
          </a:xfrm>
          <a:prstGeom prst="rect">
            <a:avLst/>
          </a:prstGeom>
        </p:spPr>
      </p:pic>
    </p:spTree>
    <p:extLst>
      <p:ext uri="{BB962C8B-B14F-4D97-AF65-F5344CB8AC3E}">
        <p14:creationId xmlns:p14="http://schemas.microsoft.com/office/powerpoint/2010/main" val="19953810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00B050"/>
                </a:solidFill>
              </a:rPr>
              <a:t>WORK FORCE TRACKING</a:t>
            </a:r>
            <a:endParaRPr lang="en-IN" dirty="0">
              <a:solidFill>
                <a:srgbClr val="00B050"/>
              </a:solidFill>
            </a:endParaRPr>
          </a:p>
        </p:txBody>
      </p:sp>
      <p:sp>
        <p:nvSpPr>
          <p:cNvPr id="3" name="Text Placeholder 2"/>
          <p:cNvSpPr>
            <a:spLocks noGrp="1"/>
          </p:cNvSpPr>
          <p:nvPr>
            <p:ph type="body" idx="1"/>
          </p:nvPr>
        </p:nvSpPr>
        <p:spPr/>
        <p:txBody>
          <a:bodyPr>
            <a:normAutofit lnSpcReduction="10000"/>
          </a:bodyPr>
          <a:lstStyle/>
          <a:p>
            <a:r>
              <a:rPr lang="en-IN" dirty="0" smtClean="0"/>
              <a:t>     </a:t>
            </a:r>
            <a:r>
              <a:rPr lang="en-IN" dirty="0" smtClean="0">
                <a:solidFill>
                  <a:srgbClr val="0070C0"/>
                </a:solidFill>
              </a:rPr>
              <a:t>IDEA  / PROPOSAL</a:t>
            </a:r>
            <a:endParaRPr lang="en-IN" dirty="0">
              <a:solidFill>
                <a:srgbClr val="0070C0"/>
              </a:solidFill>
            </a:endParaRPr>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sp>
        <p:nvSpPr>
          <p:cNvPr id="23" name="TextBox 22"/>
          <p:cNvSpPr txBox="1"/>
          <p:nvPr/>
        </p:nvSpPr>
        <p:spPr>
          <a:xfrm>
            <a:off x="964504" y="1678488"/>
            <a:ext cx="5974915" cy="4247317"/>
          </a:xfrm>
          <a:prstGeom prst="rect">
            <a:avLst/>
          </a:prstGeom>
          <a:noFill/>
        </p:spPr>
        <p:txBody>
          <a:bodyPr wrap="square" rtlCol="0">
            <a:spAutoFit/>
          </a:bodyPr>
          <a:lstStyle/>
          <a:p>
            <a:pPr marL="285750" indent="-285750">
              <a:buFont typeface="Wingdings" panose="05000000000000000000" pitchFamily="2" charset="2"/>
              <a:buChar char="v"/>
            </a:pPr>
            <a:r>
              <a:rPr lang="en-IN" dirty="0" err="1">
                <a:solidFill>
                  <a:srgbClr val="0070C0"/>
                </a:solidFill>
              </a:rPr>
              <a:t>LoRa</a:t>
            </a:r>
            <a:r>
              <a:rPr lang="en-IN" dirty="0">
                <a:solidFill>
                  <a:srgbClr val="0070C0"/>
                </a:solidFill>
              </a:rPr>
              <a:t> WAN and GPS antennas ensures receiving and transmitting accurate position of </a:t>
            </a:r>
            <a:r>
              <a:rPr lang="en-IN" dirty="0" smtClean="0">
                <a:solidFill>
                  <a:srgbClr val="0070C0"/>
                </a:solidFill>
              </a:rPr>
              <a:t>worker</a:t>
            </a:r>
          </a:p>
          <a:p>
            <a:endParaRPr lang="en-IN" dirty="0">
              <a:solidFill>
                <a:srgbClr val="0070C0"/>
              </a:solidFill>
            </a:endParaRPr>
          </a:p>
          <a:p>
            <a:pPr marL="285750" indent="-285750">
              <a:buFont typeface="Wingdings" panose="05000000000000000000" pitchFamily="2" charset="2"/>
              <a:buChar char="v"/>
            </a:pPr>
            <a:r>
              <a:rPr lang="en-IN" dirty="0">
                <a:solidFill>
                  <a:srgbClr val="0070C0"/>
                </a:solidFill>
              </a:rPr>
              <a:t>Alerts and provides info via </a:t>
            </a:r>
            <a:r>
              <a:rPr lang="en-IN" dirty="0" smtClean="0">
                <a:solidFill>
                  <a:srgbClr val="0070C0"/>
                </a:solidFill>
              </a:rPr>
              <a:t>SMS/email</a:t>
            </a:r>
          </a:p>
          <a:p>
            <a:endParaRPr lang="en-IN" dirty="0">
              <a:solidFill>
                <a:srgbClr val="0070C0"/>
              </a:solidFill>
            </a:endParaRPr>
          </a:p>
          <a:p>
            <a:pPr marL="285750" indent="-285750">
              <a:buFont typeface="Wingdings" panose="05000000000000000000" pitchFamily="2" charset="2"/>
              <a:buChar char="v"/>
            </a:pPr>
            <a:r>
              <a:rPr lang="en-IN" dirty="0">
                <a:solidFill>
                  <a:srgbClr val="0070C0"/>
                </a:solidFill>
              </a:rPr>
              <a:t>Ensures real time location and tracking of workers through smart wearable </a:t>
            </a:r>
            <a:r>
              <a:rPr lang="en-IN" dirty="0" smtClean="0">
                <a:solidFill>
                  <a:srgbClr val="0070C0"/>
                </a:solidFill>
              </a:rPr>
              <a:t>devices</a:t>
            </a:r>
          </a:p>
          <a:p>
            <a:endParaRPr lang="en-IN" dirty="0">
              <a:solidFill>
                <a:srgbClr val="0070C0"/>
              </a:solidFill>
            </a:endParaRPr>
          </a:p>
          <a:p>
            <a:pPr marL="285750" indent="-285750">
              <a:buFont typeface="Wingdings" panose="05000000000000000000" pitchFamily="2" charset="2"/>
              <a:buChar char="v"/>
            </a:pPr>
            <a:r>
              <a:rPr lang="en-IN" dirty="0">
                <a:solidFill>
                  <a:srgbClr val="0070C0"/>
                </a:solidFill>
              </a:rPr>
              <a:t>Leads to better planning and efficient resource utilization by Data </a:t>
            </a:r>
            <a:r>
              <a:rPr lang="en-IN" dirty="0" smtClean="0">
                <a:solidFill>
                  <a:srgbClr val="0070C0"/>
                </a:solidFill>
              </a:rPr>
              <a:t>analytics</a:t>
            </a:r>
          </a:p>
          <a:p>
            <a:pPr marL="285750" indent="-285750">
              <a:buFont typeface="Wingdings" panose="05000000000000000000" pitchFamily="2" charset="2"/>
              <a:buChar char="v"/>
            </a:pPr>
            <a:endParaRPr lang="en-IN" dirty="0">
              <a:solidFill>
                <a:srgbClr val="0070C0"/>
              </a:solidFill>
            </a:endParaRPr>
          </a:p>
          <a:p>
            <a:pPr marL="285750" indent="-285750">
              <a:buFont typeface="Wingdings" panose="05000000000000000000" pitchFamily="2" charset="2"/>
              <a:buChar char="v"/>
            </a:pPr>
            <a:r>
              <a:rPr lang="en-IN" dirty="0">
                <a:solidFill>
                  <a:srgbClr val="0070C0"/>
                </a:solidFill>
              </a:rPr>
              <a:t>Helps improve work force </a:t>
            </a:r>
            <a:r>
              <a:rPr lang="en-IN" dirty="0" smtClean="0">
                <a:solidFill>
                  <a:srgbClr val="0070C0"/>
                </a:solidFill>
              </a:rPr>
              <a:t>efficiency</a:t>
            </a:r>
          </a:p>
          <a:p>
            <a:pPr marL="285750" indent="-285750">
              <a:buFont typeface="Wingdings" panose="05000000000000000000" pitchFamily="2" charset="2"/>
              <a:buChar char="v"/>
            </a:pPr>
            <a:endParaRPr lang="en-IN" dirty="0">
              <a:solidFill>
                <a:srgbClr val="0070C0"/>
              </a:solidFill>
            </a:endParaRPr>
          </a:p>
          <a:p>
            <a:pPr marL="285750" indent="-285750">
              <a:buFont typeface="Wingdings" panose="05000000000000000000" pitchFamily="2" charset="2"/>
              <a:buChar char="v"/>
            </a:pPr>
            <a:r>
              <a:rPr lang="en-IN" dirty="0">
                <a:solidFill>
                  <a:srgbClr val="0070C0"/>
                </a:solidFill>
              </a:rPr>
              <a:t>Helps reduce the supervision cost by 30%</a:t>
            </a:r>
          </a:p>
          <a:p>
            <a:endParaRPr lang="en-IN" dirty="0">
              <a:solidFill>
                <a:srgbClr val="0070C0"/>
              </a:solidFill>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1725" y="1449932"/>
            <a:ext cx="4762500" cy="3219450"/>
          </a:xfrm>
          <a:prstGeom prst="rect">
            <a:avLst/>
          </a:prstGeom>
        </p:spPr>
      </p:pic>
    </p:spTree>
    <p:extLst>
      <p:ext uri="{BB962C8B-B14F-4D97-AF65-F5344CB8AC3E}">
        <p14:creationId xmlns:p14="http://schemas.microsoft.com/office/powerpoint/2010/main" val="216901045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smtClean="0"/>
              <a:t> </a:t>
            </a:r>
            <a:r>
              <a:rPr lang="en-IN" dirty="0" smtClean="0">
                <a:solidFill>
                  <a:srgbClr val="00B050"/>
                </a:solidFill>
              </a:rPr>
              <a:t>SAMPLE DATA OF WORK FORCE TRACKING</a:t>
            </a:r>
            <a:endParaRPr lang="en-IN" dirty="0">
              <a:solidFill>
                <a:srgbClr val="00B050"/>
              </a:solidFill>
            </a:endParaRPr>
          </a:p>
        </p:txBody>
      </p:sp>
      <p:sp>
        <p:nvSpPr>
          <p:cNvPr id="3" name="Text Placeholder 2"/>
          <p:cNvSpPr>
            <a:spLocks noGrp="1"/>
          </p:cNvSpPr>
          <p:nvPr>
            <p:ph type="body" idx="1"/>
          </p:nvPr>
        </p:nvSpPr>
        <p:spPr/>
        <p:txBody>
          <a:bodyPr>
            <a:normAutofit lnSpcReduction="10000"/>
          </a:bodyPr>
          <a:lstStyle/>
          <a:p>
            <a:endParaRPr lang="en-IN"/>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75" y="1122172"/>
            <a:ext cx="10783061" cy="4838218"/>
          </a:xfrm>
          <a:prstGeom prst="rect">
            <a:avLst/>
          </a:prstGeom>
        </p:spPr>
      </p:pic>
    </p:spTree>
    <p:extLst>
      <p:ext uri="{BB962C8B-B14F-4D97-AF65-F5344CB8AC3E}">
        <p14:creationId xmlns:p14="http://schemas.microsoft.com/office/powerpoint/2010/main" val="5565600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00B050"/>
                </a:solidFill>
              </a:rPr>
              <a:t>WCCD  </a:t>
            </a:r>
            <a:r>
              <a:rPr lang="en-IN" dirty="0" smtClean="0">
                <a:solidFill>
                  <a:srgbClr val="00B050"/>
                </a:solidFill>
              </a:rPr>
              <a:t>ISO 37120 </a:t>
            </a:r>
            <a:r>
              <a:rPr lang="en-IN" dirty="0" smtClean="0"/>
              <a:t>DATA </a:t>
            </a:r>
            <a:endParaRPr lang="en-IN" dirty="0"/>
          </a:p>
        </p:txBody>
      </p:sp>
      <p:sp>
        <p:nvSpPr>
          <p:cNvPr id="3" name="Text Placeholder 2"/>
          <p:cNvSpPr>
            <a:spLocks noGrp="1"/>
          </p:cNvSpPr>
          <p:nvPr>
            <p:ph type="body" idx="1"/>
          </p:nvPr>
        </p:nvSpPr>
        <p:spPr/>
        <p:txBody>
          <a:bodyPr>
            <a:normAutofit lnSpcReduction="10000"/>
          </a:bodyPr>
          <a:lstStyle/>
          <a:p>
            <a:r>
              <a:rPr lang="en-IN" dirty="0" smtClean="0"/>
              <a:t>    </a:t>
            </a:r>
            <a:r>
              <a:rPr lang="en-IN" dirty="0" smtClean="0">
                <a:solidFill>
                  <a:srgbClr val="0070C0"/>
                </a:solidFill>
              </a:rPr>
              <a:t>ANALYSIS</a:t>
            </a:r>
            <a:r>
              <a:rPr lang="en-IN" dirty="0" smtClean="0"/>
              <a:t> </a:t>
            </a:r>
            <a:endParaRPr lang="en-IN" dirty="0"/>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sp>
        <p:nvSpPr>
          <p:cNvPr id="6" name="TextBox 5"/>
          <p:cNvSpPr txBox="1"/>
          <p:nvPr/>
        </p:nvSpPr>
        <p:spPr>
          <a:xfrm>
            <a:off x="977030" y="1665962"/>
            <a:ext cx="10772384" cy="4521896"/>
          </a:xfrm>
          <a:prstGeom prst="rect">
            <a:avLst/>
          </a:prstGeom>
          <a:noFill/>
        </p:spPr>
        <p:txBody>
          <a:bodyPr wrap="square" rtlCol="0">
            <a:spAutoFit/>
          </a:bodyPr>
          <a:lstStyle/>
          <a:p>
            <a:endParaRPr lang="en-IN" dirty="0"/>
          </a:p>
        </p:txBody>
      </p:sp>
      <p:graphicFrame>
        <p:nvGraphicFramePr>
          <p:cNvPr id="7" name="Chart 6"/>
          <p:cNvGraphicFramePr>
            <a:graphicFrameLocks/>
          </p:cNvGraphicFramePr>
          <p:nvPr>
            <p:extLst>
              <p:ext uri="{D42A27DB-BD31-4B8C-83A1-F6EECF244321}">
                <p14:modId xmlns:p14="http://schemas.microsoft.com/office/powerpoint/2010/main" val="2422134705"/>
              </p:ext>
            </p:extLst>
          </p:nvPr>
        </p:nvGraphicFramePr>
        <p:xfrm>
          <a:off x="693675" y="1640910"/>
          <a:ext cx="3819525" cy="25574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2001979644"/>
              </p:ext>
            </p:extLst>
          </p:nvPr>
        </p:nvGraphicFramePr>
        <p:xfrm>
          <a:off x="4538361" y="1938447"/>
          <a:ext cx="3756764" cy="248324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a:graphicFrameLocks/>
          </p:cNvGraphicFramePr>
          <p:nvPr>
            <p:extLst>
              <p:ext uri="{D42A27DB-BD31-4B8C-83A1-F6EECF244321}">
                <p14:modId xmlns:p14="http://schemas.microsoft.com/office/powerpoint/2010/main" val="586221226"/>
              </p:ext>
            </p:extLst>
          </p:nvPr>
        </p:nvGraphicFramePr>
        <p:xfrm>
          <a:off x="7329814" y="3444658"/>
          <a:ext cx="4572000" cy="2217106"/>
        </p:xfrm>
        <a:graphic>
          <a:graphicData uri="http://schemas.openxmlformats.org/drawingml/2006/chart">
            <c:chart xmlns:c="http://schemas.openxmlformats.org/drawingml/2006/chart" xmlns:r="http://schemas.openxmlformats.org/officeDocument/2006/relationships" r:id="rId5"/>
          </a:graphicData>
        </a:graphic>
      </p:graphicFrame>
      <p:sp>
        <p:nvSpPr>
          <p:cNvPr id="10" name="Rectangle 9"/>
          <p:cNvSpPr/>
          <p:nvPr/>
        </p:nvSpPr>
        <p:spPr>
          <a:xfrm>
            <a:off x="1490597" y="4747364"/>
            <a:ext cx="5386192" cy="1177447"/>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Series 1- </a:t>
            </a:r>
            <a:r>
              <a:rPr lang="en-IN" dirty="0" err="1" smtClean="0"/>
              <a:t>pune</a:t>
            </a:r>
            <a:r>
              <a:rPr lang="en-IN" dirty="0" smtClean="0"/>
              <a:t>  2-Jamshedpur 3-london</a:t>
            </a:r>
            <a:endParaRPr lang="en-IN" dirty="0"/>
          </a:p>
        </p:txBody>
      </p:sp>
    </p:spTree>
    <p:extLst>
      <p:ext uri="{BB962C8B-B14F-4D97-AF65-F5344CB8AC3E}">
        <p14:creationId xmlns:p14="http://schemas.microsoft.com/office/powerpoint/2010/main" val="11757013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graphicFrame>
        <p:nvGraphicFramePr>
          <p:cNvPr id="7" name="Chart 6"/>
          <p:cNvGraphicFramePr>
            <a:graphicFrameLocks/>
          </p:cNvGraphicFramePr>
          <p:nvPr>
            <p:extLst>
              <p:ext uri="{D42A27DB-BD31-4B8C-83A1-F6EECF244321}">
                <p14:modId xmlns:p14="http://schemas.microsoft.com/office/powerpoint/2010/main" val="2000024611"/>
              </p:ext>
            </p:extLst>
          </p:nvPr>
        </p:nvGraphicFramePr>
        <p:xfrm>
          <a:off x="164926" y="253652"/>
          <a:ext cx="4281814" cy="23016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4059856702"/>
              </p:ext>
            </p:extLst>
          </p:nvPr>
        </p:nvGraphicFramePr>
        <p:xfrm>
          <a:off x="6553200" y="475988"/>
          <a:ext cx="4572000" cy="243318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a:graphicFrameLocks/>
          </p:cNvGraphicFramePr>
          <p:nvPr>
            <p:extLst>
              <p:ext uri="{D42A27DB-BD31-4B8C-83A1-F6EECF244321}">
                <p14:modId xmlns:p14="http://schemas.microsoft.com/office/powerpoint/2010/main" val="1224608047"/>
              </p:ext>
            </p:extLst>
          </p:nvPr>
        </p:nvGraphicFramePr>
        <p:xfrm>
          <a:off x="816279" y="2996852"/>
          <a:ext cx="4572000" cy="2527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p:cNvGraphicFramePr>
            <a:graphicFrameLocks/>
          </p:cNvGraphicFramePr>
          <p:nvPr>
            <p:extLst>
              <p:ext uri="{D42A27DB-BD31-4B8C-83A1-F6EECF244321}">
                <p14:modId xmlns:p14="http://schemas.microsoft.com/office/powerpoint/2010/main" val="2996663320"/>
              </p:ext>
            </p:extLst>
          </p:nvPr>
        </p:nvGraphicFramePr>
        <p:xfrm>
          <a:off x="6340257" y="3084534"/>
          <a:ext cx="4572000" cy="27432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041313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00B050"/>
                </a:solidFill>
              </a:rPr>
              <a:t>LPWAN - </a:t>
            </a:r>
            <a:r>
              <a:rPr lang="en-IN" dirty="0" smtClean="0">
                <a:solidFill>
                  <a:schemeClr val="tx2">
                    <a:lumMod val="90000"/>
                    <a:lumOff val="10000"/>
                  </a:schemeClr>
                </a:solidFill>
              </a:rPr>
              <a:t>IOT</a:t>
            </a:r>
            <a:endParaRPr lang="en-IN" dirty="0">
              <a:solidFill>
                <a:srgbClr val="00B050"/>
              </a:solidFill>
            </a:endParaRPr>
          </a:p>
        </p:txBody>
      </p:sp>
      <p:sp>
        <p:nvSpPr>
          <p:cNvPr id="3" name="Text Placeholder 2"/>
          <p:cNvSpPr>
            <a:spLocks noGrp="1"/>
          </p:cNvSpPr>
          <p:nvPr>
            <p:ph type="body" idx="1"/>
          </p:nvPr>
        </p:nvSpPr>
        <p:spPr>
          <a:xfrm>
            <a:off x="888642" y="1122171"/>
            <a:ext cx="10588094" cy="5068393"/>
          </a:xfrm>
        </p:spPr>
        <p:txBody>
          <a:bodyPr>
            <a:normAutofit/>
          </a:bodyPr>
          <a:lstStyle/>
          <a:p>
            <a:pPr marL="342900" indent="-342900">
              <a:buFont typeface="Wingdings" panose="05000000000000000000" pitchFamily="2" charset="2"/>
              <a:buChar char="Ø"/>
            </a:pPr>
            <a:r>
              <a:rPr lang="en-IN" sz="2000" dirty="0" smtClean="0">
                <a:solidFill>
                  <a:srgbClr val="0070C0"/>
                </a:solidFill>
              </a:rPr>
              <a:t> low power  wide area network (LPWAN)   is a wireless communication network  for internet of things .</a:t>
            </a:r>
          </a:p>
          <a:p>
            <a:pPr marL="342900" indent="-342900">
              <a:buFont typeface="Wingdings" panose="05000000000000000000" pitchFamily="2" charset="2"/>
              <a:buChar char="Ø"/>
            </a:pPr>
            <a:r>
              <a:rPr lang="en-IN" sz="2000" dirty="0">
                <a:solidFill>
                  <a:srgbClr val="0070C0"/>
                </a:solidFill>
              </a:rPr>
              <a:t> </a:t>
            </a:r>
            <a:r>
              <a:rPr lang="en-IN" sz="2000" dirty="0" smtClean="0">
                <a:solidFill>
                  <a:srgbClr val="0070C0"/>
                </a:solidFill>
              </a:rPr>
              <a:t>features   of   LPWAN </a:t>
            </a:r>
          </a:p>
          <a:p>
            <a:pPr marL="952479" lvl="1" indent="-342900">
              <a:buFont typeface="Wingdings" panose="05000000000000000000" pitchFamily="2" charset="2"/>
              <a:buChar char="Ø"/>
            </a:pPr>
            <a:r>
              <a:rPr lang="en-IN" sz="2000" dirty="0">
                <a:solidFill>
                  <a:srgbClr val="0070C0"/>
                </a:solidFill>
              </a:rPr>
              <a:t> </a:t>
            </a:r>
            <a:r>
              <a:rPr lang="en-IN" sz="1800" b="1" dirty="0">
                <a:solidFill>
                  <a:srgbClr val="0070C0"/>
                </a:solidFill>
              </a:rPr>
              <a:t>Low </a:t>
            </a:r>
            <a:r>
              <a:rPr lang="en-IN" sz="1800" b="1" dirty="0" smtClean="0">
                <a:solidFill>
                  <a:srgbClr val="0070C0"/>
                </a:solidFill>
              </a:rPr>
              <a:t>Power</a:t>
            </a:r>
            <a:r>
              <a:rPr lang="en-IN" sz="1800" dirty="0" smtClean="0">
                <a:solidFill>
                  <a:srgbClr val="0070C0"/>
                </a:solidFill>
              </a:rPr>
              <a:t> : </a:t>
            </a:r>
            <a:r>
              <a:rPr lang="en-IN" sz="1800" dirty="0">
                <a:solidFill>
                  <a:srgbClr val="0070C0"/>
                </a:solidFill>
              </a:rPr>
              <a:t>The rate of data is usually around a few hundred or less. The rate depends on applications. Owing to the low power consumption, the lifespan of the battery is more than 10 years</a:t>
            </a:r>
            <a:r>
              <a:rPr lang="en-IN" sz="1800" dirty="0" smtClean="0">
                <a:solidFill>
                  <a:srgbClr val="0070C0"/>
                </a:solidFill>
              </a:rPr>
              <a:t>.</a:t>
            </a:r>
          </a:p>
          <a:p>
            <a:pPr marL="952479" lvl="1" indent="-342900">
              <a:buFont typeface="Wingdings" panose="05000000000000000000" pitchFamily="2" charset="2"/>
              <a:buChar char="Ø"/>
            </a:pPr>
            <a:r>
              <a:rPr lang="en-IN" sz="1800" dirty="0">
                <a:solidFill>
                  <a:srgbClr val="0070C0"/>
                </a:solidFill>
              </a:rPr>
              <a:t> </a:t>
            </a:r>
            <a:r>
              <a:rPr lang="en-IN" sz="1800" b="1" dirty="0">
                <a:solidFill>
                  <a:srgbClr val="0070C0"/>
                </a:solidFill>
              </a:rPr>
              <a:t>High </a:t>
            </a:r>
            <a:r>
              <a:rPr lang="en-IN" sz="1800" b="1" dirty="0" smtClean="0">
                <a:solidFill>
                  <a:srgbClr val="0070C0"/>
                </a:solidFill>
              </a:rPr>
              <a:t>Penetration  :</a:t>
            </a:r>
            <a:r>
              <a:rPr lang="en-IN" sz="1800" dirty="0">
                <a:solidFill>
                  <a:srgbClr val="0070C0"/>
                </a:solidFill>
              </a:rPr>
              <a:t> The penetration power of LPWAN gateways is quite amazing as it can penetrate deep into the ground as well as inside building – thus it is able to connect to sensors anywhere </a:t>
            </a:r>
            <a:r>
              <a:rPr lang="en-IN" sz="1800" dirty="0" err="1" smtClean="0">
                <a:solidFill>
                  <a:srgbClr val="0070C0"/>
                </a:solidFill>
              </a:rPr>
              <a:t>outside,inside</a:t>
            </a:r>
            <a:r>
              <a:rPr lang="en-IN" sz="1800" dirty="0" smtClean="0">
                <a:solidFill>
                  <a:srgbClr val="0070C0"/>
                </a:solidFill>
              </a:rPr>
              <a:t> </a:t>
            </a:r>
            <a:r>
              <a:rPr lang="en-IN" sz="1800" dirty="0">
                <a:solidFill>
                  <a:srgbClr val="0070C0"/>
                </a:solidFill>
              </a:rPr>
              <a:t>or underground</a:t>
            </a:r>
            <a:r>
              <a:rPr lang="en-IN" sz="1800" dirty="0" smtClean="0">
                <a:solidFill>
                  <a:srgbClr val="0070C0"/>
                </a:solidFill>
              </a:rPr>
              <a:t>.</a:t>
            </a:r>
          </a:p>
          <a:p>
            <a:pPr marL="952479" lvl="1" indent="-342900">
              <a:buFont typeface="Wingdings" panose="05000000000000000000" pitchFamily="2" charset="2"/>
              <a:buChar char="Ø"/>
            </a:pPr>
            <a:r>
              <a:rPr lang="en-IN" sz="1800" b="1" dirty="0">
                <a:solidFill>
                  <a:srgbClr val="0070C0"/>
                </a:solidFill>
              </a:rPr>
              <a:t>Low </a:t>
            </a:r>
            <a:r>
              <a:rPr lang="en-IN" sz="1800" b="1" dirty="0" smtClean="0">
                <a:solidFill>
                  <a:srgbClr val="0070C0"/>
                </a:solidFill>
              </a:rPr>
              <a:t>Cost  : </a:t>
            </a:r>
            <a:r>
              <a:rPr lang="en-IN" sz="1800" dirty="0">
                <a:solidFill>
                  <a:srgbClr val="0070C0"/>
                </a:solidFill>
              </a:rPr>
              <a:t>Several hundreds and thousands of devices are served by Base Stations – thus requiring less base stations and low infrastructure cost</a:t>
            </a:r>
            <a:r>
              <a:rPr lang="en-IN" sz="1800" dirty="0" smtClean="0">
                <a:solidFill>
                  <a:srgbClr val="0070C0"/>
                </a:solidFill>
              </a:rPr>
              <a:t>.</a:t>
            </a:r>
          </a:p>
          <a:p>
            <a:pPr marL="952479" lvl="1" indent="-342900">
              <a:buFont typeface="Wingdings" panose="05000000000000000000" pitchFamily="2" charset="2"/>
              <a:buChar char="Ø"/>
            </a:pPr>
            <a:r>
              <a:rPr lang="en-IN" sz="1800" b="1" dirty="0">
                <a:solidFill>
                  <a:srgbClr val="0070C0"/>
                </a:solidFill>
              </a:rPr>
              <a:t> High </a:t>
            </a:r>
            <a:r>
              <a:rPr lang="en-IN" sz="1800" b="1" dirty="0" smtClean="0">
                <a:solidFill>
                  <a:srgbClr val="0070C0"/>
                </a:solidFill>
              </a:rPr>
              <a:t>Sensitivity :</a:t>
            </a:r>
            <a:r>
              <a:rPr lang="en-IN" sz="1800" dirty="0">
                <a:solidFill>
                  <a:srgbClr val="0070C0"/>
                </a:solidFill>
              </a:rPr>
              <a:t> Its unique ability of filtering out constant ramp chirp signal while delivering long-distance data helps achieve high-interference immunity</a:t>
            </a:r>
            <a:r>
              <a:rPr lang="en-IN" sz="1800" dirty="0" smtClean="0">
                <a:solidFill>
                  <a:srgbClr val="0070C0"/>
                </a:solidFill>
              </a:rPr>
              <a:t>.</a:t>
            </a:r>
          </a:p>
          <a:p>
            <a:pPr marL="952479" lvl="1" indent="-342900">
              <a:buFont typeface="Wingdings" panose="05000000000000000000" pitchFamily="2" charset="2"/>
              <a:buChar char="Ø"/>
            </a:pPr>
            <a:r>
              <a:rPr lang="en-IN" sz="1800" b="1" dirty="0">
                <a:solidFill>
                  <a:srgbClr val="0070C0"/>
                </a:solidFill>
              </a:rPr>
              <a:t> Long </a:t>
            </a:r>
            <a:r>
              <a:rPr lang="en-IN" sz="1800" b="1" dirty="0" smtClean="0">
                <a:solidFill>
                  <a:srgbClr val="0070C0"/>
                </a:solidFill>
              </a:rPr>
              <a:t>Range : </a:t>
            </a:r>
            <a:r>
              <a:rPr lang="en-IN" sz="1800" dirty="0">
                <a:solidFill>
                  <a:srgbClr val="0070C0"/>
                </a:solidFill>
              </a:rPr>
              <a:t>The range is quite long (5 – 15 Km) depending on the environment – owing to which it provides better coverage both in urban and rural areas</a:t>
            </a:r>
            <a:r>
              <a:rPr lang="en-IN" sz="1800" dirty="0" smtClean="0">
                <a:solidFill>
                  <a:srgbClr val="0070C0"/>
                </a:solidFill>
              </a:rPr>
              <a:t>.</a:t>
            </a:r>
          </a:p>
          <a:p>
            <a:pPr marL="952479" lvl="1" indent="-342900">
              <a:buFont typeface="Wingdings" panose="05000000000000000000" pitchFamily="2" charset="2"/>
              <a:buChar char="Ø"/>
            </a:pPr>
            <a:r>
              <a:rPr lang="en-IN" sz="1800" b="1" dirty="0">
                <a:solidFill>
                  <a:srgbClr val="0070C0"/>
                </a:solidFill>
              </a:rPr>
              <a:t> Low Data </a:t>
            </a:r>
            <a:r>
              <a:rPr lang="en-IN" sz="1800" b="1" dirty="0" smtClean="0">
                <a:solidFill>
                  <a:srgbClr val="0070C0"/>
                </a:solidFill>
              </a:rPr>
              <a:t>Rate :</a:t>
            </a:r>
            <a:r>
              <a:rPr lang="en-IN" sz="1800" dirty="0">
                <a:solidFill>
                  <a:srgbClr val="0070C0"/>
                </a:solidFill>
              </a:rPr>
              <a:t> The data transfer rate is quite low (less than 5000 bits per second). Therefore, only 25 – 256 bytes per message are sent several times a day.</a:t>
            </a:r>
            <a:endParaRPr lang="en-IN" sz="1800" b="1" dirty="0">
              <a:solidFill>
                <a:srgbClr val="0070C0"/>
              </a:solidFill>
            </a:endParaRPr>
          </a:p>
          <a:p>
            <a:pPr marL="952479" lvl="1" indent="-342900">
              <a:buFont typeface="Wingdings" panose="05000000000000000000" pitchFamily="2" charset="2"/>
              <a:buChar char="Ø"/>
            </a:pPr>
            <a:endParaRPr lang="en-IN" sz="1800" b="1" dirty="0"/>
          </a:p>
          <a:p>
            <a:pPr marL="952479" lvl="1" indent="-342900">
              <a:buFont typeface="Wingdings" panose="05000000000000000000" pitchFamily="2" charset="2"/>
              <a:buChar char="Ø"/>
            </a:pPr>
            <a:endParaRPr lang="en-IN" sz="1800" b="1" dirty="0"/>
          </a:p>
          <a:p>
            <a:pPr marL="952479" lvl="1" indent="-342900">
              <a:buFont typeface="Wingdings" panose="05000000000000000000" pitchFamily="2" charset="2"/>
              <a:buChar char="Ø"/>
            </a:pPr>
            <a:endParaRPr lang="en-IN" sz="1800" dirty="0">
              <a:solidFill>
                <a:srgbClr val="0070C0"/>
              </a:solidFill>
            </a:endParaRPr>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spTree>
    <p:extLst>
      <p:ext uri="{BB962C8B-B14F-4D97-AF65-F5344CB8AC3E}">
        <p14:creationId xmlns:p14="http://schemas.microsoft.com/office/powerpoint/2010/main" val="10942295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graphicFrame>
        <p:nvGraphicFramePr>
          <p:cNvPr id="6" name="Chart 5"/>
          <p:cNvGraphicFramePr>
            <a:graphicFrameLocks/>
          </p:cNvGraphicFramePr>
          <p:nvPr>
            <p:extLst>
              <p:ext uri="{D42A27DB-BD31-4B8C-83A1-F6EECF244321}">
                <p14:modId xmlns:p14="http://schemas.microsoft.com/office/powerpoint/2010/main" val="1439190285"/>
              </p:ext>
            </p:extLst>
          </p:nvPr>
        </p:nvGraphicFramePr>
        <p:xfrm>
          <a:off x="465551" y="29123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731952893"/>
              </p:ext>
            </p:extLst>
          </p:nvPr>
        </p:nvGraphicFramePr>
        <p:xfrm>
          <a:off x="6478044" y="291231"/>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a:graphicFrameLocks/>
          </p:cNvGraphicFramePr>
          <p:nvPr>
            <p:extLst>
              <p:ext uri="{D42A27DB-BD31-4B8C-83A1-F6EECF244321}">
                <p14:modId xmlns:p14="http://schemas.microsoft.com/office/powerpoint/2010/main" val="1497428543"/>
              </p:ext>
            </p:extLst>
          </p:nvPr>
        </p:nvGraphicFramePr>
        <p:xfrm>
          <a:off x="340290" y="3197268"/>
          <a:ext cx="4682648" cy="281522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p:cNvGraphicFramePr>
            <a:graphicFrameLocks/>
          </p:cNvGraphicFramePr>
          <p:nvPr>
            <p:extLst>
              <p:ext uri="{D42A27DB-BD31-4B8C-83A1-F6EECF244321}">
                <p14:modId xmlns:p14="http://schemas.microsoft.com/office/powerpoint/2010/main" val="3454048002"/>
              </p:ext>
            </p:extLst>
          </p:nvPr>
        </p:nvGraphicFramePr>
        <p:xfrm>
          <a:off x="6528148" y="3272424"/>
          <a:ext cx="4572000" cy="27432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0761957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www.yourwebsitename.com</a:t>
            </a:r>
            <a:endParaRPr lang="bg-BG" dirty="0"/>
          </a:p>
        </p:txBody>
      </p:sp>
      <p:sp>
        <p:nvSpPr>
          <p:cNvPr id="5" name="Rectangle 4"/>
          <p:cNvSpPr/>
          <p:nvPr/>
        </p:nvSpPr>
        <p:spPr>
          <a:xfrm>
            <a:off x="0" y="5497096"/>
            <a:ext cx="12192000" cy="1379265"/>
          </a:xfrm>
          <a:prstGeom prst="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6" name="Rectangle 5"/>
          <p:cNvSpPr/>
          <p:nvPr/>
        </p:nvSpPr>
        <p:spPr>
          <a:xfrm>
            <a:off x="0" y="1"/>
            <a:ext cx="12192000" cy="549709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7" name="TextBox 6"/>
          <p:cNvSpPr txBox="1"/>
          <p:nvPr/>
        </p:nvSpPr>
        <p:spPr>
          <a:xfrm>
            <a:off x="3991395" y="3254365"/>
            <a:ext cx="5898524" cy="913007"/>
          </a:xfrm>
          <a:prstGeom prst="rect">
            <a:avLst/>
          </a:prstGeom>
          <a:noFill/>
        </p:spPr>
        <p:txBody>
          <a:bodyPr wrap="square" rtlCol="0">
            <a:spAutoFit/>
          </a:bodyPr>
          <a:lstStyle/>
          <a:p>
            <a:r>
              <a:rPr lang="en-IN" sz="5333" dirty="0"/>
              <a:t>THANK YOU</a:t>
            </a:r>
            <a:endParaRPr lang="en-IN" sz="5333"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5823" y="5617706"/>
            <a:ext cx="1684834" cy="1209114"/>
          </a:xfrm>
          <a:prstGeom prst="rect">
            <a:avLst/>
          </a:prstGeom>
        </p:spPr>
      </p:pic>
    </p:spTree>
    <p:extLst>
      <p:ext uri="{BB962C8B-B14F-4D97-AF65-F5344CB8AC3E}">
        <p14:creationId xmlns:p14="http://schemas.microsoft.com/office/powerpoint/2010/main" val="527024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830" y="463639"/>
            <a:ext cx="10599313" cy="5726926"/>
          </a:xfrm>
          <a:prstGeom prst="rect">
            <a:avLst/>
          </a:prstGeom>
        </p:spPr>
      </p:pic>
    </p:spTree>
    <p:extLst>
      <p:ext uri="{BB962C8B-B14F-4D97-AF65-F5344CB8AC3E}">
        <p14:creationId xmlns:p14="http://schemas.microsoft.com/office/powerpoint/2010/main" val="2206125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00B050"/>
                </a:solidFill>
              </a:rPr>
              <a:t> WHY   LPWAN /</a:t>
            </a:r>
            <a:r>
              <a:rPr lang="en-IN" dirty="0" err="1" smtClean="0">
                <a:solidFill>
                  <a:srgbClr val="00B050"/>
                </a:solidFill>
              </a:rPr>
              <a:t>LoRaWAN</a:t>
            </a:r>
            <a:r>
              <a:rPr lang="en-IN" dirty="0" smtClean="0">
                <a:solidFill>
                  <a:srgbClr val="00B050"/>
                </a:solidFill>
              </a:rPr>
              <a:t>  </a:t>
            </a:r>
            <a:r>
              <a:rPr lang="en-IN" dirty="0" smtClean="0"/>
              <a:t>?</a:t>
            </a:r>
            <a:endParaRPr lang="en-IN" dirty="0"/>
          </a:p>
        </p:txBody>
      </p:sp>
      <p:sp>
        <p:nvSpPr>
          <p:cNvPr id="3" name="Text Placeholder 2"/>
          <p:cNvSpPr>
            <a:spLocks noGrp="1"/>
          </p:cNvSpPr>
          <p:nvPr>
            <p:ph type="body" idx="1"/>
          </p:nvPr>
        </p:nvSpPr>
        <p:spPr/>
        <p:txBody>
          <a:bodyPr>
            <a:normAutofit lnSpcReduction="10000"/>
          </a:bodyPr>
          <a:lstStyle/>
          <a:p>
            <a:r>
              <a:rPr lang="en-IN" dirty="0" smtClean="0"/>
              <a:t>      </a:t>
            </a:r>
            <a:endParaRPr lang="en-IN" dirty="0"/>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77712"/>
            <a:ext cx="6400800" cy="4306824"/>
          </a:xfrm>
          <a:prstGeom prst="rect">
            <a:avLst/>
          </a:prstGeom>
        </p:spPr>
      </p:pic>
    </p:spTree>
    <p:extLst>
      <p:ext uri="{BB962C8B-B14F-4D97-AF65-F5344CB8AC3E}">
        <p14:creationId xmlns:p14="http://schemas.microsoft.com/office/powerpoint/2010/main" val="2710209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00B050"/>
                </a:solidFill>
              </a:rPr>
              <a:t>JAMSHEDPUR  AS A SMART CITY</a:t>
            </a:r>
            <a:endParaRPr lang="en-IN" dirty="0">
              <a:solidFill>
                <a:srgbClr val="00B050"/>
              </a:solidFill>
            </a:endParaRPr>
          </a:p>
        </p:txBody>
      </p:sp>
      <p:sp>
        <p:nvSpPr>
          <p:cNvPr id="3" name="Text Placeholder 2"/>
          <p:cNvSpPr>
            <a:spLocks noGrp="1"/>
          </p:cNvSpPr>
          <p:nvPr>
            <p:ph type="body" idx="1"/>
          </p:nvPr>
        </p:nvSpPr>
        <p:spPr/>
        <p:txBody>
          <a:bodyPr>
            <a:normAutofit lnSpcReduction="10000"/>
          </a:bodyPr>
          <a:lstStyle/>
          <a:p>
            <a:r>
              <a:rPr lang="en-IN" dirty="0" smtClean="0"/>
              <a:t>    </a:t>
            </a:r>
            <a:r>
              <a:rPr lang="en-IN" dirty="0" smtClean="0">
                <a:solidFill>
                  <a:srgbClr val="0070C0"/>
                </a:solidFill>
              </a:rPr>
              <a:t>FACTORS   IN FAVOUR  OF  JAMSHEDPUR </a:t>
            </a:r>
            <a:endParaRPr lang="en-IN" dirty="0">
              <a:solidFill>
                <a:srgbClr val="0070C0"/>
              </a:solidFill>
            </a:endParaRPr>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sp>
        <p:nvSpPr>
          <p:cNvPr id="6" name="TextBox 5"/>
          <p:cNvSpPr txBox="1"/>
          <p:nvPr/>
        </p:nvSpPr>
        <p:spPr>
          <a:xfrm>
            <a:off x="693676" y="1577712"/>
            <a:ext cx="10642380" cy="3970318"/>
          </a:xfrm>
          <a:prstGeom prst="rect">
            <a:avLst/>
          </a:prstGeom>
          <a:noFill/>
        </p:spPr>
        <p:txBody>
          <a:bodyPr wrap="square" rtlCol="0">
            <a:spAutoFit/>
          </a:bodyPr>
          <a:lstStyle/>
          <a:p>
            <a:pPr marL="285750" indent="-285750">
              <a:buFont typeface="Wingdings" panose="05000000000000000000" pitchFamily="2" charset="2"/>
              <a:buChar char="q"/>
            </a:pPr>
            <a:r>
              <a:rPr lang="en-IN" dirty="0">
                <a:solidFill>
                  <a:srgbClr val="0070C0"/>
                </a:solidFill>
              </a:rPr>
              <a:t>In a 2013 study of AC Nielsen ORG-Marg, Jamshedpur is named the second-best city in quality of living in India. Primary reasons for this rating were reliable electricity, water supply and sewage systems. In International Global Water Wards 2008, Utilities and Services Company Ltd was ranked the best provider of water in India. In this town build for employees of Tata, the company owned tracts of land that are large enough that they could plan infrastructure.</a:t>
            </a:r>
          </a:p>
          <a:p>
            <a:pPr marL="285750" indent="-285750">
              <a:buFont typeface="Wingdings" panose="05000000000000000000" pitchFamily="2" charset="2"/>
              <a:buChar char="q"/>
            </a:pPr>
            <a:r>
              <a:rPr lang="en-IN" dirty="0">
                <a:solidFill>
                  <a:srgbClr val="0070C0"/>
                </a:solidFill>
              </a:rPr>
              <a:t>George Mason University professor Alex Tabarrok points out that despite being privately run, water, sewage </a:t>
            </a:r>
            <a:r>
              <a:rPr lang="en-IN" dirty="0" smtClean="0">
                <a:solidFill>
                  <a:srgbClr val="0070C0"/>
                </a:solidFill>
              </a:rPr>
              <a:t>and  electricity</a:t>
            </a:r>
            <a:r>
              <a:rPr lang="en-IN" dirty="0">
                <a:solidFill>
                  <a:srgbClr val="0070C0"/>
                </a:solidFill>
              </a:rPr>
              <a:t> provisions in </a:t>
            </a:r>
            <a:r>
              <a:rPr lang="en-IN" dirty="0" smtClean="0">
                <a:solidFill>
                  <a:srgbClr val="0070C0"/>
                </a:solidFill>
              </a:rPr>
              <a:t>Gurgaon are </a:t>
            </a:r>
            <a:r>
              <a:rPr lang="en-IN" dirty="0">
                <a:solidFill>
                  <a:srgbClr val="0070C0"/>
                </a:solidFill>
              </a:rPr>
              <a:t>not efficient. Unlike , private providers of these sources do not own enough land. So, they do not have enough incentives to plan infrastructure that would benefit the whole city. To attract the best employees possible, Tata Steel had to invest in civic infrastructure in Jamshedpur. </a:t>
            </a:r>
          </a:p>
          <a:p>
            <a:pPr marL="285750" indent="-285750">
              <a:buFont typeface="Wingdings" panose="05000000000000000000" pitchFamily="2" charset="2"/>
              <a:buChar char="q"/>
            </a:pPr>
            <a:r>
              <a:rPr lang="en-IN" dirty="0">
                <a:solidFill>
                  <a:srgbClr val="0070C0"/>
                </a:solidFill>
              </a:rPr>
              <a:t>By allowing private </a:t>
            </a:r>
            <a:r>
              <a:rPr lang="en-IN" dirty="0" smtClean="0">
                <a:solidFill>
                  <a:srgbClr val="0070C0"/>
                </a:solidFill>
              </a:rPr>
              <a:t>developers</a:t>
            </a:r>
            <a:r>
              <a:rPr lang="en-IN" dirty="0">
                <a:solidFill>
                  <a:srgbClr val="0070C0"/>
                </a:solidFill>
              </a:rPr>
              <a:t> and companies to buy land easily, the government can ensure a better infrastructure. If land acquisition laws were easy throughout the country, we would have seen more cities like Jamshedpur. </a:t>
            </a:r>
            <a:r>
              <a:rPr lang="en-IN" dirty="0" err="1" smtClean="0">
                <a:solidFill>
                  <a:srgbClr val="0070C0"/>
                </a:solidFill>
              </a:rPr>
              <a:t>Tatas</a:t>
            </a:r>
            <a:r>
              <a:rPr lang="en-IN" dirty="0" smtClean="0">
                <a:solidFill>
                  <a:srgbClr val="0070C0"/>
                </a:solidFill>
              </a:rPr>
              <a:t> </a:t>
            </a:r>
            <a:r>
              <a:rPr lang="en-IN" dirty="0">
                <a:solidFill>
                  <a:srgbClr val="0070C0"/>
                </a:solidFill>
              </a:rPr>
              <a:t>founded Jamshedpur in 1908, when it was easier to acquire land. Acquiring land is not easy anymore.</a:t>
            </a:r>
          </a:p>
        </p:txBody>
      </p:sp>
    </p:spTree>
    <p:extLst>
      <p:ext uri="{BB962C8B-B14F-4D97-AF65-F5344CB8AC3E}">
        <p14:creationId xmlns:p14="http://schemas.microsoft.com/office/powerpoint/2010/main" val="76798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00B050"/>
                </a:solidFill>
              </a:rPr>
              <a:t>NEWSPAPER CLIPPING  </a:t>
            </a:r>
            <a:endParaRPr lang="en-IN" dirty="0">
              <a:solidFill>
                <a:srgbClr val="00B050"/>
              </a:solidFill>
            </a:endParaRPr>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1786" y="1655299"/>
            <a:ext cx="2681033" cy="4481689"/>
          </a:xfrm>
          <a:prstGeom prst="rect">
            <a:avLst/>
          </a:prstGeom>
        </p:spPr>
      </p:pic>
      <p:sp>
        <p:nvSpPr>
          <p:cNvPr id="8" name="TextBox 7"/>
          <p:cNvSpPr txBox="1"/>
          <p:nvPr/>
        </p:nvSpPr>
        <p:spPr>
          <a:xfrm>
            <a:off x="951978" y="1290181"/>
            <a:ext cx="8091814" cy="4985980"/>
          </a:xfrm>
          <a:prstGeom prst="rect">
            <a:avLst/>
          </a:prstGeom>
          <a:noFill/>
        </p:spPr>
        <p:txBody>
          <a:bodyPr wrap="square" rtlCol="0">
            <a:spAutoFit/>
          </a:bodyPr>
          <a:lstStyle/>
          <a:p>
            <a:r>
              <a:rPr lang="en-IN" dirty="0"/>
              <a:t>"</a:t>
            </a:r>
            <a:r>
              <a:rPr lang="en-IN" sz="1600" dirty="0">
                <a:solidFill>
                  <a:srgbClr val="0070C0"/>
                </a:solidFill>
              </a:rPr>
              <a:t>We will be using </a:t>
            </a:r>
            <a:r>
              <a:rPr lang="en-IN" sz="1600" dirty="0" err="1" smtClean="0">
                <a:solidFill>
                  <a:srgbClr val="0070C0"/>
                </a:solidFill>
              </a:rPr>
              <a:t>LoRAWAN</a:t>
            </a:r>
            <a:r>
              <a:rPr lang="en-IN" sz="1600" dirty="0" smtClean="0">
                <a:solidFill>
                  <a:srgbClr val="0070C0"/>
                </a:solidFill>
              </a:rPr>
              <a:t> </a:t>
            </a:r>
            <a:r>
              <a:rPr lang="en-IN" sz="1600" dirty="0">
                <a:solidFill>
                  <a:srgbClr val="0070C0"/>
                </a:solidFill>
              </a:rPr>
              <a:t>(Lower Power Wide Area Network), new data network technology, to allow connectivity with the Internet without using 3G or </a:t>
            </a:r>
            <a:r>
              <a:rPr lang="en-IN" sz="1600" dirty="0" err="1" smtClean="0">
                <a:solidFill>
                  <a:srgbClr val="0070C0"/>
                </a:solidFill>
              </a:rPr>
              <a:t>WiFi</a:t>
            </a:r>
            <a:r>
              <a:rPr lang="en-IN" sz="1600" dirty="0" smtClean="0">
                <a:solidFill>
                  <a:srgbClr val="0070C0"/>
                </a:solidFill>
              </a:rPr>
              <a:t>. </a:t>
            </a:r>
            <a:r>
              <a:rPr lang="en-IN" sz="1600" dirty="0">
                <a:solidFill>
                  <a:srgbClr val="0070C0"/>
                </a:solidFill>
              </a:rPr>
              <a:t>It is ideal for battery-operated sensors and low-power applications in customised sensors so that real-time information can be sent to the integrated command centre," explained Jusco's senior deputy general manager, corporate relations and corporate communications, A.P. Singh.</a:t>
            </a:r>
          </a:p>
          <a:p>
            <a:r>
              <a:rPr lang="en-IN" sz="1600" dirty="0">
                <a:solidFill>
                  <a:srgbClr val="0070C0"/>
                </a:solidFill>
              </a:rPr>
              <a:t>The command centre, to come up at Jusco corporate office, will display real-time data of all the basic civic services </a:t>
            </a:r>
            <a:r>
              <a:rPr lang="en-IN" sz="1600" dirty="0" err="1" smtClean="0">
                <a:solidFill>
                  <a:srgbClr val="0070C0"/>
                </a:solidFill>
              </a:rPr>
              <a:t>ie</a:t>
            </a:r>
            <a:r>
              <a:rPr lang="en-IN" sz="1600" dirty="0" smtClean="0">
                <a:solidFill>
                  <a:srgbClr val="0070C0"/>
                </a:solidFill>
              </a:rPr>
              <a:t>, </a:t>
            </a:r>
            <a:r>
              <a:rPr lang="en-IN" sz="1600" dirty="0">
                <a:solidFill>
                  <a:srgbClr val="0070C0"/>
                </a:solidFill>
              </a:rPr>
              <a:t>water, electricity, parking lots and roads, Jusco provides for a population of 8 lakh.</a:t>
            </a:r>
          </a:p>
          <a:p>
            <a:r>
              <a:rPr lang="en-IN" sz="1600" dirty="0">
                <a:solidFill>
                  <a:srgbClr val="0070C0"/>
                </a:solidFill>
              </a:rPr>
              <a:t>According to a Jusco official in the urban planning department, sensors using </a:t>
            </a:r>
            <a:r>
              <a:rPr lang="en-IN" sz="1600" dirty="0" err="1" smtClean="0">
                <a:solidFill>
                  <a:srgbClr val="0070C0"/>
                </a:solidFill>
              </a:rPr>
              <a:t>LoRAWAN</a:t>
            </a:r>
            <a:r>
              <a:rPr lang="en-IN" sz="1600" dirty="0" smtClean="0">
                <a:solidFill>
                  <a:srgbClr val="0070C0"/>
                </a:solidFill>
              </a:rPr>
              <a:t> </a:t>
            </a:r>
            <a:r>
              <a:rPr lang="en-IN" sz="1600" dirty="0">
                <a:solidFill>
                  <a:srgbClr val="0070C0"/>
                </a:solidFill>
              </a:rPr>
              <a:t>technology would be fitted at the water treatment plant (WTPs) and also at water towers in the first phase. These sensors will not only inform the command centre about a dip in water pressure, indicating leaks, but also alert the centre about water levels at towers to prevent wastage, in addition to monitoring the water quality being supplied.</a:t>
            </a:r>
          </a:p>
          <a:p>
            <a:r>
              <a:rPr lang="en-IN" sz="1600" dirty="0">
                <a:solidFill>
                  <a:srgbClr val="0070C0"/>
                </a:solidFill>
              </a:rPr>
              <a:t>"Gradually, we will be fitting such sensors with water meters in individual households to detect wastage due to leakage or overflow in the supply line and also monitor the quality of water being supplied," said Singh, adding that sensors would also be fitted at power sub-stations and transformers to detect overloading and prevent outages.</a:t>
            </a:r>
          </a:p>
          <a:p>
            <a:endParaRPr lang="en-IN" sz="1200" dirty="0"/>
          </a:p>
        </p:txBody>
      </p:sp>
    </p:spTree>
    <p:extLst>
      <p:ext uri="{BB962C8B-B14F-4D97-AF65-F5344CB8AC3E}">
        <p14:creationId xmlns:p14="http://schemas.microsoft.com/office/powerpoint/2010/main" val="1714922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00B050"/>
                </a:solidFill>
              </a:rPr>
              <a:t>IMPLEMENTATION   OF  </a:t>
            </a:r>
            <a:r>
              <a:rPr lang="en-IN" dirty="0" smtClean="0">
                <a:solidFill>
                  <a:srgbClr val="002060"/>
                </a:solidFill>
              </a:rPr>
              <a:t>SENSORS</a:t>
            </a:r>
            <a:endParaRPr lang="en-IN" dirty="0"/>
          </a:p>
        </p:txBody>
      </p:sp>
      <p:sp>
        <p:nvSpPr>
          <p:cNvPr id="3" name="Text Placeholder 2"/>
          <p:cNvSpPr>
            <a:spLocks noGrp="1"/>
          </p:cNvSpPr>
          <p:nvPr>
            <p:ph type="body" idx="1"/>
          </p:nvPr>
        </p:nvSpPr>
        <p:spPr>
          <a:xfrm>
            <a:off x="693675" y="1122171"/>
            <a:ext cx="10783061" cy="487688"/>
          </a:xfrm>
        </p:spPr>
        <p:txBody>
          <a:bodyPr>
            <a:noAutofit/>
          </a:bodyPr>
          <a:lstStyle/>
          <a:p>
            <a:r>
              <a:rPr lang="en-IN" sz="2800" dirty="0" smtClean="0"/>
              <a:t>       </a:t>
            </a:r>
            <a:r>
              <a:rPr lang="en-IN" sz="2800" dirty="0" smtClean="0">
                <a:solidFill>
                  <a:srgbClr val="00B050"/>
                </a:solidFill>
              </a:rPr>
              <a:t>SMART  BINS</a:t>
            </a:r>
          </a:p>
          <a:p>
            <a:r>
              <a:rPr lang="en-IN" sz="2800" dirty="0">
                <a:solidFill>
                  <a:srgbClr val="00B050"/>
                </a:solidFill>
              </a:rPr>
              <a:t> </a:t>
            </a:r>
            <a:r>
              <a:rPr lang="en-IN" sz="2800" dirty="0" smtClean="0">
                <a:solidFill>
                  <a:srgbClr val="00B050"/>
                </a:solidFill>
              </a:rPr>
              <a:t>    </a:t>
            </a:r>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sp>
        <p:nvSpPr>
          <p:cNvPr id="6" name="TextBox 5"/>
          <p:cNvSpPr txBox="1"/>
          <p:nvPr/>
        </p:nvSpPr>
        <p:spPr>
          <a:xfrm>
            <a:off x="798490" y="1631634"/>
            <a:ext cx="10303098"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IN" dirty="0" smtClean="0">
                <a:solidFill>
                  <a:srgbClr val="0070C0"/>
                </a:solidFill>
                <a:latin typeface="Open Sans"/>
              </a:rPr>
              <a:t> Protects </a:t>
            </a:r>
            <a:r>
              <a:rPr lang="en-IN" dirty="0">
                <a:solidFill>
                  <a:srgbClr val="0070C0"/>
                </a:solidFill>
                <a:latin typeface="Open Sans"/>
              </a:rPr>
              <a:t>environmental health and promotes quality of urban environment with the real-time location and monitoring of waste containers</a:t>
            </a:r>
          </a:p>
          <a:p>
            <a:pPr marL="285750" indent="-285750" algn="just">
              <a:buFont typeface="Wingdings" panose="05000000000000000000" pitchFamily="2" charset="2"/>
              <a:buChar char="q"/>
            </a:pPr>
            <a:r>
              <a:rPr lang="en-IN" dirty="0" smtClean="0">
                <a:solidFill>
                  <a:srgbClr val="0070C0"/>
                </a:solidFill>
                <a:latin typeface="Open Sans"/>
              </a:rPr>
              <a:t> Notifies </a:t>
            </a:r>
            <a:r>
              <a:rPr lang="en-IN" dirty="0">
                <a:solidFill>
                  <a:srgbClr val="0070C0"/>
                </a:solidFill>
                <a:latin typeface="Open Sans"/>
              </a:rPr>
              <a:t>the fill level of the containers all the time and empties the container only when detected </a:t>
            </a:r>
            <a:r>
              <a:rPr lang="en-IN" dirty="0" smtClean="0">
                <a:solidFill>
                  <a:srgbClr val="0070C0"/>
                </a:solidFill>
                <a:latin typeface="Open Sans"/>
              </a:rPr>
              <a:t>full</a:t>
            </a:r>
          </a:p>
          <a:p>
            <a:pPr marL="285750" indent="-285750">
              <a:buFont typeface="Wingdings" panose="05000000000000000000" pitchFamily="2" charset="2"/>
              <a:buChar char="q"/>
            </a:pPr>
            <a:r>
              <a:rPr lang="en-IN" b="0" i="0" dirty="0">
                <a:solidFill>
                  <a:srgbClr val="0070C0"/>
                </a:solidFill>
                <a:effectLst/>
                <a:latin typeface="Open Sans"/>
              </a:rPr>
              <a:t> </a:t>
            </a:r>
            <a:r>
              <a:rPr lang="en-IN" dirty="0">
                <a:solidFill>
                  <a:srgbClr val="0070C0"/>
                </a:solidFill>
              </a:rPr>
              <a:t>Maximizes waste recycling and reuse</a:t>
            </a:r>
          </a:p>
          <a:p>
            <a:pPr marL="285750" indent="-285750">
              <a:buFont typeface="Wingdings" panose="05000000000000000000" pitchFamily="2" charset="2"/>
              <a:buChar char="q"/>
            </a:pPr>
            <a:r>
              <a:rPr lang="en-IN" dirty="0">
                <a:solidFill>
                  <a:srgbClr val="0070C0"/>
                </a:solidFill>
              </a:rPr>
              <a:t>Helps in data analytics and planning with centralized data collection</a:t>
            </a:r>
          </a:p>
          <a:p>
            <a:pPr marL="285750" indent="-285750">
              <a:buFont typeface="Wingdings" panose="05000000000000000000" pitchFamily="2" charset="2"/>
              <a:buChar char="q"/>
            </a:pPr>
            <a:r>
              <a:rPr lang="en-IN" dirty="0">
                <a:solidFill>
                  <a:srgbClr val="0070C0"/>
                </a:solidFill>
              </a:rPr>
              <a:t>Reduces service cost by 50% by efficient monitoring and management of waste bins</a:t>
            </a:r>
          </a:p>
          <a:p>
            <a:pPr marL="285750" indent="-285750">
              <a:buFont typeface="Wingdings" panose="05000000000000000000" pitchFamily="2" charset="2"/>
              <a:buChar char="q"/>
            </a:pPr>
            <a:r>
              <a:rPr lang="en-IN" dirty="0">
                <a:solidFill>
                  <a:srgbClr val="0070C0"/>
                </a:solidFill>
              </a:rPr>
              <a:t>Provides centralized dashboard and command control centre for waste collection and transportation</a:t>
            </a:r>
          </a:p>
          <a:p>
            <a:pPr marL="285750" indent="-285750">
              <a:buFont typeface="Wingdings" panose="05000000000000000000" pitchFamily="2" charset="2"/>
              <a:buChar char="q"/>
            </a:pPr>
            <a:r>
              <a:rPr lang="en-IN" dirty="0">
                <a:solidFill>
                  <a:srgbClr val="0070C0"/>
                </a:solidFill>
              </a:rPr>
              <a:t>Helps in real time monitoring of the vehicles to improve the productivity and reduce non-compliance</a:t>
            </a:r>
          </a:p>
          <a:p>
            <a:pPr marL="285750" indent="-285750">
              <a:buFont typeface="Wingdings" panose="05000000000000000000" pitchFamily="2" charset="2"/>
              <a:buChar char="q"/>
            </a:pPr>
            <a:r>
              <a:rPr lang="en-IN" dirty="0">
                <a:solidFill>
                  <a:srgbClr val="0070C0"/>
                </a:solidFill>
              </a:rPr>
              <a:t>Helps in efficient usage and route optimization of garbage trucks</a:t>
            </a:r>
          </a:p>
          <a:p>
            <a:pPr marL="285750" indent="-285750">
              <a:buFont typeface="Wingdings" panose="05000000000000000000" pitchFamily="2" charset="2"/>
              <a:buChar char="q"/>
            </a:pPr>
            <a:r>
              <a:rPr lang="en-IN" dirty="0">
                <a:solidFill>
                  <a:srgbClr val="0070C0"/>
                </a:solidFill>
              </a:rPr>
              <a:t>Reduces fuel consumption by avoiding unnecessary roundtrip of trucks</a:t>
            </a:r>
          </a:p>
          <a:p>
            <a:pPr marL="285750" indent="-285750">
              <a:buFont typeface="Wingdings" panose="05000000000000000000" pitchFamily="2" charset="2"/>
              <a:buChar char="q"/>
            </a:pPr>
            <a:r>
              <a:rPr lang="en-IN" dirty="0">
                <a:solidFill>
                  <a:srgbClr val="0070C0"/>
                </a:solidFill>
              </a:rPr>
              <a:t>Sends SMS to the driver to notify them about when the bin is going to be filled</a:t>
            </a:r>
          </a:p>
          <a:p>
            <a:pPr marL="285750" indent="-285750">
              <a:buFont typeface="Wingdings" panose="05000000000000000000" pitchFamily="2" charset="2"/>
              <a:buChar char="q"/>
            </a:pPr>
            <a:r>
              <a:rPr lang="en-IN" dirty="0">
                <a:solidFill>
                  <a:srgbClr val="0070C0"/>
                </a:solidFill>
              </a:rPr>
              <a:t>Offers 24/7 live bin level monitoring</a:t>
            </a:r>
          </a:p>
          <a:p>
            <a:pPr marL="285750" indent="-285750" algn="just">
              <a:buFont typeface="Wingdings" panose="05000000000000000000" pitchFamily="2" charset="2"/>
              <a:buChar char="q"/>
            </a:pPr>
            <a:endParaRPr lang="en-IN" b="0" i="0" dirty="0">
              <a:solidFill>
                <a:srgbClr val="0070C0"/>
              </a:solidFill>
              <a:effectLst/>
              <a:latin typeface="Open Sans"/>
            </a:endParaRPr>
          </a:p>
        </p:txBody>
      </p:sp>
    </p:spTree>
    <p:extLst>
      <p:ext uri="{BB962C8B-B14F-4D97-AF65-F5344CB8AC3E}">
        <p14:creationId xmlns:p14="http://schemas.microsoft.com/office/powerpoint/2010/main" val="3034032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00B050"/>
                </a:solidFill>
              </a:rPr>
              <a:t>sample data of  </a:t>
            </a:r>
            <a:r>
              <a:rPr lang="en-IN" dirty="0" smtClean="0"/>
              <a:t>SMART BIN</a:t>
            </a:r>
            <a:endParaRPr lang="en-IN" dirty="0"/>
          </a:p>
        </p:txBody>
      </p:sp>
      <p:sp>
        <p:nvSpPr>
          <p:cNvPr id="3" name="Text Placeholder 2"/>
          <p:cNvSpPr>
            <a:spLocks noGrp="1"/>
          </p:cNvSpPr>
          <p:nvPr>
            <p:ph type="body" idx="1"/>
          </p:nvPr>
        </p:nvSpPr>
        <p:spPr>
          <a:xfrm>
            <a:off x="693675" y="1122171"/>
            <a:ext cx="10783061" cy="5068393"/>
          </a:xfrm>
        </p:spPr>
        <p:txBody>
          <a:bodyPr>
            <a:normAutofit/>
          </a:bodyPr>
          <a:lstStyle/>
          <a:p>
            <a:r>
              <a:rPr lang="en-IN" dirty="0" smtClean="0"/>
              <a:t>     </a:t>
            </a:r>
            <a:endParaRPr lang="en-IN" dirty="0"/>
          </a:p>
        </p:txBody>
      </p:sp>
      <p:sp>
        <p:nvSpPr>
          <p:cNvPr id="4" name="Footer Placeholder 3"/>
          <p:cNvSpPr>
            <a:spLocks noGrp="1"/>
          </p:cNvSpPr>
          <p:nvPr>
            <p:ph type="ftr" sz="quarter" idx="11"/>
          </p:nvPr>
        </p:nvSpPr>
        <p:spPr/>
        <p:txBody>
          <a:bodyPr/>
          <a:lstStyle/>
          <a:p>
            <a:r>
              <a:rPr lang="en-US" dirty="0" smtClean="0">
                <a:solidFill>
                  <a:srgbClr val="F8F8F8">
                    <a:lumMod val="65000"/>
                  </a:srgbClr>
                </a:solidFill>
              </a:rPr>
              <a:t>www.yourwebsitename.com</a:t>
            </a:r>
            <a:endParaRPr lang="bg-BG" dirty="0">
              <a:solidFill>
                <a:srgbClr val="F8F8F8">
                  <a:lumMod val="6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306" y="6364130"/>
            <a:ext cx="1195388" cy="49387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33445"/>
            <a:ext cx="10058400" cy="4845843"/>
          </a:xfrm>
          <a:prstGeom prst="rect">
            <a:avLst/>
          </a:prstGeom>
        </p:spPr>
      </p:pic>
    </p:spTree>
    <p:extLst>
      <p:ext uri="{BB962C8B-B14F-4D97-AF65-F5344CB8AC3E}">
        <p14:creationId xmlns:p14="http://schemas.microsoft.com/office/powerpoint/2010/main" val="4113478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Office Theme">
  <a:themeElements>
    <a:clrScheme name="BB9">
      <a:dk1>
        <a:srgbClr val="333333"/>
      </a:dk1>
      <a:lt1>
        <a:srgbClr val="F8F8F8"/>
      </a:lt1>
      <a:dk2>
        <a:srgbClr val="1C1C1C"/>
      </a:dk2>
      <a:lt2>
        <a:srgbClr val="FFFFFF"/>
      </a:lt2>
      <a:accent1>
        <a:srgbClr val="EF5000"/>
      </a:accent1>
      <a:accent2>
        <a:srgbClr val="7691A6"/>
      </a:accent2>
      <a:accent3>
        <a:srgbClr val="D04500"/>
      </a:accent3>
      <a:accent4>
        <a:srgbClr val="869EB0"/>
      </a:accent4>
      <a:accent5>
        <a:srgbClr val="FF6E25"/>
      </a:accent5>
      <a:accent6>
        <a:srgbClr val="99AEBD"/>
      </a:accent6>
      <a:hlink>
        <a:srgbClr val="0A8CAA"/>
      </a:hlink>
      <a:folHlink>
        <a:srgbClr val="5F497A"/>
      </a:folHlink>
    </a:clrScheme>
    <a:fontScheme name="roboto">
      <a:majorFont>
        <a:latin typeface="Roboto Slab"/>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5335</TotalTime>
  <Words>1695</Words>
  <Application>Microsoft Office PowerPoint</Application>
  <PresentationFormat>Widescreen</PresentationFormat>
  <Paragraphs>215</Paragraphs>
  <Slides>31</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31</vt:i4>
      </vt:variant>
    </vt:vector>
  </HeadingPairs>
  <TitlesOfParts>
    <vt:vector size="42" baseType="lpstr">
      <vt:lpstr>Arial</vt:lpstr>
      <vt:lpstr>Calibri</vt:lpstr>
      <vt:lpstr>Lato</vt:lpstr>
      <vt:lpstr>Open Sans</vt:lpstr>
      <vt:lpstr>Open Sans Extrabold</vt:lpstr>
      <vt:lpstr>Open Sans Light</vt:lpstr>
      <vt:lpstr>Roboto Slab</vt:lpstr>
      <vt:lpstr>Trebuchet MS</vt:lpstr>
      <vt:lpstr>Wingdings</vt:lpstr>
      <vt:lpstr>Berlin</vt:lpstr>
      <vt:lpstr>1_Office Theme</vt:lpstr>
      <vt:lpstr>PowerPoint Presentation</vt:lpstr>
      <vt:lpstr>    CONTENTS </vt:lpstr>
      <vt:lpstr>     LPWAN - IOT</vt:lpstr>
      <vt:lpstr>PowerPoint Presentation</vt:lpstr>
      <vt:lpstr>     WHY   LPWAN /LoRaWAN  ?</vt:lpstr>
      <vt:lpstr>   JAMSHEDPUR  AS A SMART CITY</vt:lpstr>
      <vt:lpstr>    NEWSPAPER CLIPPING  </vt:lpstr>
      <vt:lpstr>    IMPLEMENTATION   OF  SENSORS</vt:lpstr>
      <vt:lpstr>    sample data of  SMART BIN</vt:lpstr>
      <vt:lpstr>    IMPLEMENTATION OF SMART BINS</vt:lpstr>
      <vt:lpstr>    SMART PARKING</vt:lpstr>
      <vt:lpstr>    SAMPLE DATA FOR PARKING IN CITY</vt:lpstr>
      <vt:lpstr>    ACTUAL   DATA   IMPLEMENTATION</vt:lpstr>
      <vt:lpstr>    CITY SURVIELLANCE</vt:lpstr>
      <vt:lpstr>    CENTRE  COMMAND </vt:lpstr>
      <vt:lpstr>    SMART POOL </vt:lpstr>
      <vt:lpstr>    SAMPLE DATA OF POND AND POOL </vt:lpstr>
      <vt:lpstr>     SMART STREET LIGHT</vt:lpstr>
      <vt:lpstr>    SMART ENERGY METER </vt:lpstr>
      <vt:lpstr>   VEHICLE TRACKING SYSTEM</vt:lpstr>
      <vt:lpstr>    DEPLOYMENT  OF  VTS IN CITY</vt:lpstr>
      <vt:lpstr>    WATER  TOWER  MANAGEMENT</vt:lpstr>
      <vt:lpstr>    SAMPLE OF CITY IMPLEMENTATION OF  WATER MANAGEMENT</vt:lpstr>
      <vt:lpstr>    MANHOLE LEVEL MONITORING MANAGEMENT</vt:lpstr>
      <vt:lpstr>     ACTUAL DATA  RECEIVED IN LEVEL SENSORS</vt:lpstr>
      <vt:lpstr>   WORK FORCE TRACKING</vt:lpstr>
      <vt:lpstr>  SAMPLE DATA OF WORK FORCE TRACKING</vt:lpstr>
      <vt:lpstr>   WCCD  ISO 37120 DATA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52</cp:revision>
  <dcterms:created xsi:type="dcterms:W3CDTF">2017-06-20T19:54:12Z</dcterms:created>
  <dcterms:modified xsi:type="dcterms:W3CDTF">2017-06-24T18:27:41Z</dcterms:modified>
</cp:coreProperties>
</file>