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ontserrat" panose="020B0604020202020204" charset="0"/>
      <p:regular r:id="rId8"/>
      <p:bold r:id="rId9"/>
      <p:italic r:id="rId10"/>
      <p:boldItalic r:id="rId11"/>
    </p:embeddedFont>
    <p:embeddedFont>
      <p:font typeface="Montserrat Medium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3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e49f03f5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e49f03f5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294ec54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294ec54e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294ec54e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294ec54e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3eb036c7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3eb036c7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umarprakhar14/Indian-Space-Festival/blob/main/isf.ipynb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rive.google.com/file/d/1AQPY9nrWGare_n9gnDjUe0WUvmKDtMPG/view?usp=drive_link" TargetMode="External"/><Relationship Id="rId5" Type="http://schemas.openxmlformats.org/officeDocument/2006/relationships/hyperlink" Target="https://www.rbi.org.in/Scripts/AnnualPublications.aspx?head=Handbook%20of%20Statistics%20on%20Indian%20States" TargetMode="External"/><Relationship Id="rId4" Type="http://schemas.openxmlformats.org/officeDocument/2006/relationships/hyperlink" Target="https://bhuvan-app1.nrsc.gov.in/thematic/thematic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0068" y="3080626"/>
            <a:ext cx="89736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Team Name: </a:t>
            </a:r>
            <a:r>
              <a:rPr lang="en-GB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 KERNELS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Name of College/University: </a:t>
            </a:r>
            <a:r>
              <a:rPr lang="en-GB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RUNGTA COLLEGE OF ENGINEERING AND TECHNOLOGY , BHILAI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5200" y="3724425"/>
            <a:ext cx="90588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Team Member Details:</a:t>
            </a:r>
            <a:endParaRPr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5200" y="41456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50000"/>
              </a:lnSpc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SARASWATI YADAV</a:t>
            </a:r>
            <a:endParaRPr lang="en-US" dirty="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5200" y="44972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dirty="0" smtClean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VICKY KUMAR </a:t>
            </a:r>
            <a:endParaRPr dirty="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657200" y="41456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RAJU KUMAR</a:t>
            </a:r>
            <a:endParaRPr dirty="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657200" y="44972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US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KUMAR PRAKHAR</a:t>
            </a:r>
            <a:endParaRPr dirty="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4850" y="741125"/>
            <a:ext cx="85338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Statement:</a:t>
            </a:r>
            <a:endParaRPr sz="16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85590"/>
          <a:stretch/>
        </p:blipFill>
        <p:spPr>
          <a:xfrm>
            <a:off x="0" y="0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24850" y="1222925"/>
            <a:ext cx="85338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Explain your understanding on Problem Statement:</a:t>
            </a:r>
            <a:endParaRPr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24850" y="3171541"/>
            <a:ext cx="8533800" cy="29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Brief about your approach:</a:t>
            </a:r>
            <a:endParaRPr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C5A1C-6BCC-46EC-4187-6EC95326FE99}"/>
              </a:ext>
            </a:extLst>
          </p:cNvPr>
          <p:cNvSpPr txBox="1"/>
          <p:nvPr/>
        </p:nvSpPr>
        <p:spPr>
          <a:xfrm>
            <a:off x="328628" y="1630290"/>
            <a:ext cx="832624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The </a:t>
            </a:r>
            <a:r>
              <a:rPr lang="en-US" sz="1700" b="1" dirty="0"/>
              <a:t>goal</a:t>
            </a:r>
            <a:r>
              <a:rPr lang="en-US" sz="1700" dirty="0"/>
              <a:t> is to provide a detailed analysis  that shows </a:t>
            </a:r>
            <a:r>
              <a:rPr lang="en-US" sz="1700" b="1" dirty="0"/>
              <a:t>how our use of land relates to how well a state’s economy is doing.</a:t>
            </a:r>
          </a:p>
          <a:p>
            <a:r>
              <a:rPr lang="en-US" sz="1500" dirty="0"/>
              <a:t>This project aims to thoroughly examine how different types of land use and land cover (like agriculture , barren lands , built-up , wet-lands , forests , etc.) affect the economic growth of different states . It helps us to understand the relationship between the LULC &amp; GDP over time and the economic success of each state.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F3BCD-59D8-17E7-A9CE-9B68C46EC037}"/>
              </a:ext>
            </a:extLst>
          </p:cNvPr>
          <p:cNvSpPr txBox="1"/>
          <p:nvPr/>
        </p:nvSpPr>
        <p:spPr>
          <a:xfrm>
            <a:off x="328628" y="3551864"/>
            <a:ext cx="86443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1:-</a:t>
            </a:r>
            <a:r>
              <a:rPr lang="en-US" dirty="0"/>
              <a:t> Used BHUVAN and RBI portal to get LULC data and GSDP for 6 states as reference .</a:t>
            </a:r>
          </a:p>
          <a:p>
            <a:endParaRPr lang="en-US" dirty="0"/>
          </a:p>
          <a:p>
            <a:r>
              <a:rPr lang="en-US" b="1" dirty="0"/>
              <a:t>STEP 2:- </a:t>
            </a:r>
            <a:r>
              <a:rPr lang="en-US" dirty="0"/>
              <a:t>Worked on calculations and analyzation of data in excel for various LULC classes such as agriculture , forests , barren lands , wetlands ,built-ups , waste lands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STEP 3</a:t>
            </a:r>
            <a:r>
              <a:rPr lang="en-US" dirty="0" smtClean="0"/>
              <a:t>:- Deployed </a:t>
            </a:r>
            <a:r>
              <a:rPr lang="en-US" b="1" dirty="0" smtClean="0"/>
              <a:t>Logistic Regression </a:t>
            </a:r>
            <a:r>
              <a:rPr lang="en-US" dirty="0" smtClean="0"/>
              <a:t>model on the dataset to analyze future trend.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24850" y="792325"/>
            <a:ext cx="85338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Detailed Proposal &amp; Solution Approach</a:t>
            </a:r>
            <a:endParaRPr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85590"/>
          <a:stretch/>
        </p:blipFill>
        <p:spPr>
          <a:xfrm>
            <a:off x="0" y="0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689689"/>
          </a:xfrm>
        </p:spPr>
        <p:txBody>
          <a:bodyPr>
            <a:normAutofit fontScale="85000" lnSpcReduction="20000"/>
          </a:bodyPr>
          <a:lstStyle/>
          <a:p>
            <a:pPr marL="114300" indent="0" algn="just">
              <a:buNone/>
            </a:pPr>
            <a:r>
              <a:rPr lang="en-IN" b="1" dirty="0" smtClean="0"/>
              <a:t>1</a:t>
            </a:r>
            <a:r>
              <a:rPr lang="en-IN" b="1" dirty="0"/>
              <a:t>. Data Collection</a:t>
            </a:r>
            <a:r>
              <a:rPr lang="en-IN" b="1" dirty="0" smtClean="0"/>
              <a:t>:</a:t>
            </a:r>
          </a:p>
          <a:p>
            <a:pPr algn="just"/>
            <a:r>
              <a:rPr lang="en-IN" dirty="0" smtClean="0"/>
              <a:t>LULC </a:t>
            </a:r>
            <a:r>
              <a:rPr lang="en-IN" dirty="0"/>
              <a:t>Data</a:t>
            </a:r>
            <a:r>
              <a:rPr lang="en-IN" dirty="0" smtClean="0"/>
              <a:t>:- We acquired LULC data of several states(like, Maharashtra, Gujrat, Tamil Nadu etc.) for </a:t>
            </a:r>
            <a:r>
              <a:rPr lang="en-IN" dirty="0" err="1" smtClean="0"/>
              <a:t>for</a:t>
            </a:r>
            <a:r>
              <a:rPr lang="en-IN" dirty="0" smtClean="0"/>
              <a:t> financial years 2005-06, 2011-12, 2015-16.</a:t>
            </a:r>
          </a:p>
          <a:p>
            <a:pPr algn="just"/>
            <a:r>
              <a:rPr lang="en-IN" dirty="0" smtClean="0"/>
              <a:t>Economic Data:- Collected </a:t>
            </a:r>
            <a:r>
              <a:rPr lang="en-IN" dirty="0"/>
              <a:t>state-wise GDP data for the same time periods.- </a:t>
            </a:r>
            <a:endParaRPr lang="en-IN" dirty="0" smtClean="0"/>
          </a:p>
          <a:p>
            <a:pPr marL="114300" indent="0" algn="just">
              <a:buNone/>
            </a:pPr>
            <a:r>
              <a:rPr lang="en-IN" b="1" dirty="0" smtClean="0"/>
              <a:t>2. Data Integration and </a:t>
            </a:r>
            <a:r>
              <a:rPr lang="en-IN" b="1" dirty="0" err="1" smtClean="0"/>
              <a:t>Preprocessing</a:t>
            </a:r>
            <a:r>
              <a:rPr lang="en-IN" b="1" dirty="0" smtClean="0"/>
              <a:t>:</a:t>
            </a:r>
          </a:p>
          <a:p>
            <a:pPr algn="just"/>
            <a:r>
              <a:rPr lang="en-US" dirty="0" smtClean="0"/>
              <a:t> We arranged LULC and GDP data of corresponding years in a single sheet.</a:t>
            </a:r>
          </a:p>
          <a:p>
            <a:pPr marL="114300" indent="0" algn="just">
              <a:buNone/>
            </a:pPr>
            <a:r>
              <a:rPr lang="en-US" b="1" dirty="0" smtClean="0"/>
              <a:t>3. Data Visualization:</a:t>
            </a:r>
          </a:p>
          <a:p>
            <a:pPr algn="just"/>
            <a:r>
              <a:rPr lang="en-US" dirty="0" smtClean="0"/>
              <a:t>Visualized </a:t>
            </a:r>
            <a:r>
              <a:rPr lang="en-US" dirty="0"/>
              <a:t>the correlation between different LULC classes with the attributed </a:t>
            </a:r>
            <a:r>
              <a:rPr lang="en-US" dirty="0" smtClean="0"/>
              <a:t>GDP </a:t>
            </a:r>
            <a:r>
              <a:rPr lang="en-US" dirty="0"/>
              <a:t>of the corresponding year using </a:t>
            </a:r>
            <a:r>
              <a:rPr lang="en-US" dirty="0" err="1"/>
              <a:t>Matplotlib</a:t>
            </a:r>
            <a:r>
              <a:rPr lang="en-US" dirty="0"/>
              <a:t> and </a:t>
            </a:r>
            <a:r>
              <a:rPr lang="en-US" dirty="0" err="1"/>
              <a:t>Seaborn</a:t>
            </a:r>
            <a:r>
              <a:rPr lang="en-US" dirty="0"/>
              <a:t> libraries.</a:t>
            </a:r>
            <a:endParaRPr lang="en-IN" dirty="0"/>
          </a:p>
          <a:p>
            <a:pPr marL="114300" indent="0" algn="just">
              <a:buNone/>
            </a:pPr>
            <a:r>
              <a:rPr lang="en-IN" b="1" dirty="0" smtClean="0"/>
              <a:t>4. Statistical </a:t>
            </a:r>
            <a:r>
              <a:rPr lang="en-IN" b="1" dirty="0" err="1" smtClean="0"/>
              <a:t>Modeling</a:t>
            </a:r>
            <a:r>
              <a:rPr lang="en-IN" b="1" dirty="0" smtClean="0"/>
              <a:t>:</a:t>
            </a:r>
          </a:p>
          <a:p>
            <a:pPr algn="just"/>
            <a:r>
              <a:rPr lang="en-IN" dirty="0" smtClean="0"/>
              <a:t>Logistic Regression Models:- Used regression models that account for temporal dynamics to</a:t>
            </a:r>
          </a:p>
          <a:p>
            <a:pPr marL="114300" indent="0" algn="just">
              <a:buNone/>
            </a:pPr>
            <a:r>
              <a:rPr lang="en-IN" dirty="0" smtClean="0"/>
              <a:t>      quantify the relationship between specific LULC classes and GDP.</a:t>
            </a:r>
          </a:p>
          <a:p>
            <a:pPr marL="114300" indent="0" algn="just">
              <a:buNone/>
            </a:pPr>
            <a:r>
              <a:rPr lang="en-US" b="1" dirty="0" smtClean="0"/>
              <a:t>5. </a:t>
            </a:r>
            <a:r>
              <a:rPr lang="en-US" b="1" dirty="0"/>
              <a:t>Policy Implications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Develop </a:t>
            </a:r>
            <a:r>
              <a:rPr lang="en-US" dirty="0"/>
              <a:t>policies that consider the temporal aspects of </a:t>
            </a:r>
            <a:r>
              <a:rPr lang="en-US" dirty="0" smtClean="0"/>
              <a:t>land </a:t>
            </a:r>
            <a:r>
              <a:rPr lang="en-US" dirty="0"/>
              <a:t>use changes and economic </a:t>
            </a:r>
            <a:r>
              <a:rPr lang="en-US" dirty="0" smtClean="0"/>
              <a:t>growth. </a:t>
            </a:r>
          </a:p>
          <a:p>
            <a:r>
              <a:rPr lang="en-US" dirty="0" smtClean="0"/>
              <a:t>Address </a:t>
            </a:r>
            <a:r>
              <a:rPr lang="en-US" dirty="0"/>
              <a:t>short-term and </a:t>
            </a:r>
            <a:r>
              <a:rPr lang="en-US" dirty="0" smtClean="0"/>
              <a:t>long-term </a:t>
            </a:r>
            <a:r>
              <a:rPr lang="en-US" dirty="0"/>
              <a:t>implications for sustainable development.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24850" y="792325"/>
            <a:ext cx="85338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Detailed Proposal &amp; Solution Approach</a:t>
            </a:r>
            <a:endParaRPr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85590"/>
          <a:stretch/>
        </p:blipFill>
        <p:spPr>
          <a:xfrm>
            <a:off x="0" y="0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152525"/>
            <a:ext cx="8521700" cy="3248025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The conclusion we came across after analyzing the dataset</a:t>
            </a:r>
            <a:endParaRPr lang="en-IN" dirty="0"/>
          </a:p>
        </p:txBody>
      </p:sp>
      <p:sp>
        <p:nvSpPr>
          <p:cNvPr id="5" name="AutoShape 4" descr="data:image/png;base64,iVBORw0KGgoAAAANSUhEUgAAA1UAAAIjCAYAAADr8zGuAAAAOXRFWHRTb2Z0d2FyZQBNYXRwbG90bGliIHZlcnNpb24zLjcuMSwgaHR0cHM6Ly9tYXRwbG90bGliLm9yZy/bCgiHAAAACXBIWXMAAA9hAAAPYQGoP6dpAAB5UUlEQVR4nO3dd3QU5eLG8WfTQxoEEkIJqfQaQOlNEQREUaRZQQUFFARRr9eryNWrolcFvQKCiA0JIGBHREnoKgKhtzRC7+l9d35/IPkZCZCQMinfzzk5np2dnX12TYZ9dmbe12IYhiEAAAAAwHWxMzsAAAAAAFRklCoAAAAAKAZKFQAAAAAUA6UKAAAAAIqBUgUAAAAAxUCpAgAAAIBioFQBAAAAQDFQqgAAAACgGChVAAAAAFAMlCoAQLkRGBiokSNHXnO91NRUPfLII/Lz85PFYtGTTz5Z6tnKUnx8vCwWiz7++ONSe47CvtcAgGujVAEotFmzZslisahDhw5mRymXbDabPv30U91yyy2qVauWHB0d5evrqz59+mju3LnKysrKt77FYsn7cXBwkLe3t9q1a6eJEydq7969l23/0gftSz/29vZq0KCB7rzzTkVFRV0x18cff5zvcVf6CQwMLOF3pPS8+uqr+vjjjzV27Fh99tlnuv/++8vkea1Wq+rWrSuLxaKVK1eWyXOWlb179+qll15SfHy82VEKFB8fr1GjRikkJEQuLi7y8/NT9+7dNXXq1FJ7zk2bNumll15SYmJiqT0HgMrBYhiGYXYIABVDly5ddPz4ccXHx+vQoUMKDQ01O1K5kZGRoTvvvFOrVq1S586dNXDgQNWuXVvnz5/X2rVr9cMPP+jBBx/U/Pnz8x5jsVh0yy236IEHHpBhGEpKStKOHTu0dOlSpaWlafr06Zo8eXLe+vHx8QoKCtKIESPUv39/Wa1W7du3T7Nnz1ZWVpZ+/fVXtWnT5rJssbGx2rRpU75ljzzyiG688UaNGTMmb5m7u7sGDRpU4u9NUQQGBqpnz57XPELTsWNHOTg4aMOGDWUT7E+rV69Wnz59FBgYqC5duujzzz8vlecxDENZWVlydHSUvb19qTzH39/rL7/8UkOGDFFERIR69uxZKs95vaKjo3XDDTfI1dVVDz30kAIDA3XixAlt27ZNK1euVGZmZqk873//+189/fTTiouLq1BfOgAoew5mBwBQMcTFxWnTpk1avny5Hn30US1cuLBUvyEuiM1mU3Z2tlxcXMr0eQtj0qRJWrVqlWbMmKGJEyfmu++pp57SoUOHtHr16sse16hRI9133335lr3++usaOHCgnnrqKTVp0kT9+/fPd3/btm3zPaZLly66/fbbNXv2bH3wwQeXPUdwcLCCg4PzLXvssccUHBx82XP/VW5urmw2m5ycnK78wk1y+vRpNWvWrMS2V9jX+vnnn6tt27Z68MEH9c9//lNpaWlyc3MrlRzl8ff8epTEe/TOO+8oNTVVUVFRCggIyHff6dOni7XtsmYYhjIzM+Xq6mp2FAAliNP/ABTKwoULVaNGDQ0YMEB33323Fi5cmHdfTk6OvL29NWrUqMsel5ycLBcXF02ZMiVvWVZWlqZOnarQ0FA5OzvL399fzzzzTIGnxz3++ONauHChmjdvLmdnZ/3444+SLn6D3LlzZ9WsWVOurq5q166dvvzyy8uePyMjQxMmTFCtWrXk4eGh22+/XceOHZPFYtFLL72Ub91jx47poYceUu3ateXs7KzmzZvro48+uuZ7c+TIEX344Ye69dZbLytUlzRs2FDjxo275rYkqWbNmgoPD5eDg4P+85//XHP9m266SdLF4nu9Lp1a+N///lczZsxQSEiInJ2d805D3L9/v+6++255e3vLxcVF7du31zfffJNvG5dOM9y4caMmT54sHx8fubm56c4779SZM2fyrWsYhl555RXVr19f1apVU69evbRnz55r5oyMjJTFYlFcXJy+//77vFMXL52ydvr0aT388MOqXbu2XFxc1Lp1a33yySdFeq1XkpGRoRUrVmj48OEaOnSoMjIy9PXXXxe47tKlS9WsWTO5uLioRYsWWrFihUaOHJnvaMfVclzpmqr9+/dr6NCh8vHxkaurqxo3bqznn38+7/6/P8clL730kiwWyxVf28cff6whQ4ZIknr16pX3vkZGRkpSgX8v0uXXZV36HVi7dq3GjRsnX19f1a9fP+/+lStXqlu3bnJzc5OHh4cGDBhQqP/vMTExql+//mWFSpJ8fX0vW1bY57na+/nSSy/p6aefliQFBQVd9ruWm5url19+Oe//W2BgoP75z39eth8LDAzUbbfdplWrVql9+/ZydXUt8MsPABUbR6oAFMrChQt11113ycnJSSNGjNDs2bO1ZcsW3XDDDXJ0dNSdd96p5cuX64MPPsj3bf9XX32lrKwsDR8+XNLFo0233367NmzYoDFjxqhp06batWuX3nnnHR08eFBfffVVvudds2aNlixZoscff1y1atXK+8A4c+ZM3X777br33nuVnZ2t8PBwDRkyRN99950GDBiQ9/iRI0dqyZIluv/++9WxY0etXbs23/2XnDp1Sh07dswrcj4+Plq5cqUefvhhJScnX3UghJUrV8pqtV71qE9RNWjQQD169FBERISSk5Pl6el5xXVjYmIkXSxjxbVgwQJlZmZqzJgxcnZ2lre3t/bs2aMuXbqoXr16+sc//iE3NzctWbJEgwYN0rJly3TnnXfm28YTTzyhGjVqaOrUqYqPj9eMGTP0+OOPa/HixXnrvPjii3rllVfUv39/9e/fX9u2bVOfPn2UnZ191XxNmzbVZ599pkmTJql+/fp66qmnJEk+Pj7KyMhQz549FR0drccff1xBQUFaunSpRo4cqcTExMsKb0Gv9Wq++eYbpaamavjw4fLz81PPnj21cOFC3XPPPfnW+/777zVs2DC1bNlSr732mi5cuKCHH35Y9erVK/R7brPZLltv586d6tatmxwdHTVmzBgFBgYqJiZG3377baHK99V0795dEyZM0Lvvvqt//vOfatq0qSTl/beoxo0bJx8fH7344otKS0uTJH322Wd68MEH1bdvX02fPl3p6emaPXu2unbtqu3bt1/19LqAgAD9/PPPWrNmTd6XCFdS2Oe51vt511136eDBg1q0aJHeeecd1apVS9LF3zXp4im0n3zyie6++2499dRT+u233/Taa69p3759WrFiRb5MBw4c0IgRI/Too49q9OjRaty48XW9rwDKMQMAruGPP/4wJBmrV682DMMwbDabUb9+fWPixIl566xatcqQZHz77bf5Htu/f38jODg47/Znn31m2NnZGevXr8+33pw5cwxJxsaNG/OWSTLs7OyMPXv2XJYpPT093+3s7GyjRYsWxk033ZS3bOvWrYYk48knn8y37siRIw1JxtSpU/OWPfzww0adOnWMs2fP5lt3+PDhhpeX12XP91eTJk0yJBlRUVH5lmdlZRlnzpzJ+/n7tiUZ48ePv+J2J06caEgyduzYYRiGYcTFxRmSjGnTphlnzpwxTp48aURGRhphYWGGJGPZsmVX3Nbfubm5GQ8++GDe7Uvb9vT0NE6fPp1v3Ztvvtlo2bKlkZmZmbfMZrMZnTt3Nho2bJi3bMGCBYYko3fv3obNZsv3/tjb2xuJiYmGYRjG6dOnDScnJ2PAgAH51vvnP/9pSMqX60oCAgKMAQMG5Fs2Y8YMQ5Lx+eef5y3Lzs42OnXqZLi7uxvJycnXfK1Xc9tttxldunTJuz137lzDwcHhsm20bNnSqF+/vpGSkpK3LDIy0pBkBAQE5C27Wo5L9y1YsCBvWffu3Q0PDw/j8OHD+db963v44IMP5nuOS6ZOnWr8/Z/8gICAfO/10qVLDUlGRETEZY//+9/LlbZx6Xega9euRm5ubt7ylJQUo3r16sbo0aPzPf7kyZOGl5fXZcv/bvfu3Yarq6shyWjTpo0xceJE46uvvjLS0tLyrVeU5ynM+/nmm28akoy4uLh860RFRRmSjEceeSTf8ilTphiSjDVr1uQtCwgIMCQZP/7441VfI4CKjdP/AFzTwoULVbt2bfXq1UvSxVOBhg0bpvDwcFmtVkkXT0GrVatWvqMRFy5c0OrVqzVs2LC8ZUuXLlXTpk3VpEkTnT17Nu/n0rfPERER+Z67R48eBV4789frES5cuKCkpCR169ZN27Zty1t+6VTBv59298QTT+S7bRiGli1bpoEDB8owjHy5+vbtq6SkpHzb/bvk5GRJFwd6+KsffvhBPj4+eT8Fnbp0NZe2l5KSkm/51KlT5ePjk3e0JCYmRtOnT9ddd91VpO0XZPDgwXnfxEvS+fPntWbNGg0dOlQpKSl578u5c+fUt29fHTp0SMeOHcu3jTFjxuQ71axbt26yWq06fPiwJOnnn39Wdna2nnjiiXzrFXdY9B9++EF+fn4aMWJE3jJHR0dNmDBBqampWrt27VVf69WcO3dOq1atyrftwYMHy2KxaMmSJXnLjh8/rl27dumBBx7I9/vQo0cPtWzZssBtFybHmTNntG7dOj300ENq0KBBvvuudlqfWUaPHp1vgI3Vq1crMTFRI0aMyPf3ZW9vrw4dOlz2d/93zZs3V1RUlO677z7Fx8dr5syZGjRokGrXrq158+YV+XmK+37+8MMPkpRvIBlJeUdOv//++3zLg4KC1Ldv32tuF0DFVWlO/1u3bp3efPNNbd26VSdOnNCKFSuKPIqVYRh66623NHfuXB0+fFi1atXSuHHj8p2vDlQ1VqtV4eHh6tWrV75rdjp06KC33npLv/zyi/r06SMHBwcNHjxYX3zxhbKysuTs7Kzly5crJycnX6k6dOiQ9u3bd8UPkX+/6DwoKKjA9b777ju98sorioqKyncNw18/EB0+fFh2dnaXbePvoxaeOXNGiYmJmjt3rubOnVuoXH/l4eEh6eLcSX/VpUuXvMEp3nzzTW3cuPGK2yjIpe1d2v4lY8aM0ZAhQ2RnZ6fq1avnXW9WEv7+XkVHR8swDL3wwgt64YUXCnzM6dOn853a9vcPqTVq1JB0sfxKyitXDRs2zLeej49P3rrX4/Dhw2rYsKHs7PJ/X3jpFLZLz3vJlX63CrJ48WLl5OQoLCxM0dHRecs7dOighQsXavz48fmeo6CRMUNDQwss54XJERsbK0lq0aJFoTOb6e+v6dChQ5J0xVP3rnZ66yWNGjXSZ599JqvVqr179+q7777TG2+8oTFjxigoKEi9e/cu9PMU9/28tG/5+/9nPz8/Va9evVi/awAqpkpTqtLS0tS6dWs99NBD1/1t7cSJE/XTTz/pv//9r1q2bKnz58/r/PnzJZwUqFjWrFmjEydOKDw8XOHh4Zfdv3DhQvXp00eSNHz4cH3wwQdauXKlBg0apCVLlqhJkyZq3bp13vo2m00tW7bU22+/XeDz+fv757td0AhZ69ev1+23367u3btr1qxZqlOnjhwdHbVgwQJ98cUXRX6Nl65fue+++/Tggw8WuE6rVq2u+PgmTZpIknbv3p3vtfr4+Kh3796SdF1Db+/evVv29vaXfSBr2LBh3nZL2t/f70vvzZQpU674TfvfP1heaQhwo5zN4FGU0dcuDczSpUuXAu+PjY29bITF0shxLVc6ynLpiHJJu9J2r/R79Nlnn8nPz++y9R0cCv9xxN7eXi1btlTLli3VqVMn9erVSwsXLlTv3r1L9HkKo7BHCRnpD6j8Kk2p6tevn/r163fF+7OysvT8889r0aJFSkxMVIsWLTR9+vS8uTguzfWye/fuvAtI+WYJuPhh0tfXV++///5l9y1fvlwrVqzQnDlz5Orqqu7du6tOnTpavHixunbtqjVr1lx2pDckJEQ7duzQzTfffN2nLS1btkwuLi5atWpVviM0CxYsyLdeQECAbDab4uLi8h0V+euRBuli+fHw8JDVar2ustKvXz/Z29tr4cKFuvfee4v8+IIkJCRo7dq16tSp02VHqsrSpaLg6OhYYkXu0mmQhw4dyldEzpw5k3c063q3u3PnTtlstnxHq/bv35/veYvq0nQCjz/+uHr06JHvPpvNpvvvv19ffPGF/vWvf+U9x99/x660rLAuvU+7d+++6no1atQocKLavx85KcjV/h4L2m52drZOnDhxze1KF//upYsj9ZXkFwLt27eXpLwchX2ewr6fV3pPLu1bDh06lG8wj1OnTikxMfG6f9cAVFxV5pqqxx9/XJs3b1Z4eLh27typIUOG6NZbb807VeDbb79VcHCwvvvuOwUFBSkwMFCPPPIIR6pQpWVkZGj58uW67bbbdPfdd1/28/jjjyslJSVvaG07Ozvdfffd+vbbb/XZZ58pNzc336l/kjR06FAdO3Ys33UQf32+SyOFXY29vb0sFku+b8nj4+MvGznw0pGVWbNm5Vv+3nvvXba9wYMHa9myZQV+yPr7cOB/16BBAz300ENauXKl/ve//xW4TlGO0pw/f14jRoyQ1Wo1/fRjX19f9ezZUx988EGBH6Cv9d4UpHfv3nJ0dNR7772X732ZMWNGcaKqf//+OnnyZL7r+nJzc/Xee+/J3d39skJUWJeOUj3zzDOX/Q0MHTpUPXr0yFunbt26atGihT799NN8p4OuXbtWu3btuu7X5uPjo+7du+ujjz5SQkJCvvv++h6GhIQoKSlJO3fuzFt26ZT4a7k0l1RBpSwkJETr1q3Lt2zu3LmFPgLWt29feXp66tVXX1VOTs5l91/r92j9+vUFPu7StU2Xvgwt7PMU9v280ntyae64v//OXjoCX9AIowAqt0pzpOpqEhIStGDBAiUkJKhu3bqSLp7K8uOPP2rBggV69dVXFRsbq8OHD2vp0qX69NNPZbVaNWnSJN19991as2aNya8AMMc333yjlJQU3X777QXe37FjR/n4+GjhwoV55WnYsGF67733NHXqVLVs2fKyIZnvv/9+LVmyRI899pgiIiLUpUsXWa1W7d+/X0uWLMmby+VqBgwYoLffflu33nqr7rnnHp0+fVrvv/++QkND832YbNeunQYPHqwZM2bo3LlzeUOqHzx4UFL+b6Fff/11RUREqEOHDho9erSaNWum8+fPa9u2bfr555+v+QXLjBkzFBcXpyeeeELh4eEaOHCgfH19dfbsWW3cuFHffvttgcMoHzx4UJ9//rkMw1BycrJ27NihpUuXKjU1Ne81mu39999X165d1bJlS40ePVrBwcE6deqUNm/erKNHj2rHjh1F2p6Pj4+mTJmi1157Tbfddpv69++v7du3a+XKlXnDVl+PMWPG6IMPPtDIkSO1detWBQYG6ssvv9TGjRs1Y8aM6z7it3DhQrVp0+ayU1Mvuf322/XEE09o27Ztatu2rV599VXdcccd6tKli0aNGqULFy7of//7n1q0aHHZdXdF8e6776pr165q27Zt3nVE8fHx+v777xUVFSXp4im4zz77rO68805NmDAhbzjxRo0aXXWwFUlq06aN7O3tNX36dCUlJcnZ2Vk33XSTfH199cgjj+ixxx7T4MGDdcstt2jHjh1atWpVof9/eXp6avbs2br//vvVtm1bDR8+XD4+PkpISND333+vLl26XPELCUmaPn26tm7dqrvuuivvVNxt27bp008/lbe3d94gJ0V5nsK8n+3atZMkPf/88xo+fLgcHR01cOBAtW7dWg8++KDmzp2rxMRE9ejRQ7///rs++eQTDRo0KG9QHwBViFnDDpYmScaKFSvybn/33XeGJMPNzS3fj4ODgzF06FDDMAxj9OjRhiTjwIEDeY+7NBzz/v37y/olAOXCwIEDDRcXl8uGLf6rkSNHGo6OjnnDhdtsNsPf39+QZLzyyisFPiY7O9uYPn260bx5c8PZ2dmoUaOG0a5dO2PatGlGUlJS3nq6ypDj8+fPNxo2bGg4OzsbTZo0MRYsWFDgsNFpaWnG+PHjDW9vb8Pd3d0YNGiQceDAAUOS8frrr+db99SpU8b48eMNf39/w9HR0fDz8zNuvvlmY+7cuYV6v3Jzc40FCxYYN910k+Ht7W04ODgYtWrVMm6++WZjzpw5RkZGRr71JeX92NnZGdWrVzfCwsKMiRMnFjiM/KVhtt98881C5bmaKw2pfqVtx8TEGA888IDh5+dnODo6GvXq1TNuu+0248svv8xb59Jw2lu2bMn32IiIiMuG6rZarca0adOMOnXqGK6urkbPnj2N3bt3XzZE95UUNKS6YVz8fzhq1CijVq1ahpOTk9GyZct8w5IX5rX+1aV/B1544YUrrhMfH29IMiZNmpS3LDw83GjSpInh7OxstGjRwvjmm2+MwYMHG02aNClUjoKGVDeMi0OL33nnnUb16tUNFxcXo3Hjxpdl++mnn4wWLVoYTk5ORuPGjY3PP/+8UEOqG4ZhzJs3zwgODjbs7e3z/T+zWq3Gs88+a9SqVcuoVq2a0bdvXyM6OvqKQ6r//XfgkoiICKNv376Gl5eX4eLiYoSEhBgjR440/vjjjyu9vYZhGMbGjRuN8ePHGy1atDC8vLwMR0dHo0GDBsbIkSONmJiY636ewryfL7/8slGvXj3Dzs4u3/DqOTk5xrRp04ygoCDD0dHR8Pf3N5577rl8Uw9cep8L+l0FULlYDKOcXTlcAiwWS77R/xYvXqx7771Xe/bsuewCand3d/n5+Wnq1KmXnS6QkZGhatWq6aefftItt9xSli8BQCmKiopSWFiYPv/88xK7Bgq4ljZt2sjHxydvREgAQOVRJU7/CwsLk9Vq1enTp9WtW7cC1+nSpYtyc3MVExOTd6HrpVOEuOAUqLgyMjIuG3lrxowZsrOzU/fu3U1KhcosJydHFosl30hzkZGR2rFjh1555RUTkwEASkulOVKVmpqaN7JSWFiY3n77bfXq1Uve3t5q0KCB7rvvPm3cuFFvvfWWwsLCdObMGf3yyy9q1aqVBgwYIJvNphtuuEHu7u6aMWOGbDabxo8fL09PT/30008mvzoA12vatGnaunWrevXqJQcHB61cuVIrV67Mu/4GKGnx8fHq3bu37rvvPtWtW1f79+/XnDlz5OXlpd27d6tmzZpmRwQAlLBKU6oiIyMLvDD0wQcf1Mcff6ycnBy98sor+vTTT3Xs2DHVqlVLHTt21LRp0/JmuT9+/LieeOIJ/fTTT3Jzc1O/fv301ltvydvbu6xfDoASsnr1ak2bNk179+5VamqqGjRooPvvv1/PP/98ic9ZA0hSUlKSxowZo40bN+rMmTNyc3PTzTffrNdffz3vTAgAQOVSaUoVAAAAAJihysxTBQAAAAClgVIFAAAAAMVQoS8osNlsOn78uDw8PPJN4gkAAACgajEMQykpKapbt67s7Mr22FGFLlXHjx+/4gz3AAAAAKqeI0eOqH79+mX6nBW6VHl4eEi6+MZ5enqanAYAAACAWZKTk+Xv75/XEcpShS5Vl0758/T0pFQBAAAAMOWyIAaqAAAAAIBioFQBAAAAQDFQqgAAAACgGChVAAAAAFAMlCoAAAAAKAZKFQAAAAAUA6UKAAAAAIqBUgUAAAAAxUCpAgAAAIBioFQBAAAAQDFQqgAAAACgGChVAAAAAFAMlCoAAAAAKAZKFQAAAAAUA6UKAAAAQJFlZOcqO9emc6lZys61KT071+xIpnEwOwAAAACAiiUrx6o5a2O1YFOckjNy5enqoFGdgzSuZ4icHe3NjlfmKFUAAAAACi0jO1dz1sZq5i+H8pYlZ+Tm3X60R7CqOVWtmsHpfwAAAAAKzd7OTgs2xRV434JNcXKwq3oVo+q9YgAAAADXLTEjW8kZBV8/lZyRq5TMnDJOZD5KFQAAAIBryrHa9O4vh+Tu7CBP14JP7/N0dZCHi2MZJzOfqaUqMDBQFovlsp/x48ebGQsAAADAX8SfTdPdszfp7dUHtTH6rEZ2DixwvVGdg5Rrs5VtuHLA1CvItmzZIqvVmnd79+7duuWWWzRkyBATUwEAAACQJMMwtGzbMb349W6lZ1vl5eooZwd7je8ZKossjP73J4thGIbZIS558skn9d133+nQoUOyWCzXXD85OVleXl5KSkqSp6dnGSQEAAAAqoakjBw9v2KXvtt5QpLUMdhbbw9to7rVXSVJ6dm5crCzU0pmjjxcHJVrs5k66p+Z3aDcjHWYnZ2tzz//XJMnT75iocrKylJWVlbe7eTk5LKKBwAAAFQZW+LP68nwKB1LzJC9nUWTb2mkx3qEyN7u/z+nXypQNd2dJUlOVXi4hnJTqr766islJiZq5MiRV1zntdde07Rp08ouFAAAAFCF5Fptem9NtN5bc0g2Q2rgXU0zh7dRWIMaZkcr18rN6X99+/aVk5OTvv322yuuU9CRKn9/f07/AwAAAIrpyPl0Pbk4SlsPX5AkDW5bX9PuaC5353JzHOaqqvzpf4cPH9bPP/+s5cuXX3U9Z2dnOTs7l1EqAAAAoGr4OuqY/rVit1KycuXh7KBX7myhO9rUMztWhVEuStWCBQvk6+urAQMGmB0FAAAAqDJSs3L14te7tXzbMUlSu4AamjGsjfy9q5mcrGIxvVTZbDYtWLBADz74oBwcTI8DAAAAVAnbEy5oYniUEs6ny84iPXFTQz1xU6gc7KvugBPXy/QW8/PPPyshIUEPPfSQ2VEAAACASs9qMzRnbYzeXn1QVpuhetVdNWN4G90Q6G12tArL9FLVp08flZOxMgAAAIBK7XhihiYtjtJvceclSQNb19Urg1rIy9XR5GQVm+mlCgAAAEDpW7nrhP6xfJeSMnLk5mSvf9/RQne1rXfFOWJReJQqAAAAoBJLz87Vv7/dq/AtRyRJret7aebwMAXWcjM5WeVBqQIAAAAqqd3HkjRh0XbFnk2TxSKN7RGiSbc0kiODUZQoShUAAABQydhshj7cEKs3Vx1QjtWQn6eL3h7WWp1DapkdrVKiVAEAAACVyOnkTD21dIfWHzorSbq1uZ9eu6ularg5mZys8qJUAQAAAJXEz3tP6ZllO3U+LVsujnaaOrC5ht/gz2AUpYxSBQAAAFRwmTlW/ef7ffrs18OSpGZ1PPXuiDCF+rqbnKxqoFQBAAAAFdi+E8maGL5dB0+lSpJGdwvSlL6N5exgb3KyqoNSBQAAAFRAhmHok03xenXlfmXn2lTL3VlvD22t7o18zI5W5VCqAAAAgArmbGqWnl66QxEHzkiSbmriqzfubqVa7s4mJ6uaKFUAAABABRJ54LSmLN2ps6lZcnKw078GNNX9HQMYjMJElCoAAACgAsjKteqNHw9o/oY4SVLj2h6aOaKNmvh5mpwMlCoAAACgnIs+naInFkVp34lkSdKDnQL0XP+mcnFkMIrygFIFAAAAlFOGYeiL3xP08nd7lZljk7ebk968u5Vublrb7Gj4C0oVAAAAUA5dSMvWs8t26qe9pyRJ3RrW0ltDWsvX08XkZPg7ShUAAABQzmyKPqtJS6J0KjlLjvYWPXtrEz3UJUh2dgxGUR5RqgAAAIByIjvXprdXH9QH62JkGFKwj5veHR6mFvW8zI6Gq6BUAQAAAOVA3Nk0TQzfrp1HkyRJI25soBdua6pqTnxkL+/4PwQAAACYyDAMLd16VC99s0fp2VZ5uTpq+uCWurVFHbOjoZAoVQAAAIBJkjJy9M8Vu/T9zhOSpI7B3npnWBvV8XI1ORmKglIFAAAAmOD3uPOatDhKxxIz5GBn0eQ+jfRo9xDZMxhFhUOpAgAAAMpQrtWmd9dE639rDslmSAE1q2nm8DC18a9udjRcJ0oVAAAAUEaOnE/XxPDt2paQKEka3La+pt3RXO7OfCyvyPi/BwAAAJSBr6OO6V8rdislK1cezg76z10tdXvrumbHQgmgVAEAAAClKCUzR1O/3qPl249JktoH1NA7w9rI37uayclQUihVAAAAQCnZnnBBE8OjlHA+XXYWacLNDfV4r1A52NuZHQ0liFIFAAAAlDCrzdDsyGi98/MhWW2G6lV31czhbdQ+0NvsaCgFlCoAAACgBB1PzNCTi6P0e9x5SdLA1nX1yqAW8nJ1NDkZSgulCgAAACghP+w6oX8s26nkzFy5Odnr33e00F1t68liYe6pyoxSBQAAABRTenaupn2zV4v/OCJJal3fSzOHhymwlpvJyVAWKFUAAABAMew6mqSJ4dsVezZNFos0rmeInuzdSI4MRlFlUKoAAACA62CzGZq3Plb//emAcqyG/Dxd9M6wNuoUUtPsaChjlCoAAACgiE4lZ2rykihtjD4nSbq1uZ9eH9xS1as5mZwMZqBUAQAAAEWweu8pPfPlDl1Iz5Gro72mDmymYTf4MxhFFUapAgAAAAohM8eq/3y/T5/9eliS1Lyup2YOD1Oor7vJyWA2ShUAAABwDftOJGvCou06dDpVkjS6W5Cm9G0sZwd7k5OhPKBUAQAAAFdgGIY+3hSv11buV3auTT4eznp7aGt1a+hjdjSUI5QqAAAAoABnU7M0ZekORR44I0m6uYmv3ri7lWq6O5ucDOUNpQoAAAD4m8gDpzVl6Q6dTc2Ws4Odnh/QVPd3DGAwChSIUgUAAAD8KTPHqjd+PKCPNsZJkhrX9tC7I8LU2M/D5GQozyhVAAAAgKRDp1I0ITxK+04kS5JGdg7UP/o1kYsjg1Hg6ihVAAAAqNIMw9DC3xL08nd7lZVrk7ebk/47pJVualLb7GioIChVAAAAqLLOp2Xr2WU7tXrvKUlSt4a19NbQ1vL1cDE5GSoSShUAAACqpI3RZzV5SZROJWfJyd5Oz9zaWA91CZKdHYNRoGgoVQAAAKhSsnNtemv1Ac1dFyvDkEJ83DRzeJha1PMyOxoqKEoVAAAAqozYM6maGB6lXceSJEn3dGigFwY0k6sTg1Hg+lGqAAAAUOkZhqGlfxzVS9/uUXq2VdWrOer1u1rp1hZ+ZkdDJUCpAgAAQKWWlJ6jf361S9/vPCFJ6hRcU+8MayM/LwajQMmgVAEAAKDS+j3uvJ4M367jSZlysLPoqT6NNaZ7sOwZjAIliFIFAACASifHatO7vxzS+xHRshlSYM1qmjk8TK39q5sdDZUQpQoAAACVSsK5dE1cvF3bExIlSXe3q6+Xbm8ud2c++qJ08JsFAACASuOr7cf0r692KzUrVx4uDnr1zpYa2Lqu2bFQyVGqAAAAUOGlZOboxa/3aMX2Y5Kk9gE1NGN4G9WvUc3kZKgKKFUAAACo0LYlXNDE8O06cj5D9nYWTbipocb3CpGDvZ3Z0VBFUKoAAABQIVlthmZFRGvGL4dktRmqX8NVM4e3UbsAb7OjoYqhVAEAAKDCOZaYoUnhUfo9/rwk6fbWdfXKnS3k6eJocjJURZQqAAAAVCjf7zyh55bvVHJmrtyc7PXyoBa6M6yeLBbmnoI5KFUAAACoENKycjXt2z1a8sdRSVJr/+p6d3gbBdR0MzkZqjpKFQAAAMq9XUeTNCF8u+LOpslikcb3DNXE3g3lyGAUKAcoVQAAACi3bDZDc9fH6q2fDijHaqiOl4veGdZGHYNrmh0NyEOpAgAAQLl0MilTTy2N0sboc5Kkfi389NpdLVW9mpPJyYD8KFUAAAAod37ac1LPLtupC+k5cnW010u3N9PQ9v4MRoFyiVIFAACAciMj26pXvt+rhb8lSJKa1/XUuyPCFOLjbnIy4MooVQAAACgX9h5P1oTw7Yo+nSpJGtM9WE/1aSRnB3uTkwFXR6kCAACAqQzD0IKN8Xp95X5lW23y9XDWW0Nbq1tDH7OjAYVCqQIAAIBpzqRkacrSHVp78IwkqXdTX00f3Eo13Z1NTgYUHqUKAAAApog4cFpPL92hs6nZcnaw078GNNV9HQMYjAIVDqUKAAAAZSozx6rpP+7Xgo3xkqQmfh56d0SYGtX2MDcYcJ0oVQAAACgzh06l6IlF27X/ZIokaWTnQP2jXxO5ODIYBSouShUAAABKnWEY+vy3BL3y3V5l5dpU081J/x3SWr2a+JodDSg2ShUAAABK1fm0bD3z5U79vO+UJKl7Ix/9d0gr+Xq4mJwMKBmUKgAAAJSajdFnNWlxlE6nZMnJ3k7P9muiUZ0DZWfHYBSoPChVAAAAKHHZuTa99dMBzV0fK8OQQn3dNXN4GzWv62V2NKDEUaoAAABQomLPpGpieJR2HUuSJN3boYH+NaCZXJ0YjAKVE6UKAAAAJcIwDC3946imfrNHGTlWVa/mqOmDW6lvcz+zowGlilIFAACAYktKz9FzK3bqh10nJUmdgmvqnWFt5OfFYBSo/ChVAAAAKJbfYs9p0uIoHU/KlIOdRU/1aawx3YNlz2AUqCIoVQAAALguOVab3v3lkN6PiJbNkAJrVtPM4WFq7V/d7GhAmaJUAQAAoMgSzqVrQvh2RR1JlCQNaVdfL93eXG7OfLxE1cNvPQAAAIpkxfajeuGrPUrNypWHi4Neu6ulbmtV1+xYgGkoVQAAACiU5MwcvfjVbn0VdVySdENgDb0zrI3q16hmcjLAXJQqAAAAXNPWwxf05OLtOnI+Q/Z2Fk28uaHG9QyRg72d2dEA01GqAAAAcEVWm6H3I6I185dDstoM1a/hqpnDw9QuoIbZ0YByg1IFAACAAh1LzNCk8Cj9Hn9eknRHm7p6eVALebo4mpwMKF8oVQAAALjMdzuP67nlu5SSmSt3Zwe9PKi57gyrb3YsoFyiVAEAACBPWlauXvpmj5ZuPSpJauNfXe8OD1ODmgxGAVyJ6VcWHjt2TPfdd59q1qwpV1dXtWzZUn/88YfZsQAAAKqcnUcTddt7G7R061FZLNITN4Vq6WOdKFTANZh6pOrChQvq0qWLevXqpZUrV8rHx0eHDh1SjRpc+AgAAFBWbDZDc9fH6r+rDijXZqiOl4veGdZGHYNrmh0NqBBMLVXTp0+Xv7+/FixYkLcsKCjIxEQAAABVy8mkTE1eEqVNMeckSf1b+um1O1vJqxqDUQCFZerpf998843at2+vIUOGyNfXV2FhYZo3b94V18/KylJycnK+HwAAAFyfVXtO6taZ67Qp5pxcHe01fXBLvX9PWwoVUESmlqrY2FjNnj1bDRs21KpVqzR27FhNmDBBn3zySYHrv/baa/Ly8sr78ff3L+PEAAAAFV9GtlXPr9ilRz/bqsT0HLWo56nvJnTVsBsayGKxmB0PqHAshmEYZj25k5OT2rdvr02bNuUtmzBhgrZs2aLNmzdftn5WVpaysrLybicnJ8vf319JSUny9PQsk8wAAAAV2Z7jSZoYHqXo06mSpEe7B+upPo3l5GD6+GVAsSQnJ8vLy8uUbmDqNVV16tRRs2bN8i1r2rSpli1bVuD6zs7OcnZ2LotoAAAAlYrNZmjBpnhNX7lf2VabfD2c9fbQNurasJbZ0YAKz9RS1aVLFx04cCDfsoMHDyogIMCkRAAAAJXPmZQsTVm6Q2sPnpEk9W5aW2/c3Urebk4mJwMqB1NL1aRJk9S5c2e9+uqrGjp0qH7//XfNnTtXc+fONTMWAABApRGx/7SmLN2hc2nZcnaw079ua6b7OnDtFFCSTL2mSpK+++47Pffcczp06JCCgoI0efJkjR49ulCPNfO8SQAAgPIsM8eq11fu18eb4iVJTfw89O6IMDWq7WFuMKCUmNkNTC9VxUGpAgAAuNzBUymasGi79p9MkSSN6hKoZ29tIhdHe5OTAaWnyg5UAQAAgJJjGIY+//WwXvl+n7Jybarl7qQ3726tXk18zY4GVGqUKgAAgErgfFq2nvlyp37ed0qS1KORj/47pLV8PBg5GShtlCoAAIAKbsOhs5q8JEqnU7LkZG+nf/RropGdA2Vnx2AUQFmgVAEAAFRQ2bk2/fenA5q7LlaSFOrrrneHh6lZXa41B8oSpQoAAKACijmTqonh27X7WLIk6d4ODfSvAc3k6sRgFEBZo1QBAABUIIZhaMkfR/TSN3uVkWNV9WqOmj64lfo29zM7GlBlUaoAAAAqiKT0HD23Yqd+2HVSktQ5pKbeHtpGfl4uJicDqjZKFQAAQAXwa+w5TVocpRNJmXKws+jpvo01ulswg1EA5QClCgAAoBzLsdo08+dDej8yWoYhBdVy08zhbdSqfnWzowH4E6UKAACgnDp8Lk0Tw6MUdSRRkjS0fX1NHdhcbs58hAPKE/4iAQAAyhnDMLRi+zG98NVupWVb5enioNfuaqUBreqYHQ1AAShVAAAA5UhyZo5e+Gq3vo46Lkm6MdBb7wxvo3rVXU1OBuBKKFUAAADlxNbD5zUxPEpHL2TI3s6iJ29uqHG9QmXPYBRAuUapAgAAMFmu1ab3I2L07ppDstoM+Xu7asawMLULqGF2NACFQKkCAAAw0dEL6Zq0OEpb4i9Iku4Mq6d/39FcHi6OJicDUFiUKgAAAJN8u+O4/rlil1Iyc+Xu7KCXBzXXnWH1zY4FoIgoVQAAAGUsNStXL32zR19uPSpJCmtQXTOHhalBzWomJwNwPShVAAAAZWjHkURNDN+u+HPpsrNIj/cK1RM3N5SjvZ3Z0QBcJ0oVAABAGbDZDH2wLlZv/XRAuTZDdb1c9M6wNuoQXNPsaACKiVIFAABQyk4mZWrykihtijknSRrQso5evbOlvKoxGAVQGVCqAAAAStGPu0/qH8t3KjE9R9Wc7PXS7c01pF19WSzMPQVUFpQqAACAUpCRbdXL3+/VF78lSJJa1vPSzOFtFOzjbnIyACWNUgUAAFDC9hxP0oRF2xVzJk0WizSme7CeuqWxnBwYjAKojChVAAAAJcRmM/TRxji98eMBZVtt8vVw1jvD2qhLaC2zowEoRZQqAACAEnA6JVNTlu7UuoNnJEm3NKut6YNbydvNyeRkAEobpQoAAKCY1uw/paeX7tS5tGw5O9jphdua6d4ODRiMAqgiKFUAAADXKTPHqtdX7tfHm+IlSU38PPTeiDA1rO1hbjAAZYpSBQAAcB0OnEzRxPDt2n8yRZL0UJcgPXNrY7k42pucDEBZo1QBAAAUgWEY+uzXw/rP9/uUlWtTLXcnvTmktXo19jU7GgCTUKoAAAAK6Vxqlp75cqd+2X9aktSzsY/evLu1fDycTU4GwEyUKgAAgEJYf+iMJi/ZoTMpWXKyt9Nz/ZtoZOdABqMAQKkCAAC4mqxcq/676oDmrY+TJDX0ddfM4WFqVtfT5GQAygtKFQAAwBXEnEnVhEXbted4siTpvo4N9Hz/ZnJ1YjAKAP+PUgUAAPA3hmFo8ZYjmvbtXmXkWFWjmqPeuLu1bmlW2+xoAMohShUAAMBfJKZn67nlu7Ry90lJUpfQmnp7aBvV9nQxORmA8opSBQAA8KfNMec0eUmUTiRlytHeoil9Gmt0t2DZ2TEYBYAro1QBAIAqL8dq04yfD2pWZIwMQwqq5aZ3h4epZX0vs6MBqAAoVQAAoEo7fC5NE8KjtONIoiRpWHt/vTiwmdyc+ZgEoHDYWwAAgCrJMAwt33ZML369W2nZVnm6OOi1u1ppQKs6ZkcDUMFQqgAAQJWTnJmjf63YrW92HJck3RjkrXeGtVG96q4mJwNQEVGqAABAlbL18HlNDI/S0QsZsrezaFLvhhrbM1T2DEYB4DpRqgAAQJWQa7XpfxHReveXQ7IZkr+3q2YOD1PbBjXMjgaggqNUAQCASu/ohXQ9GR6lPw5fkCTdFVZP0+5oLg8XR5OTAagMKFUAAKBS+2bHcT2/YpdSMnPl7uygVwa10KCwembHAlCJUKoAAECllJqVq6lf79GybUclSWENqmvmsDA1qFnN5GQAKhtKFQAAqHSijiRqYvh2HT6XLjuL9HivUE24uaEc7O3MjgagEqJUAQCASsNqM/TBuhi9/dNB5doM1fVy0YzhYboxyNvsaAAqMUoVAACoFE4kZWjy4h3aHHtOkjSgVR29OqilvKoxGAWA0kWpAgAAFd6Pu0/o2WW7lJSRo2pO9nrp9uYa0q6+LBbmngJQ+ihVAACgwkrPztXL3+3Tot8TJEmt6ntp5vAwBdVyMzkZgKqEUgUAACqk3ceSNCF8u2LPpMlikR7tHqLJtzSSkwODUQAoW5QqAABQodhshj7aGKfpP+5XjtVQbU9nvT20jbqE1jI7GoAqilIFAAAqjNPJmXpq6Q6tP3RWktSnWW1NH9xKNdycTE4GoCqjVAEAgArhl32n9PSXO3U+LVsujnZ64bZmuufGBgxGAcB0lCoAAFCuZeZY9doP+/TJ5sOSpKZ1PPXeiDYK9fUwORkAXESpAgAA5daBkymasGi7DpxKkSQ93DVIz9zaWM4O9iYnA4D/V+jhcdLS0jR27FjVq1dPPj4+Gj58uM6cOVOa2QAAQBVlGIY+2RSvgf/boAOnUlTL3Ukfj7pBL9zWjEIFoNwp9JGqF154QZ999pnuvfdeubq66osvvtCYMWO0YsWK0swHAACqmHOpWXrmy536Zf9pSVLPxj568+7W8vFwNjkZABSs0KVqxYoVWrBggYYMGSJJuv/++9WxY0fl5ubKwYGzCAEAQPGtO3hGTy3doTMpWXJysNM/+zXRg50DGYwCQLlW6DZ09OhRdenSJe92u3bt5OjoqOPHj6tBgwalEg4AAFQNWblWvfnjAX24IU6S1NDXXe+OCFPTOp4mJwOAayt0qbLZbHJ0dMz/YAcHWa3WEg8FAACqjujTqZqwaLv2nkiWJN3fMUDPD2gqF0eunQJQMRS6VBmGoZtvvjnfqX7p6ekaOHCgnJz+f8K9bdu2lWxCAABQKRmGofAtRzTt2z3KzLGpRjVHvXF3a93SrLbZ0QCgSApdqqZOnXrZsjvuuKNEwwAAgKrhQlq2/rF8p1btOSVJ6hpaS28Nba3ani4mJwOAorMYhmGYHeJ6JScny8vLS0lJSfL05JxrAAAqgk0xZzV58Q6dTM6Uo71FT/dtrEe6BsvOjsEoAFw/M7vBdQ3bd/bsWcXHx8tisSgwMFA1a9Ys6VwAAKCSybHa9M7qg5q9NkaGIQXXctO7I8LUop6X2dEAoFiKVKr27NmjsWPHauPGjfmW9+jRQ7Nnz1bjxo1LNBwAAKgc4s+maWL4du04miRJGn6Dv14c2EzVnJiWBUDFV+g92cmTJ9WjRw/5+Pjo7bffVpMmTWQYhvbu3at58+apW7du2r17t3x9fUszLwAAqEAMw9Cybcc09evdSsu2ysvVUa/f1VL9WtYxOxoAlJhCX1P17LPP6ueff9bGjRvl4pL/ItKMjAx17dpVffr00WuvvVYqQQvCNVUAAJRfSRk5+tdXu/XtjuOSpA5B3npnWBvVre5qcjIAlZGZ3cCusCuuXr1azz777GWFSpJcXV319NNPa9WqVSUaDgAAVEx/xJ9X/5nr9e2O47K3uzgYxRejO1KoAFRKhT79LzY2Vm3btr3i/e3bt1dsbGyJhAIAABVTrtWm99ZE6701h2QzpAbe1TRzeBuFNahhdjQAKDWFLlUpKSlXPYzm4eGh1NTUEgkFAAAqniPn0/Xk4ihtPXxBknRXWD1Nu6O5PFwcTU4GAKWrSEPupKSkFHj6n3TxHMYKPOUVAAAohm92HNfzy3cpJStXHs4OeuXOFrqjTT2zYwFAmSh0qTIMQ40aNbrq/RYLk/YBAFCVpGbl6sWvd2v5tmOSpLYNqmvm8DD5e1czORkAlJ1Cl6qIiIjSzAEAACqYqCOJmhi+XYfPpcvOIj1+U0NNuClUDvaFHgcLACqFQpeqHj16lGYOAABQQVhthuasjdE7qw8q12aoXnVXzRjeRjcEepsdDQBMcd3TmO/Zs0dWqzXvtr29vZo3b14ioQAAQPl0PDFDkxZH6be485KkAa3q6NU7W8rLlcEoAFRdhS5V69ev1+TJk7VlyxZJUseOHZWenp43OIXFYtGqVavUu3fv0kkKAABM9ePuE3p22S4lZeSompO9pt3eXHe3q8811QCqvEKXqlmzZun+++/PtywiIkIBAQEyDEPvvvuuZs+eTakCAKCSSc/O1cvf7dWi349IklrV99LM4WEKquVmcjIAKB8KXar++OMPPf/88/mW1a9fXwEBAZKk+++/XwMGDCjZdAAAwFS7jyVpQvh2xZ5Jk8UiPdYjRJN6N5KTA4NRAMAlhS5VR48elZeXV97tTz75RH5+fnm3vb29de7cuZJNBwAATGGzGZq/IU5vrNqvHKshP08XvT2stTqH1DI7GgCUO4UuVR4eHoqJiZG/v78k6a677sp3f1xcnDw9PUs2HQAAKHOnkzP11NIdWn/orCSpT7Pamj64lWq4OZmcDADKp0Ifu+/QoYM+/fTTK97/8ccfq0OHDiUSCgAAmOOXfad068z1Wn/orFwc7fTqnS31wf3tKFQAcBWFPlI1efJk9e7dWzVr1tTTTz8tX19fSdLp06c1ffp0ff755/rpp59KLSgAACg9mTlWvfrDPn26+bAkqWkdT703oo1CfT1MTgYA5Z/FuDQmeiHMmjVLkyZNUm5urjw9PWWxWJSUlCQHBwe99dZbevzxx0sz62WSk5Pl5eWlpKQkTj0EAOA67T+ZrAmLtuvgqVRJ0sNdg/TMrY3l7GBvcjIAKDwzu0GRSpUkHTlyRF9++aUOHTokSWrYsKHuvvvuvGutyhKlCgCA62cYhj7dfFj/+WGfsnNtquXurLeGtlaPRj5mRwOAIqtQpaokvfTSS5o2bVq+ZY0bN9b+/fsL9XhKFQAA1+dsapae+XKn1uw/LUnq1dhHbw5prVruziYnA4DrY2Y3KPQ1VaWlefPm+vnnn/NuOziYHgkAgEpt7cEzemrJDp1NzZKTg53+2a+JHuwcKIvFYnY0AKiQTG8wDg4O+ea7AgAApSMr16o3fzygDzfESZIa1XbXuyPC1MSPsz0AoDhML1WHDh1S3bp15eLiok6dOum1115TgwYNClw3KytLWVlZebeTk5PLKiYAABVa9OkUTVgUpb0nLv7b+UCnAP2zf1O5ODIYBQAUV6HnqSoNHTp00Mcff6wff/xRs2fPVlxcnLp166aUlJQC13/ttdfk5eWV92PG4BgAAFQkhmHoi98SdNt7G7T3RLK83Zz04QPt9e87WlCoAKCEXNdAFYmJifryyy8VExOjp59+Wt7e3tq2bZtq166tevXqXXeYxMREBQQE6O2339bDDz982f0FHany9/dnoAoAAApwIS1b/1i+U6v2nJIkdWtYS28NaS1fTxeTkwFAyatQA1Xs3LlTvXv3lpeXl+Lj4zV69Gh5e3tr+fLlSkhI0KeffnrdYapXr65GjRopOjq6wPudnZ3l7MyoRAAAXMum6LOavGSHTiZnytHeomf6NtHDXYNkZ8dgFABQ0op8+t/kyZM1cuRIHTp0SC4u//9NV//+/bVu3bpihUlNTVVMTIzq1KlTrO0AAFBV5Vhtmv7jft07/zedTM5UsI+bVozrotHdgylUAFBKinykasuWLfrggw8uW16vXj2dPHmySNuaMmWKBg4cqICAAB0/flxTp06Vvb29RowYUdRYAABUefFn0zQxfLt2HE2SJI240V8v3NZM1ZxMH5cKACq1Iu9lnZ2dCxx17+DBg/LxKdoM7EePHtWIESN07tw5+fj4qGvXrvr111+LvB0AAKoywzC0bNsxvfj1bqVnW+Xl6qjX72qpfi058wMAykKRS9Xtt9+uf//731qyZIkkyWKxKCEhQc8++6wGDx5cpG2Fh4cX9ekBAMBfJGXk6PkVu/TdzhOSpA5B3npnWBvVre5qcjIAqDqKfE3VW2+9pdTUVPn6+iojI0M9evRQaGioPDw89J///Kc0MgIAgAJsiT+v/jPX67udJ2RvZ9HTfRvri9EdKVQAUMaKfKTKy8tLq1ev1oYNG7Rz506lpqaqbdu26t27d2nkAwAAf5NrtendNdH635pDshlSA+9qmjm8jcIa1DA7GgBUSdc1T1V5YeZY9AAAmOHI+XQ9uThKWw9fkCTd1bae/n1HC7k7MxgFgKqtQs1T9e677xa43GKxyMXFRaGhoerevbvs7ZmlHQCAkvR11DH9a8VupWTlysPZQa/c2UJ3tKlndiwAqPKKXKreeecdnTlzRunp6apR4+JpBhcuXFC1atXk7u6u06dPKzg4WBEREfL39y/xwAAAVDUpmTma+vUeLd9+TJLULqCGZgxrI3/vaiYnAwBI1zFQxauvvqobbrhBhw4d0rlz53Tu3DkdPHhQHTp00MyZM5WQkCA/Pz9NmjSpNPICAFClbE+4oAHvbtDy7cdkZ5Em3txQi8d0pFABQDlS5GuqQkJCtGzZMrVp0ybf8u3bt2vw4MGKjY3Vpk2bNHjwYJ04caIks16Ga6oAAJWV1WZoztoYvb36oKw2Q/Wqu2rG8Da6IdDb7GgAUC5VqGuqTpw4odzc3MuW5+bm6uTJk5KkunXrKiUlpfjpAACogo4nZmjS4ij9FndeknRbqzr6z50t5eXqaHIyAEBBinz6X69evfToo49q+/btecu2b9+usWPH6qabbpIk7dq1S0FBQSWXEgCAKuKHXSfUb+Z6/RZ3XtWc7PXfIa313ogwChUAlGNFPlI1f/583X///WrXrp0cHS/u4HNzc3XzzTdr/vz5kiR3d3e99dZbJZsUAIBKLD07V//+dq/CtxyRJLWu76WZw8MUWMvN5GQAgGu57nmq9u/fr4MHD0qSGjdurMaNG5dosMLgmioAQGWw+1iSJizartizabJYpLE9QjTplkZytC/yCSUAUGVVqGuqLmnSpImaNGlSklkAAKhSbDZDH26I1ZurDijHasjP00VvD2utziG1zI4GACiC6ypVR48e1TfffKOEhARlZ2fnu+/tt98ukWAAAFRmp5MzNXnJDm2IPitJurW5n167q6VquDmZnAwAUFRFLlW//PKLbr/9dgUHB2v//v1q0aKF4uPjZRiG2rZtWxoZAQCoVH7ee0rPLNup82nZcnG009SBzTX8Bn9ZLBazowEArkORT9Z+7rnnNGXKFO3atUsuLi5atmyZjhw5oh49emjIkCGlkREAgEohM8eqF77arUc+/UPn07LVrI6nvnuim0bc2IBCBQAVWJGPVO3bt0+LFi26+GAHB2VkZMjd3V3//ve/dccdd2js2LElHhIAgIpu34lkTQzfroOnUiVJo7sFaUrfxnJ2sDc5GQCguIpcqtzc3PKuo6pTp45iYmLUvHlzSdLZs2dLNh0AABWcYRj6eFO8Xlu5X9m5NtVyd9bbQ1ureyMfs6MBAEpIkUtVx44dtWHDBjVt2lT9+/fXU089pV27dmn58uXq2LFjaWQEAKBCOpuapaeX7lDEgTOSpJua+OqNu1uplruzyckAACWpyKXq7bffVmrqxVMXpk2bptTUVC1evFgNGzZk5D8AAP4UeeC0pizdqbOpWXJysNO/BjTV/R0DuHYKACqhIpUqq9Wqo0ePqlWrVpIungo4Z86cUgkGAEBFlJVr1Rs/HtD8DXGSpMa1PTRzRBs18WOSegCorIpUquzt7dWnTx/t27dP1atXL6VIAABUTNGnU/TEoijtO5EsSXqwU4Ce699ULo4MRgEAlVmRT/9r0aKFYmNjFRQUVBp5AACocAzD0Be/J+jl7/YqM8cmbzcnvXl3K93ctLbZ0QAAZaDIpeqVV17RlClT9PLLL6tdu3Zyc3PLd7+nJ6c3AACqjgtp2Xp22U79tPeUJKlbw1p6a0hr+Xq6mJwMAFBWLIZhGEV5gJ3d/88X/NeLbQ3DkMVikdVqLbl015CcnCwvLy8lJSVR5gAAZW5T9FlNWhKlU8lZcrS36Nlbm+ihLkGys2MwCgAoa2Z2gyIfqYqIiCiNHAAAVBjZuTa9vfqgPlgXI8OQgn3c9O7wMLWo52V2NACACYpcqnr06FEaOQAAqBDizqZpYvh27TyaJEkacWMDvXBbU1VzKvI/qQCASsLu2qtcbv369brvvvvUuXNnHTt2TJL02WefacOGDSUaDgCA8sIwDC3544gGvLteO48mycvVUXPua6vX7mpJoQKAKq7IpWrZsmXq27evXF1dtW3bNmVlZUmSkpKS9Oqrr5Z4QAAAzJaUkaPHF23XM1/uVHq2VR2DvfXjk910a4s6ZkcDAJQDRS5Vr7zyiubMmaN58+bJ0dExb3mXLl20bdu2Eg0HAIDZfo87r/4z1+v7nSfkYGfRM7c21sJHOqqOl6vZ0QAA5USRz1c4cOCAunfvftlyLy8vJSYmlkQmAABMl2u16d1fDul/EdGyGVJAzWqaOTxMbfyrmx0NAFDOFLlU+fn5KTo6WoGBgfmWb9iwQcHBwSWVCwAA0xw5n66J4du1LSFRkjS4bX1Nu6O53J25dgoAcLki/+swevRoTZw4UR999JEsFouOHz+uzZs3a8qUKXrhhRdKIyMAAGXm66hj+teK3UrJypWHs4P+c1dL3d66rtmxAADlWJFL1T/+8Q/ZbDbdfPPNSk9PV/fu3eXs7KwpU6boiSeeKI2MAACUupTMHE39eo+Wb784qm37gBp6Z1gb+XtXMzkZAKC8sxiGYVzPA7OzsxUdHa3U1FQ1a9ZM7u7uJZ3tmsycNRkAUHlsT7igieFRSjifLjuLNOHmhnq8V6gc7K9r5hEAgAnM7AZFPlL1+eef66677lK1atXUrFmz0sgEAECZsNoMzY6M1js/H5LVZqhedVfNHN5G7QO9zY4GAKhAivwV3KRJk+Tr66t77rlHP/zwg6xWa2nkAgCgVB1PzNCIeb/qvz8dlNVmaGDruvphYjcKFQCgyIpcqk6cOKHw8HBZLBYNHTpUderU0fjx47Vp06bSyAcAQIn7YdcJ3TpjnX6POy83J3u9NaS13h3eRl6ujtd+MAAAf3Pd11RJUnp6ulasWKEvvvhCP//8s+rXr6+YmJiSzHdVXFMFACiKtKxc/fvbvVr8xxFJUuv6Xpo5PEyBtdxMTgYAKK4KdU3VX1WrVk19+/bVhQsXdPjwYe3bt6+kcgEAUKJ2HU3SxPDtij2bJotFGtczRE/2biRHBqMAABTTdZWqS0eoFi5cqF9++UX+/v4aMWKEvvzyy5LOBwBAsdhshuatj9V/fzqgHKshP08XvTOsjTqF1DQ7GgCgkihyqRo+fLi+++47VatWTUOHDtULL7ygTp06lUY2AACK5VRypiYvidLG6HOSpFub++n1wS1VvZqTyckAAJVJkUuVvb29lixZor59+8re3j7ffbt371aLFi1KLBwAANdr9d5TeubLHbqQniNXR3tNHdhMw27wl8ViMTsaAKCSKXKpWrhwYb7bKSkpWrRokT788ENt3bqVIdYBAGUqIztX9nZ2SsnMkYeLo7JzrZq/IU7v/HxIktS8rqdmDg9TqG/ZT1IPAKgarnuginXr1mn+/PlatmyZ6tatq7vuukvvv/9+SWYDAOCqsnKsmrM2Vgs2xSk5I1eerg56sFOgRnYO1Dc7TuimJj6a0rexnB3sr70xAACuU5FK1cmTJ/Xxxx9r/vz5Sk5O1tChQ5WVlaWvvvpKzZo1K62MAABcJiM7V3PWxmrmL4fyliVn5Oq9NdGSpM8evlF1q7uaFQ8AUIUUehzZgQMHqnHjxtq5c6dmzJih48eP67333ivNbAAAXJG9nZ0WbIor8L5PNserlrtzGScCAFRVhT5StXLlSk2YMEFjx45Vw4YNSzMTAADXlJSRreSM3ALvS87IVUpmjmpSrAAAZaDQR6o2bNiglJQUtWvXTh06dND//vc/nT17tjSzAQCQj2EY2hxzTuMWbpWbs4M8XQv+btDT1UEeLo5lnA4AUFUVulR17NhR8+bN04kTJ/Too48qPDxcdevWlc1m0+rVq5WSklKaOQEAVZhhGPp57ykNnr1JI+b9qh92ndTG6LMa2SmwwPVHdQ5Srs1WtiEBAFWWxTAM43offODAAc2fP1+fffaZEhMTdcstt+ibb74pyXxXlZycLC8vLyUlJcnT07PMnhcAUDZyrTZ9v+uEZkfGaP/Ji1/eOTnYaWj7+hrfM1Tebk6aFRmTb/S/UZ2DNK5niJwdGfEPAKoSM7tBsUrVJVarVd9++60++ugjShUAoNgyc6xatu2oPlgbq4Tz6ZIkd2cH3duxgR7uGiRfD5e8ddOzc+Xwl3mqcm02VXO67hlDAAAVVIUvVWahVAFA5ZKalasvfjuseevjdCYlS5Lk7eakUZ0D9UCnQHlV4zopAEDBzOwGfJUHADDdhbRsLdgUr082xSspI0eSVMfLRaO7BWv4jf4ceQIAlGv8KwUAMM2JpAzNWxenRb8nKCPHKkkKruWmx3qGaFCbenJyKPR4SgAAmIZSBQAoc3Fn0zQnMkbLtx9VjvXiWejN63pqfK9Q9W3uJ3s7i8kJAQAoPEoVAKDM7DmepFmRMVq564Rsf17Re2OQt8b3ClX3hrVksVCmAAAVD6UKAFDqfo87r1mR0Yo8cCZv2c1NfDWuV4jaBXibmAwAgOKjVAEASoVhGIo8eEazIqK1Jf6CJMnOIt3Wqq7G9gxR0zqM2goAqBwoVQCAEmW1Gfrhzwl7955IliQ52dtpcLv6erR7sAJruZmcEACAkkWpAgCUiOxcm1ZsP6o5a2MVdzZNklTNyV73dmigR7oFq7anyzW2AABAxUSpAgAUS3p2rr74LUEfro/TyeRMSZKXq6NGdQnUg50CVcPNyeSEAACULkoVAOC6JKZn65NNh/XxpjhdSL84YW9tT2eN7hasETc2kJsz/8QAAKoG/sUDABTJ6eRMfbghTgt/Pay07IsT9gbUrKbHeoTorrb15Oxgb3JCAADKFqUKAFAoCefSNWddjL7846iyrTZJUhM/D43rFar+LfzkYG9nckIAAMxBqQIAXNX+k8maHRmjb3ccz5uwt31ADY3rFaJejX2ZsBcAUOVRqgAABdp6+IJmR0br532n85b1aOSj8b1CdWMQE/YCAHAJpQoAkMcwDK0/dFazIqP1a+x5SZLFIvVvUUdje4aoRT0vkxMCAFD+UKoAALLZDK3ac1KzImO061iSJMnR3qI7w+rp0R4hCvFxNzkhAADlF6UKAKqwHKtNX20/pjlrYxRz5uKEvS6OdhpxYwON7hasutVdTU4IAED5R6kCgCooI9uqxVsSNHddrI4nXZyw19PFQQ92DtTIzoGq6e5sckIAACoOShUAVCFJGTn6/NfD+mhDnM6lZUuSark7a3S3IN3ToYE8XBxNTggAQMVDqQKAKuBMSpY+2hinzzcfVkpWriSpfg1XPdojREPa1ZeLIxP2AgBwvShVAFCJHTmfrrnrYrXkjyPKyr04YW+j2u4a1zNUt7Wqw4S9AACUAEoVAFRCh06laHZkjL7ecVzWP2fsbeNfXeN7hermJr6ys2PCXgAASgqlCgAqkagjiZoVEa2f9p7KW9Y1tJbG9QpRp+CaslgoUwAAlDRKFQBUcIZhaFPMOc2KjNbG6HN5y29t7qexPUPU2r+6eeEAAKgCKFUAUEHZbIZW7zulWZEx2nEkUZJkb2fRoDb1NLZnsEJ9PcwNCABAFUGpAoAKJsdq07c7jmt2ZIwOnU6VJDk72Gn4Df4a3T1Y9WtUMzkhAABVC6UKACqIzByrlv5xRB+si9XRCxmSJA9nB93fKUCjugTJx4MJewEAMAOlCgDKuZTMHH3+a4Lmb4jT2dQsSVJNNyc91DVI93cKkCcT9gIAYCpKFQCUU+dSs7RgY7w+2RyvlMyLE/bWq+6qMd2DNbS9v1ydmLAXAIDygFIFAOXM8cQMzV0Xq/AtCcrMuThhb4iPm8b2DNUdberKkQl7AQAoVyhVAFBOxJxJ1ZzIGK3Yfky5f07Y26q+l8b1DFGfZn5M2AsAQDlFqQIAk+0+lqRZkdFaufukjItdSp2Ca2pcrxB1Da3FhL0AAJRzlCoAMIFhGPot7rzej4jW+kNn85b3blpb43qFqG2DGiamAwAARUGpAoAyZBiG1uw/rfcjorUtIVHSxQl7B7aqo7E9Q9XYjwl7AQCoaMrN1c6vv/66LBaLnnzySbOjAECJy7Xa9HXUMfWbuV4Pf/KHtiUkysnBTvd2aKCIp3pqxvAwChUAABVUuThStWXLFn3wwQdq1aqV2VEAoERl5Vq1bOsxzVkbo4Tz6ZIkNyd73dcpQA93CZKvp4vJCQEAQHGZXqpSU1N17733at68eXrllVeuum5WVpaysrLybicnJ5d2PAC4LqlZufrit8P6cH2cTqdc3G/VqOaoUV2C9GCnQHlVY8JeAAAqC9NL1fjx4zVgwAD17t37mqXqtdde07Rp08ooGQAU3YW0bH28KV4fb4pXUkaOJMnP00Vjugdr+I3+quZk+m4XAACUMFP/dQ8PD9e2bdu0ZcuWQq3/3HPPafLkyXm3k5OT5e/vX1rxAKDQTiZlat76WC36PUHp2VZJUlAtN43tEaJBYfXk5FBuLmEFAAAlzLRSdeTIEU2cOFGrV6+Wi0vhrilwdnaWs7NzKScDgMKLO5umD9bGaNm2o8qxXpxkqlkdT43vFapbW/jJngl7AQCo9CyGcWmqybL11Vdf6c4775S9vX3eMqvVKovFIjs7O2VlZeW7ryDJycny8vJSUlKSPD09SzsyAOTZezxZsyKj9cOuE7L9uRe9Mchb43qGqEcjHybsBQCgjJnZDUw7UnXzzTdr165d+ZaNGjVKTZo00bPPPnvNQgUAZtgSf16zIqIVceBM3rKbmvhqXM8QtQ/0NjEZAAAwi2mlysPDQy1atMi3zM3NTTVr1rxsOQCYyTAMRR48o9kRMfo9/rwkyc4iDWhVV2N7hKhZXY6UAwBQlTEMFQBcgdVmaOXuE5oVEaO9Jy5O4eBob9Hd7err0e4hCqzlZnJCAABQHpSrUhUZGWl2BABQdq5NK7Yf1Zy1sYo7myZJquZkr3tubKBHugXLz4sJewEAwP8rV6UKAMyUnp2rRb8f0YfrY3UiKVOS5OXqqJGdAzWyc6BquDmZnBAAAJRHlCoAVV5Seo4+2RyvBRvjdCH94oS9vh7OGt0tWCM6NJC7M7tKAABwZXxSAFBlnU7O1PwNcfr818NK+3PC3oCa1fRo9xANbldPzg6MQgoAAK6NUgWgykk4l64P1sVo6dajys61SZKa+HlobM8QDWhZRw72diYnBAAAFQmlCkCVceBkimZHRuvbnSdk/XPG3nYBNTSuZ4huauLLhL0AAOC6UKoAVHrbEi5oVkS0ft53Om9Z90Y+Gt8zRDcGeVOmAABAsVCqAFRKhmFoQ/RZvR8RrV9jL07Ya7FI/Vr4aVzPULWo52VyQgAAUFlQqgBUKjaboZ/2ntT7ETHadSxJkuRgZ9GdYfX0WM8Qhfi4m5wQAABUNpQqAJVCjtWmr7Yf05y1MYo5c3HCXhdHO424sYFGdwtW3equJicEAACVFaUKQIWWkW3V4i0Jmrc+TscSMyRJHi4OeRP21nR3NjkhAACo7ChVACqkpIwcff7rYX20IU7n0rIlSbXcnfVItyDd26GBPFwcTU4IAACqCkoVgArlTEqWPtoYp883H1ZKVq4kqX4NVz3aI0RD2tWXiyMT9gIAgLJFqQJQIRy9kK6562K1eMsRZf05YW9DX3eN6xWi21rVlSMT9gIAAJNQqgCUa4dOpWj22hh9E3VcuX9O2Nvav7rG9wxR76a1ZWfHHFMAAMBclCoA5dKOI4maFRmtVXtO5S3rGlpL43qGqFNITSbsBQAA5QalCkC5YRiGNsec06zIGG2IPpu3vG/z2hrXM1St/aubFw4AAOAKKFUATGezGfp53ynNioxR1JFESZK9nUV3tKmrsT1C1LC2h7kBAQAAroJSBcA0uVabvt15XLMjY3TwVKokydnBTsNu8NfobsHy965mckIAAIBro1QBKHOZOVYt3XpUc9fF6Mj5PyfsdXbQfZ0C9FCXIPl4MGEvAACoOChVAMpMSmaOFv6WoA/Xx+lsapYkqaabkx7qGqT7OgbIy5UJewEAQMVDqQJQ6s6lZunjTfH6ZFO8kjMvTthb18tFY7oHa9gNDeTqxIS9AACg4qJUASg1xxMzNG99rBb9nqDMnIsT9ob4uOmxHiG6o009OTkwYS8AAKj4KFUASlzsmVTNWRujFduPKcd6ccLelvW8NL5XiPo082PCXgAAUKlQqgCUmN3HkjQrMlord5+UcbFLqWOwt8b1DFW3hrWYsBcAAFRKlCoAxWIYhn6PO6/3I2O07uCZvOW9m/pqbM9QtQuoYWI6AACA0kepAnBdDMNQxIHTej8iRlsPX5Ak2Vmkga3ramzPEDXx8zQ5IQAAQNmgVAEoklyrTd/vOqHZkTHafzJFkuRkb6e729fXo92DFVDTzeSEAAAAZYtSBaBQsnKtWrb1mD5YF6PD59IlSW5O9rqvY4Ae7hokX08XkxMCAACYg1IF4KrSsnL1xW8J+nBDrE4lX5ywt0Y1R43qEqQHOwXKqxoT9gIAgKqNUgWgQBfSsi9O2Ls5XonpOZIkP08Xje4erBE3+quaE7sPAAAAiVIF4G9OJmXqw/Wx+uL3BKVnWyVJgTWraWzPEA0KqydnB3uTEwIAAJQvlCoAkqT4s2n6YF2Mlm09pmyrTZLUrI6nxvUKUb8WdWTPhL0AAAAFolQBVdze48mavTZG3+88LtufE/beGOitsb1C1LORDxP2AgAAXAOlCqii/og/r1mRMVqz/3Tesl6NfTSuV6huCPQ2MRkAAEDFQqkCqhDDMLT24BnNiozR73HnJV2csLd/yzoa2zNEzet6mZwQAACg4qFUAVWA1Wbox90nNSsyWnuOJ0uSHO0tGty2vh7tEaKgWkzYCwAAcL0oVUAllp1r01fbj2nO2hjFnk2TJLk62uueDg30SLcg1fFyNTkhAABAxUepAiqh9Oxchf9+RPPWx+pEUqYkycvVUQ92DtTIzoHydnMyOSEAAEDlQakCKpGk9Bx9ujleH22M04U/J+z19XDWI92CdE+HALk78ycPAABQ0viEBVQCp1MyNX9DnBb+mqDUrFxJUgPvanq0R7AGt60vF0cm7AUAACgtlCqgAks4l64P1sVo6dajys69OGFvEz8Pje0ZogEt68jB3s7khAAAAJUfpQqogA6cTNHsyGh9u/OErH/O2Nu2QXWN7xWqm5r4MmEvAABAGaJUARXItoQLmhURo5/3ncpb1q1hLY3vFaoOQd6UKQAAABNQqoByzjAMbYg+q1kRMdoce06SZLFI/Vr4aWyPULWsz4S9AAAAZqJUAeWUzWbop72nNCsyWjuPJkmSHOwsujOsnh7tEaJQX3eTEwIAAECiVAHlTo7Vpq+jjmvO2hhFn06VJLk42mn4DQ00unuw6lVnwl4AAIDyhFIFlBOZOVYt3nJEc9fF6lhihiTJw8VBD3YK1Kgugarp7mxyQgAAABSEUgWYLDkzR59tPqwFG+N0NjVbklTL3UkPdw3WfR0byMPF0eSEAAAAuBpKFWCSs6lZ+mhDnD7bfFgpf07YW7+Gqx7tHqwh7f2ZsBcAAKCCoFQBZezohXTNWxer8C1HlPXnhL0Nfd01tmeIBrauK0cm7AUAAKhQKFVAGYk+naLZkbH6OuqYcv+csLe1f3WN6xmiW5rWlp0dc0wBAABURJQqoJTtPJqoWRExWrX3pIyLXUpdQmtqXM9QdQ6pyYS9AAAAFRylCigFhmFoc+w5zY6M0fpDZ/OW92lWW+N6haqNf3XzwgEAAKBEUaqAEmSzGfpl/2nNiozW9oRESZK9nUV3tK6rx3qGqFFtD3MDAgAAoMRRqoASkGu16budJzQrMloHT12csNfJwU7D2vtrTPdg+XtXMzkhAAAASgulCiiGzByrvtx6VB+si9GR8xcn7HV3dtB9HQP0UNdA+Xq4mJwQAAAApY1SBVyH1KxcLfz1sD7cEKczKVmSJG83Jz3UJVD3dwqUlysT9gIAAFQVlCqgCM6nZevjjXH6eFO8kjMvTthb18tFY7oHa9gNDeTqxIS9AAAAVQ2lCiiE44kZmrc+VuG/H1FGjlWSFOzjpsd6hGhQm3pycmDCXgAAgKqKUgVcReyZVM1ZG6MV248px3pxkqkW9Tw1vmeo+jT3kz0T9gIAAFR5lCqgALuPJWl2ZIx+2H0ib8LeDkHeGt8rVN0a1mLCXgAAAOShVAF/8Xvceb0fEa21B8/kLbu5ia/G9QpRuwBvE5MBAACgvKJUocozDEMRB05rVkSM/jh8QZJkZ5EGtq6rsT1D1MTP0+SEAAAAKM8oVaiyrDZD3+86odmRMdp3IlmS5GRvp7vb19ej3YMVUNPN5IQAAACoCChVqHKycq1avu2YPlgbo/hz6ZKkak72uq9jgB7uGqTankzYCwAAgMKjVKHKSMvK1aLfEzRvfaxOJV+csLd6NUeN6hykBzsHqHo1J5MTAgAAoCKiVKHSS0zP1seb4vXxpnglpudIkvw8XfRItyCNuLGB3Jz5MwAAAMD149MkKq1TyZn6cH2sFv6WoPTsixP2Btaspsd6hOjOtvXk7GBvckIAAABUBpQqVDqHz6VpztpYLdt6VNlWmySpaR1PjesZov4t6zBhLwAAAEoUpQqVxr4TyZodGaPvdh6X7c8Je28IrKFxPUPVs7EPE/YCAACgVFCqUOFtPXxe70fEaM3+03nLejb20bieoboxiAl7AQAAULooVaiQDMPQukNn9X5EtH6POy9Jslik/i3raGyPELWo52VyQgAAAFQVlCpUKFaboVV7TmpWZLR2H7s4Ya+jvUV3hdXXoz2CFezjbnJCAAAAVDWUKlQI2bk2fbX9mOasjVHs2TRJkqujvUbc2ECjuwepjperyQkBAABQVVGqUK5lZFsVviVBc9fF6kRSpiTJ08VBI7sEaWTnQHm7MWEvAAAAzEWpQrmUlJ6jTzfHa8GmeJ1Py5Yk+Xg4a3S3IN3TIUDuTNgLAACAcoJPpihXTqdkav6GOC38NUGpWbmSJH9vVz3WI0SD29aXiyMT9gIAAKB8oVShXDhyPl0frIvRkj+OKjv34oS9jWt7aFyvEA1oWUcO9nYmJwQAAAAKRqmCqQ6eStHsyBh9s+O4rH/O2BvWoLrG9wzVTU18ZWfHhL0AAAAo3yhVMMX2hAuaFRmj1XtP5S3r1rCWxvUMVcdgb1kslCkAAABUDJQqlBnDMLQx+pxmRUZrU8w5SRcn7L21uZ/G9gxRq/rVzQ0IAAAAXAdKFUqdzWbop72nNDsyWjuOJkmSHOwsGhRWT4/1CFGoLxP2AgAAoOKiVKHU5Fht+ibquGavjVH06VRJkrOD3Z8T9garXnUm7AUAAEDFR6lCicvMsWrJH0f0wdpYHUvMkCR5uDjogU4BGtUlSLXcnU1OCAAAAJQcShVKTHJmjj7/9bA+2hCns6kXJ+yt5e6kh7oG6b6OAfJ0cTQ5IQAAAFDyTC1Vs2fP1uzZsxUfHy9Jat68uV588UX169fPzFgoorOpWVqwMU6fbjqslD8n7K1X3VWP9gjW0Pb+TNgLAACASs3UUlW/fn29/vrratiwoQzD0CeffKI77rhD27dvV/Pmzc2MhkI4lpiheetiFb4lQZk5FyfsDfV119geIbq9TV05MmEvAAAAqgCLYRiG2SH+ytvbW2+++aYefvjha66bnJwsLy8vJSUlydPTswzSQZKiT6dqztoYfbX9mHL/nLC3dX0vjesVqlua1mbCXgAAAJQ5M7tBubmmymq1aunSpUpLS1OnTp0KXCcrK0tZWVl5t5OTk8sqHiTtOpqkWZHR+nHPSV2q4p1Dampcz1B1Ca3JhL0AAACokkwvVbt27VKnTp2UmZkpd3d3rVixQs2aNStw3ddee03Tpk0r44RVm2EY+jX2vGZFRmv9obN5y29pVlvjeoYorEENE9MBAAAA5jP99L/s7GwlJCQoKSlJX375pT788EOtXbu2wGJV0JEqf39/Tv8rBTaboTX7T+v9yGhtT0iUJNnbWXR767oa2zNEjWp7mBsQAAAA+AszT/8zvVT9Xe/evRUSEqIPPvjgmutyTVXJy7Xa9P2uE5oVEaMDp1IkSU4Odhravr4e7R4if+9qJicEAAAALsc1VX9hs9nyHY1C2cjMserLrUc1d12sEs6nS5LcnR10X8cAPdQ1UL4eLiYnBAAAAMonU0vVc889p379+qlBgwZKSUnRF198ocjISK1atcrMWFVKalauFv56WB9uiNOZlItl1tvNSQ91CdT9nQLl5cqEvQAAAMDVmFqqTp8+rQceeEAnTpyQl5eXWrVqpVWrVumWW24xM1aVcD4tWx9vjNMnmw8rKSNHklTHy0Vjugdr2A3+quZU7g5iAgAAAOWSqZ+c58+fb+bTV0knkjI0b12cFv2eoIwcqyQpuJabHusZokFt6snJgQl7AQAAgKLgcEQVEXc2TXMiY7R8+1HlWC+OTdK8rqfG9wpV3+Z+smfCXgAAAOC6UKoquT3HkzQrMkYrd52Q7c9xHjsEeWtcr1B1b1iLCXsBAACAYqJUVVK/x12csDfywJm8ZTc38dW4XiFqF+BtYjIAAACgcqFUVSKGYSjywBnNiozWlvgLkiQ7i3Rbq4sT9jatw1xeAAAAQEmjVFUCVpuhH3ad0KzIGO07kSxJcrK30+B29fVo92AF1nIzOSEAAABQeVGqKrCsXKtWbDumOWtjFH/u4oS91ZzsdW+HBnqkW7BqezJhLwAAAFDaKFUVUFpWrhb9nqAP18fpZHKmJKl6NUeN7ByoBzsFqoabk8kJAQAAgKqDUlWBJKZn65NNh7VgU5wS0y9O2Fvb01mjuwVrxI0N5ObM/04AAACgrPEpvAI4nZypDzfEaeGvh5WWfXHC3oCa1TS2R4jubFtPzg72JicEAAAAqi5KVTl2+Fya5qyN1bKtR5VttUmSmvh5aFyvUPVv4ScHezuTEwIAAACgVJVD+08ma1ZEjL7beTxvwt72ATU0vleoejb2YcJeAAAAoByhVJUjWw9f0KyIaP2y/3Tesh6NfDS+V6huDGLCXgAAAKA8olSZzDAMrTt0VrMiovVb3HlJksUi9W9RR2N7hqhFPS+TEwIAAAC4GkqVSWw2Q6v2nNT7kdHafezihL2O9hbdFVZfj/YIVrCPu8kJAQAAABQGpaqMZefa9FXUxQl7Y8+kSZJcHe014sYGeqRbkOpWdzU5IQAAAICioFSVkYxsq8K3JGjeulgdT7o4Ya+ni4NGdg7UyC5B8mbCXgAAAKBColSVsqSMHH22OV4fbYzX+bRsSVItd2eN7hakezo0kIeLo8kJAQAAABQHpaoEZGTnyt7OTimZOfJwcVSuzabMHJvmrovV578eVmpWriTJ39tVj3YP0d3t6svFkQl7AQAAgMqAUlVMWTlWzVkbqwWb4pSckStP1z9P6escqNV7Tyk1K1eNartrXM9Q3daqDhP2AgAAAJUMpaoYMrJzNWdtrGb+cihvWXJGrt79JVqGIb08qLnSsqy6uYmv7OyYsBcAAACojChVxWBvZ6cFm+IKvO+TzfF64qaGcnLgyBQAAABQmfGJvxhSMnOUnJFb4H3JGblKycwp40QAAAAAyhqlqhg8XBzl6VrwwT5PVwdG9gMAAACqAEpVMVhtNo3qHFTgfaM6BynXZivjRAAAAADKGtdUFYOrk4PG9QyRpHyj/43qHKRxPUPkzLDpAAAAQKVnMQzDMDvE9UpOTpaXl5eSkpLk6elpWo707Fw5/G2eqmpO9FUAAACgrJjZDfjkXwIuFaia7s6SJCfOqgQAAACqDD79AwAAAEAxUKoAAAAAoBgoVQAAAABQDJQqAAAAACgGShUAAAAAFAOlCgAAAACKgVIFAAAAAMVAqQIAAACAYqBUAQAAAEAxUKoAAAAAoBgoVQAAAABQDJQqAAAAACgGShUAAAAAFAOlCgAAAACKwcHsAMVhGIYkKTk52eQkAAAAAMx0qRNc6ghlqUKXqpSUFEmSv7+/yUkAAAAAlAcpKSny8vIq0+e0GGZUuRJis9l0/PhxeXh4yGKxmJolOTlZ/v7+OnLkiDw9PU3NAgBVDftgADBHedr/GoahlJQU1a1bV3Z2ZXuVU4U+UmVnZ6f69eubHSMfT09P03+hAKCqYh8MAOYoL/vfsj5CdQkDVQAAAABAMVCqAAAAAKAYKFUlxNnZWVOnTpWzs7PZUQCgymEfDADmYP97UYUeqAIAAAAAzMaRKgAAAAAoBkoVAAAAABQDpQoAAAAAioFSVQZ69uypJ5980uwYAFDlsP8FAPNUpX2waaXq5MmTmjhxokJDQ+Xi4qLatWurS5cumj17ttLT0yVJgYGBslgsslgscnV1VWBgoIYOHao1a9bk21Z8fHzeehaLRTVr1lSfPn20ffv2ImVatGiR7O3tNX78+BJ7nZK0fPlyvfzyy4Va1zAMvfjii6pTp45cXV3Vu3dvHTp0KN86f31fLv28/vrr19x2ZGSk2rZtK2dnZ4WGhurjjz++bJ1jx47pvvvuU82aNeXq6qqWLVvqjz/+KFR2ABUD+98rr9unTx/VrFlTFotFUVFRl60zd+5c9ezZU56enrJYLEpMTCzUtidMmKB27drJ2dlZbdq0uez+yMhI3XHHHapTp47c3NzUpk0bLVy4sFDbBlCxsA++8rrX2gf37Nnzss/Ajz322FW3m5mZqZEjR6ply5ZycHDQoEGDClwvKytLzz//vAICAuTs7KzAwEB99NFHhcoumVSqYmNjFRYWpp9++kmvvvqqtm/frs2bN+uZZ57Rd999p59//jlv3X//+986ceKEDhw4oE8//VTVq1dX79699Z///Oey7f788886ceKEVq1apdTUVPXr16/Q/+BJ0vz58/XMM89o0aJFyszMLPbrzM7OliR5e3vLw8OjUI9544039O6772rOnDn67bff5Obmpr59+16W59L7cunniSeeuOp24+LiNGDAAPXq1UtRUVF68skn9cgjj2jVqlV561y4cEFdunSRo6OjVq5cqb179+qtt95SjRo1ivjKAZRX7H+vLC0tTV27dtX06dOvuE56erpuvfVW/fOf/yxypoceekjDhg0r8L5NmzapVatWWrZsmXbu3KlRo0bpgQce0HfffVfk5wFQfrEPvrLC7IMlafTo0fk+A7/xxhtXXd9qtcrV1VUTJkxQ7969r7je0KFD9csvv2j+/Pk6cOCAFi1apMaNGxcquyTJMEHfvn2N+vXrG6mpqQXeb7PZDMMwjICAAOOdd9657P4XX3zRsLOzM/bv328YhmHExcUZkozt27fnrbNx40ZDkvHjjz8WKlNsbKzh6upqJCYmGh06dDAWLlx42Tpz58416tevb7i6uhqDBg0y3nrrLcPLyyvv/qlTpxqtW7c25s2bZwQGBhoWi8UwDMPo0aOHMXHixGtmsNlshp+fn/Hmm2/mLUtMTDScnZ2NRYsW5S270vtyNc8884zRvHnzfMuGDRtm9O3bN+/2s88+a3Tt2rVI2wVQsbD/vbaCXtPfRUREGJKMCxcuFGnbl3IWRv/+/Y1Ro0YVafsAyjf2wdd2tX3w9Wzvrx588EHjjjvuuGz5ypUrDS8vL+PcuXPXve0yP1J17tw5/fTTTxo/frzc3NwKXMdisVx1GxMnTpRhGPr666+vuI6rq6uk/2/K17JgwQINGDBAXl5euu+++zR//vx892/cuFGPPfaYJk6cqKioKN1yyy0FflMQHR2tZcuWafny5QUetryauLg4nTx5Ml+L9vLyUocOHbR58+Z8677++uuqWbOmwsLC9Oabbyo3N/eq2968efNl7bxv3775tvvNN9+offv2GjJkiHx9fRUWFqZ58+YV6TUAKL/Y/1YsSUlJ8vb2NjsGgBLCPrhkLFy4ULVq1VKLFi303HPP5Z0yWRyXPgO/8cYbqlevnho1aqQpU6YoIyOj0Nso81IVHR0twzAuO5xWq1Ytubu7y93dXc8+++xVt+Ht7S1fX1/Fx8cXeH9iYqJefvllubu768Ybb7xmJpvNpo8//lj33XefJGn48OHasGGD4uLi8tZ577331K9fP02ZMkWNGjXSuHHj1K9fv8u2lZ2drU8//VRhYWFq1arVNZ/7r06ePClJql27dr7ltWvXzrtPunhufnh4uCIiIvToo4/q1Vdf1TPPPHPNbRe03eTk5LxfmNjYWM2ePVsNGzbUqlWrNHbsWE2YMEGffPJJkV4HgPKJ/W/FsWTJEm3ZskWjRo0yOwqAEsI+uPjuueceff7554qIiNBzzz2nzz77LC97ccTGxmrDhg3avXu3VqxYoRkzZujLL7/UuHHjCr2NcjP63++//66oqCg1b95cWVlZ11zfMIzL2nznzp3l7u6uGjVqaMeOHVq8ePFlRaIgq1evVlpamvr37y/p4i/3Lbfcku/itAMHDlz2y1nQL2tAQIB8fHyu+ZzFMXnyZPXs2VOtWrXSY489prfeekvvvfde3vt26Q/T3d39mhfv/ZXNZlPbtm316quvKiwsTGPGjNHo0aM1Z86c0nopAMoB9r8lp1+/fnn73+bNm1/XNiIiIjRq1CjNmzfvurcBoOJgH1x4Y8aMUd++fdWyZUvde++9+vTTT7VixQrFxMRIkpo3b563Dy6o+F2JzWaTxWLRwoULdeONN6p///56++239cknnxT6aJXDdb2iYggNDZXFYtGBAwfyLQ8ODpb0/4csr+bcuXM6c+aMgoKC8i1fvHixmjVrppo1a6p69eqFzjR//nydP38+33PbbDbt3LlT06ZNk51d4bvnlQ7nFoafn58k6dSpU6pTp07e8lOnThU4WtQlHTp0UG5uruLj49W4ceN8h1w9PT3ztn3q1Kl8jzt16pQ8PT3zXnedOnXUrFmzfOs0bdpUy5Ytu+7XBKD8YP9b+j788MO8f4AdHR2L/Pi1a9dq4MCBeuedd/TAAw+UdDwAJmIfXPI6dOgg6eJRwJCQEP3www/KycmRVLj385I6deqoXr168vLyylvWtGlTGYaho0ePqmHDhtfcRpkfqapZs6ZuueUW/e9//1NaWtp1bWPmzJmys7O7bEhEf39/hYSEFOmX6dy5c/r6668VHh6uqKiovJ/t27frwoUL+umnnyRJjRs31pYtW/I99u+3iysoKEh+fn765Zdf8pYlJyfrt99+U6dOna74uKioKNnZ2cnX11fSxT/aSz+XlnXq1CnfdqWL3078dbtdunS57A/94MGDCggIKPZrA2A+9r+lr169enn736LuOyMjIzVgwABNnz5dY8aMKaWEAMzCPrjkXTqQcOlgREBAQN4+uF69eoXeTpcuXXT8+HGlpqbmLTt48KDs7OxUv379Qm2jzI9USdKsWbPUpUsXtW/fXi+99JJatWolOzs7bdmyRfv371e7du3y1k1JSdHJkyeVk5OjuLg4ff755/rwww/12muvKTQ0tNhZPvvsM9WsWVNDhw697FBq//79NX/+fN1666164okn1L17d7399tsaOHCg1qxZo5UrV17zgsKisFgsevLJJ/XKK6+oYcOGCgoK0gsvvKC6devm/fFs3rxZv/32m3r16iUPDw9t3rxZkyZN0n333XfVoc8fe+wx/e9//9Mzzzyjhx56SGvWrNGSJUv0/fff560zadIkde7cWa+++qqGDh2q33//XXPnztXcuXNL7DUCMBf73ys7f/68EhISdPz4cUnK+5LJz88v70yCkydP6uTJk4qOjpYk7dq1Sx4eHmrQoMFVB5WIjo5WamqqTp48qYyMjLwPAs2aNZOTk5MiIiJ02223aeLEiRo8eHDedbROTk4MVgFUIuyDr+xa++CYmBh98cUX6t+/v2rWrKmdO3dq0qRJ6t69+zWv4dq7d6+ys7N1/vx5paSk5O2DL50Jds899+jll1/WqFGjNG3aNJ09e1ZPP/20HnroocIf8brucQOL6fjx48bjjz9uBAUFGY6Ojoa7u7tx4403Gm+++aaRlpZmGMbF4SQlGZIMJycno0GDBsbQoUONNWvW5NtWYYa/vZKWLVsa48aNK/C+xYsXG05OTsaZM2cMw7g4nGS9evXyhpN85ZVXDD8/v7z1rzRUblGGf7TZbMYLL7xg1K5d23B2djZuvvlm48CBA3n3b9261ejQoYPh5eVluLi4GE2bNjVeffVVIzMz85rbjoiIMNq0aWM4OTkZwcHBxoIFCy5b59tvvzVatGhhODs7G02aNDHmzp1bqNwAKg72vwVbsGBB3mv+68/UqVPzPU9B6xS0P/17joIeFxcXZxjGxWF+C7q/R48ehcoOoOJgH1ywa+2DExISjO7duxve3t6Gs7OzERoaajz99NNGUlLSNbf91/fzrz9/tW/fPqN3796Gq6urUb9+fWPy5MlGenp6obIbhmFYDMMwCle/8HejR4/W/v37tX79erOjAECVwv4XAMzDPvhyppz+V1H997//1S233CI3NzetXLlSn3zyiWbNmmV2LACo9Nj/AoB52AdfW6U/UrV+/fqrDqn41wvSrmXo0KGKjIxUSkqKgoOD9cQTTxRpyPKSzAIA5R37XwAwD/vgslXpS1VGRoaOHTt2xftL4kK/ipgFAEpbedrnlacsAFAWytN+rzxlKS2VvlQBAAAAQGkq83mqAAAAAKAyoVQBAAAAQDFQqgAAAACgGChVAAAAAFAMlCoAAAAAKAZKFQCg3DAMQ71791bfvn0vu2/WrFmqXr26jh49akIyAACujFIFACg3LBaLFixYoN9++00ffPBB3vK4uDg988wzeu+991S/fv0Sfc6cnJwS3R4AoOqhVAEAyhV/f3/NnDlTU6ZMUVxcnAzD0MMPP6w+ffooLCxM/fr1k7u7u2rXrq37779fZ8+ezXvsjz/+qK5du6p69eqqWbOmbrvtNsXExOTdHx8fL4vFosWLF6tHjx5ycXHRwoULzXiZAIBKhMl/AQDl0qBBg5SUlKS77rpLL7/8svbs2aPmzZvrkUce0QMPPKCMjAw9++yzys3N1Zo1ayRJy5Ytk8ViUatWrZSamqoXX3xR8fHxioqKkp2dneLj4xUUFKTAwEC99dZbCgsLk4uLi+rUqWPyqwUAVGSUKgBAuXT69Gk1b95c58+f17Jly7R7926tX79eq1atylvn6NGj8vf314EDB9SoUaPLtnH27Fn5+Pho165datGiRV6pmjFjhiZOnFiWLwcAUIlx+h8AoFzy9fXVo48+qqZNm2rQoEHasWOHIiIi5O7unvfTpEkTSco7xe/QoUMaMWKEgoOD5enpqcDAQElSQkJCvm23b9++TF8LAKByczA7AAAAV+Lg4CAHh4v/VKWmpmrgwIGaPn36ZetdOn1v4MCBCggI0Lx581S3bl3ZbDa1aNFC2dnZ+dZ3c3Mr/fAAgCqDUgUAqBDatm2rZcuWKTAwMK9o/dW5c+d04MABzZs3T926dZMkbdiwoaxjAgCqIE7/AwBUCOPHj9f58+c1YsQIbdmyRTExMVq1apVGjRolq9WqGjVqqGbNmpo7d66io6O1Zs0aTZ482ezYAIAqgFIFAKgQ6tatq40bN8pqtapPnz5q2bKlnnzySVWvXl12dnays7NTeHi4tm7dqhYtWmjSpEl68803zY4NAKgCGP0PAAAAAIqBI1UAAAAAUAyUKgAAAAAoBkoVAAAAABQDpQoAAAAAioFSBQAAAADFQKkCAAAAgGKgVAEAAABAMVCqAAAAAKAYKFUAAAAAUAyUKgAAAAAoBkoVAAAAABTD/wFfoC48HFEVC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0" y="1727601"/>
            <a:ext cx="3360014" cy="2503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012" y="1685475"/>
            <a:ext cx="4572000" cy="25437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7975" y="4606861"/>
            <a:ext cx="8836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 our </a:t>
            </a:r>
            <a:r>
              <a:rPr lang="en-US" dirty="0"/>
              <a:t>source code: </a:t>
            </a:r>
            <a:r>
              <a:rPr lang="en-US" dirty="0">
                <a:hlinkClick r:id="rId6"/>
              </a:rPr>
              <a:t>https://github.com/kumarprakhar14/Indian-Space-Festival/blob/main/isf.ipynb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60374" y="4253766"/>
            <a:ext cx="8298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R2 SCORE </a:t>
            </a:r>
            <a:r>
              <a:rPr lang="en-US" dirty="0" smtClean="0"/>
              <a:t>after model deployment: </a:t>
            </a:r>
            <a:r>
              <a:rPr lang="en-US" b="1" dirty="0" smtClean="0"/>
              <a:t>0.5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32863" y="741125"/>
            <a:ext cx="4347300" cy="27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Tools and devices used on </a:t>
            </a:r>
            <a:r>
              <a:rPr lang="en-GB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development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MS Excel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Google </a:t>
            </a:r>
            <a:r>
              <a:rPr lang="en-GB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Colab</a:t>
            </a:r>
            <a:r>
              <a:rPr lang="en-GB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Notebook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85590"/>
          <a:stretch/>
        </p:blipFill>
        <p:spPr>
          <a:xfrm>
            <a:off x="0" y="0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663838" y="741125"/>
            <a:ext cx="4347300" cy="27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Technologies </a:t>
            </a:r>
            <a:r>
              <a:rPr lang="en-GB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involved/used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Label Encoding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Imputation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" y="2894553"/>
            <a:ext cx="9184990" cy="1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References/Acknowledgement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LULC data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</a:t>
            </a:r>
            <a:r>
              <a:rPr lang="en-IN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://</a:t>
            </a:r>
            <a:r>
              <a:rPr lang="en-IN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bhuvan-app1.nrsc.gov.in/thematic/thematic/index.php</a:t>
            </a:r>
            <a:endParaRPr lang="en-IN" b="1" dirty="0" smtClean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GSDP data</a:t>
            </a:r>
          </a:p>
          <a:p>
            <a:pPr lvl="0"/>
            <a:r>
              <a:rPr lang="en-IN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</a:t>
            </a:r>
            <a:r>
              <a:rPr lang="en-IN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://</a:t>
            </a:r>
            <a:r>
              <a:rPr lang="en-IN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www.rbi.org.in/Scripts/AnnualPublications.aspx?head=Handbook%20of%20Statistics%20on%20Indian%20States</a:t>
            </a:r>
            <a:endParaRPr lang="en-IN" b="1" dirty="0" smtClean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Dataset prepared</a:t>
            </a:r>
          </a:p>
          <a:p>
            <a:pPr lvl="0"/>
            <a:r>
              <a:rPr lang="en-IN" sz="13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https://drive.google.com/file/d/1AQPY9nrWGare_n9gnDjUe0WUvmKDtMPG/view?usp=drive_link</a:t>
            </a:r>
            <a:endParaRPr sz="13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420</Words>
  <Application>Microsoft Office PowerPoint</Application>
  <PresentationFormat>On-screen Show (16:9)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Montserrat</vt:lpstr>
      <vt:lpstr>Arial</vt:lpstr>
      <vt:lpstr>Montserrat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Aditya Singh</cp:lastModifiedBy>
  <cp:revision>12</cp:revision>
  <dcterms:modified xsi:type="dcterms:W3CDTF">2023-12-20T13:16:00Z</dcterms:modified>
</cp:coreProperties>
</file>