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61" r:id="rId5"/>
    <p:sldId id="262" r:id="rId6"/>
    <p:sldId id="263" r:id="rId7"/>
    <p:sldId id="264" r:id="rId8"/>
    <p:sldId id="259" r:id="rId9"/>
    <p:sldId id="265" r:id="rId10"/>
    <p:sldId id="260" r:id="rId11"/>
  </p:sldIdLst>
  <p:sldSz cx="9144000" cy="5143500" type="screen16x9"/>
  <p:notesSz cx="6858000" cy="9144000"/>
  <p:embeddedFontLst>
    <p:embeddedFont>
      <p:font typeface="Montserrat" panose="020B0604020202020204" charset="0"/>
      <p:regular r:id="rId13"/>
      <p:bold r:id="rId14"/>
      <p:italic r:id="rId15"/>
      <p:boldItalic r:id="rId16"/>
    </p:embeddedFont>
    <p:embeddedFont>
      <p:font typeface="Montserrat Medium"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7" d="100"/>
          <a:sy n="97" d="100"/>
        </p:scale>
        <p:origin x="630"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8e49f03f5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8e49f03f5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6294ec54e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6294ec54e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6294ec54e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6294ec54e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63eb036c75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63eb036c75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hyperlink" Target="https://drive.google.com/file/d/1YZ-QruD07nJzk3D2bUlT6SfAQTJeogSm/view?usp=sharing" TargetMode="External"/><Relationship Id="rId5" Type="http://schemas.openxmlformats.org/officeDocument/2006/relationships/hyperlink" Target="https://www.rbi.org.in/Scripts/AnnualPublications.aspx?head=Handbook%20of%20Statistics%20on%20Indian%20States" TargetMode="External"/><Relationship Id="rId4" Type="http://schemas.openxmlformats.org/officeDocument/2006/relationships/hyperlink" Target="https://bhuvan-app1.nrsc.gov.in/thematic/thematic/index.ph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kumarprakhar14/Indian-Space-Festival/blob/main/isf.ipynb"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3997" cy="5143499"/>
          </a:xfrm>
          <a:prstGeom prst="rect">
            <a:avLst/>
          </a:prstGeom>
          <a:noFill/>
          <a:ln>
            <a:noFill/>
          </a:ln>
        </p:spPr>
      </p:pic>
      <p:sp>
        <p:nvSpPr>
          <p:cNvPr id="55" name="Google Shape;55;p13"/>
          <p:cNvSpPr txBox="1"/>
          <p:nvPr/>
        </p:nvSpPr>
        <p:spPr>
          <a:xfrm>
            <a:off x="100068" y="3080626"/>
            <a:ext cx="8973600" cy="643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b="1" dirty="0">
                <a:solidFill>
                  <a:schemeClr val="dk2"/>
                </a:solidFill>
                <a:latin typeface="Montserrat"/>
                <a:ea typeface="Montserrat"/>
                <a:cs typeface="Montserrat"/>
                <a:sym typeface="Montserrat"/>
              </a:rPr>
              <a:t>Team Name: </a:t>
            </a:r>
            <a:r>
              <a:rPr lang="en-GB" b="1" dirty="0">
                <a:solidFill>
                  <a:schemeClr val="tx1"/>
                </a:solidFill>
                <a:latin typeface="Montserrat"/>
                <a:ea typeface="Montserrat"/>
                <a:cs typeface="Montserrat"/>
                <a:sym typeface="Montserrat"/>
              </a:rPr>
              <a:t>DATA KERNELS</a:t>
            </a:r>
            <a:endParaRPr b="1" dirty="0">
              <a:solidFill>
                <a:schemeClr val="tx1"/>
              </a:solidFill>
              <a:latin typeface="Montserrat"/>
              <a:ea typeface="Montserrat"/>
              <a:cs typeface="Montserrat"/>
              <a:sym typeface="Montserrat"/>
            </a:endParaRPr>
          </a:p>
          <a:p>
            <a:pPr marL="0" lvl="0" indent="0" algn="l" rtl="0">
              <a:lnSpc>
                <a:spcPct val="150000"/>
              </a:lnSpc>
              <a:spcBef>
                <a:spcPts val="0"/>
              </a:spcBef>
              <a:spcAft>
                <a:spcPts val="0"/>
              </a:spcAft>
              <a:buNone/>
            </a:pPr>
            <a:r>
              <a:rPr lang="en-GB" b="1" dirty="0">
                <a:solidFill>
                  <a:schemeClr val="dk2"/>
                </a:solidFill>
                <a:latin typeface="Montserrat"/>
                <a:ea typeface="Montserrat"/>
                <a:cs typeface="Montserrat"/>
                <a:sym typeface="Montserrat"/>
              </a:rPr>
              <a:t>Name of College/University: </a:t>
            </a:r>
            <a:r>
              <a:rPr lang="en-GB" b="1" dirty="0">
                <a:solidFill>
                  <a:schemeClr val="tx1"/>
                </a:solidFill>
                <a:latin typeface="Montserrat"/>
                <a:ea typeface="Montserrat"/>
                <a:cs typeface="Montserrat"/>
                <a:sym typeface="Montserrat"/>
              </a:rPr>
              <a:t>RUNGTA COLLEGE OF ENGINEERING AND TECHNOLOGY , BHILAI</a:t>
            </a:r>
            <a:endParaRPr b="1" dirty="0">
              <a:solidFill>
                <a:schemeClr val="tx1"/>
              </a:solidFill>
              <a:latin typeface="Montserrat"/>
              <a:ea typeface="Montserrat"/>
              <a:cs typeface="Montserrat"/>
              <a:sym typeface="Montserrat"/>
            </a:endParaRPr>
          </a:p>
        </p:txBody>
      </p:sp>
      <p:sp>
        <p:nvSpPr>
          <p:cNvPr id="56" name="Google Shape;56;p13"/>
          <p:cNvSpPr txBox="1"/>
          <p:nvPr/>
        </p:nvSpPr>
        <p:spPr>
          <a:xfrm>
            <a:off x="85200" y="3724425"/>
            <a:ext cx="9058800" cy="42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b="1" dirty="0">
                <a:solidFill>
                  <a:schemeClr val="dk2"/>
                </a:solidFill>
                <a:latin typeface="Montserrat"/>
                <a:ea typeface="Montserrat"/>
                <a:cs typeface="Montserrat"/>
                <a:sym typeface="Montserrat"/>
              </a:rPr>
              <a:t>Team Member Details:</a:t>
            </a:r>
            <a:endParaRPr b="1" dirty="0">
              <a:solidFill>
                <a:schemeClr val="dk2"/>
              </a:solidFill>
              <a:latin typeface="Montserrat"/>
              <a:ea typeface="Montserrat"/>
              <a:cs typeface="Montserrat"/>
              <a:sym typeface="Montserrat"/>
            </a:endParaRPr>
          </a:p>
        </p:txBody>
      </p:sp>
      <p:sp>
        <p:nvSpPr>
          <p:cNvPr id="57" name="Google Shape;57;p13"/>
          <p:cNvSpPr txBox="1"/>
          <p:nvPr/>
        </p:nvSpPr>
        <p:spPr>
          <a:xfrm>
            <a:off x="85200" y="4145633"/>
            <a:ext cx="4486800" cy="351600"/>
          </a:xfrm>
          <a:prstGeom prst="rect">
            <a:avLst/>
          </a:prstGeom>
          <a:noFill/>
          <a:ln>
            <a:noFill/>
          </a:ln>
        </p:spPr>
        <p:txBody>
          <a:bodyPr spcFirstLastPara="1" wrap="square" lIns="91425" tIns="91425" rIns="91425" bIns="91425" anchor="t" anchorCtr="0">
            <a:noAutofit/>
          </a:bodyPr>
          <a:lstStyle/>
          <a:p>
            <a:pPr marL="457200" lvl="0" indent="-317500">
              <a:lnSpc>
                <a:spcPct val="150000"/>
              </a:lnSpc>
              <a:buClr>
                <a:schemeClr val="dk2"/>
              </a:buClr>
              <a:buSzPts val="1400"/>
              <a:buFont typeface="Montserrat Medium"/>
              <a:buChar char="●"/>
            </a:pPr>
            <a:r>
              <a:rPr lang="en-US">
                <a:solidFill>
                  <a:schemeClr val="tx1"/>
                </a:solidFill>
                <a:latin typeface="Montserrat Medium"/>
                <a:ea typeface="Montserrat Medium"/>
                <a:cs typeface="Montserrat Medium"/>
                <a:sym typeface="Montserrat Medium"/>
              </a:rPr>
              <a:t>SARASWATI YADAV</a:t>
            </a:r>
            <a:endParaRPr lang="en-US" dirty="0">
              <a:solidFill>
                <a:schemeClr val="tx1"/>
              </a:solidFill>
              <a:latin typeface="Montserrat Medium"/>
              <a:ea typeface="Montserrat Medium"/>
              <a:cs typeface="Montserrat Medium"/>
              <a:sym typeface="Montserrat Medium"/>
            </a:endParaRPr>
          </a:p>
        </p:txBody>
      </p:sp>
      <p:sp>
        <p:nvSpPr>
          <p:cNvPr id="58" name="Google Shape;58;p13"/>
          <p:cNvSpPr txBox="1"/>
          <p:nvPr/>
        </p:nvSpPr>
        <p:spPr>
          <a:xfrm>
            <a:off x="85200" y="4497233"/>
            <a:ext cx="4486800" cy="3516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2"/>
              </a:buClr>
              <a:buSzPts val="1400"/>
              <a:buFont typeface="Montserrat Medium"/>
              <a:buChar char="●"/>
            </a:pPr>
            <a:r>
              <a:rPr lang="en-US" dirty="0" smtClean="0">
                <a:solidFill>
                  <a:schemeClr val="tx1"/>
                </a:solidFill>
                <a:latin typeface="Montserrat Medium"/>
                <a:ea typeface="Montserrat Medium"/>
                <a:cs typeface="Montserrat Medium"/>
                <a:sym typeface="Montserrat Medium"/>
              </a:rPr>
              <a:t>VICKY KUMAR </a:t>
            </a:r>
            <a:endParaRPr dirty="0">
              <a:solidFill>
                <a:schemeClr val="tx1"/>
              </a:solidFill>
              <a:latin typeface="Montserrat Medium"/>
              <a:ea typeface="Montserrat Medium"/>
              <a:cs typeface="Montserrat Medium"/>
              <a:sym typeface="Montserrat Medium"/>
            </a:endParaRPr>
          </a:p>
        </p:txBody>
      </p:sp>
      <p:sp>
        <p:nvSpPr>
          <p:cNvPr id="59" name="Google Shape;59;p13"/>
          <p:cNvSpPr txBox="1"/>
          <p:nvPr/>
        </p:nvSpPr>
        <p:spPr>
          <a:xfrm>
            <a:off x="4657200" y="4145633"/>
            <a:ext cx="4486800" cy="3516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2"/>
              </a:buClr>
              <a:buSzPts val="1400"/>
              <a:buFont typeface="Montserrat Medium"/>
              <a:buChar char="●"/>
            </a:pPr>
            <a:r>
              <a:rPr lang="en-US" dirty="0">
                <a:solidFill>
                  <a:schemeClr val="tx1"/>
                </a:solidFill>
                <a:latin typeface="Montserrat Medium"/>
                <a:ea typeface="Montserrat Medium"/>
                <a:cs typeface="Montserrat Medium"/>
                <a:sym typeface="Montserrat Medium"/>
              </a:rPr>
              <a:t>RAJU KUMAR</a:t>
            </a:r>
            <a:endParaRPr dirty="0">
              <a:solidFill>
                <a:schemeClr val="tx1"/>
              </a:solidFill>
              <a:latin typeface="Montserrat Medium"/>
              <a:ea typeface="Montserrat Medium"/>
              <a:cs typeface="Montserrat Medium"/>
              <a:sym typeface="Montserrat Medium"/>
            </a:endParaRPr>
          </a:p>
        </p:txBody>
      </p:sp>
      <p:sp>
        <p:nvSpPr>
          <p:cNvPr id="60" name="Google Shape;60;p13"/>
          <p:cNvSpPr txBox="1"/>
          <p:nvPr/>
        </p:nvSpPr>
        <p:spPr>
          <a:xfrm>
            <a:off x="4657200" y="4497233"/>
            <a:ext cx="4486800" cy="3516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2"/>
              </a:buClr>
              <a:buSzPts val="1400"/>
              <a:buFont typeface="Montserrat Medium"/>
              <a:buChar char="●"/>
            </a:pPr>
            <a:r>
              <a:rPr lang="en-US" dirty="0">
                <a:solidFill>
                  <a:schemeClr val="tx1"/>
                </a:solidFill>
                <a:latin typeface="Montserrat Medium"/>
                <a:ea typeface="Montserrat Medium"/>
                <a:cs typeface="Montserrat Medium"/>
                <a:sym typeface="Montserrat Medium"/>
              </a:rPr>
              <a:t>KUMAR PRAKHAR</a:t>
            </a:r>
            <a:endParaRPr dirty="0">
              <a:solidFill>
                <a:schemeClr val="tx1"/>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p:nvPr/>
        </p:nvSpPr>
        <p:spPr>
          <a:xfrm>
            <a:off x="-9150" y="5022350"/>
            <a:ext cx="9153300" cy="121200"/>
          </a:xfrm>
          <a:prstGeom prst="rect">
            <a:avLst/>
          </a:prstGeom>
          <a:solidFill>
            <a:srgbClr val="5847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5847C3"/>
              </a:solidFill>
            </a:endParaRPr>
          </a:p>
        </p:txBody>
      </p:sp>
      <p:sp>
        <p:nvSpPr>
          <p:cNvPr id="89" name="Google Shape;89;p17"/>
          <p:cNvSpPr txBox="1"/>
          <p:nvPr/>
        </p:nvSpPr>
        <p:spPr>
          <a:xfrm>
            <a:off x="132863" y="741125"/>
            <a:ext cx="4347300" cy="275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dk2"/>
                </a:solidFill>
                <a:latin typeface="Montserrat"/>
                <a:ea typeface="Montserrat"/>
                <a:cs typeface="Montserrat"/>
                <a:sym typeface="Montserrat"/>
              </a:rPr>
              <a:t>Tools and devices used on </a:t>
            </a:r>
            <a:r>
              <a:rPr lang="en-GB" b="1" dirty="0" smtClean="0">
                <a:solidFill>
                  <a:schemeClr val="dk2"/>
                </a:solidFill>
                <a:latin typeface="Montserrat"/>
                <a:ea typeface="Montserrat"/>
                <a:cs typeface="Montserrat"/>
                <a:sym typeface="Montserrat"/>
              </a:rPr>
              <a:t>development</a:t>
            </a:r>
          </a:p>
          <a:p>
            <a:pPr marL="285750" lvl="0" indent="-285750" algn="l" rtl="0">
              <a:spcBef>
                <a:spcPts val="0"/>
              </a:spcBef>
              <a:spcAft>
                <a:spcPts val="0"/>
              </a:spcAft>
              <a:buFont typeface="Arial" panose="020B0604020202020204" pitchFamily="34" charset="0"/>
              <a:buChar char="•"/>
            </a:pPr>
            <a:r>
              <a:rPr lang="en-GB" b="1" dirty="0" smtClean="0">
                <a:solidFill>
                  <a:schemeClr val="dk2"/>
                </a:solidFill>
                <a:latin typeface="Montserrat"/>
                <a:ea typeface="Montserrat"/>
                <a:cs typeface="Montserrat"/>
                <a:sym typeface="Montserrat"/>
              </a:rPr>
              <a:t>MS </a:t>
            </a:r>
            <a:r>
              <a:rPr lang="en-GB" b="1" dirty="0" smtClean="0">
                <a:solidFill>
                  <a:schemeClr val="dk2"/>
                </a:solidFill>
                <a:latin typeface="Montserrat"/>
                <a:ea typeface="Montserrat"/>
                <a:cs typeface="Montserrat"/>
                <a:sym typeface="Montserrat"/>
              </a:rPr>
              <a:t>Excel</a:t>
            </a:r>
          </a:p>
          <a:p>
            <a:pPr marL="285750" lvl="0" indent="-285750" algn="l" rtl="0">
              <a:spcBef>
                <a:spcPts val="0"/>
              </a:spcBef>
              <a:spcAft>
                <a:spcPts val="0"/>
              </a:spcAft>
              <a:buFont typeface="Arial" panose="020B0604020202020204" pitchFamily="34" charset="0"/>
              <a:buChar char="•"/>
            </a:pPr>
            <a:r>
              <a:rPr lang="en-GB" b="1" smtClean="0">
                <a:solidFill>
                  <a:schemeClr val="dk2"/>
                </a:solidFill>
                <a:latin typeface="Montserrat"/>
                <a:ea typeface="Montserrat"/>
                <a:cs typeface="Montserrat"/>
                <a:sym typeface="Montserrat"/>
              </a:rPr>
              <a:t>VS Code</a:t>
            </a:r>
            <a:endParaRPr lang="en-GB" b="1" dirty="0" smtClean="0">
              <a:solidFill>
                <a:schemeClr val="dk2"/>
              </a:solidFill>
              <a:latin typeface="Montserrat"/>
              <a:ea typeface="Montserrat"/>
              <a:cs typeface="Montserrat"/>
              <a:sym typeface="Montserrat"/>
            </a:endParaRPr>
          </a:p>
          <a:p>
            <a:pPr marL="285750" lvl="0" indent="-285750" algn="l" rtl="0">
              <a:spcBef>
                <a:spcPts val="0"/>
              </a:spcBef>
              <a:spcAft>
                <a:spcPts val="0"/>
              </a:spcAft>
              <a:buFont typeface="Arial" panose="020B0604020202020204" pitchFamily="34" charset="0"/>
              <a:buChar char="•"/>
            </a:pPr>
            <a:r>
              <a:rPr lang="en-GB" b="1" dirty="0" smtClean="0">
                <a:solidFill>
                  <a:schemeClr val="dk2"/>
                </a:solidFill>
                <a:latin typeface="Montserrat"/>
                <a:ea typeface="Montserrat"/>
                <a:cs typeface="Montserrat"/>
                <a:sym typeface="Montserrat"/>
              </a:rPr>
              <a:t>Google </a:t>
            </a:r>
            <a:r>
              <a:rPr lang="en-GB" b="1" dirty="0" err="1" smtClean="0">
                <a:solidFill>
                  <a:schemeClr val="dk2"/>
                </a:solidFill>
                <a:latin typeface="Montserrat"/>
                <a:ea typeface="Montserrat"/>
                <a:cs typeface="Montserrat"/>
                <a:sym typeface="Montserrat"/>
              </a:rPr>
              <a:t>Colab</a:t>
            </a:r>
            <a:r>
              <a:rPr lang="en-GB" b="1" dirty="0" smtClean="0">
                <a:solidFill>
                  <a:schemeClr val="dk2"/>
                </a:solidFill>
                <a:latin typeface="Montserrat"/>
                <a:ea typeface="Montserrat"/>
                <a:cs typeface="Montserrat"/>
                <a:sym typeface="Montserrat"/>
              </a:rPr>
              <a:t> Notebook</a:t>
            </a:r>
          </a:p>
          <a:p>
            <a:pPr marL="285750" lvl="0" indent="-285750" algn="l" rtl="0">
              <a:spcBef>
                <a:spcPts val="0"/>
              </a:spcBef>
              <a:spcAft>
                <a:spcPts val="0"/>
              </a:spcAft>
              <a:buFont typeface="Arial" panose="020B0604020202020204" pitchFamily="34" charset="0"/>
              <a:buChar char="•"/>
            </a:pPr>
            <a:r>
              <a:rPr lang="en-GB" b="1" dirty="0" smtClean="0">
                <a:solidFill>
                  <a:schemeClr val="dk2"/>
                </a:solidFill>
                <a:latin typeface="Montserrat"/>
                <a:ea typeface="Montserrat"/>
                <a:cs typeface="Montserrat"/>
                <a:sym typeface="Montserrat"/>
              </a:rPr>
              <a:t>GitHub</a:t>
            </a:r>
            <a:endParaRPr b="1" dirty="0">
              <a:solidFill>
                <a:schemeClr val="dk2"/>
              </a:solidFill>
              <a:latin typeface="Montserrat"/>
              <a:ea typeface="Montserrat"/>
              <a:cs typeface="Montserrat"/>
              <a:sym typeface="Montserrat"/>
            </a:endParaRPr>
          </a:p>
        </p:txBody>
      </p:sp>
      <p:pic>
        <p:nvPicPr>
          <p:cNvPr id="90" name="Google Shape;90;p17"/>
          <p:cNvPicPr preferRelativeResize="0"/>
          <p:nvPr/>
        </p:nvPicPr>
        <p:blipFill rotWithShape="1">
          <a:blip r:embed="rId3">
            <a:alphaModFix/>
          </a:blip>
          <a:srcRect b="85590"/>
          <a:stretch/>
        </p:blipFill>
        <p:spPr>
          <a:xfrm>
            <a:off x="0" y="0"/>
            <a:ext cx="9144003" cy="741125"/>
          </a:xfrm>
          <a:prstGeom prst="rect">
            <a:avLst/>
          </a:prstGeom>
          <a:noFill/>
          <a:ln>
            <a:noFill/>
          </a:ln>
        </p:spPr>
      </p:pic>
      <p:sp>
        <p:nvSpPr>
          <p:cNvPr id="91" name="Google Shape;91;p17"/>
          <p:cNvSpPr txBox="1"/>
          <p:nvPr/>
        </p:nvSpPr>
        <p:spPr>
          <a:xfrm>
            <a:off x="4663838" y="741125"/>
            <a:ext cx="4347300" cy="275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dk2"/>
                </a:solidFill>
                <a:latin typeface="Montserrat"/>
                <a:ea typeface="Montserrat"/>
                <a:cs typeface="Montserrat"/>
                <a:sym typeface="Montserrat"/>
              </a:rPr>
              <a:t>Technologies </a:t>
            </a:r>
            <a:r>
              <a:rPr lang="en-GB" b="1" dirty="0" smtClean="0">
                <a:solidFill>
                  <a:schemeClr val="dk2"/>
                </a:solidFill>
                <a:latin typeface="Montserrat"/>
                <a:ea typeface="Montserrat"/>
                <a:cs typeface="Montserrat"/>
                <a:sym typeface="Montserrat"/>
              </a:rPr>
              <a:t>involved/used</a:t>
            </a:r>
          </a:p>
          <a:p>
            <a:pPr marL="285750" lvl="0" indent="-285750" algn="l" rtl="0">
              <a:spcBef>
                <a:spcPts val="0"/>
              </a:spcBef>
              <a:spcAft>
                <a:spcPts val="0"/>
              </a:spcAft>
              <a:buFont typeface="Arial" panose="020B0604020202020204" pitchFamily="34" charset="0"/>
              <a:buChar char="•"/>
            </a:pPr>
            <a:r>
              <a:rPr lang="en-GB" b="1" dirty="0" smtClean="0">
                <a:solidFill>
                  <a:schemeClr val="dk2"/>
                </a:solidFill>
                <a:latin typeface="Montserrat"/>
                <a:ea typeface="Montserrat"/>
                <a:cs typeface="Montserrat"/>
                <a:sym typeface="Montserrat"/>
              </a:rPr>
              <a:t>Exploratory Data Analysis</a:t>
            </a:r>
          </a:p>
          <a:p>
            <a:pPr marL="285750" lvl="0" indent="-285750" algn="l" rtl="0">
              <a:spcBef>
                <a:spcPts val="0"/>
              </a:spcBef>
              <a:spcAft>
                <a:spcPts val="0"/>
              </a:spcAft>
              <a:buFont typeface="Arial" panose="020B0604020202020204" pitchFamily="34" charset="0"/>
              <a:buChar char="•"/>
            </a:pPr>
            <a:r>
              <a:rPr lang="en-GB" b="1" dirty="0" smtClean="0">
                <a:solidFill>
                  <a:schemeClr val="dk2"/>
                </a:solidFill>
                <a:latin typeface="Montserrat"/>
                <a:ea typeface="Montserrat"/>
                <a:cs typeface="Montserrat"/>
                <a:sym typeface="Montserrat"/>
              </a:rPr>
              <a:t>Data Visualization</a:t>
            </a:r>
          </a:p>
          <a:p>
            <a:pPr marL="285750" lvl="0" indent="-285750">
              <a:buFont typeface="Arial" panose="020B0604020202020204" pitchFamily="34" charset="0"/>
              <a:buChar char="•"/>
            </a:pPr>
            <a:r>
              <a:rPr lang="en-US" b="1" dirty="0">
                <a:solidFill>
                  <a:schemeClr val="dk2"/>
                </a:solidFill>
                <a:latin typeface="Montserrat"/>
                <a:ea typeface="Montserrat"/>
                <a:cs typeface="Montserrat"/>
                <a:sym typeface="Montserrat"/>
              </a:rPr>
              <a:t>Label Encoding</a:t>
            </a:r>
          </a:p>
          <a:p>
            <a:pPr marL="285750" lvl="0" indent="-285750">
              <a:buFont typeface="Arial" panose="020B0604020202020204" pitchFamily="34" charset="0"/>
              <a:buChar char="•"/>
            </a:pPr>
            <a:r>
              <a:rPr lang="en-US" b="1" dirty="0" smtClean="0">
                <a:solidFill>
                  <a:schemeClr val="dk2"/>
                </a:solidFill>
                <a:latin typeface="Montserrat"/>
                <a:ea typeface="Montserrat"/>
                <a:cs typeface="Montserrat"/>
                <a:sym typeface="Montserrat"/>
              </a:rPr>
              <a:t>Imputation</a:t>
            </a:r>
            <a:endParaRPr lang="en-GB" b="1" dirty="0" smtClean="0">
              <a:solidFill>
                <a:schemeClr val="dk2"/>
              </a:solidFill>
              <a:latin typeface="Montserrat"/>
              <a:ea typeface="Montserrat"/>
              <a:cs typeface="Montserrat"/>
              <a:sym typeface="Montserrat"/>
            </a:endParaRPr>
          </a:p>
          <a:p>
            <a:pPr marL="285750" lvl="0" indent="-285750" algn="l" rtl="0">
              <a:spcBef>
                <a:spcPts val="0"/>
              </a:spcBef>
              <a:spcAft>
                <a:spcPts val="0"/>
              </a:spcAft>
              <a:buFont typeface="Arial" panose="020B0604020202020204" pitchFamily="34" charset="0"/>
              <a:buChar char="•"/>
            </a:pPr>
            <a:r>
              <a:rPr lang="en-US" b="1" dirty="0" smtClean="0">
                <a:solidFill>
                  <a:schemeClr val="dk2"/>
                </a:solidFill>
                <a:latin typeface="Montserrat"/>
                <a:ea typeface="Montserrat"/>
                <a:cs typeface="Montserrat"/>
                <a:sym typeface="Montserrat"/>
              </a:rPr>
              <a:t>Machine Learning</a:t>
            </a:r>
          </a:p>
          <a:p>
            <a:pPr marL="285750" lvl="0" indent="-285750" algn="l" rtl="0">
              <a:spcBef>
                <a:spcPts val="0"/>
              </a:spcBef>
              <a:spcAft>
                <a:spcPts val="0"/>
              </a:spcAft>
              <a:buFont typeface="Arial" panose="020B0604020202020204" pitchFamily="34" charset="0"/>
              <a:buChar char="•"/>
            </a:pPr>
            <a:r>
              <a:rPr lang="en-US" b="1" dirty="0" smtClean="0">
                <a:solidFill>
                  <a:schemeClr val="dk2"/>
                </a:solidFill>
                <a:latin typeface="Montserrat"/>
                <a:ea typeface="Montserrat"/>
                <a:cs typeface="Montserrat"/>
                <a:sym typeface="Montserrat"/>
              </a:rPr>
              <a:t>Linear Regression</a:t>
            </a:r>
            <a:endParaRPr b="1" dirty="0">
              <a:solidFill>
                <a:schemeClr val="dk2"/>
              </a:solidFill>
              <a:latin typeface="Montserrat"/>
              <a:ea typeface="Montserrat"/>
              <a:cs typeface="Montserrat"/>
              <a:sym typeface="Montserrat"/>
            </a:endParaRPr>
          </a:p>
        </p:txBody>
      </p:sp>
      <p:sp>
        <p:nvSpPr>
          <p:cNvPr id="92" name="Google Shape;92;p17"/>
          <p:cNvSpPr txBox="1"/>
          <p:nvPr/>
        </p:nvSpPr>
        <p:spPr>
          <a:xfrm>
            <a:off x="1" y="2894553"/>
            <a:ext cx="9184990" cy="196154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dirty="0" smtClean="0">
                <a:solidFill>
                  <a:schemeClr val="dk2"/>
                </a:solidFill>
                <a:latin typeface="Montserrat"/>
                <a:ea typeface="Montserrat"/>
                <a:cs typeface="Montserrat"/>
                <a:sym typeface="Montserrat"/>
              </a:rPr>
              <a:t>References/Acknowledgement</a:t>
            </a:r>
          </a:p>
          <a:p>
            <a:pPr marL="285750" lvl="0" indent="-285750" algn="l" rtl="0">
              <a:spcBef>
                <a:spcPts val="0"/>
              </a:spcBef>
              <a:spcAft>
                <a:spcPts val="0"/>
              </a:spcAft>
              <a:buFont typeface="Arial" panose="020B0604020202020204" pitchFamily="34" charset="0"/>
              <a:buChar char="•"/>
            </a:pPr>
            <a:r>
              <a:rPr lang="en-GB" b="1" dirty="0" smtClean="0">
                <a:solidFill>
                  <a:schemeClr val="dk2"/>
                </a:solidFill>
                <a:latin typeface="Montserrat"/>
                <a:ea typeface="Montserrat"/>
                <a:cs typeface="Montserrat"/>
                <a:sym typeface="Montserrat"/>
              </a:rPr>
              <a:t>LULC data</a:t>
            </a:r>
          </a:p>
          <a:p>
            <a:pPr lvl="0" algn="l" rtl="0">
              <a:spcBef>
                <a:spcPts val="0"/>
              </a:spcBef>
              <a:spcAft>
                <a:spcPts val="0"/>
              </a:spcAft>
            </a:pPr>
            <a:r>
              <a:rPr lang="en-IN" b="1" dirty="0" smtClean="0">
                <a:solidFill>
                  <a:schemeClr val="dk2"/>
                </a:solidFill>
                <a:latin typeface="Montserrat"/>
                <a:ea typeface="Montserrat"/>
                <a:cs typeface="Montserrat"/>
                <a:sym typeface="Montserrat"/>
                <a:hlinkClick r:id="rId4"/>
              </a:rPr>
              <a:t>https</a:t>
            </a:r>
            <a:r>
              <a:rPr lang="en-IN" b="1" dirty="0">
                <a:solidFill>
                  <a:schemeClr val="dk2"/>
                </a:solidFill>
                <a:latin typeface="Montserrat"/>
                <a:ea typeface="Montserrat"/>
                <a:cs typeface="Montserrat"/>
                <a:sym typeface="Montserrat"/>
                <a:hlinkClick r:id="rId4"/>
              </a:rPr>
              <a:t>://</a:t>
            </a:r>
            <a:r>
              <a:rPr lang="en-IN" b="1" dirty="0" smtClean="0">
                <a:solidFill>
                  <a:schemeClr val="dk2"/>
                </a:solidFill>
                <a:latin typeface="Montserrat"/>
                <a:ea typeface="Montserrat"/>
                <a:cs typeface="Montserrat"/>
                <a:sym typeface="Montserrat"/>
                <a:hlinkClick r:id="rId4"/>
              </a:rPr>
              <a:t>bhuvan-app1.nrsc.gov.in/thematic/thematic/index.php</a:t>
            </a:r>
            <a:endParaRPr lang="en-IN" b="1" dirty="0" smtClean="0">
              <a:solidFill>
                <a:schemeClr val="dk2"/>
              </a:solidFill>
              <a:latin typeface="Montserrat"/>
              <a:ea typeface="Montserrat"/>
              <a:cs typeface="Montserrat"/>
              <a:sym typeface="Montserrat"/>
            </a:endParaRPr>
          </a:p>
          <a:p>
            <a:pPr marL="285750" lvl="0" indent="-285750">
              <a:buFont typeface="Arial" panose="020B0604020202020204" pitchFamily="34" charset="0"/>
              <a:buChar char="•"/>
            </a:pPr>
            <a:r>
              <a:rPr lang="en-US" b="1" dirty="0" smtClean="0">
                <a:solidFill>
                  <a:schemeClr val="dk2"/>
                </a:solidFill>
                <a:latin typeface="Montserrat"/>
                <a:ea typeface="Montserrat"/>
                <a:cs typeface="Montserrat"/>
                <a:sym typeface="Montserrat"/>
              </a:rPr>
              <a:t>GSDP data</a:t>
            </a:r>
          </a:p>
          <a:p>
            <a:pPr lvl="0"/>
            <a:r>
              <a:rPr lang="en-IN" b="1" dirty="0" smtClean="0">
                <a:solidFill>
                  <a:schemeClr val="dk2"/>
                </a:solidFill>
                <a:latin typeface="Montserrat"/>
                <a:ea typeface="Montserrat"/>
                <a:cs typeface="Montserrat"/>
                <a:sym typeface="Montserrat"/>
                <a:hlinkClick r:id="rId5"/>
              </a:rPr>
              <a:t>https</a:t>
            </a:r>
            <a:r>
              <a:rPr lang="en-IN" b="1" dirty="0">
                <a:solidFill>
                  <a:schemeClr val="dk2"/>
                </a:solidFill>
                <a:latin typeface="Montserrat"/>
                <a:ea typeface="Montserrat"/>
                <a:cs typeface="Montserrat"/>
                <a:sym typeface="Montserrat"/>
                <a:hlinkClick r:id="rId5"/>
              </a:rPr>
              <a:t>://</a:t>
            </a:r>
            <a:r>
              <a:rPr lang="en-IN" b="1" dirty="0" smtClean="0">
                <a:solidFill>
                  <a:schemeClr val="dk2"/>
                </a:solidFill>
                <a:latin typeface="Montserrat"/>
                <a:ea typeface="Montserrat"/>
                <a:cs typeface="Montserrat"/>
                <a:sym typeface="Montserrat"/>
                <a:hlinkClick r:id="rId5"/>
              </a:rPr>
              <a:t>www.rbi.org.in/Scripts/AnnualPublications.aspx?head=Handbook%20of%20Statistics%20on%20Indian%20States</a:t>
            </a:r>
            <a:endParaRPr lang="en-IN" b="1" dirty="0" smtClean="0">
              <a:solidFill>
                <a:schemeClr val="dk2"/>
              </a:solidFill>
              <a:latin typeface="Montserrat"/>
              <a:ea typeface="Montserrat"/>
              <a:cs typeface="Montserrat"/>
              <a:sym typeface="Montserrat"/>
            </a:endParaRPr>
          </a:p>
          <a:p>
            <a:pPr marL="285750" lvl="0" indent="-285750">
              <a:buFont typeface="Arial" panose="020B0604020202020204" pitchFamily="34" charset="0"/>
              <a:buChar char="•"/>
            </a:pPr>
            <a:r>
              <a:rPr lang="en-US" b="1" dirty="0" smtClean="0">
                <a:solidFill>
                  <a:schemeClr val="dk2"/>
                </a:solidFill>
                <a:latin typeface="Montserrat"/>
                <a:ea typeface="Montserrat"/>
                <a:cs typeface="Montserrat"/>
                <a:sym typeface="Montserrat"/>
              </a:rPr>
              <a:t>Dataset </a:t>
            </a:r>
            <a:r>
              <a:rPr lang="en-US" b="1" dirty="0" smtClean="0">
                <a:solidFill>
                  <a:schemeClr val="dk2"/>
                </a:solidFill>
                <a:latin typeface="Montserrat"/>
                <a:ea typeface="Montserrat"/>
                <a:cs typeface="Montserrat"/>
                <a:sym typeface="Montserrat"/>
              </a:rPr>
              <a:t>prepared</a:t>
            </a:r>
          </a:p>
          <a:p>
            <a:pPr lvl="0"/>
            <a:r>
              <a:rPr lang="en-US" b="1" dirty="0">
                <a:solidFill>
                  <a:schemeClr val="dk2"/>
                </a:solidFill>
                <a:latin typeface="Montserrat"/>
                <a:ea typeface="Montserrat"/>
                <a:cs typeface="Montserrat"/>
                <a:sym typeface="Montserrat"/>
                <a:hlinkClick r:id="rId6"/>
              </a:rPr>
              <a:t>https://drive.google.com/file/d/1YZ-QruD07nJzk3D2bUlT6SfAQTJeogSm/view?usp=sharing</a:t>
            </a:r>
            <a:endParaRPr lang="en-US" b="1" dirty="0" smtClean="0">
              <a:solidFill>
                <a:schemeClr val="dk2"/>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p:nvPr/>
        </p:nvSpPr>
        <p:spPr>
          <a:xfrm>
            <a:off x="-9150" y="5022350"/>
            <a:ext cx="9153300" cy="121200"/>
          </a:xfrm>
          <a:prstGeom prst="rect">
            <a:avLst/>
          </a:prstGeom>
          <a:solidFill>
            <a:srgbClr val="5847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5847C3"/>
              </a:solidFill>
            </a:endParaRPr>
          </a:p>
        </p:txBody>
      </p:sp>
      <p:sp>
        <p:nvSpPr>
          <p:cNvPr id="66" name="Google Shape;66;p14"/>
          <p:cNvSpPr txBox="1"/>
          <p:nvPr/>
        </p:nvSpPr>
        <p:spPr>
          <a:xfrm>
            <a:off x="224850" y="741125"/>
            <a:ext cx="8533800" cy="48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dirty="0">
                <a:solidFill>
                  <a:schemeClr val="dk2"/>
                </a:solidFill>
                <a:latin typeface="Montserrat"/>
                <a:ea typeface="Montserrat"/>
                <a:cs typeface="Montserrat"/>
                <a:sym typeface="Montserrat"/>
              </a:rPr>
              <a:t>Problem Statement:</a:t>
            </a:r>
            <a:endParaRPr sz="1600" b="1" dirty="0">
              <a:solidFill>
                <a:schemeClr val="dk2"/>
              </a:solidFill>
              <a:latin typeface="Montserrat"/>
              <a:ea typeface="Montserrat"/>
              <a:cs typeface="Montserrat"/>
              <a:sym typeface="Montserrat"/>
            </a:endParaRPr>
          </a:p>
        </p:txBody>
      </p:sp>
      <p:pic>
        <p:nvPicPr>
          <p:cNvPr id="67" name="Google Shape;67;p14"/>
          <p:cNvPicPr preferRelativeResize="0"/>
          <p:nvPr/>
        </p:nvPicPr>
        <p:blipFill rotWithShape="1">
          <a:blip r:embed="rId3">
            <a:alphaModFix/>
          </a:blip>
          <a:srcRect b="85590"/>
          <a:stretch/>
        </p:blipFill>
        <p:spPr>
          <a:xfrm>
            <a:off x="0" y="0"/>
            <a:ext cx="9144003" cy="741125"/>
          </a:xfrm>
          <a:prstGeom prst="rect">
            <a:avLst/>
          </a:prstGeom>
          <a:noFill/>
          <a:ln>
            <a:noFill/>
          </a:ln>
        </p:spPr>
      </p:pic>
      <p:sp>
        <p:nvSpPr>
          <p:cNvPr id="68" name="Google Shape;68;p14"/>
          <p:cNvSpPr txBox="1"/>
          <p:nvPr/>
        </p:nvSpPr>
        <p:spPr>
          <a:xfrm>
            <a:off x="224850" y="1222925"/>
            <a:ext cx="8533800" cy="48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dk2"/>
                </a:solidFill>
                <a:latin typeface="Montserrat Medium"/>
                <a:ea typeface="Montserrat Medium"/>
                <a:cs typeface="Montserrat Medium"/>
                <a:sym typeface="Montserrat Medium"/>
              </a:rPr>
              <a:t>Explain your understanding on Problem Statement:</a:t>
            </a:r>
            <a:endParaRPr dirty="0">
              <a:solidFill>
                <a:schemeClr val="dk2"/>
              </a:solidFill>
              <a:latin typeface="Montserrat Medium"/>
              <a:ea typeface="Montserrat Medium"/>
              <a:cs typeface="Montserrat Medium"/>
              <a:sym typeface="Montserrat Medium"/>
            </a:endParaRPr>
          </a:p>
        </p:txBody>
      </p:sp>
      <p:sp>
        <p:nvSpPr>
          <p:cNvPr id="69" name="Google Shape;69;p14"/>
          <p:cNvSpPr txBox="1"/>
          <p:nvPr/>
        </p:nvSpPr>
        <p:spPr>
          <a:xfrm>
            <a:off x="224850" y="3171541"/>
            <a:ext cx="8533800" cy="29850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a:solidFill>
                  <a:schemeClr val="dk2"/>
                </a:solidFill>
                <a:latin typeface="Montserrat Medium"/>
                <a:ea typeface="Montserrat Medium"/>
                <a:cs typeface="Montserrat Medium"/>
                <a:sym typeface="Montserrat Medium"/>
              </a:rPr>
              <a:t>Brief about your approach:</a:t>
            </a:r>
            <a:endParaRPr dirty="0">
              <a:solidFill>
                <a:schemeClr val="dk2"/>
              </a:solidFill>
              <a:latin typeface="Montserrat Medium"/>
              <a:ea typeface="Montserrat Medium"/>
              <a:cs typeface="Montserrat Medium"/>
              <a:sym typeface="Montserrat Medium"/>
            </a:endParaRPr>
          </a:p>
        </p:txBody>
      </p:sp>
      <p:sp>
        <p:nvSpPr>
          <p:cNvPr id="2" name="TextBox 1">
            <a:extLst>
              <a:ext uri="{FF2B5EF4-FFF2-40B4-BE49-F238E27FC236}">
                <a16:creationId xmlns:a16="http://schemas.microsoft.com/office/drawing/2014/main" id="{4BCC5A1C-6BCC-46EC-4187-6EC95326FE99}"/>
              </a:ext>
            </a:extLst>
          </p:cNvPr>
          <p:cNvSpPr txBox="1"/>
          <p:nvPr/>
        </p:nvSpPr>
        <p:spPr>
          <a:xfrm>
            <a:off x="328628" y="1630290"/>
            <a:ext cx="8326244" cy="1538883"/>
          </a:xfrm>
          <a:prstGeom prst="rect">
            <a:avLst/>
          </a:prstGeom>
          <a:noFill/>
        </p:spPr>
        <p:txBody>
          <a:bodyPr wrap="square" rtlCol="0">
            <a:spAutoFit/>
          </a:bodyPr>
          <a:lstStyle/>
          <a:p>
            <a:r>
              <a:rPr lang="en-US" sz="1700" dirty="0"/>
              <a:t>The </a:t>
            </a:r>
            <a:r>
              <a:rPr lang="en-US" sz="1700" b="1" dirty="0"/>
              <a:t>goal</a:t>
            </a:r>
            <a:r>
              <a:rPr lang="en-US" sz="1700" dirty="0"/>
              <a:t> is to provide a detailed analysis  that shows </a:t>
            </a:r>
            <a:r>
              <a:rPr lang="en-US" sz="1700" b="1" dirty="0"/>
              <a:t>how our use of land relates to how well a state’s economy is doing.</a:t>
            </a:r>
          </a:p>
          <a:p>
            <a:r>
              <a:rPr lang="en-US" sz="1500" dirty="0"/>
              <a:t>This project aims to thoroughly examine how different types of land use and land cover (like agriculture , barren lands , built-up , wet-lands , forests , etc.) affect the economic growth of different states . It helps us to understand the relationship between the LULC &amp; GDP over time and the economic success of each state.</a:t>
            </a:r>
          </a:p>
        </p:txBody>
      </p:sp>
      <p:sp>
        <p:nvSpPr>
          <p:cNvPr id="3" name="TextBox 2">
            <a:extLst>
              <a:ext uri="{FF2B5EF4-FFF2-40B4-BE49-F238E27FC236}">
                <a16:creationId xmlns:a16="http://schemas.microsoft.com/office/drawing/2014/main" id="{3DFF3BCD-59D8-17E7-A9CE-9B68C46EC037}"/>
              </a:ext>
            </a:extLst>
          </p:cNvPr>
          <p:cNvSpPr txBox="1"/>
          <p:nvPr/>
        </p:nvSpPr>
        <p:spPr>
          <a:xfrm>
            <a:off x="328628" y="3551864"/>
            <a:ext cx="8644387" cy="1169551"/>
          </a:xfrm>
          <a:prstGeom prst="rect">
            <a:avLst/>
          </a:prstGeom>
          <a:noFill/>
        </p:spPr>
        <p:txBody>
          <a:bodyPr wrap="square" rtlCol="0">
            <a:spAutoFit/>
          </a:bodyPr>
          <a:lstStyle/>
          <a:p>
            <a:pPr marL="114300" indent="0">
              <a:buNone/>
            </a:pPr>
            <a:r>
              <a:rPr lang="en-US" b="1" dirty="0"/>
              <a:t>STEP 1</a:t>
            </a:r>
            <a:r>
              <a:rPr lang="en-US" dirty="0"/>
              <a:t>:- Used </a:t>
            </a:r>
            <a:r>
              <a:rPr lang="en-US" b="1" dirty="0"/>
              <a:t>BHUVAN</a:t>
            </a:r>
            <a:r>
              <a:rPr lang="en-US" dirty="0"/>
              <a:t> and </a:t>
            </a:r>
            <a:r>
              <a:rPr lang="en-US" b="1" dirty="0"/>
              <a:t>RBI</a:t>
            </a:r>
            <a:r>
              <a:rPr lang="en-US" dirty="0"/>
              <a:t> portal to get LULC data and GSDP for 6 states as reference . </a:t>
            </a:r>
            <a:endParaRPr lang="en-US" dirty="0" smtClean="0"/>
          </a:p>
          <a:p>
            <a:pPr marL="114300" indent="0">
              <a:buNone/>
            </a:pPr>
            <a:r>
              <a:rPr lang="en-US" b="1" dirty="0" smtClean="0"/>
              <a:t>STEP </a:t>
            </a:r>
            <a:r>
              <a:rPr lang="en-US" b="1" dirty="0"/>
              <a:t>2</a:t>
            </a:r>
            <a:r>
              <a:rPr lang="en-US" dirty="0"/>
              <a:t>:- Worked on calculations and analyzation of data in excel for various </a:t>
            </a:r>
            <a:r>
              <a:rPr lang="en-US" b="1" dirty="0"/>
              <a:t>LULC</a:t>
            </a:r>
            <a:r>
              <a:rPr lang="en-US" dirty="0"/>
              <a:t> classes such as agriculture , forests , barren lands , wetlands ,built-ups , waste lands. </a:t>
            </a:r>
            <a:endParaRPr lang="en-US" dirty="0" smtClean="0"/>
          </a:p>
          <a:p>
            <a:pPr marL="114300" indent="0">
              <a:buNone/>
            </a:pPr>
            <a:r>
              <a:rPr lang="en-US" b="1" dirty="0" smtClean="0"/>
              <a:t>STEP </a:t>
            </a:r>
            <a:r>
              <a:rPr lang="en-US" b="1" dirty="0"/>
              <a:t>3</a:t>
            </a:r>
            <a:r>
              <a:rPr lang="en-US" dirty="0"/>
              <a:t>:- Deployed </a:t>
            </a:r>
            <a:r>
              <a:rPr lang="en-US" b="1" dirty="0" smtClean="0"/>
              <a:t>Linear Regression</a:t>
            </a:r>
            <a:r>
              <a:rPr lang="en-US" dirty="0" smtClean="0"/>
              <a:t> </a:t>
            </a:r>
            <a:r>
              <a:rPr lang="en-US" dirty="0"/>
              <a:t>model on the dataset to analyze future trend. can it be improved or is there any scope for writing it in detail</a:t>
            </a:r>
            <a:endParaRPr lang="en-US" dirty="0">
              <a:effectLst>
                <a:outerShdw blurRad="38100" dist="38100" dir="2700000" algn="tl">
                  <a:srgbClr val="000000">
                    <a:alpha val="43137"/>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p:nvPr/>
        </p:nvSpPr>
        <p:spPr>
          <a:xfrm>
            <a:off x="-9150" y="5022350"/>
            <a:ext cx="9153300" cy="121200"/>
          </a:xfrm>
          <a:prstGeom prst="rect">
            <a:avLst/>
          </a:prstGeom>
          <a:solidFill>
            <a:srgbClr val="5847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5847C3"/>
              </a:solidFill>
            </a:endParaRPr>
          </a:p>
        </p:txBody>
      </p:sp>
      <p:sp>
        <p:nvSpPr>
          <p:cNvPr id="75" name="Google Shape;75;p15"/>
          <p:cNvSpPr txBox="1"/>
          <p:nvPr/>
        </p:nvSpPr>
        <p:spPr>
          <a:xfrm>
            <a:off x="224850" y="792325"/>
            <a:ext cx="8533800" cy="48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dk2"/>
                </a:solidFill>
                <a:latin typeface="Montserrat"/>
                <a:ea typeface="Montserrat"/>
                <a:cs typeface="Montserrat"/>
                <a:sym typeface="Montserrat"/>
              </a:rPr>
              <a:t>Detailed Proposal &amp; Solution Approach</a:t>
            </a:r>
            <a:endParaRPr b="1" dirty="0">
              <a:solidFill>
                <a:schemeClr val="dk2"/>
              </a:solidFill>
              <a:latin typeface="Montserrat"/>
              <a:ea typeface="Montserrat"/>
              <a:cs typeface="Montserrat"/>
              <a:sym typeface="Montserrat"/>
            </a:endParaRPr>
          </a:p>
        </p:txBody>
      </p:sp>
      <p:pic>
        <p:nvPicPr>
          <p:cNvPr id="76" name="Google Shape;76;p15"/>
          <p:cNvPicPr preferRelativeResize="0"/>
          <p:nvPr/>
        </p:nvPicPr>
        <p:blipFill rotWithShape="1">
          <a:blip r:embed="rId3">
            <a:alphaModFix/>
          </a:blip>
          <a:srcRect b="85590"/>
          <a:stretch/>
        </p:blipFill>
        <p:spPr>
          <a:xfrm>
            <a:off x="0" y="0"/>
            <a:ext cx="9144003" cy="741125"/>
          </a:xfrm>
          <a:prstGeom prst="rect">
            <a:avLst/>
          </a:prstGeom>
          <a:noFill/>
          <a:ln>
            <a:noFill/>
          </a:ln>
        </p:spPr>
      </p:pic>
      <p:sp>
        <p:nvSpPr>
          <p:cNvPr id="4" name="Text Placeholder 3"/>
          <p:cNvSpPr>
            <a:spLocks noGrp="1"/>
          </p:cNvSpPr>
          <p:nvPr>
            <p:ph type="body" idx="1"/>
          </p:nvPr>
        </p:nvSpPr>
        <p:spPr>
          <a:xfrm>
            <a:off x="311700" y="1152474"/>
            <a:ext cx="8520600" cy="3689689"/>
          </a:xfrm>
        </p:spPr>
        <p:txBody>
          <a:bodyPr>
            <a:normAutofit/>
          </a:bodyPr>
          <a:lstStyle/>
          <a:p>
            <a:pPr marL="114300" indent="0">
              <a:buNone/>
            </a:pPr>
            <a:r>
              <a:rPr lang="en-US" b="1" dirty="0"/>
              <a:t>1. Data Collection:</a:t>
            </a:r>
          </a:p>
          <a:p>
            <a:r>
              <a:rPr lang="en-US" b="1" dirty="0"/>
              <a:t>LULC Data Acquisition (2005-06, 2011-12, 2015-16):</a:t>
            </a:r>
            <a:r>
              <a:rPr lang="en-US" dirty="0"/>
              <a:t> Acquiring LULC data for various Indian states across these specific financial years is crucial. LULC data provides information about the types of land cover (e.g., forest, agriculture, urban areas) and land use (e.g., agricultural land, industrial land) which is pivotal in understanding how land characteristics relate to economic growth.</a:t>
            </a:r>
          </a:p>
          <a:p>
            <a:r>
              <a:rPr lang="en-US" b="1" dirty="0"/>
              <a:t>State-wise GDP Data Collection:</a:t>
            </a:r>
            <a:r>
              <a:rPr lang="en-US" dirty="0"/>
              <a:t> Collecting state-wise GDP data for the same periods allows for a temporal analysis of economic growth trends, aligning with the LULC data timeline. This helps establish connections between land-use changes and economic performance over time.</a:t>
            </a:r>
          </a:p>
          <a:p>
            <a:pPr marL="114300" indent="0" algn="just">
              <a:buNone/>
            </a:pP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74;p15"/>
          <p:cNvSpPr/>
          <p:nvPr/>
        </p:nvSpPr>
        <p:spPr>
          <a:xfrm>
            <a:off x="-9150" y="5022350"/>
            <a:ext cx="9153300" cy="121200"/>
          </a:xfrm>
          <a:prstGeom prst="rect">
            <a:avLst/>
          </a:prstGeom>
          <a:solidFill>
            <a:srgbClr val="5847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5847C3"/>
              </a:solidFill>
            </a:endParaRPr>
          </a:p>
        </p:txBody>
      </p:sp>
      <p:sp>
        <p:nvSpPr>
          <p:cNvPr id="7" name="Google Shape;75;p15"/>
          <p:cNvSpPr txBox="1"/>
          <p:nvPr/>
        </p:nvSpPr>
        <p:spPr>
          <a:xfrm>
            <a:off x="224850" y="792325"/>
            <a:ext cx="8533800" cy="48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dk2"/>
                </a:solidFill>
                <a:latin typeface="Montserrat"/>
                <a:ea typeface="Montserrat"/>
                <a:cs typeface="Montserrat"/>
                <a:sym typeface="Montserrat"/>
              </a:rPr>
              <a:t>Detailed Proposal &amp; Solution Approach</a:t>
            </a:r>
            <a:endParaRPr b="1" dirty="0">
              <a:solidFill>
                <a:schemeClr val="dk2"/>
              </a:solidFill>
              <a:latin typeface="Montserrat"/>
              <a:ea typeface="Montserrat"/>
              <a:cs typeface="Montserrat"/>
              <a:sym typeface="Montserrat"/>
            </a:endParaRPr>
          </a:p>
        </p:txBody>
      </p:sp>
      <p:pic>
        <p:nvPicPr>
          <p:cNvPr id="8" name="Google Shape;76;p15"/>
          <p:cNvPicPr preferRelativeResize="0"/>
          <p:nvPr/>
        </p:nvPicPr>
        <p:blipFill rotWithShape="1">
          <a:blip r:embed="rId2">
            <a:alphaModFix/>
          </a:blip>
          <a:srcRect b="85590"/>
          <a:stretch/>
        </p:blipFill>
        <p:spPr>
          <a:xfrm>
            <a:off x="0" y="0"/>
            <a:ext cx="9144003" cy="741125"/>
          </a:xfrm>
          <a:prstGeom prst="rect">
            <a:avLst/>
          </a:prstGeom>
          <a:noFill/>
          <a:ln>
            <a:noFill/>
          </a:ln>
        </p:spPr>
      </p:pic>
      <p:sp>
        <p:nvSpPr>
          <p:cNvPr id="9" name="Text Placeholder 3"/>
          <p:cNvSpPr>
            <a:spLocks noGrp="1"/>
          </p:cNvSpPr>
          <p:nvPr>
            <p:ph type="body" idx="1"/>
          </p:nvPr>
        </p:nvSpPr>
        <p:spPr>
          <a:xfrm>
            <a:off x="311700" y="1152474"/>
            <a:ext cx="8520600" cy="3689689"/>
          </a:xfrm>
        </p:spPr>
        <p:txBody>
          <a:bodyPr>
            <a:normAutofit lnSpcReduction="10000"/>
          </a:bodyPr>
          <a:lstStyle/>
          <a:p>
            <a:pPr marL="114300" indent="0">
              <a:buNone/>
            </a:pPr>
            <a:r>
              <a:rPr lang="en-US" b="1" dirty="0"/>
              <a:t>2. Data Integration and Preprocessing:</a:t>
            </a:r>
          </a:p>
          <a:p>
            <a:r>
              <a:rPr lang="en-US" b="1" dirty="0"/>
              <a:t>Merging LULC and GDP Data:</a:t>
            </a:r>
            <a:r>
              <a:rPr lang="en-US" dirty="0"/>
              <a:t> Combining </a:t>
            </a:r>
            <a:r>
              <a:rPr lang="en-US" b="1" dirty="0"/>
              <a:t>LULC </a:t>
            </a:r>
            <a:r>
              <a:rPr lang="en-US" dirty="0"/>
              <a:t>and </a:t>
            </a:r>
            <a:r>
              <a:rPr lang="en-US" b="1" dirty="0"/>
              <a:t>GDP</a:t>
            </a:r>
            <a:r>
              <a:rPr lang="en-US" dirty="0"/>
              <a:t> data for corresponding years into a single dataset is necessary for conducting meaningful analysis. This integration sets the stage for understanding the relationships between specific LULC classes and state-level economic performance</a:t>
            </a:r>
            <a:r>
              <a:rPr lang="en-US" dirty="0" smtClean="0"/>
              <a:t>.</a:t>
            </a:r>
          </a:p>
          <a:p>
            <a:pPr marL="114300" indent="0">
              <a:buNone/>
            </a:pPr>
            <a:r>
              <a:rPr lang="en-US" b="1" dirty="0"/>
              <a:t>3. Data Visualization:</a:t>
            </a:r>
          </a:p>
          <a:p>
            <a:r>
              <a:rPr lang="en-US" b="1" dirty="0"/>
              <a:t>Correlation Visualization:</a:t>
            </a:r>
            <a:r>
              <a:rPr lang="en-US" dirty="0"/>
              <a:t> Using </a:t>
            </a:r>
            <a:r>
              <a:rPr lang="en-US" b="1" dirty="0" err="1"/>
              <a:t>Matplotlib</a:t>
            </a:r>
            <a:r>
              <a:rPr lang="en-US" dirty="0"/>
              <a:t> and </a:t>
            </a:r>
            <a:r>
              <a:rPr lang="en-US" b="1" dirty="0" err="1"/>
              <a:t>Seaborn</a:t>
            </a:r>
            <a:r>
              <a:rPr lang="en-US" dirty="0"/>
              <a:t> libraries for visualization, depicting correlations between different LULC classes and the attributed GDP of corresponding years. Visualization aids in understanding potential trends and patterns in how specific land-use types relate to economic indicators.</a:t>
            </a:r>
          </a:p>
          <a:p>
            <a:pPr marL="114300" indent="0">
              <a:buNone/>
            </a:pPr>
            <a:endParaRPr lang="en-US" dirty="0"/>
          </a:p>
          <a:p>
            <a:pPr marL="114300" indent="0" algn="just">
              <a:buNone/>
            </a:pPr>
            <a:endParaRPr lang="en-IN" dirty="0"/>
          </a:p>
        </p:txBody>
      </p:sp>
    </p:spTree>
    <p:extLst>
      <p:ext uri="{BB962C8B-B14F-4D97-AF65-F5344CB8AC3E}">
        <p14:creationId xmlns:p14="http://schemas.microsoft.com/office/powerpoint/2010/main" val="1392677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4;p15"/>
          <p:cNvSpPr/>
          <p:nvPr/>
        </p:nvSpPr>
        <p:spPr>
          <a:xfrm>
            <a:off x="-9150" y="5022350"/>
            <a:ext cx="9153300" cy="121200"/>
          </a:xfrm>
          <a:prstGeom prst="rect">
            <a:avLst/>
          </a:prstGeom>
          <a:solidFill>
            <a:srgbClr val="5847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5847C3"/>
              </a:solidFill>
            </a:endParaRPr>
          </a:p>
        </p:txBody>
      </p:sp>
      <p:sp>
        <p:nvSpPr>
          <p:cNvPr id="5" name="Google Shape;75;p15"/>
          <p:cNvSpPr txBox="1"/>
          <p:nvPr/>
        </p:nvSpPr>
        <p:spPr>
          <a:xfrm>
            <a:off x="224850" y="792325"/>
            <a:ext cx="8533800" cy="48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dk2"/>
                </a:solidFill>
                <a:latin typeface="Montserrat"/>
                <a:ea typeface="Montserrat"/>
                <a:cs typeface="Montserrat"/>
                <a:sym typeface="Montserrat"/>
              </a:rPr>
              <a:t>Detailed Proposal &amp; Solution Approach</a:t>
            </a:r>
            <a:endParaRPr b="1" dirty="0">
              <a:solidFill>
                <a:schemeClr val="dk2"/>
              </a:solidFill>
              <a:latin typeface="Montserrat"/>
              <a:ea typeface="Montserrat"/>
              <a:cs typeface="Montserrat"/>
              <a:sym typeface="Montserrat"/>
            </a:endParaRPr>
          </a:p>
        </p:txBody>
      </p:sp>
      <p:pic>
        <p:nvPicPr>
          <p:cNvPr id="6" name="Google Shape;76;p15"/>
          <p:cNvPicPr preferRelativeResize="0"/>
          <p:nvPr/>
        </p:nvPicPr>
        <p:blipFill rotWithShape="1">
          <a:blip r:embed="rId2">
            <a:alphaModFix/>
          </a:blip>
          <a:srcRect b="85590"/>
          <a:stretch/>
        </p:blipFill>
        <p:spPr>
          <a:xfrm>
            <a:off x="0" y="0"/>
            <a:ext cx="9144003" cy="741125"/>
          </a:xfrm>
          <a:prstGeom prst="rect">
            <a:avLst/>
          </a:prstGeom>
          <a:noFill/>
          <a:ln>
            <a:noFill/>
          </a:ln>
        </p:spPr>
      </p:pic>
      <p:sp>
        <p:nvSpPr>
          <p:cNvPr id="7" name="Text Placeholder 3"/>
          <p:cNvSpPr>
            <a:spLocks noGrp="1"/>
          </p:cNvSpPr>
          <p:nvPr>
            <p:ph type="body" idx="1"/>
          </p:nvPr>
        </p:nvSpPr>
        <p:spPr>
          <a:xfrm>
            <a:off x="176981" y="1033225"/>
            <a:ext cx="8967019" cy="3869876"/>
          </a:xfrm>
        </p:spPr>
        <p:txBody>
          <a:bodyPr>
            <a:noAutofit/>
          </a:bodyPr>
          <a:lstStyle/>
          <a:p>
            <a:pPr marL="114300" indent="0">
              <a:buNone/>
            </a:pPr>
            <a:r>
              <a:rPr lang="en-US" b="1" dirty="0"/>
              <a:t>4. Statistical Modeling:</a:t>
            </a:r>
          </a:p>
          <a:p>
            <a:r>
              <a:rPr lang="en-US" b="1" dirty="0" smtClean="0"/>
              <a:t>Linear Regression </a:t>
            </a:r>
            <a:r>
              <a:rPr lang="en-US" b="1" dirty="0"/>
              <a:t>Models:</a:t>
            </a:r>
            <a:r>
              <a:rPr lang="en-US" dirty="0"/>
              <a:t> Using regression models that account for </a:t>
            </a:r>
            <a:r>
              <a:rPr lang="en-US" b="1" dirty="0"/>
              <a:t>temporal dynamic</a:t>
            </a:r>
            <a:r>
              <a:rPr lang="en-US" dirty="0"/>
              <a:t>s to quantify the relationship between specific </a:t>
            </a:r>
            <a:r>
              <a:rPr lang="en-US" b="1" dirty="0"/>
              <a:t>LULC </a:t>
            </a:r>
            <a:r>
              <a:rPr lang="en-US" dirty="0"/>
              <a:t>classes and </a:t>
            </a:r>
            <a:r>
              <a:rPr lang="en-US" b="1" dirty="0" smtClean="0"/>
              <a:t>GDP </a:t>
            </a:r>
            <a:r>
              <a:rPr lang="en-US" dirty="0" smtClean="0"/>
              <a:t>using</a:t>
            </a:r>
            <a:r>
              <a:rPr lang="en-US" b="1" dirty="0" smtClean="0"/>
              <a:t> </a:t>
            </a:r>
            <a:r>
              <a:rPr lang="en-US" b="1" dirty="0" err="1" smtClean="0"/>
              <a:t>scikit</a:t>
            </a:r>
            <a:r>
              <a:rPr lang="en-US" b="1" dirty="0" smtClean="0"/>
              <a:t>-learn</a:t>
            </a:r>
            <a:r>
              <a:rPr lang="en-US" dirty="0" smtClean="0"/>
              <a:t>. </a:t>
            </a:r>
            <a:r>
              <a:rPr lang="en-US" dirty="0"/>
              <a:t>L</a:t>
            </a:r>
            <a:r>
              <a:rPr lang="en-US" dirty="0" smtClean="0"/>
              <a:t>inear </a:t>
            </a:r>
            <a:r>
              <a:rPr lang="en-US" dirty="0"/>
              <a:t>regression is employed for continuous variables like GDP. Understanding how changes in LULC attributes affect GDP helps establish empirical </a:t>
            </a:r>
            <a:r>
              <a:rPr lang="en-US" dirty="0" smtClean="0"/>
              <a:t>relationships.</a:t>
            </a:r>
          </a:p>
          <a:p>
            <a:pPr marL="114300" indent="0">
              <a:buNone/>
            </a:pPr>
            <a:r>
              <a:rPr lang="en-US" b="1" dirty="0"/>
              <a:t>5. Policy Implications:</a:t>
            </a:r>
          </a:p>
          <a:p>
            <a:r>
              <a:rPr lang="en-US" b="1" dirty="0"/>
              <a:t>Sustainable Development Policies:</a:t>
            </a:r>
            <a:r>
              <a:rPr lang="en-US" dirty="0"/>
              <a:t> Analyzing the relationship between land-use changes and economic growth over time provides insights for policymaking. Policies developed from this analysis can consider the temporal aspects of land-use changes to ensure sustainable development, addressing both short-term and long-term implications</a:t>
            </a:r>
          </a:p>
          <a:p>
            <a:pPr marL="114300" indent="0">
              <a:buNone/>
            </a:pPr>
            <a:endParaRPr lang="en-US" dirty="0"/>
          </a:p>
          <a:p>
            <a:pPr marL="114300" indent="0" algn="just">
              <a:buNone/>
            </a:pPr>
            <a:endParaRPr lang="en-IN" dirty="0"/>
          </a:p>
        </p:txBody>
      </p:sp>
    </p:spTree>
    <p:extLst>
      <p:ext uri="{BB962C8B-B14F-4D97-AF65-F5344CB8AC3E}">
        <p14:creationId xmlns:p14="http://schemas.microsoft.com/office/powerpoint/2010/main" val="4031224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74;p15"/>
          <p:cNvSpPr/>
          <p:nvPr/>
        </p:nvSpPr>
        <p:spPr>
          <a:xfrm>
            <a:off x="-9150" y="5022350"/>
            <a:ext cx="9153300" cy="121200"/>
          </a:xfrm>
          <a:prstGeom prst="rect">
            <a:avLst/>
          </a:prstGeom>
          <a:solidFill>
            <a:srgbClr val="5847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5847C3"/>
              </a:solidFill>
            </a:endParaRPr>
          </a:p>
        </p:txBody>
      </p:sp>
      <p:sp>
        <p:nvSpPr>
          <p:cNvPr id="8" name="Google Shape;75;p15"/>
          <p:cNvSpPr txBox="1"/>
          <p:nvPr/>
        </p:nvSpPr>
        <p:spPr>
          <a:xfrm>
            <a:off x="224850" y="792325"/>
            <a:ext cx="8533800" cy="48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dk2"/>
                </a:solidFill>
                <a:latin typeface="Montserrat"/>
                <a:ea typeface="Montserrat"/>
                <a:cs typeface="Montserrat"/>
                <a:sym typeface="Montserrat"/>
              </a:rPr>
              <a:t>Detailed Proposal &amp; Solution Approach</a:t>
            </a:r>
            <a:endParaRPr b="1" dirty="0">
              <a:solidFill>
                <a:schemeClr val="dk2"/>
              </a:solidFill>
              <a:latin typeface="Montserrat"/>
              <a:ea typeface="Montserrat"/>
              <a:cs typeface="Montserrat"/>
              <a:sym typeface="Montserrat"/>
            </a:endParaRPr>
          </a:p>
        </p:txBody>
      </p:sp>
      <p:pic>
        <p:nvPicPr>
          <p:cNvPr id="9" name="Google Shape;76;p15"/>
          <p:cNvPicPr preferRelativeResize="0"/>
          <p:nvPr/>
        </p:nvPicPr>
        <p:blipFill rotWithShape="1">
          <a:blip r:embed="rId2">
            <a:alphaModFix/>
          </a:blip>
          <a:srcRect b="85590"/>
          <a:stretch/>
        </p:blipFill>
        <p:spPr>
          <a:xfrm>
            <a:off x="0" y="0"/>
            <a:ext cx="9144003" cy="741125"/>
          </a:xfrm>
          <a:prstGeom prst="rect">
            <a:avLst/>
          </a:prstGeom>
          <a:noFill/>
          <a:ln>
            <a:noFill/>
          </a:ln>
        </p:spPr>
      </p:pic>
      <p:sp>
        <p:nvSpPr>
          <p:cNvPr id="10" name="Text Placeholder 3"/>
          <p:cNvSpPr>
            <a:spLocks noGrp="1"/>
          </p:cNvSpPr>
          <p:nvPr>
            <p:ph type="body" idx="1"/>
          </p:nvPr>
        </p:nvSpPr>
        <p:spPr>
          <a:xfrm>
            <a:off x="311700" y="1152474"/>
            <a:ext cx="8520600" cy="3689689"/>
          </a:xfrm>
        </p:spPr>
        <p:txBody>
          <a:bodyPr>
            <a:normAutofit/>
          </a:bodyPr>
          <a:lstStyle/>
          <a:p>
            <a:pPr marL="114300" indent="0" algn="just">
              <a:buNone/>
            </a:pPr>
            <a:r>
              <a:rPr lang="en-US" dirty="0" smtClean="0"/>
              <a:t>Results from </a:t>
            </a:r>
            <a:r>
              <a:rPr lang="en-US" b="1" i="1" dirty="0" smtClean="0"/>
              <a:t>Data Visualization</a:t>
            </a:r>
            <a:r>
              <a:rPr lang="en-US" dirty="0" smtClean="0"/>
              <a:t>:</a:t>
            </a:r>
            <a:endParaRPr lang="en-IN" dirty="0"/>
          </a:p>
        </p:txBody>
      </p:sp>
      <p:sp>
        <p:nvSpPr>
          <p:cNvPr id="15" name="AutoShape 4" descr="data:image/png;base64,iVBORw0KGgoAAAANSUhEUgAAA04AAAJtCAYAAAAB7yCtAAAAOXRFWHRTb2Z0d2FyZQBNYXRwbG90bGliIHZlcnNpb24zLjcuMSwgaHR0cHM6Ly9tYXRwbG90bGliLm9yZy/bCgiHAAAACXBIWXMAAA9hAAAPYQGoP6dpAAB6kElEQVR4nO3dd3gU1dvG8XtDCb13CL1Lld47oUtXVHqRIkhHwIaCiIgoSBFRmkgvClKlKU06AoICIh2kdwIkz/sHb+bHGmAIApvA93Nde0HOzk6e3cnuzj3nzBmPmZkAAAAAAPfk5+sCAAAAACCiIzgBAAAAgAuCEwAAAAC4IDgBAAAAgAuCEwAAAAC4IDgBAAAAgAuCEwAAAAC4IDgBAAAAgAuCEwAAAAC4IDgBQASzcuVKeTwerVy50telPFK3bt1Sz549FRAQID8/P9WuXdvXJT1yodtu5syZvi4lQnta/8YBPN0ITgAgyePxPNDtQXb0PvzwQ82dO/ex13ynkSNHyuPxqEiRIk/094bHN998o8GDB6t+/fqaMGGCunTp8lh/X9myZe+5HbNnz/5Yf/fDGj9+vDwejzZt2nTX+//++295PB598sknd73/k08+kcfj0d9//+20lS1bVrly5Xqg379t2za9+uqrCggIkL+/vxIlSqSKFStq3LhxCg4OfqB1zJkzR1WrVlWSJEkUPXp0pUqVSg0bNtTy5csf6PEAEFFF9XUBABARTJo0yevniRMnaunSpWHac+TI4bquDz/8UPXr13+iPSqTJ09W+vTptWHDBu3bt0+ZM2d+Yr/7QS1fvlypU6fW0KFDn9jvTJMmjQYOHBimPX78+E+shshi7Nixatu2rZInT67GjRsrS5YsunTpkpYtW6aWLVvq+PHj6tOnzz0fb2Zq0aKFxo8fr/z586tr165KkSKFjh8/rjlz5qhChQpas2aNihcv/gSfFQA8OgQnAJD06quvev28fv16LV26NEx7RHTgwAGtXbtWs2fP1muvvabJkyfr3XffdX3crVu3FBISoujRoz+BKqV//vlHCRIkeGTrCwkJ0Y0bNxQjRox7LhM/fvxIsQ19bf369Wrbtq2KFSumBQsWKG7cuM59nTt31qZNm7Rz5877rmPIkCEaP368OnfurE8//VQej8e5r2/fvpo0aZKiRmW3A0DkxVA9AHhAV65cUbdu3ZxhTNmyZdMnn3wiM3OW8Xg8unLliiZMmOAMC2vWrJkk6eDBg2rfvr2yZcummDFjKnHixGrQoIHXsKqHMXnyZCVMmFDVq1dX/fr1NXny5DDL3DnE67PPPlOmTJnk7++v33//XZK0Z88e1a9fX4kSJVKMGDFUsGBB/fDDD17rOHv2rLp3767cuXMrTpw4ihcvnqpWrart27fft77Q371ixQrt2rUrzLDHB3ldpduv7euvv67Jkyfrueeek7+/vxYtWvQfXrnbwrNdzp8/ry5duih9+vTy9/dXmjRp1KRJE50+fdpruZCQEA0YMEBp0qRRjBgxVKFCBe3bt+8/1/q49OvXTx6PR5MnT/YKTaEKFizo/B3fzbVr1zRw4EBlz57dGS74b40bN1bhwoXvuY5ffvlFDRo0UNq0aeXv76+AgAB16dJF165d81ruxIkTat68udKkSSN/f3+lTJlSL7zwgtf22rRpkwIDA5UkSRLFjBlTGTJkUIsWLdxfCAC4Dw79AMADMDPVqlVLK1asUMuWLZUvXz4tXrxYPXr00NGjR53hZ5MmTVKrVq1UuHBhtWnTRpKUKVMmSdLGjRu1du1avfTSS0qTJo3+/vtvjRo1SmXLltXvv/+uWLFiPVRtkydPVt26dRU9enQ1atRIo0aN0saNG1WoUKEwy44bN07Xr19XmzZtnHNYdu3apRIlSih16tR68803FTt2bE2fPl21a9fWrFmzVKdOHUnSX3/9pblz56pBgwbKkCGDTp48qS+//FJlypTR77//rlSpUt21vqRJk2rSpEkaMGCALl++7Aydy5EjxwO/rqGWL1+u6dOn6/XXX1eSJEmUPn36+742wcHBYUKNJMWMGVOxY8eW9ODb5fLlyypVqpR2796tFi1a6Pnnn9fp06f1ww8/6MiRI0qSJImz/o8++kh+fn7q3r27Lly4oI8//livvPKKfv311/vW6wtXr17VsmXLVLp0aaVNm/ah1rF69WqdPXtWnTt3VpQoUR5qHTNmzNDVq1fVrl07JU6cWBs2bNDw4cN15MgRzZgxw1muXr162rVrlzp27Kj06dPrn3/+0dKlS3Xo0CHn58qVKytp0qR68803lSBBAv3999+aPXv2Q9UFAA4DAITRoUMHu/Mjcu7cuSbJ+vfv77Vc/fr1zePx2L59+5y22LFjW9OmTcOs8+rVq2Ha1q1bZ5Js4sSJTtuKFStMkq1YscK1zk2bNpkkW7p0qZmZhYSEWJo0aeyNN97wWu7AgQMmyeLFi2f//POP130VKlSw3Llz2/Xr1522kJAQK168uGXJksVpu379ugUHB4dZr7+/v73//vuutZYpU8aee+45r7bwvK6SzM/Pz3bt2uX6u0J/n6S73l577TVnuQfdLu+8845JstmzZ4dZPiQkxMz+t+1y5MhhQUFBzv2ff/65SbIdO3bct+Zx48aZJNu4ceNd7w/djoMHD77r/YMHDzZJduDAAa/X4d+v+522b99uksL8zYRH6PObM2fOAy1/t7/xu22HgQMHmsfjsYMHD5qZ2blz5+77/M3M5syZc9/XEAAeFkP1AOABLFiwQFGiRFGnTp282rt16yYz08KFC13XETNmTOf/N2/e1JkzZ5Q5c2YlSJBAW7Zseai6Jk+erOTJk6tcuXKSbg9ne/HFFzV16tS7zoJWr149JU2a1Pn57NmzWr58uRo2bKhLly7p9OnTOn36tM6cOaPAwEDt3btXR48elST5+/vLz+/210ZwcLDOnDmjOHHiKFu2bA9df3hf1zJlyihnzpwPvP706dNr6dKlYW6dO3d2lnnQ7TJr1izlzZvX6YG707+HpjVv3tzr3LFSpUpJut1rF9FcvHhRku46RO9JruPO7XDlyhWdPn1axYsXl5lp69atzjLRo0fXypUrde7cubuuJ/Q8uvnz5+vmzZsPXQ8A/NszHZx+/vln1axZU6lSpZLH43mo6YPNTJ988omyZs0qf39/pU6dWgMGDHj0xQLwqYMHDypVqlRhdgxDZ9k7ePCg6zquXbumd955xzmXJ0mSJEqaNKnOnz+vCxcuhLum4OBgTZ06VeXKldOBAwe0b98+7du3T0WKFNHJkye1bNmyMI/JkCGD18/79u2Tmentt99W0qRJvW6hE0z8888/km6ftzN06FBlyZLFq/7ffvvtoeqXwv+6/rt+N7Fjx1bFihXD3O6cjvxBt8v+/fsfeFrvfw95S5gwoSTdc2f/UbvbOUb3Ei9ePEnSpUuXHvr3PYp1HDp0SM2aNVOiRIkUJ04cJU2aVGXKlJEkZzv4+/tr0KBBWrhwoZInT67SpUvr448/1okTJ5z1lClTRvXq1VO/fv2UJEkSvfDCCxo3bpyCgoIeujYAkJ7xc5yuXLmivHnzqkWLFqpbt+5DreONN97QkiVL9Mknnyh37tw6e/aszp49+4grBfA06Nixo8aNG6fOnTurWLFiih8/vjwej1566SWFhISEe33Lly/X8ePHNXXqVE2dOjXM/ZMnT1blypW92u48qi/J+b3du3dXYGDgXX9P6NTmH374od5++221aNFCH3zwgRIlSiQ/Pz917tz5oep/GP+u/1F41NtF0j3P87F/TXgRXqEzCP57woRQV69e9VruQWTOnFlRo0bVjh07Hrqu0CC6Y8eOh5qGPzg4WJUqVdLZs2fVq1cvZc+eXbFjx9bRo0fVrFkzr+3QuXNn1axZU3PnztXixYv19ttva+DAgVq+fLny58/vXIB4/fr1mjdvnhYvXqwWLVpoyJAhWr9+veLEifPQzxPAs+2ZDk5Vq1ZV1apV73l/UFCQ+vbtqylTpuj8+fPKlSuXBg0apLJly0qSdu/erVGjRmnnzp3Kli2bpPAfDQUQOaRLl04//fSTLl265NU7smfPHuf+UPc62j9z5kw1bdpUQ4YMcdquX7+u8+fPP1RNkydPVrJkyTRixIgw982ePVtz5szR6NGj7xs2MmbMKEmKFi2aKlaseN/fN3PmTJUrV05ff/21V/v58+e9JkYIj/C8ro/Lg26XTJkyuU7J/bglTZpUsWLF0h9//HHX+//44w/FihUrXNsjVqxYKl++vJYvX67Dhw8rICAg3HWVLFlSCRMm1JQpU9SnT59wTxCxY8cO/fnnn5owYYKaNGnitC9duvSuy2fKlEndunVTt27dtHfvXuXLl09DhgzRt99+6yxTtGhRFS1aVAMGDNB3332nV155RVOnTlWrVq3C/fwAQHrGh+q5ef3117Vu3TpNnTpVv/32mxo0aKAqVapo7969kqR58+YpY8aMmj9/vjJkyKD06dOrVatW9DgBT6Fq1aopODhYX3zxhVf70KFD5fF4vA7CxI4d+65hKEqUKGF6HIYPH37Xc5HcXLt2TbNnz1aNGjVUv379MLfXX39dly5dCjOl+L8lS5ZMZcuW1Zdffqnjx4+Huf/UqVP3rX/GjBnOOVAPIzyv6+PyoNulXr162r59u+bMmRNmHf+1J+lBRYkSRZUrV9a8efN06NAhr/sOHTqkefPmqXLlyuEOLu+++67MTI0bN9bly5fD3L9582ZNmDDhno+PFSuWevXqpd27d6tXr153fT2+/fZbbdiw4Z7PS/J+Hc1Mn3/+uddyV69e1fXr173aMmXKpLhx4zpD8c6dOxfm9+fLl0+SGK4H4D95pnuc7ufQoUMaN26cDh065Eyx2717dy1atEjjxo3Thx9+qL/++ksHDx7UjBkzNHHiRAUHB6tLly6qX7++li9f7uNnAOBRqlmzpsqVK6e+ffvq77//Vt68ebVkyRJ9//336ty5szPluCQVKFBAP/30kz799FOlSpVKGTJkUJEiRVSjRg1NmjRJ8ePHV86cObVu3Tr99NNPSpw4cbjr+eGHH3Tp0iXVqlXrrvcXLVpUSZMm1eTJk/Xiiy/ed10jRoxQyZIllTt3brVu3VoZM2bUyZMntW7dOh05csS5TlONGjX0/vvvq3nz5ipevLh27NihyZMnO71WDyM8r+vDuHDhglcvxJ1CL4z7oNulR48emjlzpho0aKAWLVqoQIECOnv2rH744QeNHj1aefPm/U+13umbb7656zWq3njjDX344YcqWrSonn/+ebVp00bp06fX33//rTFjxsjj8ejDDz8M87hTp06pf//+YdozZMigV155RcWLF9eIESPUvn17Zc+eXY0bN1aWLFl06dIlrVy5Uj/88MNdH3+nHj16aNeuXRoyZIhWrFih+vXrK0WKFDpx4oTmzp2rDRs2aO3atXd9bPbs2ZUpUyZ1795dR48eVbx48TRr1qww54T9+eefqlChgho2bKicOXMqatSomjNnjk6ePKmXXnpJkjRhwgSNHDlSderUUaZMmXTp0iV99dVXihcvnqpVq3bf5wAA9+WDmfwiJP1rGtX58+ebJIsdO7bXLWrUqNawYUMzM2vdurVJsj/++MN53ObNm02S7dmz50k/BQCP0L+nIzczu3TpknXp0sVSpUpl0aJFsyxZstjgwYOdqahD7dmzx0qXLm0xY8Y0Sc7U5OfOnbPmzZtbkiRJLE6cOBYYGGh79uyxdOnSeU1f/iDTkdesWdNixIhhV65cuecyzZo1s2jRotnp06ddp7Hev3+/NWnSxFKkSGHRokWz1KlTW40aNWzmzJnOMtevX7du3bpZypQpLWbMmFaiRAlbt26dlSlTxsqUKXPPOkLda1rsB31dJVmHDh1cf8+dv0/3mI78zm37oNvFzOzMmTP2+uuvW+rUqS169OiWJk0aa9q0qZ0+fdrM/rftZsyY4fW40Nd/3Lhx9605dDrye90OHz5sZma7d++2F1980ZIlS2ZRo0a1ZMmS2UsvvWS7d+8O1+tQoUIFr2U3b95sL7/8srMtEiZMaBUqVLAJEyaEmYr+XmbOnGmVK1e2RIkSWdSoUS1lypT24osv2sqVK51l7vY3/vvvv1vFihUtTpw4liRJEmvdurUzVXro63b69Gnr0KGDZc+e3WLHjm3x48e3IkWK2PTp0531bNmyxRo1amRp06Y1f39/S5YsmdWoUcM2bdr0QPUDwL14zJ7Q+IIIzuPxaM6cOc5JrdOmTdMrr7yiXbt2hRnyECdOHKVIkULvvvuuPvzwQ6/pTq9du6ZYsWJpyZIlqlSp0pN8CgAAAAAeE4bq3UP+/PkVHBysf/75x7n+xr+VKFFCt27d0v79+53hJH/++aekJ3NCMwAAAIAn45nucbp8+bL27dsn6XZQ+vTTT1WuXDklSpRIadOm1auvvqo1a9ZoyJAhyp8/v06dOqVly5YpT548ql69ukJCQlSoUCHFiRNHn332mUJCQtShQwfFixdPS5Ys8fGzAwAAAPCoPNPBaeXKlSpXrlyY9qZNm2r8+PG6efOm+vfvr4kTJ+ro0aNKkiSJihYtqn79+il37tySpGPHjqljx45asmSJYseOrapVq2rIkCFKlCjRk346AAAAAB6TZzo4AQAAAMCD4DpOAAAAAOCC4AQAAAAALp65WfVCQkJ07NgxxY0bVx6Px9flAAAAAPARM9OlS5eUKlUq+fndv0/pmQtOx44dU0BAgK/LAAAAABBBHD58WGnSpLnvMs9ccIobN66k2y9OvHjxfFwNAAAAAF+5ePGiAgICnIxwP89ccAodnhcvXjyCEwAAAIAHOoWHySEAAAAAwAXBCQAAAABcEJwAAAAAwAXBCQAAAABcEJwAAAAAwAXBCQAAAABcEJwAAAAAwAXBCQAAAABcEJwAAAAAwAXBCQAAAABcEJwAAAAAwAXBCQAAAABcEJwAAAAAwAXBCQAAAABcEJwAAAAAwAXBCQAAAABcEJwAAAAAwAXBCQAAAABcEJwAAAAAwEVUXxcQ0RXoMdHXJTz1Ng9u4usSAAAAgPuixwkAAAAAXBCcAAAAAMAFwQkAAAAAXBCcAAAAAMAFwQkAAAAAXBCcAAAAAMAFwQkAAAAAXBCcAAAAAMAFwQkAAAAAXBCcAAAAAMAFwQkAAAAAXBCcAAAAAMAFwQkAAAAAXBCcAAAAAMAFwQkAAAAAXBCcAAAAAMAFwQkAAAAAXBCcAAAAAMAFwQkAAAAAXBCcAAAAAMAFwQkAAAAAXBCcAAAAAMAFwQkAAAAAXBCcAAAAAMAFwQkAAAAAXBCcAAAAAMAFwQkAAAAAXBCcAAAAAMAFwQkAAAAAXBCcAAAAAMAFwQkAAAAAXBCcAAAAAMAFwQkAAAAAXBCcAAAAAMAFwQkAAAAAXBCcAAAAAMAFwQkAAAAAXBCcAAAAAMAFwQkAAAAAXBCcAAAAAMAFwQkAAAAAXBCcAAAAAMAFwQkAAAAAXBCcAAAAAMAFwQkAAAAAXBCcAAAAAMAFwQkAAAAAXBCcAAAAAMAFwQkAAAAAXBCcAAAAAMAFwQkAAAAAXBCcAAAAAMAFwQkAAAAAXBCcAAAAAMAFwQkAAAAAXBCcAAAAAMAFwQkAAAAAXBCcAAAAAMAFwQkAAAAAXBCcAAAAAMAFwQkAAAAAXBCcAAAAAMAFwQkAAAAAXBCcAAAAAMAFwQkAAAAAXPg0OA0cOFCFChVS3LhxlSxZMtWuXVt//PGH6+NmzJih7NmzK0aMGMqdO7cWLFjwBKoFAAAA8KzyaXBatWqVOnTooPXr12vp0qW6efOmKleurCtXrtzzMWvXrlWjRo3UsmVLbd26VbVr11bt2rW1c+fOJ1g5AAAAgGeJx8zM10WEOnXqlJIlS6ZVq1apdOnSd13mxRdf1JUrVzR//nynrWjRosqXL59Gjx7t+jsuXryo+PHj68KFC4oXL57r8gV6THzwJ4CHsnlwE1+XAAAAgGdQeLJBhDrH6cKFC5KkRIkS3XOZdevWqWLFil5tgYGBWrdu3WOtDQAAAMCzK6qvCwgVEhKizp07q0SJEsqVK9c9lztx4oSSJ0/u1ZY8eXKdOHHirssHBQUpKCjI+fnixYuPpmAAAAAAz4wI0+PUoUMH7dy5U1OnTn2k6x04cKDix4/v3AICAh7p+gEAAAA8/SJEcHr99dc1f/58rVixQmnSpLnvsilSpNDJkye92k6ePKkUKVLcdfnevXvrwoULzu3w4cOPrG4AAAAAzwafBicz0+uvv645c+Zo+fLlypAhg+tjihUrpmXLlnm1LV26VMWKFbvr8v7+/ooXL57XDQAAAADCw6fnOHXo0EHfffedvv/+e8WNG9c5Tyl+/PiKGTOmJKlJkyZKnTq1Bg4cKEl64403VKZMGQ0ZMkTVq1fX1KlTtWnTJo0ZM8ZnzwMAAADA082nPU6jRo3ShQsXVLZsWaVMmdK5TZs2zVnm0KFDOn78uPNz8eLF9d1332nMmDHKmzevZs6cqblz5953QgkAAAAA+C982uP0IJeQWrlyZZi2Bg0aqEGDBo+hIgAAAAAIK0JMDgEAAAAAERnBCQAAAABcEJwAAAAAwAXBCQAAAABcEJwAAAAAwAXBCQAAAABcEJwAAAAAwAXBCQAAAABcEJwAAAAAwAXBCQAAAABcEJwAAAAAwAXBCQAAAABcEJwAAAAAwAXBCQAAAABcEJwAAAAAwAXBCQAAAABcEJwAAAAAwAXBCQAAAABcEJwAAAAAwAXBCQAAAABcEJwAAAAAwAXBCQAAAABcEJwAAAAAwAXBCQAAAABcEJwAAAAAwAXBCQAAAABcEJwAAAAAwAXBCQAAAABcEJwAAAAAwAXBCQAAAABcEJwAAAAAwAXBCQAAAABcEJwAAAAAwAXBCQAAAABcEJwAAAAAwAXBCQAAAABcEJwAAAAAwAXBCQAAAABcEJwAAAAAwAXBCQAAAABcEJwAAAAAwAXBCQAAAABcEJwAAAAAwAXBCQAAAABcEJwAAAAAwAXBCQAAAABcEJwAAAAAwAXBCQAAAABcEJwAAAAAwAXBCQAAAABcEJwAAAAAwAXBCQAAAABcEJwAAAAAwAXBCQAAAABcEJwAAAAAwAXBCQAAAABcEJwAAAAAwAXBCQAAAABcEJwAAAAAwAXBCQAAAABcEJwAAAAAwAXBCQAAAABcEJwAAAAAwAXBCQAAAABcEJwAAAAAwAXBCQAAAABcEJwAAAAAwAXBCQAAAABcEJwAAAAAwAXBCQAAAABcEJwAAAAAwAXBCQAAAABcEJwAAAAAwAXBCQAAAABcEJwAAAAAwAXBCQAAAABcEJwAAAAAwAXBCQAAAABcEJwAAAAAwAXBCQAAAABcEJwAAAAAwAXBCQAAAABc+DQ4/fzzz6pZs6ZSpUolj8ejuXPn3nf5lStXyuPxhLmdOHHiyRQMAAAA4Jnk0+B05coV5c2bVyNGjAjX4/744w8dP37cuSVLluwxVQgAAAAAUlRf/vKqVauqatWq4X5csmTJlCBBgkdfEAAAAADcRaQ8xylfvnxKmTKlKlWqpDVr1tx32aCgIF28eNHrBgAAAADhEamCU8qUKTV69GjNmjVLs2bNUkBAgMqWLastW7bc8zEDBw5U/PjxnVtAQMATrBgAAADA08CnQ/XCK1u2bMqWLZvzc/HixbV//34NHTpUkyZNuutjevfura5duzo/X7x4kfAEAAAAIFwiVXC6m8KFC2v16tX3vN/f31/+/v5PsCIAAAAAT5tINVTvbrZt26aUKVP6ugwAAAAATzGf9jhdvnxZ+/btc34+cOCAtm3bpkSJEilt2rTq3bu3jh49qokTJ0qSPvvsM2XIkEHPPfecrl+/rrFjx2r58uVasmSJr54CAAAAgGeAT4PTpk2bVK5cOefn0HORmjZtqvHjx+v48eM6dOiQc/+NGzfUrVs3HT16VLFixVKePHn0008/ea0DAAAAAB41j5mZr4t4ki5evKj48ePrwoULihcvnuvyBXpMfAJVPds2D27i6xIAAADwDApPNoj05zgBAAAAwONGcAIAAAAAFwQnAAAAAHBBcAIAAAAAFwQnAAAAAHBBcAIAAAAAFwQnAAAAAHDxUBfAnTlzpqZPn65Dhw7pxo0bXvdt2bLlkRQGAAAAABFFuHuchg0bpubNmyt58uTaunWrChcurMSJE+uvv/5S1apVH0eNAAAAAOBT4Q5OI0eO1JgxYzR8+HBFjx5dPXv21NKlS9WpUydduHDhcdQIAAAAAD4V7uB06NAhFS9eXJIUM2ZMXbp0SZLUuHFjTZky5dFWBwAAAAARQLiDU4oUKXT27FlJUtq0abV+/XpJ0oEDB2Rmj7Y6AAAAAIgAwh2cypcvrx9++EGS1Lx5c3Xp0kWVKlXSiy++qDp16jzyAgEAAADA18I9q96YMWMUEhIiSerQoYMSJ06stWvXqlatWnrttdceeYEAAAAA4GvhDk5+fn7y8/tfR9VLL72kl1566ZEWBQAAAAARyUNdAPeXX37Rq6++qmLFiuno0aOSpEmTJmn16tWPtDgAAAAAiAjCHZxmzZqlwMBAxYwZU1u3blVQUJAk6cKFC/rwww8feYEAAAAA4GvhDk79+/fX6NGj9dVXXylatGhOe4kSJbRly5ZHWhwAAAAARAThDk5//PGHSpcuHaY9fvz4On/+/KOoCQAAAAAilIe6jtO+ffvCtK9evVoZM2Z8JEUBAAAAQEQS7uDUunVrvfHGG/r111/l8Xh07NgxTZ48Wd27d1e7du0eR40AAAAA4FPhno78zTffVEhIiCpUqKCrV6+qdOnS8vf3V/fu3dWxY8fHUSMAAAAA+FS4glNwcLDWrFmjDh06qEePHtq3b58uX76snDlzKk6cOI+rRgAAAADwqXAFpyhRoqhy5cravXu3EiRIoJw5cz6uugAAAAAgwgj3OU65cuXSX3/99ThqAQAAAIAI6aGu49S9e3fNnz9fx48f18WLF71uAAAAAPC0CffkENWqVZMk1apVSx6Px2k3M3k8HgUHBz+66gAAAAAgAgh3cFqxYsXjqAMAAAAAIqxwB6cyZcrc876dO3f+p2IAAAAAICIK9zlO/3bp0iWNGTNGhQsXVt68eR9FTQAAAAAQoTx0cPr555/VtGlTpUyZUp988onKly+v9evXP8raAAAAACBCCNdQvRMnTmj8+PH6+uuvdfHiRTVs2FBBQUGaO3cu13QCAAAA8NR64B6nmjVrKlu2bPrtt9/02Wef6dixYxo+fPjjrA0AAAAAIoQH7nFauHChOnXqpHbt2ilLliyPsyYAAAAAiFAeuMdp9erVunTpkgoUKKAiRYroiy++0OnTpx9nbQAAAAAQITxwcCpatKi++uorHT9+XK+99pqmTp2qVKlSKSQkREuXLtWlS5ceZ50AAAAA4DPhnlUvduzYatGihVavXq0dO3aoW7du+uijj5QsWTLVqlXrcdQIAAAAAD71n67jlC1bNn388cc6cuSIpkyZ8qhqAgAAAIAI5T9fAFeSokSJotq1a+uHH354FKsDAAAAgAjlkQQnAAAAAHiaEZwAAAAAwAXBCQAAAABcEJwAAAAAwEXUB1koPJM+MCU5AAAAgKfNAwWn2rVrP9DKPB6PgoOD/0s9AAAAABDhPFBwCgkJedx1AAAAAECExTlOAAAAAODigXqc/u3KlStatWqVDh06pBs3bnjd16lTp0dSGAAAAABEFOEOTlu3blW1atV09epVXblyRYkSJdLp06cVK1YsJUuWjOAEAAAA4KkT7qF6Xbp0Uc2aNXXu3DnFjBlT69ev18GDB1WgQAF98sknj6NGAAAAAPCpcAenbdu2qVu3bvLz81OUKFEUFBSkgIAAffzxx+rTp8/jqBEAAAAAfCrcwSlatGjy87v9sGTJkunQoUOSpPjx4+vw4cOPtjoAAAAAiADCfY5T/vz5tXHjRmXJkkVlypTRO++8o9OnT2vSpEnKlSvX46gRAAAAAHwq3D1OH374oVKmTClJGjBggBImTKh27drp1KlT+vLLLx95gQAAAADga+HucSpYsKDz/2TJkmnRokWPtCAAAAAAiGjC3eNUvnx5nT9/Pkz7xYsXVb58+UdREwAAAABEKOEOTitXrgxz0VtJun79un755ZdHUhQAAAAARCQPPFTvt99+c/7/+++/68SJE87PwcHBWrRokVKnTv1oqwMAAACACOCBg1O+fPnk8Xjk8XjuOiQvZsyYGj58+CMtDgAAAAAiggcOTgcOHJCZKWPGjNqwYYOSJk3q3Bc9enQlS5ZMUaJEeSxFAgAAAIAvPXBwSpcunSQpJCTksRUDAAAAABFRuKcjl6T9+/frs88+0+7duyVJOXPm1BtvvKFMmTI90uIAAAAAICII96x6ixcvVs6cObVhwwblyZNHefLk0a+//qrnnntOS5cufRw1AgAAAIBPhbvH6c0331SXLl300UcfhWnv1auXKlWq9MiKAwAAAICIINw9Trt371bLli3DtLdo0UK///77IykKAAAAACKScAenpEmTatu2bWHat23bpmTJkj2KmgAAAAAgQnngoXrvv/++unfvrtatW6tNmzb666+/VLx4cUnSmjVrNGjQIHXt2vWxFQoAAAAAvuIxM3uQBaNEiaLjx48radKk+uyzzzRkyBAdO3ZMkpQqVSr16NFDnTp1ksfjeawF/1cXL15U/PjxdeHCBcWLF891+QI9Jj6Bqp5tmwc38XUJAAAAeAaFJxs8cI9TaL7yeDzq0qWLunTpokuXLkmS4saN+x/KBQAAAICILVyz6v27N4nABAAAAOBZEK7glDVrVteheGfPnv1PBQEAAABARBOu4NSvXz/Fjx//cdUCAAAAABFSuILTSy+9xJTjAAAAAJ45D3wdp4g+Wx4AAAAAPC4PHJwecNZyAAAAAHjqPPBQvZCQkMdZBwAAAABEWA/c4wQAAAAAzyqCEwAAAAC4IDgBAAAAgAuCEwAAAAC4IDgBAAAAgAufBqeff/5ZNWvWVKpUqeTxeDR37lzXx6xcuVLPP/+8/P39lTlzZo0fP/6x1wkAAADg2ebT4HTlyhXlzZtXI0aMeKDlDxw4oOrVq6tcuXLatm2bOnfurFatWmnx4sWPuVIAAAAAz7IHvo7T41C1alVVrVr1gZcfPXq0MmTIoCFDhkiScuTIodWrV2vo0KEKDAx8XGUCAAAAeMZFqnOc1q1bp4oVK3q1BQYGat26dfd8TFBQkC5evOh1AwAAAIDwiFTB6cSJE0qePLlXW/LkyXXx4kVdu3btro8ZOHCg4seP79wCAgKeRKkAAAAAniKRKjg9jN69e+vChQvO7fDhw74uCQAAAEAk49NznMIrRYoUOnnypFfbyZMnFS9ePMWMGfOuj/H395e/v/+TKA8AAADAUypS9TgVK1ZMy5Yt82pbunSpihUr5qOKAAAAADwLfBqcLl++rG3btmnbtm2Sbk83vm3bNh06dEjS7WF2TZo0cZZv27at/vrrL/Xs2VN79uzRyJEjNX36dHXp0sUX5QMAAAB4Rvg0OG3atEn58+dX/vz5JUldu3ZV/vz59c4770iSjh8/7oQoScqQIYN+/PFHLV26VHnz5tWQIUM0duxYpiIHAAAA8Fj59BynsmXLyszuef/48ePv+pitW7c+xqoAAAAAwFukOscJAAAAAHyB4AQAAAAALghOAAAAAOCC4AQAAAAALghOAAAAAOCC4AQAAAAALghOAAAAAOCC4AQAAAAALghOAAAAAOCC4AQAAAAALghOAAAAAOCC4AQAAAAALghOAAAAAOCC4AQAAAAALghOAAAAAOCC4AQAAAAALghOAAAAAOCC4AQAAAAALghOAAAAAOCC4AQAAAAALghOAAAAAOCC4AQAAAAALghOAAAAAOCC4AQAAAAALghOAAAAAOCC4AQAAAAALghOAAAAAOCC4AQAAAAALghOAAAAAOCC4AQAAAAALghOAAAAAOCC4AQAAAAALghOAAAAAOCC4AQAAAAALghOAAAAAOCC4AQAAAAALghOAAAAAOCC4AQAAAAALghOAAAAAOCC4AQAAAAALghOAAAAAOCC4AQAAAAALqL6ugAAAAA8nAGv1vd1CU+1vt/O9HUJiEDocQIAAAAAFwQnAAAAAHBBcAIAAAAAFwQnAAAAAHBBcAIAAAAAFwQnAAAAAHBBcAIAAAAAFwQnAAAAAHBBcAIAAAAAFwQnAAAAAHBBcAIAAAAAFwQnAAAAAHBBcAIAAAAAFwQnAAAAAHBBcAIAAAAAFwQnAAAAAHBBcAIAAAAAFwQnAAAAAHBBcAIAAAAAFwQnAAAAAHBBcAIAAAAAFwQnAAAAAHBBcAIAAAAAFwQnAAAAAHBBcAIAAAAAFwQnAAAAAHBBcAIAAAAAFwQnAAAAAHBBcAIAAAAAFwQnAAAAAHBBcAIAAAAAFwQnAAAAAHBBcAIAAAAAF1F9XQAAAADwrNk9YLmvS3iq5ehb/pGvkx4nAAAAAHBBcAIAAAAAFwQnAAAAAHBBcAIAAAAAFxEiOI0YMULp06dXjBgxVKRIEW3YsOGey44fP14ej8frFiNGjCdYLQAAAIBnjc+D07Rp09S1a1e9++672rJli/LmzavAwED9888/93xMvHjxdPz4ced28ODBJ1gxAAAAgGeNz4PTp59+qtatW6t58+bKmTOnRo8erVixYumbb76552M8Ho9SpEjh3JInT/4EKwYAAADwrPFpcLpx44Y2b96sihUrOm1+fn6qWLGi1q1bd8/HXb58WenSpVNAQIBeeOEF7dq160mUCwAAAOAZ5dPgdPr0aQUHB4fpMUqePLlOnDhx18dky5ZN33zzjb7//nt9++23CgkJUfHixXXkyJG7Lh8UFKSLFy963QAAAAAgPHw+VC+8ihUrpiZNmihfvnwqU6aMZs+eraRJk+rLL7+86/IDBw5U/PjxnVtAQMATrhgAAABAZOfT4JQkSRJFiRJFJ0+e9Go/efKkUqRI8UDriBYtmvLnz699+/bd9f7evXvrwoULzu3w4cP/uW4AAAAAzxafBqfo0aOrQIECWrZsmdMWEhKiZcuWqVixYg+0juDgYO3YsUMpU6a86/3+/v6KFy+e1w0AAAAAwiOqrwvo2rWrmjZtqoIFC6pw4cL67LPPdOXKFTVv3lyS1KRJE6VOnVoDBw6UJL3//vsqWrSoMmfOrPPnz2vw4ME6ePCgWrVq5cunAQAAAOAp5vPg9OKLL+rUqVN65513dOLECeXLl0+LFi1yJow4dOiQ/Pz+1zF27tw5tW7dWidOnFDChAlVoEABrV27Vjlz5vTVUwAAAADwlPN5cJKk119/Xa+//vpd71u5cqXXz0OHDtXQoUOfQFUAAAAAcFukm1UPAAAAAJ40ghMAAAAAuCA4AQAAAIALghMAAAAAuCA4AQAAAIALghMAAAAAuCA4AQAAAIALghMAAAAAuCA4AQAAAIALghMAAAAAuCA4AQAAAIALghMAAAAAuCA4AQAAAIALghMAAAAAuCA4AQAAAIALghMAAAAAuCA4AQAAAIALghMAAAAAuCA4AQAAAIALghMAAAAAuCA4AQAAAIALghMAAAAAuCA4AQAAAIALghMAAAAAuCA4AQAAAIALghMAAAAAuCA4AQAAAIALghMAAAAAuCA4AQAAAIALghMAAAAAuCA4AQAAAIALghMAAAAAuCA4AQAAAIALghMAAAAAuCA4AQAAAIALghMAAAAAuCA4AQAAAIALghMAAAAAuCA4AQAAAIALghMAAAAAuCA4AQAAAIALghMAAAAAuCA4AQAAAIALghMAAAAAuCA4AQAAAIALghMAAAAAuCA4AQAAAIALghMAAAAAuCA4AQAAAIALghMAAAAAuCA4AQAAAIALghMAAAAAuCA4AQAAAIALghMAAAAAuCA4AQAAAIALghMAAAAAuCA4AQAAAIALghMAAAAAuCA4AQAAAIALghMAAAAAuCA4AQAAAIALghMAAAAAuCA4AQAAAIALghMAAAAAuCA4AQAAAIALghMAAAAAuIjq6wKAx+XQ+7l9XcJTL+07O3xdAgAAwBNBjxMAAAAAuCA4AQAAAIALghMAAAAAuCA4AQAAAIALghMAAAAAuCA4AQAAAIALpiMHADwSq0qX8XUJT70yP6/ydQkA8MyixwkAAAAAXBCcAAAAAMAFwQkAAAAAXBCcAAAAAMAFk0MAiHBKDC/h6xKeams6rvF1CQAARDr0OAEAAACAC4ITAAAAALggOAEAAACAiwgRnEaMGKH06dMrRowYKlKkiDZs2HDf5WfMmKHs2bMrRowYyp07txYsWPCEKgUAAADwLPJ5cJo2bZq6du2qd999V1u2bFHevHkVGBiof/75567Lr127Vo0aNVLLli21detW1a5dW7Vr19bOnTufcOUAAAAAnhU+D06ffvqpWrdurebNmytnzpwaPXq0YsWKpW+++eauy3/++eeqUqWKevTooRw5cuiDDz7Q888/ry+++OIJVw4AAADgWeHT6chv3LihzZs3q3fv3k6bn5+fKlasqHXr1t31MevWrVPXrl292gIDAzV37ty7Lh8UFKSgoCDn5wsXLkiSLl68+EA1Bgdde6Dl8PAedFuE16XrwY9lvfifx7Xtbl279VjWi9se13a7covt9rg9rm33ZZ+Fj2W9+J/XPqz6WNZ7/ebNx7Je3Pa43nOSdPn6lce2bjz4tgtdzsxcl/VpcDp9+rSCg4OVPHlyr/bkyZNrz549d33MiRMn7rr8iRMn7rr8wIED1a9fvzDtAQEBD1k1HrX4w9v6ugQ8rIHxfV0BHkL8Xmy3SCs+2y6y6jnC1xXgYfSfznsu0uofvsUvXbqk+C6fsU/9BXB79+7t1UMVEhKis2fPKnHixPJ4PD6s7PG4ePGiAgICdPjwYcWLF8/X5eABsd0iL7Zd5MW2i5zYbpEX2y7yepq3nZnp0qVLSpUqleuyPg1OSZIkUZQoUXTy5Emv9pMnTypFihR3fUyKFCnCtby/v7/8/f292hIkSPDwRUcS8eLFe+r+sJ8FbLfIi20XebHtIie2W+TFtou8ntZt59bTFMqnk0NEjx5dBQoU0LJly5y2kJAQLVu2TMWKFbvrY4oVK+a1vCQtXbr0nssDAAAAwH/l86F6Xbt2VdOmTVWwYEEVLlxYn332ma5cuaLmzZtLkpo0aaLUqVNr4MCBkqQ33nhDZcqU0ZAhQ1S9enVNnTpVmzZt0pgxY3z5NAAAAAA8xXwenF588UWdOnVK77zzjk6cOKF8+fJp0aJFzgQQhw4dkp/f/zrGihcvru+++05vvfWW+vTpoyxZsmju3LnKlSuXr55ChOLv76933303zPBERGxst8iLbRd5se0iJ7Zb5MW2i7zYdrd57EHm3gMAAACAZ5jPL4ALAAAAABEdwQkAAAAAXBCcAAAAAMAFwQkAAAAAXBCcgKfchAkTNHToUF+XAQAAEKn5fDpyAI/PuXPnNH/+fB08eFCxY8dWmzZtfF0S8MwLCQnxuswGIiczk8fj8XUZQKQS+r65fPmy4sSJ4+tywo1PbtwXs9VHbgkTJtSAAQOUJ08eTZo0SSNGjPB1SXhMeK9GfKtWrdL169cJTZHc2LFj9eeff+r69eu+LuWpFRwc7PUvng6hoWnJkiV677339Ouvv/q6pHDj0xv3FBIS4hxNO3v2rI4fP64bN24497OjFrGFhIQoODhYWbNmVcuWLZUpUyaNHTtWEyZM8HVpeAQ+/vhjjRs3TsePH5ckeTwehYSE+Lgq3MvkyZPVr18/5c6dW4MHD46UOwyQ1q9fr6VLlyowMFBt27bVN99843U/34v/zdGjR/Xbb78pSpQomj17tiZMmEB4eop4PB7NmjVLderUUcKECRUvXjyv+yPD+4cL4OKu7hyC0K9fP/3888/asmWLateurUKFCql9+/Y+rhBuQrfhrFmzNHnyZJ0+fVobN25UmjRp1LNnT7Vu3drXJeIhHThwQNOmTdO4ceOUNWtWJUqUSKNGjVKsWLF8XRru4erVq4oVK5Y+//xzbdy4UQsXLtTbb7+t9u3bK3r06L4uD+G0fPlyrV27Vv3791fdunXVt29fPffcc74uK1K7dOmSmjRpoqCgIFWoUEE9evTQpEmT9Morr/i6NDykfw9L3rp1q2rUqKEBAwaoWbNmTvuhQ4eUNm1aSZFgCKwB9/HOO+9Y4sSJ7YcffrA1a9ZYxYoVLXXq1PbHH3/4ujQ8gF9//dX8/f1tzJgxtn//ftuyZYvVrFnTihQpYmPGjPF1efiPTp48abNmzbK8efNa+vTp7fvvv7fLly/7uizcoVu3brZq1SqvthMnTtjIkSPNz8/P2rdvb//884+PqkN4BAcHW3BwsFfb1q1bLSAgwCpXrmw///yzjyp7evzwww+WO3du83g81r9/fzOzMK85IoePPvrImjVrZtevX3favv/+e8uXL58FBQXZjRs3bMKECVahQgXLnj27vfrqqz6s9sExVA/3dPjwYS1ZskSTJ09WzZo1df36da1du1bvv/++smbNqps3b/q6RLjYsmWLsmbNqmbNmiljxozKnz+/PvroIyVMmFCDBg3SpEmTfF0iHlJISIiSJUumunXratu2bSpUqJDeeOMNTZ8+XdeuXfN1eZC0a9cubdiwQV27dtXGjRud9uTJk6tdu3b68ccfNWbMGA0cONCHVeJBmJn8/Py8jp7fvHlT+fLl0y+//KLjx4+rf//+OnnypLM8HlzoMOPnn39et27dUpYsWbR161Zt27ZNfn5+vJ6RUKZMmTRx4kT16tXLOR8wevToun79ujp37qzixYtr1qxZypgxo7p376558+Zp/vz5Pq76Afg4uCECufOozs2bN+3EiROWI0cOO3bsmM2dO9fixIljo0aNMjOza9eu2bhx42z37t2+Khf3ERISYmZm06ZNsyxZstj+/fvN7H/beO3atRY7dmzLmDGjffXVVz6rE+FztyOvQUFBzv9btmxpadKksXXr1pmZ2a1bt55Ybbi7FStWWN26de3555+3X3/91cxub8fQbfP999+bx+Ox7777zpdl4j5CP0/NzIYMGeLVWx/6/jt48KAlSJDAunTp8sTri+xCX99Dhw7ZtWvX7NChQ/b9999b+fLlrVatWrZ161av5W7cuOGrUvGAQrfVvHnzLEaMGNapUye7efOmhYSE2AcffGD16tWzLl262Pbt283M7PTp01a4cOFI0WtLcEIYXbt2tQ8//ND27NljuXLlsm7dulnChAltxIgRzjLbtm2zmjVr2vLly31YKe5055d7qI0bN1r8+PGtf//+XjvYW7dutTJlytgbb7xhBw8efJJl4iHdGZqOHDlix48fd36+c9tWrlzZ8ubN+yRLw13c+X5csWKF1a5dO0x4Ct2mb7/9thUoUMA5wIGI48733ZYtW6xevXrm8Xhs5syZTnvo+2/evHmWIkUKW7p06ROvM7IKfZ98//33liVLFvv222+d+6ZNm2bly5e32rVrO+Fp4MCBNm7cuLt+3yFiCAkJcbbPP//8Y8OHDzePx2Nvvvmms8ydw/fMzN59913LnDmzHT58+InW+jAITvD6ANqwYYMlT57c1q5da2ZmH3/8sXk8HuvQoYOzzOXLl6169epWuXJljmhHEKHbcO3atfbVV1/ZpEmT7NKlS2ZmNnLkSPN4PNavXz/buXOnXbp0yfr06WMvvfSSnT171pdl4yH07dvXMmXKZFmzZrUXX3zRaQ89Cnv06FHLmzevffzxx74qEf/vzs/HZcuWhQlPoe/bzZs3W+nSpW3ZsmVe7Yg4evfubSVLlrRatWpZ0qRJLWbMmDZx4kTn/pCQEDtz5ow1adLEPv/8c6cN7ubMmWOxYsWyoUOH2q5du7zumzFjhlWqVMmee+45a9iwoXk8HidEIWKbNWuWBQQEWKtWrSxTpkzm5+dnr7/+uldomjVrlrVv394SJ05sW7Zs8WG1D47gBMenn35q/fv3t7feestpu3btmnXq1Mk8Ho+1adPGmjdvbuXKlbNcuXI5O2qcuBkxzJw50+LGjWvZs2e39OnTW/78+e3cuXNmZjZq1ChLmjSppU2b1rJmzWrx48ePNB9Sz7o731/ffvutpUiRwiZOnGiff/65pU+f3ooXL25nzpxxlgkKCrJ33nnHWrRo4Ytyn3n3+zxcunRpmPAUqm3btla1atXHXR4ewuTJky1OnDi2Zs0au3r1qm3dutXatWtnceLEsUmTJnkt+8UXX1jGjBmdA1e4v1OnTlnBggVt8ODBZnb7NIErV67YrFmznN6HVatWWd++fe2ll16ynTt3+rJcPKA///zTGal069YtO336tE2cONH8/f2tU6dOdvXqVTO7vd/ZpEmTMIE5IiM4PcPuPBp25coVq1q1qnk8Hq+j2KHGjBljDRs2tEaNGtl7771nN2/eNDNz/oVvhG7Dq1evWqtWrWzChAl28eJFW7VqlRUpUsTSp0/v9Cpt27bNFi5caJMnT7YDBw74sGo8jLlz59qkSZNswoQJTtvvv/9u2bJls2LFinn1Hm7fvt2SJ0/Okdkn7M7Q9M0331jr1q2tU6dOXtssNDwVKFDANmzY4LRv27bNBg4c6OxQIOJ45513rHz58l5t+/fvt5dfftn8/f1t1qxZTvuVK1dsyJAhdurUqSddZqT0999/W/r06W3VqlV28eJF69evn5UqVcqiRIliOXPmtJ9++slZlv2NyGPLli2WIUMG27t3r1f7uHHjzOPx2Ntvv+3sv0S2mWAJTrBr166Z2e3zJlq0aGGxY8e21atXm1nYCSPuxDC9iGHNmjWWL18+q1Gjhu3Zs8dp3759uxUuXNjSpUvn9Dwhcjp48KDFiBHDPB6PDR8+3Ou+3bt3W/bs2a1kyZJ2+vRpp33y5Ml26NChJ10qzKxnz56WKlUqa9WqlbVo0cLSpEnjTK1sdjs81a1b19KkSWO///67md0e879t2zZflYz7GDNmjKVNm9b++usvr/bZs2ebx+OxuHHj2uTJk532ffv2PekSI7UqVapYkiRJLEWKFFa7dm0bOnSoXb582bJnz26dO3f2dXl4CH/88Yf5+fnZvHnzzOx/+5JHjhyx1KlTm8fjse7du/uyxIdGcHrGDRo0yOrUqeMM9Tlx4oTVq1fPEiRI4AzlCg1IDMmLmBYuXGj58uWzuHHj2okTJ8zsfz1R27dvt+LFi1v8+PHtwoULviwT/8GtW7ds2bJlli1bNqtUqZLTHrqd9+zZYwkSJLA2bdo49508efKJ1wmzr7/+2jJmzGjr1683s9sBNnr06BYjRgzr0aOHs9y8efPszTff5ABUBHKv77g1a9ZY3rx57e233/Y6GPHrr79a48aNrUePHvb8889zfUMXoZ9XO3futFWrVjkTbFy6dMnGjBljX331lZ0/f945SPvKK69Yv379OFcsggvdPv8+uN6sWTMrWrSo/fLLL07b1atXrXXr1vbtt99G2lmZCU7PuJ9++smiRo1qzZs3d8LTyZMnrW7dupYwYcIw04Ai4gkKCrLFixdb1qxZrUiRImF2xDZv3mwVKlQI02WOiOleO29BQUG2fPlyS5YsmdWuXdtpD31vHjx4kJ1wH/j39vroo4/sww8/NLPbF/NMkCCBffLJJ/bBBx94XdTzTmw337vzO27s2LH23nvv2QcffOC0ffzxx5YtWzbr1KmTLV++3P7880+rVq2atW3b1pYtW2bx4sVzJvdAWKGv76xZsyx9+vSWL18+y5Qpk+XKlcuZjCrUuXPn7O2337ZEiRJ5jaJAxBO6XZcuXWpvvPGGtW/f3rZt22YhISG2fv16q1mzphUsWNCmT59umzZtsp49e1rGjBkj9cRUBKdnyL+/4EP/4FevXm2xYsWyxo0be4WnBg0amMfj4ShaBBK6zU6fPm1XrlxxhmZdv37dFi1aZLly5bKSJUuGOfLz76k/ETHd+R797rvvrH///vbmm2/a0aNHzez29l++fLklTZrU6tSpc9d1sBPuG4MHD7aFCxfatWvXbN++fXbkyBF77rnn7JNPPjEzs/Xr11vcuHHN4/HYZ5995uNqcac7Q1OfPn0sbty4FhgYaPHixbMiRYo4Q/SGDRtmFSpUMD8/P8uSJYvlzp3bgoOD7dy5c5YjRw5buXKlr55CpLBmzRpLkCCBffPNN2Z2eziXx+OxkSNHOttgyZIlVrt2bUufPj0TGEUSS5YssShRoljDhg0tTZo0lj17dhszZoyFhITYxo0brXXr1hY1alTLnDmzBQQERPrtSnB6Bq1YscLZsQ79sPrll18sVqxY1qRJE2dn/Pjx49anTx9OyIwgQrfV/PnzrUyZMpYvXz4rVaqUc5QzKCjIFi1aZLlz57ayZcuy3SKxXr16WUBAgAUGBlr58uUtceLEXhcGXL58uaVIkcJKly7twyqfbXeG3LFjx1qqVKmc4Xlmt4/A5syZ07ne1rZt2+zVV1+1H374gXAbQZ04ccJq1aplW7ZscS4CnzNnTsuTJ49z3tK5c+dsw4YNtnnzZudvoGvXrpYtWzava6shrBEjRtirr75qZrdnXcuQIYPX8GKz2xfBHTlyJOeJRRInT560jh072ujRo522Zs2aWZ48eWzUqFHONc72799vf/7551MxhJzg9JQLCQnx+pLes2ePeTwe69WrV5jwtGjRIosaNap17tzZOVcmFDvhvnPn0dAffvjBYseObQMHDrQ5c+ZY06ZNLVq0aPbDDz+Y2e3wtGTJEkudOjVTG0dSI0eOtNSpU9vmzZvN7PaFIT0ejyVNmtQWLVrkLLdw4UKrXr065x762IYNG6xTp07OUfTQ9+uvv/5qceLEsWHDhtnRo0etWrVq9sorrzj3E558a/HixV4Xjh46dKhlz57dKlasaMeOHXPaz549azlz5rR8+fKFGTa2bNkya9KkiSVJkoQZLO8i9G89dNKTzp07W/369e3SpUsWEBBgbdq0cZb56quvbNCgQT6rFeG3YcMGK1KkiOXLl88WL17stIeEhFjz5s0tT548NnLkyKduciqC01Pun3/+cf6/aNEiO3/+vH377bfm7+8fpjfp2LFjliFDBvN4PPb+++/7olzcYf/+/V6h6cCBA1aqVCkbNmyYmd2+0Gn69OktS5YsFiVKFGdK3KCgIFu2bJnt37/fJ3Xj4Z0/f9769u3rTF/9/fffW9y4cW3kyJHWqFEjS5Ys2V3PoyA8PXmhY/j9/f0tRowY9sUXX3jdf+7cOXvzzTctduzYliFDBsufP79z7TvOGfWtwYMHW+HChb22w9atWy1LliwWP35856T10PfV2bNnLXfu3JYmTRr7+++/ncfs3bvX2rRpE6muQfOkzZ8/3xInTmwbN2601atXW9GiRS1+/PhOT1Poa9ypUyd7+eWXI93U1M+y69evW6VKlczj8dhHH30U5mBQ69atLV26dM6wvacFwekptnr1asuRI4ft2bPHunbtaqlTp3aGEkyePNmiRIliffr0cb7Mz507Z927d7d169bRw+Rj48ePt1y5ctmPP/7ofOD89ddf9uabb9q5c+fsyJEjli1bNmvdurUdP37cKleubLFixbJp06b5uHKEx92+TNauXWuHDh2y3bt3W5YsWZzpx3/88UfzeDzm8Xi8hoThybnb9vryyy8tfvz4VqdOnTATsJw7d8527NhhixYtcnYq+GyNGEK3w44dO+zKlStmZrZr1y5LnTq1Va5c2Rmyfud5pa+88oqzHe81kxj+99ocPnzYmjdvbiNHjjSz28PwXnrpJcuaNatz4eB//vnH+vbta8mSJXOm5kfkERQUZNWqVbM8efLYzJkznf3JUK+//vpTdxCX4PQU++mnn6x+/fqWKlUqS5gwoR08eNDM/neEZ/Lkyebn52eNGjWyTz/91KpWrWqlSpXiCyECOHHihBUqVMjKli1rCxYscLZZ6CQB3bp1s5o1azpXp+/QoYMlSJDAEidObBcuXHiqju48re78grnb9po9e7YVK1bM2eYrVqywzp0726BBg3hv+tjEiRNt8ODBzs8jRoywlClT2ptvvul8zpqF3a4Mz/O90M/SkJAQW7BggXk8Hps4caJz4eEdO3ZYypQprWrVqk54+nePLtvR3a+//moNGjSwwoULO8OOzW5fIqNWrVqWIUMGS5cunRUrVszSpUsX6ScMeNrdOXvrb7/9ZseOHXOuAXrt2jWrVKmSPf/883cNT0+bqMJTpVmzZooSJYq+/vprVahQQT/++KOOHz+ubNmy6cKFC5Ikj8cjM9PLL7+slClTqkuXLtq/f78SJkyoZcuWOfdHjcqfhy8EBwcrefLk+vHHH1WrVi0NHDhQZqaqVasqVapUunHjhnbu3KkcOXIoTpw4kiQ/Pz+NHj1alSpVUrx48Xz8DHA/27dvV968eRUtWjRJ0siRI7Vu3TolSpRIuXLlUuvWrSVJx48f16ZNm3Tp0iUdO3ZMn376qVKlSqWePXtKkm7dusV71AcuXbqkGTNm6NSpU4odO7batWun9u3b6+bNmxo8eLA8Ho/atm2rtGnTyuPxeD02SpQoPqoaofz8/CTd/h6sWrWqWrZsqQ4dOsjPz09169ZVrly5tGTJEgUGBqpp06YaN26ckiZN6rUOtqO7K1euaM+ePdqzZ4927Nih559/XpKUJ08ejRgxQocPH9aqVauUK1cu5cmTR2nTpvVxxbgXM5PH49HcuXPVvXt3SdLVq1fVtm1bNWzYUNmzZ9cPP/ygWrVqafDgwQoKClKDBg2c77injm9zGx6lK1eu2ODBgy1p0qTO1baXL19ukyZNshdffNHy5ctn69atMzPv3qQrV67Y5cuX6WmKQEKPaP7zzz9WtGhRK1WqlC1cuNDZRt27d3fOfWndurUlS5aMWYgigb59+1rJkiVt6dKlZmb2/vvvW5w4caxZs2ZWoUIFS5UqldWvX99Zvly5cubxeCxjxoyWO3fup/5IXkR0t97AgwcPWpMmTaxkyZJe5zZ9/vnnljZtWuvQoUOYCXbgW3f2Gv27B6lNmzYWM2ZM+/bbb716njwej3Xr1u2J1vk0WbNmjRUtWtTKlSvnfOYh8rizZ3XhwoUWP358Gzp0qAUFBdl7771nSZIksddee8127NhhZrd7ngoXLmxly5a1ixcv+qrsx47g9JQ5f/68jRo1yhIlSmS9evVy2pcuXWp169a1fPny2a+//uq0f/fdd15TqHKSecRxt/AUes7TsWPHrGXLlpYlSxYrXrw4wxwiieXLl1vp0qWtVq1aNmXKFKtXr54tX77czG5fUX3+/PmWLFkya9y4sfOY6dOn25w5czhHxsf+fT27gwcP2iuvvGIlS5a0UaNGOe0DBgywF154geGyEcid22LUqFHWtGlT++CDD5wDiWZ3D0/79+9nWJ6LkJAQ5/X9448/bPXq1bZu3TpnxsKVK1da8eLFrXbt2l4T2/D+iLjunCEvODjYzp49a7Vr17Z+/fqZ2e1TBjJmzGhFixa1DBkyWMuWLZ3z065fv+41XPlpRHB6Stz54X7u3DkbOXKkJUqUyN544w2n/aeffrJ69epZjhw57Ntvv7WqVatavnz5CEsR2L/DU8mSJb0+1I4fP/5UH9l5moQGnp9//tlKlixpVatWtTx58tihQ4ecZYKCguy7776zzJkz2+rVq8Osg524J+PfO3WTJ0+2IkWKODNXhjpw4IAFBgZatmzZbOzYsWEez86h7925Dd5//32LFy+evfzyy5YyZUoLDAx0ZrA0ux2e4sSJY2PGjPG6aDjvu3sLfX1nzpxp6dKlszRp0li6dOksW7ZszvTty5cvtxIlSlj9+vVt4cKFviwXLrZu3Woej8fatWvntF25csXmzp1re/futdOnT1vOnDmtVatWZmbWu3dvS5Aggb388stOz9PTjuD0lAm9uFhoeEqcOLFXePrll1+sWbNmlj59egsMDGR63Ejg3+GpTJkyNnfuXLZZJHLntjp8+LDt37/fihcvbh6Px2vHzez2FMeJEiWymTNnPuky8f/OnDljly5dcmZb27Bhg5UtW9aqVatms2fP9lr2l19+sQQJElj27Nlt+vTpZuZ9FB6+c+dBwS1btlizZs3sl19+MTOz3bt3W506daxcuXI2fvx4Z7mGDRtauXLlnnitkU3oe8Ps9kygceLEsa+++sp2795ta9eutcqVK1uKFCmcmSaXL19uzz33nL366qtej0XEcv78eRs9erSlTJnSXn/9daf9zJkzZnZ7OHKFChWcn0eOHGlZsmSxKlWqPDMXgCY4PUWmTZtmUaNGdS42d6/wdO3aNTt27JjzpcLQn4jlbjtcd4an7NmzW9WqVbneRSRx585b586dzePx2I0bN2zjxo1WvHhxq1Chgs2fP99Z5vz585YtWzb77rvvfFHuM2/atGlWrlw5y5Url5UrV84OHDhgZrcv4lmxYkWrXLmyV3havny5NWjQwPr370/vfQQxbNgwr4vbTpo0yUqWLGlFihTxOvds586dVqdOHStfvrzXAQy24/1t2rTJMmXK5FzTavTo0VahQgWvnrmLFy9ahQoVLG/evM4B2jVr1jjvJ0RcFy9etDFjxljSpEmtQ4cOXvf169fPihQp4sz22rNnTxs1apQTpJ4FBKenyKlTpywwMNBSp05t27dvN7P/hackSZJY165dwzyGLwjfCg1Jv/32my1YsOC+5yqFfimdOnWKL59IaM+ePfbaa6/ZypUrnbY1a9ZYyZIlLW/evPbuu+/auHHjrFatWpY9e3aGB/nA6NGjLWbMmDZ48GDr1auXZcyY0XLlyuXsFOzYscMJT0OGDLF9+/ZZjRo1rE+fPs57mc9U3xo7dqy9+uqrXu+fJUuWWOHChS1+/Phhhlvu2rXL6tevb7lz57YFCxY47WzHu9u2bZvFjRvXmYDKzOy9996zZMmSOT+HHoxdvHixZciQwXbu3PnE68R/c+HCBSc83dnzNGbMGMuaNavVqVPHateubbFixXIuGP2sIDhFUv/+UA/9+cyZM1a9enVLnjy5V3gaPXq0eTweGzZs2BOvFfc3e/ZsixkzpmXLls08Ho/16dPHDh8+fNdl2ZmOnKZNm2bp0qWzPHny2LFjx+zWrVvOjva6deusePHiFiVKFKtYsaL169fP2fFgez85EyZMMI/H43UCe7t27SxBggReY/e3b99uzZs3t2TJklnatGmtcOHCDHmOQK5fv+5sjyVLljg98+vWrbMSJUpYtWrVbMmSJV6P2bZtm/Xu3Zv3m4vt27dbrFixrE+fPl7t69ats8KFC9ugQYO8Zv7ctGmTpUuXztkXQeRyZ3i6s+dp0KBB1qRJE6tXr94zc17TnQhOkdzo0aPt1KlTZva/L+0zZ85YtWrVLGXKlPbbb785bXfOzAXfCt1WR48eteLFi9tXX31lJ0+etEmTJlmcOHGsU6dOzjAIRD4zZszw6uGdOnWqVahQwWLHju2cMH3jxg3n72DTpk2WLVs2GzBggNPGe/XJOXDggOXJk8dy5szpNXQ5MDDQOeC0YsUKO3LkiJndPqL+559/2qpVqxjyHIHcOVxo5cqVljVrVuvYsaNzTs3KlSutZMmSVqtWrTDhKRTvu7s7dOiQJUmSxBo2bOjVPmzYMGvdurW1atXKypUrZwMHDjQzs0uXLlnfvn0tR44czrnXiPj+fVD+zvDUtm1br+We1c88glMkc+cRzbNnz1r69Oktc+bMzhfGnVd3zpQpkz333HNeV+024ws+oli8eLG99dZb1rRpU6+Z8aZPn27x4sWzjh07PvXTej6txo4dax6Px3r37u20/fjjj1aoUCF7/vnnnROmb9686bxnt27d6uy00XPxZISeD3rz5k0bN26clSpVymrXrm0hISHWqFEjCwgIsN69e1vz5s2tdOnSFi9ePGvXrp19+OGHXuthZ9v3Jk+ebAULFrQNGzaYmdnly5etb9++VqJECevcubNXeCpVqpTVqVPH5s2b58uSI5UDBw5YoUKFrFatWs6Mnx9++KHFjh3btm7daufOnbMOHTpY9uzZLV68eFa0aFFLkiQJl8qIgO42DPV+B2pDw1OqVKmsSZMmj7O0SIHgFInc+cd+7NgxMzP7888/rUiRIpY9e3avo21Xr161qlWrWqxYsax69epPvFa4+/zzz83j8VjKlClt//79XvfNmDHDEidObM2bN/earhqRw40bN2zixIkWLVo069Gjh9P+ww8/WMWKFa1UqVLOBYv/fSCDnfAnY9asWV4XG75165ZNmjTJihUrZkmSJLFs2bJ5TcASFBRkX3/9tTVq1MhKlSrFOTARyIkTJyxr1qwWPXp0K1++vHMe4ZUrV+ydd96xIkWKeIWnVatWWfbs2b2udQh3f/75p1WpUsVq1arlXHj9zstjXLp0yfbu3WvDhg2z6dOn219//eXDanE/f/zxh73zzjtmdvtgbYECBcLsh9zp4sWLNmzYMMucOfMzf3FvglMkceeX9Icffmgvv/yy17SqBQsWtBw5ctjp06fN7PZOwKuvvmpbt27lCz4C+/rrr83j8djbb79t586d87rv22+/tbRp0z7zH1KRyZ2h5+bNmzZ+/Pgw4WnOnDlWuXJlK1OmjDNsD0/evHnzLEuWLF7h6NatW/btt99akSJFrHz58s6FUO8Mt9euXXP+z2drxHDt2jVr2LChZcqUydq0aWOlS5d2vh/vDE9dunRxwtOdPbx4cH/88YdVqlTJYsaMaZ988onTzmsZuUydOtU8Ho/VrVvXPB6P15T893Lx4sUw+ynPIoJTJPPmm29akiRJbM6cOV5dq3v27LGiRYtaihQp7LXXXrMiRYpYwYIFnQ8zvuB9K3To1V9//WVbtmxxhpOYmX322Wfm8Xisf//+dv78ea/HcXHbyGHr1q3ODvi9wtNbb73ltP/www+WP39+r4sM4smrXLmyde3a1Wub3dnzVKNGDWdH4c6T3s0YTulr/z4XcPv27ZYjRw7r1auX1alTx0qVKuUMKQsNT8WLF7fmzZtzcdv/aN++fVa5cmWrWrWqE1DNeE9ENu3atTOPx+M1Kolt6M5PiDTWrVunWbNmaebMmapdu7bSpUvn3JctWzYtWbJEderU0ZkzZ5Q9e3atXbtWUaJEUUhIiPz82NS+YmbyeDyaPXu2atasqQYNGqhjx44qVqyYLl++rDfeeEPDhw/X22+/rVGjRuncuXPOY+PEiePDyvEgdu3apebNm6tbt266cuWKokSJouDgYElS1KhR9corr2jYsGH65JNPNGnSJElSzZo1NXz4cH3xxRe+LP2ZZWaSpGrVqum3337T1q1bnfuiRImiRo0aqUOHDjp79qyaNWumc+fOKVq0aF7r8Hg8T7RmeLtw4YKk29tLklKnTq0SJUooW7Zs6t69u2LHjq3evXtrzZo1ihUrlnr16qXChQsratSoXtsy9PF4cJkyZdIXX3whM1P//v21Zs0aSbwnIptkyZKpadOmWrp0qbp37y7p9jYMCQnxWu7fPz/zfBzccA/du3e3Xbt2ebV9//33FhAQcNcJA+682N+dR0aZCCJiWLFihcWOHdtGjx5tFy9etFmzZpnH47EvvvjCWeaLL74wj8djQ4YM4ahPJBA6scD169ft7bfftpIlS1qnTp3u2vN04cIFa9iwobVv3z7Me5LeYN85e/asPffcc1a1alVndtJQt27dssmTJ1vmzJmtZ8+ePqoQdzN16lTLnTu3jRkzxmvkxRdffGEpU6a0c+fO2erVq6169epWpkwZW7NmjZndHtLH9bYenT///NNq1KhhRYsWtXXr1vm6HLi4199+6KiIf1/rk2nk747gFAGtXLnS2rRpE2YHa+rUqZY2bVrniyI4ONh5I8yePdsWLVrktTw73xFHv379nAsGHj582NKmTRvmitxmZl9++WWYwIyIJ3RigdD3WFBQkH3wwQdWtGhR69ixoxOe7nwPN2/e3F555RWf1It77yjv27fPEiZMaPXr13cm3Ql18+ZNW7RoEcO5IpC///7bcuXKZR6Px5InT27NmjWzl19+2Y4fP27Xrl2zVq1a2dChQ83s9kyWL7zwguXIkcO5NIcZ342P0u7du61+/frMABvBhf7NL1261Lp162ZVqlSxUaNG2e+//25mZhMnTrQYMWJYly5d7OLFi/buu+9akSJFvCYdw22M34qAypQpo1GjRilq1KiaNm2a1q9fL0mqXLmyrl27pj59+kiS/Pz85PF4dPXqVY0bN05btmzxWg/d5r5j/z8U6MCBAwoJCdHBgwd169YtnThxQsWKFVOVKlU0fPhwSdL06dOd/7dp00Y5c+b0Wd14MNGjR9f27dt19epV5+eePXuqevXq2rhxo3r37q0LFy4oatSokqTLly/r6NGjyp49uy/LfmbdOVx53bp1mj9/vg4ePKjTp08rU6ZMWrx4sZYvX66mTZtqzpw5unXrlqTbQy0DAwO9hl/CN7Zv3y7p9pC8Ll26OMPVK1WqJDNTYGCg2rdvrz179mj16tWSbg/FbN68uWrWrOn1ucp346OTPXt2TZ48WWnTpvV1KbgPj8ejOXPm6IUXXpCfn58yZ86sKVOm6KWXXtI///yjRo0aacKECRo+fLiKFSumYcOGacSIEUqUKJGvS494fJ3c4O3OYXZ79+61AgUKWJUqVezXX381M7OFCxdaggQJrFq1ajZlyhSbOXOmVapUyXLlysWwvAhm9uzZ9vzzz9v27dtt9OjRVr16dUudOrW1atXKzG4fAQoKCrK2bdta9+7dvWbrQsR3t4kFQnueihUrZrVr17adO3faypUrrU6dOpY/f37eoz7WvXt3S5w4sSVNmtRSpUplDRo0sI0bN5qZ2ZEjR6x69epWsWJFq1Spkm3ZsoWj6BHEv6eOD510pWzZsla3bl0LCQmxlStX2gcffGBRo0a1uHHj2uHDh8Osh55DPAtCe9dDJ0EJCQmxI0eOWP78+W3kyJFmZnb69GlLkCBBmOF5e/futalTp/LZdx8Epwjq3XfftW3bttn06dOtSpUqVqNGDedCttu3b7eCBQta1qxZLU+ePFa7dm0ncPHF4Fuh3eH//POPVahQwTmHaf/+/ZYjRw5LlSqVbdq0ycxuz/TUp08fS5UqFdNSRyKh2/izzz6zihUrOjveoe03btywsWPHWqlSpczPz88KFy5sL7zwAu9RH7hzSNbixYstW7ZstmLFCjt9+rSNHz/eOQcm9LP10qVLtm7dOnv11VetcuXK1rdvXzt+/Livysf/u9vU8Tdv3rRJkyZZoUKFrG7dunbhwgUzM/vtt9/swIEDZsZ5THh2HT582HLmzGlHjhwxs9vTyGfJksX++ecfO3DggKVJk8Zat27tLL906VI7efKkr8qNVDxm/z+mCD5151CSOXPmqF69etqwYYMKFiyo2bNna9SoUYoRI4beeecdFSpUSEFBQTp79qw8Ho+SJ08uj8ejW7duOUOD4DtLly7V119/rWvXrumzzz5ThgwZJN2efa1SpUoKCAjQ1atXlT59em3cuFELFy5U/vz5fVw1wuvcuXMqVaqU0qZNq4kTJypJkiTOffb/Mylu3rxZKVOmVIoUKeTn58d71Ee+/PJLHTlyRFevXtWQIUOc9kWLFmngwIEqXry4BgwY4DX76NGjRxUtWjQlS5bMFyXjXwIDA5UrVy59/PHHzkx4wcHBmjJlikaMGKHEiRNr0qRJSpgwoTNUmiF5eFYdPnxYZcuWVYkSJfT111/r2LFjeumllzR48GA1btxYlSpV0qhRoxQlShTt2rVLw4YNU6tWrVSoUCFflx7hcY5TBBH6hT1lyhQdO3ZMX375pQoWLChJqlu3rtq3b6/r16/r/fff14YNG+Tv7+/skIVOH8kOme+EflEfPHhQadOm1fTp0zVv3jwdOXJE0u1g/Nxzz2nNmjVq3769KlWqpHr16mnt2rWEpkjgbtOxJkyYUN9//73Wr1+vdu3a6fjx42GWL1CggFKlSiU/Pz/eo09Q6Psx9N/x48drwIAB2r59u4KCgpzlqlSpoqJFi2ratGm6ceOGpP9tu9SpUzuhieOLvmMPMHX866+/rnPnzql58+Y6d+6cPB4PoQnPlH9/RqVKlUqvvfaatm/fruXLlytdunTy9/dX6dKlVaFCBY0ZM8Y5ADFx4kRt2bJFAQEBvig98vFVVxfC2rt3rwUEBDhTUpuZ14X6Zs+ebYGBgVasWDGGdkVAs2fPNo/HYydOnLBff/3VokePbg0aNLjrWHtEHncO91m7dq3NmzfP/v77b2f66g0bNliiRImsUqVKNnv2bM5jikDunCXvxRdftOjRo9vMmTO9ziecPXu25c2bl2EqERxTxwN3F/oddfbsWa/28+fPW548eaxSpUpmZnb8+HErWLCg5c6d2+bNm2fTp0+3N954w+LGjcvU4+FAcPKhf0+JevXqVZs7d67lzZvXChQo4LTfeY2myZMn2xtvvMHY7Qjm+PHj9tZbb9nw4cOdtlWrVlm0aNGsefPmdvToUaedqXAjJyYWiFy+/PJLq1+/vq1fv95pCwwMtGTJktnXX39tf/31lx09etTKlStn5cuX530ZgTB1PBA++/btsyRJktgLL7xgJ0+etCtXrpiZ2a+//moxYsSwjz/+2MzM/vrrL6tQoYJlzZrVsmfPboGBgc41CfFgCE4+cucXw8CBA23u3LlmdvsCffPnz7cMGTJYhQoVnGXuDE93Wwd8Z9u2bZYnTx7LlSuXrVmzxkJCQpxeh9Dw1LJlSzt06JCPK0V4MLFA5DZlyhTLkiWLtWrVyjZs2OC0V61a1Twej6VJk8YaNWpkFStWdD5f+Uz1vUfRw0t4wrPmzz//tAQJEpjH47HKlSvbZ599Zjt27DAzsy5duliBAgWc2ZnNbl8P7fTp03bp0iVflRxpMTmED9w5EcTevXvVvn17/fzzz1q4cKHKly+v69ev66efflKPHj2UNm1aLV68WJJ08+ZNRYsWzZel4y6WLVumTz/9VMuXL9ecOXNUpUoVBQcHy8wUNWpU/fLLLypTpozatWunYcOGOeOKETkwsUDEZrcPAHq9/qHmzp2rPn36qGjRomrXrp1z4nOjRo00bdo0zZ49W1WrVpW/vz+frxFMjx49NG7cOPn5+SlatGgqUaKEevbsqYIFC+ro0aN67bXXFBQUJI/Ho0GDBilx4sRcSwjPlNB9ydBJh4YNG6a///5bsWLF0pkzZ7R582a9//77Spw4sRo3bqyXX35Zb7/9Nuf//Vc+jW3PuDfffNOKFStmNWrUsIQJE5q/v78tWLDAzG73PM2bN89y5sxp+fPn93GlcLNq1SqrWLGiZcyY0datW2dmt4+chh4NXbNmjXOFbkRsoT1Nof8WLVrUPB6PVahQweucQzOznj17WoYMGZxzZu7WY8EQsMcv9DVevny57d+/3+u+2bNnW44cOaxx48a2ZcsWp71ixYqWMmVK++mnn8JsVzx59PACDyb0vfLv3qKVK1dalSpVbMGCBXb16lUbPny4JUiQwD799FOrUqWKJUiQwOmFwsMjOPnIxIkTLVasWLZu3Tq7ePGi/fbbb9a0aVOLFi2aV3iaMWOGNWrUiCEkEUToB9axY8fsyJEjXsPvli1bZrVr17bnn3/e6RK/desWw0YiKSYWiNh69eplvXv3dn7esGGD+fv7W/fu3e3vv//2WnbmzJnOkNlffvnFaa9Ro4ZFjx7dli9f/sTqxv2NHj3a3nrrrTAX5ly4cKGVLl3a3nzzzTDfh0eOHOE9iGfK8ePHLSAgwPr06eN1Pu0HH3xgSZIkca7f9Msvv1iLFi2sevXq5vF4rGbNmnbr1i0O6P0HBCcf6devnwUGBnq1HT9+3OrXr28xY8Z0vsivX7/u/IETnnwrdDt8//33VrRoUQsICLAKFSrYwIEDnWWWLl1qderUsUKFCtnq1at9VSr+IyYWiNjOnz9vTZo0saJFi9pHH33ktH/++eeWNm1a69mzp3MR1FA5c+a0uHHj2kcffeRcjNjMrH79+vbHH388qdLxL/TwAuF37tw569evn8WPH9/Kly9vQ4cOde5r2rSpNW3a1M6fP29mZidOnLDly5db9erV7bfffvNRxU8PgtMTEPrhfueH/CeffGJJkiRx/rBDP+xnzJhhHo/H/P39bcWKFV73wffmz59vsWPHtqFDh9qaNWusb9++5ufnZ3379nWWWbZsmZUvX97KlClj165dY/tFQkwsEPGdPHnSOnXqZKVLl7Z+/fo57cOHD7fUqVNbr169nPB06tQp69ixo02bNs3pAb4zPMH36OEFwm/Xrl1Wv359y5w5s5UtW9b27Nlj06dPt6ZNm9rSpUu9lmVf5NEgOD1mU6ZMsebNm9sff/xhly9fdto3b95sBQsWtG7dutmJEyec9nXr1tlrr71mr732mmXMmJFrAEUghw8ftnLlytmwYcPM7PbOWEBAgJUsWdLixYvnNWxo5cqVbLtIICQk5J6BZ86cOZYjRw5r3ry5V3h66aWXzOPx2Jw5c5wj4uyEPzl3Dn396aefrGHDhpY5c2bn2ndmt8NThgwZrEGDBjZgwAALDAy0MmXKODsODJ+NWOjhBR7emTNnbP78+ZY/f37LmDGjvfnmm1agQAFr06aNr0t7KhGcHqMLFy5YpkyZLGnSpJY7d25r2bKljRs3zrn/008/tcKFC1uLFi1s+/bttmfPHqtevbq1aNHCVq5cacmTJ7effvrJd0/gGXWvHelr167Zu+++a/v377djx45Zjhw5rG3btnbq1Clr3LixeTwe69y58xOuFv8VEwtETl27drUKFSpYpUqVLGnSpJYuXTobMGCAc/93331nderUseeff95eeOEFJ9yy0x3x0MMLPBqdO3e2KlWqWOrUqc3j8dhXX33l65KeOgSnx+jWrVvWu3dvGz16tG3evNkGDx5sCRIksBdffNE+//xzu3Xrlg0ZMsRq1KhhHo/HMmfObLlz5zaz22NSs2TJYqtWrfLxs3i2hH4ZHzx40KZNm2aff/6511CR0C/tAQMGWM2aNe306dNmZta/f3/LkSOHZcuWzY4fP87OWQTHxAKRz529RFOnTrUECRLYhg0b7Nq1a3by5Elr2rSpFSxY0Oucp/Pnz9vly5ed9+PdrvmDJ4ceXuDxuHOfY8WKFdarVy+LGzeu7d6924dVPZ0ITo/ZggULLG7cuLZ9+3Yzu91r8fbbb5vH47ESJUrYxx9/bOvWrbONGzfa1q1bnS+Vbt26Wa5cuZhe9QkKfe23b99uGTJksOeff94SJEhg2bNnt6tXr3ot27BhQ6/JPbp06WKDBw+2ixcvPtGaEX5MLBC5vPvuu86sUaHhadCgQZYvXz6vIHT48GGrUaOGpUyZ0j799NMw66GHImKghxd4PP59wPbChQs+quTpRnB6Atq3b2/t27d3fs6ZM6fVrl3bunTpYpUrVzaPx2Pjx483s9vXA2rXrp0lTJjQtm7d6qOKnz2hO1Xbtm2zmDFjWt++fe3EiRO2d+9eS5MmjU2fPt1r+a+++srSpElj7dq1s1atWlnChAntzz//9EXpeAhMLBA5rFmzxp577jmrWLGiHT161GkfN26c5cmTx+kdDH3/rl271uLHj2/p06f3GhYN36KHF8DTIqqvL8D7LHj++ec1btw4nTt3ThUqVFDChAk1YcIExYsXT0ePHtUvv/yi+vXrS5JixIihKFGiaM2aNcqRI4ePK392+Pn5ad++fSpatKi6d++uDz74QJKUPHlypUuXTtu3b9ePP/6owMBAlS1bVvXq1dM///yjuXPnKkGCBFqxYoWyZMni42cBN8HBwYoSJYqSJUumWrVq6cSJE5o0aZLixImjrl276vXXX5ckffrpp/rrr7+UL18+/fzzz7p+/bo+//xzeTweBQcHK1q0aD5+Js+G4sWL6/3339eIESPUuHFjTZw4UalTp1ahQoX0999/6/PPP1f//v0VK1YsSdLNmzdVqlQpVapUSU2aNPFx9ZCkCxcu6Pjx4/rzzz81aNAg9erVS4UKFdLHH3+sIUOGyM/PT+3atVP69OklSfXq1VOWLFk0ffp0ZcmSRUWKFFG0aNE0b948NWjQQKlTp/btEwLwbPN1cntWFCpUyDwej5UpU8bOnDlz12VCh52EnkeDJyc4ONh69+5tSZMm9boewsCBA83Pz88aNWpkRYoUsWjRolnnzp2dnodbt255zZaIyIGJBSK2ihUr2rRp05yfZ8yYYWXLlrXy5cs7w/ZmzZplUaJEsddee81+/PFH27Vrl1WpUsXatWvH7HkRDD28AJ4WHjMzX4e3p5mZyePx6Ntvv9WgQYM0fvx4FShQwGlHxHHs2DF9/PHHWr9+vZo1a6aLFy/qk08+0cSJExUYGCiPx6OOHTtq/Pjx2rFjh3OEFBFfaE+TJE2bNk1t27bVkiVLlDt3bl28eFE9e/bUrl27VL9+ffXq1UvS7SPlUaNGVaxYseTxeHTr1i1FjUon/eN25swZTZkyRW3atFH06NGd9hkzZmjkyJGSpAkTJiht2rRauHChunfvrosXLypKlChKkiSJ1q1bp2jRovEZGwHc+b5btmyZxowZoy1btqhdu3bq2rWrJOmLL77Qp59+qoIFC3r18K5YscLp4Q1dBwD4GsHpCTl69KgKFSqkTp066c033/R1ObiHEydOaMCAAVq6dKn27dunJUuWqHz58rp27ZpixoypBQsWqGPHjlqwYIGyZcvm63Lh4r333lOLFi2UNm1aZwfs448/1pQpU7Rx40YnCB05ckTt2rXT5s2b1aNHD3Xp0sVrPSEhIfLz8/PFU3imffzxx4oaNaqzkx0anjwej8aPH6+0adPq2LFjunz5ss6dO6dChQrJz8+PkBvBdOvWTdu3b5efn5+2bdumWLFiqU2bNurTp48kacqUKZoxY4YOHjyogIAAzZgxg/ALIELim+UJSZ06tXr37q1+/fqpVq1aypkzp69Lwl2kSJFCb731lvz8/OTv76+tW7eqfPnyihkzpiRpyZIlSpo0qZIlS+bjSuFm7dq1mjlzptasWaMJEyYoVapUkqRkyZIpJCRER48eVbp06RQSEqI0adKoT58+qlq1qoYNG6aECROqWbNmzroITU/Gnb0Lly9f1rFjx/Tll18qVqxYatu2rRo0aCBJGjlypJo1a6YJEyYoICAgzDoITb717x7eb775JkwP75w5cxQlShT16tVLjRo1UrVq1ejhBRDhsTfwBFWrVk3Vq1dX9uzZfV0K7iN58uTq3bu3SpcurRkzZmjQoEGSpP79++vrr7/WmDFjlDBhQh9XCTehEwuEhISocePGOnr0qCR5TSxw9epVJxSFTizQpUsXJhbwkdCd7WvXrilOnDjq0aOHevTooZ49e2rUqFGSpAYNGqhDhw7y8/NTjRo1dOrUqbuuA0/ee++9p0OHDilKlCgKDg6WJB08eFDp06dX/vz5FSNGDCVLlkz9+/dXihQp9Pnnn2vo0KGSpPjx4yt27NjyeDwKCQkhNAGIkAhOT1CmTJk0fvx4+fn5OV8qiJhSpEihvn37qlChQvrxxx9VpEgRDRgwQCtXrlSePHl8XR7uo1KlSpo+fbokqW7dumrXrp1CQkLUpEkTHTp0SM8995zGjRunYcOGqWvXrlqwYIF+//13DRw4UAEBAerYsSPvUR/66quv9Nxzz+n06dNKnTq12rZtq06dOqlXr15OeKpfv76aNGmi0qVLK3HixD6uGNL/enhbtmypY8eOOQH2zh5eSV49vFevXtWwYcM0fvx4r3XRwwsgouIcJ+A+Tpw4oT59+uiXX37RjBkzlC9fPl+XhPtgYoHI748//tALL7ygePHiacGCBUqSJImOHTumkSNHavjw4Ro0aJDatm3r9RgmEIgYZs+erREjRkiSM3X8rl27VLx4cbVs2dJr6viff/5ZgwcPVqVKlfT6668TlgBECgQnwMWpU6cUEhKi5MmT+7oUhAMTC0R8/550IzSw7t+/X7Vr11b06NG1ePFiJzyNHj1a/fv316xZs1SnTh0fVo5QlSpVUuvWrdWwYUNJ0syZMzVixAj5+flp3LhxSps2rWbPnq2GDRuqVatWqlWrltKnT69u3bopQ4YMGjFiBLPnAYg0CE4Angr/nljgrbfe0pdffqmhQ4c6PRR3hqd7TSzAztuTN23aNL344ouS/hee9u3bp9q1aytmzJhauHChkiRJosOHD2vhwoVq0aIF4TYCoIcXwLOG4ATgqRI6dfzRo0f15Zdf6rPPPtOgQYPUrl07SbePiI8ePVqnTp3STz/9pKRJk/q44mfPjRs3dOvWLcWKFUtHjhxRxowZVa5cOS1evFjS/8LTtm3bVK5cORUtWlTjx4/36vWlZzBioYcXwLOAQcUAnhpMLBDxzZo1S40aNVLJkiU1YMAApUmTRsuWLdPvv/+uatWqSZLT+5A2bVplzZpVixcvdi5MHIqdbd+6c/KU0Knj+/btq9GjR0u6Pfth+/btZWZq1qyZDh8+rFSpUilr1qwqUqSIMwEL2xFAZEJwAvDUKF26tKJHj65q1arp9OnTSpUqldq3b+9ceDp0p65JkyYaPnw4s+c9YV9++aVatGihdOnSqUyZMnrnnXc0duxYlSpVSlOmTNG2bdtUpUoVZ/lYsWIpV65c2rZtm77++msfVo5/Y+p4AM8iDvUAiJTuNrFAtmzZ9OOPP6p27doKDAzU4sWLnfDk5+en9u3bK3ny5F4TC7Dz9mSMHTtWHTt21PTp01W7dm1Jt2etvHr1qk6fPq1ixYpp2rRpatWqlfLly6cXXnhBK1eu1M2bN5UrVy4n5LK9Io6vvvpKAwcO1IYNG5we3pCQEKd3sF27dqpfv76uXr2qjRs30sMLINLjHCcAkRoTC0R8K1euVPny5fXee+/pnXfecdrz5cunkJAQ/f3338qfP7+aNm2qcuXKqWPHjgoKClLcuHE1bdo0RYsWLUxQhu8xdTyAZw3BCUCkwsQCkc/evXvVsmVLJUyYUG+//bYKFiyoevXq6bffftOAAQMUL148de/eXSEhIVqxYoWSJ0+u69evK0aMGJLYXhEBU8cDAMEJQCQya9Ysfffddzpw4IDq1aunvn376pdfftHLL7+s3Llza8GCBc6yZ8+eVdWqVbVx40Y1adJE48eP913h0N69e9WpUydFiRJF58+f17Vr1zRr1iylT59ekrRlyxYVLFhQs2fPdobySWKq6giGHl4AzzLGPQCIFJhYIHLLkiWLhg0bpqCgIO3cuVNvvvmm0qdPr5CQEIUev8uRI0eY6eEJTb5148YNXb16VZJ05MgRNW7cWIGBgZJubxszU+bMmfXtt99q3759aty4sU6ePKmAgAC1adNGUaNG1a1bt3z5FADgkaHHCUCEN3bsWLVv395rYoFGjRqpWLFievnll5UwYUKtXbtWrVq1UsyYMb0mFli9ejUTC0Qg+/fvd2Za6927t0qVKiVJqlmzpi5fvqxly5ZxLlMEQQ8vAHjj2wlAhLZy5Uq1adNGb731ltcQrt27d2vs2LHKmDGjypcvr71792rRokVKkyaN1q5dq8SJE2vVqlXy8/NTSEgIoSmCyJQpk4YPHy4z00cffaTVq1erXr16+vPPP7VkyRJne8G36OEFgLDocQIQoTGxwNNp79696tKli5YsWaKMGTNqx44dihYtGtsrAqCHFwDujuAEIMJjYoGn0549ezRy5Eh9+umnzrkwhCbfYup4ALg3PtkARHhMLPB0yp49u4YNG0ZoikBSp06tkiVLavPmzdq0aZMkqV69erpy5YreeustTZ8+XWfOnNEnn3yiWLFiaf78+Zo3b55mz57t9BgSmgA8rehxAhBpMLEA8PjRwwsAd8ceBoBIg4kFgMePHl4AuDt6nABEOkwsADx+9PACgDeCE4BIiYkFgMcvdNheaHgaOnSodu7cqZ07dzIRBIBnDsEJQKRHaAIeH3p4AeA2ghMAALgvengBgOAEAADCgdAE4FlFcAIAAAAAF5zRCQAAAAAuCE4AAAAA4ILgBAAAAAAuCE4AAAAA4ILgBAAAAAAuCE4AAAAA4ILgBADAA/J4PJo7d66vywAA+ADBCQDwRDRr1ky1a9e+631ly5ZV586dw7SPHz9eCRIkcH5+7733lC9fvvv+nn379ql58+ZKkyaN/P39lSFDBjVq1EibNm267+NOnDihjh07KmPGjPL391dAQIBq1qypZcuWuTwzAMCzgEt/AwCeGps2bVKFChWUK1cuffnll8qePbsuXbqk77//Xt26ddOqVavu+ri///5bJUqUUIIECTR48GDlzp1bN2/e1OLFi9WhQwft2bPnCT8TAEBEQ48TAOCpYGZq1qyZsmTJol9++UXVq1dXpkyZlC9fPr377rv6/vvv7/nY9u3by+PxaMOGDapXr56yZs2q5557Tl27dtX69evv+bhevXopa9asihUrljJmzKi3335bN2/edO7fvn27ypUrp7hx4ypevHgqUKCA0/N18OBB1axZUwkTJlTs2LH13HPPacGCBY/uBQEAPFL0OAEAngrbtm3Trl279N1338nPL+xxwTuH/N3p7NmzWrRokQYMGKDYsWM/8OMkKW7cuBo/frxSpUqlHTt2qHXr1oobN6569uwpSXrllVeUP39+jRo1SlGiRNG2bdsULVo0SVKHDh1048YN/fzzz4odO7Z+//13xYkTJ/xPHADwRBCcAABPhb1790qSsmfPHq7H7du3T2YW7sdJ0ltvveX8P3369OrevbumTp3qBKdDhw6pR48ezrqzZMniLH/o0CHVq1dPuXPnliRlzJgx3L8fAPDkMFQPAPBUMLMn+jhJmjZtmkqUKKEUKVIoTpw4euutt3To0CHn/q5du6pVq1aqWLGiPvroI+3fv9+5r1OnTurfv79KlCihd999V7/99ttD1wEAePwITgAAn4sXL54uXLgQpv38+fOKHz/+A60ja9askhTuiRyyZMkij8cT7setW7dOr7zyiqpVq6b58+dr69at6tu3r27cuOEs895772nXrl2qXr26li9frpw5c2rOnDmSpFatWumvv/5S48aNtWPHDhUsWFDDhw8PVw0AgCeH4AQA8Lls2bJpy5YtYdq3bNniBCI3+fLlU86cOTVkyBCFhISEuf/8+fN3fVyiRIkUGBioESNG6MqVKw/8uLVr1ypdunTq27evChYsqCxZsujgwYNhlsuaNau6dOmiJUuWqG7duho3bpxzX0BAgNq2bavZs2erW7du+uqrrx7ouQIAnjzOcQIAPDEXLlzQtm3bvNoSJ06sdu3a6YsvvlCnTp3UqlUr+fv768cff9SUKVM0b948r+WvXbsWZh1x48ZVpkyZNG7cOFWsWFGlSpVS3759lT17dl2+fFnz5s3TkiVL7jkd+YgRI1SiRAkVLlxY77//vvLkyaNbt25p6dKlGjVqlHbv3h3mMVmyZNGhQ4c0depUFSpUSD/++KPTmxRaZ48ePVS/fn1lyJBBR44c0caNG1WvXj1JUufOnVW1alVlzZpV586d04oVK5QjR46HeFUBAE8CwQkA8MSsXLlS+fPn92pr2bKlxo4dq59//ll9+/ZVxYoVdePGDWXPnl0zZsxQlSpVvJb/888/w6yjQoUK+umnn1S4cGFt2rRJAwYMUOvWrXX69GmlTJlSxYsX12effXbPujJmzKgtW7ZowIAB6tatm44fP66kSZOqQIECGjVq1F0fU6tWLXXp0kWvv/66goKCVL16db399tt67733JElRokTRmTNn1KRJE508eVJJkiRR3bp11a9fP0lScHCwOnTooCNHjihevHiqUqWKhg4dGs5XFADwpHjsv5wVCwAAAADPAM5xAgAAAAAXBCcAAAAAcEFwAgAAAAAXBCcAAAAAcEFwAgAAAAAXBCcAAAAAcEFwAgAAAAAXBCcAAAAAcEFwAgAAAAAXBCcAAAAAcEFwAgAAAAAXBCcAAAAAcPF/BfOalbTmGSgAAAAASUVORK5CYII="/>
          <p:cNvSpPr>
            <a:spLocks noChangeAspect="1" noChangeArrowheads="1"/>
          </p:cNvSpPr>
          <p:nvPr/>
        </p:nvSpPr>
        <p:spPr bwMode="auto">
          <a:xfrm>
            <a:off x="1217459" y="2458065"/>
            <a:ext cx="719496" cy="82622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6" name="Picture 15"/>
          <p:cNvPicPr>
            <a:picLocks noChangeAspect="1"/>
          </p:cNvPicPr>
          <p:nvPr/>
        </p:nvPicPr>
        <p:blipFill>
          <a:blip r:embed="rId3"/>
          <a:stretch>
            <a:fillRect/>
          </a:stretch>
        </p:blipFill>
        <p:spPr>
          <a:xfrm>
            <a:off x="429198" y="1685474"/>
            <a:ext cx="3896995" cy="2855076"/>
          </a:xfrm>
          <a:prstGeom prst="rect">
            <a:avLst/>
          </a:prstGeom>
        </p:spPr>
      </p:pic>
      <p:sp>
        <p:nvSpPr>
          <p:cNvPr id="17" name="AutoShape 6" descr="data:image/png;base64,iVBORw0KGgoAAAANSUhEUgAAAjcAAAH+CAYAAABgJy9PAAAAOXRFWHRTb2Z0d2FyZQBNYXRwbG90bGliIHZlcnNpb24zLjcuMSwgaHR0cHM6Ly9tYXRwbG90bGliLm9yZy/bCgiHAAAACXBIWXMAAA9hAAAPYQGoP6dpAABIL0lEQVR4nO3deXwNZ///8ffJ4pBKgiK2UL2pNQitClUUtbdRVbdbUVVFUbsKqkUrSm3FlxCk6iZ2elsbsZfaKr0pVRTRSiwtiaQkcs78/vDLuaXWaJITk9fz8TiPx32uuWbO5/SenHm75poZi2EYhgAAAEzCxdkFAAAAZCTCDQAAMBXCDQAAMBXCDQAAMBXCDQAAMBXCDQAAMBXCDQAAMBXCDQAAMBXCDQAAMBXCDQAAMJUcHW527NihVq1aqVixYrJYLFq9enW6t7Fp0ybVqlVLnp6eKlSokNq0aaMzZ85keK0AAODh5Ohwk5iYqKpVq2rGjBmPtP7p06f16quv6qWXXlJUVJQ2bdqky5cv67XXXsvgSgEAwMOy8ODMWywWi1atWqXAwEBHW1JSkoYPH67Fixfr6tWrqly5sj777DPVr19fkrR8+XK1b99eSUlJcnG5lRP/85//6NVXX1VSUpLc3d2d8E0AAMjZcvTIzYP07t1be/bsUXh4uP773/+qbdu2atq0qU6cOCFJqlGjhlxcXDR//nzZbDbFxcXpq6++UqNGjQg2AAA4CSM3/99fR26io6P19NNPKzo6WsWKFXP0a9SokWrWrKmxY8dKkrZv36433nhDv//+u2w2mwICArR+/Xrly5fPCd8CAAAwcnMPhw8fls1m0zPPPKO8efM6Xtu3b9epU6ckSbGxserWrZs6d+6s/fv3a/v27cqVK5def/11kRkBAHAON2cXkF0lJCTI1dVVBw8elKura5plefPmlSTNmDFD3t7eGj9+vGPZwoUL5evrq71796pWrVpZWjMAACDc3JO/v79sNpsuXryounXr3rXPn3/+6ZhInCo1CNnt9kyvEQAA3ClHn5ZKSEhQVFSUoqKiJN26tDsqKkrR0dF65pln1KFDB3Xq1EkrV67U6dOntW/fPgUHB2vdunWSpBYtWmj//v0aPXq0Tpw4oe+//15dunRRqVKl5O/v78RvBgBAzpWjJxRv27ZNDRo0uKO9c+fOCgsL082bN/XJJ59owYIF+u2331SwYEHVqlVLo0aNkp+fnyQpPDxc48eP188//ywPDw8FBATos88+U/ny5bP66wAAAOXwcAMAAMwnR5+WAgAA5kO4AQAAppLjrpay2+06f/68PD09ZbFYnF0OAAB4CIZh6Nq1aypWrNgdVyr/VY4LN+fPn5evr6+zywAAAI/g3LlzKlGixH375Lhw4+npKenWfxwvLy8nVwMAAB5GfHy8fH19Hcfx+8lx4Sb1VJSXlxfhBgCAx8zDTClhQjEAADAVwg0AADAVwg0AADAVwg0AADAVwg0AADAVwg0AADAVwg0AADAVwg0AADAVwg0AADAVwg0AADAVwg0AADAVwg0AADAVwg0AADAVwg0AADAVN2cXACBjRI/2c3YJyEZKjjzs7BIAp2HkBgAAmArhBgAAmArhBgAAmArhBgAAmArhBgAAmArhBgAAmArhBgAAmArhBgAAmArhBgAAmArhBgAAmArhBgAAmArhBgAAmArhBgAAmArhBgAAmArhBgAAmArhBgAAmArhBgAAmArhBgAAmEq2CTfjxo2TxWJRv3797ttv2bJlKl++vHLnzi0/Pz+tX78+awoEAACPhWwRbvbv36+QkBBVqVLlvv12796t9u3bq2vXrjp06JACAwMVGBioI0eOZFGlAAAgu3N6uElISFCHDh00Z84c5c+f/759p06dqqZNm2rw4MGqUKGCxowZo+rVq2v69OlZVC0AAMjunB5uevXqpRYtWqhRo0YP7Ltnz547+jVp0kR79uy55zpJSUmKj49P8wIAAObl5swPDw8P1/fff6/9+/c/VP/Y2Fj5+PikafPx8VFsbOw91wkODtaoUaP+Vp0AAODx4bSRm3Pnzqlv377697//rdy5c2fa5wQFBSkuLs7xOnfuXKZ9FgAAcD6njdwcPHhQFy9eVPXq1R1tNptNO3bs0PTp05WUlCRXV9c06xQpUkQXLlxI03bhwgUVKVLknp9jtVpltVoztngAAJBtOW3kpmHDhjp8+LCioqIcr2effVYdOnRQVFTUHcFGkgICAhQZGZmmLSIiQgEBAVlVNgAAyOacNnLj6empypUrp2l74okn9OSTTzraO3XqpOLFiys4OFiS1LdvX9WrV08TJ05UixYtFB4ergMHDmj27NlZXj8AAMienH611P1ER0crJibG8b527dpatGiRZs+erapVq2r58uVavXr1HSEJAADkXBbDMAxnF5GV4uPj5e3trbi4OHl5eTm7HCDDRI/2c3YJyEZKjjzs7BKADJWe43e2HrkBAABIL8INAAAwFcINAAAwFcINAAAwFcINAAAwFcINAAAwFcINAAAwFcINAAAwFcINAAAwFcINAAAwFcINAAAwFcINAAAwFcINAAAwFcINAAAwFcINAAAwFcINAAAwFcINAAAwFcINAAAwFcINAAAwFcINAAAwFcINAAAwFcINAAAwFcINAAAwFcINAAAwFcINAAAwFcINAAAwFcINAAAwFcINAAAwFcINAAAwFcINAAAwFaeGm5kzZ6pKlSry8vKSl5eXAgICtGHDhnv2DwsLk8ViSfPKnTt3FlYMAACyOzdnfniJEiU0btw4lS1bVoZh6Msvv9Srr76qQ4cOqVKlSnddx8vLS8ePH3e8t1gsWVUuAAB4DDg13LRq1SrN+08//VQzZ87Ud999d89wY7FYVKRIkawoDwAAPIayzZwbm82m8PBwJSYmKiAg4J79EhISVKpUKfn6+urVV1/Vjz/+eN/tJiUlKT4+Ps0LAACYl9PDzeHDh5U3b15ZrVb16NFDq1atUsWKFe/at1y5cpo3b57WrFmjhQsXym63q3bt2vr111/vuf3g4GB5e3s7Xr6+vpn1VQAAQDZgMQzDcGYBycnJio6OVlxcnJYvX67Q0FBt3779ngHndjdv3lSFChXUvn17jRkz5q59kpKSlJSU5HgfHx8vX19fxcXFycvLK8O+B+Bs0aP9nF0CspGSIw87uwQgQ8XHx8vb2/uhjt9OnXMjSbly5VKZMmUkSTVq1ND+/fs1depUhYSEPHBdd3d3+fv76+TJk/fsY7VaZbVaM6xeAACQvTn9tNRf2e32NCMt92Oz2XT48GEVLVo0k6sCAACPC6eO3AQFBalZs2YqWbKkrl27pkWLFmnbtm3atGmTJKlTp04qXry4goODJUmjR49WrVq1VKZMGV29elUTJkzQ2bNn9c477zjzawAAgGzEqeHm4sWL6tSpk2JiYuTt7a0qVapo06ZNaty4sSQpOjpaLi7/G1y6cuWKunXrptjYWOXPn181atTQ7t27H2p+DgAAyBmcPqE4q6VnQhLwOGFCMW7HhGKYTXqO39luzg0AAMDfQbgBAACmQrgBAACmQrgBAACmQrgBAACmQrgBAACmQrgBAACmQrgBAACmQrgBAACmQrgBAACmQrgBAACmQrgBAACmQrgBAACmQrgBAACmQrgBAACmQrgBAACmQrgBAACmQrgBAACmQrgBAACmQrgBAACmQrgBAACmQrgBAACmQrgBAACmQrgBAACmQrgBAACmQrgBAACmQrgBAACmQrgBAACmQrgBAACmQrgBAACm4tRwM3PmTFWpUkVeXl7y8vJSQECANmzYcN91li1bpvLlyyt37tzy8/PT+vXrs6haAADwOHBquClRooTGjRungwcP6sCBA3rppZf06quv6scff7xr/927d6t9+/bq2rWrDh06pMDAQAUGBurIkSNZXDkAAMiuLIZhGM4u4nYFChTQhAkT1LVr1zuWtWvXTomJiVq7dq2jrVatWqpWrZpmzZr1UNuPj4+Xt7e34uLi5OXllWF1A84WPdrP2SUgGyk58rCzSwAyVHqO39lmzo3NZlN4eLgSExMVEBBw1z579uxRo0aN0rQ1adJEe/bsued2k5KSFB8fn+YFAADMy+nh5vDhw8qbN6+sVqt69OihVatWqWLFinftGxsbKx8fnzRtPj4+io2Nvef2g4OD5e3t7Xj5+vpmaP0AACB7cXq4KVeunKKiorR371717NlTnTt31tGjRzNs+0FBQYqLi3O8zp07l2HbBgAA2Y+bswvIlSuXypQpI0mqUaOG9u/fr6lTpyokJOSOvkWKFNGFCxfStF24cEFFihS55/atVqusVmvGFg0AALItp4/c/JXdbldSUtJdlwUEBCgyMjJNW0RExD3n6AAAgJzHqSM3QUFBatasmUqWLKlr165p0aJF2rZtmzZt2iRJ6tSpk4oXL67g4GBJUt++fVWvXj1NnDhRLVq0UHh4uA4cOKDZs2c782sAAIBsxKnh5uLFi+rUqZNiYmLk7e2tKlWqaNOmTWrcuLEkKTo6Wi4u/xtcql27thYtWqQRI0Zo2LBhKlu2rFavXq3KlSs76ysAAIBsJtvd5yazcZ8bmBX3ucHtuM8NzOaxvM8NAABARiDcAAAAUyHcAAAAUyHcAAAAUyHcAAAAUyHcAAAAUyHcAAAAUyHcAAAAUyHcAAAAUyHcAAAAUyHcAAAAUyHcAAAAUyHcAAAAUyHcAAAAUyHcAAAAUyHcAAAAUyHcAAAAUyHcAAAAUyHcAAAAUyHcAAAAUyHcAAAAUyHcAAAAUyHcAAAAUyHcAAAAUyHcAAAAUyHcAAAAUyHcAAAAUyHcAAAAUyHcAAAAUyHcAAAAU3FquAkODtZzzz0nT09PFS5cWIGBgTp+/Ph91wkLC5PFYknzyp07dxZVDAAAsjunhpvt27erV69e+u677xQREaGbN2/q5ZdfVmJi4n3X8/LyUkxMjON19uzZLKoYAABkd27O/PCNGzemeR8WFqbChQvr4MGDevHFF++5nsViUZEiRTK7PAAA8BjKVnNu4uLiJEkFChS4b7+EhASVKlVKvr6+evXVV/Xjjz9mRXkAAOAxkG3Cjd1uV79+/VSnTh1Vrlz5nv3KlSunefPmac2aNVq4cKHsdrtq166tX3/99a79k5KSFB8fn+YFAADMy6mnpW7Xq1cvHTlyRLt27bpvv4CAAAUEBDje165dWxUqVFBISIjGjBlzR//g4GCNGjUqw+sFAADZU7YYuendu7fWrl2rrVu3qkSJEula193dXf7+/jp58uRdlwcFBSkuLs7xOnfuXEaUDAAAsimnjtwYhqE+ffpo1apV2rZtm0qXLp3ubdhsNh0+fFjNmze/63Kr1Sqr1fp3SwUAAI8Jp4abXr16adGiRVqzZo08PT0VGxsrSfL29laePHkkSZ06dVLx4sUVHBwsSRo9erRq1aqlMmXK6OrVq5owYYLOnj2rd955x2nfAwAAZB9ODTczZ86UJNWvXz9N+/z58/XWW29JkqKjo+Xi8r+zZ1euXFG3bt0UGxur/Pnzq0aNGtq9e7cqVqyYVWUDAIBszGIYhuHsIrJSfHy8vL29FRcXJy8vL2eXA2SY6NF+zi4B2UjJkYedXQKQodJz/M4WE4oBAAAyCuEGAACYSrrn3MTHx2vv3r1KTk5WzZo1VahQocyoCwAA4JGkK9xERUWpefPmunDhggzDkKenp5YuXaomTZpkVn0AAADpkq7TUh988IFKly6tXbt26eDBg2rYsKF69+6dWbUBAACkW7pGbg4ePKhvvvlG1atXlyTNmzdPBQoUUHx8PFceAQCAbCFdIzd//PFHmscj5MuXT0888YR+//33DC8MAADgUaR7QvHRo0cddxKWbj1C4dixY7p27ZqjrUqVKhlTHQAAQDqlO9w0bNhQf73vX8uWLWWxWGQYhiwWi2w2W4YVCAAAkB7pCjenT5/OrDoAAAAyRLrCTalSpTKrDgAAgAzxSA/OPHHihNasWaMzZ87IYrGodOnSCgwM1NNPP53R9QEAAKRLusNNcHCwRo4cKbvdrsKFC8swDF26dElDhw7V2LFjNWjQoMyoEwAA4KGk61LwrVu3asSIERo+fLguX76smJgYxcbGOsLN0KFDtWPHjsyqFQAA4IEsxl8vfbqPdu3aKV++fAoJCbnr8nfffVfXrl3T4sWLM6zAjJaeR6YDj5Po0X7OLgHZSMmRh51dApCh0nP8TtfIzb59+9SxY8d7Lu/YsaO+++679GwSAAAgQ6Ur3Fy4cEFPPfXUPZeXLl06zQ3+AAAAslq6ws2NGzeUK1euey53d3dXcnLy3y4KAADgUaX7aqnQ0FDlzZv3rstufwQDAACAM6Qr3JQsWVJz5sx5YB8AAABnSVe4OXPmTCaVAQAAkDHSFW5u3LihzZs3q2XLlpKkoKAgJSUl/W9jbm4aPXq0cufOnbFVAgAAPKR0hZuwsDCtW7fOEW6mT5+uSpUqKU+ePJKkn376SUWKFNGAAQMyvlIAAICHkK6rpf7973/r3XffTdO2aNEibd26VVu3btWECRO0bNmyDC0QAAAgPdIVbk6ePCk/v//dBTV37txycfnfJmrWrKmjR49mXHUAAADplK7TUlevXk0zx+bSpUtpltvt9jTLAQAAslq6Rm5KlCihI0eO3HP5f//7X5UoUeJvFwUAAPCo0hVumjdvrpEjR+rGjRt3LLt+/bpGjRqlFi1aZFhxAAAA6ZWu01LDhg3T0qVLVa5cOfXu3VvPPPOMJOn48eOaPn26UlJSNGzYsEwpFAAA4GGkK9z4+Pho9+7d6tmzp4YOHSrDMCRJFotFjRs31v/93//Jx8cnUwoFAAB4GOl+tlTp0qW1ceNG/fHHHzp58qQkqUyZMipQoECGFwcAAJBe6Zpzc7sCBQqoZs2aqlmz5iMHm+DgYD333HPy9PRU4cKFFRgYqOPHjz9wvWXLlql8+fLKnTu3/Pz8tH79+kf6fAAAYD6PHG4ywvbt29WrVy999913ioiI0M2bN/Xyyy8rMTHxnuvs3r1b7du3V9euXXXo0CEFBgYqMDDwvldxAQCAnMNipE6cyQYuXbqkwoULa/v27XrxxRfv2qddu3ZKTEzU2rVrHW21atVStWrVNGvWrAd+Rnx8vLy9vRUXFycvL68Mqx1wtujRfg/uhByj5MjDzi4ByFDpOX47deTmr+Li4iTpvqe59uzZo0aNGqVpa9Kkifbs2XPX/klJSYqPj0/zAgAA5pVtwo3dble/fv1Up04dVa5c+Z79YmNj77giy8fHR7GxsXftHxwcLG9vb8fL19c3Q+sGAADZS7YJN7169dKRI0cUHh6eodsNCgpSXFyc43Xu3LkM3T4AAMhe0n0peGbo3bu31q5dqx07djzw8Q1FihTRhQsX0rRduHBBRYoUuWt/q9Uqq9WaYbUCAIDszakjN4ZhqHfv3lq1apW2bNmi0qVLP3CdgIAARUZGpmmLiIhQQEBAZpUJAAAeI04duenVq5cWLVqkNWvWyNPT0zFvxtvbW3ny5JEkderUScWLF1dwcLAkqW/fvqpXr54mTpyoFi1aKDw8XAcOHNDs2bOd9j0AAED24dSRm5kzZyouLk7169dX0aJFHa8lS5Y4+kRHRysmJsbxvnbt2lq0aJFmz56tqlWravny5Vq9evV9JyEDAICcw6kjNw9zi51t27bd0da2bVu1bds2EyoCAACPu2xztRQAAEBGINwAAABTIdwAAABTIdwAAABTIdwAAABTIdwAAABTIdwAAABTIdwAAABTIdwAAABTIdwAAABTIdwAAABTIdwAAABTIdwAAABTIdwAAABTIdwAAABTIdwAAABTIdwAAABTIdwAAABTIdwAAABTIdwAAABTIdwAAABTIdwAAABTIdwAAABTIdwAAABTIdwAAABTIdwAAABTIdwAAABTIdwAAABTIdwAAABTIdwAAABTcWq42bFjh1q1aqVixYrJYrFo9erV9+2/bds2WSyWO16xsbFZUzAAAMj2nBpuEhMTVbVqVc2YMSNd6x0/flwxMTGOV+HChTOpQgAA8Lhxc+aHN2vWTM2aNUv3eoULF1a+fPkyviAAAPDYeyzn3FSrVk1FixZV48aN9e233963b1JSkuLj49O8AACAeT1W4aZo0aKaNWuWVqxYoRUrVsjX11f169fX999/f891goOD5e3t7Xj5+vpmYcUAACCrWQzDMJxdhCRZLBatWrVKgYGB6VqvXr16KlmypL766qu7Lk9KSlJSUpLjfXx8vHx9fRUXFycvL6+/UzKQrUSP9nN2CchGSo487OwSgAwVHx8vb2/vhzp+O3XOTUaoWbOmdu3adc/lVqtVVqs1CysCAADO9FidlrqbqKgoFS1a1NllAACAbMKpIzcJCQk6efKk4/3p06cVFRWlAgUKqGTJkgoKCtJvv/2mBQsWSJKmTJmi0qVLq1KlSrpx44ZCQ0O1ZcsWffPNN876CgCAe6gzrY6zS0A2822f+18ElFGcGm4OHDigBg0aON4PGDBAktS5c2eFhYUpJiZG0dHRjuXJyckaOHCgfvvtN3l4eKhKlSravHlzmm0AAICczanhpn79+rrffOawsLA074cMGaIhQ4ZkclUAAOBx9tjPuQEAALgd4QYAAJgK4QYAAJgK4QYAAJgK4QYAAJgK4QYAAJgK4QYAAJgK4QYAAJgK4QYAAJgK4QYAAJgK4QYAAJgK4QYAAJgK4QYAAJgK4QYAAJgK4QYAAJgK4QYAAJgK4QYAAJgK4QYAAJgK4QYAAJgK4QYAAJgK4QYAAJgK4QYAAJgK4QYAAJgK4QYAAJgK4QYAAJgK4QYAAJgK4QYAAJgK4QYAAJgK4QYAAJgK4QYAAJiKU8PNjh071KpVKxUrVkwWi0WrV69+4Drbtm1T9erVZbVaVaZMGYWFhWV6nQAA4PHh1HCTmJioqlWrasaMGQ/V//Tp02rRooUaNGigqKgo9evXT++88442bdqUyZUCAIDHhZszP7xZs2Zq1qzZQ/efNWuWSpcurYkTJ0qSKlSooF27dmny5Mlq0qRJZpUJAAAeI4/VnJs9e/aoUaNGadqaNGmiPXv23HOdpKQkxcfHp3kBAADzeqzCTWxsrHx8fNK0+fj4KD4+XtevX7/rOsHBwfL29na8fH19s6JUAADgJI9VuHkUQUFBiouLc7zOnTvn7JIAAEAmcuqcm/QqUqSILly4kKbtwoUL8vLyUp48ee66jtVqldVqzYryAABANvBYjdwEBAQoMjIyTVtERIQCAgKcVBEAAMhunBpuEhISFBUVpaioKEm3LvWOiopSdHS0pFunlDp16uTo36NHD/3yyy8aMmSIfvrpJ/3f//2fli5dqv79+zujfAAAkA05NdwcOHBA/v7+8vf3lyQNGDBA/v7+GjlypCQpJibGEXQkqXTp0lq3bp0iIiJUtWpVTZw4UaGhoVwGDgAAHJw656Z+/foyDOOey+929+H69evr0KFDmVgVAAB4nD1Wc24AAAAehHADAABMhXADAABMhXADAABMhXADAABM5bG6Q3F2UmPwAmeXgGzk4IROD+4EAMgSjNwAAABTIdwAAABTIdwAAABTIdwAAABTIdwAAABTIdwAAABTIdwAAABTIdwAAABTIdwAAABTIdwAAABTIdwAAABTIdwAAABTIdwAAABTIdwAAABTIdwAAABTIdwAAABTIdwAAABTIdwAAABTIdwAAABTIdwAAABTIdwAAABTIdwAAABTIdwAAABTIdwAAABTyRbhZsaMGXrqqaeUO3duPf/889q3b989+4aFhclisaR55c6dOwurBQAA2ZnTw82SJUs0YMAAffTRR/r+++9VtWpVNWnSRBcvXrznOl5eXoqJiXG8zp49m4UVAwCA7Mzp4WbSpEnq1q2bunTpoooVK2rWrFny8PDQvHnz7rmOxWJRkSJFHC8fH58srBgAAGRnTg03ycnJOnjwoBo1auRoc3FxUaNGjbRnz557rpeQkKBSpUrJ19dXr776qn788cd79k1KSlJ8fHyaFwAAMC+nhpvLly/LZrPdMfLi4+Oj2NjYu65Trlw5zZs3T2vWrNHChQtlt9tVu3Zt/frrr3ftHxwcLG9vb8fL19c3w78HAADIPpx+Wiq9AgIC1KlTJ1WrVk316tXTypUrVahQIYWEhNy1f1BQkOLi4hyvc+fOZXHFAAAgK7k588MLFiwoV1dXXbhwIU37hQsXVKRIkYfahru7u/z9/XXy5Mm7LrdarbJarX+7VgAA8Hhw6shNrly5VKNGDUVGRjra7Ha7IiMjFRAQ8FDbsNlsOnz4sIoWLZpZZQIAgMeIU0duJGnAgAHq3Lmznn32WdWsWVNTpkxRYmKiunTpIknq1KmTihcvruDgYEnS6NGjVatWLZUpU0ZXr17VhAkTdPbsWb3zzjvO/BoAACCbcHq4adeunS5duqSRI0cqNjZW1apV08aNGx2TjKOjo+Xi8r8BpitXrqhbt26KjY1V/vz5VaNGDe3evVsVK1Z01lcAAADZiNPDjST17t1bvXv3vuuybdu2pXk/efJkTZ48OQuqAgAAj6PH7mopAACA+yHcAAAAUyHcAAAAUyHcAAAAUyHcAAAAUyHcAAAAUyHcAAAAUyHcAAAAUyHcAAAAUyHcAAAAUyHcAAAAUyHcAAAAUyHcAAAAUyHcAAAAUyHcAAAAUyHcAAAAUyHcAAAAUyHcAAAAUyHcAAAAUyHcAAAAUyHcAAAAUyHcAAAAUyHcAAAAUyHcAAAAUyHcAAAAUyHcAAAAUyHcAAAAUyHcAAAAUyHcAAAAUyHcAAAAU8kW4WbGjBl66qmnlDt3bj3//PPat2/fffsvW7ZM5cuXV+7cueXn56f169dnUaUAACC7c3q4WbJkiQYMGKCPPvpI33//vapWraomTZro4sWLd+2/e/dutW/fXl27dtWhQ4cUGBiowMBAHTlyJIsrBwAA2ZHTw82kSZPUrVs3denSRRUrVtSsWbPk4eGhefPm3bX/1KlT1bRpUw0ePFgVKlTQmDFjVL16dU2fPj2LKwcAANmRmzM/PDk5WQcPHlRQUJCjzcXFRY0aNdKePXvuus6ePXs0YMCANG1NmjTR6tWr79o/KSlJSUlJjvdxcXGSpPj4+L9Vuy3p+t9aH+byd/enjHDths3ZJSAbyQ77ZMr1FGeXgGzm7+yXqesahvHAvk4NN5cvX5bNZpOPj0+adh8fH/300093XSc2Nvau/WNjY+/aPzg4WKNGjbqj3dfX9xGrBu7kPa2Hs0sA0gr2dnYFwB28P/j7++W1a9fk7X3/7Tg13GSFoKCgNCM9drtdf/zxh5588klZLBYnVvb4i4+Pl6+vr86dOycvLy9nlwOwTyJbYr/MGIZh6Nq1aypWrNgD+zo13BQsWFCurq66cOFCmvYLFy6oSJEid12nSJEi6epvtVpltVrTtOXLl+/Ri8YdvLy8+INFtsI+ieyI/fLve9CITSqnTijOlSuXatSoocjISEeb3W5XZGSkAgIC7rpOQEBAmv6SFBERcc/+AAAgZ3H6aakBAwaoc+fOevbZZ1WzZk1NmTJFiYmJ6tKliySpU6dOKl68uIKDgyVJffv2Vb169TRx4kS1aNFC4eHhOnDggGbPnu3MrwEAALIJp4ebdu3a6dKlSxo5cqRiY2NVrVo1bdy40TFpODo6Wi4u/xtgql27thYtWqQRI0Zo2LBhKlu2rFavXq3KlSs76yvkWFarVR999NEdp/0AZ2GfRHbEfpn1LMbDXFMFAADwmHD6TfwAAAAyEuEGAACYCuEGAACYCuEGAACYCuEGAACYCuEGAACYCuEG2QZ3JQCAv8dutzu7hGyBcINswW63Ox5kevbsWdlsNidXBNzd3Q4eHFCQXaTe9HbOnDn6+eefJeXMfzhyEz84nd1ud/xBjho1SkePHlXHjh3VsmVLJ1cGpHX7vhoVFaXk5GR5eXmpfPnyTq4M+B+bzaYSJUooMDBQM2fOdHY5TsHIDZwmNVenHiyGDx+uadOm6c0339Rzzz3nzNKAOxiGkWZfbdu2rbp06aLnn39eAwYMcPwrGXAmu90uV1dXffzxxzpy5Ih++eUXZ5fkFIQbOE3qaShJOnjwoFauXKlly5apVatWjmeLMbCI7CJ1f500aZJCQ0MVFhamH3/8UW+//bZCQkIUHx/v5AqRE/31NzI1gL/wwgs6ceKEtm3b5oSqnI9wgyw3ZMgQffvtt2narl+/rvj4eBUuXDhNu8ViUXJyMnNwkG3s3btXQUFBqlOnjlasWKGwsDB9/vnnevbZZ3Xz5k1nl4ccxDAMR+het26dlixZ4lhWqVIl9ejRQ1OmTNG5c+ecVaLTEG6QpY4eParLly/r+eefT9N+9epVJSYmKleuXJKk5ORkx7IdO3Zo9erVjOIgy/11n7t27ZqOHj2qatWq6bvvvtNbb72lcePGqWfPnkpOTtb48eP13XffOala5CS3B5vFixdr3Lhx6t+/v1q2bKklS5bo2rVrat++vXLlyqWjR49KUo76RyLhBlmqYsWKmjt3rtzc3LR48WKtWbNGktSyZUuVK1dOb7zxhlJSUhwh5/r165o4caJ++OGHNKexgMx2+xV8J06ckCR5enqqcePG6tGjhxo0aKAZM2aoe/fukm4Fn82bN+vAgQNOqxk5w+3BZtiwYVq8eLEmTpyoLVu2yGKxaPr06apRo4Z++eUXJSYmatq0aZIkV1dXZ5adpbhaClkmJSVFbm5ukqTExEQFBASoePHiev/999WsWTN999136tq1q27cuKGRI0cqMTFRa9as0fnz53Xo0CHHukBm++sVfPv371fnzp3Vtm1bRUZGauTIkUpOTlZERITy5cun33//XR07dlRcXJx27NiRow4icJ5Dhw5p4MCB+uSTT1S7dm1Jt35nz507p6lTp+qHH37QqVOn9Ouvv+qbb75Ro0aN0gQjMyPcIMv16NFDbdu2VYECBTRw4EB5eHiof//+atiwoc6dO6eBAwfqxx9/lIeHh8qWLasvv/xS7u7ustlsHDSQqf76wz9ixAjNmjVLCxculJ+fn4oXLy5Jmj17tsLCwnTy5Ek988wzunHjhiRpz5497KvINLfvn9OnT9fmzZt18+ZNLVu2TB4eHnfsd0ePHtWpU6fUvXt3vfLKK5o1a5azSs9yhBtkutv/ILds2aLXXntNS5YsUZMmTbR3714NGTJEefPmVd++ffXyyy9Lki5cuKC8efPKw8NDFoslzagPkBWOHDmi9u3ba+LEiY798vYRnaNHj2rz5s1KSEiQr6+v/vWvf8nV1ZV9FZnOMAwtXrxY3bt3V548ebRhwwbVqFHDsUxKezXqN998o44dO2rr1q2qWLGiU2rOavwFItOl/pEtXLhQhw4dUlBQkJo0aSLDMPT8889rwoQJGjx4sKZNm6abN2+qRYsWjkvBpVt/rBwskJnee+89vfbaa2rUqJGjLSEhQbGxsSpYsKCjLTXY2Gw2VaxY8Y4Dhc1mY19FhtuwYYOqV68uHx8fDR8+XHnz5lVQUJCsVqvee+89hYSEaPDgwSpbtuxdTzk988wzKlSoUJoLNcyOCcXIEidOnFBoaKhmzZqlhIQESbcOBHa7XTVr1tSECROUmJioTz/99I6rTXLC+WE4z7Fjx+Th4aF69eqlab9+/bpcXV0dB4TbrzTZtGmTvvzyyzu2xakoZLTLly9rzJgxqlWrlrp3766JEyeqWbNmkqQ2bdpo4sSJWr9+vWbMmKGTJ0/edRubNm3S0aNH9eSTT2Zl6U7FaSlkma+//lqTJ0/WTz/9pM2bN6tSpUqy2WxycXGRxWLRrl27FB4eri+++MLxL2QgK6SeOv3yyy/l5uamDh06SJJq1aqlpKQkRUZGqkCBApJuhZ62bduqYsWKGj9+vDPLRg5x7Ngx1atXT/Hx8Vq3bp0aNmyoGzduKHfu3JKkr776SsOGDVPbtm317rvvpnkciM1mU0REhIoXLy4/Pz9nfYUsR7hBhrt9XsKUKVN0+fJlffLJJ5KkjRs36vPPP1diYqLmz5+v8uXLy2azyWKxpAk0t28DyCy3T8D8/fff1b59eyUkJKhfv3564403dOLECbVu3Vo3btxQr169ZLFYtHbtWsXGxioqKopTUMg0t/8GHj9+XP/6179kt9uVlJTkCCtJSUmyWq2Sbp3279y5syZOnKh+/fo5sfLsgXCDDHX7H+TevXs1a9Ysffnll5o6dar69OkjSVq7dq1mzJih+Ph4zZs3T+XKlSPMwKm++eYb1a9fX1FRUZo0aZLOnz+vfv366bXXXlNiYqK6deum06dPS5LKli2ruXPnclUUMs3tv4cHDhyQj4+P8ufPr19++UXvv/++YmJitGXLFsfVe6l27NihOnXqsE9KkgFkgg8++MB4/vnnjfbt2xulS5c2rFarMXbsWMfy//znP0bz5s2NMmXKGGfOnHFipcjJ7Ha7sW/fPiNfvnzG/v37DcMwjN27dxuvv/66UbduXWPp0qWOvlevXjUSExMd72/evJnl9cL8bDab438PHz7cqFixovH1118bycnJht1uN/bs2WPUq1fPqFChgnHu3DnDMAyjQ4cOxtSpUx3rpaSkZHnd2Q3hBhluxYoVhqenp7Fr1y4jJSXFOHXqlDF8+HDD09PTGDdunKPfsmXLjAEDBvCHCKd7+eWXjYYNGzre792713j99deNevXqpQk4qex2e1aWhxzoww8/NHx8fIxNmzYZV65cSbPs+++/N1588UXjiSeeMAICAoxSpUoZycnJzik0myLcIMNNmDDBePbZZ9O0/fbbb0avXr0Mi8ViTJs2zdGeGmwIOMgKfw0lN27cMAzDMDZt2mTUrFnT2Lx5s2PZvn37jHbt2hkVKlQwtm7dmpVlIoc7efKkUalSJWP16tWGYRjG77//bhw5csSYNGmSsWHDBsMwDOPSpUvG5MmTjTFjxjhGEfkd/R9mw+Fv++t8maeffloxMTH64YcfVLVqVUlSsWLF9Nprr2n27Nn64IMPdOPGDQ0aNEiurq4yDINzxMh0xl9uJvnSSy85JmPWrFlTKSkpCg8PV8OGDSVJzz33nPr06aONGzeqbt26Tqsb5pf6G5q6jyYlJenmzZtyd3dXZGSklixZov379+uPP/6Qt7e3Ll++rDfffDPNxGHmf6XFDE48sl9//VUpKSl3TAQuW7asihYtqvnz5zseOChJhQoVUrt27TR06FAtWLBAUVFRkriPDTLf7Q/B3LBhgwYMGKDKlStr9erVOn36tPLly6fg4GCtXbtWGzdudKxXp04djRkzRq6urjnqicrIWqm/obt375Z06wHDhQsX1vvvv6+mTZvKw8NDY8eO1X//+19ZrVZduHDhjm0QbNIi3OCRLFu2TP7+/nr55Zd14MAB/fbbb45lfn5+6tatmzZu3Kjg4GCtWLFChw8f1pAhQ+Tu7q5mzZrpzJkzOnPmjPO+AHIMwzAcB49Bgwbps88+06JFi+Tv76+xY8eqZcuWmj9/vgoUKKB69epp//79knRHmOHggcy0f/9+1a1bVx999JEkaefOnZoyZYp2796tKVOmqFmzZvL29laePHm4svQhcCk40s0wDE2ZMkU7duxQiRIl9MMPP8jDw0OBgYFq27at4y6YCxYs0LJly/TNN9+oVKlSyps3r/bu3eu4K/G4ceMcd9oEMsPtp6L27dun3r17a+rUqQoICJB063YFERERmjJliho1aqQtW7bozz//1KlTp9I8AgTIbNeuXVNoaKiGDh2qYcOGOUKOdOtRIJcuXVKvXr10/vx5HThwgHssPQDhBo9k165d6tixo7Zt2ybp1lD/xIkTValSJVWoUEHDhg2Tp6enpFt31zQMQxUqVJDFYtGgQYO0atUq7dy5U8WKFXPit0BOsXTpUoWHh8vb21vz589Pc/MzSfr++++1ZcsWzZs3zxFuGKlBZrnXfb0SEhI0d+5cDRgwQKNHj9bw4cMlSSEhIQoJCZG3t7e++eYb7rH0EAg3eGTvv/++Ll++rBkzZih//vw6ceKE/Pz85ObmpuLFi6t58+Zq3ry5GjduLEnatm2b5syZo4iICG3atEn+/v5O/gbICeLj49WzZ09FRkaqXLly2r59u6S7T8BMSkqSu7u7XFxcOHggw124cCHNiODnn38uDw8Pvffee462hIQEhYaGasCAAZowYYIGDhwom82m5cuX6/XXX+fJ8w+JE3dIt9Q8nDp3JvUA0K5dO7344ov69ddf9fbbb+vQoUMaM2aMY72KFSuqaNGi2r59O8EGmcZut6d57+XlpbFjx6pt27Y6evSogoODJd2aQ3N7X7vdLqvVSrBBphg0aJCqVaumX375RZKUmJios2fPauDAgQoLC3P0y5s3r7p06aJWrVpp8ODBGjFihFxdXdWuXTvHxHaCzYMxcoO/pUGDBipatKh+/vlnPfHEEwoPD1fRokUl3XqabYECBdIcLHjMAjLT7fvX0aNHlZycrPz586tUqVK6dOmSPvroI33//fdq166d+vfvf8c6QGaJiYlRq1atZLPZtGLFCj399NM6f/68ZsyYoWnTpmny5Mnq2rWro//QoUO1e/duubq6asuWLZK4sjQ9+IvGI0m9kmT48OH6+uuvVaBAAa1YsUJFixZ1jOwULFhQLi4ustvtjn8FcxBBZrn9qqgPP/xQrVu31j//+U9Vr15dI0eOlLu7u0aMGCF/f38tXbpUU6dOlcQ+icyXkpKiokWLatOmTcqVK5def/11nTp1SsWKFVPv3r3Vq1cv9e/fX/Pnz5ck/fnnnzpz5ox69+6trVu3EmoeAX/VeCSpYaVSpUoqU6aM/P39VbBgwTRXp6Ti4IGskLrfTZgwQbNnz1ZISIh++uknBQYG6osvvnAcTIYNG6bq1avriy++0JIlS5xcNczObrc7TiPt3r1bnTp1UlRUlN566y398ssvKlq0qN5//33169dPXbt2Vc2aNfXcc8/pp59+0muvvSZJd/1dxf1xWgp/28KFC9W3b19FRkaqWrVqzi4HOZRhGLLZbHr99df18ssv67333tOqVav09ttva+zYserZs6fjKqnTp09r+fLlGjBgAHNrkCWGDh2qr776Sn379tWJEycUGRkpT09PrVq1Sk8//bSSkpK0a9curVu3Tk8++aQ++OADubm5Mf/rERFucFfpmY1/9uxZvfDCCxoyZIj69OmTyZUB/3P+/HnlzZtXXl5ekm7dK6RmzZr697//revXr6tp06b6/PPP1b17dyUlJWnSpElq2rRpmgntHDyQ2Y4dO6aXXnpJs2fPVqtWrSRJJ0+eVJs2bWSxWLRixQr94x//kJR2lIaroh4d5wuQxvr169WnTx+1atVK4eHhunr16gPXKVWqlD788EPH5YzkZWSF5cuXq2PHjlq8eLHi4+MlSZ6ennrhhRf01ltvqXHjxpo+fbq6d+8uSYqLi9PGjRsddyBORbBBZkt9VlTZsmUl3TpVVaZMGX355Zc6c+aM3nvvPR0/flxS2knDBJtHR7iBw+zZs9WxY0edPn1aFy9eVMeOHTVt2jRJ9w4sqZfSvvvuu46DBOeGkdnmzp2rbt26qWHDhvLz85OXl5djH23durXc3NxUrVo1vfnmm5Kkq1ev6q233pLdbk9zRQqQ0e72W1mpUiV5eHhowYIFkv43D9HX11elS5dWRESEPv300yyt0+yIhZAkhYaGqk+fPlq2bJleeeUVGYahkSNH6qOPPlKbNm1UsWLFu653e5D54osvlCdPHnXr1i2rykYOtGnTJg0fPlyhoaFq06aNoz11X2zWrJmio6M1c+ZMlS5dWuXKldPVq1dls9m0d+9ex71CGLFBRrv9tgKXLl1Snjx5lDdvXrm7u6tnz55avny5fHx81LdvX0lSnjx5VLlyZS1YsOCev7F4NIQb6NixY3r33Xf1/vvvO4KNxWJR8+bNFRISoitXrtx1vdvPDc+ZM0eDBw9OczMqIDNs375djRs31iuvvOJoi4qK0rfffquTJ0/q2WefVY8ePdSgQQMtWbJEKSkp8vX11dtvv83dXZGpUoPNRx99pM2bNysmJkaDBg1S27Zt1a1bN8XGxmrGjBnatWuXatasqf/85z9KSEhQpUqVuHlkBuMvHKpQoYLef/99zZ8/X7Vr11bbtm0lScePH9f169cdN+W73e3BJiQkREOGDFF4eLhat26dpbUjZ7Hb7Tp8+LA8PT3l7u4u6daBZOfOnfr5559VoEABLV26VMePH9fo0aM1cuTINOtzd1dkhttHbObMmaNZs2bp448/VlRUlMaOHauffvpJQUFBGj16tAICAjR16lT98ccfKlSokCIjI++4HxgygIEcyW6339HWt29fw2q1Gtu2bTNWr15teHh4GIsXL75nf8MwjJCQEMPLy8tYvnx5ptYLpFq4cKFhsViMf/7zn0blypWN0qVLGxMmTDDOnz9vGIZh9OnTx6hZs6bx+++/O7lS5DSHDh0y+vXrZ6xcudLRNmfOHKNcuXJGr169jF9++cXRnpSU5PjfN2/ezNI6cwL+CZNDWSwW3bhxQ4mJiXryySclSVOmTJHNZlODBg1ksVgUEhKif/7zn/fcxrRp0xQUFKQFCxY4bjYFZLYOHTro5s2b2rhxowICAjRixAgVLlxYuXPnlnTr6r2DBw863gOZ5fz58ypWrJikWw8Gbt68uaxWq5577jlHn3feeUcWi0Wff/65XF1d1bVrV1WpUkW5cuWSdGsUnNHEjMfVUjnQ1q1bNXz4cPn7+6t+/frq0aOHdu7cKelWYPnwww9lGIYKFizoWOevV0Bdu3ZNhw8fVmhoKMEGWe6tt97SwoULNXv2bJUsWdIRZP78809FRkbKz89PHh4eTq4SZrZ9+3Z16NBBK1askCTVr19fo0aNUkpKinbs2KHffvvN0bdr164aPHiwFixYoMjIyDTb4erSzMFN/HKYsLAwjR49Wg0aNJCHh4c8PDw0Y8YM+fr6avDgwXr77bclSf369VNISIgWLlyY5oqU2/35558cQJAtXL9+XTExMerVq5diY2O1f/9+ubm5cdt6ZJqoqCj16tVL+fPnV5cuXRy/k59++qlmzpypnj176u23304zZ3Ht2rVq1qwZc2uyAOEmB5k9e7Zj4nCrVq2UN29eSdKpU6fUunVrJScna/z48Y6rUAYNGqRJkyYpMjJSDRo0cGbpwD1dv35dffv21bFjx5QrVy5t3LhR7u7uXHmCTJMamg8fPqz+/fvLzc1N3bp1cwScUaNGKTQ0VD169FDXrl1VpEiRNOuzb2Y+wk0OsXDhQnXq1EnLly/Xa6+95vjjunnzptzd3fXLL7/ohRde0LPPPquvv/7asd60adPUs2dPzgkjS6Xncu0///xTmzdvVmxsrLp27crl3sgSqQHnv//9rwYMGHBHwBk9erTmzZunf/7znxo8eLBjbiOyBuHG5AzDUEpKiho2bKjTp09r0aJFql27tlxdXR1/nKlBZ8GCBerevbv27dsnPz+/NNvhYIGssH79em3YsEEnT55U586d1bRpU+XLly9d22BfRVZ5UMAZNGiQTp06pZUrV3J6NIsxodjkDMOQu7u7vv76a5UpU0ZBQUHauHGj7Ha7LBaLDMNwDI8WLVpUKSkpunnz5h3b4WCBzPYoj/+42zL2VWSV1N/QKlWqaNKkSUpJSVFoaKhWrlwpSfr8888dwYZxhKxFuDGxHTt2aPLkyfrss8/k5eWl5cuXyzAMffrpp2kCjs1mk3Tr6d5169Z1PJ0WyCqpj/+YP3++1q5dqwMHDmjo0KH66KOPdPTo0Xv+q/f2CcNffPGF5syZk5VlA3cEHJvNpuDgYG3bti3NckZushbhxqQWLFigbt266ddff1X+/Pnl4uKiJ598UuvXr5fVatWYMWO0YcMGpaSkyNXVVfHx8Vq5cqUqVaokb29vZ5ePHCT18R89e/a84/EfBQsWTNfjP1InyQMZJSUl5YF9bg84wcHBql27tl588cU0y5HFsuRWgchSCxYsMPLkyWMsX77cuHHjhqN9/Pjxxs6dO42EhASjfv36Rq1atYxNmzYZKSkpRqtWrQx/f3/HnTLvdUdiIDP07dvX8PLyMpYsWeLY9+bPn2/kzZvXOHXq1B39b98/Z82aZXh5eaW5Kyzwd61bt87o3bu30bRpU2Px4sXGlStXHrjOX383ufOw8xBuTObo0aOGn5+fMWvWrDTtbdu2NSwWi9GwYUNjz549RkJCgtGgQQOjTp06hp+fn/HMM88YycnJhmEYRkpKijNKRw7C4z+QnYWEhBgFChQwWrRoYVSvXt1wc3MzRo8ebRjG/f/hZ7PZsqpEPADhxmQ2bdpkPPXUU8axY8ccf2jvvfeeUaZMGWPdunVGo0aNjCZNmhi7du0yEhISjKpVqxr+/v6OYMO/NJBVrl+/bly+fDlNW+/evQ2LxWK4uLgYc+bMcbTf7YDyxRdfGE888YSxYsWKTK8VOcecOXOMXLlyGWvWrDEM49a+N2LECMNisRg//vjjPde7fR+dOnWqMXv27EyvFffGnBuT2b9/v65du6by5cs7nlI7YsQIbd26Vc2bN9cXX3yhhIQEx42ndu7cqQMHDsjd3Z1LaJElePwHsivmf5kH4cZkypQpo+vXrysiIsLRVrRoUZUoUUJ2u10VKlTQK6+8okKFCikpKUmenp5ycXGR3W4n2CDThYWFqWvXroqNjVWjRo3UvHlzLVy4UO+++67mzZsn6dbdXd9//321b9/e8dyev/L09NSUKVPu+2BXIL0qVKjguIv70qVLHe3Hjx/X9evX0zxKIdXtwSYkJESDBg1SeHi42rdvn2V14y6cO3CEjHbq1CnDy8vLaNOmjXHmzJk7lsfHxxstW7Y0+vfv74TqkJOFhIQYVqvVWLRokXHt2jVH+8mTJw0/Pz+jXLlyjlMBhmEYAwcONCwWi7FlyxZnlIscgvlf5kS4MaFFixYZVqvV+Ne//mUcOnTI0X7mzBmjcePGRtWqVbkqClnqq6++MiwWi2N+TOqk9dS5XqdOnTKKFi1qtGrVKs16X3zxBfPAkOmY/2U+nIcwoTfeeEOJiYl67733tGPHDlWuXFkpKSm6du2aJDmemMzD25DZjP//+I/Zs2erePHiKlSokGO/M/7/3bNtNpuefvppjRs3Tt27d9fhw4cdj//o06ePJB6pgMyxdetWbd68WStXrpSbm5vq1KmjDh06qG7dupo2bZoKFCigMWPGMP/rMcSzpUwsKipKoaGh+vnnn1WyZElVr15d3bt358GCyDJ2u10uLi66evWqWrdurZs3byooKEjNmjWTi4tLmvkKERERat68ufbu3avq1as7uXKYXVhYmEaPHq0GDRrIw8NDHh4emjFjhnx9fTV48GC9/fbbkqR+/fopJCRECxcudDwz6q/+/PNPeXh4ZGX5eADCTQ7EiA2ywo4dO7R//36lpKRo8ODBunLliuMKlBEjRqhp06ZycXFx7I+hoaFatGiRVq1axV2ykalmz57tmDjcqlUrx5VNp06dUuvWrZWcnKzx48frlVdekXTrAZiTJk1SZGSkGjRo4MzS8ZC4Wsrk7pZdCTbIbDz+A9nVwoUL1aNHDy1atEjt27dXnjx5JEk3b97UP/7xD61evVrx8fEKDQ11rPP5559r6tSpqlu3rrPKRjoxcgMgQ3311Vfq3r27vvrqK7Vs2VJWq1WSNGHCBAUEBMjf318tW7bUjRs3NGrUKDVs2FCtW7fWr7/+qn379snNzY0HDSLDpc7/atiwoU6fPq1Fixapdu3ajvlfqQ8RdnV11YIFC9S9e3ft27fPMf8rFaf0Hw+EGwAZ5tixY2rXrp169eql7t27O9rfeOMNLV++XC+99JI++eQT+fn5qVWrVkpOTlZ8fLySkpJ05MgRxwRjRheR0Zj/lbNwWgpAhjl37pyuXbumevXqyW63S5J69eqlQ4cOae3atbJYLPr4448VFRWl//znP0pISJCbm5sj2KSepgIy0o4dOzR58mR99tln8vLy0vLly2UYhj799FNt3LhRdrvdMXIjSWfPnlXdunX1j3/8w8mV41ERbgBkGB7/geyG+V85E78kADLM7Y//aNy4sSQ5bll/++M/tm/frqSkJHl5eTmWEWyQ0b766iv16NHjnvO/1q5dq5YtW+qTTz6Ru7u7GjZsqDfffFOxsbH6+uuvJYn5X48pRm4AZJjnnntObm5uCgkJ0dmzZ9Msc3Fx0bVr17Rz506VK1fOEWxSlwEZ6dixY5owYYImT56sNm3aOILNG2+8oQ8++EAff/yxDh8+rLVr1ypPnjwaPXq0/P39dfz4ce3du9dxo1OCzeOJXxQAGebpp5/WrFmztHbtWg0bNkxRUVGOZWfPnlWbNm107tw5jR8/XtLdb1UAZATmf+VsXC0FIEPZbDbNnz9f7733nnx8fO54/MfOnTu5KgqZ7tNPP9XkyZN1+fJlR1tMTIxsNptKlCihY8eOqVu3bkpOTtbOnTuVnJysJ554Qi4uLsz/MgFGbgBkKFdXV73zzjvat2+fXn31VdlsNpUqVUqdOnXSt99+y7+KkSVun/+VqmjRoipRokSa+V+FChVSUlKSPD095eLiwvwvk+D/QQCZolq1apo+ffod7TabjYMHMt3t87+eeeYZlSpVyrGM+V/mxy8MgExztytNGLFBVkid/9WlSxdZrVYNHjxY1apVk3Rr/le3bt108eJFrVq1ShJXRZkNc24AAKbE/K+ci3ADADC1qKgohYaG6ueff1bJkiVVvXp1de/eXa6urkweNinCDQAgR2LExrwINwAA02NOTc7CtHAAgOkRbHIWwg0AADAVwg0AADAVwg0AADAVwg0AADAVwg0AADAVwg0AADAVwg2Ax0r9+vXVr18/x/unnnpKU6ZMcVo9ALIfwg2ADLdnzx65urqqRYsWado//vhjx8MLb2exWLR69eqH2vbKlSs1ZsyYDKjyf7Zt2yaLxaKrV69m6HYBOAfhBkCGmzt3rvr06aMdO3bo/PnzGbLN5ORkSVKBAgXk6emZIdsEYE6EGwAZKiEhQUuWLFHPnj3VokULhYWFSZLCwsI0atQo/fDDD7JYLLJYLAoLC9NTTz0lSWrdurUsFovjfeooT2hoqEqXLq3cuXNLuvO0lCRdu3ZN7du31xNPPKHixYtrxowZjmVnzpyRxWJRVFSUo+3q1auyWCzatm2bzpw5owYNGkiS8ufPL4vForfeekuSZLfbFRwcrNKlSytPnjyqWrWqli9f7tjOlStX1KFDBxUqVEh58uRR2bJlNX/+/Iz7jwngkRBuAGSopUuXqnz58ipXrpzefPNNzZs3T4ZhqF27dho4cKAqVaqkmJgYxcTEqF27dtq/f78kaf78+YqJiXG8l6STJ09qxYoVWrlyZZpw8lcTJkxQ1apVdejQIQ0dOlR9+/ZVRETEQ9Xr6+urFStWSJKOHz+umJgYTZ06VZIUHBysBQsWaNasWfrxxx/Vv39/vfnmm9q+fbsk6cMPP9TRo0e1YcMGHTt2TDNnzlTBggUf5T8bgAzEc94BZKi5c+fqzTfflCQ1bdpUcXFx2r59u+rXr6+8efPKzc1NRYoUcfTPkyePJClfvnxp2qVbp6IWLFigQoUK3fcz69Spo6FDh0qSnnnmGX377beaPHmyGjdu/MB6XV1dVaBAAUlS4cKFlS9fPklSUlKSxo4dq82bNysgIECS9PTTT2vXrl0KCQlRvXr1FB0dLX9/fz377LOS5Bh1AuBcjNwAyDDHjx/Xvn371L59e0mSm5ub2rVrp7lz5z7S9kqVKvXAYCPJET5uf3/s2LFH+sxUJ0+e1J9//qnGjRsrb968jteCBQt06tQpSVLPnj0VHh6uatWqaciQIdq9e/ff+kwAGYORGwAZZu7cuUpJSVGxYsUcbYZhyGq1avr06ene3hNPPPG3a3JxcXHUkermzZsPXC8hIUGStG7dOhUvXjzNMqvVKklq1qyZzp49q/Xr1ysiIkINGzZUr1699Pnnn//tugE8OsINgAyRkpKiBQsWaOLEiXr55ZfTLAsMDNTixYuVK1cu2Wy2O9Z1d3e/a/vD+u677+54X6FCBUlyjPzExMTI399fku6Yv5MrVy5JSlNDxYoVZbVaFR0drXr16t3zswsVKqTOnTurc+fOqlu3rgYPHky4AZyMcAMgQ6xdu1ZXrlxR165d5e3tnWZZmzZtNHfuXPXv31+nT59WVFSUSpQoIU9PT1mtVj311FOKjIxUnTp1ZLValT9//nR99rfffqvx48crMDBQERERWrZsmdatWyfp1pyeWrVqady4cSpdurQuXryoESNGpFm/VKlSslgsWrt2rZo3b648efLI09NTgwYNUv/+/WW32/XCCy8oLi5O3377rby8vNS5c2eNHDlSNWrUUKVKlZSUlKS1a9c6QhUA52HODYAMMXfuXDVq1OiOYCPdCjcHDhxQpUqV1LRpUzVo0ECFChXS4sWLJUkTJ05URESEfH19HaMr6TFw4EAdOHBA/v7++uSTTzRp0iQ1adLEsXzevHlKSUlRjRo11K9fP33yySdp1i9evLhGjRqloUOHysfHR71795YkjRkzRh9++KGCg4NVoUIFNW3aVOvWrVPp0qUl3RrxCQoKUpUqVfTiiy/K1dVV4eHh6a4fQMayGLefiAYAAHjMMXIDAABMhXADAABMhXADAABMhXADAABMhXADAABMhXADAABMhXADAABMhXADAABMhXADAABMhXADAABMhXADAABMhXADAABM5f8BrGxO+kLUrA8AAAAASUVORK5CYII="/>
          <p:cNvSpPr>
            <a:spLocks noChangeAspect="1" noChangeArrowheads="1"/>
          </p:cNvSpPr>
          <p:nvPr/>
        </p:nvSpPr>
        <p:spPr bwMode="auto">
          <a:xfrm>
            <a:off x="5543652" y="35819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8" name="Picture 17"/>
          <p:cNvPicPr>
            <a:picLocks noChangeAspect="1"/>
          </p:cNvPicPr>
          <p:nvPr/>
        </p:nvPicPr>
        <p:blipFill>
          <a:blip r:embed="rId4"/>
          <a:stretch>
            <a:fillRect/>
          </a:stretch>
        </p:blipFill>
        <p:spPr>
          <a:xfrm>
            <a:off x="4572000" y="1727185"/>
            <a:ext cx="3996511" cy="2661918"/>
          </a:xfrm>
          <a:prstGeom prst="rect">
            <a:avLst/>
          </a:prstGeom>
        </p:spPr>
      </p:pic>
    </p:spTree>
    <p:extLst>
      <p:ext uri="{BB962C8B-B14F-4D97-AF65-F5344CB8AC3E}">
        <p14:creationId xmlns:p14="http://schemas.microsoft.com/office/powerpoint/2010/main" val="3458581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4;p15"/>
          <p:cNvSpPr/>
          <p:nvPr/>
        </p:nvSpPr>
        <p:spPr>
          <a:xfrm>
            <a:off x="-9150" y="5022350"/>
            <a:ext cx="9153300" cy="121200"/>
          </a:xfrm>
          <a:prstGeom prst="rect">
            <a:avLst/>
          </a:prstGeom>
          <a:solidFill>
            <a:srgbClr val="5847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5847C3"/>
              </a:solidFill>
            </a:endParaRPr>
          </a:p>
        </p:txBody>
      </p:sp>
      <p:sp>
        <p:nvSpPr>
          <p:cNvPr id="3" name="Google Shape;75;p15"/>
          <p:cNvSpPr txBox="1"/>
          <p:nvPr/>
        </p:nvSpPr>
        <p:spPr>
          <a:xfrm>
            <a:off x="224850" y="741125"/>
            <a:ext cx="8533800" cy="48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dk2"/>
                </a:solidFill>
                <a:latin typeface="Montserrat"/>
                <a:ea typeface="Montserrat"/>
                <a:cs typeface="Montserrat"/>
                <a:sym typeface="Montserrat"/>
              </a:rPr>
              <a:t>Detailed Proposal &amp; Solution Approach</a:t>
            </a:r>
            <a:endParaRPr b="1" dirty="0">
              <a:solidFill>
                <a:schemeClr val="dk2"/>
              </a:solidFill>
              <a:latin typeface="Montserrat"/>
              <a:ea typeface="Montserrat"/>
              <a:cs typeface="Montserrat"/>
              <a:sym typeface="Montserrat"/>
            </a:endParaRPr>
          </a:p>
        </p:txBody>
      </p:sp>
      <p:pic>
        <p:nvPicPr>
          <p:cNvPr id="4" name="Google Shape;76;p15"/>
          <p:cNvPicPr preferRelativeResize="0"/>
          <p:nvPr/>
        </p:nvPicPr>
        <p:blipFill rotWithShape="1">
          <a:blip r:embed="rId2">
            <a:alphaModFix/>
          </a:blip>
          <a:srcRect b="85590"/>
          <a:stretch/>
        </p:blipFill>
        <p:spPr>
          <a:xfrm>
            <a:off x="0" y="0"/>
            <a:ext cx="9144003" cy="741125"/>
          </a:xfrm>
          <a:prstGeom prst="rect">
            <a:avLst/>
          </a:prstGeom>
          <a:noFill/>
          <a:ln>
            <a:noFill/>
          </a:ln>
        </p:spPr>
      </p:pic>
      <p:sp>
        <p:nvSpPr>
          <p:cNvPr id="6" name="Text Placeholder 5"/>
          <p:cNvSpPr>
            <a:spLocks noGrp="1"/>
          </p:cNvSpPr>
          <p:nvPr>
            <p:ph type="body" idx="1"/>
          </p:nvPr>
        </p:nvSpPr>
        <p:spPr>
          <a:xfrm>
            <a:off x="311700" y="1065516"/>
            <a:ext cx="8520600" cy="3416400"/>
          </a:xfrm>
        </p:spPr>
        <p:txBody>
          <a:bodyPr/>
          <a:lstStyle/>
          <a:p>
            <a:pPr marL="114300" indent="0">
              <a:buNone/>
            </a:pPr>
            <a:r>
              <a:rPr lang="en-US" dirty="0"/>
              <a:t>Results from </a:t>
            </a:r>
            <a:r>
              <a:rPr lang="en-US" b="1" i="1" dirty="0"/>
              <a:t>Data Visualization</a:t>
            </a:r>
            <a:r>
              <a:rPr lang="en-US" dirty="0"/>
              <a:t>:</a:t>
            </a:r>
            <a:endParaRPr lang="en-IN" dirty="0"/>
          </a:p>
          <a:p>
            <a:pPr marL="114300" indent="0">
              <a:buNone/>
            </a:pPr>
            <a:endParaRPr lang="en-IN" dirty="0"/>
          </a:p>
        </p:txBody>
      </p:sp>
      <p:pic>
        <p:nvPicPr>
          <p:cNvPr id="7" name="Picture 6"/>
          <p:cNvPicPr>
            <a:picLocks noChangeAspect="1"/>
          </p:cNvPicPr>
          <p:nvPr/>
        </p:nvPicPr>
        <p:blipFill>
          <a:blip r:embed="rId3"/>
          <a:stretch>
            <a:fillRect/>
          </a:stretch>
        </p:blipFill>
        <p:spPr>
          <a:xfrm>
            <a:off x="1042219" y="1412835"/>
            <a:ext cx="5850194" cy="3609515"/>
          </a:xfrm>
          <a:prstGeom prst="rect">
            <a:avLst/>
          </a:prstGeom>
        </p:spPr>
      </p:pic>
    </p:spTree>
    <p:extLst>
      <p:ext uri="{BB962C8B-B14F-4D97-AF65-F5344CB8AC3E}">
        <p14:creationId xmlns:p14="http://schemas.microsoft.com/office/powerpoint/2010/main" val="2496579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p:nvPr/>
        </p:nvSpPr>
        <p:spPr>
          <a:xfrm>
            <a:off x="-9150" y="5022350"/>
            <a:ext cx="9153300" cy="121200"/>
          </a:xfrm>
          <a:prstGeom prst="rect">
            <a:avLst/>
          </a:prstGeom>
          <a:solidFill>
            <a:srgbClr val="5847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5847C3"/>
              </a:solidFill>
            </a:endParaRPr>
          </a:p>
        </p:txBody>
      </p:sp>
      <p:sp>
        <p:nvSpPr>
          <p:cNvPr id="82" name="Google Shape;82;p16"/>
          <p:cNvSpPr txBox="1"/>
          <p:nvPr/>
        </p:nvSpPr>
        <p:spPr>
          <a:xfrm>
            <a:off x="224850" y="792325"/>
            <a:ext cx="8533800" cy="48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dk2"/>
                </a:solidFill>
                <a:latin typeface="Montserrat"/>
                <a:ea typeface="Montserrat"/>
                <a:cs typeface="Montserrat"/>
                <a:sym typeface="Montserrat"/>
              </a:rPr>
              <a:t>Detailed Proposal &amp; Solution Approach</a:t>
            </a:r>
            <a:endParaRPr b="1" dirty="0">
              <a:solidFill>
                <a:schemeClr val="dk2"/>
              </a:solidFill>
              <a:latin typeface="Montserrat"/>
              <a:ea typeface="Montserrat"/>
              <a:cs typeface="Montserrat"/>
              <a:sym typeface="Montserrat"/>
            </a:endParaRPr>
          </a:p>
        </p:txBody>
      </p:sp>
      <p:pic>
        <p:nvPicPr>
          <p:cNvPr id="83" name="Google Shape;83;p16"/>
          <p:cNvPicPr preferRelativeResize="0"/>
          <p:nvPr/>
        </p:nvPicPr>
        <p:blipFill rotWithShape="1">
          <a:blip r:embed="rId3">
            <a:alphaModFix/>
          </a:blip>
          <a:srcRect b="85590"/>
          <a:stretch/>
        </p:blipFill>
        <p:spPr>
          <a:xfrm>
            <a:off x="0" y="0"/>
            <a:ext cx="9144003" cy="741125"/>
          </a:xfrm>
          <a:prstGeom prst="rect">
            <a:avLst/>
          </a:prstGeom>
          <a:noFill/>
          <a:ln>
            <a:noFill/>
          </a:ln>
        </p:spPr>
      </p:pic>
      <p:sp>
        <p:nvSpPr>
          <p:cNvPr id="3" name="Text Placeholder 2"/>
          <p:cNvSpPr>
            <a:spLocks noGrp="1"/>
          </p:cNvSpPr>
          <p:nvPr>
            <p:ph type="body" idx="4294967295"/>
          </p:nvPr>
        </p:nvSpPr>
        <p:spPr>
          <a:xfrm>
            <a:off x="236950" y="1193538"/>
            <a:ext cx="8521700" cy="3663597"/>
          </a:xfrm>
        </p:spPr>
        <p:txBody>
          <a:bodyPr/>
          <a:lstStyle/>
          <a:p>
            <a:pPr marL="114300" indent="0">
              <a:buNone/>
            </a:pPr>
            <a:r>
              <a:rPr lang="en-US" dirty="0"/>
              <a:t>Results from </a:t>
            </a:r>
            <a:r>
              <a:rPr lang="en-US" b="1" i="1" dirty="0"/>
              <a:t>Data Visualization</a:t>
            </a:r>
            <a:r>
              <a:rPr lang="en-US" dirty="0"/>
              <a:t>:</a:t>
            </a:r>
            <a:endParaRPr lang="en-IN" dirty="0"/>
          </a:p>
          <a:p>
            <a:pPr marL="114300" indent="0">
              <a:buNone/>
            </a:pPr>
            <a:endParaRPr lang="en-IN" dirty="0"/>
          </a:p>
        </p:txBody>
      </p:sp>
      <p:sp>
        <p:nvSpPr>
          <p:cNvPr id="5" name="AutoShape 4" descr="data:image/png;base64,iVBORw0KGgoAAAANSUhEUgAAA1UAAAIjCAYAAADr8zGuAAAAOXRFWHRTb2Z0d2FyZQBNYXRwbG90bGliIHZlcnNpb24zLjcuMSwgaHR0cHM6Ly9tYXRwbG90bGliLm9yZy/bCgiHAAAACXBIWXMAAA9hAAAPYQGoP6dpAAB5UUlEQVR4nO3dd3QU5eLG8WfTQxoEEkIJqfQaQOlNEQREUaRZQQUFFARRr9eryNWrolcFvQKCiA0JIGBHREnoKgKhtzRC7+l9d35/IPkZCZCQMinfzzk5np2dnX12TYZ9dmbe12IYhiEAAAAAwHWxMzsAAAAAAFRklCoAAAAAKAZKFQAAAAAUA6UKAAAAAIqBUgUAAAAAxUCpAgAAAIBioFQBAAAAQDFQqgAAAACgGChVAAAAAFAMlCoAQLkRGBiokSNHXnO91NRUPfLII/Lz85PFYtGTTz5Z6tnKUnx8vCwWiz7++ONSe47CvtcAgGujVAEotFmzZslisahDhw5mRymXbDabPv30U91yyy2qVauWHB0d5evrqz59+mju3LnKysrKt77FYsn7cXBwkLe3t9q1a6eJEydq7969l23/0gftSz/29vZq0KCB7rzzTkVFRV0x18cff5zvcVf6CQwMLOF3pPS8+uqr+vjjjzV27Fh99tlnuv/++8vkea1Wq+rWrSuLxaKVK1eWyXOWlb179+qll15SfHy82VEKFB8fr1GjRikkJEQuLi7y8/NT9+7dNXXq1FJ7zk2bNumll15SYmJiqT0HgMrBYhiGYXYIABVDly5ddPz4ccXHx+vQoUMKDQ01O1K5kZGRoTvvvFOrVq1S586dNXDgQNWuXVvnz5/X2rVr9cMPP+jBBx/U/Pnz8x5jsVh0yy236IEHHpBhGEpKStKOHTu0dOlSpaWlafr06Zo8eXLe+vHx8QoKCtKIESPUv39/Wa1W7du3T7Nnz1ZWVpZ+/fVXtWnT5rJssbGx2rRpU75ljzzyiG688UaNGTMmb5m7u7sGDRpU4u9NUQQGBqpnz57XPELTsWNHOTg4aMOGDWUT7E+rV69Wnz59FBgYqC5duujzzz8vlecxDENZWVlydHSUvb19qTzH39/rL7/8UkOGDFFERIR69uxZKs95vaKjo3XDDTfI1dVVDz30kAIDA3XixAlt27ZNK1euVGZmZqk873//+189/fTTiouLq1BfOgAoew5mBwBQMcTFxWnTpk1avny5Hn30US1cuLBUvyEuiM1mU3Z2tlxcXMr0eQtj0qRJWrVqlWbMmKGJEyfmu++pp57SoUOHtHr16sse16hRI9133335lr3++usaOHCgnnrqKTVp0kT9+/fPd3/btm3zPaZLly66/fbbNXv2bH3wwQeXPUdwcLCCg4PzLXvssccUHBx82XP/VW5urmw2m5ycnK78wk1y+vRpNWvWrMS2V9jX+vnnn6tt27Z68MEH9c9//lNpaWlyc3MrlRzl8ff8epTEe/TOO+8oNTVVUVFRCggIyHff6dOni7XtsmYYhjIzM+Xq6mp2FAAliNP/ABTKwoULVaNGDQ0YMEB33323Fi5cmHdfTk6OvL29NWrUqMsel5ycLBcXF02ZMiVvWVZWlqZOnarQ0FA5OzvL399fzzzzTIGnxz3++ONauHChmjdvLmdnZ/3444+SLn6D3LlzZ9WsWVOurq5q166dvvzyy8uePyMjQxMmTFCtWrXk4eGh22+/XceOHZPFYtFLL72Ub91jx47poYceUu3ateXs7KzmzZvro48+uuZ7c+TIEX344Ye69dZbLytUlzRs2FDjxo275rYkqWbNmgoPD5eDg4P+85//XHP9m266SdLF4nu9Lp1a+N///lczZsxQSEiInJ2d805D3L9/v+6++255e3vLxcVF7du31zfffJNvG5dOM9y4caMmT54sHx8fubm56c4779SZM2fyrWsYhl555RXVr19f1apVU69evbRnz55r5oyMjJTFYlFcXJy+//77vFMXL52ydvr0aT388MOqXbu2XFxc1Lp1a33yySdFeq1XkpGRoRUrVmj48OEaOnSoMjIy9PXXXxe47tKlS9WsWTO5uLioRYsWWrFihUaOHJnvaMfVclzpmqr9+/dr6NCh8vHxkaurqxo3bqznn38+7/6/P8clL730kiwWyxVf28cff6whQ4ZIknr16pX3vkZGRkpSgX8v0uXXZV36HVi7dq3GjRsnX19f1a9fP+/+lStXqlu3bnJzc5OHh4cGDBhQqP/vMTExql+//mWFSpJ8fX0vW1bY57na+/nSSy/p6aefliQFBQVd9ruWm5url19+Oe//W2BgoP75z39eth8LDAzUbbfdplWrVql9+/ZydXUt8MsPABUbR6oAFMrChQt11113ycnJSSNGjNDs2bO1ZcsW3XDDDXJ0dNSdd96p5cuX64MPPsj3bf9XX32lrKwsDR8+XNLFo0233367NmzYoDFjxqhp06batWuX3nnnHR08eFBfffVVvudds2aNlixZoscff1y1atXK+8A4c+ZM3X777br33nuVnZ2t8PBwDRkyRN99950GDBiQ9/iRI0dqyZIluv/++9WxY0etXbs23/2XnDp1Sh07dswrcj4+Plq5cqUefvhhJScnX3UghJUrV8pqtV71qE9RNWjQQD169FBERISSk5Pl6el5xXVjYmIkXSxjxbVgwQJlZmZqzJgxcnZ2lre3t/bs2aMuXbqoXr16+sc//iE3NzctWbJEgwYN0rJly3TnnXfm28YTTzyhGjVqaOrUqYqPj9eMGTP0+OOPa/HixXnrvPjii3rllVfUv39/9e/fX9u2bVOfPn2UnZ191XxNmzbVZ599pkmTJql+/fp66qmnJEk+Pj7KyMhQz549FR0drccff1xBQUFaunSpRo4cqcTExMsKb0Gv9Wq++eYbpaamavjw4fLz81PPnj21cOFC3XPPPfnW+/777zVs2DC1bNlSr732mi5cuKCHH35Y9erVK/R7brPZLltv586d6tatmxwdHTVmzBgFBgYqJiZG3377baHK99V0795dEyZM0Lvvvqt//vOfatq0qSTl/beoxo0bJx8fH7344otKS0uTJH322Wd68MEH1bdvX02fPl3p6emaPXu2unbtqu3bt1/19LqAgAD9/PPPWrNmTd6XCFdS2Oe51vt511136eDBg1q0aJHeeecd1apVS9LF3zXp4im0n3zyie6++2499dRT+u233/Taa69p3759WrFiRb5MBw4c0IgRI/Too49q9OjRaty48XW9rwDKMQMAruGPP/4wJBmrV682DMMwbDabUb9+fWPixIl566xatcqQZHz77bf5Htu/f38jODg47/Znn31m2NnZGevXr8+33pw5cwxJxsaNG/OWSTLs7OyMPXv2XJYpPT093+3s7GyjRYsWxk033ZS3bOvWrYYk48knn8y37siRIw1JxtSpU/OWPfzww0adOnWMs2fP5lt3+PDhhpeX12XP91eTJk0yJBlRUVH5lmdlZRlnzpzJ+/n7tiUZ48ePv+J2J06caEgyduzYYRiGYcTFxRmSjGnTphlnzpwxTp48aURGRhphYWGGJGPZsmVX3Nbfubm5GQ8++GDe7Uvb9vT0NE6fPp1v3Ztvvtlo2bKlkZmZmbfMZrMZnTt3Nho2bJi3bMGCBYYko3fv3obNZsv3/tjb2xuJiYmGYRjG6dOnDScnJ2PAgAH51vvnP/9pSMqX60oCAgKMAQMG5Fs2Y8YMQ5Lx+eef5y3Lzs42OnXqZLi7uxvJycnXfK1Xc9tttxldunTJuz137lzDwcHhsm20bNnSqF+/vpGSkpK3LDIy0pBkBAQE5C27Wo5L9y1YsCBvWffu3Q0PDw/j8OHD+db963v44IMP5nuOS6ZOnWr8/Z/8gICAfO/10qVLDUlGRETEZY//+9/LlbZx6Xega9euRm5ubt7ylJQUo3r16sbo0aPzPf7kyZOGl5fXZcv/bvfu3Yarq6shyWjTpo0xceJE46uvvjLS0tLyrVeU5ynM+/nmm28akoy4uLh860RFRRmSjEceeSTf8ilTphiSjDVr1uQtCwgIMCQZP/7441VfI4CKjdP/AFzTwoULVbt2bfXq1UvSxVOBhg0bpvDwcFmtVkkXT0GrVatWvqMRFy5c0OrVqzVs2LC8ZUuXLlXTpk3VpEkTnT17Nu/n0rfPERER+Z67R48eBV4789frES5cuKCkpCR169ZN27Zty1t+6VTBv59298QTT+S7bRiGli1bpoEDB8owjHy5+vbtq6SkpHzb/bvk5GRJFwd6+KsffvhBPj4+eT8Fnbp0NZe2l5KSkm/51KlT5ePjk3e0JCYmRtOnT9ddd91VpO0XZPDgwXnfxEvS+fPntWbNGg0dOlQpKSl578u5c+fUt29fHTp0SMeOHcu3jTFjxuQ71axbt26yWq06fPiwJOnnn39Wdna2nnjiiXzrFXdY9B9++EF+fn4aMWJE3jJHR0dNmDBBqampWrt27VVf69WcO3dOq1atyrftwYMHy2KxaMmSJXnLjh8/rl27dumBBx7I9/vQo0cPtWzZssBtFybHmTNntG7dOj300ENq0KBBvvuudlqfWUaPHp1vgI3Vq1crMTFRI0aMyPf3ZW9vrw4dOlz2d/93zZs3V1RUlO677z7Fx8dr5syZGjRokGrXrq158+YV+XmK+37+8MMPkpRvIBlJeUdOv//++3zLg4KC1Ldv32tuF0DFVWlO/1u3bp3efPNNbd26VSdOnNCKFSuKPIqVYRh66623NHfuXB0+fFi1atXSuHHj8p2vDlQ1VqtV4eHh6tWrV75rdjp06KC33npLv/zyi/r06SMHBwcNHjxYX3zxhbKysuTs7Kzly5crJycnX6k6dOiQ9u3bd8UPkX+/6DwoKKjA9b777ju98sorioqKyncNw18/EB0+fFh2dnaXbePvoxaeOXNGiYmJmjt3rubOnVuoXH/l4eEh6eLcSX/VpUuXvMEp3nzzTW3cuPGK2yjIpe1d2v4lY8aM0ZAhQ2RnZ6fq1avnXW9WEv7+XkVHR8swDL3wwgt64YUXCnzM6dOn853a9vcPqTVq1JB0sfxKyitXDRs2zLeej49P3rrX4/Dhw2rYsKHs7PJ/X3jpFLZLz3vJlX63CrJ48WLl5OQoLCxM0dHRecs7dOighQsXavz48fmeo6CRMUNDQwss54XJERsbK0lq0aJFoTOb6e+v6dChQ5J0xVP3rnZ66yWNGjXSZ599JqvVqr179+q7777TG2+8oTFjxigoKEi9e/cu9PMU9/28tG/5+/9nPz8/Va9evVi/awAqpkpTqtLS0tS6dWs99NBD1/1t7cSJE/XTTz/pv//9r1q2bKnz58/r/PnzJZwUqFjWrFmjEydOKDw8XOHh4Zfdv3DhQvXp00eSNHz4cH3wwQdauXKlBg0apCVLlqhJkyZq3bp13vo2m00tW7bU22+/XeDz+fv757td0AhZ69ev1+23367u3btr1qxZqlOnjhwdHbVgwQJ98cUXRX6Nl65fue+++/Tggw8WuE6rVq2u+PgmTZpIknbv3p3vtfr4+Kh3796SdF1Db+/evVv29vaXfSBr2LBh3nZL2t/f70vvzZQpU674TfvfP1heaQhwo5zN4FGU0dcuDczSpUuXAu+PjY29bITF0shxLVc6ynLpiHJJu9J2r/R79Nlnn8nPz++y9R0cCv9xxN7eXi1btlTLli3VqVMn9erVSwsXLlTv3r1L9HkKo7BHCRnpD6j8Kk2p6tevn/r163fF+7OysvT8889r0aJFSkxMVIsWLTR9+vS8uTguzfWye/fuvAtI+WYJuPhh0tfXV++///5l9y1fvlwrVqzQnDlz5Orqqu7du6tOnTpavHixunbtqjVr1lx2pDckJEQ7duzQzTfffN2nLS1btkwuLi5atWpVviM0CxYsyLdeQECAbDab4uLi8h0V+euRBuli+fHw8JDVar2ustKvXz/Z29tr4cKFuvfee4v8+IIkJCRo7dq16tSp02VHqsrSpaLg6OhYYkXu0mmQhw4dyldEzpw5k3c063q3u3PnTtlstnxHq/bv35/veYvq0nQCjz/+uHr06JHvPpvNpvvvv19ffPGF/vWvf+U9x99/x660rLAuvU+7d+++6no1atQocKLavx85KcjV/h4L2m52drZOnDhxze1KF//upYsj9ZXkFwLt27eXpLwchX2ewr6fV3pPLu1bDh06lG8wj1OnTikxMfG6f9cAVFxV5pqqxx9/XJs3b1Z4eLh27typIUOG6NZbb807VeDbb79VcHCwvvvuOwUFBSkwMFCPPPIIR6pQpWVkZGj58uW67bbbdPfdd1/28/jjjyslJSVvaG07Ozvdfffd+vbbb/XZZ58pNzc336l/kjR06FAdO3Ys33UQf32+SyOFXY29vb0sFku+b8nj4+MvGznw0pGVWbNm5Vv+3nvvXba9wYMHa9myZQV+yPr7cOB/16BBAz300ENauXKl/ve//xW4TlGO0pw/f14jRoyQ1Wo1/fRjX19f9ezZUx988EGBH6Cv9d4UpHfv3nJ0dNR7772X732ZMWNGcaKqf//+OnnyZL7r+nJzc/Xee+/J3d39skJUWJeOUj3zzDOX/Q0MHTpUPXr0yFunbt26atGihT799NN8p4OuXbtWu3btuu7X5uPjo+7du+ujjz5SQkJCvvv++h6GhIQoKSlJO3fuzFt26ZT4a7k0l1RBpSwkJETr1q3Lt2zu3LmFPgLWt29feXp66tVXX1VOTs5l91/r92j9+vUFPu7StU2Xvgwt7PMU9v280ntyae64v//OXjoCX9AIowAqt0pzpOpqEhIStGDBAiUkJKhu3bqSLp7K8uOPP2rBggV69dVXFRsbq8OHD2vp0qX69NNPZbVaNWnSJN19991as2aNya8AMMc333yjlJQU3X777QXe37FjR/n4+GjhwoV55WnYsGF67733NHXqVLVs2fKyIZnvv/9+LVmyRI899pgiIiLUpUsXWa1W7d+/X0uWLMmby+VqBgwYoLffflu33nqr7rnnHp0+fVrvv/++QkND832YbNeunQYPHqwZM2bo3LlzeUOqHzx4UFL+b6Fff/11RUREqEOHDho9erSaNWum8+fPa9u2bfr555+v+QXLjBkzFBcXpyeeeELh4eEaOHCgfH19dfbsWW3cuFHffvttgcMoHzx4UJ9//rkMw1BycrJ27NihpUuXKjU1Ne81mu39999X165d1bJlS40ePVrBwcE6deqUNm/erKNHj2rHjh1F2p6Pj4+mTJmi1157Tbfddpv69++v7du3a+XKlXnDVl+PMWPG6IMPPtDIkSO1detWBQYG6ssvv9TGjRs1Y8aM6z7it3DhQrVp0+ayU1Mvuf322/XEE09o27Ztatu2rV599VXdcccd6tKli0aNGqULFy7of//7n1q0aHHZdXdF8e6776pr165q27Zt3nVE8fHx+v777xUVFSXp4im4zz77rO68805NmDAhbzjxRo0aXXWwFUlq06aN7O3tNX36dCUlJcnZ2Vk33XSTfH199cgjj+ixxx7T4MGDdcstt2jHjh1atWpVof9/eXp6avbs2br//vvVtm1bDR8+XD4+PkpISND333+vLl26XPELCUmaPn26tm7dqrvuuivvVNxt27bp008/lbe3d94gJ0V5nsK8n+3atZMkPf/88xo+fLgcHR01cOBAtW7dWg8++KDmzp2rxMRE9ejRQ7///rs++eQTDRo0KG9QHwBViFnDDpYmScaKFSvybn/33XeGJMPNzS3fj4ODgzF06FDDMAxj9OjRhiTjwIEDeY+7NBzz/v37y/olAOXCwIEDDRcXl8uGLf6rkSNHGo6OjnnDhdtsNsPf39+QZLzyyisFPiY7O9uYPn260bx5c8PZ2dmoUaOG0a5dO2PatGlGUlJS3nq6ypDj8+fPNxo2bGg4OzsbTZo0MRYsWFDgsNFpaWnG+PHjDW9vb8Pd3d0YNGiQceDAAUOS8frrr+db99SpU8b48eMNf39/w9HR0fDz8zNuvvlmY+7cuYV6v3Jzc40FCxYYN910k+Ht7W04ODgYtWrVMm6++WZjzpw5RkZGRr71JeX92NnZGdWrVzfCwsKMiRMnFjiM/KVhtt98881C5bmaKw2pfqVtx8TEGA888IDh5+dnODo6GvXq1TNuu+0248svv8xb59Jw2lu2bMn32IiIiMuG6rZarca0adOMOnXqGK6urkbPnj2N3bt3XzZE95UUNKS6YVz8fzhq1CijVq1ahpOTk9GyZct8w5IX5rX+1aV/B1544YUrrhMfH29IMiZNmpS3LDw83GjSpInh7OxstGjRwvjmm2+MwYMHG02aNClUjoKGVDeMi0OL33nnnUb16tUNFxcXo3Hjxpdl++mnn4wWLVoYTk5ORuPGjY3PP/+8UEOqG4ZhzJs3zwgODjbs7e3z/T+zWq3Gs88+a9SqVcuoVq2a0bdvXyM6OvqKQ6r//XfgkoiICKNv376Gl5eX4eLiYoSEhBgjR440/vjjjyu9vYZhGMbGjRuN8ePHGy1atDC8vLwMR0dHo0GDBsbIkSONmJiY636ewryfL7/8slGvXj3Dzs4u3/DqOTk5xrRp04ygoCDD0dHR8Pf3N5577rl8Uw9cep8L+l0FULlYDKOcXTlcAiwWS77R/xYvXqx7771Xe/bsuewCand3d/n5+Wnq1KmXnS6QkZGhatWq6aefftItt9xSli8BQCmKiopSWFiYPv/88xK7Bgq4ljZt2sjHxydvREgAQOVRJU7/CwsLk9Vq1enTp9WtW7cC1+nSpYtyc3MVExOTd6HrpVOEuOAUqLgyMjIuG3lrxowZsrOzU/fu3U1KhcosJydHFosl30hzkZGR2rFjh1555RUTkwEASkulOVKVmpqaN7JSWFiY3n77bfXq1Uve3t5q0KCB7rvvPm3cuFFvvfWWwsLCdObMGf3yyy9q1aqVBgwYIJvNphtuuEHu7u6aMWOGbDabxo8fL09PT/30008mvzoA12vatGnaunWrevXqJQcHB61cuVIrV67Mu/4GKGnx8fHq3bu37rvvPtWtW1f79+/XnDlz5OXlpd27d6tmzZpmRwQAlLBKU6oiIyMLvDD0wQcf1Mcff6ycnBy98sor+vTTT3Xs2DHVqlVLHTt21LRp0/JmuT9+/LieeOIJ/fTTT3Jzc1O/fv301ltvydvbu6xfDoASsnr1ak2bNk179+5VamqqGjRooPvvv1/PP/98ic9ZA0hSUlKSxowZo40bN+rMmTNyc3PTzTffrNdffz3vTAgAQOVSaUoVAAAAAJihysxTBQAAAAClgVIFAAAAAMVQoS8osNlsOn78uDw8PPJN4gkAAACgajEMQykpKapbt67s7Mr22FGFLlXHjx+/4gz3AAAAAKqeI0eOqH79+mX6nBW6VHl4eEi6+MZ5enqanAYAAACAWZKTk+Xv75/XEcpShS5Vl0758/T0pFQBAAAAMOWyIAaqAAAAAIBioFQBAAAAQDFQqgAAAACgGChVAAAAAFAMlCoAAAAAKAZKFQAAAAAUA6UKAAAAAIqBUgUAAAAAxUCpAgAAAIBioFQBAAAAQDFQqgAAAACgGChVAAAAAFAMlCoAAAAAKAZKFQAAAAAUA6UKAAAAQJFlZOcqO9emc6lZys61KT071+xIpnEwOwAAAACAiiUrx6o5a2O1YFOckjNy5enqoFGdgzSuZ4icHe3NjlfmKFUAAAAACi0jO1dz1sZq5i+H8pYlZ+Tm3X60R7CqOVWtmsHpfwAAAAAKzd7OTgs2xRV434JNcXKwq3oVo+q9YgAAAADXLTEjW8kZBV8/lZyRq5TMnDJOZD5KFQAAAIBryrHa9O4vh+Tu7CBP14JP7/N0dZCHi2MZJzOfqaUqMDBQFovlsp/x48ebGQsAAADAX8SfTdPdszfp7dUHtTH6rEZ2DixwvVGdg5Rrs5VtuHLA1CvItmzZIqvVmnd79+7duuWWWzRkyBATUwEAAACQJMMwtGzbMb349W6lZ1vl5eooZwd7je8ZKossjP73J4thGIbZIS558skn9d133+nQoUOyWCzXXD85OVleXl5KSkqSp6dnGSQEAAAAqoakjBw9v2KXvtt5QpLUMdhbbw9to7rVXSVJ6dm5crCzU0pmjjxcHJVrs5k66p+Z3aDcjHWYnZ2tzz//XJMnT75iocrKylJWVlbe7eTk5LKKBwAAAFQZW+LP68nwKB1LzJC9nUWTb2mkx3qEyN7u/z+nXypQNd2dJUlOVXi4hnJTqr766islJiZq5MiRV1zntdde07Rp08ouFAAAAFCF5Fptem9NtN5bc0g2Q2rgXU0zh7dRWIMaZkcr18rN6X99+/aVk5OTvv322yuuU9CRKn9/f07/AwAAAIrpyPl0Pbk4SlsPX5AkDW5bX9PuaC5353JzHOaqqvzpf4cPH9bPP/+s5cuXX3U9Z2dnOTs7l1EqAAAAoGr4OuqY/rVit1KycuXh7KBX7myhO9rUMztWhVEuStWCBQvk6+urAQMGmB0FAAAAqDJSs3L14te7tXzbMUlSu4AamjGsjfy9q5mcrGIxvVTZbDYtWLBADz74oBwcTI8DAAAAVAnbEy5oYniUEs6ny84iPXFTQz1xU6gc7KvugBPXy/QW8/PPPyshIUEPPfSQ2VEAAACASs9qMzRnbYzeXn1QVpuhetVdNWN4G90Q6G12tArL9FLVp08flZOxMgAAAIBK7XhihiYtjtJvceclSQNb19Urg1rIy9XR5GQVm+mlCgAAAEDpW7nrhP6xfJeSMnLk5mSvf9/RQne1rXfFOWJReJQqAAAAoBJLz87Vv7/dq/AtRyRJret7aebwMAXWcjM5WeVBqQIAAAAqqd3HkjRh0XbFnk2TxSKN7RGiSbc0kiODUZQoShUAAABQydhshj7cEKs3Vx1QjtWQn6eL3h7WWp1DapkdrVKiVAEAAACVyOnkTD21dIfWHzorSbq1uZ9eu6ularg5mZys8qJUAQAAAJXEz3tP6ZllO3U+LVsujnaaOrC5ht/gz2AUpYxSBQAAAFRwmTlW/ef7ffrs18OSpGZ1PPXuiDCF+rqbnKxqoFQBAAAAFdi+E8maGL5dB0+lSpJGdwvSlL6N5exgb3KyqoNSBQAAAFRAhmHok03xenXlfmXn2lTL3VlvD22t7o18zI5W5VCqAAAAgArmbGqWnl66QxEHzkiSbmriqzfubqVa7s4mJ6uaKFUAAABABRJ54LSmLN2ps6lZcnKw078GNNX9HQMYjMJElCoAAACgAsjKteqNHw9o/oY4SVLj2h6aOaKNmvh5mpwMlCoAAACgnIs+naInFkVp34lkSdKDnQL0XP+mcnFkMIrygFIFAAAAlFOGYeiL3xP08nd7lZljk7ebk968u5Vublrb7Gj4C0oVAAAAUA5dSMvWs8t26qe9pyRJ3RrW0ltDWsvX08XkZPg7ShUAAABQzmyKPqtJS6J0KjlLjvYWPXtrEz3UJUh2dgxGUR5RqgAAAIByIjvXprdXH9QH62JkGFKwj5veHR6mFvW8zI6Gq6BUAQAAAOVA3Nk0TQzfrp1HkyRJI25soBdua6pqTnxkL+/4PwQAAACYyDAMLd16VC99s0fp2VZ5uTpq+uCWurVFHbOjoZAoVQAAAIBJkjJy9M8Vu/T9zhOSpI7B3npnWBvV8XI1ORmKglIFAAAAmOD3uPOatDhKxxIz5GBn0eQ+jfRo9xDZMxhFhUOpAgAAAMpQrtWmd9dE639rDslmSAE1q2nm8DC18a9udjRcJ0oVAAAAUEaOnE/XxPDt2paQKEka3La+pt3RXO7OfCyvyPi/BwAAAJSBr6OO6V8rdislK1cezg76z10tdXvrumbHQgmgVAEAAAClKCUzR1O/3qPl249JktoH1NA7w9rI37uayclQUihVAAAAQCnZnnBBE8OjlHA+XXYWacLNDfV4r1A52NuZHQ0liFIFAAAAlDCrzdDsyGi98/MhWW2G6lV31czhbdQ+0NvsaCgFlCoAAACgBB1PzNCTi6P0e9x5SdLA1nX1yqAW8nJ1NDkZSgulCgAAACghP+w6oX8s26nkzFy5Odnr33e00F1t68liYe6pyoxSBQAAABRTenaupn2zV4v/OCJJal3fSzOHhymwlpvJyVAWKFUAAABAMew6mqSJ4dsVezZNFos0rmeInuzdSI4MRlFlUKoAAACA62CzGZq3Plb//emAcqyG/Dxd9M6wNuoUUtPsaChjlCoAAACgiE4lZ2rykihtjD4nSbq1uZ9eH9xS1as5mZwMZqBUAQAAAEWweu8pPfPlDl1Iz5Gro72mDmymYTf4MxhFFUapAgAAAAohM8eq/3y/T5/9eliS1Lyup2YOD1Oor7vJyWA2ShUAAABwDftOJGvCou06dDpVkjS6W5Cm9G0sZwd7k5OhPKBUAQAAAFdgGIY+3hSv11buV3auTT4eznp7aGt1a+hjdjSUI5QqAAAAoABnU7M0ZekORR44I0m6uYmv3ri7lWq6O5ucDOUNpQoAAAD4m8gDpzVl6Q6dTc2Ws4Odnh/QVPd3DGAwChSIUgUAAAD8KTPHqjd+PKCPNsZJkhrX9tC7I8LU2M/D5GQozyhVAAAAgKRDp1I0ITxK+04kS5JGdg7UP/o1kYsjg1Hg6ihVAAAAqNIMw9DC3xL08nd7lZVrk7ebk/47pJVualLb7GioIChVAAAAqLLOp2Xr2WU7tXrvKUlSt4a19NbQ1vL1cDE5GSoSShUAAACqpI3RZzV5SZROJWfJyd5Oz9zaWA91CZKdHYNRoGgoVQAAAKhSsnNtemv1Ac1dFyvDkEJ83DRzeJha1PMyOxoqKEoVAAAAqozYM6maGB6lXceSJEn3dGigFwY0k6sTg1Hg+lGqAAAAUOkZhqGlfxzVS9/uUXq2VdWrOer1u1rp1hZ+ZkdDJUCpAgAAQKWWlJ6jf361S9/vPCFJ6hRcU+8MayM/LwajQMmgVAEAAKDS+j3uvJ4M367jSZlysLPoqT6NNaZ7sOwZjAIliFIFAACASifHatO7vxzS+xHRshlSYM1qmjk8TK39q5sdDZUQpQoAAACVSsK5dE1cvF3bExIlSXe3q6+Xbm8ud2c++qJ08JsFAACASuOr7cf0r692KzUrVx4uDnr1zpYa2Lqu2bFQyVGqAAAAUOGlZOboxa/3aMX2Y5Kk9gE1NGN4G9WvUc3kZKgKKFUAAACo0LYlXNDE8O06cj5D9nYWTbipocb3CpGDvZ3Z0VBFUKoAAABQIVlthmZFRGvGL4dktRmqX8NVM4e3UbsAb7OjoYqhVAEAAKDCOZaYoUnhUfo9/rwk6fbWdfXKnS3k6eJocjJURZQqAAAAVCjf7zyh55bvVHJmrtyc7PXyoBa6M6yeLBbmnoI5KFUAAACoENKycjXt2z1a8sdRSVJr/+p6d3gbBdR0MzkZqjpKFQAAAMq9XUeTNCF8u+LOpslikcb3DNXE3g3lyGAUKAcoVQAAACi3bDZDc9fH6q2fDijHaqiOl4veGdZGHYNrmh0NyEOpAgAAQLl0MilTTy2N0sboc5Kkfi389NpdLVW9mpPJyYD8KFUAAAAod37ac1LPLtupC+k5cnW010u3N9PQ9v4MRoFyiVIFAACAciMj26pXvt+rhb8lSJKa1/XUuyPCFOLjbnIy4MooVQAAACgX9h5P1oTw7Yo+nSpJGtM9WE/1aSRnB3uTkwFXR6kCAACAqQzD0IKN8Xp95X5lW23y9XDWW0Nbq1tDH7OjAYVCqQIAAIBpzqRkacrSHVp78IwkqXdTX00f3Eo13Z1NTgYUHqUKAAAApog4cFpPL92hs6nZcnaw078GNNV9HQMYjAIVDqUKAAAAZSozx6rpP+7Xgo3xkqQmfh56d0SYGtX2MDcYcJ0oVQAAACgzh06l6IlF27X/ZIokaWTnQP2jXxO5ODIYBSouShUAAABKnWEY+vy3BL3y3V5l5dpU081J/x3SWr2a+JodDSg2ShUAAABK1fm0bD3z5U79vO+UJKl7Ix/9d0gr+Xq4mJwMKBmUKgAAAJSajdFnNWlxlE6nZMnJ3k7P9muiUZ0DZWfHYBSoPChVAAAAKHHZuTa99dMBzV0fK8OQQn3dNXN4GzWv62V2NKDEUaoAAABQomLPpGpieJR2HUuSJN3boYH+NaCZXJ0YjAKVE6UKAAAAJcIwDC3946imfrNHGTlWVa/mqOmDW6lvcz+zowGlilIFAACAYktKz9FzK3bqh10nJUmdgmvqnWFt5OfFYBSo/ChVAAAAKJbfYs9p0uIoHU/KlIOdRU/1aawx3YNlz2AUqCIoVQAAALguOVab3v3lkN6PiJbNkAJrVtPM4WFq7V/d7GhAmaJUAQAAoMgSzqVrQvh2RR1JlCQNaVdfL93eXG7OfLxE1cNvPQAAAIpkxfajeuGrPUrNypWHi4Neu6ulbmtV1+xYgGkoVQAAACiU5MwcvfjVbn0VdVySdENgDb0zrI3q16hmcjLAXJQqAAAAXNPWwxf05OLtOnI+Q/Z2Fk28uaHG9QyRg72d2dEA01GqAAAAcEVWm6H3I6I185dDstoM1a/hqpnDw9QuoIbZ0YByg1IFAACAAh1LzNCk8Cj9Hn9eknRHm7p6eVALebo4mpwMKF8oVQAAALjMdzuP67nlu5SSmSt3Zwe9PKi57gyrb3YsoFyiVAEAACBPWlauXvpmj5ZuPSpJauNfXe8OD1ODmgxGAVyJ6VcWHjt2TPfdd59q1qwpV1dXtWzZUn/88YfZsQAAAKqcnUcTddt7G7R061FZLNITN4Vq6WOdKFTANZh6pOrChQvq0qWLevXqpZUrV8rHx0eHDh1SjRpc+AgAAFBWbDZDc9fH6r+rDijXZqiOl4veGdZGHYNrmh0NqBBMLVXTp0+Xv7+/FixYkLcsKCjIxEQAAABVy8mkTE1eEqVNMeckSf1b+um1O1vJqxqDUQCFZerpf998843at2+vIUOGyNfXV2FhYZo3b94V18/KylJycnK+HwAAAFyfVXtO6taZ67Qp5pxcHe01fXBLvX9PWwoVUESmlqrY2FjNnj1bDRs21KpVqzR27FhNmDBBn3zySYHrv/baa/Ly8sr78ff3L+PEAAAAFV9GtlXPr9ilRz/bqsT0HLWo56nvJnTVsBsayGKxmB0PqHAshmEYZj25k5OT2rdvr02bNuUtmzBhgrZs2aLNmzdftn5WVpaysrLybicnJ8vf319JSUny9PQsk8wAAAAV2Z7jSZoYHqXo06mSpEe7B+upPo3l5GD6+GVAsSQnJ8vLy8uUbmDqNVV16tRRs2bN8i1r2rSpli1bVuD6zs7OcnZ2LotoAAAAlYrNZmjBpnhNX7lf2VabfD2c9fbQNurasJbZ0YAKz9RS1aVLFx04cCDfsoMHDyogIMCkRAAAAJXPmZQsTVm6Q2sPnpEk9W5aW2/c3Urebk4mJwMqB1NL1aRJk9S5c2e9+uqrGjp0qH7//XfNnTtXc+fONTMWAABApRGx/7SmLN2hc2nZcnaw079ua6b7OnDtFFCSTL2mSpK+++47Pffcczp06JCCgoI0efJkjR49ulCPNfO8SQAAgPIsM8eq11fu18eb4iVJTfw89O6IMDWq7WFuMKCUmNkNTC9VxUGpAgAAuNzBUymasGi79p9MkSSN6hKoZ29tIhdHe5OTAaWnyg5UAQAAgJJjGIY+//WwXvl+n7Jybarl7qQ3726tXk18zY4GVGqUKgAAgErgfFq2nvlyp37ed0qS1KORj/47pLV8PBg5GShtlCoAAIAKbsOhs5q8JEqnU7LkZG+nf/RropGdA2Vnx2AUQFmgVAEAAFRQ2bk2/fenA5q7LlaSFOrrrneHh6lZXa41B8oSpQoAAKACijmTqonh27X7WLIk6d4ODfSvAc3k6sRgFEBZo1QBAABUIIZhaMkfR/TSN3uVkWNV9WqOmj64lfo29zM7GlBlUaoAAAAqiKT0HD23Yqd+2HVSktQ5pKbeHtpGfl4uJicDqjZKFQAAQAXwa+w5TVocpRNJmXKws+jpvo01ulswg1EA5QClCgAAoBzLsdo08+dDej8yWoYhBdVy08zhbdSqfnWzowH4E6UKAACgnDp8Lk0Tw6MUdSRRkjS0fX1NHdhcbs58hAPKE/4iAQAAyhnDMLRi+zG98NVupWVb5enioNfuaqUBreqYHQ1AAShVAAAA5UhyZo5e+Gq3vo46Lkm6MdBb7wxvo3rVXU1OBuBKKFUAAADlxNbD5zUxPEpHL2TI3s6iJ29uqHG9QmXPYBRAuUapAgAAMFmu1ab3I2L07ppDstoM+Xu7asawMLULqGF2NACFQKkCAAAw0dEL6Zq0OEpb4i9Iku4Mq6d/39FcHi6OJicDUFiUKgAAAJN8u+O4/rlil1Iyc+Xu7KCXBzXXnWH1zY4FoIgoVQAAAGUsNStXL32zR19uPSpJCmtQXTOHhalBzWomJwNwPShVAAAAZWjHkURNDN+u+HPpsrNIj/cK1RM3N5SjvZ3Z0QBcJ0oVAABAGbDZDH2wLlZv/XRAuTZDdb1c9M6wNuoQXNPsaACKiVIFAABQyk4mZWrykihtijknSRrQso5evbOlvKoxGAVQGVCqAAAAStGPu0/qH8t3KjE9R9Wc7PXS7c01pF19WSzMPQVUFpQqAACAUpCRbdXL3+/VF78lSJJa1vPSzOFtFOzjbnIyACWNUgUAAFDC9hxP0oRF2xVzJk0WizSme7CeuqWxnBwYjAKojChVAAAAJcRmM/TRxji98eMBZVtt8vVw1jvD2qhLaC2zowEoRZQqAACAEnA6JVNTlu7UuoNnJEm3NKut6YNbydvNyeRkAEobpQoAAKCY1uw/paeX7tS5tGw5O9jphdua6d4ODRiMAqgiKFUAAADXKTPHqtdX7tfHm+IlSU38PPTeiDA1rO1hbjAAZYpSBQAAcB0OnEzRxPDt2n8yRZL0UJcgPXNrY7k42pucDEBZo1QBAAAUgWEY+uzXw/rP9/uUlWtTLXcnvTmktXo19jU7GgCTUKoAAAAK6Vxqlp75cqd+2X9aktSzsY/evLu1fDycTU4GwEyUKgAAgEJYf+iMJi/ZoTMpWXKyt9Nz/ZtoZOdABqMAQKkCAAC4mqxcq/676oDmrY+TJDX0ddfM4WFqVtfT5GQAygtKFQAAwBXEnEnVhEXbted4siTpvo4N9Hz/ZnJ1YjAKAP+PUgUAAPA3hmFo8ZYjmvbtXmXkWFWjmqPeuLu1bmlW2+xoAMohShUAAMBfJKZn67nlu7Ry90lJUpfQmnp7aBvV9nQxORmA8opSBQAA8KfNMec0eUmUTiRlytHeoil9Gmt0t2DZ2TEYBYAro1QBAIAqL8dq04yfD2pWZIwMQwqq5aZ3h4epZX0vs6MBqAAoVQAAoEo7fC5NE8KjtONIoiRpWHt/vTiwmdyc+ZgEoHDYWwAAgCrJMAwt33ZML369W2nZVnm6OOi1u1ppQKs6ZkcDUMFQqgAAQJWTnJmjf63YrW92HJck3RjkrXeGtVG96q4mJwNQEVGqAABAlbL18HlNDI/S0QsZsrezaFLvhhrbM1T2DEYB4DpRqgAAQJWQa7XpfxHReveXQ7IZkr+3q2YOD1PbBjXMjgaggqNUAQCASu/ohXQ9GR6lPw5fkCTdFVZP0+5oLg8XR5OTAagMKFUAAKBS+2bHcT2/YpdSMnPl7uygVwa10KCwembHAlCJUKoAAECllJqVq6lf79GybUclSWENqmvmsDA1qFnN5GQAKhtKFQAAqHSijiRqYvh2HT6XLjuL9HivUE24uaEc7O3MjgagEqJUAQCASsNqM/TBuhi9/dNB5doM1fVy0YzhYboxyNvsaAAqMUoVAACoFE4kZWjy4h3aHHtOkjSgVR29OqilvKoxGAWA0kWpAgAAFd6Pu0/o2WW7lJSRo2pO9nrp9uYa0q6+LBbmngJQ+ihVAACgwkrPztXL3+3Tot8TJEmt6ntp5vAwBdVyMzkZgKqEUgUAACqk3ceSNCF8u2LPpMlikR7tHqLJtzSSkwODUQAoW5QqAABQodhshj7aGKfpP+5XjtVQbU9nvT20jbqE1jI7GoAqilIFAAAqjNPJmXpq6Q6tP3RWktSnWW1NH9xKNdycTE4GoCqjVAEAgArhl32n9PSXO3U+LVsujnZ64bZmuufGBgxGAcB0lCoAAFCuZeZY9doP+/TJ5sOSpKZ1PPXeiDYK9fUwORkAXESpAgAA5daBkymasGi7DpxKkSQ93DVIz9zaWM4O9iYnA4D/V+jhcdLS0jR27FjVq1dPPj4+Gj58uM6cOVOa2QAAQBVlGIY+2RSvgf/boAOnUlTL3Ukfj7pBL9zWjEIFoNwp9JGqF154QZ999pnuvfdeubq66osvvtCYMWO0YsWK0swHAACqmHOpWXrmy536Zf9pSVLPxj568+7W8vFwNjkZABSs0KVqxYoVWrBggYYMGSJJuv/++9WxY0fl5ubKwYGzCAEAQPGtO3hGTy3doTMpWXJysNM/+zXRg50DGYwCQLlW6DZ09OhRdenSJe92u3bt5OjoqOPHj6tBgwalEg4AAFQNWblWvfnjAX24IU6S1NDXXe+OCFPTOp4mJwOAayt0qbLZbHJ0dMz/YAcHWa3WEg8FAACqjujTqZqwaLv2nkiWJN3fMUDPD2gqF0eunQJQMRS6VBmGoZtvvjnfqX7p6ekaOHCgnJz+f8K9bdu2lWxCAABQKRmGofAtRzTt2z3KzLGpRjVHvXF3a93SrLbZ0QCgSApdqqZOnXrZsjvuuKNEwwAAgKrhQlq2/rF8p1btOSVJ6hpaS28Nba3ani4mJwOAorMYhmGYHeJ6JScny8vLS0lJSfL05JxrAAAqgk0xZzV58Q6dTM6Uo71FT/dtrEe6BsvOjsEoAFw/M7vBdQ3bd/bsWcXHx8tisSgwMFA1a9Ys6VwAAKCSybHa9M7qg5q9NkaGIQXXctO7I8LUop6X2dEAoFiKVKr27NmjsWPHauPGjfmW9+jRQ7Nnz1bjxo1LNBwAAKgc4s+maWL4du04miRJGn6Dv14c2EzVnJiWBUDFV+g92cmTJ9WjRw/5+Pjo7bffVpMmTWQYhvbu3at58+apW7du2r17t3x9fUszLwAAqEAMw9Cybcc09evdSsu2ysvVUa/f1VL9WtYxOxoAlJhCX1P17LPP6ueff9bGjRvl4pL/ItKMjAx17dpVffr00WuvvVYqQQvCNVUAAJRfSRk5+tdXu/XtjuOSpA5B3npnWBvVre5qcjIAlZGZ3cCusCuuXr1azz777GWFSpJcXV319NNPa9WqVSUaDgAAVEx/xJ9X/5nr9e2O47K3uzgYxRejO1KoAFRKhT79LzY2Vm3btr3i/e3bt1dsbGyJhAIAABVTrtWm99ZE6701h2QzpAbe1TRzeBuFNahhdjQAKDWFLlUpKSlXPYzm4eGh1NTUEgkFAAAqniPn0/Xk4ihtPXxBknRXWD1Nu6O5PFwcTU4GAKWrSEPupKSkFHj6n3TxHMYKPOUVAAAohm92HNfzy3cpJStXHs4OeuXOFrqjTT2zYwFAmSh0qTIMQ40aNbrq/RYLk/YBAFCVpGbl6sWvd2v5tmOSpLYNqmvm8DD5e1czORkAlJ1Cl6qIiIjSzAEAACqYqCOJmhi+XYfPpcvOIj1+U0NNuClUDvaFHgcLACqFQpeqHj16lGYOAABQQVhthuasjdE7qw8q12aoXnVXzRjeRjcEepsdDQBMcd3TmO/Zs0dWqzXvtr29vZo3b14ioQAAQPl0PDFDkxZH6be485KkAa3q6NU7W8rLlcEoAFRdhS5V69ev1+TJk7VlyxZJUseOHZWenp43OIXFYtGqVavUu3fv0kkKAABM9ePuE3p22S4lZeSompO9pt3eXHe3q8811QCqvEKXqlmzZun+++/PtywiIkIBAQEyDEPvvvuuZs+eTakCAKCSSc/O1cvf7dWi349IklrV99LM4WEKquVmcjIAKB8KXar++OMPPf/88/mW1a9fXwEBAZKk+++/XwMGDCjZdAAAwFS7jyVpQvh2xZ5Jk8UiPdYjRJN6N5KTA4NRAMAlhS5VR48elZeXV97tTz75RH5+fnm3vb29de7cuZJNBwAATGGzGZq/IU5vrNqvHKshP08XvT2stTqH1DI7GgCUO4UuVR4eHoqJiZG/v78k6a677sp3f1xcnDw9PUs2HQAAKHOnkzP11NIdWn/orCSpT7Pamj64lWq4OZmcDADKp0Ifu+/QoYM+/fTTK97/8ccfq0OHDiUSCgAAmOOXfad068z1Wn/orFwc7fTqnS31wf3tKFQAcBWFPlI1efJk9e7dWzVr1tTTTz8tX19fSdLp06c1ffp0ff755/rpp59KLSgAACg9mTlWvfrDPn26+bAkqWkdT703oo1CfT1MTgYA5Z/FuDQmeiHMmjVLkyZNUm5urjw9PWWxWJSUlCQHBwe99dZbevzxx0sz62WSk5Pl5eWlpKQkTj0EAOA67T+ZrAmLtuvgqVRJ0sNdg/TMrY3l7GBvcjIAKDwzu0GRSpUkHTlyRF9++aUOHTokSWrYsKHuvvvuvGutyhKlCgCA62cYhj7dfFj/+WGfsnNtquXurLeGtlaPRj5mRwOAIqtQpaokvfTSS5o2bVq+ZY0bN9b+/fsL9XhKFQAA1+dsapae+XKn1uw/LUnq1dhHbw5prVruziYnA4DrY2Y3KPQ1VaWlefPm+vnnn/NuOziYHgkAgEpt7cEzemrJDp1NzZKTg53+2a+JHuwcKIvFYnY0AKiQTG8wDg4O+ea7AgAApSMr16o3fzygDzfESZIa1XbXuyPC1MSPsz0AoDhML1WHDh1S3bp15eLiok6dOum1115TgwYNClw3KytLWVlZebeTk5PLKiYAABVa9OkUTVgUpb0nLv7b+UCnAP2zf1O5ODIYBQAUV6HnqSoNHTp00Mcff6wff/xRs2fPVlxcnLp166aUlJQC13/ttdfk5eWV92PG4BgAAFQkhmHoi98SdNt7G7T3RLK83Zz04QPt9e87WlCoAKCEXNdAFYmJifryyy8VExOjp59+Wt7e3tq2bZtq166tevXqXXeYxMREBQQE6O2339bDDz982f0FHany9/dnoAoAAApwIS1b/1i+U6v2nJIkdWtYS28NaS1fTxeTkwFAyatQA1Xs3LlTvXv3lpeXl+Lj4zV69Gh5e3tr+fLlSkhI0KeffnrdYapXr65GjRopOjq6wPudnZ3l7MyoRAAAXMum6LOavGSHTiZnytHeomf6NtHDXYNkZ8dgFABQ0op8+t/kyZM1cuRIHTp0SC4u//9NV//+/bVu3bpihUlNTVVMTIzq1KlTrO0AAFBV5Vhtmv7jft07/zedTM5UsI+bVozrotHdgylUAFBKinykasuWLfrggw8uW16vXj2dPHmySNuaMmWKBg4cqICAAB0/flxTp06Vvb29RowYUdRYAABUefFn0zQxfLt2HE2SJI240V8v3NZM1ZxMH5cKACq1Iu9lnZ2dCxx17+DBg/LxKdoM7EePHtWIESN07tw5+fj4qGvXrvr111+LvB0AAKoywzC0bNsxvfj1bqVnW+Xl6qjX72qpfi058wMAykKRS9Xtt9+uf//731qyZIkkyWKxKCEhQc8++6wGDx5cpG2Fh4cX9ekBAMBfJGXk6PkVu/TdzhOSpA5B3npnWBvVre5qcjIAqDqKfE3VW2+9pdTUVPn6+iojI0M9evRQaGioPDw89J///Kc0MgIAgAJsiT+v/jPX67udJ2RvZ9HTfRvri9EdKVQAUMaKfKTKy8tLq1ev1oYNG7Rz506lpqaqbdu26t27d2nkAwAAf5NrtendNdH635pDshlSA+9qmjm8jcIa1DA7GgBUSdc1T1V5YeZY9AAAmOHI+XQ9uThKWw9fkCTd1bae/n1HC7k7MxgFgKqtQs1T9e677xa43GKxyMXFRaGhoerevbvs7ZmlHQCAkvR11DH9a8VupWTlysPZQa/c2UJ3tKlndiwAqPKKXKreeecdnTlzRunp6apR4+JpBhcuXFC1atXk7u6u06dPKzg4WBEREfL39y/xwAAAVDUpmTma+vUeLd9+TJLULqCGZgxrI3/vaiYnAwBI1zFQxauvvqobbrhBhw4d0rlz53Tu3DkdPHhQHTp00MyZM5WQkCA/Pz9NmjSpNPICAFClbE+4oAHvbtDy7cdkZ5Em3txQi8d0pFABQDlS5GuqQkJCtGzZMrVp0ybf8u3bt2vw4MGKjY3Vpk2bNHjwYJ04caIks16Ga6oAAJWV1WZoztoYvb36oKw2Q/Wqu2rG8Da6IdDb7GgAUC5VqGuqTpw4odzc3MuW5+bm6uTJk5KkunXrKiUlpfjpAACogo4nZmjS4ij9FndeknRbqzr6z50t5eXqaHIyAEBBinz6X69evfToo49q+/btecu2b9+usWPH6qabbpIk7dq1S0FBQSWXEgCAKuKHXSfUb+Z6/RZ3XtWc7PXfIa313ogwChUAlGNFPlI1f/583X///WrXrp0cHS/u4HNzc3XzzTdr/vz5kiR3d3e99dZbJZsUAIBKLD07V//+dq/CtxyRJLWu76WZw8MUWMvN5GQAgGu57nmq9u/fr4MHD0qSGjdurMaNG5dosMLgmioAQGWw+1iSJizartizabJYpLE9QjTplkZytC/yCSUAUGVVqGuqLmnSpImaNGlSklkAAKhSbDZDH26I1ZurDijHasjP00VvD2utziG1zI4GACiC6ypVR48e1TfffKOEhARlZ2fnu+/tt98ukWAAAFRmp5MzNXnJDm2IPitJurW5n167q6VquDmZnAwAUFRFLlW//PKLbr/9dgUHB2v//v1q0aKF4uPjZRiG2rZtWxoZAQCoVH7ee0rPLNup82nZcnG009SBzTX8Bn9ZLBazowEArkORT9Z+7rnnNGXKFO3atUsuLi5atmyZjhw5oh49emjIkCGlkREAgEohM8eqF77arUc+/UPn07LVrI6nvnuim0bc2IBCBQAVWJGPVO3bt0+LFi26+GAHB2VkZMjd3V3//ve/dccdd2js2LElHhIAgIpu34lkTQzfroOnUiVJo7sFaUrfxnJ2sDc5GQCguIpcqtzc3PKuo6pTp45iYmLUvHlzSdLZs2dLNh0AABWcYRj6eFO8Xlu5X9m5NtVyd9bbQ1ureyMfs6MBAEpIkUtVx44dtWHDBjVt2lT9+/fXU089pV27dmn58uXq2LFjaWQEAKBCOpuapaeX7lDEgTOSpJua+OqNu1uplruzyckAACWpyKXq7bffVmrqxVMXpk2bptTUVC1evFgNGzZk5D8AAP4UeeC0pizdqbOpWXJysNO/BjTV/R0DuHYKACqhIpUqq9Wqo0ePqlWrVpIungo4Z86cUgkGAEBFlJVr1Rs/HtD8DXGSpMa1PTRzRBs18WOSegCorIpUquzt7dWnTx/t27dP1atXL6VIAABUTNGnU/TEoijtO5EsSXqwU4Ce699ULo4MRgEAlVmRT/9r0aKFYmNjFRQUVBp5AACocAzD0Be/J+jl7/YqM8cmbzcnvXl3K93ctLbZ0QAAZaDIpeqVV17RlClT9PLLL6tdu3Zyc3PLd7+nJ6c3AACqjgtp2Xp22U79tPeUJKlbw1p6a0hr+Xq6mJwMAFBWLIZhGEV5gJ3d/88X/NeLbQ3DkMVikdVqLbl015CcnCwvLy8lJSVR5gAAZW5T9FlNWhKlU8lZcrS36Nlbm+ihLkGys2MwCgAoa2Z2gyIfqYqIiCiNHAAAVBjZuTa9vfqgPlgXI8OQgn3c9O7wMLWo52V2NACACYpcqnr06FEaOQAAqBDizqZpYvh27TyaJEkacWMDvXBbU1VzKvI/qQCASsLu2qtcbv369brvvvvUuXNnHTt2TJL02WefacOGDSUaDgCA8sIwDC3544gGvLteO48mycvVUXPua6vX7mpJoQKAKq7IpWrZsmXq27evXF1dtW3bNmVlZUmSkpKS9Oqrr5Z4QAAAzJaUkaPHF23XM1/uVHq2VR2DvfXjk910a4s6ZkcDAJQDRS5Vr7zyiubMmaN58+bJ0dExb3mXLl20bdu2Eg0HAIDZfo87r/4z1+v7nSfkYGfRM7c21sJHOqqOl6vZ0QAA5USRz1c4cOCAunfvftlyLy8vJSYmlkQmAABMl2u16d1fDul/EdGyGVJAzWqaOTxMbfyrmx0NAFDOFLlU+fn5KTo6WoGBgfmWb9iwQcHBwSWVCwAA0xw5n66J4du1LSFRkjS4bX1Nu6O53J25dgoAcLki/+swevRoTZw4UR999JEsFouOHz+uzZs3a8qUKXrhhRdKIyMAAGXm66hj+teK3UrJypWHs4P+c1dL3d66rtmxAADlWJFL1T/+8Q/ZbDbdfPPNSk9PV/fu3eXs7KwpU6boiSeeKI2MAACUupTMHE39eo+Wb784qm37gBp6Z1gb+XtXMzkZAKC8sxiGYVzPA7OzsxUdHa3U1FQ1a9ZM7u7uJZ3tmsycNRkAUHlsT7igieFRSjifLjuLNOHmhnq8V6gc7K9r5hEAgAnM7AZFPlL1+eef66677lK1atXUrFmz0sgEAECZsNoMzY6M1js/H5LVZqhedVfNHN5G7QO9zY4GAKhAivwV3KRJk+Tr66t77rlHP/zwg6xWa2nkAgCgVB1PzNCIeb/qvz8dlNVmaGDruvphYjcKFQCgyIpcqk6cOKHw8HBZLBYNHTpUderU0fjx47Vp06bSyAcAQIn7YdcJ3TpjnX6POy83J3u9NaS13h3eRl6ujtd+MAAAf3Pd11RJUnp6ulasWKEvvvhCP//8s+rXr6+YmJiSzHdVXFMFACiKtKxc/fvbvVr8xxFJUuv6Xpo5PEyBtdxMTgYAKK4KdU3VX1WrVk19+/bVhQsXdPjwYe3bt6+kcgEAUKJ2HU3SxPDtij2bJotFGtczRE/2biRHBqMAABTTdZWqS0eoFi5cqF9++UX+/v4aMWKEvvzyy5LOBwBAsdhshuatj9V/fzqgHKshP08XvTOsjTqF1DQ7GgCgkihyqRo+fLi+++47VatWTUOHDtULL7ygTp06lUY2AACK5VRypiYvidLG6HOSpFub++n1wS1VvZqTyckAAJVJkUuVvb29lixZor59+8re3j7ffbt371aLFi1KLBwAANdr9d5TeubLHbqQniNXR3tNHdhMw27wl8ViMTsaAKCSKXKpWrhwYb7bKSkpWrRokT788ENt3bqVIdYBAGUqIztX9nZ2SsnMkYeLo7JzrZq/IU7v/HxIktS8rqdmDg9TqG/ZT1IPAKgarnuginXr1mn+/PlatmyZ6tatq7vuukvvv/9+SWYDAOCqsnKsmrM2Vgs2xSk5I1eerg56sFOgRnYO1Dc7TuimJj6a0rexnB3sr70xAACuU5FK1cmTJ/Xxxx9r/vz5Sk5O1tChQ5WVlaWvvvpKzZo1K62MAABcJiM7V3PWxmrmL4fyliVn5Oq9NdGSpM8evlF1q7uaFQ8AUIUUehzZgQMHqnHjxtq5c6dmzJih48eP67333ivNbAAAXJG9nZ0WbIor8L5PNserlrtzGScCAFRVhT5StXLlSk2YMEFjx45Vw4YNSzMTAADXlJSRreSM3ALvS87IVUpmjmpSrAAAZaDQR6o2bNiglJQUtWvXTh06dND//vc/nT17tjSzAQCQj2EY2hxzTuMWbpWbs4M8XQv+btDT1UEeLo5lnA4AUFUVulR17NhR8+bN04kTJ/Too48qPDxcdevWlc1m0+rVq5WSklKaOQEAVZhhGPp57ykNnr1JI+b9qh92ndTG6LMa2SmwwPVHdQ5Srs1WtiEBAFWWxTAM43offODAAc2fP1+fffaZEhMTdcstt+ibb74pyXxXlZycLC8vLyUlJcnT07PMnhcAUDZyrTZ9v+uEZkfGaP/Ji1/eOTnYaWj7+hrfM1Tebk6aFRmTb/S/UZ2DNK5niJwdGfEPAKoSM7tBsUrVJVarVd9++60++ugjShUAoNgyc6xatu2oPlgbq4Tz6ZIkd2cH3duxgR7uGiRfD5e8ddOzc+Xwl3mqcm02VXO67hlDAAAVVIUvVWahVAFA5ZKalasvfjuseevjdCYlS5Lk7eakUZ0D9UCnQHlV4zopAEDBzOwGfJUHADDdhbRsLdgUr082xSspI0eSVMfLRaO7BWv4jf4ceQIAlGv8KwUAMM2JpAzNWxenRb8nKCPHKkkKruWmx3qGaFCbenJyKPR4SgAAmIZSBQAoc3Fn0zQnMkbLtx9VjvXiWejN63pqfK9Q9W3uJ3s7i8kJAQAoPEoVAKDM7DmepFmRMVq564Rsf17Re2OQt8b3ClX3hrVksVCmAAAVD6UKAFDqfo87r1mR0Yo8cCZv2c1NfDWuV4jaBXibmAwAgOKjVAEASoVhGIo8eEazIqK1Jf6CJMnOIt3Wqq7G9gxR0zqM2goAqBwoVQCAEmW1Gfrhzwl7955IliQ52dtpcLv6erR7sAJruZmcEACAkkWpAgCUiOxcm1ZsP6o5a2MVdzZNklTNyV73dmigR7oFq7anyzW2AABAxUSpAgAUS3p2rr74LUEfro/TyeRMSZKXq6NGdQnUg50CVcPNyeSEAACULkoVAOC6JKZn65NNh/XxpjhdSL84YW9tT2eN7hasETc2kJsz/8QAAKoG/sUDABTJ6eRMfbghTgt/Pay07IsT9gbUrKbHeoTorrb15Oxgb3JCAADKFqUKAFAoCefSNWddjL7846iyrTZJUhM/D43rFar+LfzkYG9nckIAAMxBqQIAXNX+k8maHRmjb3ccz5uwt31ADY3rFaJejX2ZsBcAUOVRqgAABdp6+IJmR0br532n85b1aOSj8b1CdWMQE/YCAHAJpQoAkMcwDK0/dFazIqP1a+x5SZLFIvVvUUdje4aoRT0vkxMCAFD+UKoAALLZDK3ac1KzImO061iSJMnR3qI7w+rp0R4hCvFxNzkhAADlF6UKAKqwHKtNX20/pjlrYxRz5uKEvS6OdhpxYwON7hasutVdTU4IAED5R6kCgCooI9uqxVsSNHddrI4nXZyw19PFQQ92DtTIzoGq6e5sckIAACoOShUAVCFJGTn6/NfD+mhDnM6lZUuSark7a3S3IN3ToYE8XBxNTggAQMVDqQKAKuBMSpY+2hinzzcfVkpWriSpfg1XPdojREPa1ZeLIxP2AgBwvShVAFCJHTmfrrnrYrXkjyPKyr04YW+j2u4a1zNUt7Wqw4S9AACUAEoVAFRCh06laHZkjL7ecVzWP2fsbeNfXeN7hermJr6ys2PCXgAASgqlCgAqkagjiZoVEa2f9p7KW9Y1tJbG9QpRp+CaslgoUwAAlDRKFQBUcIZhaFPMOc2KjNbG6HN5y29t7qexPUPU2r+6eeEAAKgCKFUAUEHZbIZW7zulWZEx2nEkUZJkb2fRoDb1NLZnsEJ9PcwNCABAFUGpAoAKJsdq07c7jmt2ZIwOnU6VJDk72Gn4Df4a3T1Y9WtUMzkhAABVC6UKACqIzByrlv5xRB+si9XRCxmSJA9nB93fKUCjugTJx4MJewEAMAOlCgDKuZTMHH3+a4Lmb4jT2dQsSVJNNyc91DVI93cKkCcT9gIAYCpKFQCUU+dSs7RgY7w+2RyvlMyLE/bWq+6qMd2DNbS9v1ydmLAXAIDygFIFAOXM8cQMzV0Xq/AtCcrMuThhb4iPm8b2DNUdberKkQl7AQAoVyhVAFBOxJxJ1ZzIGK3Yfky5f07Y26q+l8b1DFGfZn5M2AsAQDlFqQIAk+0+lqRZkdFaufukjItdSp2Ca2pcrxB1Da3FhL0AAJRzlCoAMIFhGPot7rzej4jW+kNn85b3blpb43qFqG2DGiamAwAARUGpAoAyZBiG1uw/rfcjorUtIVHSxQl7B7aqo7E9Q9XYjwl7AQCoaMrN1c6vv/66LBaLnnzySbOjAECJy7Xa9HXUMfWbuV4Pf/KHtiUkysnBTvd2aKCIp3pqxvAwChUAABVUuThStWXLFn3wwQdq1aqV2VEAoERl5Vq1bOsxzVkbo4Tz6ZIkNyd73dcpQA93CZKvp4vJCQEAQHGZXqpSU1N17733at68eXrllVeuum5WVpaysrLybicnJ5d2PAC4LqlZufrit8P6cH2cTqdc3G/VqOaoUV2C9GCnQHlVY8JeAAAqC9NL1fjx4zVgwAD17t37mqXqtdde07Rp08ooGQAU3YW0bH28KV4fb4pXUkaOJMnP00Vjugdr+I3+quZk+m4XAACUMFP/dQ8PD9e2bdu0ZcuWQq3/3HPPafLkyXm3k5OT5e/vX1rxAKDQTiZlat76WC36PUHp2VZJUlAtN43tEaJBYfXk5FBuLmEFAAAlzLRSdeTIEU2cOFGrV6+Wi0vhrilwdnaWs7NzKScDgMKLO5umD9bGaNm2o8qxXpxkqlkdT43vFapbW/jJngl7AQCo9CyGcWmqybL11Vdf6c4775S9vX3eMqvVKovFIjs7O2VlZeW7ryDJycny8vJSUlKSPD09SzsyAOTZezxZsyKj9cOuE7L9uRe9Mchb43qGqEcjHybsBQCgjJnZDUw7UnXzzTdr165d+ZaNGjVKTZo00bPPPnvNQgUAZtgSf16zIqIVceBM3rKbmvhqXM8QtQ/0NjEZAAAwi2mlysPDQy1atMi3zM3NTTVr1rxsOQCYyTAMRR48o9kRMfo9/rwkyc4iDWhVV2N7hKhZXY6UAwBQlTEMFQBcgdVmaOXuE5oVEaO9Jy5O4eBob9Hd7err0e4hCqzlZnJCAABQHpSrUhUZGWl2BABQdq5NK7Yf1Zy1sYo7myZJquZkr3tubKBHugXLz4sJewEAwP8rV6UKAMyUnp2rRb8f0YfrY3UiKVOS5OXqqJGdAzWyc6BquDmZnBAAAJRHlCoAVV5Seo4+2RyvBRvjdCH94oS9vh7OGt0tWCM6NJC7M7tKAABwZXxSAFBlnU7O1PwNcfr818NK+3PC3oCa1fRo9xANbldPzg6MQgoAAK6NUgWgykk4l64P1sVo6dajys61SZKa+HlobM8QDWhZRw72diYnBAAAFQmlCkCVceBkimZHRuvbnSdk/XPG3nYBNTSuZ4huauLLhL0AAOC6UKoAVHrbEi5oVkS0ft53Om9Z90Y+Gt8zRDcGeVOmAABAsVCqAFRKhmFoQ/RZvR8RrV9jL07Ya7FI/Vr4aVzPULWo52VyQgAAUFlQqgBUKjaboZ/2ntT7ETHadSxJkuRgZ9GdYfX0WM8Qhfi4m5wQAABUNpQqAJVCjtWmr7Yf05y1MYo5c3HCXhdHO424sYFGdwtW3equJicEAACVFaUKQIWWkW3V4i0Jmrc+TscSMyRJHi4OeRP21nR3NjkhAACo7ChVACqkpIwcff7rYX20IU7n0rIlSbXcnfVItyDd26GBPFwcTU4IAACqCkoVgArlTEqWPtoYp883H1ZKVq4kqX4NVz3aI0RD2tWXiyMT9gIAgLJFqQJQIRy9kK6562K1eMsRZf05YW9DX3eN6xWi21rVlSMT9gIAAJNQqgCUa4dOpWj22hh9E3VcuX9O2Nvav7rG9wxR76a1ZWfHHFMAAMBclCoA5dKOI4maFRmtVXtO5S3rGlpL43qGqFNITSbsBQAA5QalCkC5YRiGNsec06zIGG2IPpu3vG/z2hrXM1St/aubFw4AAOAKKFUATGezGfp53ynNioxR1JFESZK9nUV3tKmrsT1C1LC2h7kBAQAAroJSBcA0uVabvt15XLMjY3TwVKokydnBTsNu8NfobsHy965mckIAAIBro1QBKHOZOVYt3XpUc9fF6Mj5PyfsdXbQfZ0C9FCXIPl4MGEvAACoOChVAMpMSmaOFv6WoA/Xx+lsapYkqaabkx7qGqT7OgbIy5UJewEAQMVDqQJQ6s6lZunjTfH6ZFO8kjMvTthb18tFY7oHa9gNDeTqxIS9AACg4qJUASg1xxMzNG99rBb9nqDMnIsT9ob4uOmxHiG6o009OTkwYS8AAKj4KFUASlzsmVTNWRujFduPKcd6ccLelvW8NL5XiPo082PCXgAAUKlQqgCUmN3HkjQrMlord5+UcbFLqWOwt8b1DFW3hrWYsBcAAFRKlCoAxWIYhn6PO6/3I2O07uCZvOW9m/pqbM9QtQuoYWI6AACA0kepAnBdDMNQxIHTej8iRlsPX5Ak2Vmkga3ramzPEDXx8zQ5IQAAQNmgVAEoklyrTd/vOqHZkTHafzJFkuRkb6e729fXo92DFVDTzeSEAAAAZYtSBaBQsnKtWrb1mD5YF6PD59IlSW5O9rqvY4Ae7hokX08XkxMCAACYg1IF4KrSsnL1xW8J+nBDrE4lX5ywt0Y1R43qEqQHOwXKqxoT9gIAgKqNUgWgQBfSsi9O2Ls5XonpOZIkP08Xje4erBE3+quaE7sPAAAAiVIF4G9OJmXqw/Wx+uL3BKVnWyVJgTWraWzPEA0KqydnB3uTEwIAAJQvlCoAkqT4s2n6YF2Mlm09pmyrTZLUrI6nxvUKUb8WdWTPhL0AAAAFolQBVdze48mavTZG3+88LtufE/beGOitsb1C1LORDxP2AgAAXAOlCqii/og/r1mRMVqz/3Tesl6NfTSuV6huCPQ2MRkAAEDFQqkCqhDDMLT24BnNiozR73HnJV2csLd/yzoa2zNEzet6mZwQAACg4qFUAVWA1Wbox90nNSsyWnuOJ0uSHO0tGty2vh7tEaKgWkzYCwAAcL0oVUAllp1r01fbj2nO2hjFnk2TJLk62uueDg30SLcg1fFyNTkhAABAxUepAiqh9Oxchf9+RPPWx+pEUqYkycvVUQ92DtTIzoHydnMyOSEAAEDlQakCKpGk9Bx9ujleH22M04U/J+z19XDWI92CdE+HALk78ycPAABQ0viEBVQCp1MyNX9DnBb+mqDUrFxJUgPvanq0R7AGt60vF0cm7AUAACgtlCqgAks4l64P1sVo6dajys69OGFvEz8Pje0ZogEt68jB3s7khAAAAJUfpQqogA6cTNHsyGh9u/OErH/O2Nu2QXWN7xWqm5r4MmEvAABAGaJUARXItoQLmhURo5/3ncpb1q1hLY3vFaoOQd6UKQAAABNQqoByzjAMbYg+q1kRMdoce06SZLFI/Vr4aWyPULWsz4S9AAAAZqJUAeWUzWbop72nNCsyWjuPJkmSHOwsujOsnh7tEaJQX3eTEwIAAECiVAHlTo7Vpq+jjmvO2hhFn06VJLk42mn4DQ00unuw6lVnwl4AAIDyhFIFlBOZOVYt3nJEc9fF6lhihiTJw8VBD3YK1Kgugarp7mxyQgAAABSEUgWYLDkzR59tPqwFG+N0NjVbklTL3UkPdw3WfR0byMPF0eSEAAAAuBpKFWCSs6lZ+mhDnD7bfFgpf07YW7+Gqx7tHqwh7f2ZsBcAAKCCoFQBZezohXTNWxer8C1HlPXnhL0Nfd01tmeIBrauK0cm7AUAAKhQKFVAGYk+naLZkbH6OuqYcv+csLe1f3WN6xmiW5rWlp0dc0wBAABURJQqoJTtPJqoWRExWrX3pIyLXUpdQmtqXM9QdQ6pyYS9AAAAFRylCigFhmFoc+w5zY6M0fpDZ/OW92lWW+N6haqNf3XzwgEAAKBEUaqAEmSzGfpl/2nNiozW9oRESZK9nUV3tK6rx3qGqFFtD3MDAgAAoMRRqoASkGu16budJzQrMloHT12csNfJwU7D2vtrTPdg+XtXMzkhAAAASgulCiiGzByrvtx6VB+si9GR8xcn7HV3dtB9HQP0UNdA+Xq4mJwQAAAApY1SBVyH1KxcLfz1sD7cEKczKVmSJG83Jz3UJVD3dwqUlysT9gIAAFQVlCqgCM6nZevjjXH6eFO8kjMvTthb18tFY7oHa9gNDeTqxIS9AAAAVQ2lCiiE44kZmrc+VuG/H1FGjlWSFOzjpsd6hGhQm3pycmDCXgAAgKqKUgVcReyZVM1ZG6MV248px3pxkqkW9Tw1vmeo+jT3kz0T9gIAAFR5lCqgALuPJWl2ZIx+2H0ib8LeDkHeGt8rVN0a1mLCXgAAAOShVAF/8Xvceb0fEa21B8/kLbu5ia/G9QpRuwBvE5MBAACgvKJUocozDEMRB05rVkSM/jh8QZJkZ5EGtq6rsT1D1MTP0+SEAAAAKM8oVaiyrDZD3+86odmRMdp3IlmS5GRvp7vb19ej3YMVUNPN5IQAAACoCChVqHKycq1avu2YPlgbo/hz6ZKkak72uq9jgB7uGqTankzYCwAAgMKjVKHKSMvK1aLfEzRvfaxOJV+csLd6NUeN6hykBzsHqHo1J5MTAgAAoCKiVKHSS0zP1seb4vXxpnglpudIkvw8XfRItyCNuLGB3Jz5MwAAAMD149MkKq1TyZn6cH2sFv6WoPTsixP2Btaspsd6hOjOtvXk7GBvckIAAABUBpQqVDqHz6VpztpYLdt6VNlWmySpaR1PjesZov4t6zBhLwAAAEoUpQqVxr4TyZodGaPvdh6X7c8Je28IrKFxPUPVs7EPE/YCAACgVFCqUOFtPXxe70fEaM3+03nLejb20bieoboxiAl7AQAAULooVaiQDMPQukNn9X5EtH6POy9Jslik/i3raGyPELWo52VyQgAAAFQVlCpUKFaboVV7TmpWZLR2H7s4Ya+jvUV3hdXXoz2CFezjbnJCAAAAVDWUKlQI2bk2fbX9mOasjVHs2TRJkqujvUbc2ECjuwepjperyQkBAABQVVGqUK5lZFsVviVBc9fF6kRSpiTJ08VBI7sEaWTnQHm7MWEvAAAAzEWpQrmUlJ6jTzfHa8GmeJ1Py5Yk+Xg4a3S3IN3TIUDuTNgLAACAcoJPpihXTqdkav6GOC38NUGpWbmSJH9vVz3WI0SD29aXiyMT9gIAAKB8oVShXDhyPl0frIvRkj+OKjv34oS9jWt7aFyvEA1oWUcO9nYmJwQAAAAKRqmCqQ6eStHsyBh9s+O4rH/O2BvWoLrG9wzVTU18ZWfHhL0AAAAo3yhVMMX2hAuaFRmj1XtP5S3r1rCWxvUMVcdgb1kslCkAAABUDJQqlBnDMLQx+pxmRUZrU8w5SRcn7L21uZ/G9gxRq/rVzQ0IAAAAXAdKFUqdzWbop72nNDsyWjuOJkmSHOwsGhRWT4/1CFGoLxP2AgAAoOKiVKHU5Fht+ibquGavjVH06VRJkrOD3Z8T9garXnUm7AUAAEDFR6lCicvMsWrJH0f0wdpYHUvMkCR5uDjogU4BGtUlSLXcnU1OCAAAAJQcShVKTHJmjj7/9bA+2hCns6kXJ+yt5e6kh7oG6b6OAfJ0cTQ5IQAAAFDyTC1Vs2fP1uzZsxUfHy9Jat68uV588UX169fPzFgoorOpWVqwMU6fbjqslD8n7K1X3VWP9gjW0Pb+TNgLAACASs3UUlW/fn29/vrratiwoQzD0CeffKI77rhD27dvV/Pmzc2MhkI4lpiheetiFb4lQZk5FyfsDfV119geIbq9TV05MmEvAAAAqgCLYRiG2SH+ytvbW2+++aYefvjha66bnJwsLy8vJSUlydPTswzSQZKiT6dqztoYfbX9mHL/nLC3dX0vjesVqlua1mbCXgAAAJQ5M7tBubmmymq1aunSpUpLS1OnTp0KXCcrK0tZWVl5t5OTk8sqHiTtOpqkWZHR+nHPSV2q4p1Dampcz1B1Ca3JhL0AAACokkwvVbt27VKnTp2UmZkpd3d3rVixQs2aNStw3ddee03Tpk0r44RVm2EY+jX2vGZFRmv9obN5y29pVlvjeoYorEENE9MBAAAA5jP99L/s7GwlJCQoKSlJX375pT788EOtXbu2wGJV0JEqf39/Tv8rBTaboTX7T+v9yGhtT0iUJNnbWXR767oa2zNEjWp7mBsQAAAA+AszT/8zvVT9Xe/evRUSEqIPPvjgmutyTVXJy7Xa9P2uE5oVEaMDp1IkSU4Odhravr4e7R4if+9qJicEAAAALsc1VX9hs9nyHY1C2cjMserLrUc1d12sEs6nS5LcnR10X8cAPdQ1UL4eLiYnBAAAAMonU0vVc889p379+qlBgwZKSUnRF198ocjISK1atcrMWFVKalauFv56WB9uiNOZlItl1tvNSQ91CdT9nQLl5cqEvQAAAMDVmFqqTp8+rQceeEAnTpyQl5eXWrVqpVWrVumWW24xM1aVcD4tWx9vjNMnmw8rKSNHklTHy0Vjugdr2A3+quZU7g5iAgAAAOWSqZ+c58+fb+bTV0knkjI0b12cFv2eoIwcqyQpuJabHusZokFt6snJgQl7AQAAgKLgcEQVEXc2TXMiY7R8+1HlWC+OTdK8rqfG9wpV3+Z+smfCXgAAAOC6UKoquT3HkzQrMkYrd52Q7c9xHjsEeWtcr1B1b1iLCXsBAACAYqJUVVK/x12csDfywJm8ZTc38dW4XiFqF+BtYjIAAACgcqFUVSKGYSjywBnNiozWlvgLkiQ7i3Rbq4sT9jatw1xeAAAAQEmjVFUCVpuhH3ad0KzIGO07kSxJcrK30+B29fVo92AF1nIzOSEAAABQeVGqKrCsXKtWbDumOWtjFH/u4oS91ZzsdW+HBnqkW7BqezJhLwAAAFDaKFUVUFpWrhb9nqAP18fpZHKmJKl6NUeN7ByoBzsFqoabk8kJAQAAgKqDUlWBJKZn65NNh7VgU5wS0y9O2Fvb01mjuwVrxI0N5ObM/04AAACgrPEpvAI4nZypDzfEaeGvh5WWfXHC3oCa1TS2R4jubFtPzg72JicEAAAAqi5KVTl2+Fya5qyN1bKtR5VttUmSmvh5aFyvUPVv4ScHezuTEwIAAACgVJVD+08ma1ZEjL7beTxvwt72ATU0vleoejb2YcJeAAAAoByhVJUjWw9f0KyIaP2y/3Tesh6NfDS+V6huDGLCXgAAAKA8olSZzDAMrTt0VrMiovVb3HlJksUi9W9RR2N7hqhFPS+TEwIAAAC4GkqVSWw2Q6v2nNT7kdHafezihL2O9hbdFVZfj/YIVrCPu8kJAQAAABQGpaqMZefa9FXUxQl7Y8+kSZJcHe014sYGeqRbkOpWdzU5IQAAAICioFSVkYxsq8K3JGjeulgdT7o4Ya+ni4NGdg7UyC5B8mbCXgAAAKBColSVsqSMHH22OV4fbYzX+bRsSVItd2eN7hakezo0kIeLo8kJAQAAABQHpaoEZGTnyt7OTimZOfJwcVSuzabMHJvmrovV578eVmpWriTJ39tVj3YP0d3t6svFkQl7AQAAgMqAUlVMWTlWzVkbqwWb4pSckStP1z9P6escqNV7Tyk1K1eNartrXM9Q3daqDhP2AgAAAJUMpaoYMrJzNWdtrGb+cihvWXJGrt79JVqGIb08qLnSsqy6uYmv7OyYsBcAAACojChVxWBvZ6cFm+IKvO+TzfF64qaGcnLgyBQAAABQmfGJvxhSMnOUnJFb4H3JGblKycwp40QAAAAAyhqlqhg8XBzl6VrwwT5PVwdG9gMAAACqAEpVMVhtNo3qHFTgfaM6BynXZivjRAAAAADKGtdUFYOrk4PG9QyRpHyj/43qHKRxPUPkzLDpAAAAQKVnMQzDMDvE9UpOTpaXl5eSkpLk6elpWo707Fw5/G2eqmpO9FUAAACgrJjZDfjkXwIuFaia7s6SJCfOqgQAAACqDD79AwAAAEAxUKoAAAAAoBgoVQAAAABQDJQqAAAAACgGShUAAAAAFAOlCgAAAACKgVIFAAAAAMVAqQIAAACAYqBUAQAAAEAxUKoAAAAAoBgoVQAAAABQDJQqAAAAACgGShUAAAAAFAOlCgAAAACKwcHsAMVhGIYkKTk52eQkAAAAAMx0qRNc6ghlqUKXqpSUFEmSv7+/yUkAAAAAlAcpKSny8vIq0+e0GGZUuRJis9l0/PhxeXh4yGKxmJolOTlZ/v7+OnLkiDw9PU3NAgBVDftgADBHedr/GoahlJQU1a1bV3Z2ZXuVU4U+UmVnZ6f69eubHSMfT09P03+hAKCqYh8MAOYoL/vfsj5CdQkDVQAAAABAMVCqAAAAAKAYKFUlxNnZWVOnTpWzs7PZUQCgymEfDADmYP97UYUeqAIAAAAAzMaRKgAAAAAoBkoVAAAAABQDpQoAAAAAioFSVQZ69uypJ5980uwYAFDlsP8FAPNUpX2waaXq5MmTmjhxokJDQ+Xi4qLatWurS5cumj17ttLT0yVJgYGBslgsslgscnV1VWBgoIYOHao1a9bk21Z8fHzeehaLRTVr1lSfPn20ffv2ImVatGiR7O3tNX78+BJ7nZK0fPlyvfzyy4Va1zAMvfjii6pTp45cXV3Vu3dvHTp0KN86f31fLv28/vrr19x2ZGSk2rZtK2dnZ4WGhurjjz++bJ1jx47pvvvuU82aNeXq6qqWLVvqjz/+KFR2ABUD+98rr9unTx/VrFlTFotFUVFRl60zd+5c9ezZU56enrJYLEpMTCzUtidMmKB27drJ2dlZbdq0uez+yMhI3XHHHapTp47c3NzUpk0bLVy4sFDbBlCxsA++8rrX2gf37Nnzss/Ajz322FW3m5mZqZEjR6ply5ZycHDQoEGDClwvKytLzz//vAICAuTs7KzAwEB99NFHhcoumVSqYmNjFRYWpp9++kmvvvqqtm/frs2bN+uZZ57Rd999p59//jlv3X//+986ceKEDhw4oE8//VTVq1dX79699Z///Oey7f788886ceKEVq1apdTUVPXr16/Q/+BJ0vz58/XMM89o0aJFyszMLPbrzM7OliR5e3vLw8OjUI9544039O6772rOnDn67bff5Obmpr59+16W59L7cunniSeeuOp24+LiNGDAAPXq1UtRUVF68skn9cgjj2jVqlV561y4cEFdunSRo6OjVq5cqb179+qtt95SjRo1ivjKAZRX7H+vLC0tTV27dtX06dOvuE56erpuvfVW/fOf/yxypoceekjDhg0r8L5NmzapVatWWrZsmXbu3KlRo0bpgQce0HfffVfk5wFQfrEPvrLC7IMlafTo0fk+A7/xxhtXXd9qtcrV1VUTJkxQ7969r7je0KFD9csvv2j+/Pk6cOCAFi1apMaNGxcquyTJMEHfvn2N+vXrG6mpqQXeb7PZDMMwjICAAOOdd9657P4XX3zRsLOzM/bv328YhmHExcUZkozt27fnrbNx40ZDkvHjjz8WKlNsbKzh6upqJCYmGh06dDAWLlx42Tpz58416tevb7i6uhqDBg0y3nrrLcPLyyvv/qlTpxqtW7c25s2bZwQGBhoWi8UwDMPo0aOHMXHixGtmsNlshp+fn/Hmm2/mLUtMTDScnZ2NRYsW5S270vtyNc8884zRvHnzfMuGDRtm9O3bN+/2s88+a3Tt2rVI2wVQsbD/vbaCXtPfRUREGJKMCxcuFGnbl3IWRv/+/Y1Ro0YVafsAyjf2wdd2tX3w9Wzvrx588EHjjjvuuGz5ypUrDS8vL+PcuXPXve0yP1J17tw5/fTTTxo/frzc3NwKXMdisVx1GxMnTpRhGPr666+vuI6rq6uk/2/K17JgwQINGDBAXl5euu+++zR//vx892/cuFGPPfaYJk6cqKioKN1yyy0FflMQHR2tZcuWafny5QUetryauLg4nTx5Ml+L9vLyUocOHbR58+Z8677++uuqWbOmwsLC9Oabbyo3N/eq2968efNl7bxv3775tvvNN9+offv2GjJkiHx9fRUWFqZ58+YV6TUAKL/Y/1YsSUlJ8vb2NjsGgBLCPrhkLFy4ULVq1VKLFi303HPP5Z0yWRyXPgO/8cYbqlevnho1aqQpU6YoIyOj0Nso81IVHR0twzAuO5xWq1Ytubu7y93dXc8+++xVt+Ht7S1fX1/Fx8cXeH9iYqJefvllubu768Ybb7xmJpvNpo8//lj33XefJGn48OHasGGD4uLi8tZ577331K9fP02ZMkWNGjXSuHHj1K9fv8u2lZ2drU8//VRhYWFq1arVNZ/7r06ePClJql27dr7ltWvXzrtPunhufnh4uCIiIvToo4/q1Vdf1TPPPHPNbRe03eTk5LxfmNjYWM2ePVsNGzbUqlWrNHbsWE2YMEGffPJJkV4HgPKJ/W/FsWTJEm3ZskWjRo0yOwqAEsI+uPjuueceff7554qIiNBzzz2nzz77LC97ccTGxmrDhg3avXu3VqxYoRkzZujLL7/UuHHjCr2NcjP63++//66oqCg1b95cWVlZ11zfMIzL2nznzp3l7u6uGjVqaMeOHVq8ePFlRaIgq1evVlpamvr37y/p4i/3Lbfcku/itAMHDlz2y1nQL2tAQIB8fHyu+ZzFMXnyZPXs2VOtWrXSY489prfeekvvvfde3vt26Q/T3d39mhfv/ZXNZlPbtm316quvKiwsTGPGjNHo0aM1Z86c0nopAMoB9r8lp1+/fnn73+bNm1/XNiIiIjRq1CjNmzfvurcBoOJgH1x4Y8aMUd++fdWyZUvde++9+vTTT7VixQrFxMRIkpo3b563Dy6o+F2JzWaTxWLRwoULdeONN6p///56++239cknnxT6aJXDdb2iYggNDZXFYtGBAwfyLQ8ODpb0/4csr+bcuXM6c+aMgoKC8i1fvHixmjVrppo1a6p69eqFzjR//nydP38+33PbbDbt3LlT06ZNk51d4bvnlQ7nFoafn58k6dSpU6pTp07e8lOnThU4WtQlHTp0UG5uruLj49W4ceN8h1w9PT3ztn3q1Kl8jzt16pQ8PT3zXnedOnXUrFmzfOs0bdpUy5Ytu+7XBKD8YP9b+j788MO8f4AdHR2L/Pi1a9dq4MCBeuedd/TAAw+UdDwAJmIfXPI6dOgg6eJRwJCQEP3www/KycmRVLj385I6deqoXr168vLyylvWtGlTGYaho0ePqmHDhtfcRpkfqapZs6ZuueUW/e9//1NaWtp1bWPmzJmys7O7bEhEf39/hYSEFOmX6dy5c/r6668VHh6uqKiovJ/t27frwoUL+umnnyRJjRs31pYtW/I99u+3iysoKEh+fn765Zdf8pYlJyfrt99+U6dOna74uKioKNnZ2cnX11fSxT/aSz+XlnXq1CnfdqWL3078dbtdunS57A/94MGDCggIKPZrA2A+9r+lr169enn736LuOyMjIzVgwABNnz5dY8aMKaWEAMzCPrjkXTqQcOlgREBAQN4+uF69eoXeTpcuXXT8+HGlpqbmLTt48KDs7OxUv379Qm2jzI9USdKsWbPUpUsXtW/fXi+99JJatWolOzs7bdmyRfv371e7du3y1k1JSdHJkyeVk5OjuLg4ff755/rwww/12muvKTQ0tNhZPvvsM9WsWVNDhw697FBq//79NX/+fN1666164okn1L17d7399tsaOHCg1qxZo5UrV17zgsKisFgsevLJJ/XKK6+oYcOGCgoK0gsvvKC6devm/fFs3rxZv/32m3r16iUPDw9t3rxZkyZN0n333XfVoc8fe+wx/e9//9Mzzzyjhx56SGvWrNGSJUv0/fff560zadIkde7cWa+++qqGDh2q33//XXPnztXcuXNL7DUCMBf73ys7f/68EhISdPz4cUnK+5LJz88v70yCkydP6uTJk4qOjpYk7dq1Sx4eHmrQoMFVB5WIjo5WamqqTp48qYyMjLwPAs2aNZOTk5MiIiJ02223aeLEiRo8eHDedbROTk4MVgFUIuyDr+xa++CYmBh98cUX6t+/v2rWrKmdO3dq0qRJ6t69+zWv4dq7d6+ys7N1/vx5paSk5O2DL50Jds899+jll1/WqFGjNG3aNJ09e1ZPP/20HnroocIf8brucQOL6fjx48bjjz9uBAUFGY6Ojoa7u7tx4403Gm+++aaRlpZmGMbF4SQlGZIMJycno0GDBsbQoUONNWvW5NtWYYa/vZKWLVsa48aNK/C+xYsXG05OTsaZM2cMw7g4nGS9evXyhpN85ZVXDD8/v7z1rzRUblGGf7TZbMYLL7xg1K5d23B2djZuvvlm48CBA3n3b9261ejQoYPh5eVluLi4GE2bNjVeffVVIzMz85rbjoiIMNq0aWM4OTkZwcHBxoIFCy5b59tvvzVatGhhODs7G02aNDHmzp1bqNwAKg72vwVbsGBB3mv+68/UqVPzPU9B6xS0P/17joIeFxcXZxjGxWF+C7q/R48ehcoOoOJgH1ywa+2DExISjO7duxve3t6Gs7OzERoaajz99NNGUlLSNbf91/fzrz9/tW/fPqN3796Gq6urUb9+fWPy5MlGenp6obIbhmFYDMMwCle/8HejR4/W/v37tX79erOjAECVwv4XAMzDPvhyppz+V1H997//1S233CI3NzetXLlSn3zyiWbNmmV2LACo9Nj/AoB52AdfW6U/UrV+/fqrDqn41wvSrmXo0KGKjIxUSkqKgoOD9cQTTxRpyPKSzAIA5R37XwAwD/vgslXpS1VGRoaOHTt2xftL4kK/ipgFAEpbedrnlacsAFAWytN+rzxlKS2VvlQBAAAAQGkq83mqAAAAAKAyoVQBAAAAQDFQqgAAAACgGChVAAAAAFAMlCoAAAAAKAZKFQCg3DAMQ71791bfvn0vu2/WrFmqXr26jh49akIyAACujFIFACg3LBaLFixYoN9++00ffPBB3vK4uDg988wzeu+991S/fv0Sfc6cnJwS3R4AoOqhVAEAyhV/f3/NnDlTU6ZMUVxcnAzD0MMPP6w+ffooLCxM/fr1k7u7u2rXrq37779fZ8+ezXvsjz/+qK5du6p69eqqWbOmbrvtNsXExOTdHx8fL4vFosWLF6tHjx5ycXHRwoULzXiZAIBKhMl/AQDl0qBBg5SUlKS77rpLL7/8svbs2aPmzZvrkUce0QMPPKCMjAw9++yzys3N1Zo1ayRJy5Ytk8ViUatWrZSamqoXX3xR8fHxioqKkp2dneLj4xUUFKTAwEC99dZbCgsLk4uLi+rUqWPyqwUAVGSUKgBAuXT69Gk1b95c58+f17Jly7R7926tX79eq1atylvn6NGj8vf314EDB9SoUaPLtnH27Fn5+Pho165datGiRV6pmjFjhiZOnFiWLwcAUIlx+h8AoFzy9fXVo48+qqZNm2rQoEHasWOHIiIi5O7unvfTpEkTSco7xe/QoUMaMWKEgoOD5enpqcDAQElSQkJCvm23b9++TF8LAKByczA7AAAAV+Lg4CAHh4v/VKWmpmrgwIGaPn36ZetdOn1v4MCBCggI0Lx581S3bl3ZbDa1aNFC2dnZ+dZ3c3Mr/fAAgCqDUgUAqBDatm2rZcuWKTAwMK9o/dW5c+d04MABzZs3T926dZMkbdiwoaxjAgCqIE7/AwBUCOPHj9f58+c1YsQIbdmyRTExMVq1apVGjRolq9WqGjVqqGbNmpo7d66io6O1Zs0aTZ482ezYAIAqgFIFAKgQ6tatq40bN8pqtapPnz5q2bKlnnzySVWvXl12dnays7NTeHi4tm7dqhYtWmjSpEl68803zY4NAKgCGP0PAAAAAIqBI1UAAAAAUAyUKgAAAAAoBkoVAAAAABQDpQoAAAAAioFSBQAAAADFQKkCAAAAgGKgVAEAAABAMVCqAAAAAKAYKFUAAAAAUAyUKgAAAAAoBkoVAAAAABTD/wFfoC48HFEVC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 name="Picture 1"/>
          <p:cNvPicPr>
            <a:picLocks noChangeAspect="1"/>
          </p:cNvPicPr>
          <p:nvPr/>
        </p:nvPicPr>
        <p:blipFill>
          <a:blip r:embed="rId4"/>
          <a:stretch>
            <a:fillRect/>
          </a:stretch>
        </p:blipFill>
        <p:spPr>
          <a:xfrm>
            <a:off x="2040193" y="1618238"/>
            <a:ext cx="5063614" cy="340411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83;p16"/>
          <p:cNvPicPr preferRelativeResize="0"/>
          <p:nvPr/>
        </p:nvPicPr>
        <p:blipFill rotWithShape="1">
          <a:blip r:embed="rId2">
            <a:alphaModFix/>
          </a:blip>
          <a:srcRect b="85590"/>
          <a:stretch/>
        </p:blipFill>
        <p:spPr>
          <a:xfrm>
            <a:off x="0" y="0"/>
            <a:ext cx="9144003" cy="741125"/>
          </a:xfrm>
          <a:prstGeom prst="rect">
            <a:avLst/>
          </a:prstGeom>
          <a:noFill/>
          <a:ln>
            <a:noFill/>
          </a:ln>
        </p:spPr>
      </p:pic>
      <p:sp>
        <p:nvSpPr>
          <p:cNvPr id="7" name="Rectangle 6"/>
          <p:cNvSpPr/>
          <p:nvPr/>
        </p:nvSpPr>
        <p:spPr>
          <a:xfrm>
            <a:off x="258997" y="809951"/>
            <a:ext cx="3847528" cy="307777"/>
          </a:xfrm>
          <a:prstGeom prst="rect">
            <a:avLst/>
          </a:prstGeom>
        </p:spPr>
        <p:txBody>
          <a:bodyPr wrap="none">
            <a:spAutoFit/>
          </a:bodyPr>
          <a:lstStyle/>
          <a:p>
            <a:pPr lvl="0"/>
            <a:r>
              <a:rPr lang="en-GB" b="1" dirty="0">
                <a:solidFill>
                  <a:schemeClr val="dk2"/>
                </a:solidFill>
                <a:latin typeface="Montserrat"/>
                <a:ea typeface="Montserrat"/>
                <a:cs typeface="Montserrat"/>
                <a:sym typeface="Montserrat"/>
              </a:rPr>
              <a:t>Detailed Proposal &amp; Solution Approach</a:t>
            </a:r>
            <a:endParaRPr lang="en-GB" b="1" dirty="0">
              <a:solidFill>
                <a:schemeClr val="dk2"/>
              </a:solidFill>
              <a:latin typeface="Montserrat"/>
              <a:ea typeface="Montserrat"/>
              <a:cs typeface="Montserrat"/>
              <a:sym typeface="Montserrat"/>
            </a:endParaRPr>
          </a:p>
        </p:txBody>
      </p:sp>
      <p:sp>
        <p:nvSpPr>
          <p:cNvPr id="13" name="Title 12"/>
          <p:cNvSpPr>
            <a:spLocks noGrp="1"/>
          </p:cNvSpPr>
          <p:nvPr>
            <p:ph type="title"/>
          </p:nvPr>
        </p:nvSpPr>
        <p:spPr>
          <a:xfrm>
            <a:off x="419854" y="4183114"/>
            <a:ext cx="8520600" cy="841800"/>
          </a:xfrm>
        </p:spPr>
        <p:txBody>
          <a:bodyPr>
            <a:normAutofit fontScale="90000"/>
          </a:bodyPr>
          <a:lstStyle/>
          <a:p>
            <a:pPr algn="l"/>
            <a:r>
              <a:rPr lang="en-US" sz="1600" b="1" dirty="0"/>
              <a:t>R2 SCORE </a:t>
            </a:r>
            <a:r>
              <a:rPr lang="en-US" sz="1600" dirty="0"/>
              <a:t>after model deployment: </a:t>
            </a:r>
            <a:r>
              <a:rPr lang="en-US" sz="1600" b="1" dirty="0" smtClean="0"/>
              <a:t>-0.5595</a:t>
            </a:r>
            <a:br>
              <a:rPr lang="en-US" sz="1600" b="1" dirty="0" smtClean="0"/>
            </a:br>
            <a:r>
              <a:rPr lang="en-US" sz="1600" dirty="0" smtClean="0"/>
              <a:t>Visit </a:t>
            </a:r>
            <a:r>
              <a:rPr lang="en-US" sz="1600" dirty="0"/>
              <a:t>our </a:t>
            </a:r>
            <a:r>
              <a:rPr lang="en-US" sz="1600" b="1" dirty="0"/>
              <a:t>source code</a:t>
            </a:r>
            <a:r>
              <a:rPr lang="en-US" sz="1600" dirty="0"/>
              <a:t>: </a:t>
            </a:r>
            <a:r>
              <a:rPr lang="en-US" sz="1600" dirty="0">
                <a:hlinkClick r:id="rId3"/>
              </a:rPr>
              <a:t>https://github.com/kumarprakhar14/Indian-Space-Festival/blob/main/isf.ipynb</a:t>
            </a:r>
            <a:endParaRPr lang="en-IN" sz="1600" dirty="0"/>
          </a:p>
        </p:txBody>
      </p:sp>
      <p:sp>
        <p:nvSpPr>
          <p:cNvPr id="9" name="Text Placeholder 8"/>
          <p:cNvSpPr>
            <a:spLocks noGrp="1"/>
          </p:cNvSpPr>
          <p:nvPr>
            <p:ph type="body" idx="4294967295"/>
          </p:nvPr>
        </p:nvSpPr>
        <p:spPr>
          <a:xfrm>
            <a:off x="0" y="1152525"/>
            <a:ext cx="8521700" cy="3416300"/>
          </a:xfrm>
        </p:spPr>
        <p:txBody>
          <a:bodyPr/>
          <a:lstStyle/>
          <a:p>
            <a:pPr marL="114300" indent="0">
              <a:buNone/>
            </a:pPr>
            <a:r>
              <a:rPr lang="en-US" dirty="0"/>
              <a:t>Results from </a:t>
            </a:r>
            <a:r>
              <a:rPr lang="en-US" b="1" i="1" dirty="0"/>
              <a:t>Data Visualization</a:t>
            </a:r>
            <a:r>
              <a:rPr lang="en-US" dirty="0" smtClean="0"/>
              <a:t>:</a:t>
            </a:r>
            <a:endParaRPr lang="en-IN" dirty="0"/>
          </a:p>
          <a:p>
            <a:pPr marL="114300" indent="0">
              <a:buNone/>
            </a:pPr>
            <a:endParaRPr lang="en-IN" dirty="0"/>
          </a:p>
        </p:txBody>
      </p:sp>
      <p:pic>
        <p:nvPicPr>
          <p:cNvPr id="12" name="Picture 11"/>
          <p:cNvPicPr>
            <a:picLocks noChangeAspect="1"/>
          </p:cNvPicPr>
          <p:nvPr/>
        </p:nvPicPr>
        <p:blipFill>
          <a:blip r:embed="rId4"/>
          <a:stretch>
            <a:fillRect/>
          </a:stretch>
        </p:blipFill>
        <p:spPr>
          <a:xfrm>
            <a:off x="934065" y="1538236"/>
            <a:ext cx="7049729" cy="2644878"/>
          </a:xfrm>
          <a:prstGeom prst="rect">
            <a:avLst/>
          </a:prstGeom>
        </p:spPr>
      </p:pic>
    </p:spTree>
    <p:extLst>
      <p:ext uri="{BB962C8B-B14F-4D97-AF65-F5344CB8AC3E}">
        <p14:creationId xmlns:p14="http://schemas.microsoft.com/office/powerpoint/2010/main" val="231473184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TotalTime>
  <Words>635</Words>
  <Application>Microsoft Office PowerPoint</Application>
  <PresentationFormat>On-screen Show (16:9)</PresentationFormat>
  <Paragraphs>57</Paragraphs>
  <Slides>10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Montserrat</vt:lpstr>
      <vt:lpstr>Montserrat Medium</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R2 SCORE after model deployment: -0.5595 Visit our source code: https://github.com/kumarprakhar14/Indian-Space-Festival/blob/main/isf.ipynb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Aditya Singh</cp:lastModifiedBy>
  <cp:revision>21</cp:revision>
  <dcterms:modified xsi:type="dcterms:W3CDTF">2023-12-26T16:59:12Z</dcterms:modified>
</cp:coreProperties>
</file>