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6" r:id="rId2"/>
    <p:sldId id="260" r:id="rId3"/>
    <p:sldId id="335" r:id="rId4"/>
    <p:sldId id="33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363" r:id="rId31"/>
    <p:sldId id="364" r:id="rId32"/>
    <p:sldId id="365" r:id="rId33"/>
    <p:sldId id="366" r:id="rId34"/>
    <p:sldId id="338" r:id="rId35"/>
    <p:sldId id="339" r:id="rId36"/>
    <p:sldId id="340" r:id="rId37"/>
    <p:sldId id="341" r:id="rId38"/>
    <p:sldId id="342" r:id="rId39"/>
    <p:sldId id="343" r:id="rId40"/>
    <p:sldId id="344" r:id="rId41"/>
    <p:sldId id="345" r:id="rId42"/>
    <p:sldId id="347" r:id="rId43"/>
    <p:sldId id="348" r:id="rId44"/>
    <p:sldId id="349" r:id="rId45"/>
    <p:sldId id="350" r:id="rId46"/>
    <p:sldId id="351" r:id="rId47"/>
    <p:sldId id="352" r:id="rId48"/>
    <p:sldId id="353" r:id="rId49"/>
    <p:sldId id="354" r:id="rId50"/>
    <p:sldId id="355" r:id="rId51"/>
    <p:sldId id="360" r:id="rId52"/>
    <p:sldId id="361" r:id="rId53"/>
    <p:sldId id="356" r:id="rId54"/>
    <p:sldId id="357" r:id="rId55"/>
    <p:sldId id="358" r:id="rId56"/>
    <p:sldId id="367" r:id="rId57"/>
    <p:sldId id="368" r:id="rId58"/>
    <p:sldId id="369" r:id="rId59"/>
    <p:sldId id="370" r:id="rId60"/>
    <p:sldId id="371" r:id="rId61"/>
    <p:sldId id="372" r:id="rId62"/>
    <p:sldId id="373" r:id="rId63"/>
    <p:sldId id="374" r:id="rId64"/>
    <p:sldId id="375" r:id="rId65"/>
    <p:sldId id="376" r:id="rId66"/>
    <p:sldId id="377" r:id="rId67"/>
    <p:sldId id="378" r:id="rId68"/>
    <p:sldId id="379" r:id="rId69"/>
    <p:sldId id="380" r:id="rId70"/>
    <p:sldId id="381" r:id="rId71"/>
    <p:sldId id="382" r:id="rId72"/>
    <p:sldId id="383" r:id="rId73"/>
    <p:sldId id="384" r:id="rId74"/>
    <p:sldId id="427" r:id="rId75"/>
    <p:sldId id="428" r:id="rId76"/>
    <p:sldId id="429" r:id="rId77"/>
    <p:sldId id="430" r:id="rId78"/>
    <p:sldId id="433" r:id="rId79"/>
    <p:sldId id="401" r:id="rId80"/>
    <p:sldId id="407" r:id="rId81"/>
    <p:sldId id="402" r:id="rId82"/>
    <p:sldId id="408" r:id="rId83"/>
    <p:sldId id="409" r:id="rId84"/>
    <p:sldId id="410" r:id="rId85"/>
    <p:sldId id="411" r:id="rId86"/>
    <p:sldId id="412" r:id="rId87"/>
    <p:sldId id="413" r:id="rId88"/>
    <p:sldId id="405" r:id="rId89"/>
    <p:sldId id="406" r:id="rId90"/>
    <p:sldId id="436" r:id="rId91"/>
    <p:sldId id="387" r:id="rId92"/>
    <p:sldId id="388" r:id="rId93"/>
    <p:sldId id="389" r:id="rId94"/>
    <p:sldId id="390" r:id="rId95"/>
    <p:sldId id="391" r:id="rId96"/>
    <p:sldId id="392" r:id="rId97"/>
    <p:sldId id="393" r:id="rId98"/>
    <p:sldId id="394" r:id="rId99"/>
    <p:sldId id="396" r:id="rId100"/>
    <p:sldId id="397" r:id="rId101"/>
    <p:sldId id="39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D70C4A-6910-460E-AAC9-F5AD47DD9172}"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40525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70C4A-6910-460E-AAC9-F5AD47DD9172}"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34924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70C4A-6910-460E-AAC9-F5AD47DD9172}"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138118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70C4A-6910-460E-AAC9-F5AD47DD9172}"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8770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D70C4A-6910-460E-AAC9-F5AD47DD9172}"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151360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D70C4A-6910-460E-AAC9-F5AD47DD9172}"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174523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D70C4A-6910-460E-AAC9-F5AD47DD9172}"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241472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D70C4A-6910-460E-AAC9-F5AD47DD9172}"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197418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70C4A-6910-460E-AAC9-F5AD47DD9172}"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366192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70C4A-6910-460E-AAC9-F5AD47DD9172}"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399228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70C4A-6910-460E-AAC9-F5AD47DD9172}"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D1F0C-B710-4DBC-B504-146452AB031C}" type="slidenum">
              <a:rPr lang="en-US" smtClean="0"/>
              <a:t>‹#›</a:t>
            </a:fld>
            <a:endParaRPr lang="en-US"/>
          </a:p>
        </p:txBody>
      </p:sp>
    </p:spTree>
    <p:extLst>
      <p:ext uri="{BB962C8B-B14F-4D97-AF65-F5344CB8AC3E}">
        <p14:creationId xmlns:p14="http://schemas.microsoft.com/office/powerpoint/2010/main" val="256766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70C4A-6910-460E-AAC9-F5AD47DD9172}" type="datetimeFigureOut">
              <a:rPr lang="en-US" smtClean="0"/>
              <a:t>9/18/2023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D1F0C-B710-4DBC-B504-146452AB031C}" type="slidenum">
              <a:rPr lang="en-US" smtClean="0"/>
              <a:t>‹#›</a:t>
            </a:fld>
            <a:endParaRPr lang="en-US"/>
          </a:p>
        </p:txBody>
      </p:sp>
    </p:spTree>
    <p:extLst>
      <p:ext uri="{BB962C8B-B14F-4D97-AF65-F5344CB8AC3E}">
        <p14:creationId xmlns:p14="http://schemas.microsoft.com/office/powerpoint/2010/main" val="341785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ektutorialshub.com/angular/angular-ngonchanges-life-cycle-hoo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http-get-example-using-httpclien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docheck-life-cycle-hook/" TargetMode="External"/><Relationship Id="rId1" Type="http://schemas.openxmlformats.org/officeDocument/2006/relationships/slideLayout" Target="../slideLayouts/slideLayout2.xml"/><Relationship Id="rId6" Type="http://schemas.openxmlformats.org/officeDocument/2006/relationships/hyperlink" Target="https://www.tektutorialshub.com/angular/contentchild-and-contentchildren-in-angular/" TargetMode="External"/><Relationship Id="rId5" Type="http://schemas.openxmlformats.org/officeDocument/2006/relationships/hyperlink" Target="https://www.tektutorialshub.com/angular/ng-content-content-projection-in-angular/" TargetMode="External"/><Relationship Id="rId4" Type="http://schemas.openxmlformats.org/officeDocument/2006/relationships/hyperlink" Target="https://www.tektutorialshub.com/angular/angular-ngoninit-and-ngondestroy/"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www.tektutorialshub.com/angular/contentchild-and-contentchildren-in-angula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ektutorialshub.com/angular/understanding-viewchild-viewchildren-querylist-in-angula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tektutorialshub.com/angular/angular-directiv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tektutorialshub.com/angular/angular-forms-fundamentals/#angular-forms-module" TargetMode="External"/><Relationship Id="rId2" Type="http://schemas.openxmlformats.org/officeDocument/2006/relationships/hyperlink" Target="https://www.tektutorialshub.com/angular/angular-forms-fundamental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tektutorialshub.com/angular/formcontrol-in-angular/" TargetMode="External"/><Relationship Id="rId2" Type="http://schemas.openxmlformats.org/officeDocument/2006/relationships/hyperlink" Target="https://www.tektutorialshub.com/angular/formgroup-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formarray-example-in-reactive-for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tektutorialshub.com/angular/formgroup-in-angular/" TargetMode="External"/><Relationship Id="rId7" Type="http://schemas.openxmlformats.org/officeDocument/2006/relationships/hyperlink" Target="https://www.tektutorialshub.com/angular/angular-forms-fundamentals/" TargetMode="External"/><Relationship Id="rId2" Type="http://schemas.openxmlformats.org/officeDocument/2006/relationships/hyperlink" Target="https://www.tektutorialshub.com/angular/angular-template-driven-forms/" TargetMode="External"/><Relationship Id="rId1" Type="http://schemas.openxmlformats.org/officeDocument/2006/relationships/slideLayout" Target="../slideLayouts/slideLayout2.xml"/><Relationship Id="rId6" Type="http://schemas.openxmlformats.org/officeDocument/2006/relationships/hyperlink" Target="https://www.tektutorialshub.com/angular/angular-forms-fundamentals/#building-blocks-of-angular-forms" TargetMode="External"/><Relationship Id="rId5" Type="http://schemas.openxmlformats.org/officeDocument/2006/relationships/hyperlink" Target="https://www.tektutorialshub.com/angular/angular-formarray-example-in-reactive-forms/" TargetMode="External"/><Relationship Id="rId4" Type="http://schemas.openxmlformats.org/officeDocument/2006/relationships/hyperlink" Target="https://www.tektutorialshub.com/angular/formcontrol-in-angula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tektutorialshub.com/angular/angular-data-binding/" TargetMode="External"/><Relationship Id="rId2" Type="http://schemas.openxmlformats.org/officeDocument/2006/relationships/hyperlink" Target="https://www.tektutorialshub.com/angular/angular-directive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tektutorialshub.com/angular/angular-passing-optional-query-parameters-to-route/" TargetMode="External"/><Relationship Id="rId2" Type="http://schemas.openxmlformats.org/officeDocument/2006/relationships/hyperlink" Target="https://angular.io/api/router"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angular.io/api/router/Router"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ektutorialshub.com/angular/angular-routing-navigation/" TargetMode="External"/><Relationship Id="rId2" Type="http://schemas.openxmlformats.org/officeDocument/2006/relationships/hyperlink" Target="https://www.tektutorialshub.com/angular/angular-routing-navigation/#route"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tektutorialshub.com/angular/angular-navigating-between-rou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angular.io/api/router/ActivatedRoute" TargetMode="External"/><Relationship Id="rId2" Type="http://schemas.openxmlformats.org/officeDocument/2006/relationships/hyperlink" Target="https://www.tektutorialshub.com/angular/angular-routing-navigation/"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2" Type="http://schemas.openxmlformats.org/officeDocument/2006/relationships/hyperlink" Target="https://www.tektutorialshub.com/angular/angular-observable-tutorial-using-rxj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reactivex.io/"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                   DOM</a:t>
            </a:r>
            <a:endParaRPr lang="en-US" dirty="0"/>
          </a:p>
        </p:txBody>
      </p:sp>
      <p:pic>
        <p:nvPicPr>
          <p:cNvPr id="10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04100"/>
            <a:ext cx="7696200" cy="425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252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b="1" dirty="0"/>
              <a:t>Differences between Angular and </a:t>
            </a:r>
            <a:r>
              <a:rPr lang="en-US" b="1" dirty="0" err="1"/>
              <a:t>AngularJS</a:t>
            </a:r>
            <a:endParaRPr lang="en-US" dirty="0"/>
          </a:p>
          <a:p>
            <a:r>
              <a:rPr lang="en-US" dirty="0"/>
              <a:t>The architecture of an Angular application is different from </a:t>
            </a:r>
            <a:r>
              <a:rPr lang="en-US" dirty="0" err="1"/>
              <a:t>AngularJS</a:t>
            </a:r>
            <a:r>
              <a:rPr lang="en-US" dirty="0"/>
              <a:t>. The main building blocks for Angular are modules, components, templates, metadata, data binding, directives, services, and dependency injection. We will be looking at it in a while.</a:t>
            </a:r>
          </a:p>
          <a:p>
            <a:r>
              <a:rPr lang="en-US" dirty="0"/>
              <a:t>Angular does not have a concept of “scope” or controllers instead, it uses a hierarchy of components as its main architectural concept.</a:t>
            </a:r>
          </a:p>
          <a:p>
            <a:r>
              <a:rPr lang="en-US" dirty="0"/>
              <a:t>Angular has a simpler expression syntax, focusing on “[ ]” for property binding, and “( )” for event binding</a:t>
            </a:r>
          </a:p>
          <a:p>
            <a:r>
              <a:rPr lang="en-US" b="1" dirty="0"/>
              <a:t>Mobile development</a:t>
            </a:r>
            <a:r>
              <a:rPr lang="en-US" dirty="0"/>
              <a:t> – Desktop development is much easier when mobile performance issues are handled first. Thus, Angular first handles mobile development.</a:t>
            </a:r>
          </a:p>
          <a:p>
            <a:r>
              <a:rPr lang="en-US" b="1" dirty="0"/>
              <a:t>Modularity</a:t>
            </a:r>
            <a:r>
              <a:rPr lang="en-US" dirty="0"/>
              <a:t> – Angular follows modularity. Similar functionalities are kept together in same modules. This gives Angular a lighter &amp; faster core.</a:t>
            </a:r>
          </a:p>
          <a:p>
            <a:endParaRPr lang="en-US" dirty="0"/>
          </a:p>
        </p:txBody>
      </p:sp>
    </p:spTree>
    <p:extLst>
      <p:ext uri="{BB962C8B-B14F-4D97-AF65-F5344CB8AC3E}">
        <p14:creationId xmlns:p14="http://schemas.microsoft.com/office/powerpoint/2010/main" val="41582662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fontAlgn="base"/>
            <a:r>
              <a:rPr lang="en-US" dirty="0"/>
              <a:t>delete(url: </a:t>
            </a:r>
            <a:r>
              <a:rPr lang="en-US" b="1" dirty="0"/>
              <a:t>string</a:t>
            </a:r>
            <a:r>
              <a:rPr lang="en-US" dirty="0"/>
              <a:t>, </a:t>
            </a:r>
          </a:p>
          <a:p>
            <a:pPr fontAlgn="base"/>
            <a:r>
              <a:rPr lang="en-US" dirty="0"/>
              <a:t>      options: {</a:t>
            </a:r>
          </a:p>
          <a:p>
            <a:pPr fontAlgn="base"/>
            <a:r>
              <a:rPr lang="en-US" dirty="0"/>
              <a:t>          headers?: </a:t>
            </a:r>
            <a:r>
              <a:rPr lang="en-US" dirty="0" err="1"/>
              <a:t>HttpHeaders</a:t>
            </a:r>
            <a:r>
              <a:rPr lang="en-US" dirty="0"/>
              <a:t> | { [header: </a:t>
            </a:r>
            <a:r>
              <a:rPr lang="en-US" b="1" dirty="0"/>
              <a:t>string</a:t>
            </a:r>
            <a:r>
              <a:rPr lang="en-US" dirty="0"/>
              <a:t>]: </a:t>
            </a:r>
            <a:r>
              <a:rPr lang="en-US" b="1" dirty="0"/>
              <a:t>string</a:t>
            </a:r>
            <a:r>
              <a:rPr lang="en-US" dirty="0"/>
              <a:t> | </a:t>
            </a:r>
            <a:r>
              <a:rPr lang="en-US" b="1" dirty="0"/>
              <a:t>string</a:t>
            </a:r>
            <a:r>
              <a:rPr lang="en-US" dirty="0"/>
              <a:t>[]; };</a:t>
            </a:r>
          </a:p>
          <a:p>
            <a:pPr fontAlgn="base"/>
            <a:r>
              <a:rPr lang="en-US" dirty="0"/>
              <a:t>          </a:t>
            </a:r>
            <a:r>
              <a:rPr lang="en-US" b="1" dirty="0" err="1"/>
              <a:t>params</a:t>
            </a:r>
            <a:r>
              <a:rPr lang="en-US" dirty="0"/>
              <a:t>?: </a:t>
            </a:r>
            <a:r>
              <a:rPr lang="en-US" dirty="0" err="1"/>
              <a:t>HttpParams</a:t>
            </a:r>
            <a:r>
              <a:rPr lang="en-US" dirty="0"/>
              <a:t> | { [</a:t>
            </a:r>
            <a:r>
              <a:rPr lang="en-US" dirty="0" err="1"/>
              <a:t>param</a:t>
            </a:r>
            <a:r>
              <a:rPr lang="en-US" dirty="0"/>
              <a:t>: </a:t>
            </a:r>
            <a:r>
              <a:rPr lang="en-US" b="1" dirty="0"/>
              <a:t>string</a:t>
            </a:r>
            <a:r>
              <a:rPr lang="en-US" dirty="0"/>
              <a:t>]: </a:t>
            </a:r>
            <a:r>
              <a:rPr lang="en-US" b="1" dirty="0"/>
              <a:t>string</a:t>
            </a:r>
            <a:r>
              <a:rPr lang="en-US" dirty="0"/>
              <a:t> | </a:t>
            </a:r>
            <a:r>
              <a:rPr lang="en-US" b="1" dirty="0"/>
              <a:t>string</a:t>
            </a:r>
            <a:r>
              <a:rPr lang="en-US" dirty="0"/>
              <a:t>[]; };</a:t>
            </a:r>
          </a:p>
          <a:p>
            <a:pPr fontAlgn="base"/>
            <a:r>
              <a:rPr lang="en-US" dirty="0"/>
              <a:t>          observe?: "</a:t>
            </a:r>
            <a:r>
              <a:rPr lang="en-US" dirty="0" err="1"/>
              <a:t>body|events|response</a:t>
            </a:r>
            <a:r>
              <a:rPr lang="en-US" dirty="0"/>
              <a:t>|";</a:t>
            </a:r>
          </a:p>
          <a:p>
            <a:pPr fontAlgn="base"/>
            <a:r>
              <a:rPr lang="en-US" dirty="0"/>
              <a:t>          </a:t>
            </a:r>
            <a:r>
              <a:rPr lang="en-US" dirty="0" err="1"/>
              <a:t>responseType</a:t>
            </a:r>
            <a:r>
              <a:rPr lang="en-US" dirty="0"/>
              <a:t>: "</a:t>
            </a:r>
            <a:r>
              <a:rPr lang="en-US" dirty="0" err="1"/>
              <a:t>arraybuffer|json|blob|text</a:t>
            </a:r>
            <a:r>
              <a:rPr lang="en-US" dirty="0"/>
              <a:t>";</a:t>
            </a:r>
          </a:p>
          <a:p>
            <a:pPr fontAlgn="base"/>
            <a:r>
              <a:rPr lang="en-US" dirty="0"/>
              <a:t>          </a:t>
            </a:r>
            <a:r>
              <a:rPr lang="en-US" dirty="0" err="1"/>
              <a:t>reportProgress</a:t>
            </a:r>
            <a:r>
              <a:rPr lang="en-US" dirty="0"/>
              <a:t>?: </a:t>
            </a:r>
            <a:r>
              <a:rPr lang="en-US" dirty="0" err="1"/>
              <a:t>boolean</a:t>
            </a:r>
            <a:r>
              <a:rPr lang="en-US" dirty="0"/>
              <a:t>; </a:t>
            </a:r>
          </a:p>
          <a:p>
            <a:pPr fontAlgn="base"/>
            <a:r>
              <a:rPr lang="en-US" dirty="0"/>
              <a:t>          </a:t>
            </a:r>
            <a:r>
              <a:rPr lang="en-US" dirty="0" err="1"/>
              <a:t>withCredentials</a:t>
            </a:r>
            <a:r>
              <a:rPr lang="en-US" dirty="0"/>
              <a:t>?: </a:t>
            </a:r>
            <a:r>
              <a:rPr lang="en-US" dirty="0" err="1"/>
              <a:t>boolean</a:t>
            </a:r>
            <a:r>
              <a:rPr lang="en-US" dirty="0"/>
              <a:t>;}</a:t>
            </a:r>
          </a:p>
          <a:p>
            <a:pPr fontAlgn="base"/>
            <a:r>
              <a:rPr lang="en-US" dirty="0"/>
              <a:t>     ): Observable&lt;&gt;</a:t>
            </a:r>
          </a:p>
          <a:p>
            <a:endParaRPr lang="en-US" dirty="0"/>
          </a:p>
        </p:txBody>
      </p:sp>
    </p:spTree>
    <p:extLst>
      <p:ext uri="{BB962C8B-B14F-4D97-AF65-F5344CB8AC3E}">
        <p14:creationId xmlns:p14="http://schemas.microsoft.com/office/powerpoint/2010/main" val="14256824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JSON Server is an </a:t>
            </a:r>
            <a:r>
              <a:rPr lang="en-US" dirty="0" err="1"/>
              <a:t>npm</a:t>
            </a:r>
            <a:r>
              <a:rPr lang="en-US" dirty="0"/>
              <a:t> package that allows you to create REST JSON web service, backed by a simple database. It is created for front end developers and helps to perform all CRUD operations without a proper backend prototype or structure. A valid </a:t>
            </a:r>
            <a:r>
              <a:rPr lang="en-US" dirty="0" err="1"/>
              <a:t>json</a:t>
            </a:r>
            <a:r>
              <a:rPr lang="en-US" dirty="0"/>
              <a:t> file will suffice</a:t>
            </a:r>
            <a:r>
              <a:rPr lang="en-US" dirty="0" smtClean="0"/>
              <a:t>.  It runs  </a:t>
            </a:r>
            <a:r>
              <a:rPr lang="en-US" smtClean="0"/>
              <a:t>on port no 3000</a:t>
            </a:r>
            <a:endParaRPr lang="en-US" dirty="0" smtClean="0"/>
          </a:p>
          <a:p>
            <a:endParaRPr lang="en-US" dirty="0"/>
          </a:p>
          <a:p>
            <a:r>
              <a:rPr lang="en-US" i="1" dirty="0" err="1"/>
              <a:t>npm</a:t>
            </a:r>
            <a:r>
              <a:rPr lang="en-US" i="1" dirty="0"/>
              <a:t> install </a:t>
            </a:r>
            <a:r>
              <a:rPr lang="en-US" i="1" dirty="0" smtClean="0"/>
              <a:t>–g </a:t>
            </a:r>
            <a:r>
              <a:rPr lang="en-US" i="1" dirty="0" err="1" smtClean="0"/>
              <a:t>Json</a:t>
            </a:r>
            <a:r>
              <a:rPr lang="en-US" i="1" dirty="0" smtClean="0"/>
              <a:t>-server</a:t>
            </a:r>
          </a:p>
          <a:p>
            <a:endParaRPr lang="en-US" i="1" dirty="0"/>
          </a:p>
          <a:p>
            <a:r>
              <a:rPr lang="en-US" i="1" dirty="0" err="1"/>
              <a:t>json</a:t>
            </a:r>
            <a:r>
              <a:rPr lang="en-US" i="1" dirty="0"/>
              <a:t>-server –watch </a:t>
            </a:r>
            <a:r>
              <a:rPr lang="en-US" i="1" dirty="0" err="1"/>
              <a:t>db.json</a:t>
            </a:r>
            <a:endParaRPr lang="en-US" dirty="0"/>
          </a:p>
        </p:txBody>
      </p:sp>
    </p:spTree>
    <p:extLst>
      <p:ext uri="{BB962C8B-B14F-4D97-AF65-F5344CB8AC3E}">
        <p14:creationId xmlns:p14="http://schemas.microsoft.com/office/powerpoint/2010/main" val="142568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marL="0" indent="0">
              <a:buNone/>
            </a:pPr>
            <a:r>
              <a:rPr lang="en-US" dirty="0"/>
              <a:t> </a:t>
            </a:r>
            <a:r>
              <a:rPr lang="en-US" dirty="0" smtClean="0"/>
              <a:t>                                      Features of angular 15</a:t>
            </a:r>
          </a:p>
          <a:p>
            <a:r>
              <a:rPr lang="en-US" dirty="0" smtClean="0"/>
              <a:t>Angular </a:t>
            </a:r>
            <a:r>
              <a:rPr lang="en-US" dirty="0"/>
              <a:t>recommends the use of Microsoft’s </a:t>
            </a:r>
            <a:r>
              <a:rPr lang="en-US" dirty="0" err="1"/>
              <a:t>TypeScript</a:t>
            </a:r>
            <a:r>
              <a:rPr lang="en-US" dirty="0"/>
              <a:t> language, which introduces the following features:</a:t>
            </a:r>
          </a:p>
          <a:p>
            <a:r>
              <a:rPr lang="en-US" dirty="0"/>
              <a:t>Class-based Object-Oriented Programming</a:t>
            </a:r>
          </a:p>
          <a:p>
            <a:r>
              <a:rPr lang="en-US" dirty="0"/>
              <a:t>Static Typing</a:t>
            </a:r>
          </a:p>
          <a:p>
            <a:r>
              <a:rPr lang="en-US" dirty="0" err="1"/>
              <a:t>TypeScript</a:t>
            </a:r>
            <a:r>
              <a:rPr lang="en-US" dirty="0"/>
              <a:t> is a superset of </a:t>
            </a:r>
            <a:r>
              <a:rPr lang="en-US" dirty="0" err="1"/>
              <a:t>ECMAScript</a:t>
            </a:r>
            <a:r>
              <a:rPr lang="en-US" dirty="0"/>
              <a:t> 6 (ES6) and is backward compatible with </a:t>
            </a:r>
            <a:r>
              <a:rPr lang="en-US" dirty="0" err="1"/>
              <a:t>ECMAScript</a:t>
            </a:r>
            <a:r>
              <a:rPr lang="en-US" dirty="0"/>
              <a:t> 5. Angular 8 also includes the benefits of ES5 to ES2015+:</a:t>
            </a:r>
          </a:p>
          <a:p>
            <a:pPr lvl="1"/>
            <a:r>
              <a:rPr lang="en-US" dirty="0"/>
              <a:t>Iterators</a:t>
            </a:r>
          </a:p>
          <a:p>
            <a:pPr lvl="1"/>
            <a:r>
              <a:rPr lang="en-US" dirty="0"/>
              <a:t>For/ Of loops</a:t>
            </a:r>
          </a:p>
          <a:p>
            <a:pPr lvl="1"/>
            <a:r>
              <a:rPr lang="en-US" dirty="0"/>
              <a:t>Reflection</a:t>
            </a:r>
          </a:p>
          <a:p>
            <a:pPr lvl="1"/>
            <a:r>
              <a:rPr lang="en-US" dirty="0"/>
              <a:t>Improved dependency injection – bindings make it possible for dependencies to be named</a:t>
            </a:r>
          </a:p>
          <a:p>
            <a:pPr lvl="1"/>
            <a:r>
              <a:rPr lang="en-US" dirty="0"/>
              <a:t>Dynamic loading</a:t>
            </a:r>
          </a:p>
          <a:p>
            <a:pPr lvl="1"/>
            <a:r>
              <a:rPr lang="en-US" dirty="0"/>
              <a:t>Asynchronous template compilation</a:t>
            </a:r>
          </a:p>
          <a:p>
            <a:pPr lvl="1"/>
            <a:r>
              <a:rPr lang="en-US" dirty="0"/>
              <a:t>Simpler Routing</a:t>
            </a:r>
          </a:p>
          <a:p>
            <a:pPr lvl="1"/>
            <a:r>
              <a:rPr lang="en-US" dirty="0"/>
              <a:t>Replacing controllers and $scope with components and directives – a component is a directive with a template</a:t>
            </a:r>
          </a:p>
          <a:p>
            <a:r>
              <a:rPr lang="en-US" dirty="0"/>
              <a:t>Support reactive programming using </a:t>
            </a:r>
            <a:r>
              <a:rPr lang="en-US" dirty="0" err="1"/>
              <a:t>RxJS</a:t>
            </a:r>
            <a:endParaRPr lang="en-US" dirty="0"/>
          </a:p>
          <a:p>
            <a:r>
              <a:rPr lang="en-US" dirty="0"/>
              <a:t>Moving ahead in this Angular </a:t>
            </a:r>
            <a:r>
              <a:rPr lang="en-US" dirty="0" smtClean="0"/>
              <a:t>15 </a:t>
            </a:r>
            <a:r>
              <a:rPr lang="en-US" dirty="0"/>
              <a:t>tutorial, let’s understand the features of Angular.</a:t>
            </a:r>
          </a:p>
          <a:p>
            <a:endParaRPr lang="en-US" dirty="0"/>
          </a:p>
        </p:txBody>
      </p:sp>
    </p:spTree>
    <p:extLst>
      <p:ext uri="{BB962C8B-B14F-4D97-AF65-F5344CB8AC3E}">
        <p14:creationId xmlns:p14="http://schemas.microsoft.com/office/powerpoint/2010/main" val="41582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Angular  15 </a:t>
            </a:r>
            <a:r>
              <a:rPr lang="en-US" b="1" dirty="0"/>
              <a:t>Features</a:t>
            </a:r>
            <a:endParaRPr lang="en-US" dirty="0"/>
          </a:p>
          <a:p>
            <a:endParaRPr lang="en-US" dirty="0"/>
          </a:p>
        </p:txBody>
      </p:sp>
      <p:pic>
        <p:nvPicPr>
          <p:cNvPr id="4" name="Picture 3" descr="angular8- angular tutorial-Edureka"/>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553200" cy="4800600"/>
          </a:xfrm>
          <a:prstGeom prst="rect">
            <a:avLst/>
          </a:prstGeom>
          <a:noFill/>
          <a:ln>
            <a:noFill/>
          </a:ln>
        </p:spPr>
      </p:pic>
    </p:spTree>
    <p:extLst>
      <p:ext uri="{BB962C8B-B14F-4D97-AF65-F5344CB8AC3E}">
        <p14:creationId xmlns:p14="http://schemas.microsoft.com/office/powerpoint/2010/main" val="41582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US" b="1" dirty="0" smtClean="0"/>
              <a:t>  Angular  15 features</a:t>
            </a:r>
          </a:p>
          <a:p>
            <a:r>
              <a:rPr lang="en-US" b="1" dirty="0" smtClean="0"/>
              <a:t>Cross-Platform</a:t>
            </a:r>
            <a:endParaRPr lang="en-US" dirty="0"/>
          </a:p>
          <a:p>
            <a:r>
              <a:rPr lang="en-US" b="1" dirty="0"/>
              <a:t>Progressive web apps: </a:t>
            </a:r>
            <a:r>
              <a:rPr lang="en-US" dirty="0"/>
              <a:t>It uses modern web platform capabilities to deliver an app-like experience. It gives high performance, offline, and zero-step installation. So, working with Angular is pretty much easy.</a:t>
            </a:r>
          </a:p>
          <a:p>
            <a:r>
              <a:rPr lang="en-US" b="1" dirty="0"/>
              <a:t>Native: </a:t>
            </a:r>
            <a:r>
              <a:rPr lang="en-US" dirty="0"/>
              <a:t>You can build native mobile apps with strategies using Ionic Framework, </a:t>
            </a:r>
            <a:r>
              <a:rPr lang="en-US" dirty="0" err="1"/>
              <a:t>NativeScript</a:t>
            </a:r>
            <a:r>
              <a:rPr lang="en-US" dirty="0"/>
              <a:t>, and React Native.</a:t>
            </a:r>
          </a:p>
          <a:p>
            <a:r>
              <a:rPr lang="en-US" b="1" dirty="0"/>
              <a:t>Desktop: </a:t>
            </a:r>
            <a:r>
              <a:rPr lang="en-US" dirty="0"/>
              <a:t>Create desktop-installed apps across Mac, Windows, and Linux using the same Angular methods you’ve learned for the web plus.</a:t>
            </a:r>
          </a:p>
          <a:p>
            <a:r>
              <a:rPr lang="en-US" b="1" dirty="0"/>
              <a:t>Speed and Performance</a:t>
            </a:r>
            <a:endParaRPr lang="en-US" dirty="0"/>
          </a:p>
          <a:p>
            <a:r>
              <a:rPr lang="en-US" b="1" dirty="0"/>
              <a:t>Code generation: </a:t>
            </a:r>
            <a:r>
              <a:rPr lang="en-US" dirty="0"/>
              <a:t>Angular turns your templates into code that’s highly optimized for JavaScript virtual machines, giving you all the benefits of hand-written code with the productivity of a framework.</a:t>
            </a:r>
          </a:p>
          <a:p>
            <a:r>
              <a:rPr lang="en-US" b="1" dirty="0"/>
              <a:t>Universal: </a:t>
            </a:r>
            <a:r>
              <a:rPr lang="en-US" dirty="0"/>
              <a:t>You can use any technology with Angular for serving the application like node.js, .NET, PHP and other servers</a:t>
            </a:r>
          </a:p>
          <a:p>
            <a:r>
              <a:rPr lang="en-US" b="1" dirty="0"/>
              <a:t>Code splitting: </a:t>
            </a:r>
            <a:r>
              <a:rPr lang="en-US" dirty="0"/>
              <a:t>Angular apps load quickly with the new Component Router, which delivers automatic code-splitting, so users only load code required to render the view they request.</a:t>
            </a:r>
          </a:p>
          <a:p>
            <a:r>
              <a:rPr lang="en-US" b="1" dirty="0"/>
              <a:t>Productivity</a:t>
            </a:r>
            <a:endParaRPr lang="en-US" dirty="0"/>
          </a:p>
          <a:p>
            <a:r>
              <a:rPr lang="en-US" b="1" dirty="0"/>
              <a:t>Templates: </a:t>
            </a:r>
            <a:r>
              <a:rPr lang="en-US" dirty="0"/>
              <a:t>Quickly create UI views with simple and powerful template syntax.</a:t>
            </a:r>
          </a:p>
          <a:p>
            <a:endParaRPr lang="en-US" dirty="0"/>
          </a:p>
        </p:txBody>
      </p:sp>
    </p:spTree>
    <p:extLst>
      <p:ext uri="{BB962C8B-B14F-4D97-AF65-F5344CB8AC3E}">
        <p14:creationId xmlns:p14="http://schemas.microsoft.com/office/powerpoint/2010/main" val="41582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b="1" dirty="0"/>
              <a:t>Angular CLI: </a:t>
            </a:r>
            <a:r>
              <a:rPr lang="en-US" dirty="0"/>
              <a:t>Command-line tools: You can easily and quickly start building components, adding components, testing them, and then, instantly deploy them using Angular CLI.</a:t>
            </a:r>
          </a:p>
          <a:p>
            <a:r>
              <a:rPr lang="en-US" b="1" dirty="0"/>
              <a:t>IDEs: </a:t>
            </a:r>
            <a:r>
              <a:rPr lang="en-US" dirty="0"/>
              <a:t>Get intelligent code completion, instant errors, and other feedback in popular editors and IDEs like Microsoft’s VS Code.</a:t>
            </a:r>
          </a:p>
          <a:p>
            <a:r>
              <a:rPr lang="en-US" b="1" dirty="0"/>
              <a:t>Full Development Story</a:t>
            </a:r>
            <a:endParaRPr lang="en-US" dirty="0"/>
          </a:p>
          <a:p>
            <a:r>
              <a:rPr lang="en-US" b="1" dirty="0"/>
              <a:t>Testing: </a:t>
            </a:r>
            <a:r>
              <a:rPr lang="en-US" dirty="0"/>
              <a:t>With the Jasmine test framework, the Angular CLI downloads and installs everything required for testing your application. When you run </a:t>
            </a:r>
            <a:r>
              <a:rPr lang="en-US" i="1" dirty="0" err="1"/>
              <a:t>ng</a:t>
            </a:r>
            <a:r>
              <a:rPr lang="en-US" i="1" dirty="0"/>
              <a:t> test </a:t>
            </a:r>
            <a:r>
              <a:rPr lang="en-US" dirty="0"/>
              <a:t>command, the app will be built in watch mode and the Karma test runner will be launched. Once that is done, you will see the output in the terminal plus, the chrome browser will open up showing the output in Jasmine HTML Reporter.</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r>
              <a:rPr lang="en-US" dirty="0"/>
              <a:t> </a:t>
            </a:r>
          </a:p>
          <a:p>
            <a:r>
              <a:rPr lang="en-US" b="1" dirty="0" smtClean="0"/>
              <a:t>                                             What’s </a:t>
            </a:r>
            <a:r>
              <a:rPr lang="en-US" b="1" dirty="0"/>
              <a:t>new in Angular </a:t>
            </a:r>
            <a:r>
              <a:rPr lang="en-US" b="1" dirty="0" smtClean="0"/>
              <a:t>15:</a:t>
            </a:r>
            <a:endParaRPr lang="en-US" dirty="0"/>
          </a:p>
          <a:p>
            <a:r>
              <a:rPr lang="en-US" b="1" dirty="0" err="1"/>
              <a:t>TypeScript</a:t>
            </a:r>
            <a:r>
              <a:rPr lang="en-US" b="1" dirty="0"/>
              <a:t> </a:t>
            </a:r>
            <a:r>
              <a:rPr lang="en-US" b="1" dirty="0" smtClean="0"/>
              <a:t>:</a:t>
            </a:r>
            <a:r>
              <a:rPr lang="en-US" b="1" dirty="0"/>
              <a:t/>
            </a:r>
            <a:br>
              <a:rPr lang="en-US" b="1" dirty="0"/>
            </a:br>
            <a:r>
              <a:rPr lang="en-US" dirty="0"/>
              <a:t>Angular </a:t>
            </a:r>
            <a:r>
              <a:rPr lang="en-US" dirty="0" smtClean="0"/>
              <a:t>15 </a:t>
            </a:r>
            <a:r>
              <a:rPr lang="en-US" dirty="0"/>
              <a:t>requires </a:t>
            </a:r>
            <a:r>
              <a:rPr lang="en-US" dirty="0" err="1"/>
              <a:t>TypeScript</a:t>
            </a:r>
            <a:r>
              <a:rPr lang="en-US" dirty="0"/>
              <a:t> </a:t>
            </a:r>
            <a:r>
              <a:rPr lang="en-US" dirty="0" smtClean="0"/>
              <a:t>4.9.5  </a:t>
            </a:r>
            <a:r>
              <a:rPr lang="en-US" dirty="0"/>
              <a:t>for web development</a:t>
            </a:r>
          </a:p>
          <a:p>
            <a:r>
              <a:rPr lang="en-US" b="1" dirty="0"/>
              <a:t>Opt-n Ivy Preview:</a:t>
            </a:r>
            <a:br>
              <a:rPr lang="en-US" b="1" dirty="0"/>
            </a:br>
            <a:r>
              <a:rPr lang="en-US" dirty="0"/>
              <a:t>Ivy is the name given to </a:t>
            </a:r>
            <a:r>
              <a:rPr lang="en-US" dirty="0" err="1"/>
              <a:t>Angular’s</a:t>
            </a:r>
            <a:r>
              <a:rPr lang="en-US" dirty="0"/>
              <a:t> next-generation compilation and rendering pipeline. This will help you optionally preview your website to see how it works</a:t>
            </a:r>
          </a:p>
          <a:p>
            <a:r>
              <a:rPr lang="en-US" b="1" dirty="0"/>
              <a:t>Differential Loading:</a:t>
            </a:r>
            <a:br>
              <a:rPr lang="en-US" b="1" dirty="0"/>
            </a:br>
            <a:r>
              <a:rPr lang="en-US" dirty="0"/>
              <a:t>As a part of its build process, Angular </a:t>
            </a:r>
            <a:r>
              <a:rPr lang="en-US" dirty="0" smtClean="0"/>
              <a:t>15 </a:t>
            </a:r>
            <a:r>
              <a:rPr lang="en-US" dirty="0"/>
              <a:t>CLI will be able to produce both legacy and modern JS bundles </a:t>
            </a:r>
            <a:r>
              <a:rPr lang="en-US" dirty="0" err="1"/>
              <a:t>i.e</a:t>
            </a:r>
            <a:r>
              <a:rPr lang="en-US" dirty="0"/>
              <a:t> ES5 and ES2015+. This implies a differentially-loaded client-side with improved speed and TTI (Time to Interactive) for the present browsers</a:t>
            </a:r>
          </a:p>
          <a:p>
            <a:r>
              <a:rPr lang="en-US" b="1" dirty="0"/>
              <a:t>Backward compatibility of Router:</a:t>
            </a:r>
            <a:br>
              <a:rPr lang="en-US" b="1" dirty="0"/>
            </a:br>
            <a:r>
              <a:rPr lang="en-US" dirty="0"/>
              <a:t>This helps in simplifying the upgrade path for large projects</a:t>
            </a:r>
          </a:p>
          <a:p>
            <a:r>
              <a:rPr lang="en-US" b="1" dirty="0"/>
              <a:t>Opt-in Usage Sharing:</a:t>
            </a:r>
            <a:br>
              <a:rPr lang="en-US" b="1" dirty="0"/>
            </a:br>
            <a:r>
              <a:rPr lang="en-US" dirty="0"/>
              <a:t>With this feature, the Angular team will be able to collect anonymous information with your consent to keep a track of the commands that are used and the time taken to build your projects</a:t>
            </a:r>
          </a:p>
          <a:p>
            <a:r>
              <a:rPr lang="en-US" b="1" dirty="0"/>
              <a:t>Dependency Updates:</a:t>
            </a:r>
            <a:br>
              <a:rPr lang="en-US" b="1" dirty="0"/>
            </a:br>
            <a:r>
              <a:rPr lang="en-US" dirty="0"/>
              <a:t>Angular 8 has updated the dependencies on tools like </a:t>
            </a:r>
            <a:r>
              <a:rPr lang="en-US" dirty="0" err="1"/>
              <a:t>RxJS</a:t>
            </a:r>
            <a:r>
              <a:rPr lang="en-US" dirty="0"/>
              <a:t>, Node, and </a:t>
            </a:r>
            <a:r>
              <a:rPr lang="en-US" dirty="0" err="1"/>
              <a:t>TypeScript</a:t>
            </a:r>
            <a:r>
              <a:rPr lang="en-US" dirty="0"/>
              <a:t> (as mentioned earlier) for better performance and sync with the current environment</a:t>
            </a:r>
          </a:p>
          <a:p>
            <a:r>
              <a:rPr lang="en-US" b="1" dirty="0"/>
              <a:t>Web Worker Building:</a:t>
            </a:r>
            <a:br>
              <a:rPr lang="en-US" b="1" dirty="0"/>
            </a:br>
            <a:r>
              <a:rPr lang="en-US" dirty="0"/>
              <a:t>Web workers allow you to write code that runs separately from the main thread. This improves speed by parallelizing multiple tasks. The developers of Angular </a:t>
            </a:r>
            <a:r>
              <a:rPr lang="en-US" dirty="0" smtClean="0"/>
              <a:t>15 </a:t>
            </a:r>
            <a:r>
              <a:rPr lang="en-US" dirty="0"/>
              <a:t>have added bundling support for web workers as a result of requests from developers</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 </a:t>
            </a:r>
          </a:p>
          <a:p>
            <a:r>
              <a:rPr lang="en-US" b="1" dirty="0" smtClean="0"/>
              <a:t>             Building Blocks of Angular</a:t>
            </a:r>
            <a:endParaRPr lang="en-US" dirty="0" smtClean="0"/>
          </a:p>
          <a:p>
            <a:r>
              <a:rPr lang="en-US" dirty="0" smtClean="0"/>
              <a:t>The main building blocks of Angular are:</a:t>
            </a:r>
          </a:p>
          <a:p>
            <a:r>
              <a:rPr lang="en-US" dirty="0" smtClean="0"/>
              <a:t>Modules</a:t>
            </a:r>
          </a:p>
          <a:p>
            <a:r>
              <a:rPr lang="en-US" dirty="0" smtClean="0"/>
              <a:t>Components</a:t>
            </a:r>
          </a:p>
          <a:p>
            <a:r>
              <a:rPr lang="en-US" dirty="0" smtClean="0"/>
              <a:t>Templates</a:t>
            </a:r>
          </a:p>
          <a:p>
            <a:r>
              <a:rPr lang="en-US" dirty="0" smtClean="0"/>
              <a:t>Metadata</a:t>
            </a:r>
          </a:p>
          <a:p>
            <a:r>
              <a:rPr lang="en-US" dirty="0" smtClean="0"/>
              <a:t>Data binding</a:t>
            </a:r>
          </a:p>
          <a:p>
            <a:r>
              <a:rPr lang="en-US" dirty="0" smtClean="0"/>
              <a:t>Directives</a:t>
            </a:r>
          </a:p>
          <a:p>
            <a:r>
              <a:rPr lang="en-US" dirty="0" smtClean="0"/>
              <a:t>Services</a:t>
            </a:r>
          </a:p>
          <a:p>
            <a:r>
              <a:rPr lang="en-US" dirty="0" smtClean="0"/>
              <a:t>Dependency injection</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Dependency Injection in angular</a:t>
            </a:r>
            <a:endParaRPr lang="en-US" dirty="0"/>
          </a:p>
        </p:txBody>
      </p:sp>
      <p:pic>
        <p:nvPicPr>
          <p:cNvPr id="4" name="Picture 3" descr="Architecture - Angular Tutorial - Edureka"/>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42097"/>
            <a:ext cx="5943600" cy="3773805"/>
          </a:xfrm>
          <a:prstGeom prst="rect">
            <a:avLst/>
          </a:prstGeom>
          <a:noFill/>
          <a:ln>
            <a:noFill/>
          </a:ln>
        </p:spPr>
      </p:pic>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r>
              <a:rPr lang="en-US" b="1" dirty="0" smtClean="0"/>
              <a:t>                                         Modularity in angular</a:t>
            </a:r>
          </a:p>
          <a:p>
            <a:r>
              <a:rPr lang="en-US" b="1" dirty="0" smtClean="0"/>
              <a:t>Modules:</a:t>
            </a:r>
            <a:endParaRPr lang="en-US" dirty="0"/>
          </a:p>
          <a:p>
            <a:r>
              <a:rPr lang="en-US" dirty="0"/>
              <a:t>Angular apps are modular and to maintain modularity, we have </a:t>
            </a:r>
            <a:r>
              <a:rPr lang="en-US" i="1" dirty="0"/>
              <a:t>Angular modules</a:t>
            </a:r>
            <a:r>
              <a:rPr lang="en-US" dirty="0"/>
              <a:t> or you can say </a:t>
            </a:r>
            <a:r>
              <a:rPr lang="en-US" i="1" dirty="0" err="1"/>
              <a:t>NgModules</a:t>
            </a:r>
            <a:r>
              <a:rPr lang="en-US" dirty="0"/>
              <a:t>. Every Angular app contains at least one Angular module, i.e. the root module. Generally, it is named as </a:t>
            </a:r>
            <a:r>
              <a:rPr lang="en-US" i="1" dirty="0" err="1"/>
              <a:t>AppModule</a:t>
            </a:r>
            <a:r>
              <a:rPr lang="en-US" dirty="0"/>
              <a:t>. The </a:t>
            </a:r>
            <a:r>
              <a:rPr lang="en-US" i="1" dirty="0"/>
              <a:t>root module</a:t>
            </a:r>
            <a:r>
              <a:rPr lang="en-US" dirty="0"/>
              <a:t> can be the only module in a small application. While most of the apps have multiple modules. You can say, a module is a cohesive block of code with a related set of capabilities that have a specific application domain or a workflow. Any angular module is a class with @</a:t>
            </a:r>
            <a:r>
              <a:rPr lang="en-US" dirty="0" err="1"/>
              <a:t>NgModule</a:t>
            </a:r>
            <a:r>
              <a:rPr lang="en-US" dirty="0"/>
              <a:t> decorator.</a:t>
            </a:r>
          </a:p>
          <a:p>
            <a:r>
              <a:rPr lang="en-US" b="1" i="1" dirty="0"/>
              <a:t>Decorators</a:t>
            </a:r>
            <a:r>
              <a:rPr lang="en-US" i="1" dirty="0"/>
              <a:t> </a:t>
            </a:r>
            <a:r>
              <a:rPr lang="en-US" dirty="0"/>
              <a:t>are functions that modify JavaScript classes. Decorators are basically used for attaching metadata to classes so that, it knows the configuration of those classes and how they should work. </a:t>
            </a:r>
            <a:r>
              <a:rPr lang="en-US" i="1" dirty="0" err="1"/>
              <a:t>NgModule</a:t>
            </a:r>
            <a:r>
              <a:rPr lang="en-US" i="1" dirty="0"/>
              <a:t> </a:t>
            </a:r>
            <a:r>
              <a:rPr lang="en-US" dirty="0"/>
              <a:t>is a decorator function that takes metadata objects whose properties describe the module. The properties are:</a:t>
            </a:r>
          </a:p>
          <a:p>
            <a:r>
              <a:rPr lang="en-US" b="1" i="1" dirty="0"/>
              <a:t>declarations:</a:t>
            </a:r>
            <a:r>
              <a:rPr lang="en-US" dirty="0"/>
              <a:t> The classes that are related to views and they belong to this module. There are three classes of Angular that can contain view: components, directives, and pipes. We will talk about them in a while.</a:t>
            </a:r>
          </a:p>
          <a:p>
            <a:r>
              <a:rPr lang="en-US" b="1" i="1" dirty="0"/>
              <a:t>exports:</a:t>
            </a:r>
            <a:r>
              <a:rPr lang="en-US" dirty="0"/>
              <a:t> The classes that should be accessible to the components of other modules.</a:t>
            </a:r>
          </a:p>
          <a:p>
            <a:r>
              <a:rPr lang="en-US" b="1" i="1" dirty="0"/>
              <a:t>imports:</a:t>
            </a:r>
            <a:r>
              <a:rPr lang="en-US" dirty="0"/>
              <a:t> Modules whose classes are needed by the component of this module.</a:t>
            </a:r>
          </a:p>
          <a:p>
            <a:r>
              <a:rPr lang="en-US" b="1" i="1" dirty="0"/>
              <a:t>providers:</a:t>
            </a:r>
            <a:r>
              <a:rPr lang="en-US" dirty="0"/>
              <a:t> Services present in one of the modules which are to be used in the other modules or components. Once a service is included in the providers it becomes accessible in all parts of that application</a:t>
            </a:r>
          </a:p>
          <a:p>
            <a:r>
              <a:rPr lang="en-US" b="1" i="1" dirty="0"/>
              <a:t>bootstrap:</a:t>
            </a:r>
            <a:r>
              <a:rPr lang="en-US" dirty="0"/>
              <a:t> The </a:t>
            </a:r>
            <a:r>
              <a:rPr lang="en-US" i="1" dirty="0"/>
              <a:t>root component </a:t>
            </a:r>
            <a:r>
              <a:rPr lang="en-US" dirty="0"/>
              <a:t>which is the main view of the application. This root module only has this property and it indicates the component that is to be bootstrapped.</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                    Components</a:t>
            </a:r>
            <a:endParaRPr lang="en-US" dirty="0"/>
          </a:p>
          <a:p>
            <a:r>
              <a:rPr lang="en-US" dirty="0"/>
              <a:t>A </a:t>
            </a:r>
            <a:r>
              <a:rPr lang="en-US" i="1" dirty="0"/>
              <a:t>component</a:t>
            </a:r>
            <a:r>
              <a:rPr lang="en-US" dirty="0"/>
              <a:t> controls one or more sections on the screen called a </a:t>
            </a:r>
            <a:r>
              <a:rPr lang="en-US" i="1" dirty="0"/>
              <a:t>view</a:t>
            </a:r>
            <a:r>
              <a:rPr lang="en-US" dirty="0"/>
              <a:t>. For example, if you are building a course list application, you can have components like App Component (</a:t>
            </a:r>
            <a:r>
              <a:rPr lang="en-US" i="1" dirty="0"/>
              <a:t>the bootstrapped component)</a:t>
            </a:r>
            <a:r>
              <a:rPr lang="en-US" dirty="0"/>
              <a:t>, Course Component, Course Detail Component, etc.</a:t>
            </a:r>
          </a:p>
          <a:p>
            <a:r>
              <a:rPr lang="en-US" dirty="0"/>
              <a:t>Inside the component, you define a component’s application logic i.e. how does it support the view—inside a class. The class interacts with the view through an API of properties and methods.</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   TYPE SCRIPT</a:t>
            </a:r>
            <a:endParaRPr lang="en-US" dirty="0"/>
          </a:p>
        </p:txBody>
      </p:sp>
      <p:pic>
        <p:nvPicPr>
          <p:cNvPr id="4098" name="Picture 2" descr="TypeScript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90600"/>
            <a:ext cx="4038600" cy="37034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ypeScript and ECM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834510"/>
            <a:ext cx="10734251"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                          Templates</a:t>
            </a:r>
            <a:endParaRPr lang="en-US" dirty="0"/>
          </a:p>
          <a:p>
            <a:r>
              <a:rPr lang="en-US" dirty="0"/>
              <a:t>You associate the component’s view with its companion </a:t>
            </a:r>
            <a:r>
              <a:rPr lang="en-US" b="1" dirty="0"/>
              <a:t>template</a:t>
            </a:r>
            <a:r>
              <a:rPr lang="en-US" dirty="0"/>
              <a:t>. A template is nothing but a form of HTML tags that tells Angular about how to render the component. A template looks like regular HTML, except for a few differences.</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                           Metadata</a:t>
            </a:r>
            <a:endParaRPr lang="en-US" dirty="0"/>
          </a:p>
          <a:p>
            <a:r>
              <a:rPr lang="en-US" dirty="0"/>
              <a:t>Metadata tells Angular how to process a class. To tell Angular that Course Component is a component, </a:t>
            </a:r>
            <a:r>
              <a:rPr lang="en-US" b="1" dirty="0"/>
              <a:t>metadata</a:t>
            </a:r>
            <a:r>
              <a:rPr lang="en-US" dirty="0"/>
              <a:t> is attached to the class. In </a:t>
            </a:r>
            <a:r>
              <a:rPr lang="en-US" dirty="0" err="1"/>
              <a:t>TypeScript</a:t>
            </a:r>
            <a:r>
              <a:rPr lang="en-US" dirty="0"/>
              <a:t>, you attach metadata by using a </a:t>
            </a:r>
            <a:r>
              <a:rPr lang="en-US" b="1" dirty="0"/>
              <a:t>decorator</a:t>
            </a:r>
            <a:r>
              <a:rPr lang="en-US" dirty="0"/>
              <a:t>. In the below code, you can see metadata attached to the Course Component:</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r>
              <a:rPr lang="en-US" dirty="0" smtClean="0"/>
              <a:t>          Component + Templates</a:t>
            </a:r>
          </a:p>
          <a:p>
            <a:r>
              <a:rPr lang="en-US" dirty="0" smtClean="0"/>
              <a:t>Here </a:t>
            </a:r>
            <a:r>
              <a:rPr lang="en-US" dirty="0"/>
              <a:t>is the @Component decorator, which identifies the class immediately below it as a component class. The @Component decorator takes the required configuration object which Angular needs to create and present the component and its view.</a:t>
            </a:r>
          </a:p>
          <a:p>
            <a:r>
              <a:rPr lang="en-US" dirty="0"/>
              <a:t>The most important configurations of @Component decorator are:</a:t>
            </a:r>
          </a:p>
          <a:p>
            <a:r>
              <a:rPr lang="en-US" i="1" dirty="0"/>
              <a:t>selector</a:t>
            </a:r>
            <a:r>
              <a:rPr lang="en-US" dirty="0"/>
              <a:t>: Selector tells Angular to create and insert an instance of this component where it finds &lt;app-course&gt; tag</a:t>
            </a:r>
            <a:r>
              <a:rPr lang="en-US" i="1" dirty="0"/>
              <a:t>.</a:t>
            </a:r>
            <a:r>
              <a:rPr lang="en-US" dirty="0"/>
              <a:t> For example, if an app’s HTML contains &lt;app-course&gt;&lt;/app-course&gt;, then Angular inserts an instance of the </a:t>
            </a:r>
            <a:r>
              <a:rPr lang="en-US" dirty="0" err="1"/>
              <a:t>CourseComponent</a:t>
            </a:r>
            <a:r>
              <a:rPr lang="en-US" dirty="0"/>
              <a:t> view between those tags.</a:t>
            </a:r>
          </a:p>
          <a:p>
            <a:r>
              <a:rPr lang="en-US" i="1" dirty="0" err="1"/>
              <a:t>templateUrl</a:t>
            </a:r>
            <a:r>
              <a:rPr lang="en-US" dirty="0"/>
              <a:t>: It contains the path of this component’s HTML template.</a:t>
            </a:r>
          </a:p>
          <a:p>
            <a:r>
              <a:rPr lang="en-US" i="1" dirty="0" err="1"/>
              <a:t>styleUrls</a:t>
            </a:r>
            <a:r>
              <a:rPr lang="en-US" dirty="0"/>
              <a:t>: It is the component-specific style sheet.</a:t>
            </a:r>
          </a:p>
          <a:p>
            <a:r>
              <a:rPr lang="en-US" dirty="0"/>
              <a:t>The metadata in the @Component tells Angular where to get the major building blocks you specify for the component.</a:t>
            </a:r>
            <a:r>
              <a:rPr lang="en-US" i="1" dirty="0"/>
              <a:t> The template, metadata, and component together describe a view. </a:t>
            </a:r>
            <a:r>
              <a:rPr lang="en-US" dirty="0"/>
              <a:t>The architectural takeaway is that you must add metadata to your code so that Angular knows what to do.</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smtClean="0"/>
              <a:t>                           Data </a:t>
            </a:r>
            <a:r>
              <a:rPr lang="en-US" b="1" dirty="0"/>
              <a:t>Binding</a:t>
            </a:r>
            <a:endParaRPr lang="en-US" dirty="0"/>
          </a:p>
          <a:p>
            <a:r>
              <a:rPr lang="en-US" dirty="0"/>
              <a:t>If you are not using a framework, you have to push data values into the HTML controls and turn user responses into some actions and value updates. Writing such push/pull logic is tedious, error-prone, and a nightmare to read. Angular supports </a:t>
            </a:r>
            <a:r>
              <a:rPr lang="en-US" b="1" dirty="0"/>
              <a:t>data binding</a:t>
            </a:r>
            <a:r>
              <a:rPr lang="en-US" dirty="0"/>
              <a:t>, a mechanism for coordinating parts of a template with parts of a component. You should add binding markup to the template HTML to tell Angular how to connect both sides.</a:t>
            </a:r>
          </a:p>
          <a:p>
            <a:r>
              <a:rPr lang="en-US" dirty="0"/>
              <a:t/>
            </a:r>
            <a:br>
              <a:rPr lang="en-US" dirty="0"/>
            </a:br>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                      Property and  Event Binding</a:t>
            </a:r>
            <a:endParaRPr lang="en-US" dirty="0"/>
          </a:p>
        </p:txBody>
      </p:sp>
      <p:pic>
        <p:nvPicPr>
          <p:cNvPr id="4" name="Picture 3" descr="Data Binding - Angular Tutorial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972945"/>
            <a:ext cx="5943600" cy="3056255"/>
          </a:xfrm>
          <a:prstGeom prst="rect">
            <a:avLst/>
          </a:prstGeom>
          <a:noFill/>
          <a:ln>
            <a:noFill/>
          </a:ln>
        </p:spPr>
      </p:pic>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b="1" dirty="0" smtClean="0"/>
              <a:t>                                   Directives</a:t>
            </a:r>
            <a:endParaRPr lang="en-US" dirty="0"/>
          </a:p>
          <a:p>
            <a:r>
              <a:rPr lang="en-US" dirty="0"/>
              <a:t>Angular templates are </a:t>
            </a:r>
            <a:r>
              <a:rPr lang="en-US" i="1" dirty="0"/>
              <a:t>dynamic</a:t>
            </a:r>
            <a:r>
              <a:rPr lang="en-US" dirty="0"/>
              <a:t>. When Angular renders them, it transforms the DOM according to the instructions given by </a:t>
            </a:r>
            <a:r>
              <a:rPr lang="en-US" b="1" dirty="0"/>
              <a:t>directives</a:t>
            </a:r>
            <a:r>
              <a:rPr lang="en-US" dirty="0"/>
              <a:t>. A directive is a class with a @Directive decorator. A component is a </a:t>
            </a:r>
            <a:r>
              <a:rPr lang="en-US" i="1" dirty="0"/>
              <a:t>directive-with-a-template</a:t>
            </a:r>
            <a:r>
              <a:rPr lang="en-US" dirty="0"/>
              <a:t>; a @Component decorator is actually a @Directive decorator extended with template-oriented features.</a:t>
            </a:r>
          </a:p>
          <a:p>
            <a:r>
              <a:rPr lang="en-US" dirty="0"/>
              <a:t>While </a:t>
            </a:r>
            <a:r>
              <a:rPr lang="en-US" b="1" dirty="0"/>
              <a:t>a component is technically a directive</a:t>
            </a:r>
            <a:r>
              <a:rPr lang="en-US" dirty="0"/>
              <a:t>, components are so distinctive and central to Angular applications that this architectural overview separates components from directives.</a:t>
            </a:r>
          </a:p>
          <a:p>
            <a:r>
              <a:rPr lang="en-US" dirty="0"/>
              <a:t>Two </a:t>
            </a:r>
            <a:r>
              <a:rPr lang="en-US" i="1" dirty="0"/>
              <a:t>other</a:t>
            </a:r>
            <a:r>
              <a:rPr lang="en-US" dirty="0"/>
              <a:t> kinds of directives exist: </a:t>
            </a:r>
            <a:r>
              <a:rPr lang="en-US" b="1" i="1" dirty="0"/>
              <a:t>structural</a:t>
            </a:r>
            <a:r>
              <a:rPr lang="en-US" b="1" dirty="0"/>
              <a:t> </a:t>
            </a:r>
            <a:r>
              <a:rPr lang="en-US" dirty="0"/>
              <a:t>and </a:t>
            </a:r>
            <a:r>
              <a:rPr lang="en-US" b="1" i="1" dirty="0"/>
              <a:t>attribute</a:t>
            </a:r>
            <a:r>
              <a:rPr lang="en-US" b="1" dirty="0"/>
              <a:t> </a:t>
            </a:r>
            <a:r>
              <a:rPr lang="en-US" dirty="0"/>
              <a:t>directives.</a:t>
            </a:r>
          </a:p>
          <a:p>
            <a:r>
              <a:rPr lang="en-US" dirty="0"/>
              <a:t>Directive tends to appear within an element tag as attributes do, sometimes by name but more often as the target of an assignment or a binding.</a:t>
            </a:r>
          </a:p>
          <a:p>
            <a:r>
              <a:rPr lang="en-US" b="1" dirty="0"/>
              <a:t>Structural</a:t>
            </a:r>
            <a:r>
              <a:rPr lang="en-US" dirty="0"/>
              <a:t> directives alter layout by adding, removing, and replacing elements in DOM.</a:t>
            </a:r>
          </a:p>
          <a:p>
            <a:r>
              <a:rPr lang="en-US" dirty="0"/>
              <a:t>This example template uses two built-in structural directives:</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                                   Services</a:t>
            </a:r>
            <a:endParaRPr lang="en-US" dirty="0"/>
          </a:p>
          <a:p>
            <a:r>
              <a:rPr lang="en-US" i="1" dirty="0"/>
              <a:t>Service</a:t>
            </a:r>
            <a:r>
              <a:rPr lang="en-US" dirty="0"/>
              <a:t> is a broad category encompassing any value, function, or feature that your application needs. A service is typically a class with a well-defined purpose. Anything can be a service. Examples include:</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    Dependency injection though services</a:t>
            </a:r>
            <a:endParaRPr lang="en-US" dirty="0"/>
          </a:p>
        </p:txBody>
      </p:sp>
      <p:pic>
        <p:nvPicPr>
          <p:cNvPr id="4" name="Picture 3" descr="Services - Angular Tutorial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448560"/>
            <a:ext cx="5943600" cy="1960880"/>
          </a:xfrm>
          <a:prstGeom prst="rect">
            <a:avLst/>
          </a:prstGeom>
          <a:noFill/>
          <a:ln>
            <a:noFill/>
          </a:ln>
        </p:spPr>
      </p:pic>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endParaRPr lang="en-US" dirty="0" smtClean="0"/>
          </a:p>
          <a:p>
            <a:r>
              <a:rPr lang="en-US" dirty="0" smtClean="0"/>
              <a:t>                               Dependency </a:t>
            </a:r>
            <a:r>
              <a:rPr lang="en-US" dirty="0"/>
              <a:t>injection though services</a:t>
            </a:r>
          </a:p>
          <a:p>
            <a:endParaRPr lang="en-US" dirty="0" smtClean="0"/>
          </a:p>
          <a:p>
            <a:endParaRPr lang="en-US" dirty="0"/>
          </a:p>
          <a:p>
            <a:r>
              <a:rPr lang="en-US" dirty="0"/>
              <a:t> Services are everywhere. Component classes don’t fetch data from the server, validate user input, or log directly to the console. They delegate such tasks to services.</a:t>
            </a:r>
          </a:p>
          <a:p>
            <a:r>
              <a:rPr lang="en-US" dirty="0"/>
              <a:t>A component’s job is to enable the user experience and nothing more. It mediates between the view (rendered by the template) and the application logic. A good component presents properties and methods for data binding. Angular does help you </a:t>
            </a:r>
            <a:r>
              <a:rPr lang="en-US" i="1" dirty="0"/>
              <a:t>follow</a:t>
            </a:r>
            <a:r>
              <a:rPr lang="en-US" dirty="0"/>
              <a:t> these principles by making it easy to factor your application logic into services and make those services available to components through </a:t>
            </a:r>
            <a:r>
              <a:rPr lang="en-US" i="1" dirty="0"/>
              <a:t>dependency injection</a:t>
            </a:r>
            <a:r>
              <a:rPr lang="en-US" dirty="0"/>
              <a:t>.</a:t>
            </a:r>
          </a:p>
          <a:p>
            <a:r>
              <a:rPr lang="en-US" dirty="0"/>
              <a:t>So, now let us understand dependency injection, in this Angular 8 Tutorial blog.</a:t>
            </a:r>
          </a:p>
          <a:p>
            <a:r>
              <a:rPr lang="en-US" b="1" dirty="0"/>
              <a:t>Dependency Injection</a:t>
            </a:r>
            <a:endParaRPr lang="en-US" dirty="0"/>
          </a:p>
          <a:p>
            <a:r>
              <a:rPr lang="en-US" i="1" dirty="0"/>
              <a:t>Dependency injection</a:t>
            </a:r>
            <a:r>
              <a:rPr lang="en-US" dirty="0"/>
              <a:t> is a way to supply a new instance of a class with the fully-formed dependencies it requires. Most dependencies are services. Angular uses dependency injection to provide new components with the services they need. Angular can tell which services a component needs by looking at the types of its constructor parameters. </a:t>
            </a:r>
          </a:p>
          <a:p>
            <a:r>
              <a:rPr lang="en-US" dirty="0"/>
              <a:t>When Angular creates a component, it first asks an </a:t>
            </a:r>
            <a:r>
              <a:rPr lang="en-US" b="1" dirty="0"/>
              <a:t>injector</a:t>
            </a:r>
            <a:r>
              <a:rPr lang="en-US" dirty="0"/>
              <a:t> for the services that the component requires.</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 Dependency injection though services</a:t>
            </a:r>
          </a:p>
        </p:txBody>
      </p:sp>
      <p:pic>
        <p:nvPicPr>
          <p:cNvPr id="4" name="Picture 3" descr="Dependency Injection - Angular Tutorial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066290"/>
            <a:ext cx="5943600" cy="2725420"/>
          </a:xfrm>
          <a:prstGeom prst="rect">
            <a:avLst/>
          </a:prstGeom>
          <a:noFill/>
          <a:ln>
            <a:noFill/>
          </a:ln>
        </p:spPr>
      </p:pic>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TYPE  SCRIPT ARCHITECTURE</a:t>
            </a:r>
            <a:endParaRPr lang="en-US" dirty="0"/>
          </a:p>
        </p:txBody>
      </p:sp>
      <p:pic>
        <p:nvPicPr>
          <p:cNvPr id="4" name="Picture 6" descr="TypeScript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24000"/>
            <a:ext cx="2333625" cy="31527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TypeScript Compi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876800"/>
            <a:ext cx="3686175"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61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Angular Component Communication</a:t>
            </a:r>
          </a:p>
          <a:p>
            <a:r>
              <a:rPr lang="en-US" b="1" dirty="0" smtClean="0"/>
              <a:t>1</a:t>
            </a:r>
            <a:r>
              <a:rPr lang="en-US" b="1" dirty="0"/>
              <a:t>. Parent to Child: Sharing Data via Input</a:t>
            </a:r>
          </a:p>
          <a:p>
            <a:r>
              <a:rPr lang="en-US" dirty="0"/>
              <a:t>To share data from parent to child component via </a:t>
            </a:r>
            <a:r>
              <a:rPr lang="en-US" b="1" dirty="0"/>
              <a:t>@Input</a:t>
            </a:r>
            <a:r>
              <a:rPr lang="en-US" dirty="0"/>
              <a:t> Decorator.</a:t>
            </a:r>
          </a:p>
          <a:p>
            <a:r>
              <a:rPr lang="en-US" dirty="0"/>
              <a:t>@Input </a:t>
            </a:r>
            <a:r>
              <a:rPr lang="en-US" b="1" dirty="0"/>
              <a:t>links a property</a:t>
            </a:r>
            <a:r>
              <a:rPr lang="en-US" dirty="0"/>
              <a:t> of a child component </a:t>
            </a:r>
            <a:r>
              <a:rPr lang="en-US" b="1" dirty="0"/>
              <a:t>with a value</a:t>
            </a:r>
            <a:r>
              <a:rPr lang="en-US" dirty="0"/>
              <a:t> that was given by the parent component.</a:t>
            </a:r>
          </a:p>
          <a:p>
            <a:endParaRPr lang="en-US" dirty="0"/>
          </a:p>
        </p:txBody>
      </p:sp>
    </p:spTree>
    <p:extLst>
      <p:ext uri="{BB962C8B-B14F-4D97-AF65-F5344CB8AC3E}">
        <p14:creationId xmlns:p14="http://schemas.microsoft.com/office/powerpoint/2010/main" val="4003209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a:t>2. Child to Parent: Sharing Data via </a:t>
            </a:r>
            <a:r>
              <a:rPr lang="en-US" b="1" dirty="0" err="1"/>
              <a:t>ViewChild</a:t>
            </a:r>
            <a:r>
              <a:rPr lang="en-US" b="1" dirty="0"/>
              <a:t> with </a:t>
            </a:r>
            <a:r>
              <a:rPr lang="en-US" b="1" dirty="0" err="1"/>
              <a:t>AfterViewInit</a:t>
            </a:r>
            <a:endParaRPr lang="en-US" b="1" dirty="0"/>
          </a:p>
          <a:p>
            <a:r>
              <a:rPr lang="en-US" b="1" dirty="0" err="1"/>
              <a:t>ViewChild</a:t>
            </a:r>
            <a:r>
              <a:rPr lang="en-US" dirty="0"/>
              <a:t> allows a child component to be injected into a parent component.</a:t>
            </a:r>
          </a:p>
          <a:p>
            <a:r>
              <a:rPr lang="en-US" dirty="0"/>
              <a:t>It will give the parent access to its attributes and functions.</a:t>
            </a:r>
          </a:p>
          <a:p>
            <a:r>
              <a:rPr lang="en-US" dirty="0"/>
              <a:t>A Child won’t be available to give access until the </a:t>
            </a:r>
            <a:r>
              <a:rPr lang="en-US" b="1" dirty="0"/>
              <a:t>view</a:t>
            </a:r>
            <a:r>
              <a:rPr lang="en-US" dirty="0"/>
              <a:t> has been </a:t>
            </a:r>
            <a:r>
              <a:rPr lang="en-US" b="1" dirty="0"/>
              <a:t>initialized.</a:t>
            </a:r>
            <a:endParaRPr lang="en-US" dirty="0"/>
          </a:p>
          <a:p>
            <a:r>
              <a:rPr lang="en-US" dirty="0"/>
              <a:t>This means we need to implement the </a:t>
            </a:r>
            <a:r>
              <a:rPr lang="en-US" b="1" dirty="0" err="1"/>
              <a:t>AfterViewInit</a:t>
            </a:r>
            <a:r>
              <a:rPr lang="en-US" dirty="0"/>
              <a:t> lifecycle hook to receive the data from the child.</a:t>
            </a:r>
          </a:p>
          <a:p>
            <a:endParaRPr lang="en-US" dirty="0"/>
          </a:p>
        </p:txBody>
      </p:sp>
    </p:spTree>
    <p:extLst>
      <p:ext uri="{BB962C8B-B14F-4D97-AF65-F5344CB8AC3E}">
        <p14:creationId xmlns:p14="http://schemas.microsoft.com/office/powerpoint/2010/main" val="1684082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b="1" dirty="0"/>
              <a:t>3. Child to Parent: Sharing Data via Output() and </a:t>
            </a:r>
            <a:r>
              <a:rPr lang="en-US" b="1" dirty="0" err="1"/>
              <a:t>EventEmitter</a:t>
            </a:r>
            <a:endParaRPr lang="en-US" b="1" dirty="0"/>
          </a:p>
          <a:p>
            <a:r>
              <a:rPr lang="en-US" dirty="0"/>
              <a:t>Another way to share data is </a:t>
            </a:r>
            <a:r>
              <a:rPr lang="en-US" b="1" dirty="0"/>
              <a:t>to emit data</a:t>
            </a:r>
            <a:r>
              <a:rPr lang="en-US" dirty="0"/>
              <a:t> from the </a:t>
            </a:r>
            <a:r>
              <a:rPr lang="en-US" b="1" dirty="0"/>
              <a:t>child component</a:t>
            </a:r>
            <a:r>
              <a:rPr lang="en-US" dirty="0"/>
              <a:t> which can be </a:t>
            </a:r>
            <a:r>
              <a:rPr lang="en-US" b="1" dirty="0"/>
              <a:t>listed by</a:t>
            </a:r>
            <a:r>
              <a:rPr lang="en-US" dirty="0"/>
              <a:t> the </a:t>
            </a:r>
            <a:r>
              <a:rPr lang="en-US" b="1" dirty="0"/>
              <a:t>parent component.</a:t>
            </a:r>
            <a:endParaRPr lang="en-US" dirty="0"/>
          </a:p>
          <a:p>
            <a:r>
              <a:rPr lang="en-US" dirty="0"/>
              <a:t>This approach is ideal when you want to share data changes that occur on things like </a:t>
            </a:r>
            <a:r>
              <a:rPr lang="en-US" b="1" dirty="0"/>
              <a:t>button clicks</a:t>
            </a:r>
            <a:r>
              <a:rPr lang="en-US" dirty="0"/>
              <a:t>, </a:t>
            </a:r>
            <a:r>
              <a:rPr lang="en-US" b="1" dirty="0"/>
              <a:t>form entries</a:t>
            </a:r>
            <a:r>
              <a:rPr lang="en-US" dirty="0"/>
              <a:t>, and other user events.</a:t>
            </a:r>
          </a:p>
          <a:p>
            <a:r>
              <a:rPr lang="en-US" dirty="0"/>
              <a:t>For e.g.</a:t>
            </a:r>
          </a:p>
          <a:p>
            <a:r>
              <a:rPr lang="en-US" dirty="0"/>
              <a:t>In the parent, we create a function to </a:t>
            </a:r>
            <a:r>
              <a:rPr lang="en-US" b="1" dirty="0"/>
              <a:t>receive the message</a:t>
            </a:r>
            <a:r>
              <a:rPr lang="en-US" dirty="0"/>
              <a:t> and set it equal to the </a:t>
            </a:r>
            <a:r>
              <a:rPr lang="en-US" b="1" dirty="0"/>
              <a:t>message variable.</a:t>
            </a:r>
            <a:endParaRPr lang="en-US" dirty="0"/>
          </a:p>
          <a:p>
            <a:r>
              <a:rPr lang="en-US" dirty="0"/>
              <a:t>In the child, we declare a </a:t>
            </a:r>
            <a:r>
              <a:rPr lang="en-US" b="1" dirty="0" err="1"/>
              <a:t>messageEvent</a:t>
            </a:r>
            <a:r>
              <a:rPr lang="en-US" dirty="0"/>
              <a:t> variable with the </a:t>
            </a:r>
            <a:r>
              <a:rPr lang="en-US" b="1" dirty="0"/>
              <a:t>Output decorato</a:t>
            </a:r>
            <a:r>
              <a:rPr lang="en-US" dirty="0"/>
              <a:t>r and set it equal to a </a:t>
            </a:r>
            <a:r>
              <a:rPr lang="en-US" b="1" dirty="0"/>
              <a:t>new event emitter</a:t>
            </a:r>
            <a:r>
              <a:rPr lang="en-US" dirty="0"/>
              <a:t>.</a:t>
            </a:r>
          </a:p>
          <a:p>
            <a:r>
              <a:rPr lang="en-US" dirty="0"/>
              <a:t>Then we create a function named </a:t>
            </a:r>
            <a:r>
              <a:rPr lang="en-US" b="1" dirty="0" err="1"/>
              <a:t>sendMessage</a:t>
            </a:r>
            <a:r>
              <a:rPr lang="en-US" dirty="0"/>
              <a:t> that calls emit on this event with the message we want to send. Lastly, we create a button to </a:t>
            </a:r>
            <a:r>
              <a:rPr lang="en-US" b="1" dirty="0"/>
              <a:t>trigger this function</a:t>
            </a:r>
            <a:r>
              <a:rPr lang="en-US" dirty="0"/>
              <a:t>.</a:t>
            </a:r>
          </a:p>
          <a:p>
            <a:r>
              <a:rPr lang="en-US" dirty="0"/>
              <a:t>The parent can now </a:t>
            </a:r>
            <a:r>
              <a:rPr lang="en-US" b="1" dirty="0"/>
              <a:t>subscribe</a:t>
            </a:r>
            <a:r>
              <a:rPr lang="en-US" dirty="0"/>
              <a:t> to this </a:t>
            </a:r>
            <a:r>
              <a:rPr lang="en-US" b="1" dirty="0" err="1"/>
              <a:t>messageEvent</a:t>
            </a:r>
            <a:r>
              <a:rPr lang="en-US" dirty="0"/>
              <a:t> that’s outputted by the child component, then run the </a:t>
            </a:r>
            <a:r>
              <a:rPr lang="en-US" b="1" dirty="0"/>
              <a:t>receive message</a:t>
            </a:r>
            <a:r>
              <a:rPr lang="en-US" dirty="0"/>
              <a:t> function whenever this </a:t>
            </a:r>
            <a:r>
              <a:rPr lang="en-US" b="1" dirty="0"/>
              <a:t>event occurs.</a:t>
            </a:r>
            <a:endParaRPr lang="en-US" dirty="0"/>
          </a:p>
          <a:p>
            <a:endParaRPr lang="en-US" dirty="0"/>
          </a:p>
        </p:txBody>
      </p:sp>
    </p:spTree>
    <p:extLst>
      <p:ext uri="{BB962C8B-B14F-4D97-AF65-F5344CB8AC3E}">
        <p14:creationId xmlns:p14="http://schemas.microsoft.com/office/powerpoint/2010/main" val="1981505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We can share data from </a:t>
            </a:r>
            <a:r>
              <a:rPr lang="en-US" b="1" dirty="0"/>
              <a:t>parent to child</a:t>
            </a:r>
            <a:r>
              <a:rPr lang="en-US" dirty="0"/>
              <a:t> via </a:t>
            </a:r>
            <a:r>
              <a:rPr lang="en-US" b="1" dirty="0"/>
              <a:t>@Input</a:t>
            </a:r>
            <a:endParaRPr lang="en-US" dirty="0"/>
          </a:p>
          <a:p>
            <a:r>
              <a:rPr lang="en-US" dirty="0"/>
              <a:t>We can share data from </a:t>
            </a:r>
            <a:r>
              <a:rPr lang="en-US" b="1" dirty="0"/>
              <a:t>child to parent</a:t>
            </a:r>
            <a:r>
              <a:rPr lang="en-US" dirty="0"/>
              <a:t> via </a:t>
            </a:r>
            <a:r>
              <a:rPr lang="en-US" dirty="0" smtClean="0"/>
              <a:t>@</a:t>
            </a:r>
            <a:r>
              <a:rPr lang="en-US" b="1" dirty="0" err="1" smtClean="0"/>
              <a:t>ViewChild</a:t>
            </a:r>
            <a:endParaRPr lang="en-US" dirty="0"/>
          </a:p>
          <a:p>
            <a:r>
              <a:rPr lang="en-US" dirty="0"/>
              <a:t>We can share data from </a:t>
            </a:r>
            <a:r>
              <a:rPr lang="en-US" b="1" dirty="0"/>
              <a:t>child to parent</a:t>
            </a:r>
            <a:r>
              <a:rPr lang="en-US" dirty="0"/>
              <a:t> via </a:t>
            </a:r>
            <a:r>
              <a:rPr lang="en-US" b="1" dirty="0"/>
              <a:t>@Output</a:t>
            </a:r>
            <a:r>
              <a:rPr lang="en-US" dirty="0"/>
              <a:t> for </a:t>
            </a:r>
            <a:r>
              <a:rPr lang="en-US" b="1" dirty="0"/>
              <a:t>button clicks</a:t>
            </a:r>
            <a:r>
              <a:rPr lang="en-US" dirty="0"/>
              <a:t> or </a:t>
            </a:r>
            <a:r>
              <a:rPr lang="en-US" b="1" dirty="0"/>
              <a:t>Form entries</a:t>
            </a:r>
            <a:endParaRPr lang="en-US" dirty="0"/>
          </a:p>
        </p:txBody>
      </p:sp>
    </p:spTree>
    <p:extLst>
      <p:ext uri="{BB962C8B-B14F-4D97-AF65-F5344CB8AC3E}">
        <p14:creationId xmlns:p14="http://schemas.microsoft.com/office/powerpoint/2010/main" val="1695001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fontAlgn="base"/>
            <a:r>
              <a:rPr lang="en-US" b="1" dirty="0"/>
              <a:t>Angular lifecycle hooks</a:t>
            </a:r>
          </a:p>
          <a:p>
            <a:pPr fontAlgn="base"/>
            <a:r>
              <a:rPr lang="en-US" dirty="0"/>
              <a:t>Here is the complete list of life cycle hooks, which angular invokes during the component life cycle. Angular invokes them when a specific event occurs.</a:t>
            </a:r>
          </a:p>
          <a:p>
            <a:pPr fontAlgn="base"/>
            <a:r>
              <a:rPr lang="en-US" dirty="0" err="1"/>
              <a:t>ngOnChanges</a:t>
            </a:r>
            <a:endParaRPr lang="en-US" dirty="0"/>
          </a:p>
          <a:p>
            <a:pPr fontAlgn="base"/>
            <a:r>
              <a:rPr lang="en-US" dirty="0" err="1"/>
              <a:t>ngOnInit</a:t>
            </a:r>
            <a:endParaRPr lang="en-US" dirty="0"/>
          </a:p>
          <a:p>
            <a:pPr fontAlgn="base"/>
            <a:r>
              <a:rPr lang="en-US" dirty="0" err="1"/>
              <a:t>ngDoCheck</a:t>
            </a:r>
            <a:endParaRPr lang="en-US" dirty="0"/>
          </a:p>
          <a:p>
            <a:pPr fontAlgn="base"/>
            <a:r>
              <a:rPr lang="en-US" dirty="0" err="1"/>
              <a:t>ngAfterContentInit</a:t>
            </a:r>
            <a:endParaRPr lang="en-US" dirty="0"/>
          </a:p>
          <a:p>
            <a:pPr fontAlgn="base"/>
            <a:r>
              <a:rPr lang="en-US" dirty="0" err="1"/>
              <a:t>ngAfterContentChecked</a:t>
            </a:r>
            <a:endParaRPr lang="en-US" dirty="0"/>
          </a:p>
          <a:p>
            <a:pPr fontAlgn="base"/>
            <a:r>
              <a:rPr lang="en-US" dirty="0" err="1"/>
              <a:t>ngAfterViewInit</a:t>
            </a:r>
            <a:endParaRPr lang="en-US" dirty="0"/>
          </a:p>
          <a:p>
            <a:pPr fontAlgn="base"/>
            <a:r>
              <a:rPr lang="en-US" dirty="0" err="1"/>
              <a:t>ngAfterViewChecked</a:t>
            </a:r>
            <a:endParaRPr lang="en-US" dirty="0"/>
          </a:p>
          <a:p>
            <a:pPr fontAlgn="base"/>
            <a:r>
              <a:rPr lang="en-US" dirty="0" err="1"/>
              <a:t>ngOnDestroy</a:t>
            </a:r>
            <a:endParaRPr lang="en-US" dirty="0"/>
          </a:p>
          <a:p>
            <a:endParaRPr lang="en-US" dirty="0"/>
          </a:p>
        </p:txBody>
      </p:sp>
    </p:spTree>
    <p:extLst>
      <p:ext uri="{BB962C8B-B14F-4D97-AF65-F5344CB8AC3E}">
        <p14:creationId xmlns:p14="http://schemas.microsoft.com/office/powerpoint/2010/main" val="2259184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fontAlgn="base"/>
            <a:r>
              <a:rPr lang="en-US" dirty="0"/>
              <a:t>The Angular invokes the </a:t>
            </a:r>
            <a:r>
              <a:rPr lang="en-US" dirty="0" err="1">
                <a:hlinkClick r:id="rId2"/>
              </a:rPr>
              <a:t>ngOnChanges</a:t>
            </a:r>
            <a:r>
              <a:rPr lang="en-US" dirty="0"/>
              <a:t> life cycle hook whenever any data-bound input property of the component or directive changes. Initializing the Input properties is the first task angular carries during the change detection cycle. And if it detects any change in property, then it raises the </a:t>
            </a:r>
            <a:r>
              <a:rPr lang="en-US" dirty="0" err="1">
                <a:hlinkClick r:id="rId2"/>
              </a:rPr>
              <a:t>ngOnChanges</a:t>
            </a:r>
            <a:r>
              <a:rPr lang="en-US" dirty="0"/>
              <a:t> hook. It does so during every change detection cycle. This hook is not raised if change detection does not detect any changes.</a:t>
            </a:r>
          </a:p>
          <a:p>
            <a:endParaRPr lang="en-US" dirty="0"/>
          </a:p>
        </p:txBody>
      </p:sp>
    </p:spTree>
    <p:extLst>
      <p:ext uri="{BB962C8B-B14F-4D97-AF65-F5344CB8AC3E}">
        <p14:creationId xmlns:p14="http://schemas.microsoft.com/office/powerpoint/2010/main" val="2966453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fontAlgn="base"/>
            <a:r>
              <a:rPr lang="en-US" b="1" dirty="0" err="1"/>
              <a:t>ngOnInit</a:t>
            </a:r>
            <a:endParaRPr lang="en-US" b="1" dirty="0"/>
          </a:p>
          <a:p>
            <a:pPr fontAlgn="base"/>
            <a:r>
              <a:rPr lang="en-US" dirty="0"/>
              <a:t>The Angular raises the </a:t>
            </a:r>
            <a:r>
              <a:rPr lang="en-US" dirty="0" err="1">
                <a:hlinkClick r:id="rId2"/>
              </a:rPr>
              <a:t>ngOnInit</a:t>
            </a:r>
            <a:r>
              <a:rPr lang="en-US" dirty="0"/>
              <a:t> hook after it creates the component and updates its input properties. It raises it after the </a:t>
            </a:r>
            <a:r>
              <a:rPr lang="en-US" dirty="0" err="1">
                <a:hlinkClick r:id="rId3"/>
              </a:rPr>
              <a:t>ngOnChanges</a:t>
            </a:r>
            <a:r>
              <a:rPr lang="en-US" dirty="0"/>
              <a:t> hook.</a:t>
            </a:r>
          </a:p>
          <a:p>
            <a:pPr fontAlgn="base"/>
            <a:r>
              <a:rPr lang="en-US" dirty="0"/>
              <a:t>This hook is fired </a:t>
            </a:r>
            <a:r>
              <a:rPr lang="en-US" b="1" dirty="0"/>
              <a:t>only once</a:t>
            </a:r>
            <a:r>
              <a:rPr lang="en-US" dirty="0"/>
              <a:t> and immediately after its creation (during the first change detection).</a:t>
            </a:r>
          </a:p>
          <a:p>
            <a:pPr fontAlgn="base"/>
            <a:r>
              <a:rPr lang="en-US" dirty="0"/>
              <a:t>This is a perfect place where you want to add any initialization logic for your component.  Here you have access to every input property of the component. You can use them in </a:t>
            </a:r>
            <a:r>
              <a:rPr lang="en-US" dirty="0">
                <a:hlinkClick r:id="rId4"/>
              </a:rPr>
              <a:t>HTTP get requests</a:t>
            </a:r>
            <a:r>
              <a:rPr lang="en-US" dirty="0"/>
              <a:t> to get the data from the back-end server or run some initialization logic etc.</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fontAlgn="base"/>
            <a:r>
              <a:rPr lang="en-US" b="1" dirty="0" err="1"/>
              <a:t>ngDoCheck</a:t>
            </a:r>
            <a:endParaRPr lang="en-US" b="1" dirty="0"/>
          </a:p>
          <a:p>
            <a:pPr fontAlgn="base"/>
            <a:r>
              <a:rPr lang="en-US" dirty="0"/>
              <a:t>The Angular invokes the </a:t>
            </a:r>
            <a:r>
              <a:rPr lang="en-US" dirty="0" err="1">
                <a:hlinkClick r:id="rId2"/>
              </a:rPr>
              <a:t>ngDoCheck</a:t>
            </a:r>
            <a:r>
              <a:rPr lang="en-US" dirty="0"/>
              <a:t> hook event during every change detection cycle. This hook is invoked even if there is no change in any of the properties.</a:t>
            </a:r>
          </a:p>
          <a:p>
            <a:pPr fontAlgn="base"/>
            <a:r>
              <a:rPr lang="en-US" dirty="0"/>
              <a:t>Angular invoke it after the </a:t>
            </a:r>
            <a:r>
              <a:rPr lang="en-US" dirty="0" err="1">
                <a:hlinkClick r:id="rId3"/>
              </a:rPr>
              <a:t>ngOnChanges</a:t>
            </a:r>
            <a:r>
              <a:rPr lang="en-US" dirty="0"/>
              <a:t> &amp; </a:t>
            </a:r>
            <a:r>
              <a:rPr lang="en-US" dirty="0" err="1">
                <a:hlinkClick r:id="rId4"/>
              </a:rPr>
              <a:t>ngOnInit</a:t>
            </a:r>
            <a:r>
              <a:rPr lang="en-US" dirty="0"/>
              <a:t> hooks.</a:t>
            </a:r>
          </a:p>
          <a:p>
            <a:pPr fontAlgn="base"/>
            <a:r>
              <a:rPr lang="en-US" b="1" dirty="0" err="1"/>
              <a:t>ngAfterContentInit</a:t>
            </a:r>
            <a:endParaRPr lang="en-US" b="1" dirty="0"/>
          </a:p>
          <a:p>
            <a:pPr fontAlgn="base"/>
            <a:r>
              <a:rPr lang="en-US" dirty="0" err="1"/>
              <a:t>ngAfterContentInit</a:t>
            </a:r>
            <a:r>
              <a:rPr lang="en-US" dirty="0"/>
              <a:t> Life cycle hook is called after the Component’s </a:t>
            </a:r>
            <a:r>
              <a:rPr lang="en-US" dirty="0">
                <a:hlinkClick r:id="rId5"/>
              </a:rPr>
              <a:t>projected content</a:t>
            </a:r>
            <a:r>
              <a:rPr lang="en-US" dirty="0"/>
              <a:t> has been fully initialized. Angular also updates the properties decorated with the </a:t>
            </a:r>
            <a:r>
              <a:rPr lang="en-US" dirty="0" err="1">
                <a:hlinkClick r:id="rId6"/>
              </a:rPr>
              <a:t>ContentChild</a:t>
            </a:r>
            <a:r>
              <a:rPr lang="en-US" dirty="0">
                <a:hlinkClick r:id="rId6"/>
              </a:rPr>
              <a:t> and </a:t>
            </a:r>
            <a:r>
              <a:rPr lang="en-US" dirty="0" err="1">
                <a:hlinkClick r:id="rId6"/>
              </a:rPr>
              <a:t>ContentChildren</a:t>
            </a:r>
            <a:r>
              <a:rPr lang="en-US" dirty="0"/>
              <a:t> before raising this hook. This hook is also raised, even if there is no content to project.</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fontAlgn="base"/>
            <a:r>
              <a:rPr lang="en-US" b="1" dirty="0" err="1"/>
              <a:t>ngAfterContentChecked</a:t>
            </a:r>
            <a:endParaRPr lang="en-US" b="1" dirty="0"/>
          </a:p>
          <a:p>
            <a:pPr fontAlgn="base"/>
            <a:r>
              <a:rPr lang="en-US" dirty="0" err="1"/>
              <a:t>ngAfterContentChecked</a:t>
            </a:r>
            <a:r>
              <a:rPr lang="en-US" dirty="0"/>
              <a:t> Life cycle hook is called during every change detection cycle after Angular finishes checking of component’s projected content. Angular also updates the properties decorated with the </a:t>
            </a:r>
            <a:r>
              <a:rPr lang="en-US" dirty="0" err="1">
                <a:hlinkClick r:id="rId2"/>
              </a:rPr>
              <a:t>ContentChild</a:t>
            </a:r>
            <a:r>
              <a:rPr lang="en-US" dirty="0">
                <a:hlinkClick r:id="rId2"/>
              </a:rPr>
              <a:t> and </a:t>
            </a:r>
            <a:r>
              <a:rPr lang="en-US" dirty="0" err="1">
                <a:hlinkClick r:id="rId2"/>
              </a:rPr>
              <a:t>ContentChildren</a:t>
            </a:r>
            <a:r>
              <a:rPr lang="en-US" dirty="0"/>
              <a:t> before raising this hook. Angular calls this hook even if there is no projected content in the component.</a:t>
            </a:r>
          </a:p>
          <a:p>
            <a:pPr fontAlgn="base"/>
            <a:r>
              <a:rPr lang="en-US" dirty="0"/>
              <a:t>This hook is very similar to the </a:t>
            </a:r>
            <a:r>
              <a:rPr lang="en-US" dirty="0" err="1"/>
              <a:t>ngAfterContentInit</a:t>
            </a:r>
            <a:r>
              <a:rPr lang="en-US" dirty="0"/>
              <a:t> hook. Both are called after the external content is initialized, checked &amp; updated. The only difference is that </a:t>
            </a:r>
            <a:r>
              <a:rPr lang="en-US" dirty="0" err="1"/>
              <a:t>ngAfterContentChecked</a:t>
            </a:r>
            <a:r>
              <a:rPr lang="en-US" dirty="0"/>
              <a:t> is raised after every change detection cycle. While </a:t>
            </a:r>
            <a:r>
              <a:rPr lang="en-US" dirty="0" err="1"/>
              <a:t>ngAfterContentInit</a:t>
            </a:r>
            <a:r>
              <a:rPr lang="en-US" dirty="0"/>
              <a:t> during the first change detection cycle.</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fontAlgn="base"/>
            <a:r>
              <a:rPr lang="en-US" b="1" dirty="0" err="1"/>
              <a:t>ngAfterViewInit</a:t>
            </a:r>
            <a:endParaRPr lang="en-US" b="1" dirty="0"/>
          </a:p>
          <a:p>
            <a:pPr fontAlgn="base"/>
            <a:r>
              <a:rPr lang="en-US" dirty="0" err="1"/>
              <a:t>ngAfterViewInit</a:t>
            </a:r>
            <a:r>
              <a:rPr lang="en-US" dirty="0"/>
              <a:t> hook is called after the Component’s View &amp; all its child views are fully initialized. Angular also updates the properties decorated with the </a:t>
            </a:r>
            <a:r>
              <a:rPr lang="en-US" dirty="0" err="1">
                <a:hlinkClick r:id="rId2"/>
              </a:rPr>
              <a:t>ViewChild</a:t>
            </a:r>
            <a:r>
              <a:rPr lang="en-US" dirty="0"/>
              <a:t> &amp; </a:t>
            </a:r>
            <a:r>
              <a:rPr lang="en-US" dirty="0" err="1">
                <a:hlinkClick r:id="rId2"/>
              </a:rPr>
              <a:t>ViewChildren</a:t>
            </a:r>
            <a:r>
              <a:rPr lang="en-US" dirty="0"/>
              <a:t> properties before raising this hook. </a:t>
            </a:r>
          </a:p>
          <a:p>
            <a:pPr fontAlgn="base"/>
            <a:r>
              <a:rPr lang="en-US" dirty="0"/>
              <a:t>The View here refers to the template of the current component and all its child components &amp; directives. </a:t>
            </a:r>
          </a:p>
          <a:p>
            <a:pPr fontAlgn="base"/>
            <a:r>
              <a:rPr lang="en-US" dirty="0"/>
              <a:t>This hook is called during the first change detection cycle, where angular initializes the view for the first time.</a:t>
            </a:r>
          </a:p>
          <a:p>
            <a:pPr fontAlgn="base"/>
            <a:r>
              <a:rPr lang="en-US" dirty="0"/>
              <a:t>At this point, all the lifecycle hook methods &amp; change detection of all child components &amp; directives are processed &amp; Component is entirely ready. </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9080641"/>
              </p:ext>
            </p:extLst>
          </p:nvPr>
        </p:nvGraphicFramePr>
        <p:xfrm>
          <a:off x="609600" y="14443"/>
          <a:ext cx="7848600" cy="6034979"/>
        </p:xfrm>
        <a:graphic>
          <a:graphicData uri="http://schemas.openxmlformats.org/drawingml/2006/table">
            <a:tbl>
              <a:tblPr/>
              <a:tblGrid>
                <a:gridCol w="1962150"/>
                <a:gridCol w="1962150"/>
                <a:gridCol w="1962150"/>
                <a:gridCol w="1962150"/>
              </a:tblGrid>
              <a:tr h="221798">
                <a:tc>
                  <a:txBody>
                    <a:bodyPr/>
                    <a:lstStyle/>
                    <a:p>
                      <a:pPr algn="l"/>
                      <a:r>
                        <a:rPr lang="en-US" sz="900">
                          <a:solidFill>
                            <a:srgbClr val="FFFFFF"/>
                          </a:solidFill>
                          <a:effectLst/>
                        </a:rPr>
                        <a:t>Angular</a:t>
                      </a:r>
                    </a:p>
                  </a:txBody>
                  <a:tcPr marL="29573" marR="29573" marT="44360" marB="443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AE0B"/>
                    </a:solidFill>
                  </a:tcPr>
                </a:tc>
                <a:tc>
                  <a:txBody>
                    <a:bodyPr/>
                    <a:lstStyle/>
                    <a:p>
                      <a:pPr algn="l"/>
                      <a:r>
                        <a:rPr lang="en-US" sz="900">
                          <a:solidFill>
                            <a:srgbClr val="FFFFFF"/>
                          </a:solidFill>
                          <a:effectLst/>
                        </a:rPr>
                        <a:t>Date</a:t>
                      </a:r>
                    </a:p>
                  </a:txBody>
                  <a:tcPr marL="29573" marR="29573" marT="44360" marB="443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AE0B"/>
                    </a:solidFill>
                  </a:tcPr>
                </a:tc>
                <a:tc>
                  <a:txBody>
                    <a:bodyPr/>
                    <a:lstStyle/>
                    <a:p>
                      <a:pPr algn="l"/>
                      <a:r>
                        <a:rPr lang="en-US" sz="900">
                          <a:solidFill>
                            <a:srgbClr val="FFFFFF"/>
                          </a:solidFill>
                          <a:effectLst/>
                        </a:rPr>
                        <a:t>TypeScript</a:t>
                      </a:r>
                    </a:p>
                  </a:txBody>
                  <a:tcPr marL="29573" marR="29573" marT="44360" marB="443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AE0B"/>
                    </a:solidFill>
                  </a:tcPr>
                </a:tc>
                <a:tc>
                  <a:txBody>
                    <a:bodyPr/>
                    <a:lstStyle/>
                    <a:p>
                      <a:pPr algn="l"/>
                      <a:r>
                        <a:rPr lang="en-US" sz="900">
                          <a:solidFill>
                            <a:srgbClr val="FFFFFF"/>
                          </a:solidFill>
                          <a:effectLst/>
                        </a:rPr>
                        <a:t>Node.js</a:t>
                      </a:r>
                    </a:p>
                  </a:txBody>
                  <a:tcPr marL="29573" marR="29573" marT="44360" marB="443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AE0B"/>
                    </a:solidFill>
                  </a:tcPr>
                </a:tc>
              </a:tr>
              <a:tr h="325304">
                <a:tc>
                  <a:txBody>
                    <a:bodyPr/>
                    <a:lstStyle/>
                    <a:p>
                      <a:r>
                        <a:rPr lang="en-US" sz="900">
                          <a:effectLst/>
                        </a:rPr>
                        <a:t>16.1.0 (next)</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US" sz="900">
                        <a:effectLst/>
                      </a:endParaRP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&gt;=4.9.3, &lt;=5.1 (support added)</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^16.14.0 || &gt;=18.10.0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5304">
                <a:tc>
                  <a:txBody>
                    <a:bodyPr/>
                    <a:lstStyle/>
                    <a:p>
                      <a:r>
                        <a:rPr lang="en-US" sz="900">
                          <a:effectLst/>
                        </a:rPr>
                        <a:t>16.0.0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2023-05-03</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&gt;=4.9.3, &lt;5.1 (support for TS 5)</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^16.14.0 || &gt;=18.10.0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325304">
                <a:tc>
                  <a:txBody>
                    <a:bodyPr/>
                    <a:lstStyle/>
                    <a:p>
                      <a:r>
                        <a:rPr lang="en-US" sz="900">
                          <a:effectLst/>
                        </a:rPr>
                        <a:t>15.2.0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2023-02-23</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4.8.2, &lt;5.0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14.20.x, 16.13.x, 18.10.x</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5304">
                <a:tc>
                  <a:txBody>
                    <a:bodyPr/>
                    <a:lstStyle/>
                    <a:p>
                      <a:r>
                        <a:rPr lang="en-US" sz="900">
                          <a:effectLst/>
                        </a:rPr>
                        <a:t>15.1.0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2023-01-10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 4.8.2, 4.9.0 (support added)</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14.20.x, 16.13.x, 18.10.x (no changes)</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458383">
                <a:tc>
                  <a:txBody>
                    <a:bodyPr/>
                    <a:lstStyle/>
                    <a:p>
                      <a:r>
                        <a:rPr lang="en-US" sz="900">
                          <a:effectLst/>
                        </a:rPr>
                        <a:t>15.0.0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2022-11-17</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4.8.2, &lt; 4.9.0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14.20.x, 16.13.x, 18.10.x (support added)</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5304">
                <a:tc>
                  <a:txBody>
                    <a:bodyPr/>
                    <a:lstStyle/>
                    <a:p>
                      <a:r>
                        <a:rPr lang="en-US" sz="900">
                          <a:effectLst/>
                        </a:rPr>
                        <a:t>14.2.0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dirty="0">
                          <a:effectLst/>
                        </a:rPr>
                        <a:t>2022-08-25</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 4.6, 4.8 (support added)</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 14.15</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325304">
                <a:tc>
                  <a:txBody>
                    <a:bodyPr/>
                    <a:lstStyle/>
                    <a:p>
                      <a:r>
                        <a:rPr lang="en-US" sz="900">
                          <a:effectLst/>
                        </a:rPr>
                        <a:t>14.0.0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dirty="0">
                          <a:effectLst/>
                        </a:rPr>
                        <a:t>2022-06-02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4.6, 4.6 and 4.7 (support added)</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14.15</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92225">
                <a:tc>
                  <a:txBody>
                    <a:bodyPr/>
                    <a:lstStyle/>
                    <a:p>
                      <a:r>
                        <a:rPr lang="en-US" sz="900">
                          <a:effectLst/>
                        </a:rPr>
                        <a:t>13.3</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dirty="0">
                          <a:effectLst/>
                        </a:rPr>
                        <a:t>2021-11-03</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 4.4.2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 12.20.0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325304">
                <a:tc>
                  <a:txBody>
                    <a:bodyPr/>
                    <a:lstStyle/>
                    <a:p>
                      <a:r>
                        <a:rPr lang="en-US" sz="900">
                          <a:effectLst/>
                        </a:rPr>
                        <a:t>13.1</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2021-12-09</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4.4.2, 4.5 (support added)</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12.20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5304">
                <a:tc>
                  <a:txBody>
                    <a:bodyPr/>
                    <a:lstStyle/>
                    <a:p>
                      <a:r>
                        <a:rPr lang="en-US" sz="900">
                          <a:effectLst/>
                        </a:rPr>
                        <a:t>13.0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2021-11-03</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 4.4.2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&gt;= 12.20.0, 16 (support added)</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192225">
                <a:tc>
                  <a:txBody>
                    <a:bodyPr/>
                    <a:lstStyle/>
                    <a:p>
                      <a:r>
                        <a:rPr lang="en-US" sz="900">
                          <a:effectLst/>
                        </a:rPr>
                        <a:t>12.0.0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2021-05-12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4.2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92225">
                <a:tc>
                  <a:txBody>
                    <a:bodyPr/>
                    <a:lstStyle/>
                    <a:p>
                      <a:r>
                        <a:rPr lang="en-US" sz="900">
                          <a:effectLst/>
                        </a:rPr>
                        <a:t>11.1</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2021-01-20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4.1</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endParaRPr lang="en-US" sz="900">
                        <a:effectLst/>
                      </a:endParaRP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192225">
                <a:tc>
                  <a:txBody>
                    <a:bodyPr/>
                    <a:lstStyle/>
                    <a:p>
                      <a:r>
                        <a:rPr lang="en-US" sz="900">
                          <a:effectLst/>
                        </a:rPr>
                        <a:t>11.0.0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2020-11-11</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4.0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92225">
                <a:tc>
                  <a:txBody>
                    <a:bodyPr/>
                    <a:lstStyle/>
                    <a:p>
                      <a:r>
                        <a:rPr lang="en-US" sz="900">
                          <a:effectLst/>
                        </a:rPr>
                        <a:t>10.1.0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2020-09-02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4.0, &gt;= 3.9</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endParaRPr lang="en-US" sz="900">
                        <a:effectLst/>
                      </a:endParaRP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192225">
                <a:tc>
                  <a:txBody>
                    <a:bodyPr/>
                    <a:lstStyle/>
                    <a:p>
                      <a:r>
                        <a:rPr lang="en-US" sz="900">
                          <a:effectLst/>
                        </a:rPr>
                        <a:t>10.0.0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2020-06-04</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3.9</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92225">
                <a:tc>
                  <a:txBody>
                    <a:bodyPr/>
                    <a:lstStyle/>
                    <a:p>
                      <a:r>
                        <a:rPr lang="en-US" sz="900">
                          <a:effectLst/>
                        </a:rPr>
                        <a:t>9.1.0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2020-03-25</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3.8</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10.13</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192225">
                <a:tc>
                  <a:txBody>
                    <a:bodyPr/>
                    <a:lstStyle/>
                    <a:p>
                      <a:r>
                        <a:rPr lang="en-US" sz="900">
                          <a:effectLst/>
                        </a:rPr>
                        <a:t>9.0.0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2020-02-06</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3.6 and 3.7</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US" sz="900">
                        <a:effectLst/>
                      </a:endParaRP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92225">
                <a:tc>
                  <a:txBody>
                    <a:bodyPr/>
                    <a:lstStyle/>
                    <a:p>
                      <a:r>
                        <a:rPr lang="en-US" sz="900">
                          <a:effectLst/>
                        </a:rPr>
                        <a:t>8.2.0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2019-07-31</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3.5</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10.16.0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192225">
                <a:tc>
                  <a:txBody>
                    <a:bodyPr/>
                    <a:lstStyle/>
                    <a:p>
                      <a:r>
                        <a:rPr lang="en-US" sz="900">
                          <a:effectLst/>
                        </a:rPr>
                        <a:t>8.0.0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2019-05-28</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&gt;= 3.4</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10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92225">
                <a:tc>
                  <a:txBody>
                    <a:bodyPr/>
                    <a:lstStyle/>
                    <a:p>
                      <a:r>
                        <a:rPr lang="en-US" sz="900">
                          <a:effectLst/>
                        </a:rPr>
                        <a:t>7.2.0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2019-01-07</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3.2</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8</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192225">
                <a:tc>
                  <a:txBody>
                    <a:bodyPr/>
                    <a:lstStyle/>
                    <a:p>
                      <a:r>
                        <a:rPr lang="en-US" sz="900">
                          <a:effectLst/>
                        </a:rPr>
                        <a:t>7.0.0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2018-10-18</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3.1</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8</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92225">
                <a:tc>
                  <a:txBody>
                    <a:bodyPr/>
                    <a:lstStyle/>
                    <a:p>
                      <a:r>
                        <a:rPr lang="en-US" sz="900">
                          <a:effectLst/>
                        </a:rPr>
                        <a:t>6.1.0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2018-07-25</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2.9</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r>
                        <a:rPr lang="en-US" sz="900">
                          <a:effectLst/>
                        </a:rPr>
                        <a:t>8</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192225">
                <a:tc>
                  <a:txBody>
                    <a:bodyPr/>
                    <a:lstStyle/>
                    <a:p>
                      <a:r>
                        <a:rPr lang="en-US" sz="900">
                          <a:effectLst/>
                        </a:rPr>
                        <a:t>6.0.0</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r>
                        <a:rPr lang="en-US" sz="900">
                          <a:effectLst/>
                        </a:rPr>
                        <a:t>2018-05-03</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r>
                        <a:rPr lang="en-US" sz="900">
                          <a:effectLst/>
                        </a:rPr>
                        <a:t>2.7</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c>
                  <a:txBody>
                    <a:bodyPr/>
                    <a:lstStyle/>
                    <a:p>
                      <a:r>
                        <a:rPr lang="en-US" sz="900" dirty="0">
                          <a:effectLst/>
                        </a:rPr>
                        <a:t>8</a:t>
                      </a:r>
                    </a:p>
                  </a:txBody>
                  <a:tcPr marL="29573" marR="29573" marT="29573" marB="29573"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DDDDDD"/>
                    </a:solidFill>
                  </a:tcPr>
                </a:tc>
              </a:tr>
            </a:tbl>
          </a:graphicData>
        </a:graphic>
      </p:graphicFrame>
      <p:sp>
        <p:nvSpPr>
          <p:cNvPr id="5" name="Rectangle 1"/>
          <p:cNvSpPr>
            <a:spLocks noChangeArrowheads="1"/>
          </p:cNvSpPr>
          <p:nvPr/>
        </p:nvSpPr>
        <p:spPr bwMode="auto">
          <a:xfrm>
            <a:off x="2576513" y="14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958926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fontAlgn="base"/>
            <a:r>
              <a:rPr lang="en-US" b="1" dirty="0" err="1"/>
              <a:t>ngAfterViewChecked</a:t>
            </a:r>
            <a:endParaRPr lang="en-US" b="1" dirty="0"/>
          </a:p>
          <a:p>
            <a:pPr fontAlgn="base"/>
            <a:r>
              <a:rPr lang="en-US" dirty="0"/>
              <a:t>The Angular fires this hook after it checks &amp; updates the component’s views and child views. This event is fired after the </a:t>
            </a:r>
            <a:r>
              <a:rPr lang="en-US" dirty="0" err="1"/>
              <a:t>ngAfterViewInit</a:t>
            </a:r>
            <a:r>
              <a:rPr lang="en-US" dirty="0"/>
              <a:t> and after that, during every change detection cycle.</a:t>
            </a:r>
          </a:p>
          <a:p>
            <a:pPr fontAlgn="base"/>
            <a:r>
              <a:rPr lang="en-US" dirty="0"/>
              <a:t>This hook is very similar to the </a:t>
            </a:r>
            <a:r>
              <a:rPr lang="en-US" dirty="0" err="1"/>
              <a:t>ngAfterViewInit</a:t>
            </a:r>
            <a:r>
              <a:rPr lang="en-US" dirty="0"/>
              <a:t> hook. Both are called after all the child components &amp; directives are initialized and updated. The only difference is that </a:t>
            </a:r>
            <a:r>
              <a:rPr lang="en-US" dirty="0" err="1"/>
              <a:t>ngAfterViewChecked</a:t>
            </a:r>
            <a:r>
              <a:rPr lang="en-US" dirty="0"/>
              <a:t> is raised during every change detection cycle. While </a:t>
            </a:r>
            <a:r>
              <a:rPr lang="en-US" dirty="0" err="1"/>
              <a:t>ngAfterViewInit</a:t>
            </a:r>
            <a:r>
              <a:rPr lang="en-US" dirty="0"/>
              <a:t> during the first change detection cycle.</a:t>
            </a:r>
          </a:p>
          <a:p>
            <a:pPr fontAlgn="base"/>
            <a:r>
              <a:rPr lang="en-US" dirty="0"/>
              <a:t>This is a component-only hook.</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b="1" dirty="0" err="1"/>
              <a:t>ngOnDestroy</a:t>
            </a:r>
            <a:endParaRPr lang="en-US" b="1" dirty="0"/>
          </a:p>
          <a:p>
            <a:pPr fontAlgn="base"/>
            <a:r>
              <a:rPr lang="en-US" dirty="0"/>
              <a:t>This hook is called just before the Component/Directive instance is </a:t>
            </a:r>
            <a:r>
              <a:rPr lang="en-US" dirty="0">
                <a:hlinkClick r:id="rId2"/>
              </a:rPr>
              <a:t>destroyed by Angular</a:t>
            </a:r>
            <a:endParaRPr lang="en-US" dirty="0"/>
          </a:p>
          <a:p>
            <a:pPr fontAlgn="base"/>
            <a:r>
              <a:rPr lang="en-US" dirty="0"/>
              <a:t>You can Perform any cleanup logic for the Component here. This is where you would like to Unsubscribe Observables and detach event handlers to avoid memory leaks.</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fontAlgn="base"/>
            <a:r>
              <a:rPr lang="en-US" b="1" dirty="0"/>
              <a:t>The Order of Execution of Life Cycle Hooks</a:t>
            </a:r>
          </a:p>
          <a:p>
            <a:pPr fontAlgn="base"/>
            <a:r>
              <a:rPr lang="en-US" dirty="0"/>
              <a:t>The Angular executes the hooks in the following order</a:t>
            </a:r>
          </a:p>
          <a:p>
            <a:pPr fontAlgn="base"/>
            <a:r>
              <a:rPr lang="en-US" dirty="0"/>
              <a:t>On Component Creation</a:t>
            </a:r>
          </a:p>
          <a:p>
            <a:pPr fontAlgn="base"/>
            <a:r>
              <a:rPr lang="en-US" dirty="0" err="1"/>
              <a:t>OnChanges</a:t>
            </a:r>
            <a:endParaRPr lang="en-US" dirty="0"/>
          </a:p>
          <a:p>
            <a:pPr fontAlgn="base"/>
            <a:r>
              <a:rPr lang="en-US" dirty="0" err="1"/>
              <a:t>OnInit</a:t>
            </a:r>
            <a:endParaRPr lang="en-US" dirty="0"/>
          </a:p>
          <a:p>
            <a:pPr fontAlgn="base"/>
            <a:r>
              <a:rPr lang="en-US" dirty="0" err="1"/>
              <a:t>DoCheck</a:t>
            </a:r>
            <a:endParaRPr lang="en-US" dirty="0"/>
          </a:p>
          <a:p>
            <a:pPr fontAlgn="base"/>
            <a:r>
              <a:rPr lang="en-US" dirty="0" err="1"/>
              <a:t>AfterContentInit</a:t>
            </a:r>
            <a:endParaRPr lang="en-US" dirty="0"/>
          </a:p>
          <a:p>
            <a:pPr fontAlgn="base"/>
            <a:r>
              <a:rPr lang="en-US" dirty="0" err="1"/>
              <a:t>AfterContentChecked</a:t>
            </a:r>
            <a:endParaRPr lang="en-US" dirty="0"/>
          </a:p>
          <a:p>
            <a:pPr fontAlgn="base"/>
            <a:r>
              <a:rPr lang="en-US" dirty="0" err="1"/>
              <a:t>AfterViewInit</a:t>
            </a:r>
            <a:endParaRPr lang="en-US" dirty="0"/>
          </a:p>
          <a:p>
            <a:pPr fontAlgn="base"/>
            <a:r>
              <a:rPr lang="en-US" dirty="0" err="1" smtClean="0"/>
              <a:t>AfterViewChecked</a:t>
            </a:r>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fontAlgn="base"/>
            <a:r>
              <a:rPr lang="en-US" dirty="0"/>
              <a:t>When the Component with Child Component is created</a:t>
            </a:r>
          </a:p>
          <a:p>
            <a:pPr fontAlgn="base"/>
            <a:r>
              <a:rPr lang="en-US" dirty="0" err="1"/>
              <a:t>OnChanges</a:t>
            </a:r>
            <a:endParaRPr lang="en-US" dirty="0"/>
          </a:p>
          <a:p>
            <a:pPr fontAlgn="base"/>
            <a:r>
              <a:rPr lang="en-US" dirty="0" err="1"/>
              <a:t>OnInit</a:t>
            </a:r>
            <a:endParaRPr lang="en-US" dirty="0"/>
          </a:p>
          <a:p>
            <a:pPr fontAlgn="base"/>
            <a:r>
              <a:rPr lang="en-US" dirty="0" err="1"/>
              <a:t>DoCheck</a:t>
            </a:r>
            <a:endParaRPr lang="en-US" dirty="0"/>
          </a:p>
          <a:p>
            <a:pPr fontAlgn="base"/>
            <a:r>
              <a:rPr lang="en-US" dirty="0" err="1"/>
              <a:t>AfterContentInit</a:t>
            </a:r>
            <a:endParaRPr lang="en-US" dirty="0"/>
          </a:p>
          <a:p>
            <a:pPr fontAlgn="base"/>
            <a:r>
              <a:rPr lang="en-US" dirty="0" err="1"/>
              <a:t>AfterContentChecked</a:t>
            </a:r>
            <a:endParaRPr lang="en-US" dirty="0"/>
          </a:p>
          <a:p>
            <a:pPr lvl="1" fontAlgn="base"/>
            <a:r>
              <a:rPr lang="en-US" dirty="0"/>
              <a:t>Child Component -&gt; </a:t>
            </a:r>
            <a:r>
              <a:rPr lang="en-US" dirty="0" err="1"/>
              <a:t>OnChanges</a:t>
            </a:r>
            <a:endParaRPr lang="en-US" dirty="0"/>
          </a:p>
          <a:p>
            <a:pPr lvl="1" fontAlgn="base"/>
            <a:r>
              <a:rPr lang="en-US" dirty="0"/>
              <a:t>Child Component -&gt; </a:t>
            </a:r>
            <a:r>
              <a:rPr lang="en-US" dirty="0" err="1"/>
              <a:t>OnInit</a:t>
            </a:r>
            <a:endParaRPr lang="en-US" dirty="0"/>
          </a:p>
          <a:p>
            <a:pPr lvl="1" fontAlgn="base"/>
            <a:r>
              <a:rPr lang="en-US" dirty="0"/>
              <a:t>Child Component -&gt; </a:t>
            </a:r>
            <a:r>
              <a:rPr lang="en-US" dirty="0" err="1"/>
              <a:t>DoCheck</a:t>
            </a:r>
            <a:endParaRPr lang="en-US" dirty="0"/>
          </a:p>
          <a:p>
            <a:pPr lvl="1" fontAlgn="base"/>
            <a:r>
              <a:rPr lang="en-US" dirty="0"/>
              <a:t>Child Component -&gt; </a:t>
            </a:r>
            <a:r>
              <a:rPr lang="en-US" dirty="0" err="1"/>
              <a:t>AfterContentInit</a:t>
            </a:r>
            <a:endParaRPr lang="en-US" dirty="0"/>
          </a:p>
          <a:p>
            <a:pPr lvl="1" fontAlgn="base"/>
            <a:r>
              <a:rPr lang="en-US" dirty="0"/>
              <a:t>Child Component -&gt; </a:t>
            </a:r>
            <a:r>
              <a:rPr lang="en-US" dirty="0" err="1"/>
              <a:t>AfterContentChecked</a:t>
            </a:r>
            <a:endParaRPr lang="en-US" dirty="0"/>
          </a:p>
          <a:p>
            <a:pPr lvl="1" fontAlgn="base"/>
            <a:r>
              <a:rPr lang="en-US" dirty="0"/>
              <a:t>Child Component -&gt; </a:t>
            </a:r>
            <a:r>
              <a:rPr lang="en-US" dirty="0" err="1"/>
              <a:t>AfterViewInit</a:t>
            </a:r>
            <a:endParaRPr lang="en-US" dirty="0"/>
          </a:p>
          <a:p>
            <a:pPr lvl="1" fontAlgn="base"/>
            <a:r>
              <a:rPr lang="en-US" dirty="0"/>
              <a:t>Child Component -&gt; </a:t>
            </a:r>
            <a:r>
              <a:rPr lang="en-US" dirty="0" err="1"/>
              <a:t>AfterViewChecked</a:t>
            </a:r>
            <a:endParaRPr lang="en-US" dirty="0"/>
          </a:p>
          <a:p>
            <a:pPr fontAlgn="base"/>
            <a:r>
              <a:rPr lang="en-US" dirty="0" err="1"/>
              <a:t>AfterViewInit</a:t>
            </a:r>
            <a:endParaRPr lang="en-US" dirty="0"/>
          </a:p>
          <a:p>
            <a:pPr fontAlgn="base"/>
            <a:r>
              <a:rPr lang="en-US" dirty="0" err="1" smtClean="0"/>
              <a:t>AfterViewChecked</a:t>
            </a:r>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dirty="0"/>
              <a:t>After The Component is Created</a:t>
            </a:r>
          </a:p>
          <a:p>
            <a:pPr fontAlgn="base"/>
            <a:r>
              <a:rPr lang="en-US" dirty="0" err="1"/>
              <a:t>OnChanges</a:t>
            </a:r>
            <a:endParaRPr lang="en-US" dirty="0"/>
          </a:p>
          <a:p>
            <a:pPr fontAlgn="base"/>
            <a:r>
              <a:rPr lang="en-US" dirty="0" err="1"/>
              <a:t>DoCheck</a:t>
            </a:r>
            <a:endParaRPr lang="en-US" dirty="0"/>
          </a:p>
          <a:p>
            <a:pPr fontAlgn="base"/>
            <a:r>
              <a:rPr lang="en-US" dirty="0" err="1"/>
              <a:t>AfterContentChecked</a:t>
            </a:r>
            <a:endParaRPr lang="en-US" dirty="0"/>
          </a:p>
          <a:p>
            <a:pPr fontAlgn="base"/>
            <a:r>
              <a:rPr lang="en-US" dirty="0" err="1"/>
              <a:t>AfterViewChecked</a:t>
            </a:r>
            <a:endParaRPr lang="en-US" dirty="0"/>
          </a:p>
          <a:p>
            <a:pPr fontAlgn="base"/>
            <a:r>
              <a:rPr lang="en-US" dirty="0"/>
              <a:t>The </a:t>
            </a:r>
            <a:r>
              <a:rPr lang="en-US" dirty="0" err="1"/>
              <a:t>OnChanges</a:t>
            </a:r>
            <a:r>
              <a:rPr lang="en-US" dirty="0"/>
              <a:t> hook fires only if an input property is defined in the component and it changes. Otherwise, it will never fire.</a:t>
            </a:r>
          </a:p>
          <a:p>
            <a:endParaRPr lang="en-US" dirty="0"/>
          </a:p>
          <a:p>
            <a:endParaRPr lang="en-US" dirty="0"/>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fontAlgn="base"/>
            <a:r>
              <a:rPr lang="en-US" b="1" dirty="0"/>
              <a:t>What is Template-driven form?</a:t>
            </a:r>
          </a:p>
          <a:p>
            <a:pPr fontAlgn="base"/>
            <a:r>
              <a:rPr lang="en-US" dirty="0"/>
              <a:t>In Template Driven Forms we specify behaviors/validations using directives and attributes in our template and let it work behind the scenes. All things happen in Templates hence very little code is required in the component class. This is different from the reactive forms, where we define the logic and controls in the component class.</a:t>
            </a:r>
          </a:p>
          <a:p>
            <a:pPr fontAlgn="base"/>
            <a:r>
              <a:rPr lang="en-US" dirty="0"/>
              <a:t>The Template-driven forms </a:t>
            </a:r>
          </a:p>
          <a:p>
            <a:pPr fontAlgn="base"/>
            <a:r>
              <a:rPr lang="en-US" dirty="0"/>
              <a:t>The form is set up using </a:t>
            </a:r>
            <a:r>
              <a:rPr lang="en-US" dirty="0" err="1"/>
              <a:t>ngForm</a:t>
            </a:r>
            <a:r>
              <a:rPr lang="en-US" dirty="0"/>
              <a:t> directive</a:t>
            </a:r>
          </a:p>
          <a:p>
            <a:pPr fontAlgn="base"/>
            <a:r>
              <a:rPr lang="en-US" dirty="0"/>
              <a:t>controls are set up using the </a:t>
            </a:r>
            <a:r>
              <a:rPr lang="en-US" dirty="0" err="1"/>
              <a:t>ngModel</a:t>
            </a:r>
            <a:r>
              <a:rPr lang="en-US" dirty="0"/>
              <a:t> directive</a:t>
            </a:r>
          </a:p>
          <a:p>
            <a:pPr fontAlgn="base"/>
            <a:r>
              <a:rPr lang="en-US" dirty="0" err="1"/>
              <a:t>ngModel</a:t>
            </a:r>
            <a:r>
              <a:rPr lang="en-US" dirty="0"/>
              <a:t> also provides the two-way data binding</a:t>
            </a:r>
          </a:p>
          <a:p>
            <a:pPr fontAlgn="base"/>
            <a:r>
              <a:rPr lang="en-US" dirty="0"/>
              <a:t>The Validations are configured in the template via directives</a:t>
            </a:r>
          </a:p>
          <a:p>
            <a:pPr fontAlgn="base"/>
            <a:r>
              <a:rPr lang="en-US" dirty="0"/>
              <a:t>Template-driven forms are</a:t>
            </a:r>
          </a:p>
          <a:p>
            <a:pPr fontAlgn="base"/>
            <a:r>
              <a:rPr lang="en-US" dirty="0"/>
              <a:t>Contains little code in the component class </a:t>
            </a:r>
          </a:p>
          <a:p>
            <a:pPr fontAlgn="base"/>
            <a:r>
              <a:rPr lang="en-US" dirty="0"/>
              <a:t>Easier to set up </a:t>
            </a:r>
          </a:p>
          <a:p>
            <a:pPr fontAlgn="base"/>
            <a:r>
              <a:rPr lang="en-US" dirty="0"/>
              <a:t>While they are</a:t>
            </a:r>
          </a:p>
          <a:p>
            <a:pPr fontAlgn="base"/>
            <a:r>
              <a:rPr lang="en-US" dirty="0"/>
              <a:t>Difficult to add controls dynamically</a:t>
            </a:r>
          </a:p>
          <a:p>
            <a:pPr fontAlgn="base"/>
            <a:r>
              <a:rPr lang="en-US" dirty="0"/>
              <a:t>Unit testing is a challenge</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fontAlgn="base"/>
            <a:r>
              <a:rPr lang="en-US" b="1" dirty="0" err="1"/>
              <a:t>ngForm</a:t>
            </a:r>
            <a:endParaRPr lang="en-US" b="1" dirty="0"/>
          </a:p>
          <a:p>
            <a:pPr fontAlgn="base"/>
            <a:r>
              <a:rPr lang="en-US" dirty="0"/>
              <a:t>Once, we have a form with few form elements, the angular automatically converts it into a Template-driven form. This is done by the </a:t>
            </a:r>
            <a:r>
              <a:rPr lang="en-US" dirty="0" err="1"/>
              <a:t>ngForm</a:t>
            </a:r>
            <a:r>
              <a:rPr lang="en-US" dirty="0"/>
              <a:t> directive.</a:t>
            </a:r>
          </a:p>
          <a:p>
            <a:pPr fontAlgn="base"/>
            <a:r>
              <a:rPr lang="en-US" dirty="0"/>
              <a:t>The </a:t>
            </a:r>
            <a:r>
              <a:rPr lang="en-US" dirty="0" err="1"/>
              <a:t>ngForm</a:t>
            </a:r>
            <a:r>
              <a:rPr lang="en-US" dirty="0"/>
              <a:t> directive is what makes the Angular template-driven forms work. But we do not need to add it explicitly. Angular adds it automatically</a:t>
            </a:r>
          </a:p>
          <a:p>
            <a:pPr fontAlgn="base"/>
            <a:r>
              <a:rPr lang="en-US" dirty="0"/>
              <a:t>When we include </a:t>
            </a:r>
            <a:r>
              <a:rPr lang="en-US" dirty="0" err="1"/>
              <a:t>FormsModule</a:t>
            </a:r>
            <a:r>
              <a:rPr lang="en-US" dirty="0"/>
              <a:t>, the Angular is going to look out for any &lt;form&gt; tag in our HTML template. Angular does this via </a:t>
            </a:r>
            <a:r>
              <a:rPr lang="en-US" dirty="0" err="1"/>
              <a:t>ngForm</a:t>
            </a:r>
            <a:r>
              <a:rPr lang="en-US" dirty="0"/>
              <a:t> </a:t>
            </a:r>
            <a:r>
              <a:rPr lang="en-US" dirty="0">
                <a:hlinkClick r:id="rId2"/>
              </a:rPr>
              <a:t>directive</a:t>
            </a:r>
            <a:r>
              <a:rPr lang="en-US" dirty="0"/>
              <a:t>. </a:t>
            </a:r>
            <a:r>
              <a:rPr lang="en-US" dirty="0" err="1"/>
              <a:t>ngForm</a:t>
            </a:r>
            <a:r>
              <a:rPr lang="en-US" dirty="0"/>
              <a:t> directive automatically detects the &lt;form&gt; tag and automatically binds to it. You do not have to do anything on your part to invoke and bind the </a:t>
            </a:r>
            <a:r>
              <a:rPr lang="en-US" dirty="0" err="1"/>
              <a:t>ngForm</a:t>
            </a:r>
            <a:r>
              <a:rPr lang="en-US" dirty="0"/>
              <a:t> directive.</a:t>
            </a:r>
          </a:p>
          <a:p>
            <a:pPr fontAlgn="base"/>
            <a:r>
              <a:rPr lang="en-US" dirty="0"/>
              <a:t>The </a:t>
            </a:r>
            <a:r>
              <a:rPr lang="en-US" dirty="0" err="1"/>
              <a:t>ngForm</a:t>
            </a:r>
            <a:r>
              <a:rPr lang="en-US" dirty="0"/>
              <a:t> does the following</a:t>
            </a:r>
          </a:p>
          <a:p>
            <a:pPr fontAlgn="base"/>
            <a:r>
              <a:rPr lang="en-US" dirty="0"/>
              <a:t>Binds itself to the &lt;Form&gt; directive</a:t>
            </a:r>
          </a:p>
          <a:p>
            <a:pPr fontAlgn="base"/>
            <a:r>
              <a:rPr lang="en-US" dirty="0"/>
              <a:t>Creates a top-level </a:t>
            </a:r>
            <a:r>
              <a:rPr lang="en-US" dirty="0" err="1"/>
              <a:t>FormGroup</a:t>
            </a:r>
            <a:r>
              <a:rPr lang="en-US" dirty="0"/>
              <a:t> instance</a:t>
            </a:r>
          </a:p>
          <a:p>
            <a:pPr fontAlgn="base"/>
            <a:r>
              <a:rPr lang="en-US" dirty="0" err="1"/>
              <a:t>CreatesFormControl</a:t>
            </a:r>
            <a:r>
              <a:rPr lang="en-US" dirty="0"/>
              <a:t> instance for each of child control, which has </a:t>
            </a:r>
            <a:r>
              <a:rPr lang="en-US" dirty="0" err="1"/>
              <a:t>ngModel</a:t>
            </a:r>
            <a:r>
              <a:rPr lang="en-US" dirty="0"/>
              <a:t> directive.</a:t>
            </a:r>
          </a:p>
          <a:p>
            <a:pPr fontAlgn="base"/>
            <a:r>
              <a:rPr lang="en-US" dirty="0" err="1"/>
              <a:t>CreatesFormGroup</a:t>
            </a:r>
            <a:r>
              <a:rPr lang="en-US" dirty="0"/>
              <a:t> instance for each of the  </a:t>
            </a:r>
            <a:r>
              <a:rPr lang="en-US" dirty="0" err="1"/>
              <a:t>NgModelGroup</a:t>
            </a:r>
            <a:r>
              <a:rPr lang="en-US" dirty="0"/>
              <a:t> directive.</a:t>
            </a:r>
          </a:p>
          <a:p>
            <a:pPr fontAlgn="base"/>
            <a:r>
              <a:rPr lang="en-US" dirty="0"/>
              <a:t>We can export the </a:t>
            </a:r>
            <a:r>
              <a:rPr lang="en-US" dirty="0" err="1"/>
              <a:t>ngForm</a:t>
            </a:r>
            <a:r>
              <a:rPr lang="en-US" dirty="0"/>
              <a:t> instance into a local template variable using </a:t>
            </a:r>
            <a:r>
              <a:rPr lang="en-US" dirty="0" err="1"/>
              <a:t>ngForm</a:t>
            </a:r>
            <a:r>
              <a:rPr lang="en-US" dirty="0"/>
              <a:t> as the key (ex: #</a:t>
            </a:r>
            <a:r>
              <a:rPr lang="en-US" dirty="0" err="1"/>
              <a:t>contactForm</a:t>
            </a:r>
            <a:r>
              <a:rPr lang="en-US" dirty="0"/>
              <a:t>="</a:t>
            </a:r>
            <a:r>
              <a:rPr lang="en-US" dirty="0" err="1"/>
              <a:t>ngForm</a:t>
            </a:r>
            <a:r>
              <a:rPr lang="en-US" dirty="0"/>
              <a:t>"). This allows us to access the many properties and methods of </a:t>
            </a:r>
            <a:r>
              <a:rPr lang="en-US" dirty="0" err="1"/>
              <a:t>ngForm</a:t>
            </a:r>
            <a:r>
              <a:rPr lang="en-US" dirty="0"/>
              <a:t> using the template variable </a:t>
            </a:r>
            <a:r>
              <a:rPr lang="en-US" dirty="0" err="1"/>
              <a:t>contactForm</a:t>
            </a:r>
            <a:endParaRPr lang="en-US" dirty="0"/>
          </a:p>
          <a:p>
            <a:r>
              <a:rPr lang="en-US" dirty="0"/>
              <a:t/>
            </a:r>
            <a:br>
              <a:rPr lang="en-US" dirty="0"/>
            </a:br>
            <a:r>
              <a:rPr lang="en-US" dirty="0"/>
              <a:t>&lt;form #</a:t>
            </a:r>
            <a:r>
              <a:rPr lang="en-US" dirty="0" err="1"/>
              <a:t>contactForm</a:t>
            </a:r>
            <a:r>
              <a:rPr lang="en-US" dirty="0"/>
              <a:t>="</a:t>
            </a:r>
            <a:r>
              <a:rPr lang="en-US" dirty="0" err="1"/>
              <a:t>ngForm</a:t>
            </a:r>
            <a:r>
              <a:rPr lang="en-US" dirty="0"/>
              <a:t>"&gt;</a:t>
            </a:r>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fontAlgn="base"/>
            <a:r>
              <a:rPr lang="en-US" b="1" dirty="0" err="1"/>
              <a:t>FormControl</a:t>
            </a:r>
            <a:endParaRPr lang="en-US" b="1" dirty="0"/>
          </a:p>
          <a:p>
            <a:pPr fontAlgn="base"/>
            <a:r>
              <a:rPr lang="en-US" dirty="0"/>
              <a:t>The </a:t>
            </a:r>
            <a:r>
              <a:rPr lang="en-US" dirty="0" err="1"/>
              <a:t>FormControl</a:t>
            </a:r>
            <a:r>
              <a:rPr lang="en-US" dirty="0"/>
              <a:t> is the basic building block of the </a:t>
            </a:r>
            <a:r>
              <a:rPr lang="en-US" dirty="0">
                <a:hlinkClick r:id="rId2"/>
              </a:rPr>
              <a:t>Angular Forms</a:t>
            </a:r>
            <a:r>
              <a:rPr lang="en-US" dirty="0"/>
              <a:t>. It represents a single input field in an </a:t>
            </a:r>
            <a:r>
              <a:rPr lang="en-US" dirty="0">
                <a:hlinkClick r:id="rId2"/>
              </a:rPr>
              <a:t>Angular form</a:t>
            </a:r>
            <a:r>
              <a:rPr lang="en-US" b="1" dirty="0"/>
              <a:t>.</a:t>
            </a:r>
            <a:r>
              <a:rPr lang="en-US" dirty="0"/>
              <a:t> The </a:t>
            </a:r>
            <a:r>
              <a:rPr lang="en-US" dirty="0">
                <a:hlinkClick r:id="rId3"/>
              </a:rPr>
              <a:t>Angular Forms Module</a:t>
            </a:r>
            <a:r>
              <a:rPr lang="en-US" dirty="0"/>
              <a:t> binds the input element to a </a:t>
            </a:r>
            <a:r>
              <a:rPr lang="en-US" dirty="0" err="1"/>
              <a:t>FormControl</a:t>
            </a:r>
            <a:r>
              <a:rPr lang="en-US" dirty="0"/>
              <a:t>. We use the </a:t>
            </a:r>
            <a:r>
              <a:rPr lang="en-US" dirty="0" err="1"/>
              <a:t>FormControl</a:t>
            </a:r>
            <a:r>
              <a:rPr lang="en-US" dirty="0"/>
              <a:t> instance to track the value, user interaction and validation status of an individual form element. Each individual Form element is a </a:t>
            </a:r>
            <a:r>
              <a:rPr lang="en-US" dirty="0" err="1"/>
              <a:t>FormControl</a:t>
            </a:r>
            <a:endParaRPr lang="en-US" dirty="0"/>
          </a:p>
          <a:p>
            <a:pPr fontAlgn="base"/>
            <a:r>
              <a:rPr lang="en-US" dirty="0"/>
              <a:t>We have six form elements in our HTML template. They are </a:t>
            </a:r>
            <a:r>
              <a:rPr lang="en-US" dirty="0" err="1"/>
              <a:t>firstName</a:t>
            </a:r>
            <a:r>
              <a:rPr lang="en-US" dirty="0"/>
              <a:t>, </a:t>
            </a:r>
            <a:r>
              <a:rPr lang="en-US" dirty="0" err="1"/>
              <a:t>lastname</a:t>
            </a:r>
            <a:r>
              <a:rPr lang="en-US" dirty="0"/>
              <a:t>, email, gender, </a:t>
            </a:r>
            <a:r>
              <a:rPr lang="en-US" dirty="0" err="1"/>
              <a:t>isMarried</a:t>
            </a:r>
            <a:r>
              <a:rPr lang="en-US" dirty="0"/>
              <a:t> &amp; country. We need to bind them to </a:t>
            </a:r>
            <a:r>
              <a:rPr lang="en-US" dirty="0" err="1"/>
              <a:t>FormControl</a:t>
            </a:r>
            <a:r>
              <a:rPr lang="en-US" dirty="0"/>
              <a:t> instance. We do this by using the </a:t>
            </a:r>
            <a:r>
              <a:rPr lang="en-US" dirty="0" err="1"/>
              <a:t>ngModel</a:t>
            </a:r>
            <a:r>
              <a:rPr lang="en-US" dirty="0"/>
              <a:t> directive. Add the </a:t>
            </a:r>
            <a:r>
              <a:rPr lang="en-US" dirty="0" err="1"/>
              <a:t>ngModel</a:t>
            </a:r>
            <a:r>
              <a:rPr lang="en-US" dirty="0"/>
              <a:t> </a:t>
            </a:r>
            <a:r>
              <a:rPr lang="en-US" dirty="0" smtClean="0"/>
              <a:t>directive </a:t>
            </a:r>
            <a:r>
              <a:rPr lang="en-US" dirty="0"/>
              <a:t>to each control as shown below</a:t>
            </a:r>
            <a:r>
              <a:rPr lang="en-US" dirty="0" smtClean="0"/>
              <a:t>.</a:t>
            </a:r>
          </a:p>
          <a:p>
            <a:pPr fontAlgn="base"/>
            <a:r>
              <a:rPr lang="en-US" dirty="0"/>
              <a:t>&lt;input type="text" name="</a:t>
            </a:r>
            <a:r>
              <a:rPr lang="en-US" dirty="0" err="1"/>
              <a:t>firstname</a:t>
            </a:r>
            <a:r>
              <a:rPr lang="en-US" dirty="0"/>
              <a:t>" </a:t>
            </a:r>
            <a:r>
              <a:rPr lang="en-US" dirty="0" err="1"/>
              <a:t>ngModel</a:t>
            </a:r>
            <a:r>
              <a:rPr lang="en-US" dirty="0"/>
              <a:t>&gt;</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fontAlgn="base"/>
            <a:r>
              <a:rPr lang="en-US" b="1" dirty="0"/>
              <a:t>Submit Form</a:t>
            </a:r>
          </a:p>
          <a:p>
            <a:pPr fontAlgn="base"/>
            <a:r>
              <a:rPr lang="en-US" dirty="0"/>
              <a:t>Now have the template ready, except for the final piece </a:t>
            </a:r>
            <a:r>
              <a:rPr lang="en-US" dirty="0" err="1"/>
              <a:t>i.e</a:t>
            </a:r>
            <a:r>
              <a:rPr lang="en-US" dirty="0"/>
              <a:t> submitting data to the component.</a:t>
            </a:r>
          </a:p>
          <a:p>
            <a:pPr fontAlgn="base"/>
            <a:r>
              <a:rPr lang="en-US" dirty="0"/>
              <a:t>We use the </a:t>
            </a:r>
            <a:r>
              <a:rPr lang="en-US" dirty="0" err="1"/>
              <a:t>ngSubmit</a:t>
            </a:r>
            <a:r>
              <a:rPr lang="en-US" dirty="0"/>
              <a:t> event, to submit the form data to the component class. We use the </a:t>
            </a:r>
            <a:r>
              <a:rPr lang="en-US" dirty="0">
                <a:hlinkClick r:id="rId2"/>
              </a:rPr>
              <a:t>event binding</a:t>
            </a:r>
            <a:r>
              <a:rPr lang="en-US" dirty="0"/>
              <a:t> (parentheses) to bind </a:t>
            </a:r>
            <a:r>
              <a:rPr lang="en-US" dirty="0" err="1"/>
              <a:t>ngSubmit</a:t>
            </a:r>
            <a:r>
              <a:rPr lang="en-US" dirty="0"/>
              <a:t> to </a:t>
            </a:r>
            <a:r>
              <a:rPr lang="en-US" dirty="0" err="1"/>
              <a:t>OnSubmit</a:t>
            </a:r>
            <a:r>
              <a:rPr lang="en-US" dirty="0"/>
              <a:t> method in the component class. When the user clicks on the submit button, the </a:t>
            </a:r>
            <a:r>
              <a:rPr lang="en-US" dirty="0" err="1"/>
              <a:t>ngSubmit</a:t>
            </a:r>
            <a:r>
              <a:rPr lang="en-US" dirty="0"/>
              <a:t> event will fire</a:t>
            </a:r>
          </a:p>
          <a:p>
            <a:r>
              <a:rPr lang="en-US" dirty="0"/>
              <a:t/>
            </a:r>
            <a:br>
              <a:rPr lang="en-US" dirty="0"/>
            </a:br>
            <a:r>
              <a:rPr lang="en-US" dirty="0"/>
              <a:t>&lt;form #</a:t>
            </a:r>
            <a:r>
              <a:rPr lang="en-US" dirty="0" err="1"/>
              <a:t>contactForm</a:t>
            </a:r>
            <a:r>
              <a:rPr lang="en-US" dirty="0"/>
              <a:t>="</a:t>
            </a:r>
            <a:r>
              <a:rPr lang="en-US" dirty="0" err="1"/>
              <a:t>ngForm</a:t>
            </a:r>
            <a:r>
              <a:rPr lang="en-US" dirty="0"/>
              <a:t>" (</a:t>
            </a:r>
            <a:r>
              <a:rPr lang="en-US" dirty="0" err="1"/>
              <a:t>ngSubmit</a:t>
            </a:r>
            <a:r>
              <a:rPr lang="en-US" dirty="0"/>
              <a:t>)="</a:t>
            </a:r>
            <a:r>
              <a:rPr lang="en-US" dirty="0" err="1"/>
              <a:t>onSubmit</a:t>
            </a:r>
            <a:r>
              <a:rPr lang="en-US" dirty="0"/>
              <a:t>(</a:t>
            </a:r>
            <a:r>
              <a:rPr lang="en-US" dirty="0" err="1"/>
              <a:t>contactForm</a:t>
            </a:r>
            <a:r>
              <a:rPr lang="en-US" dirty="0"/>
              <a:t>)"&gt;</a:t>
            </a:r>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fontAlgn="base"/>
            <a:r>
              <a:rPr lang="en-US" b="1" dirty="0"/>
              <a:t>What are Reactive Forms?</a:t>
            </a:r>
          </a:p>
          <a:p>
            <a:pPr fontAlgn="base"/>
            <a:r>
              <a:rPr lang="en-US" dirty="0"/>
              <a:t>Reactive forms are forms where we define the structure of the form in the component class. i.e. we create the form model with </a:t>
            </a:r>
            <a:r>
              <a:rPr lang="en-US" dirty="0">
                <a:hlinkClick r:id="rId2"/>
              </a:rPr>
              <a:t>Form Groups</a:t>
            </a:r>
            <a:r>
              <a:rPr lang="en-US" dirty="0" smtClean="0"/>
              <a:t>,  </a:t>
            </a:r>
            <a:r>
              <a:rPr lang="en-US" dirty="0" err="1" smtClean="0"/>
              <a:t>FormBuilder</a:t>
            </a:r>
            <a:r>
              <a:rPr lang="en-US" dirty="0" smtClean="0"/>
              <a:t>, </a:t>
            </a:r>
            <a:r>
              <a:rPr lang="en-US" dirty="0"/>
              <a:t> </a:t>
            </a:r>
            <a:r>
              <a:rPr lang="en-US" dirty="0">
                <a:hlinkClick r:id="rId3"/>
              </a:rPr>
              <a:t>Form Controls</a:t>
            </a:r>
            <a:r>
              <a:rPr lang="en-US" dirty="0"/>
              <a:t>, and </a:t>
            </a:r>
            <a:r>
              <a:rPr lang="en-US" dirty="0" err="1">
                <a:hlinkClick r:id="rId4"/>
              </a:rPr>
              <a:t>FormArrays</a:t>
            </a:r>
            <a:r>
              <a:rPr lang="en-US" dirty="0"/>
              <a:t>. We also define the validation rules in the component class. Then, we bind it to the HTML form in the template. This is different from the template-driven forms, where we define the logic and controls in the HTML template.</a:t>
            </a:r>
          </a:p>
          <a:p>
            <a:pPr fontAlgn="base"/>
            <a:r>
              <a:rPr lang="en-US" b="1" dirty="0"/>
              <a:t>How to use Reactive Forms</a:t>
            </a:r>
          </a:p>
          <a:p>
            <a:pPr fontAlgn="base"/>
            <a:r>
              <a:rPr lang="en-US" dirty="0"/>
              <a:t>Import </a:t>
            </a:r>
            <a:r>
              <a:rPr lang="en-US" dirty="0" err="1"/>
              <a:t>ReactiveFormsModule</a:t>
            </a:r>
            <a:endParaRPr lang="en-US" dirty="0"/>
          </a:p>
          <a:p>
            <a:pPr fontAlgn="base"/>
            <a:r>
              <a:rPr lang="en-US" dirty="0"/>
              <a:t>Create Form Model in component class using </a:t>
            </a:r>
            <a:r>
              <a:rPr lang="en-US" dirty="0" err="1"/>
              <a:t>FormGroup</a:t>
            </a:r>
            <a:r>
              <a:rPr lang="en-US" dirty="0"/>
              <a:t>, </a:t>
            </a:r>
            <a:r>
              <a:rPr lang="en-US" dirty="0" err="1"/>
              <a:t>FormControl</a:t>
            </a:r>
            <a:r>
              <a:rPr lang="en-US" dirty="0"/>
              <a:t> &amp; </a:t>
            </a:r>
            <a:r>
              <a:rPr lang="en-US" dirty="0" err="1" smtClean="0"/>
              <a:t>FormArrays</a:t>
            </a:r>
            <a:r>
              <a:rPr lang="en-US" dirty="0" smtClean="0"/>
              <a:t>  </a:t>
            </a:r>
            <a:r>
              <a:rPr lang="en-US" dirty="0" err="1" smtClean="0"/>
              <a:t>FormBuilder</a:t>
            </a:r>
            <a:endParaRPr lang="en-US" dirty="0"/>
          </a:p>
          <a:p>
            <a:pPr fontAlgn="base"/>
            <a:r>
              <a:rPr lang="en-US" dirty="0"/>
              <a:t>Create the HTML Form resembling the Form Model.</a:t>
            </a:r>
          </a:p>
          <a:p>
            <a:pPr fontAlgn="base"/>
            <a:r>
              <a:rPr lang="en-US" dirty="0"/>
              <a:t>Bind the HTML Form to the Form Model</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r>
              <a:rPr lang="en-US" b="1" dirty="0" smtClean="0"/>
              <a:t>Fundamentals of Angular</a:t>
            </a:r>
          </a:p>
          <a:p>
            <a:endParaRPr lang="en-US" b="1" dirty="0" smtClean="0"/>
          </a:p>
          <a:p>
            <a:r>
              <a:rPr lang="en-US" b="1" dirty="0" smtClean="0"/>
              <a:t>What </a:t>
            </a:r>
            <a:r>
              <a:rPr lang="en-US" b="1" dirty="0"/>
              <a:t>is Angular?</a:t>
            </a:r>
            <a:endParaRPr lang="en-US" dirty="0"/>
          </a:p>
          <a:p>
            <a:r>
              <a:rPr lang="en-US" dirty="0"/>
              <a:t>Angular is a Typescript-based open-source framework for building client-side web applications. Since Typescript is a superset of JavaScript, let us first understand JavaScript briefly. JavaScript runs on the client-side of the web, which can be used to design or program how the web pages behave on the occurrence of an event. Typically, JavaScript is used for interface interactions, slideshows, and other interactive components. JavaScript evolved quickly and has also been used for server-side programming (like in Node.js), game development, etc.</a:t>
            </a:r>
          </a:p>
          <a:p>
            <a:r>
              <a:rPr lang="en-US" dirty="0"/>
              <a:t>JavaScript deals with dynamic content, which is an important aspect of web development. Dynamic content refers to constantly changing content and it adapts to specific users. For example, JavaScript can be used to determine whether or not to render the mobile version of the website by checking the device, which is accessing the website.</a:t>
            </a:r>
          </a:p>
          <a:p>
            <a:r>
              <a:rPr lang="en-US" dirty="0"/>
              <a:t>This encouraged web developers to start creating their own custom JavaScript libraries for reducing the number of code lines and implementing complex functionalities easily. </a:t>
            </a:r>
            <a:r>
              <a:rPr lang="en-US" b="1" dirty="0" err="1"/>
              <a:t>jQuery</a:t>
            </a:r>
            <a:r>
              <a:rPr lang="en-US" dirty="0"/>
              <a:t> is a fast, small, and feature-rich JavaScript library, which makes things like HTML document traversal and manipulation, event handling, animation, and Ajax much simpler with an easy-to-use API. </a:t>
            </a:r>
            <a:r>
              <a:rPr lang="en-US" dirty="0" err="1"/>
              <a:t>jQuery</a:t>
            </a:r>
            <a:r>
              <a:rPr lang="en-US" dirty="0"/>
              <a:t> became the most popular one because it was easy to use and extremely powerful.</a:t>
            </a:r>
          </a:p>
          <a:p>
            <a:r>
              <a:rPr lang="en-US" dirty="0"/>
              <a:t>Since </a:t>
            </a:r>
            <a:r>
              <a:rPr lang="en-US" dirty="0" err="1"/>
              <a:t>jQuery</a:t>
            </a:r>
            <a:r>
              <a:rPr lang="en-US" dirty="0"/>
              <a:t> has no real structure, the developer has full freedom to build projects as they see fit. However, the lack of structure also means it’s easier to fall into the trap of “spaghetti code,” which can lead to confusion in larger projects with no clear design direction or code maintainability. For these situations, a framework like Angular can be a big help.</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fontAlgn="base"/>
            <a:r>
              <a:rPr lang="en-US" b="1" dirty="0"/>
              <a:t>Model</a:t>
            </a:r>
          </a:p>
          <a:p>
            <a:pPr fontAlgn="base"/>
            <a:r>
              <a:rPr lang="en-US" dirty="0"/>
              <a:t>In the </a:t>
            </a:r>
            <a:r>
              <a:rPr lang="en-US" dirty="0">
                <a:hlinkClick r:id="rId2"/>
              </a:rPr>
              <a:t>template-driven approach</a:t>
            </a:r>
            <a:r>
              <a:rPr lang="en-US" dirty="0"/>
              <a:t>, we used </a:t>
            </a:r>
            <a:r>
              <a:rPr lang="en-US" dirty="0" err="1"/>
              <a:t>ngModel</a:t>
            </a:r>
            <a:r>
              <a:rPr lang="en-US" dirty="0"/>
              <a:t> &amp; </a:t>
            </a:r>
            <a:r>
              <a:rPr lang="en-US" dirty="0" err="1"/>
              <a:t>ngModelGroup</a:t>
            </a:r>
            <a:r>
              <a:rPr lang="en-US" dirty="0"/>
              <a:t> directive on the HTML elements. The </a:t>
            </a:r>
            <a:r>
              <a:rPr lang="en-US" dirty="0" err="1"/>
              <a:t>FormsModule</a:t>
            </a:r>
            <a:r>
              <a:rPr lang="en-US" dirty="0"/>
              <a:t> automatically creates the </a:t>
            </a:r>
            <a:r>
              <a:rPr lang="en-US" dirty="0" err="1">
                <a:hlinkClick r:id="rId3"/>
              </a:rPr>
              <a:t>FormGroup</a:t>
            </a:r>
            <a:r>
              <a:rPr lang="en-US" dirty="0"/>
              <a:t> &amp; </a:t>
            </a:r>
            <a:r>
              <a:rPr lang="en-US" dirty="0" err="1">
                <a:hlinkClick r:id="rId4"/>
              </a:rPr>
              <a:t>FormControl</a:t>
            </a:r>
            <a:r>
              <a:rPr lang="en-US" dirty="0">
                <a:hlinkClick r:id="rId4"/>
              </a:rPr>
              <a:t> </a:t>
            </a:r>
            <a:r>
              <a:rPr lang="en-US" dirty="0"/>
              <a:t>instances from the HTML template. This happens behind the scene.</a:t>
            </a:r>
          </a:p>
          <a:p>
            <a:pPr fontAlgn="base"/>
            <a:r>
              <a:rPr lang="en-US" dirty="0"/>
              <a:t>In the Reactive Forms approach, It is our responsibility to build the Model using </a:t>
            </a:r>
            <a:r>
              <a:rPr lang="en-US" dirty="0" err="1">
                <a:hlinkClick r:id="rId3"/>
              </a:rPr>
              <a:t>FormGroup</a:t>
            </a:r>
            <a:r>
              <a:rPr lang="en-US" dirty="0"/>
              <a:t>, </a:t>
            </a:r>
            <a:r>
              <a:rPr lang="en-US" dirty="0" err="1">
                <a:hlinkClick r:id="rId4"/>
              </a:rPr>
              <a:t>FormControl</a:t>
            </a:r>
            <a:r>
              <a:rPr lang="en-US" dirty="0"/>
              <a:t> and </a:t>
            </a:r>
            <a:r>
              <a:rPr lang="en-US" dirty="0" err="1">
                <a:hlinkClick r:id="rId5"/>
              </a:rPr>
              <a:t>FormArray</a:t>
            </a:r>
            <a:r>
              <a:rPr lang="en-US" dirty="0" smtClean="0"/>
              <a:t>.  </a:t>
            </a:r>
            <a:r>
              <a:rPr lang="en-US" dirty="0" err="1" smtClean="0"/>
              <a:t>FormBuilder</a:t>
            </a:r>
            <a:endParaRPr lang="en-US" dirty="0"/>
          </a:p>
          <a:p>
            <a:pPr fontAlgn="base"/>
            <a:r>
              <a:rPr lang="en-US" dirty="0"/>
              <a:t>The </a:t>
            </a:r>
            <a:r>
              <a:rPr lang="en-US" dirty="0" err="1">
                <a:hlinkClick r:id="rId3"/>
              </a:rPr>
              <a:t>FormGroup</a:t>
            </a:r>
            <a:r>
              <a:rPr lang="en-US" dirty="0"/>
              <a:t>, </a:t>
            </a:r>
            <a:r>
              <a:rPr lang="en-US" dirty="0" err="1">
                <a:hlinkClick r:id="rId4"/>
              </a:rPr>
              <a:t>FormControl</a:t>
            </a:r>
            <a:r>
              <a:rPr lang="en-US" dirty="0"/>
              <a:t> &amp; </a:t>
            </a:r>
            <a:r>
              <a:rPr lang="en-US" dirty="0" err="1">
                <a:hlinkClick r:id="rId5"/>
              </a:rPr>
              <a:t>FormArray</a:t>
            </a:r>
            <a:r>
              <a:rPr lang="en-US" dirty="0"/>
              <a:t> are the three </a:t>
            </a:r>
            <a:r>
              <a:rPr lang="en-US" dirty="0">
                <a:hlinkClick r:id="rId6"/>
              </a:rPr>
              <a:t>building blocks of the Angular Forms</a:t>
            </a:r>
            <a:r>
              <a:rPr lang="en-US" dirty="0"/>
              <a:t>. We learned about them in the </a:t>
            </a:r>
            <a:r>
              <a:rPr lang="en-US" dirty="0">
                <a:hlinkClick r:id="rId7"/>
              </a:rPr>
              <a:t>Angular Forms Tutorial</a:t>
            </a:r>
            <a:r>
              <a:rPr lang="en-US" dirty="0"/>
              <a:t>.</a:t>
            </a:r>
          </a:p>
          <a:p>
            <a:pPr fontAlgn="base"/>
            <a:r>
              <a:rPr lang="en-US" dirty="0" err="1">
                <a:hlinkClick r:id="rId4"/>
              </a:rPr>
              <a:t>FormControl</a:t>
            </a:r>
            <a:r>
              <a:rPr lang="en-US" dirty="0"/>
              <a:t> encapsulates the state of a </a:t>
            </a:r>
            <a:r>
              <a:rPr lang="en-US" b="1" i="1" dirty="0"/>
              <a:t>single form element</a:t>
            </a:r>
            <a:r>
              <a:rPr lang="en-US" dirty="0"/>
              <a:t> in our form. It stores the value and state of the form element and helps us to interact with them using properties &amp; methods.</a:t>
            </a:r>
          </a:p>
          <a:p>
            <a:pPr fontAlgn="base"/>
            <a:r>
              <a:rPr lang="en-US" dirty="0" err="1">
                <a:hlinkClick r:id="rId3"/>
              </a:rPr>
              <a:t>FormGroup</a:t>
            </a:r>
            <a:r>
              <a:rPr lang="en-US" dirty="0"/>
              <a:t> represents a collection of form controls. It can also contain other </a:t>
            </a:r>
            <a:r>
              <a:rPr lang="en-US" dirty="0" err="1"/>
              <a:t>FormGroups</a:t>
            </a:r>
            <a:r>
              <a:rPr lang="en-US" dirty="0"/>
              <a:t> and </a:t>
            </a:r>
            <a:r>
              <a:rPr lang="en-US" dirty="0" err="1"/>
              <a:t>FormArrays</a:t>
            </a:r>
            <a:r>
              <a:rPr lang="en-US" dirty="0"/>
              <a:t>. In fact, an angular form is a </a:t>
            </a:r>
            <a:r>
              <a:rPr lang="en-US" dirty="0" err="1"/>
              <a:t>FormGroup</a:t>
            </a:r>
            <a:r>
              <a:rPr lang="en-US" dirty="0"/>
              <a:t>.</a:t>
            </a:r>
          </a:p>
          <a:p>
            <a:pPr fontAlgn="base"/>
            <a:r>
              <a:rPr lang="en-US" dirty="0"/>
              <a:t>Let’s create the model for our Form.</a:t>
            </a:r>
          </a:p>
          <a:p>
            <a:pPr fontAlgn="base"/>
            <a:r>
              <a:rPr lang="en-US" dirty="0"/>
              <a:t>First, we need to import </a:t>
            </a:r>
            <a:r>
              <a:rPr lang="en-US" dirty="0" err="1"/>
              <a:t>FormGroup</a:t>
            </a:r>
            <a:r>
              <a:rPr lang="en-US" dirty="0"/>
              <a:t>, </a:t>
            </a:r>
            <a:r>
              <a:rPr lang="en-US" dirty="0" err="1"/>
              <a:t>FormControl</a:t>
            </a:r>
            <a:r>
              <a:rPr lang="en-US" dirty="0"/>
              <a:t> &amp; Validator from the @angular/forms. Open the </a:t>
            </a:r>
            <a:r>
              <a:rPr lang="en-US" dirty="0" err="1"/>
              <a:t>app.component.ts</a:t>
            </a:r>
            <a:r>
              <a:rPr lang="en-US" dirty="0"/>
              <a:t> and the add following import statement.</a:t>
            </a:r>
          </a:p>
          <a:p>
            <a:r>
              <a:rPr lang="en-US" dirty="0"/>
              <a:t>import { </a:t>
            </a:r>
            <a:r>
              <a:rPr lang="en-US" dirty="0" err="1"/>
              <a:t>FormGroup</a:t>
            </a:r>
            <a:r>
              <a:rPr lang="en-US" dirty="0"/>
              <a:t>, </a:t>
            </a:r>
            <a:r>
              <a:rPr lang="en-US" dirty="0" err="1"/>
              <a:t>FormControl</a:t>
            </a:r>
            <a:r>
              <a:rPr lang="en-US" dirty="0"/>
              <a:t>, Validators } from '@angular/forms'</a:t>
            </a:r>
            <a:br>
              <a:rPr lang="en-US" dirty="0"/>
            </a:br>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fontAlgn="base"/>
            <a:r>
              <a:rPr lang="en-US" b="1" dirty="0"/>
              <a:t>Creating the Form Model</a:t>
            </a:r>
          </a:p>
          <a:p>
            <a:pPr fontAlgn="base"/>
            <a:r>
              <a:rPr lang="en-US" dirty="0"/>
              <a:t>The </a:t>
            </a:r>
            <a:r>
              <a:rPr lang="en-US" dirty="0" err="1"/>
              <a:t>FormGroup</a:t>
            </a:r>
            <a:r>
              <a:rPr lang="en-US" dirty="0"/>
              <a:t> is created with the following syntax</a:t>
            </a:r>
          </a:p>
          <a:p>
            <a:r>
              <a:rPr lang="en-US" dirty="0" err="1"/>
              <a:t>contactForm</a:t>
            </a:r>
            <a:r>
              <a:rPr lang="en-US" dirty="0"/>
              <a:t> = </a:t>
            </a:r>
            <a:r>
              <a:rPr lang="en-US" b="1" dirty="0"/>
              <a:t>new</a:t>
            </a:r>
            <a:r>
              <a:rPr lang="en-US" dirty="0"/>
              <a:t> </a:t>
            </a:r>
            <a:r>
              <a:rPr lang="en-US" dirty="0" err="1"/>
              <a:t>FormGroup</a:t>
            </a:r>
            <a:r>
              <a:rPr lang="en-US" dirty="0" smtClean="0"/>
              <a:t>({})</a:t>
            </a:r>
          </a:p>
          <a:p>
            <a:pPr fontAlgn="base"/>
            <a:r>
              <a:rPr lang="en-US" dirty="0"/>
              <a:t>In the above, we have created an instance of a </a:t>
            </a:r>
            <a:r>
              <a:rPr lang="en-US" dirty="0" err="1"/>
              <a:t>FormGroup</a:t>
            </a:r>
            <a:r>
              <a:rPr lang="en-US" dirty="0"/>
              <a:t> and named it as </a:t>
            </a:r>
            <a:r>
              <a:rPr lang="en-US" dirty="0" err="1"/>
              <a:t>contactForm</a:t>
            </a:r>
            <a:r>
              <a:rPr lang="en-US" dirty="0"/>
              <a:t>. The </a:t>
            </a:r>
            <a:r>
              <a:rPr lang="en-US" dirty="0" err="1"/>
              <a:t>contactForm</a:t>
            </a:r>
            <a:r>
              <a:rPr lang="en-US" dirty="0"/>
              <a:t> is top level </a:t>
            </a:r>
            <a:r>
              <a:rPr lang="en-US" dirty="0" err="1"/>
              <a:t>FormGroup</a:t>
            </a:r>
            <a:r>
              <a:rPr lang="en-US" dirty="0"/>
              <a:t> and is the name of our form model.</a:t>
            </a:r>
          </a:p>
          <a:p>
            <a:pPr fontAlgn="base"/>
            <a:r>
              <a:rPr lang="en-US" dirty="0"/>
              <a:t>The </a:t>
            </a:r>
            <a:r>
              <a:rPr lang="en-US" dirty="0" err="1"/>
              <a:t>FormGroup</a:t>
            </a:r>
            <a:r>
              <a:rPr lang="en-US" dirty="0"/>
              <a:t> takes 3 arguments. a collection of a child controls (which can be </a:t>
            </a:r>
            <a:r>
              <a:rPr lang="en-US" dirty="0" err="1"/>
              <a:t>FormControl</a:t>
            </a:r>
            <a:r>
              <a:rPr lang="en-US" dirty="0"/>
              <a:t>, </a:t>
            </a:r>
            <a:r>
              <a:rPr lang="en-US" dirty="0" err="1"/>
              <a:t>FormArray</a:t>
            </a:r>
            <a:r>
              <a:rPr lang="en-US" dirty="0"/>
              <a:t>, or another </a:t>
            </a:r>
            <a:r>
              <a:rPr lang="en-US" dirty="0" err="1"/>
              <a:t>FormGroup</a:t>
            </a:r>
            <a:r>
              <a:rPr lang="en-US" dirty="0"/>
              <a:t>), a validator, and an asynchronous validator. The validators are optional.</a:t>
            </a:r>
          </a:p>
          <a:p>
            <a:endParaRPr lang="en-US" dirty="0"/>
          </a:p>
        </p:txBody>
      </p:sp>
    </p:spTree>
    <p:extLst>
      <p:ext uri="{BB962C8B-B14F-4D97-AF65-F5344CB8AC3E}">
        <p14:creationId xmlns:p14="http://schemas.microsoft.com/office/powerpoint/2010/main" val="3249817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pPr fontAlgn="base"/>
            <a:r>
              <a:rPr lang="en-US" b="1" dirty="0"/>
              <a:t>Adding the Child Controls</a:t>
            </a:r>
          </a:p>
          <a:p>
            <a:pPr fontAlgn="base"/>
            <a:r>
              <a:rPr lang="en-US" dirty="0"/>
              <a:t>The next step is to add the child controls to the </a:t>
            </a:r>
            <a:r>
              <a:rPr lang="en-US" dirty="0" err="1"/>
              <a:t>contactForm</a:t>
            </a:r>
            <a:r>
              <a:rPr lang="en-US" dirty="0"/>
              <a:t>.</a:t>
            </a:r>
          </a:p>
          <a:p>
            <a:pPr fontAlgn="base"/>
            <a:r>
              <a:rPr lang="en-US" dirty="0"/>
              <a:t>The first argument to </a:t>
            </a:r>
            <a:r>
              <a:rPr lang="en-US" dirty="0" err="1"/>
              <a:t>FormGroup</a:t>
            </a:r>
            <a:r>
              <a:rPr lang="en-US" dirty="0"/>
              <a:t> is the collection of controls. The Controls can be </a:t>
            </a:r>
            <a:r>
              <a:rPr lang="en-US" dirty="0" err="1"/>
              <a:t>FormControl</a:t>
            </a:r>
            <a:r>
              <a:rPr lang="en-US" dirty="0"/>
              <a:t>, </a:t>
            </a:r>
            <a:r>
              <a:rPr lang="en-US" dirty="0" err="1"/>
              <a:t>FormArray</a:t>
            </a:r>
            <a:r>
              <a:rPr lang="en-US" dirty="0"/>
              <a:t> or another </a:t>
            </a:r>
            <a:r>
              <a:rPr lang="en-US" dirty="0" err="1"/>
              <a:t>FormGroup</a:t>
            </a:r>
            <a:r>
              <a:rPr lang="en-US" dirty="0"/>
              <a:t>. It can be done by creating a new instance for </a:t>
            </a:r>
            <a:r>
              <a:rPr lang="en-US" dirty="0" err="1"/>
              <a:t>FormControl</a:t>
            </a:r>
            <a:r>
              <a:rPr lang="en-US" dirty="0"/>
              <a:t> (or </a:t>
            </a:r>
            <a:r>
              <a:rPr lang="en-US" dirty="0" err="1"/>
              <a:t>FormGroup</a:t>
            </a:r>
            <a:r>
              <a:rPr lang="en-US" dirty="0"/>
              <a:t> or </a:t>
            </a:r>
            <a:r>
              <a:rPr lang="en-US" dirty="0" err="1"/>
              <a:t>FormArray</a:t>
            </a:r>
            <a:r>
              <a:rPr lang="en-US" dirty="0"/>
              <a:t>)</a:t>
            </a:r>
          </a:p>
          <a:p>
            <a:pPr fontAlgn="base"/>
            <a:r>
              <a:rPr lang="en-US" dirty="0"/>
              <a:t/>
            </a:r>
            <a:br>
              <a:rPr lang="en-US" dirty="0"/>
            </a:br>
            <a:r>
              <a:rPr lang="en-US" dirty="0" err="1"/>
              <a:t>contactForm</a:t>
            </a:r>
            <a:r>
              <a:rPr lang="en-US" dirty="0"/>
              <a:t> = </a:t>
            </a:r>
            <a:r>
              <a:rPr lang="en-US" b="1" dirty="0"/>
              <a:t>new</a:t>
            </a:r>
            <a:r>
              <a:rPr lang="en-US" dirty="0"/>
              <a:t> </a:t>
            </a:r>
            <a:r>
              <a:rPr lang="en-US" dirty="0" err="1"/>
              <a:t>FormGroup</a:t>
            </a:r>
            <a:r>
              <a:rPr lang="en-US" dirty="0"/>
              <a:t>({</a:t>
            </a:r>
          </a:p>
          <a:p>
            <a:pPr fontAlgn="base"/>
            <a:r>
              <a:rPr lang="en-US" dirty="0"/>
              <a:t>  </a:t>
            </a:r>
            <a:r>
              <a:rPr lang="en-US" dirty="0" err="1"/>
              <a:t>firstname</a:t>
            </a:r>
            <a:r>
              <a:rPr lang="en-US" dirty="0"/>
              <a:t>: </a:t>
            </a:r>
            <a:r>
              <a:rPr lang="en-US" b="1" dirty="0"/>
              <a:t>new</a:t>
            </a:r>
            <a:r>
              <a:rPr lang="en-US" dirty="0"/>
              <a:t> </a:t>
            </a:r>
            <a:r>
              <a:rPr lang="en-US" dirty="0" err="1"/>
              <a:t>FormControl</a:t>
            </a:r>
            <a:r>
              <a:rPr lang="en-US" dirty="0"/>
              <a:t>(),</a:t>
            </a:r>
          </a:p>
          <a:p>
            <a:pPr fontAlgn="base"/>
            <a:r>
              <a:rPr lang="en-US" dirty="0"/>
              <a:t>  </a:t>
            </a:r>
            <a:r>
              <a:rPr lang="en-US" dirty="0" err="1"/>
              <a:t>lastname</a:t>
            </a:r>
            <a:r>
              <a:rPr lang="en-US" dirty="0"/>
              <a:t>: </a:t>
            </a:r>
            <a:r>
              <a:rPr lang="en-US" b="1" dirty="0"/>
              <a:t>new</a:t>
            </a:r>
            <a:r>
              <a:rPr lang="en-US" dirty="0"/>
              <a:t> </a:t>
            </a:r>
            <a:r>
              <a:rPr lang="en-US" dirty="0" err="1"/>
              <a:t>FormControl</a:t>
            </a:r>
            <a:r>
              <a:rPr lang="en-US" dirty="0"/>
              <a:t>(),</a:t>
            </a:r>
          </a:p>
          <a:p>
            <a:pPr fontAlgn="base"/>
            <a:r>
              <a:rPr lang="en-US" dirty="0"/>
              <a:t>  email: </a:t>
            </a:r>
            <a:r>
              <a:rPr lang="en-US" b="1" dirty="0"/>
              <a:t>new</a:t>
            </a:r>
            <a:r>
              <a:rPr lang="en-US" dirty="0"/>
              <a:t> </a:t>
            </a:r>
            <a:r>
              <a:rPr lang="en-US" dirty="0" err="1"/>
              <a:t>FormControl</a:t>
            </a:r>
            <a:r>
              <a:rPr lang="en-US" dirty="0"/>
              <a:t>(),</a:t>
            </a:r>
          </a:p>
          <a:p>
            <a:pPr fontAlgn="base"/>
            <a:r>
              <a:rPr lang="en-US" dirty="0"/>
              <a:t>  gender: </a:t>
            </a:r>
            <a:r>
              <a:rPr lang="en-US" b="1" dirty="0"/>
              <a:t>new</a:t>
            </a:r>
            <a:r>
              <a:rPr lang="en-US" dirty="0"/>
              <a:t> </a:t>
            </a:r>
            <a:r>
              <a:rPr lang="en-US" dirty="0" err="1"/>
              <a:t>FormControl</a:t>
            </a:r>
            <a:r>
              <a:rPr lang="en-US" dirty="0"/>
              <a:t>(),</a:t>
            </a:r>
          </a:p>
          <a:p>
            <a:pPr fontAlgn="base"/>
            <a:r>
              <a:rPr lang="en-US" dirty="0"/>
              <a:t>  </a:t>
            </a:r>
            <a:r>
              <a:rPr lang="en-US" dirty="0" err="1"/>
              <a:t>isMarried</a:t>
            </a:r>
            <a:r>
              <a:rPr lang="en-US" dirty="0"/>
              <a:t>: </a:t>
            </a:r>
            <a:r>
              <a:rPr lang="en-US" b="1" dirty="0"/>
              <a:t>new</a:t>
            </a:r>
            <a:r>
              <a:rPr lang="en-US" dirty="0"/>
              <a:t> </a:t>
            </a:r>
            <a:r>
              <a:rPr lang="en-US" dirty="0" err="1"/>
              <a:t>FormControl</a:t>
            </a:r>
            <a:r>
              <a:rPr lang="en-US" dirty="0"/>
              <a:t>(),</a:t>
            </a:r>
          </a:p>
          <a:p>
            <a:pPr fontAlgn="base"/>
            <a:r>
              <a:rPr lang="en-US" dirty="0"/>
              <a:t>  country: </a:t>
            </a:r>
            <a:r>
              <a:rPr lang="en-US" b="1" dirty="0"/>
              <a:t>new</a:t>
            </a:r>
            <a:r>
              <a:rPr lang="en-US" dirty="0"/>
              <a:t> </a:t>
            </a:r>
            <a:r>
              <a:rPr lang="en-US" dirty="0" err="1"/>
              <a:t>FormControl</a:t>
            </a:r>
            <a:r>
              <a:rPr lang="en-US" dirty="0"/>
              <a:t>()</a:t>
            </a:r>
          </a:p>
          <a:p>
            <a:pPr fontAlgn="base"/>
            <a:r>
              <a:rPr lang="en-US" dirty="0"/>
              <a:t>})</a:t>
            </a:r>
          </a:p>
          <a:p>
            <a:pPr fontAlgn="base"/>
            <a:r>
              <a:rPr lang="en-US" dirty="0"/>
              <a:t> </a:t>
            </a:r>
          </a:p>
          <a:p>
            <a:endParaRPr lang="en-US" dirty="0"/>
          </a:p>
        </p:txBody>
      </p:sp>
    </p:spTree>
    <p:extLst>
      <p:ext uri="{BB962C8B-B14F-4D97-AF65-F5344CB8AC3E}">
        <p14:creationId xmlns:p14="http://schemas.microsoft.com/office/powerpoint/2010/main" val="7507141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fontAlgn="base"/>
            <a:r>
              <a:rPr lang="en-US" b="1" dirty="0"/>
              <a:t>Binding the template to the model</a:t>
            </a:r>
          </a:p>
          <a:p>
            <a:pPr fontAlgn="base"/>
            <a:r>
              <a:rPr lang="en-US" dirty="0"/>
              <a:t>Now we need to associate our model with the above HTML Template. We need to tell angular that we have a model for the form.</a:t>
            </a:r>
          </a:p>
          <a:p>
            <a:pPr fontAlgn="base"/>
            <a:r>
              <a:rPr lang="en-US" dirty="0"/>
              <a:t>This is done using the </a:t>
            </a:r>
            <a:r>
              <a:rPr lang="en-US" dirty="0" err="1"/>
              <a:t>formGroup</a:t>
            </a:r>
            <a:r>
              <a:rPr lang="en-US" dirty="0"/>
              <a:t> directive as shown below.</a:t>
            </a:r>
          </a:p>
          <a:p>
            <a:r>
              <a:rPr lang="en-US" dirty="0"/>
              <a:t>&lt;form [</a:t>
            </a:r>
            <a:r>
              <a:rPr lang="en-US" dirty="0" err="1"/>
              <a:t>formGroup</a:t>
            </a:r>
            <a:r>
              <a:rPr lang="en-US" dirty="0"/>
              <a:t>]="</a:t>
            </a:r>
            <a:r>
              <a:rPr lang="en-US" dirty="0" err="1"/>
              <a:t>contactForm</a:t>
            </a:r>
            <a:r>
              <a:rPr lang="en-US" dirty="0" smtClean="0"/>
              <a:t>"&gt;</a:t>
            </a:r>
          </a:p>
          <a:p>
            <a:r>
              <a:rPr lang="en-US" dirty="0"/>
              <a:t>Next, we need to bind each form field to an instance of the </a:t>
            </a:r>
            <a:r>
              <a:rPr lang="en-US" dirty="0" err="1"/>
              <a:t>FormControl</a:t>
            </a:r>
            <a:r>
              <a:rPr lang="en-US" dirty="0"/>
              <a:t> models. We use the </a:t>
            </a:r>
            <a:r>
              <a:rPr lang="en-US" dirty="0" err="1"/>
              <a:t>FormControlName</a:t>
            </a:r>
            <a:r>
              <a:rPr lang="en-US" dirty="0"/>
              <a:t> directive for this. We add this directive to every form field element in our form. The value is set to the name of the corresponding </a:t>
            </a:r>
            <a:r>
              <a:rPr lang="en-US" dirty="0" err="1"/>
              <a:t>FormControl</a:t>
            </a:r>
            <a:r>
              <a:rPr lang="en-US" dirty="0"/>
              <a:t> instance in the component class</a:t>
            </a:r>
            <a:r>
              <a:rPr lang="en-US" dirty="0" smtClean="0"/>
              <a:t>.</a:t>
            </a:r>
          </a:p>
          <a:p>
            <a:pPr fontAlgn="base"/>
            <a:r>
              <a:rPr lang="en-US" dirty="0"/>
              <a:t>&lt;input type="text" id="</a:t>
            </a:r>
            <a:r>
              <a:rPr lang="en-US" dirty="0" err="1"/>
              <a:t>firstname</a:t>
            </a:r>
            <a:r>
              <a:rPr lang="en-US" dirty="0"/>
              <a:t>" name="</a:t>
            </a:r>
            <a:r>
              <a:rPr lang="en-US" dirty="0" err="1"/>
              <a:t>firstname</a:t>
            </a:r>
            <a:r>
              <a:rPr lang="en-US" dirty="0"/>
              <a:t>" </a:t>
            </a:r>
            <a:r>
              <a:rPr lang="en-US" dirty="0" err="1"/>
              <a:t>formControlName</a:t>
            </a:r>
            <a:r>
              <a:rPr lang="en-US" dirty="0"/>
              <a:t>="</a:t>
            </a:r>
            <a:r>
              <a:rPr lang="en-US" dirty="0" err="1"/>
              <a:t>firstname</a:t>
            </a:r>
            <a:r>
              <a:rPr lang="en-US" dirty="0"/>
              <a:t>"&gt;</a:t>
            </a:r>
          </a:p>
          <a:p>
            <a:pPr fontAlgn="base"/>
            <a:r>
              <a:rPr lang="en-US" dirty="0"/>
              <a:t>&lt;input type="text" id="</a:t>
            </a:r>
            <a:r>
              <a:rPr lang="en-US" dirty="0" err="1"/>
              <a:t>lastname</a:t>
            </a:r>
            <a:r>
              <a:rPr lang="en-US" dirty="0"/>
              <a:t>" name="</a:t>
            </a:r>
            <a:r>
              <a:rPr lang="en-US" dirty="0" err="1"/>
              <a:t>lastname</a:t>
            </a:r>
            <a:r>
              <a:rPr lang="en-US" dirty="0"/>
              <a:t>" </a:t>
            </a:r>
            <a:r>
              <a:rPr lang="en-US" dirty="0" err="1"/>
              <a:t>formControlName</a:t>
            </a:r>
            <a:r>
              <a:rPr lang="en-US" dirty="0"/>
              <a:t>="</a:t>
            </a:r>
            <a:r>
              <a:rPr lang="en-US" dirty="0" err="1"/>
              <a:t>lastname</a:t>
            </a:r>
            <a:r>
              <a:rPr lang="en-US" dirty="0"/>
              <a:t>"&gt;</a:t>
            </a:r>
          </a:p>
          <a:p>
            <a:endParaRPr lang="en-US" dirty="0"/>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fontAlgn="base"/>
            <a:r>
              <a:rPr lang="en-US" b="1" dirty="0"/>
              <a:t>Submit form</a:t>
            </a:r>
          </a:p>
          <a:p>
            <a:pPr fontAlgn="base"/>
            <a:r>
              <a:rPr lang="en-US" dirty="0"/>
              <a:t>We submit the form data to the component using the </a:t>
            </a:r>
            <a:r>
              <a:rPr lang="en-US" dirty="0">
                <a:hlinkClick r:id="rId2"/>
              </a:rPr>
              <a:t>Angular directive</a:t>
            </a:r>
            <a:r>
              <a:rPr lang="en-US" dirty="0"/>
              <a:t> named </a:t>
            </a:r>
            <a:r>
              <a:rPr lang="en-US" dirty="0" err="1"/>
              <a:t>ngSubmit</a:t>
            </a:r>
            <a:r>
              <a:rPr lang="en-US" dirty="0"/>
              <a:t>.  Note that we already have a submit button in our form. The </a:t>
            </a:r>
            <a:r>
              <a:rPr lang="en-US" dirty="0" err="1"/>
              <a:t>ngSubmit</a:t>
            </a:r>
            <a:r>
              <a:rPr lang="en-US" dirty="0"/>
              <a:t> directive binds itself to the click event of the submit button. We are using </a:t>
            </a:r>
            <a:r>
              <a:rPr lang="en-US" dirty="0">
                <a:hlinkClick r:id="rId3"/>
              </a:rPr>
              <a:t>event binding</a:t>
            </a:r>
            <a:r>
              <a:rPr lang="en-US" dirty="0"/>
              <a:t> (parentheses) to bind </a:t>
            </a:r>
            <a:r>
              <a:rPr lang="en-US" dirty="0" err="1"/>
              <a:t>ngSubmit</a:t>
            </a:r>
            <a:r>
              <a:rPr lang="en-US" dirty="0"/>
              <a:t> to </a:t>
            </a:r>
            <a:r>
              <a:rPr lang="en-US" dirty="0" err="1"/>
              <a:t>OnSubmit</a:t>
            </a:r>
            <a:r>
              <a:rPr lang="en-US" dirty="0"/>
              <a:t> method. When the user clicks on the submit button </a:t>
            </a:r>
            <a:r>
              <a:rPr lang="en-US" dirty="0" err="1"/>
              <a:t>ngSubmit</a:t>
            </a:r>
            <a:r>
              <a:rPr lang="en-US" dirty="0"/>
              <a:t> invokes the </a:t>
            </a:r>
            <a:r>
              <a:rPr lang="en-US" dirty="0" err="1"/>
              <a:t>OnSubmit</a:t>
            </a:r>
            <a:r>
              <a:rPr lang="en-US" dirty="0"/>
              <a:t> method on the Component class</a:t>
            </a:r>
          </a:p>
          <a:p>
            <a:r>
              <a:rPr lang="en-US" dirty="0"/>
              <a:t>&lt;form [</a:t>
            </a:r>
            <a:r>
              <a:rPr lang="en-US" dirty="0" err="1"/>
              <a:t>formGroup</a:t>
            </a:r>
            <a:r>
              <a:rPr lang="en-US" dirty="0"/>
              <a:t>]="</a:t>
            </a:r>
            <a:r>
              <a:rPr lang="en-US" dirty="0" err="1"/>
              <a:t>contactForm</a:t>
            </a:r>
            <a:r>
              <a:rPr lang="en-US" dirty="0"/>
              <a:t>" (</a:t>
            </a:r>
            <a:r>
              <a:rPr lang="en-US" dirty="0" err="1"/>
              <a:t>ngSubmit</a:t>
            </a:r>
            <a:r>
              <a:rPr lang="en-US" dirty="0"/>
              <a:t>)="</a:t>
            </a:r>
            <a:r>
              <a:rPr lang="en-US" dirty="0" err="1"/>
              <a:t>onSubmit</a:t>
            </a:r>
            <a:r>
              <a:rPr lang="en-US" dirty="0"/>
              <a:t>()"&gt;</a:t>
            </a:r>
          </a:p>
        </p:txBody>
      </p:sp>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665982453"/>
              </p:ext>
            </p:extLst>
          </p:nvPr>
        </p:nvGraphicFramePr>
        <p:xfrm>
          <a:off x="1371600" y="1752600"/>
          <a:ext cx="6273736" cy="5029200"/>
        </p:xfrm>
        <a:graphic>
          <a:graphicData uri="http://schemas.openxmlformats.org/drawingml/2006/table">
            <a:tbl>
              <a:tblPr/>
              <a:tblGrid>
                <a:gridCol w="3136868"/>
                <a:gridCol w="3136868"/>
              </a:tblGrid>
              <a:tr h="0">
                <a:tc>
                  <a:txBody>
                    <a:bodyPr/>
                    <a:lstStyle/>
                    <a:p>
                      <a:r>
                        <a:rPr lang="en-US" b="1" dirty="0">
                          <a:solidFill>
                            <a:srgbClr val="FFFFFF"/>
                          </a:solidFill>
                          <a:effectLst/>
                        </a:rPr>
                        <a:t>Form States</a:t>
                      </a:r>
                      <a:endParaRPr lang="en-US" dirty="0">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086DC"/>
                    </a:solidFill>
                  </a:tcPr>
                </a:tc>
                <a:tc>
                  <a:txBody>
                    <a:bodyPr/>
                    <a:lstStyle/>
                    <a:p>
                      <a:r>
                        <a:rPr lang="en-US" b="1" dirty="0">
                          <a:solidFill>
                            <a:srgbClr val="FFFFFF"/>
                          </a:solidFill>
                          <a:effectLst/>
                        </a:rPr>
                        <a:t>True when?</a:t>
                      </a:r>
                      <a:endParaRPr lang="en-US" dirty="0">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086DC"/>
                    </a:solidFill>
                  </a:tcPr>
                </a:tc>
              </a:tr>
              <a:tr h="0">
                <a:tc>
                  <a:txBody>
                    <a:bodyPr/>
                    <a:lstStyle/>
                    <a:p>
                      <a:r>
                        <a:rPr lang="en-US" b="1">
                          <a:effectLst/>
                        </a:rPr>
                        <a:t>Pristine</a:t>
                      </a:r>
                      <a:endParaRPr lang="en-US">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The user has not modified the form control</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0">
                <a:tc>
                  <a:txBody>
                    <a:bodyPr/>
                    <a:lstStyle/>
                    <a:p>
                      <a:r>
                        <a:rPr lang="en-US" b="1" dirty="0">
                          <a:effectLst/>
                        </a:rPr>
                        <a:t>Dirty</a:t>
                      </a:r>
                      <a:endParaRPr lang="en-US" dirty="0">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The user has modified the form control</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0">
                <a:tc>
                  <a:txBody>
                    <a:bodyPr/>
                    <a:lstStyle/>
                    <a:p>
                      <a:r>
                        <a:rPr lang="en-US" b="1" dirty="0">
                          <a:effectLst/>
                        </a:rPr>
                        <a:t>Touched</a:t>
                      </a:r>
                      <a:endParaRPr lang="en-US" dirty="0">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The user has interacted with the form control, e.g., by clicking or focusing on it.</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0">
                <a:tc>
                  <a:txBody>
                    <a:bodyPr/>
                    <a:lstStyle/>
                    <a:p>
                      <a:r>
                        <a:rPr lang="en-US" b="1">
                          <a:effectLst/>
                        </a:rPr>
                        <a:t>Untouched</a:t>
                      </a:r>
                      <a:endParaRPr lang="en-US">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a:effectLst/>
                        </a:rPr>
                        <a:t>The form control has not been interacted with by the user.</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0">
                <a:tc>
                  <a:txBody>
                    <a:bodyPr/>
                    <a:lstStyle/>
                    <a:p>
                      <a:r>
                        <a:rPr lang="en-US" b="1">
                          <a:effectLst/>
                        </a:rPr>
                        <a:t>Valid</a:t>
                      </a:r>
                      <a:endParaRPr lang="en-US">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a:effectLst/>
                        </a:rPr>
                        <a:t>The form control's value meets the validation rules defined in the application.</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r h="0">
                <a:tc>
                  <a:txBody>
                    <a:bodyPr/>
                    <a:lstStyle/>
                    <a:p>
                      <a:r>
                        <a:rPr lang="en-US" b="1">
                          <a:effectLst/>
                        </a:rPr>
                        <a:t>Invalid</a:t>
                      </a:r>
                      <a:endParaRPr lang="en-US">
                        <a:effectLst/>
                      </a:endParaRP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The form control's value does not meet the validation rules defined in the application.</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r>
            </a:tbl>
          </a:graphicData>
        </a:graphic>
      </p:graphicFrame>
      <p:pic>
        <p:nvPicPr>
          <p:cNvPr id="3074" name="Picture 2" descr="Pristine vs Dirty, Touched vs Untouched, Valid vs Invalid In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04800"/>
            <a:ext cx="7077075"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901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pPr fontAlgn="base"/>
            <a:r>
              <a:rPr lang="en-US" b="1" dirty="0"/>
              <a:t>What is Angular Routing</a:t>
            </a:r>
          </a:p>
          <a:p>
            <a:pPr fontAlgn="base"/>
            <a:r>
              <a:rPr lang="en-US" dirty="0"/>
              <a:t>Routing allows you to move from one part of the application to another part or one View to another View.</a:t>
            </a:r>
          </a:p>
          <a:p>
            <a:pPr fontAlgn="base"/>
            <a:r>
              <a:rPr lang="en-US" dirty="0"/>
              <a:t>In Angular, Routing is handled by the Angular Router Module.</a:t>
            </a:r>
          </a:p>
          <a:p>
            <a:pPr fontAlgn="base"/>
            <a:r>
              <a:rPr lang="en-US" b="1" dirty="0"/>
              <a:t>Angular Router</a:t>
            </a:r>
          </a:p>
          <a:p>
            <a:pPr fontAlgn="base"/>
            <a:r>
              <a:rPr lang="en-US" dirty="0"/>
              <a:t>The Router is a separate module in Angular. It is in its own library package, </a:t>
            </a:r>
            <a:r>
              <a:rPr lang="en-US" b="1" dirty="0">
                <a:hlinkClick r:id="rId2"/>
              </a:rPr>
              <a:t>@angular/router</a:t>
            </a:r>
            <a:r>
              <a:rPr lang="en-US" dirty="0"/>
              <a:t>. The Angular Router provides the necessary service providers and directives for navigating through application views.</a:t>
            </a:r>
          </a:p>
          <a:p>
            <a:pPr fontAlgn="base"/>
            <a:r>
              <a:rPr lang="en-US" dirty="0"/>
              <a:t>Using Angular Router you can</a:t>
            </a:r>
          </a:p>
          <a:p>
            <a:pPr fontAlgn="base"/>
            <a:r>
              <a:rPr lang="en-US" dirty="0"/>
              <a:t>Navigate to a specific view by typing a URL in the address bar</a:t>
            </a:r>
          </a:p>
          <a:p>
            <a:pPr fontAlgn="base"/>
            <a:r>
              <a:rPr lang="en-US" dirty="0"/>
              <a:t>Pass optional parameters (</a:t>
            </a:r>
            <a:r>
              <a:rPr lang="en-US" dirty="0">
                <a:hlinkClick r:id="rId3"/>
              </a:rPr>
              <a:t>query parameters</a:t>
            </a:r>
            <a:r>
              <a:rPr lang="en-US" dirty="0"/>
              <a:t>) to the View</a:t>
            </a:r>
          </a:p>
          <a:p>
            <a:pPr fontAlgn="base"/>
            <a:r>
              <a:rPr lang="en-US" dirty="0"/>
              <a:t>Bind the clickable elements to the View and load the view when the user performs application tasks</a:t>
            </a:r>
          </a:p>
          <a:p>
            <a:pPr fontAlgn="base"/>
            <a:r>
              <a:rPr lang="en-US" dirty="0"/>
              <a:t>Handles back and forward buttons of the browser</a:t>
            </a:r>
          </a:p>
          <a:p>
            <a:r>
              <a:rPr lang="en-US" dirty="0"/>
              <a:t>Allows you to load the view dynamically</a:t>
            </a:r>
          </a:p>
          <a:p>
            <a:endParaRPr lang="en-US" dirty="0"/>
          </a:p>
        </p:txBody>
      </p:sp>
    </p:spTree>
    <p:extLst>
      <p:ext uri="{BB962C8B-B14F-4D97-AF65-F5344CB8AC3E}">
        <p14:creationId xmlns:p14="http://schemas.microsoft.com/office/powerpoint/2010/main" val="33372541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Components of Angular Router</a:t>
            </a:r>
          </a:p>
          <a:p>
            <a:pPr fontAlgn="base"/>
            <a:r>
              <a:rPr lang="en-US" b="1" dirty="0"/>
              <a:t>Router</a:t>
            </a:r>
          </a:p>
          <a:p>
            <a:pPr fontAlgn="base"/>
            <a:r>
              <a:rPr lang="en-US" dirty="0"/>
              <a:t>An </a:t>
            </a:r>
            <a:r>
              <a:rPr lang="en-US" b="1" dirty="0"/>
              <a:t>Angular Router</a:t>
            </a:r>
            <a:r>
              <a:rPr lang="en-US" dirty="0"/>
              <a:t> is a service (</a:t>
            </a:r>
            <a:r>
              <a:rPr lang="en-US" dirty="0">
                <a:hlinkClick r:id="rId2"/>
              </a:rPr>
              <a:t>Angular Router API</a:t>
            </a:r>
            <a:r>
              <a:rPr lang="en-US" dirty="0"/>
              <a:t>) that enables navigation from one component to the next component as users perform application tasks like clicking on menus links, and buttons, or clicking on the back/forward button on the browser. We can access the router object and use its methods like navigate() or </a:t>
            </a:r>
            <a:r>
              <a:rPr lang="en-US" dirty="0" err="1"/>
              <a:t>navigateByUrl</a:t>
            </a:r>
            <a:r>
              <a:rPr lang="en-US" dirty="0"/>
              <a:t>(), to navigate to a route</a:t>
            </a:r>
          </a:p>
          <a:p>
            <a:endParaRPr lang="en-US" dirty="0"/>
          </a:p>
        </p:txBody>
      </p:sp>
    </p:spTree>
    <p:extLst>
      <p:ext uri="{BB962C8B-B14F-4D97-AF65-F5344CB8AC3E}">
        <p14:creationId xmlns:p14="http://schemas.microsoft.com/office/powerpoint/2010/main" val="35887839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Route</a:t>
            </a:r>
          </a:p>
          <a:p>
            <a:pPr fontAlgn="base"/>
            <a:r>
              <a:rPr lang="en-US" dirty="0"/>
              <a:t>Route tells the Angular Router which view to display when a user clicks a link or pastes a URL into the browser address bar. </a:t>
            </a:r>
            <a:r>
              <a:rPr lang="en-US" b="1" dirty="0"/>
              <a:t>Every Route consists of a path and a component it is mapped to</a:t>
            </a:r>
            <a:r>
              <a:rPr lang="en-US" dirty="0"/>
              <a:t>. The Router object parses and builds the final URL using the Route</a:t>
            </a:r>
          </a:p>
          <a:p>
            <a:pPr fontAlgn="base"/>
            <a:r>
              <a:rPr lang="en-US" b="1" dirty="0"/>
              <a:t>Routes</a:t>
            </a:r>
          </a:p>
          <a:p>
            <a:pPr fontAlgn="base"/>
            <a:r>
              <a:rPr lang="en-US" dirty="0"/>
              <a:t>Routes is an array of Route objects our application supports</a:t>
            </a:r>
          </a:p>
          <a:p>
            <a:endParaRPr lang="en-US" dirty="0"/>
          </a:p>
        </p:txBody>
      </p:sp>
    </p:spTree>
    <p:extLst>
      <p:ext uri="{BB962C8B-B14F-4D97-AF65-F5344CB8AC3E}">
        <p14:creationId xmlns:p14="http://schemas.microsoft.com/office/powerpoint/2010/main" val="35887839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Route</a:t>
            </a:r>
          </a:p>
          <a:p>
            <a:pPr fontAlgn="base"/>
            <a:r>
              <a:rPr lang="en-US" dirty="0"/>
              <a:t>Route tells the Angular Router which view to display when a user clicks a link or pastes a URL into the browser address bar. </a:t>
            </a:r>
            <a:r>
              <a:rPr lang="en-US" b="1" dirty="0"/>
              <a:t>Every Route consists of a path and a component it is mapped to</a:t>
            </a:r>
            <a:r>
              <a:rPr lang="en-US" dirty="0"/>
              <a:t>. The Router object parses and builds the final URL using the Route</a:t>
            </a:r>
          </a:p>
          <a:p>
            <a:pPr fontAlgn="base"/>
            <a:r>
              <a:rPr lang="en-US" b="1" dirty="0"/>
              <a:t>Routes</a:t>
            </a:r>
          </a:p>
          <a:p>
            <a:pPr fontAlgn="base"/>
            <a:r>
              <a:rPr lang="en-US" dirty="0"/>
              <a:t>Routes is an array of Route objects our application supports</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Difference between  Angular and  </a:t>
            </a:r>
            <a:r>
              <a:rPr lang="en-US" dirty="0" err="1" smtClean="0"/>
              <a:t>jquery</a:t>
            </a:r>
            <a:endParaRPr lang="en-US" dirty="0"/>
          </a:p>
        </p:txBody>
      </p:sp>
      <p:pic>
        <p:nvPicPr>
          <p:cNvPr id="1030" name="Picture 6" descr="Jquery vs Angular - Angular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8077200" cy="467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fontAlgn="base"/>
            <a:r>
              <a:rPr lang="en-US" b="1" dirty="0" err="1"/>
              <a:t>RouterLinkActive</a:t>
            </a:r>
            <a:endParaRPr lang="en-US" b="1" dirty="0"/>
          </a:p>
          <a:p>
            <a:pPr fontAlgn="base"/>
            <a:r>
              <a:rPr lang="en-US" dirty="0" err="1"/>
              <a:t>RouterLinkActive</a:t>
            </a:r>
            <a:r>
              <a:rPr lang="en-US" dirty="0"/>
              <a:t> is a directive for adding or removing classes from an HTML element that is bound to a </a:t>
            </a:r>
            <a:r>
              <a:rPr lang="en-US" dirty="0" err="1"/>
              <a:t>RouterLink</a:t>
            </a:r>
            <a:r>
              <a:rPr lang="en-US" dirty="0"/>
              <a:t>. Using this directive, we can toggle CSS classes for active </a:t>
            </a:r>
            <a:r>
              <a:rPr lang="en-US" dirty="0" err="1"/>
              <a:t>RouterLinks</a:t>
            </a:r>
            <a:r>
              <a:rPr lang="en-US" dirty="0"/>
              <a:t> based on the current </a:t>
            </a:r>
            <a:r>
              <a:rPr lang="en-US" dirty="0" err="1"/>
              <a:t>RouterState</a:t>
            </a:r>
            <a:endParaRPr lang="en-US" dirty="0"/>
          </a:p>
          <a:p>
            <a:pPr fontAlgn="base"/>
            <a:r>
              <a:rPr lang="en-US" b="1" dirty="0" err="1"/>
              <a:t>ActivatedRoute</a:t>
            </a:r>
            <a:endParaRPr lang="en-US" b="1" dirty="0"/>
          </a:p>
          <a:p>
            <a:pPr fontAlgn="base"/>
            <a:r>
              <a:rPr lang="en-US" dirty="0"/>
              <a:t>The </a:t>
            </a:r>
            <a:r>
              <a:rPr lang="en-US" dirty="0" err="1"/>
              <a:t>ActivatedRoute</a:t>
            </a:r>
            <a:r>
              <a:rPr lang="en-US" dirty="0"/>
              <a:t> is an object that represents the currently activated route associated with the loaded Component.</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How to configure Angular Router</a:t>
            </a:r>
          </a:p>
          <a:p>
            <a:pPr fontAlgn="base"/>
            <a:r>
              <a:rPr lang="en-US" dirty="0"/>
              <a:t>To Configure the Router in Angular, you need to follow these steps</a:t>
            </a:r>
          </a:p>
          <a:p>
            <a:pPr fontAlgn="base"/>
            <a:r>
              <a:rPr lang="en-US" dirty="0"/>
              <a:t>Set the &lt;base </a:t>
            </a:r>
            <a:r>
              <a:rPr lang="en-US" dirty="0" err="1"/>
              <a:t>href</a:t>
            </a:r>
            <a:r>
              <a:rPr lang="en-US" dirty="0"/>
              <a:t>&gt;</a:t>
            </a:r>
          </a:p>
          <a:p>
            <a:pPr fontAlgn="base"/>
            <a:r>
              <a:rPr lang="en-US" dirty="0"/>
              <a:t>Define routes for the view</a:t>
            </a:r>
          </a:p>
          <a:p>
            <a:pPr fontAlgn="base"/>
            <a:r>
              <a:rPr lang="en-US" dirty="0"/>
              <a:t>Register the Router Service with Routes</a:t>
            </a:r>
          </a:p>
          <a:p>
            <a:pPr fontAlgn="base"/>
            <a:r>
              <a:rPr lang="en-US" dirty="0"/>
              <a:t>Map HTML Element actions to Route</a:t>
            </a:r>
          </a:p>
          <a:p>
            <a:pPr fontAlgn="base"/>
            <a:r>
              <a:rPr lang="en-US" dirty="0"/>
              <a:t>Choose where you want to display the view</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fontAlgn="base"/>
            <a:r>
              <a:rPr lang="en-US" b="1" dirty="0"/>
              <a:t>Define the routes</a:t>
            </a:r>
          </a:p>
          <a:p>
            <a:pPr fontAlgn="base"/>
            <a:r>
              <a:rPr lang="en-US" dirty="0"/>
              <a:t>Next, create an array of route objects. Each route maps the path (URL Segment) to the component</a:t>
            </a:r>
          </a:p>
          <a:p>
            <a:r>
              <a:rPr lang="fr-FR" dirty="0" err="1"/>
              <a:t>const</a:t>
            </a:r>
            <a:r>
              <a:rPr lang="fr-FR" dirty="0"/>
              <a:t> </a:t>
            </a:r>
            <a:r>
              <a:rPr lang="fr-FR" dirty="0" err="1"/>
              <a:t>appRoutes</a:t>
            </a:r>
            <a:r>
              <a:rPr lang="fr-FR" dirty="0"/>
              <a:t>={ </a:t>
            </a:r>
            <a:r>
              <a:rPr lang="fr-FR" dirty="0" err="1"/>
              <a:t>path</a:t>
            </a:r>
            <a:r>
              <a:rPr lang="fr-FR" dirty="0"/>
              <a:t>: '</a:t>
            </a:r>
            <a:r>
              <a:rPr lang="fr-FR" dirty="0" err="1"/>
              <a:t>product</a:t>
            </a:r>
            <a:r>
              <a:rPr lang="fr-FR" dirty="0"/>
              <a:t>', component: </a:t>
            </a:r>
            <a:r>
              <a:rPr lang="fr-FR" dirty="0" err="1"/>
              <a:t>ProductComponent</a:t>
            </a:r>
            <a:r>
              <a:rPr lang="fr-FR" dirty="0"/>
              <a:t> </a:t>
            </a:r>
            <a:r>
              <a:rPr lang="fr-FR" dirty="0" smtClean="0"/>
              <a:t>}</a:t>
            </a:r>
          </a:p>
          <a:p>
            <a:pPr fontAlgn="base"/>
            <a:r>
              <a:rPr lang="en-US" dirty="0"/>
              <a:t>Where</a:t>
            </a:r>
          </a:p>
          <a:p>
            <a:pPr fontAlgn="base"/>
            <a:r>
              <a:rPr lang="en-US" b="1" dirty="0"/>
              <a:t>path:</a:t>
            </a:r>
            <a:r>
              <a:rPr lang="en-US" dirty="0"/>
              <a:t> The URL path segment of the route. We will use this value to refer to this route elsewhere in the app</a:t>
            </a:r>
          </a:p>
          <a:p>
            <a:pPr fontAlgn="base"/>
            <a:r>
              <a:rPr lang="en-US" b="1" dirty="0"/>
              <a:t>component:</a:t>
            </a:r>
            <a:r>
              <a:rPr lang="en-US" dirty="0"/>
              <a:t> The component to be loaded.</a:t>
            </a:r>
          </a:p>
          <a:p>
            <a:pPr fontAlgn="base"/>
            <a:r>
              <a:rPr lang="en-US" dirty="0"/>
              <a:t>This route tells angular to render </a:t>
            </a:r>
            <a:r>
              <a:rPr lang="en-US" dirty="0" err="1"/>
              <a:t>ProductComponent</a:t>
            </a:r>
            <a:r>
              <a:rPr lang="en-US" dirty="0"/>
              <a:t> when the user navigates to the URL “/product”</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fontAlgn="base"/>
            <a:r>
              <a:rPr lang="en-US" b="1" dirty="0"/>
              <a:t>Register the Routes</a:t>
            </a:r>
          </a:p>
          <a:p>
            <a:pPr fontAlgn="base"/>
            <a:r>
              <a:rPr lang="en-US" dirty="0"/>
              <a:t>Import the Angular Router from </a:t>
            </a:r>
            <a:r>
              <a:rPr lang="en-US" b="1" dirty="0"/>
              <a:t>@angular/router</a:t>
            </a:r>
            <a:r>
              <a:rPr lang="en-US" dirty="0"/>
              <a:t> library in the root module of the application</a:t>
            </a:r>
          </a:p>
          <a:p>
            <a:r>
              <a:rPr lang="en-US" dirty="0"/>
              <a:t/>
            </a:r>
            <a:br>
              <a:rPr lang="en-US" dirty="0"/>
            </a:br>
            <a:r>
              <a:rPr lang="en-US" dirty="0"/>
              <a:t>import { </a:t>
            </a:r>
            <a:r>
              <a:rPr lang="en-US" dirty="0" err="1"/>
              <a:t>RouterModule</a:t>
            </a:r>
            <a:r>
              <a:rPr lang="en-US" dirty="0"/>
              <a:t> } from '@angular/router</a:t>
            </a:r>
            <a:r>
              <a:rPr lang="en-US" dirty="0" smtClean="0"/>
              <a:t>';</a:t>
            </a:r>
          </a:p>
          <a:p>
            <a:r>
              <a:rPr lang="en-US" dirty="0"/>
              <a:t>Then, install the routes using the </a:t>
            </a:r>
            <a:r>
              <a:rPr lang="en-US" dirty="0" err="1"/>
              <a:t>RouterModule.forRoot</a:t>
            </a:r>
            <a:r>
              <a:rPr lang="en-US" dirty="0"/>
              <a:t> method, passing the routes as the argument in the imports </a:t>
            </a:r>
            <a:r>
              <a:rPr lang="en-US" dirty="0" smtClean="0"/>
              <a:t>array</a:t>
            </a:r>
          </a:p>
          <a:p>
            <a:r>
              <a:rPr lang="en-US" dirty="0"/>
              <a:t/>
            </a:r>
            <a:br>
              <a:rPr lang="en-US" dirty="0"/>
            </a:br>
            <a:r>
              <a:rPr lang="en-US" dirty="0"/>
              <a:t>imports: [</a:t>
            </a:r>
            <a:r>
              <a:rPr lang="en-US" dirty="0" err="1"/>
              <a:t>RouterModule.forRoot</a:t>
            </a:r>
            <a:r>
              <a:rPr lang="en-US" dirty="0"/>
              <a:t>(</a:t>
            </a:r>
            <a:r>
              <a:rPr lang="en-US" dirty="0" err="1"/>
              <a:t>appRoutes</a:t>
            </a:r>
            <a:r>
              <a:rPr lang="en-US" dirty="0"/>
              <a:t>)],</a:t>
            </a:r>
          </a:p>
        </p:txBody>
      </p:sp>
    </p:spTree>
    <p:extLst>
      <p:ext uri="{BB962C8B-B14F-4D97-AF65-F5344CB8AC3E}">
        <p14:creationId xmlns:p14="http://schemas.microsoft.com/office/powerpoint/2010/main" val="3588783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fontAlgn="base"/>
            <a:r>
              <a:rPr lang="en-US" b="1" dirty="0"/>
              <a:t>Map Action to Routes</a:t>
            </a:r>
          </a:p>
          <a:p>
            <a:pPr fontAlgn="base"/>
            <a:r>
              <a:rPr lang="en-US" dirty="0"/>
              <a:t>Next, we need to bind the click event of the link, image, or button to a route. This is done using the </a:t>
            </a:r>
            <a:r>
              <a:rPr lang="en-US" dirty="0" err="1"/>
              <a:t>routerlink</a:t>
            </a:r>
            <a:r>
              <a:rPr lang="en-US" dirty="0"/>
              <a:t> directive</a:t>
            </a:r>
          </a:p>
          <a:p>
            <a:r>
              <a:rPr lang="en-US" dirty="0"/>
              <a:t/>
            </a:r>
            <a:br>
              <a:rPr lang="en-US" dirty="0"/>
            </a:br>
            <a:r>
              <a:rPr lang="en-US" dirty="0"/>
              <a:t>&lt;li&gt;&lt;a [</a:t>
            </a:r>
            <a:r>
              <a:rPr lang="en-US" dirty="0" err="1"/>
              <a:t>routerLink</a:t>
            </a:r>
            <a:r>
              <a:rPr lang="en-US" dirty="0"/>
              <a:t>]="['product']"&gt;Product&lt;/a&gt;&lt;/li</a:t>
            </a:r>
            <a:r>
              <a:rPr lang="en-US" dirty="0" smtClean="0"/>
              <a:t>&gt;</a:t>
            </a:r>
          </a:p>
          <a:p>
            <a:pPr fontAlgn="base"/>
            <a:r>
              <a:rPr lang="en-US" b="1" dirty="0"/>
              <a:t>Choose where you want to display</a:t>
            </a:r>
          </a:p>
          <a:p>
            <a:pPr fontAlgn="base"/>
            <a:r>
              <a:rPr lang="en-US" dirty="0"/>
              <a:t>Finally, we need to tell the angular where to display the view. This is done using the </a:t>
            </a:r>
            <a:r>
              <a:rPr lang="en-US" dirty="0" err="1"/>
              <a:t>RouterOutlet</a:t>
            </a:r>
            <a:r>
              <a:rPr lang="en-US" dirty="0"/>
              <a:t> directive as shown. We will add the following directive to the root component.</a:t>
            </a:r>
          </a:p>
          <a:p>
            <a:r>
              <a:rPr lang="en-US" dirty="0"/>
              <a:t>&lt;router-outlet&gt;&lt;/router-outlet&gt;</a:t>
            </a:r>
          </a:p>
        </p:txBody>
      </p:sp>
    </p:spTree>
    <p:extLst>
      <p:ext uri="{BB962C8B-B14F-4D97-AF65-F5344CB8AC3E}">
        <p14:creationId xmlns:p14="http://schemas.microsoft.com/office/powerpoint/2010/main" val="3588783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b="1" dirty="0"/>
              <a:t>Default Route</a:t>
            </a:r>
          </a:p>
          <a:p>
            <a:r>
              <a:rPr lang="en-US" dirty="0"/>
              <a:t/>
            </a:r>
            <a:br>
              <a:rPr lang="en-US" dirty="0"/>
            </a:br>
            <a:r>
              <a:rPr lang="en-US" dirty="0"/>
              <a:t>{ path: '', </a:t>
            </a:r>
            <a:r>
              <a:rPr lang="en-US" dirty="0" err="1"/>
              <a:t>redirectTo</a:t>
            </a:r>
            <a:r>
              <a:rPr lang="en-US" dirty="0"/>
              <a:t>: 'home', </a:t>
            </a:r>
            <a:r>
              <a:rPr lang="en-US" dirty="0" err="1"/>
              <a:t>pathMatch</a:t>
            </a:r>
            <a:r>
              <a:rPr lang="en-US" dirty="0"/>
              <a:t>: 'full' </a:t>
            </a:r>
            <a:r>
              <a:rPr lang="en-US" dirty="0" smtClean="0"/>
              <a:t>},</a:t>
            </a:r>
          </a:p>
          <a:p>
            <a:pPr fontAlgn="base"/>
            <a:r>
              <a:rPr lang="en-US" dirty="0"/>
              <a:t>The path is empty, indicating the default route. The default route is redirected to the home path using the </a:t>
            </a:r>
            <a:r>
              <a:rPr lang="en-US" dirty="0" err="1"/>
              <a:t>RedirectTo</a:t>
            </a:r>
            <a:r>
              <a:rPr lang="en-US" dirty="0"/>
              <a:t> argument. This route means that, when you navigate to the root of your application /, you are redirected to the home path (/home), which in turn displays the </a:t>
            </a:r>
            <a:r>
              <a:rPr lang="en-US" dirty="0" err="1"/>
              <a:t>HomeComponent</a:t>
            </a:r>
            <a:r>
              <a:rPr lang="en-US" dirty="0"/>
              <a:t>.</a:t>
            </a:r>
          </a:p>
          <a:p>
            <a:pPr fontAlgn="base"/>
            <a:r>
              <a:rPr lang="en-US" dirty="0"/>
              <a:t>Note, that we have </a:t>
            </a:r>
            <a:r>
              <a:rPr lang="en-US" dirty="0" err="1"/>
              <a:t>pathMatch</a:t>
            </a:r>
            <a:r>
              <a:rPr lang="en-US" dirty="0"/>
              <a:t> argument set to ‘full’. The </a:t>
            </a:r>
            <a:r>
              <a:rPr lang="en-US" dirty="0" err="1"/>
              <a:t>pathMatch</a:t>
            </a:r>
            <a:r>
              <a:rPr lang="en-US" dirty="0"/>
              <a:t> tells the Router how to match the URL.</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What are Angular Route Parameters?</a:t>
            </a:r>
          </a:p>
          <a:p>
            <a:pPr fontAlgn="base"/>
            <a:r>
              <a:rPr lang="en-US" dirty="0"/>
              <a:t>There are many scenarios, where you need to pass parameters to the route. For example, to navigate to the product detail view, we need to pass the </a:t>
            </a:r>
            <a:r>
              <a:rPr lang="en-US" b="1" dirty="0"/>
              <a:t>id</a:t>
            </a:r>
            <a:r>
              <a:rPr lang="en-US" dirty="0"/>
              <a:t> of the Product, so that component can retrieve it and display it to the user. This is where we use the Route Parameters (or Angular Route </a:t>
            </a:r>
            <a:r>
              <a:rPr lang="en-US" dirty="0" err="1"/>
              <a:t>Params</a:t>
            </a:r>
            <a:r>
              <a:rPr lang="en-US" dirty="0"/>
              <a:t>)</a:t>
            </a:r>
          </a:p>
          <a:p>
            <a:pPr fontAlgn="base"/>
            <a:r>
              <a:rPr lang="en-US" dirty="0"/>
              <a:t>The Route Parameters are a dynamic part of the Route and essential in determining the route.</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For example, consider the following </a:t>
            </a:r>
            <a:r>
              <a:rPr lang="en-US" dirty="0" smtClean="0"/>
              <a:t>route</a:t>
            </a:r>
          </a:p>
          <a:p>
            <a:r>
              <a:rPr lang="en-US" dirty="0"/>
              <a:t>{ path: </a:t>
            </a:r>
            <a:r>
              <a:rPr lang="en-US" dirty="0" smtClean="0"/>
              <a:t>'product/‘, </a:t>
            </a:r>
            <a:r>
              <a:rPr lang="en-US" dirty="0"/>
              <a:t>component: </a:t>
            </a:r>
            <a:r>
              <a:rPr lang="en-US" dirty="0" err="1"/>
              <a:t>ProductComponent</a:t>
            </a:r>
            <a:r>
              <a:rPr lang="en-US" dirty="0"/>
              <a:t> </a:t>
            </a:r>
            <a:r>
              <a:rPr lang="en-US" dirty="0" smtClean="0"/>
              <a:t>}</a:t>
            </a:r>
          </a:p>
          <a:p>
            <a:pPr fontAlgn="base"/>
            <a:r>
              <a:rPr lang="en-US" dirty="0"/>
              <a:t>The above route match only if the URL is /product</a:t>
            </a:r>
          </a:p>
          <a:p>
            <a:pPr fontAlgn="base"/>
            <a:r>
              <a:rPr lang="en-US" dirty="0"/>
              <a:t>To retrieve the product details, our URL should look something like</a:t>
            </a:r>
          </a:p>
          <a:p>
            <a:pPr fontAlgn="base"/>
            <a:r>
              <a:rPr lang="en-US" dirty="0"/>
              <a:t>/product/1</a:t>
            </a:r>
            <a:br>
              <a:rPr lang="en-US" dirty="0"/>
            </a:br>
            <a:r>
              <a:rPr lang="en-US" dirty="0"/>
              <a:t>/product/2</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fontAlgn="base"/>
            <a:r>
              <a:rPr lang="en-US" b="1" dirty="0"/>
              <a:t>Defining the Route</a:t>
            </a:r>
          </a:p>
          <a:p>
            <a:pPr fontAlgn="base"/>
            <a:r>
              <a:rPr lang="en-US" dirty="0"/>
              <a:t>Our first task is to create a Route with a dynamic Parameter. We know how to define </a:t>
            </a:r>
            <a:r>
              <a:rPr lang="en-US" dirty="0">
                <a:hlinkClick r:id="rId2"/>
              </a:rPr>
              <a:t>Route</a:t>
            </a:r>
            <a:r>
              <a:rPr lang="en-US" dirty="0"/>
              <a:t> from the </a:t>
            </a:r>
            <a:r>
              <a:rPr lang="en-US" dirty="0">
                <a:hlinkClick r:id="rId3"/>
              </a:rPr>
              <a:t>Routing &amp; Navigation tutorial</a:t>
            </a:r>
            <a:endParaRPr lang="en-US" dirty="0"/>
          </a:p>
          <a:p>
            <a:pPr fontAlgn="base"/>
            <a:r>
              <a:rPr lang="en-US" dirty="0"/>
              <a:t>We can define parameters by adding a forward slash followed colon and a placeholder (id) as shown below</a:t>
            </a:r>
          </a:p>
          <a:p>
            <a:r>
              <a:rPr lang="en-US" dirty="0"/>
              <a:t>{ path: 'product/:</a:t>
            </a:r>
            <a:r>
              <a:rPr lang="en-US" dirty="0" smtClean="0"/>
              <a:t>id', </a:t>
            </a:r>
            <a:r>
              <a:rPr lang="en-US" dirty="0"/>
              <a:t>component: </a:t>
            </a:r>
            <a:r>
              <a:rPr lang="en-US" dirty="0" err="1"/>
              <a:t>ProductDetailComponent</a:t>
            </a:r>
            <a:r>
              <a:rPr lang="en-US" dirty="0"/>
              <a:t> </a:t>
            </a:r>
            <a:r>
              <a:rPr lang="en-US" dirty="0" smtClean="0"/>
              <a:t>}</a:t>
            </a:r>
          </a:p>
          <a:p>
            <a:r>
              <a:rPr lang="en-US" dirty="0"/>
              <a:t>Where id is the dynamic part of the Route</a:t>
            </a:r>
            <a:r>
              <a:rPr lang="en-US" dirty="0" smtClean="0"/>
              <a:t>.</a:t>
            </a:r>
          </a:p>
          <a:p>
            <a:r>
              <a:rPr lang="en-US" dirty="0"/>
              <a:t>Now above path matches the URLs /product/1 , /product/2, etc.</a:t>
            </a:r>
          </a:p>
        </p:txBody>
      </p:sp>
    </p:spTree>
    <p:extLst>
      <p:ext uri="{BB962C8B-B14F-4D97-AF65-F5344CB8AC3E}">
        <p14:creationId xmlns:p14="http://schemas.microsoft.com/office/powerpoint/2010/main" val="35887839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fontAlgn="base"/>
            <a:r>
              <a:rPr lang="en-US" b="1" dirty="0"/>
              <a:t>Defining the Navigation</a:t>
            </a:r>
          </a:p>
          <a:p>
            <a:pPr fontAlgn="base"/>
            <a:r>
              <a:rPr lang="en-US" dirty="0"/>
              <a:t>We, now need to provide both </a:t>
            </a:r>
            <a:r>
              <a:rPr lang="en-US" b="1" dirty="0"/>
              <a:t>path</a:t>
            </a:r>
            <a:r>
              <a:rPr lang="en-US" dirty="0"/>
              <a:t> and the</a:t>
            </a:r>
            <a:r>
              <a:rPr lang="en-US" b="1" dirty="0"/>
              <a:t> route parameter</a:t>
            </a:r>
            <a:r>
              <a:rPr lang="en-US" dirty="0"/>
              <a:t> </a:t>
            </a:r>
            <a:r>
              <a:rPr lang="en-US" dirty="0" err="1">
                <a:hlinkClick r:id="rId2"/>
              </a:rPr>
              <a:t>routerLink</a:t>
            </a:r>
            <a:r>
              <a:rPr lang="en-US" dirty="0"/>
              <a:t> directive.</a:t>
            </a:r>
          </a:p>
          <a:p>
            <a:pPr fontAlgn="base"/>
            <a:r>
              <a:rPr lang="en-US" dirty="0"/>
              <a:t>This is done by adding the id of the product as the second element to the </a:t>
            </a:r>
            <a:r>
              <a:rPr lang="en-US" dirty="0" err="1">
                <a:hlinkClick r:id="rId2"/>
              </a:rPr>
              <a:t>routerLink</a:t>
            </a:r>
            <a:r>
              <a:rPr lang="en-US" dirty="0"/>
              <a:t> parameters array as shown below</a:t>
            </a:r>
          </a:p>
          <a:p>
            <a:r>
              <a:rPr lang="en-US" dirty="0"/>
              <a:t>&lt;a [</a:t>
            </a:r>
            <a:r>
              <a:rPr lang="en-US" dirty="0" err="1"/>
              <a:t>routerLink</a:t>
            </a:r>
            <a:r>
              <a:rPr lang="en-US" dirty="0"/>
              <a:t>]="['/Product', ‘2’]"&gt;{{product.name}} &lt;/a</a:t>
            </a:r>
            <a:r>
              <a:rPr lang="en-US" dirty="0" smtClean="0"/>
              <a:t>&gt;</a:t>
            </a:r>
          </a:p>
          <a:p>
            <a:r>
              <a:rPr lang="en-US" dirty="0"/>
              <a:t>Which translates to the URL /</a:t>
            </a:r>
            <a:r>
              <a:rPr lang="en-US" dirty="0" smtClean="0"/>
              <a:t>product/2</a:t>
            </a:r>
          </a:p>
          <a:p>
            <a:r>
              <a:rPr lang="en-US" dirty="0"/>
              <a:t>&lt;a [</a:t>
            </a:r>
            <a:r>
              <a:rPr lang="en-US" dirty="0" err="1"/>
              <a:t>routerLink</a:t>
            </a:r>
            <a:r>
              <a:rPr lang="en-US" dirty="0"/>
              <a:t>]="['/Product', </a:t>
            </a:r>
            <a:r>
              <a:rPr lang="en-US" dirty="0" err="1"/>
              <a:t>product.productID</a:t>
            </a:r>
            <a:r>
              <a:rPr lang="en-US" dirty="0"/>
              <a:t>]"&gt;{{product.name}} &lt;/a&gt;</a:t>
            </a:r>
          </a:p>
        </p:txBody>
      </p:sp>
    </p:spTree>
    <p:extLst>
      <p:ext uri="{BB962C8B-B14F-4D97-AF65-F5344CB8AC3E}">
        <p14:creationId xmlns:p14="http://schemas.microsoft.com/office/powerpoint/2010/main" val="358878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smtClean="0"/>
              <a:t>Introduction  to angular</a:t>
            </a:r>
          </a:p>
          <a:p>
            <a:r>
              <a:rPr lang="en-US" dirty="0" smtClean="0"/>
              <a:t>Angular </a:t>
            </a:r>
            <a:r>
              <a:rPr lang="en-US" dirty="0"/>
              <a:t>is a client-side JavaScript framework that was specifically designed to help developers build SPAs (Single Page Applications) in accordance with best practices for web development. By providing a structured environment for building SPAs, the risk of producing “spaghetti code” is highly reduced. So, you must be wondering what is SPA?</a:t>
            </a:r>
          </a:p>
          <a:p>
            <a:r>
              <a:rPr lang="en-US" b="1" i="1" dirty="0"/>
              <a:t>Single-Page Applications</a:t>
            </a:r>
            <a:r>
              <a:rPr lang="en-US" dirty="0"/>
              <a:t> (or </a:t>
            </a:r>
            <a:r>
              <a:rPr lang="en-US" b="1" i="1" dirty="0"/>
              <a:t>SPA’s</a:t>
            </a:r>
            <a:r>
              <a:rPr lang="en-US" dirty="0"/>
              <a:t>) are applications that are accessed via a web browser like other websites but offer more dynamic interactions resembling native mobile and desktop apps. The most notable difference between a regular website and SPA is the reduced amount of page refreshes. SPAs have a heavier usage of AJAX- a way to communicate with back-end servers without doing a full page refresh to get data loaded into our application. As a result, the process of rendering pages happens mostly on the client-side.</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You can also use the </a:t>
            </a:r>
            <a:r>
              <a:rPr lang="en-US" b="1" dirty="0"/>
              <a:t>navigate method of the router </a:t>
            </a:r>
            <a:r>
              <a:rPr lang="en-US" b="1" dirty="0" smtClean="0"/>
              <a:t>object</a:t>
            </a:r>
          </a:p>
          <a:p>
            <a:endParaRPr lang="en-US" dirty="0"/>
          </a:p>
        </p:txBody>
      </p:sp>
      <p:graphicFrame>
        <p:nvGraphicFramePr>
          <p:cNvPr id="2" name="Table 1"/>
          <p:cNvGraphicFramePr>
            <a:graphicFrameLocks noGrp="1"/>
          </p:cNvGraphicFramePr>
          <p:nvPr/>
        </p:nvGraphicFramePr>
        <p:xfrm>
          <a:off x="1179189" y="2994501"/>
          <a:ext cx="6785621" cy="1737360"/>
        </p:xfrm>
        <a:graphic>
          <a:graphicData uri="http://schemas.openxmlformats.org/drawingml/2006/table">
            <a:tbl>
              <a:tblPr/>
              <a:tblGrid>
                <a:gridCol w="254328"/>
                <a:gridCol w="6531293"/>
              </a:tblGrid>
              <a:tr h="0">
                <a:tc>
                  <a:txBody>
                    <a:bodyPr/>
                    <a:lstStyle/>
                    <a:p>
                      <a:pPr algn="r" fontAlgn="base"/>
                      <a:r>
                        <a:rPr lang="en-US">
                          <a:solidFill>
                            <a:srgbClr val="AAAAAA"/>
                          </a:solidFill>
                          <a:effectLst/>
                          <a:latin typeface="inherit"/>
                        </a:rPr>
                        <a:t/>
                      </a:r>
                      <a:br>
                        <a:rPr lang="en-US">
                          <a:solidFill>
                            <a:srgbClr val="AAAAAA"/>
                          </a:solidFill>
                          <a:effectLst/>
                          <a:latin typeface="inherit"/>
                        </a:rPr>
                      </a:br>
                      <a:r>
                        <a:rPr lang="en-US">
                          <a:solidFill>
                            <a:srgbClr val="AAAAAA"/>
                          </a:solidFill>
                          <a:effectLst/>
                          <a:latin typeface="inherit"/>
                        </a:rPr>
                        <a:t>3</a:t>
                      </a:r>
                    </a:p>
                    <a:p>
                      <a:pPr algn="r" fontAlgn="base"/>
                      <a:r>
                        <a:rPr lang="en-US">
                          <a:solidFill>
                            <a:srgbClr val="AAAAAA"/>
                          </a:solidFill>
                          <a:effectLst/>
                          <a:latin typeface="inherit"/>
                        </a:rPr>
                        <a:t>4</a:t>
                      </a:r>
                    </a:p>
                    <a:p>
                      <a:pPr algn="r" fontAlgn="base"/>
                      <a:r>
                        <a:rPr lang="en-US">
                          <a:solidFill>
                            <a:srgbClr val="AAAAAA"/>
                          </a:solidFill>
                          <a:effectLst/>
                          <a:latin typeface="inherit"/>
                        </a:rPr>
                        <a:t>5</a:t>
                      </a:r>
                    </a:p>
                    <a:p>
                      <a:pPr algn="r" fontAlgn="base"/>
                      <a:r>
                        <a:rPr lang="en-US">
                          <a:solidFill>
                            <a:srgbClr val="AAAAAA"/>
                          </a:solidFill>
                          <a:effectLst/>
                          <a:latin typeface="inherit"/>
                        </a:rPr>
                        <a:t>6</a:t>
                      </a:r>
                    </a:p>
                    <a:p>
                      <a:pPr algn="r" fontAlgn="base"/>
                      <a:r>
                        <a:rPr lang="en-US">
                          <a:solidFill>
                            <a:srgbClr val="AAAAAA"/>
                          </a:solidFill>
                          <a:effectLst/>
                          <a:latin typeface="inherit"/>
                        </a:rPr>
                        <a:t>7</a:t>
                      </a:r>
                    </a:p>
                  </a:txBody>
                  <a:tcPr>
                    <a:lnL>
                      <a:noFill/>
                    </a:lnL>
                    <a:lnR>
                      <a:noFill/>
                    </a:lnR>
                    <a:lnT>
                      <a:noFill/>
                    </a:lnT>
                    <a:lnB>
                      <a:noFill/>
                    </a:lnB>
                    <a:solidFill>
                      <a:srgbClr val="EEEEEE"/>
                    </a:solidFill>
                  </a:tcPr>
                </a:tc>
                <a:tc>
                  <a:txBody>
                    <a:bodyPr/>
                    <a:lstStyle/>
                    <a:p>
                      <a:pPr algn="l" fontAlgn="base"/>
                      <a:r>
                        <a:rPr lang="en-US" dirty="0">
                          <a:solidFill>
                            <a:srgbClr val="000000"/>
                          </a:solidFill>
                          <a:effectLst/>
                          <a:latin typeface="inherit"/>
                        </a:rPr>
                        <a:t> </a:t>
                      </a:r>
                    </a:p>
                    <a:p>
                      <a:pPr algn="l" fontAlgn="base"/>
                      <a:r>
                        <a:rPr lang="en-US" dirty="0" err="1">
                          <a:solidFill>
                            <a:srgbClr val="008080"/>
                          </a:solidFill>
                          <a:effectLst/>
                          <a:latin typeface="inherit"/>
                        </a:rPr>
                        <a:t>goProduct</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b="1" dirty="0" err="1">
                          <a:solidFill>
                            <a:srgbClr val="000000"/>
                          </a:solidFill>
                          <a:effectLst/>
                          <a:latin typeface="inherit"/>
                        </a:rPr>
                        <a:t>this</a:t>
                      </a:r>
                      <a:r>
                        <a:rPr lang="en-US" dirty="0" err="1">
                          <a:solidFill>
                            <a:srgbClr val="333333"/>
                          </a:solidFill>
                          <a:effectLst/>
                          <a:latin typeface="inherit"/>
                        </a:rPr>
                        <a:t>.</a:t>
                      </a:r>
                      <a:r>
                        <a:rPr lang="en-US" dirty="0" err="1">
                          <a:solidFill>
                            <a:srgbClr val="000000"/>
                          </a:solidFill>
                          <a:effectLst/>
                          <a:latin typeface="inherit"/>
                        </a:rPr>
                        <a:t>router</a:t>
                      </a:r>
                      <a:r>
                        <a:rPr lang="en-US" dirty="0" err="1">
                          <a:solidFill>
                            <a:srgbClr val="333333"/>
                          </a:solidFill>
                          <a:effectLst/>
                          <a:latin typeface="inherit"/>
                        </a:rPr>
                        <a:t>.</a:t>
                      </a:r>
                      <a:r>
                        <a:rPr lang="en-US" dirty="0" err="1">
                          <a:solidFill>
                            <a:srgbClr val="008080"/>
                          </a:solidFill>
                          <a:effectLst/>
                          <a:latin typeface="inherit"/>
                        </a:rPr>
                        <a:t>navigate</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333333"/>
                          </a:solidFill>
                          <a:effectLst/>
                          <a:latin typeface="inherit"/>
                        </a:rPr>
                        <a:t>[</a:t>
                      </a:r>
                      <a:r>
                        <a:rPr lang="en-US" dirty="0">
                          <a:solidFill>
                            <a:srgbClr val="DD1144"/>
                          </a:solidFill>
                          <a:effectLst/>
                          <a:latin typeface="inherit"/>
                        </a:rPr>
                        <a:t>'/products'</a:t>
                      </a:r>
                      <a:r>
                        <a:rPr lang="en-US" dirty="0">
                          <a:solidFill>
                            <a:srgbClr val="333333"/>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product</a:t>
                      </a:r>
                      <a:r>
                        <a:rPr lang="en-US" dirty="0" err="1">
                          <a:solidFill>
                            <a:srgbClr val="333333"/>
                          </a:solidFill>
                          <a:effectLst/>
                          <a:latin typeface="inherit"/>
                        </a:rPr>
                        <a:t>.</a:t>
                      </a:r>
                      <a:r>
                        <a:rPr lang="en-US" dirty="0" err="1">
                          <a:solidFill>
                            <a:srgbClr val="000000"/>
                          </a:solidFill>
                          <a:effectLst/>
                          <a:latin typeface="inherit"/>
                        </a:rPr>
                        <a:t>productID</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solidFill>
                      <a:srgbClr val="F8F8FF"/>
                    </a:solidFill>
                  </a:tcPr>
                </a:tc>
              </a:tr>
            </a:tbl>
          </a:graphicData>
        </a:graphic>
      </p:graphicFrame>
    </p:spTree>
    <p:extLst>
      <p:ext uri="{BB962C8B-B14F-4D97-AF65-F5344CB8AC3E}">
        <p14:creationId xmlns:p14="http://schemas.microsoft.com/office/powerpoint/2010/main" val="35887839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fontAlgn="base"/>
            <a:r>
              <a:rPr lang="en-US" b="1" dirty="0"/>
              <a:t>Retrieve the parameter in the component</a:t>
            </a:r>
          </a:p>
          <a:p>
            <a:pPr fontAlgn="base"/>
            <a:r>
              <a:rPr lang="en-US" dirty="0"/>
              <a:t>Finally, our component needs to extract the route parameter from the URL</a:t>
            </a:r>
          </a:p>
          <a:p>
            <a:pPr fontAlgn="base"/>
            <a:r>
              <a:rPr lang="en-US" dirty="0"/>
              <a:t>This is done via the </a:t>
            </a:r>
            <a:r>
              <a:rPr lang="en-US" b="1" dirty="0" err="1"/>
              <a:t>ActivatedRoute</a:t>
            </a:r>
            <a:r>
              <a:rPr lang="en-US" dirty="0"/>
              <a:t> service from the </a:t>
            </a:r>
            <a:r>
              <a:rPr lang="en-US" dirty="0">
                <a:hlinkClick r:id="rId2"/>
              </a:rPr>
              <a:t>angular router module</a:t>
            </a:r>
            <a:r>
              <a:rPr lang="en-US" dirty="0"/>
              <a:t> to get the parameter value</a:t>
            </a:r>
          </a:p>
          <a:p>
            <a:pPr fontAlgn="base"/>
            <a:r>
              <a:rPr lang="en-US" b="1" dirty="0" err="1"/>
              <a:t>ActviatedRoute</a:t>
            </a:r>
            <a:endParaRPr lang="en-US" b="1" dirty="0"/>
          </a:p>
          <a:p>
            <a:pPr fontAlgn="base"/>
            <a:r>
              <a:rPr lang="en-US" dirty="0"/>
              <a:t/>
            </a:r>
            <a:br>
              <a:rPr lang="en-US" dirty="0"/>
            </a:br>
            <a:r>
              <a:rPr lang="en-US" dirty="0"/>
              <a:t>The </a:t>
            </a:r>
            <a:r>
              <a:rPr lang="en-US" dirty="0" err="1">
                <a:hlinkClick r:id="rId3"/>
              </a:rPr>
              <a:t>ActivatedRoute</a:t>
            </a:r>
            <a:r>
              <a:rPr lang="en-US" dirty="0"/>
              <a:t> is a service, which keeps track of the currently activated route associated with the loaded Component.</a:t>
            </a:r>
          </a:p>
          <a:p>
            <a:pPr fontAlgn="base"/>
            <a:r>
              <a:rPr lang="en-US" dirty="0"/>
              <a:t>To use </a:t>
            </a:r>
            <a:r>
              <a:rPr lang="en-US" dirty="0" err="1"/>
              <a:t>ActivatedRoute</a:t>
            </a:r>
            <a:r>
              <a:rPr lang="en-US" dirty="0"/>
              <a:t>, we need to import it into our component</a:t>
            </a:r>
          </a:p>
          <a:p>
            <a:r>
              <a:rPr lang="en-US" dirty="0"/>
              <a:t>import { </a:t>
            </a:r>
            <a:r>
              <a:rPr lang="en-US" dirty="0" err="1"/>
              <a:t>ActivatedRoute</a:t>
            </a:r>
            <a:r>
              <a:rPr lang="en-US" dirty="0"/>
              <a:t> } from '@angular/router';</a:t>
            </a:r>
          </a:p>
        </p:txBody>
      </p:sp>
    </p:spTree>
    <p:extLst>
      <p:ext uri="{BB962C8B-B14F-4D97-AF65-F5344CB8AC3E}">
        <p14:creationId xmlns:p14="http://schemas.microsoft.com/office/powerpoint/2010/main" val="35887839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dirty="0"/>
              <a:t>There are two properties that </a:t>
            </a:r>
            <a:r>
              <a:rPr lang="en-US" dirty="0" err="1"/>
              <a:t>ActviatedRoute</a:t>
            </a:r>
            <a:r>
              <a:rPr lang="en-US" dirty="0"/>
              <a:t> routes provide, which contain the Route Parameter.</a:t>
            </a:r>
          </a:p>
          <a:p>
            <a:pPr fontAlgn="base"/>
            <a:r>
              <a:rPr lang="en-US" dirty="0" err="1"/>
              <a:t>ParamMap</a:t>
            </a:r>
            <a:endParaRPr lang="en-US" dirty="0"/>
          </a:p>
          <a:p>
            <a:pPr fontAlgn="base"/>
            <a:r>
              <a:rPr lang="en-US" dirty="0" err="1"/>
              <a:t>Params</a:t>
            </a:r>
            <a:endParaRPr lang="en-US" dirty="0"/>
          </a:p>
          <a:p>
            <a:pPr fontAlgn="base"/>
            <a:r>
              <a:rPr lang="en-US" b="1" dirty="0" err="1"/>
              <a:t>Params</a:t>
            </a:r>
            <a:endParaRPr lang="en-US" b="1" dirty="0"/>
          </a:p>
          <a:p>
            <a:pPr fontAlgn="base"/>
            <a:r>
              <a:rPr lang="en-US" dirty="0"/>
              <a:t>The Angular </a:t>
            </a:r>
            <a:r>
              <a:rPr lang="en-US" dirty="0" err="1"/>
              <a:t>ActviatedRoute</a:t>
            </a:r>
            <a:r>
              <a:rPr lang="en-US" dirty="0"/>
              <a:t> also maintains the Route Parameters in the </a:t>
            </a:r>
            <a:r>
              <a:rPr lang="en-US" dirty="0" err="1"/>
              <a:t>Params</a:t>
            </a:r>
            <a:r>
              <a:rPr lang="en-US" dirty="0"/>
              <a:t> array. The </a:t>
            </a:r>
            <a:r>
              <a:rPr lang="en-US" dirty="0" err="1"/>
              <a:t>Params</a:t>
            </a:r>
            <a:r>
              <a:rPr lang="en-US" dirty="0"/>
              <a:t> array is a list of parameter values, indexed by name.</a:t>
            </a:r>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fontAlgn="base"/>
            <a:r>
              <a:rPr lang="en-US" b="1" dirty="0"/>
              <a:t>Reading the Route Parameters</a:t>
            </a:r>
          </a:p>
          <a:p>
            <a:pPr fontAlgn="base"/>
            <a:r>
              <a:rPr lang="en-US" dirty="0" smtClean="0"/>
              <a:t>Subscribing </a:t>
            </a:r>
            <a:r>
              <a:rPr lang="en-US" dirty="0"/>
              <a:t>to the </a:t>
            </a:r>
            <a:r>
              <a:rPr lang="en-US" b="1" dirty="0" err="1"/>
              <a:t>paramMap</a:t>
            </a:r>
            <a:r>
              <a:rPr lang="en-US" b="1" dirty="0"/>
              <a:t> or </a:t>
            </a:r>
            <a:r>
              <a:rPr lang="en-US" b="1" dirty="0" err="1"/>
              <a:t>params</a:t>
            </a:r>
            <a:r>
              <a:rPr lang="en-US" b="1" dirty="0"/>
              <a:t> observable</a:t>
            </a:r>
            <a:r>
              <a:rPr lang="en-US" dirty="0"/>
              <a:t> property of the </a:t>
            </a:r>
            <a:r>
              <a:rPr lang="en-US" dirty="0" err="1" smtClean="0"/>
              <a:t>ActivatedRoute</a:t>
            </a:r>
            <a:endParaRPr lang="en-US" dirty="0" smtClean="0"/>
          </a:p>
          <a:p>
            <a:pPr fontAlgn="base"/>
            <a:r>
              <a:rPr lang="en-US" dirty="0" err="1" smtClean="0"/>
              <a:t>Eg</a:t>
            </a:r>
            <a:endParaRPr lang="en-US" dirty="0" smtClean="0"/>
          </a:p>
          <a:p>
            <a:pPr fontAlgn="base"/>
            <a:r>
              <a:rPr lang="en-US" dirty="0" err="1"/>
              <a:t>this.paramSub</a:t>
            </a:r>
            <a:r>
              <a:rPr lang="en-US" dirty="0"/>
              <a:t>=</a:t>
            </a:r>
            <a:r>
              <a:rPr lang="en-US" dirty="0" err="1"/>
              <a:t>this.ar.params.subscribe</a:t>
            </a:r>
            <a:endParaRPr lang="en-US" dirty="0"/>
          </a:p>
          <a:p>
            <a:pPr fontAlgn="base"/>
            <a:r>
              <a:rPr lang="en-US" dirty="0"/>
              <a:t>        (</a:t>
            </a:r>
            <a:r>
              <a:rPr lang="en-US" dirty="0" err="1"/>
              <a:t>params</a:t>
            </a:r>
            <a:r>
              <a:rPr lang="en-US" dirty="0"/>
              <a:t>=&gt;{</a:t>
            </a:r>
          </a:p>
          <a:p>
            <a:pPr fontAlgn="base"/>
            <a:r>
              <a:rPr lang="en-US" dirty="0"/>
              <a:t>            this.id=+</a:t>
            </a:r>
            <a:r>
              <a:rPr lang="en-US" dirty="0" err="1"/>
              <a:t>params</a:t>
            </a:r>
            <a:r>
              <a:rPr lang="en-US" dirty="0"/>
              <a:t>['id'];</a:t>
            </a:r>
          </a:p>
          <a:p>
            <a:pPr fontAlgn="base"/>
            <a:r>
              <a:rPr lang="en-US" dirty="0"/>
              <a:t>        });</a:t>
            </a:r>
            <a:endParaRPr lang="en-US" dirty="0" smtClean="0"/>
          </a:p>
          <a:p>
            <a:pPr fontAlgn="base"/>
            <a:endParaRPr lang="en-US" dirty="0"/>
          </a:p>
          <a:p>
            <a:endParaRPr lang="en-US" dirty="0"/>
          </a:p>
        </p:txBody>
      </p:sp>
    </p:spTree>
    <p:extLst>
      <p:ext uri="{BB962C8B-B14F-4D97-AF65-F5344CB8AC3E}">
        <p14:creationId xmlns:p14="http://schemas.microsoft.com/office/powerpoint/2010/main" val="35887839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dirty="0"/>
              <a:t>What is Route Guard?</a:t>
            </a:r>
          </a:p>
          <a:p>
            <a:r>
              <a:rPr lang="en-US" dirty="0"/>
              <a:t>Why is it Required?</a:t>
            </a:r>
          </a:p>
          <a:p>
            <a:r>
              <a:rPr lang="en-US" dirty="0"/>
              <a:t>Type of Angular Route Guard?</a:t>
            </a:r>
          </a:p>
          <a:p>
            <a:r>
              <a:rPr lang="en-US" dirty="0"/>
              <a:t>How to Implement </a:t>
            </a:r>
            <a:r>
              <a:rPr lang="en-US" dirty="0" err="1"/>
              <a:t>CanActivateGuard</a:t>
            </a:r>
            <a:r>
              <a:rPr lang="en-US" dirty="0"/>
              <a:t>?</a:t>
            </a:r>
          </a:p>
          <a:p>
            <a:r>
              <a:rPr lang="en-US" dirty="0"/>
              <a:t>What is Route Guard?</a:t>
            </a:r>
          </a:p>
          <a:p>
            <a:r>
              <a:rPr lang="en-US" dirty="0"/>
              <a:t>In the traditional web application, we were checking users' access and permission using Authentication and Authorization on the server side. If the user doesn’t have sufficient access or permission, we were redirecting a user to the login page with an appropriate error message.</a:t>
            </a:r>
          </a:p>
          <a:p>
            <a:r>
              <a:rPr lang="en-US" dirty="0"/>
              <a:t>Now a question comes to mind; how we will achieve this in Angular? I mean how will restrict a user to access a certain area of the application without login/permission?</a:t>
            </a:r>
          </a:p>
          <a:p>
            <a:r>
              <a:rPr lang="en-US" dirty="0"/>
              <a:t>That’s one of the scenarios where Route Guard comes into the picture.</a:t>
            </a:r>
          </a:p>
          <a:p>
            <a:r>
              <a:rPr lang="en-US" dirty="0"/>
              <a:t>Route Guards help us to prevent users to access a certain area of the application that is not permitted or has access to</a:t>
            </a:r>
            <a:r>
              <a:rPr lang="en-US" dirty="0" smtClean="0"/>
              <a:t>.</a:t>
            </a:r>
            <a:endParaRPr lang="en-US" dirty="0"/>
          </a:p>
        </p:txBody>
      </p:sp>
    </p:spTree>
    <p:extLst>
      <p:ext uri="{BB962C8B-B14F-4D97-AF65-F5344CB8AC3E}">
        <p14:creationId xmlns:p14="http://schemas.microsoft.com/office/powerpoint/2010/main" val="9982013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US" dirty="0"/>
              <a:t>Type of Route Guard?</a:t>
            </a:r>
          </a:p>
          <a:p>
            <a:r>
              <a:rPr lang="en-US" dirty="0"/>
              <a:t>Four types of Route guards are available in Angular. In this article, we will cover the “</a:t>
            </a:r>
            <a:r>
              <a:rPr lang="en-US" dirty="0" err="1"/>
              <a:t>CanActivate</a:t>
            </a:r>
            <a:r>
              <a:rPr lang="en-US" dirty="0"/>
              <a:t>” Route guard and the rest will cover in subsequent articles.</a:t>
            </a:r>
          </a:p>
          <a:p>
            <a:r>
              <a:rPr lang="en-US" dirty="0" err="1"/>
              <a:t>CanActivate</a:t>
            </a:r>
            <a:endParaRPr lang="en-US" dirty="0"/>
          </a:p>
          <a:p>
            <a:r>
              <a:rPr lang="en-US" dirty="0" err="1"/>
              <a:t>CanActivateChild</a:t>
            </a:r>
            <a:endParaRPr lang="en-US" dirty="0"/>
          </a:p>
          <a:p>
            <a:r>
              <a:rPr lang="en-US" dirty="0" err="1"/>
              <a:t>CanDeactivate</a:t>
            </a:r>
            <a:endParaRPr lang="en-US" dirty="0"/>
          </a:p>
          <a:p>
            <a:r>
              <a:rPr lang="en-US" dirty="0" err="1"/>
              <a:t>CanLoad</a:t>
            </a:r>
            <a:endParaRPr lang="en-US" dirty="0"/>
          </a:p>
          <a:p>
            <a:r>
              <a:rPr lang="en-US" dirty="0"/>
              <a:t>Please note that all Route guards have interfaces that need to be implemented in the component class. </a:t>
            </a:r>
          </a:p>
          <a:p>
            <a:r>
              <a:rPr lang="en-US" dirty="0" err="1"/>
              <a:t>eg</a:t>
            </a:r>
            <a:r>
              <a:rPr lang="en-US" dirty="0"/>
              <a:t>. “</a:t>
            </a:r>
            <a:r>
              <a:rPr lang="en-US" dirty="0" err="1"/>
              <a:t>CanActivate</a:t>
            </a:r>
            <a:r>
              <a:rPr lang="en-US" dirty="0"/>
              <a:t>” is an interface that has a method called “</a:t>
            </a:r>
            <a:r>
              <a:rPr lang="en-US" dirty="0" err="1"/>
              <a:t>canActivate</a:t>
            </a:r>
            <a:r>
              <a:rPr lang="en-US" dirty="0"/>
              <a:t>”</a:t>
            </a:r>
          </a:p>
          <a:p>
            <a:r>
              <a:rPr lang="en-US" dirty="0"/>
              <a:t>Please see the below screen to get a better understanding,     </a:t>
            </a:r>
          </a:p>
          <a:p>
            <a:endParaRPr lang="en-US" dirty="0"/>
          </a:p>
          <a:p>
            <a:endParaRPr lang="en-US" dirty="0"/>
          </a:p>
        </p:txBody>
      </p:sp>
    </p:spTree>
    <p:extLst>
      <p:ext uri="{BB962C8B-B14F-4D97-AF65-F5344CB8AC3E}">
        <p14:creationId xmlns:p14="http://schemas.microsoft.com/office/powerpoint/2010/main" val="8593258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Suppose </a:t>
            </a:r>
            <a:r>
              <a:rPr lang="en-US" dirty="0"/>
              <a:t>we have multiple Route guards applied to a specific route then all route guards should return true to navigate. If any route guard returns false then the navigation will be canceled.</a:t>
            </a:r>
          </a:p>
          <a:p>
            <a:r>
              <a:rPr lang="en-US" dirty="0"/>
              <a:t>Let's see below the screen to understand,</a:t>
            </a:r>
          </a:p>
          <a:p>
            <a:r>
              <a:rPr lang="en-US" dirty="0"/>
              <a:t/>
            </a:r>
            <a:br>
              <a:rPr lang="en-US" dirty="0"/>
            </a:br>
            <a:endParaRPr lang="en-US" dirty="0"/>
          </a:p>
        </p:txBody>
      </p:sp>
      <p:pic>
        <p:nvPicPr>
          <p:cNvPr id="1026" name="Picture 2" descr="https://f4n3x6c5.stackpathcdn.com/article/angular-route-guard/Images/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457200"/>
            <a:ext cx="90487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137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endParaRPr lang="en-US" dirty="0" smtClean="0"/>
          </a:p>
          <a:p>
            <a:endParaRPr lang="en-US" dirty="0"/>
          </a:p>
          <a:p>
            <a:endParaRPr lang="en-US" dirty="0" smtClean="0"/>
          </a:p>
          <a:p>
            <a:endParaRPr lang="en-US" dirty="0" smtClean="0"/>
          </a:p>
          <a:p>
            <a:r>
              <a:rPr lang="en-US" dirty="0" smtClean="0"/>
              <a:t>In </a:t>
            </a:r>
            <a:r>
              <a:rPr lang="en-US" dirty="0"/>
              <a:t>the above screen, we have two route guards,</a:t>
            </a:r>
          </a:p>
          <a:p>
            <a:r>
              <a:rPr lang="en-US" dirty="0" err="1"/>
              <a:t>MemberAuthGaurd</a:t>
            </a:r>
            <a:endParaRPr lang="en-US" dirty="0"/>
          </a:p>
          <a:p>
            <a:r>
              <a:rPr lang="en-US" dirty="0" err="1"/>
              <a:t>DetailsAuthGuard</a:t>
            </a:r>
            <a:endParaRPr lang="en-US" dirty="0"/>
          </a:p>
          <a:p>
            <a:r>
              <a:rPr lang="en-US" dirty="0"/>
              <a:t>So both route guards should return true. In case any of the route guards return false then “member” navigation will not work.</a:t>
            </a:r>
          </a:p>
          <a:p>
            <a:r>
              <a:rPr lang="en-US" dirty="0"/>
              <a:t>Now we will implement “</a:t>
            </a:r>
            <a:r>
              <a:rPr lang="en-US" dirty="0" err="1"/>
              <a:t>CanActivateGaurd</a:t>
            </a:r>
            <a:r>
              <a:rPr lang="en-US" dirty="0"/>
              <a:t>” </a:t>
            </a:r>
          </a:p>
          <a:p>
            <a:r>
              <a:rPr lang="en-US" dirty="0"/>
              <a:t>How to Implement a </a:t>
            </a:r>
            <a:r>
              <a:rPr lang="en-US" dirty="0" err="1"/>
              <a:t>CanActivateGuard</a:t>
            </a:r>
            <a:r>
              <a:rPr lang="en-US" dirty="0"/>
              <a:t>?</a:t>
            </a:r>
          </a:p>
          <a:p>
            <a:r>
              <a:rPr lang="en-US" dirty="0"/>
              <a:t>First, we will see the syntax/command used to create a route guard.</a:t>
            </a:r>
          </a:p>
          <a:p>
            <a:r>
              <a:rPr lang="en-US" b="1" dirty="0"/>
              <a:t>Syntax </a:t>
            </a:r>
            <a:endParaRPr lang="en-US" dirty="0"/>
          </a:p>
          <a:p>
            <a:r>
              <a:rPr lang="en-US" dirty="0" err="1"/>
              <a:t>ng</a:t>
            </a:r>
            <a:r>
              <a:rPr lang="en-US" dirty="0"/>
              <a:t> g </a:t>
            </a:r>
            <a:r>
              <a:rPr lang="en-US" dirty="0" err="1"/>
              <a:t>g</a:t>
            </a:r>
            <a:r>
              <a:rPr lang="en-US" dirty="0"/>
              <a:t> “name of the guard”</a:t>
            </a:r>
          </a:p>
          <a:p>
            <a:endParaRPr lang="en-US" dirty="0"/>
          </a:p>
        </p:txBody>
      </p:sp>
      <p:pic>
        <p:nvPicPr>
          <p:cNvPr id="2050" name="Picture 2" descr="https://f4n3x6c5.stackpathcdn.com/article/angular-route-guard/Images/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
            <a:ext cx="72199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4504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fontAlgn="t"/>
            <a:endParaRPr lang="en-US" dirty="0"/>
          </a:p>
          <a:p>
            <a:pPr fontAlgn="ctr"/>
            <a:r>
              <a:rPr lang="en-US" dirty="0"/>
              <a:t>How To Implement Lazy Loading In Angular</a:t>
            </a:r>
          </a:p>
          <a:p>
            <a:pPr fontAlgn="t"/>
            <a:r>
              <a:rPr lang="en-US" dirty="0"/>
              <a:t> </a:t>
            </a:r>
            <a:r>
              <a:rPr lang="en-US" dirty="0" smtClean="0"/>
              <a:t>What </a:t>
            </a:r>
            <a:r>
              <a:rPr lang="en-US" dirty="0"/>
              <a:t>is Lazy Loading in Angular?</a:t>
            </a:r>
          </a:p>
          <a:p>
            <a:r>
              <a:rPr lang="en-US" dirty="0"/>
              <a:t>When Lazy Loading is useful?</a:t>
            </a:r>
          </a:p>
          <a:p>
            <a:r>
              <a:rPr lang="en-US" dirty="0"/>
              <a:t>How to Lazy Load a Component in Angular?</a:t>
            </a:r>
          </a:p>
          <a:p>
            <a:r>
              <a:rPr lang="en-US" dirty="0"/>
              <a:t>What is Lazy Loading in Angular?</a:t>
            </a:r>
          </a:p>
          <a:p>
            <a:r>
              <a:rPr lang="en-US" dirty="0"/>
              <a:t>Lazy loading in Angular refers to the ability to load components as needed, rather than loading all components at once during the initial application load.</a:t>
            </a:r>
          </a:p>
          <a:p>
            <a:r>
              <a:rPr lang="en-US" dirty="0"/>
              <a:t>Lazy loading modules helps us decrease the start-up time as Application does not need to load everything at start-up and modules that are lazily loaded will only be loaded when the user navigates to their routes.</a:t>
            </a:r>
          </a:p>
          <a:p>
            <a:r>
              <a:rPr lang="en-US" dirty="0"/>
              <a:t>The following image represents the resulting build artifacts between default loading </a:t>
            </a:r>
            <a:r>
              <a:rPr lang="en-US" dirty="0" err="1"/>
              <a:t>vs</a:t>
            </a:r>
            <a:r>
              <a:rPr lang="en-US" dirty="0"/>
              <a:t> Lazy loading of some of the features:</a:t>
            </a:r>
          </a:p>
          <a:p>
            <a:endParaRPr lang="en-US" dirty="0"/>
          </a:p>
        </p:txBody>
      </p:sp>
    </p:spTree>
    <p:extLst>
      <p:ext uri="{BB962C8B-B14F-4D97-AF65-F5344CB8AC3E}">
        <p14:creationId xmlns:p14="http://schemas.microsoft.com/office/powerpoint/2010/main" val="22634258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dirty="0"/>
          </a:p>
        </p:txBody>
      </p:sp>
      <p:pic>
        <p:nvPicPr>
          <p:cNvPr id="3074" name="Picture 2" descr="How To Implement Lazy Loading In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73723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60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Single  page Application VS  Non single page application</a:t>
            </a:r>
            <a:endParaRPr lang="en-US" dirty="0"/>
          </a:p>
        </p:txBody>
      </p:sp>
      <p:pic>
        <p:nvPicPr>
          <p:cNvPr id="4" name="Picture 3" descr="Single Page Application - Angular Tutorial - Edureka"/>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772400" cy="4267200"/>
          </a:xfrm>
          <a:prstGeom prst="rect">
            <a:avLst/>
          </a:prstGeom>
          <a:noFill/>
          <a:ln>
            <a:noFill/>
          </a:ln>
        </p:spPr>
      </p:pic>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a:t>Using Lazy loading, some of the feature modules (feature-n) are separated into different chunks, and these are only loaded if the user navigates to that specific route.</a:t>
            </a:r>
          </a:p>
          <a:p>
            <a:r>
              <a:rPr lang="en-US" dirty="0"/>
              <a:t>When Lazy Loading is useful?</a:t>
            </a:r>
          </a:p>
          <a:p>
            <a:r>
              <a:rPr lang="en-US" dirty="0"/>
              <a:t>When </a:t>
            </a:r>
            <a:r>
              <a:rPr lang="en-US" dirty="0" err="1"/>
              <a:t>NgModule</a:t>
            </a:r>
            <a:r>
              <a:rPr lang="en-US" dirty="0"/>
              <a:t> launches the angular application, it loads all the components and modules which are declared within, due to this application start up time will be increased and this will impact on the performance of our application.</a:t>
            </a:r>
          </a:p>
          <a:p>
            <a:r>
              <a:rPr lang="en-US" dirty="0"/>
              <a:t>Lazy loading is useful in Angular when an application has many components, and not all of them are needed for the initial load of the application.</a:t>
            </a:r>
          </a:p>
          <a:p>
            <a:endParaRPr lang="en-US" dirty="0"/>
          </a:p>
        </p:txBody>
      </p:sp>
    </p:spTree>
    <p:extLst>
      <p:ext uri="{BB962C8B-B14F-4D97-AF65-F5344CB8AC3E}">
        <p14:creationId xmlns:p14="http://schemas.microsoft.com/office/powerpoint/2010/main" val="17751133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a:t>By only loading the necessary components as they are needed, lazy loading can help improve the performance of an Angular application in several ways:</a:t>
            </a:r>
          </a:p>
          <a:p>
            <a:r>
              <a:rPr lang="en-US" dirty="0"/>
              <a:t>Reducing the initial load time of the application by loading only the necessary components.</a:t>
            </a:r>
          </a:p>
          <a:p>
            <a:r>
              <a:rPr lang="en-US" dirty="0"/>
              <a:t>Reducing the overall size of the main.js file by splitting the application bundle into smaller chunks.</a:t>
            </a:r>
          </a:p>
          <a:p>
            <a:r>
              <a:rPr lang="en-US" dirty="0"/>
              <a:t>Increase the modularity of the applications.</a:t>
            </a:r>
          </a:p>
          <a:p>
            <a:r>
              <a:rPr lang="en-US" dirty="0"/>
              <a:t>Improving the user experience by loading the components which are needed for the initial views only.</a:t>
            </a:r>
          </a:p>
          <a:p>
            <a:r>
              <a:rPr lang="en-US" dirty="0"/>
              <a:t>It’s allowing developers to break up the application into smaller, more manageable chunks, making the development, and maintenance easier.</a:t>
            </a:r>
          </a:p>
          <a:p>
            <a:endParaRPr lang="en-US" dirty="0"/>
          </a:p>
        </p:txBody>
      </p:sp>
    </p:spTree>
    <p:extLst>
      <p:ext uri="{BB962C8B-B14F-4D97-AF65-F5344CB8AC3E}">
        <p14:creationId xmlns:p14="http://schemas.microsoft.com/office/powerpoint/2010/main" val="11972517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How to Lazy Load a Component in Angular?</a:t>
            </a:r>
          </a:p>
          <a:p>
            <a:r>
              <a:rPr lang="en-US" dirty="0"/>
              <a:t>To implement lazy loading in an Angular application, we can use the Angular Router module, which allows us to specify a component to load lazily by using the "</a:t>
            </a:r>
            <a:r>
              <a:rPr lang="en-US" dirty="0" err="1"/>
              <a:t>loadChildren</a:t>
            </a:r>
            <a:r>
              <a:rPr lang="en-US" dirty="0"/>
              <a:t>" property in the route configuration.</a:t>
            </a:r>
          </a:p>
          <a:p>
            <a:r>
              <a:rPr lang="en-US" dirty="0"/>
              <a:t>Here's an example demonstration of how we can implement lazy loading for a component.</a:t>
            </a:r>
          </a:p>
          <a:p>
            <a:r>
              <a:rPr lang="en-US" b="1" dirty="0"/>
              <a:t>Step 1 - Create a new module and a component</a:t>
            </a:r>
            <a:endParaRPr lang="en-US" dirty="0"/>
          </a:p>
          <a:p>
            <a:r>
              <a:rPr lang="en-US" dirty="0"/>
              <a:t>Create a new module you want to load lazily, in this case, "</a:t>
            </a:r>
            <a:r>
              <a:rPr lang="en-US" dirty="0" err="1"/>
              <a:t>AdminModule</a:t>
            </a:r>
            <a:r>
              <a:rPr lang="en-US" dirty="0"/>
              <a:t>" and created component called "Home" inside admin module.</a:t>
            </a:r>
          </a:p>
          <a:p>
            <a:r>
              <a:rPr lang="en-US" dirty="0"/>
              <a:t/>
            </a:r>
            <a:br>
              <a:rPr lang="en-US" dirty="0"/>
            </a:br>
            <a:endParaRPr lang="en-US" dirty="0"/>
          </a:p>
        </p:txBody>
      </p:sp>
    </p:spTree>
    <p:extLst>
      <p:ext uri="{BB962C8B-B14F-4D97-AF65-F5344CB8AC3E}">
        <p14:creationId xmlns:p14="http://schemas.microsoft.com/office/powerpoint/2010/main" val="35711794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a:p>
        </p:txBody>
      </p:sp>
      <p:pic>
        <p:nvPicPr>
          <p:cNvPr id="4098" name="Picture 2" descr="How To Implement Lazy Loading In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80391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1794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Step 2 - Define and Import Router module in Lazy Load module</a:t>
            </a:r>
            <a:endParaRPr lang="en-US" dirty="0"/>
          </a:p>
          <a:p>
            <a:r>
              <a:rPr lang="en-US" dirty="0"/>
              <a:t>In the "</a:t>
            </a:r>
            <a:r>
              <a:rPr lang="en-US" dirty="0" err="1"/>
              <a:t>AdminModule</a:t>
            </a:r>
            <a:r>
              <a:rPr lang="en-US" dirty="0"/>
              <a:t>" module, import the component you want to load lazily and add it to the "declarations" and "imports" arrays of the module. When registering routes in sub-modules and lazy loaded </a:t>
            </a:r>
            <a:r>
              <a:rPr lang="en-US" dirty="0" err="1"/>
              <a:t>submodules</a:t>
            </a:r>
            <a:r>
              <a:rPr lang="en-US" dirty="0"/>
              <a:t> then we need to use </a:t>
            </a:r>
            <a:r>
              <a:rPr lang="en-US" dirty="0" err="1"/>
              <a:t>forChild</a:t>
            </a:r>
            <a:r>
              <a:rPr lang="en-US" dirty="0"/>
              <a:t>(routes) as follows.</a:t>
            </a:r>
          </a:p>
          <a:p>
            <a:endParaRPr lang="en-US" dirty="0"/>
          </a:p>
        </p:txBody>
      </p:sp>
    </p:spTree>
    <p:extLst>
      <p:ext uri="{BB962C8B-B14F-4D97-AF65-F5344CB8AC3E}">
        <p14:creationId xmlns:p14="http://schemas.microsoft.com/office/powerpoint/2010/main" val="35711794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dirty="0"/>
          </a:p>
        </p:txBody>
      </p:sp>
      <p:pic>
        <p:nvPicPr>
          <p:cNvPr id="5122" name="Picture 2" descr="How To Implement Lazy Loading In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134" y="838200"/>
            <a:ext cx="80962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652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In the declarations, add the component that you want to load lazily.</a:t>
            </a:r>
          </a:p>
          <a:p>
            <a:r>
              <a:rPr lang="en-US" b="1" dirty="0"/>
              <a:t>Step 3 - Import the Angular Router module and configure the route</a:t>
            </a:r>
            <a:endParaRPr lang="en-US" dirty="0"/>
          </a:p>
          <a:p>
            <a:r>
              <a:rPr lang="en-US" dirty="0"/>
              <a:t>In the routing module of your application, import the Angular Router module and configure the route for the " </a:t>
            </a:r>
            <a:r>
              <a:rPr lang="en-US" dirty="0" err="1"/>
              <a:t>AdminModule</a:t>
            </a:r>
            <a:r>
              <a:rPr lang="en-US" dirty="0"/>
              <a:t>" component to be loaded lazily.</a:t>
            </a:r>
          </a:p>
          <a:p>
            <a:endParaRPr lang="en-US" dirty="0"/>
          </a:p>
        </p:txBody>
      </p:sp>
    </p:spTree>
    <p:extLst>
      <p:ext uri="{BB962C8B-B14F-4D97-AF65-F5344CB8AC3E}">
        <p14:creationId xmlns:p14="http://schemas.microsoft.com/office/powerpoint/2010/main" val="37209652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dirty="0"/>
          </a:p>
        </p:txBody>
      </p:sp>
      <p:pic>
        <p:nvPicPr>
          <p:cNvPr id="6146" name="Picture 2" descr="How To Implement Lazy Loading In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80962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652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err="1"/>
              <a:t>tep</a:t>
            </a:r>
            <a:r>
              <a:rPr lang="en-US" b="1" dirty="0"/>
              <a:t> 4 - Verify lazy loading in Browser</a:t>
            </a:r>
            <a:endParaRPr lang="en-US" dirty="0"/>
          </a:p>
          <a:p>
            <a:r>
              <a:rPr lang="en-US" dirty="0"/>
              <a:t>Angular will load the module and component on demand when a specific route is activated in the browser. We can verify from the Network tab that a module is indeed being lazy loaded.</a:t>
            </a:r>
          </a:p>
          <a:p>
            <a:endParaRPr lang="en-US" dirty="0"/>
          </a:p>
        </p:txBody>
      </p:sp>
    </p:spTree>
    <p:extLst>
      <p:ext uri="{BB962C8B-B14F-4D97-AF65-F5344CB8AC3E}">
        <p14:creationId xmlns:p14="http://schemas.microsoft.com/office/powerpoint/2010/main" val="1775113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dirty="0"/>
          </a:p>
        </p:txBody>
      </p:sp>
      <p:pic>
        <p:nvPicPr>
          <p:cNvPr id="4" name="Picture 2" descr="How To Implement Lazy Loading In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00075"/>
            <a:ext cx="6134100" cy="58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1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smtClean="0"/>
              <a:t>   Angular  15  tutorial</a:t>
            </a:r>
          </a:p>
          <a:p>
            <a:endParaRPr lang="en-US" dirty="0" smtClean="0"/>
          </a:p>
          <a:p>
            <a:r>
              <a:rPr lang="en-US" dirty="0" smtClean="0"/>
              <a:t> For </a:t>
            </a:r>
            <a:r>
              <a:rPr lang="en-US" dirty="0"/>
              <a:t>example, if you go through Gmail, you will notice that while opening mail from the inbox will only fetch the email and display it in place of the e-mail list. The rest of the components like sidebar, navigation bar, etc. are not reloaded. It only refreshes the DOM (Document Object Model) for the required section. So, this reduces the overhead loading of the website. </a:t>
            </a:r>
          </a:p>
          <a:p>
            <a:r>
              <a:rPr lang="en-US" dirty="0"/>
              <a:t>So, now as we know what is </a:t>
            </a:r>
            <a:r>
              <a:rPr lang="en-US" dirty="0" err="1"/>
              <a:t>Javascript</a:t>
            </a:r>
            <a:r>
              <a:rPr lang="en-US" dirty="0"/>
              <a:t> &amp; </a:t>
            </a:r>
            <a:r>
              <a:rPr lang="en-US" dirty="0" err="1"/>
              <a:t>Jquery</a:t>
            </a:r>
            <a:r>
              <a:rPr lang="en-US" dirty="0"/>
              <a:t> and how angular came into the picture. Moving ahead in Angular 8 Tutorial, we will look through the features of angular and understand how to work with Angular.</a:t>
            </a:r>
          </a:p>
          <a:p>
            <a:r>
              <a:rPr lang="en-US" dirty="0" smtClean="0"/>
              <a:t>Angular </a:t>
            </a:r>
            <a:r>
              <a:rPr lang="en-US" dirty="0"/>
              <a:t>is a </a:t>
            </a:r>
            <a:r>
              <a:rPr lang="en-US" dirty="0" err="1"/>
              <a:t>TypeScript</a:t>
            </a:r>
            <a:r>
              <a:rPr lang="en-US" dirty="0"/>
              <a:t>-based open-source front-end web application platform led by the Angular Team at Google and by a community of individuals and corporations. Angular is a complete rewrite from the same team that built </a:t>
            </a:r>
            <a:r>
              <a:rPr lang="en-US" dirty="0" err="1"/>
              <a:t>AngularJS</a:t>
            </a:r>
            <a:r>
              <a:rPr lang="en-US" dirty="0"/>
              <a:t>. But let me tell you that Angular is completely different from </a:t>
            </a:r>
            <a:r>
              <a:rPr lang="en-US" dirty="0" err="1"/>
              <a:t>AngularJS</a:t>
            </a:r>
            <a:r>
              <a:rPr lang="en-US" dirty="0"/>
              <a:t>. Let us understand the differences between Angular and </a:t>
            </a:r>
            <a:r>
              <a:rPr lang="en-US" dirty="0" err="1"/>
              <a:t>AngularJS</a:t>
            </a:r>
            <a:r>
              <a:rPr lang="en-US" dirty="0"/>
              <a:t>.</a:t>
            </a:r>
          </a:p>
          <a:p>
            <a:endParaRPr lang="en-US" dirty="0"/>
          </a:p>
        </p:txBody>
      </p:sp>
    </p:spTree>
    <p:extLst>
      <p:ext uri="{BB962C8B-B14F-4D97-AF65-F5344CB8AC3E}">
        <p14:creationId xmlns:p14="http://schemas.microsoft.com/office/powerpoint/2010/main" val="41582662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fontAlgn="base"/>
            <a:r>
              <a:rPr lang="en-US" b="1" dirty="0"/>
              <a:t>Using Angular </a:t>
            </a:r>
            <a:r>
              <a:rPr lang="en-US" b="1" dirty="0" err="1"/>
              <a:t>HttpClient</a:t>
            </a:r>
            <a:endParaRPr lang="en-US" b="1" dirty="0"/>
          </a:p>
          <a:p>
            <a:pPr fontAlgn="base"/>
            <a:r>
              <a:rPr lang="en-US" dirty="0"/>
              <a:t>The </a:t>
            </a:r>
            <a:r>
              <a:rPr lang="en-US" dirty="0" err="1"/>
              <a:t>HttpClient</a:t>
            </a:r>
            <a:r>
              <a:rPr lang="en-US" dirty="0"/>
              <a:t> is a separate model in Angular and is available under the @angular/common/http package. The following steps show you how to use the </a:t>
            </a:r>
            <a:r>
              <a:rPr lang="en-US" dirty="0" err="1"/>
              <a:t>HttpClient</a:t>
            </a:r>
            <a:r>
              <a:rPr lang="en-US" dirty="0"/>
              <a:t> in an Angular app</a:t>
            </a:r>
            <a:r>
              <a:rPr lang="en-US" dirty="0" smtClean="0"/>
              <a:t>.</a:t>
            </a:r>
          </a:p>
          <a:p>
            <a:pPr fontAlgn="base"/>
            <a:r>
              <a:rPr lang="en-US" b="1" dirty="0"/>
              <a:t>What is Observable?</a:t>
            </a:r>
          </a:p>
          <a:p>
            <a:pPr fontAlgn="base"/>
            <a:r>
              <a:rPr lang="en-US" dirty="0"/>
              <a:t>The Angular </a:t>
            </a:r>
            <a:r>
              <a:rPr lang="en-US" dirty="0" err="1"/>
              <a:t>HTTPClient</a:t>
            </a:r>
            <a:r>
              <a:rPr lang="en-US" dirty="0"/>
              <a:t> makes use of </a:t>
            </a:r>
            <a:r>
              <a:rPr lang="en-US" dirty="0">
                <a:hlinkClick r:id="rId2"/>
              </a:rPr>
              <a:t>observable</a:t>
            </a:r>
            <a:r>
              <a:rPr lang="en-US" dirty="0"/>
              <a:t>. Hence it is important to understand the basics of it</a:t>
            </a:r>
          </a:p>
          <a:p>
            <a:pPr fontAlgn="base"/>
            <a:r>
              <a:rPr lang="en-US" dirty="0"/>
              <a:t>Observable help us to manage </a:t>
            </a:r>
            <a:r>
              <a:rPr lang="en-US" dirty="0" err="1"/>
              <a:t>async</a:t>
            </a:r>
            <a:r>
              <a:rPr lang="en-US" dirty="0"/>
              <a:t> data. You can think of Observables as an array of items, which arrive asynchronously over time.</a:t>
            </a:r>
          </a:p>
          <a:p>
            <a:pPr fontAlgn="base"/>
            <a:r>
              <a:rPr lang="en-US" dirty="0"/>
              <a:t>The observables implement the </a:t>
            </a:r>
            <a:r>
              <a:rPr lang="en-US" dirty="0">
                <a:hlinkClick r:id="rId3"/>
              </a:rPr>
              <a:t>observer design pattern</a:t>
            </a:r>
            <a:r>
              <a:rPr lang="en-US" dirty="0"/>
              <a:t>, where observables maintain a list of dependents. We call these dependents as observers. The observable notifies them automatically of any state changes, usually by calling one of their methods.</a:t>
            </a:r>
          </a:p>
          <a:p>
            <a:pPr fontAlgn="base"/>
            <a:endParaRPr lang="en-US" dirty="0"/>
          </a:p>
          <a:p>
            <a:endParaRPr lang="en-US" dirty="0"/>
          </a:p>
        </p:txBody>
      </p:sp>
    </p:spTree>
    <p:extLst>
      <p:ext uri="{BB962C8B-B14F-4D97-AF65-F5344CB8AC3E}">
        <p14:creationId xmlns:p14="http://schemas.microsoft.com/office/powerpoint/2010/main" val="7209224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pPr fontAlgn="base"/>
            <a:r>
              <a:rPr lang="en-US" dirty="0" smtClean="0"/>
              <a:t>Observer</a:t>
            </a:r>
            <a:r>
              <a:rPr lang="en-US" dirty="0"/>
              <a:t> subscribes to an Observable. The observer reacts when the value of the Observable changes. An Observable can have multiple subscribers and all the subscribers are notified when the state of the Observable changes.</a:t>
            </a:r>
          </a:p>
          <a:p>
            <a:pPr fontAlgn="base"/>
            <a:r>
              <a:rPr lang="en-US" dirty="0"/>
              <a:t>When an Observer subscribes to an observable, it needs to pass (optional) the three callbacks. next(),  error()  &amp;  complete(). The observable invokes the next() callback, when it receives an value. When the observable completes it invokes the complete() callback. And when the error occurs it invokes the error() callback with details of error and subscriber finishes.</a:t>
            </a:r>
          </a:p>
          <a:p>
            <a:pPr fontAlgn="base"/>
            <a:r>
              <a:rPr lang="en-US" dirty="0"/>
              <a:t>The Observables are used extensively in Angular. The new </a:t>
            </a:r>
            <a:r>
              <a:rPr lang="en-US" dirty="0" err="1"/>
              <a:t>HTTPClient</a:t>
            </a:r>
            <a:r>
              <a:rPr lang="en-US" dirty="0"/>
              <a:t> Module and Event system are all Observable based.</a:t>
            </a:r>
          </a:p>
          <a:p>
            <a:pPr fontAlgn="base"/>
            <a:r>
              <a:rPr lang="en-US" dirty="0"/>
              <a:t>The Observables are proposed feature for the next version of </a:t>
            </a:r>
            <a:r>
              <a:rPr lang="en-US" dirty="0" err="1"/>
              <a:t>Javascript</a:t>
            </a:r>
            <a:r>
              <a:rPr lang="en-US" dirty="0"/>
              <a:t>. The Angular uses a Third-party library called </a:t>
            </a:r>
            <a:r>
              <a:rPr lang="en-US" dirty="0">
                <a:hlinkClick r:id="rId2"/>
              </a:rPr>
              <a:t>Reactive Extensions</a:t>
            </a:r>
            <a:r>
              <a:rPr lang="en-US" dirty="0"/>
              <a:t> or </a:t>
            </a:r>
            <a:r>
              <a:rPr lang="en-US" dirty="0" err="1"/>
              <a:t>RxJs</a:t>
            </a:r>
            <a:r>
              <a:rPr lang="en-US" dirty="0"/>
              <a:t> to implement the Observables</a:t>
            </a:r>
            <a:r>
              <a:rPr lang="en-US" dirty="0" smtClean="0"/>
              <a:t>.</a:t>
            </a:r>
            <a:endParaRPr lang="en-US" dirty="0"/>
          </a:p>
          <a:p>
            <a:endParaRPr lang="en-US" dirty="0"/>
          </a:p>
        </p:txBody>
      </p:sp>
    </p:spTree>
    <p:extLst>
      <p:ext uri="{BB962C8B-B14F-4D97-AF65-F5344CB8AC3E}">
        <p14:creationId xmlns:p14="http://schemas.microsoft.com/office/powerpoint/2010/main" val="19236306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Observables Operators</a:t>
            </a:r>
          </a:p>
          <a:p>
            <a:pPr fontAlgn="base"/>
            <a:r>
              <a:rPr lang="en-US" dirty="0"/>
              <a:t>Operators are methods that operate on an Observable and return a new observable. Each Operator modifies the value it receives. These operators are applied one after the other in a chain.</a:t>
            </a:r>
          </a:p>
          <a:p>
            <a:pPr fontAlgn="base"/>
            <a:r>
              <a:rPr lang="en-US" dirty="0"/>
              <a:t>The </a:t>
            </a:r>
            <a:r>
              <a:rPr lang="en-US" dirty="0" err="1"/>
              <a:t>RxJs</a:t>
            </a:r>
            <a:r>
              <a:rPr lang="en-US" dirty="0"/>
              <a:t> provides several Operators, which allows you to filter, select, transform, combine and compose Observables. Examples of Operators are map, filter, take, merge, </a:t>
            </a:r>
            <a:r>
              <a:rPr lang="en-US" dirty="0" err="1"/>
              <a:t>etc</a:t>
            </a:r>
            <a:endParaRPr lang="en-US" dirty="0"/>
          </a:p>
          <a:p>
            <a:endParaRPr lang="en-US" dirty="0"/>
          </a:p>
        </p:txBody>
      </p:sp>
    </p:spTree>
    <p:extLst>
      <p:ext uri="{BB962C8B-B14F-4D97-AF65-F5344CB8AC3E}">
        <p14:creationId xmlns:p14="http://schemas.microsoft.com/office/powerpoint/2010/main" val="19236306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How to use </a:t>
            </a:r>
            <a:r>
              <a:rPr lang="en-US" b="1" dirty="0" err="1"/>
              <a:t>RxJs</a:t>
            </a:r>
            <a:endParaRPr lang="en-US" b="1" dirty="0"/>
          </a:p>
          <a:p>
            <a:pPr fontAlgn="base"/>
            <a:r>
              <a:rPr lang="en-US" dirty="0"/>
              <a:t>The </a:t>
            </a:r>
            <a:r>
              <a:rPr lang="en-US" dirty="0" err="1"/>
              <a:t>RxJs</a:t>
            </a:r>
            <a:r>
              <a:rPr lang="en-US" dirty="0"/>
              <a:t> is a very large library. Hence Angular exposes a stripped-down version of Observables. You can import it using the following import statement</a:t>
            </a:r>
          </a:p>
          <a:p>
            <a:r>
              <a:rPr lang="en-US" dirty="0"/>
              <a:t/>
            </a:r>
            <a:br>
              <a:rPr lang="en-US" dirty="0"/>
            </a:br>
            <a:r>
              <a:rPr lang="en-US" dirty="0"/>
              <a:t>import { Observable } from '</a:t>
            </a:r>
            <a:r>
              <a:rPr lang="en-US" dirty="0" err="1"/>
              <a:t>rxjs</a:t>
            </a:r>
            <a:r>
              <a:rPr lang="en-US" dirty="0"/>
              <a:t>';</a:t>
            </a:r>
          </a:p>
        </p:txBody>
      </p:sp>
    </p:spTree>
    <p:extLst>
      <p:ext uri="{BB962C8B-B14F-4D97-AF65-F5344CB8AC3E}">
        <p14:creationId xmlns:p14="http://schemas.microsoft.com/office/powerpoint/2010/main" val="19236306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HTTP GET</a:t>
            </a:r>
          </a:p>
          <a:p>
            <a:pPr fontAlgn="base"/>
            <a:r>
              <a:rPr lang="en-US" dirty="0"/>
              <a:t>The </a:t>
            </a:r>
            <a:r>
              <a:rPr lang="en-US" dirty="0" err="1"/>
              <a:t>HttpClient.get</a:t>
            </a:r>
            <a:r>
              <a:rPr lang="en-US" dirty="0"/>
              <a:t> sends the HTTP Get Request to the API endpoint and parses the returned result to the desired type. By default, the body of the response is parsed as JSON. If you want any other type, then you need to specify explicitly using the observe &amp; </a:t>
            </a:r>
            <a:r>
              <a:rPr lang="en-US" dirty="0" err="1"/>
              <a:t>responseType</a:t>
            </a:r>
            <a:r>
              <a:rPr lang="en-US" dirty="0"/>
              <a:t> options.</a:t>
            </a:r>
          </a:p>
          <a:p>
            <a:r>
              <a:rPr lang="en-US" b="1" dirty="0"/>
              <a:t>Syntax</a:t>
            </a:r>
          </a:p>
          <a:p>
            <a:endParaRPr lang="en-US" dirty="0"/>
          </a:p>
        </p:txBody>
      </p:sp>
    </p:spTree>
    <p:extLst>
      <p:ext uri="{BB962C8B-B14F-4D97-AF65-F5344CB8AC3E}">
        <p14:creationId xmlns:p14="http://schemas.microsoft.com/office/powerpoint/2010/main" val="19236306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fontAlgn="base"/>
            <a:r>
              <a:rPr lang="en-US" b="1" dirty="0"/>
              <a:t>get</a:t>
            </a:r>
            <a:r>
              <a:rPr lang="en-US" dirty="0"/>
              <a:t>(url: </a:t>
            </a:r>
            <a:r>
              <a:rPr lang="en-US" b="1" dirty="0"/>
              <a:t>string</a:t>
            </a:r>
            <a:r>
              <a:rPr lang="en-US" dirty="0"/>
              <a:t>, </a:t>
            </a:r>
          </a:p>
          <a:p>
            <a:pPr fontAlgn="base"/>
            <a:r>
              <a:rPr lang="en-US" dirty="0"/>
              <a:t>      options: {</a:t>
            </a:r>
          </a:p>
          <a:p>
            <a:pPr fontAlgn="base"/>
            <a:r>
              <a:rPr lang="en-US" dirty="0"/>
              <a:t>          headers?: </a:t>
            </a:r>
            <a:r>
              <a:rPr lang="en-US" dirty="0" err="1"/>
              <a:t>HttpHeaders</a:t>
            </a:r>
            <a:r>
              <a:rPr lang="en-US" dirty="0"/>
              <a:t> | { [header: </a:t>
            </a:r>
            <a:r>
              <a:rPr lang="en-US" b="1" dirty="0"/>
              <a:t>string</a:t>
            </a:r>
            <a:r>
              <a:rPr lang="en-US" dirty="0"/>
              <a:t>]: </a:t>
            </a:r>
            <a:r>
              <a:rPr lang="en-US" b="1" dirty="0"/>
              <a:t>string</a:t>
            </a:r>
            <a:r>
              <a:rPr lang="en-US" dirty="0"/>
              <a:t> | </a:t>
            </a:r>
            <a:r>
              <a:rPr lang="en-US" b="1" dirty="0"/>
              <a:t>string</a:t>
            </a:r>
            <a:r>
              <a:rPr lang="en-US" dirty="0"/>
              <a:t>[]; };</a:t>
            </a:r>
          </a:p>
          <a:p>
            <a:pPr fontAlgn="base"/>
            <a:r>
              <a:rPr lang="en-US" dirty="0"/>
              <a:t>          </a:t>
            </a:r>
            <a:r>
              <a:rPr lang="en-US" b="1" dirty="0" err="1"/>
              <a:t>params</a:t>
            </a:r>
            <a:r>
              <a:rPr lang="en-US" dirty="0"/>
              <a:t>?: </a:t>
            </a:r>
            <a:r>
              <a:rPr lang="en-US" dirty="0" err="1"/>
              <a:t>HttpParams</a:t>
            </a:r>
            <a:r>
              <a:rPr lang="en-US" dirty="0"/>
              <a:t> | { [</a:t>
            </a:r>
            <a:r>
              <a:rPr lang="en-US" dirty="0" err="1"/>
              <a:t>param</a:t>
            </a:r>
            <a:r>
              <a:rPr lang="en-US" dirty="0"/>
              <a:t>: </a:t>
            </a:r>
            <a:r>
              <a:rPr lang="en-US" b="1" dirty="0"/>
              <a:t>string</a:t>
            </a:r>
            <a:r>
              <a:rPr lang="en-US" dirty="0"/>
              <a:t>]: </a:t>
            </a:r>
            <a:r>
              <a:rPr lang="en-US" b="1" dirty="0"/>
              <a:t>string</a:t>
            </a:r>
            <a:r>
              <a:rPr lang="en-US" dirty="0"/>
              <a:t> | </a:t>
            </a:r>
            <a:r>
              <a:rPr lang="en-US" b="1" dirty="0"/>
              <a:t>string</a:t>
            </a:r>
            <a:r>
              <a:rPr lang="en-US" dirty="0"/>
              <a:t>[]; };</a:t>
            </a:r>
          </a:p>
          <a:p>
            <a:pPr fontAlgn="base"/>
            <a:r>
              <a:rPr lang="en-US" dirty="0"/>
              <a:t>          observe?: "</a:t>
            </a:r>
            <a:r>
              <a:rPr lang="en-US" dirty="0" err="1"/>
              <a:t>body|events|response</a:t>
            </a:r>
            <a:r>
              <a:rPr lang="en-US" dirty="0"/>
              <a:t>|";</a:t>
            </a:r>
          </a:p>
          <a:p>
            <a:pPr fontAlgn="base"/>
            <a:r>
              <a:rPr lang="en-US" dirty="0"/>
              <a:t>          </a:t>
            </a:r>
            <a:r>
              <a:rPr lang="en-US" dirty="0" err="1"/>
              <a:t>responseType</a:t>
            </a:r>
            <a:r>
              <a:rPr lang="en-US" dirty="0"/>
              <a:t>: "</a:t>
            </a:r>
            <a:r>
              <a:rPr lang="en-US" dirty="0" err="1"/>
              <a:t>arraybuffer|json|blob|text</a:t>
            </a:r>
            <a:r>
              <a:rPr lang="en-US" dirty="0"/>
              <a:t>";</a:t>
            </a:r>
          </a:p>
          <a:p>
            <a:pPr fontAlgn="base"/>
            <a:r>
              <a:rPr lang="en-US" dirty="0"/>
              <a:t>          </a:t>
            </a:r>
            <a:r>
              <a:rPr lang="en-US" dirty="0" err="1"/>
              <a:t>reportProgress</a:t>
            </a:r>
            <a:r>
              <a:rPr lang="en-US" dirty="0"/>
              <a:t>?: </a:t>
            </a:r>
            <a:r>
              <a:rPr lang="en-US" dirty="0" err="1"/>
              <a:t>boolean</a:t>
            </a:r>
            <a:r>
              <a:rPr lang="en-US" dirty="0"/>
              <a:t>; </a:t>
            </a:r>
          </a:p>
          <a:p>
            <a:pPr fontAlgn="base"/>
            <a:r>
              <a:rPr lang="en-US" dirty="0"/>
              <a:t>          </a:t>
            </a:r>
            <a:r>
              <a:rPr lang="en-US" dirty="0" err="1"/>
              <a:t>withCredentials</a:t>
            </a:r>
            <a:r>
              <a:rPr lang="en-US" dirty="0"/>
              <a:t>?: </a:t>
            </a:r>
            <a:r>
              <a:rPr lang="en-US" dirty="0" err="1"/>
              <a:t>boolean</a:t>
            </a:r>
            <a:r>
              <a:rPr lang="en-US" dirty="0"/>
              <a:t>;}</a:t>
            </a:r>
          </a:p>
          <a:p>
            <a:pPr fontAlgn="base"/>
            <a:r>
              <a:rPr lang="en-US" dirty="0"/>
              <a:t>     ): Observable&lt;&gt;</a:t>
            </a:r>
          </a:p>
          <a:p>
            <a:endParaRPr lang="en-US" dirty="0"/>
          </a:p>
        </p:txBody>
      </p:sp>
    </p:spTree>
    <p:extLst>
      <p:ext uri="{BB962C8B-B14F-4D97-AF65-F5344CB8AC3E}">
        <p14:creationId xmlns:p14="http://schemas.microsoft.com/office/powerpoint/2010/main" val="19236306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HTTP Post</a:t>
            </a:r>
          </a:p>
          <a:p>
            <a:pPr fontAlgn="base"/>
            <a:r>
              <a:rPr lang="en-US" dirty="0"/>
              <a:t>The </a:t>
            </a:r>
            <a:r>
              <a:rPr lang="en-US" dirty="0" err="1"/>
              <a:t>HttpClient.post</a:t>
            </a:r>
            <a:r>
              <a:rPr lang="en-US" dirty="0"/>
              <a:t>() sends the HTTP POST request to the endpoint. Similar to the get(), we need to subscribe to the post() method to send the request. The post method parsed the body of the response as JSON and returns it. This is the default behavior. If you want any other type, then you need to specify explicitly using the observe &amp; </a:t>
            </a:r>
            <a:r>
              <a:rPr lang="en-US" dirty="0" err="1"/>
              <a:t>responseType</a:t>
            </a:r>
            <a:r>
              <a:rPr lang="en-US" dirty="0"/>
              <a:t> options.</a:t>
            </a:r>
          </a:p>
          <a:p>
            <a:endParaRPr lang="en-US" dirty="0"/>
          </a:p>
        </p:txBody>
      </p:sp>
    </p:spTree>
    <p:extLst>
      <p:ext uri="{BB962C8B-B14F-4D97-AF65-F5344CB8AC3E}">
        <p14:creationId xmlns:p14="http://schemas.microsoft.com/office/powerpoint/2010/main" val="19236306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211806" y="937101"/>
          <a:ext cx="6720388" cy="4480560"/>
        </p:xfrm>
        <a:graphic>
          <a:graphicData uri="http://schemas.openxmlformats.org/drawingml/2006/table">
            <a:tbl>
              <a:tblPr/>
              <a:tblGrid>
                <a:gridCol w="256913"/>
                <a:gridCol w="6463475"/>
              </a:tblGrid>
              <a:tr h="0">
                <a:tc>
                  <a:txBody>
                    <a:bodyPr/>
                    <a:lstStyle/>
                    <a:p>
                      <a:pPr algn="r" fontAlgn="base"/>
                      <a:r>
                        <a:rPr lang="en-US">
                          <a:solidFill>
                            <a:srgbClr val="AAAAAA"/>
                          </a:solidFill>
                          <a:effectLst/>
                          <a:latin typeface="inherit"/>
                        </a:rPr>
                        <a:t/>
                      </a:r>
                      <a:br>
                        <a:rPr lang="en-US">
                          <a:solidFill>
                            <a:srgbClr val="AAAAAA"/>
                          </a:solidFill>
                          <a:effectLst/>
                          <a:latin typeface="inherit"/>
                        </a:rPr>
                      </a:br>
                      <a:r>
                        <a:rPr lang="en-US">
                          <a:solidFill>
                            <a:srgbClr val="AAAAAA"/>
                          </a:solidFill>
                          <a:effectLst/>
                          <a:latin typeface="inherit"/>
                        </a:rPr>
                        <a:t>3</a:t>
                      </a:r>
                    </a:p>
                    <a:p>
                      <a:pPr algn="r" fontAlgn="base"/>
                      <a:r>
                        <a:rPr lang="en-US">
                          <a:solidFill>
                            <a:srgbClr val="AAAAAA"/>
                          </a:solidFill>
                          <a:effectLst/>
                          <a:latin typeface="inherit"/>
                        </a:rPr>
                        <a:t>4</a:t>
                      </a:r>
                    </a:p>
                    <a:p>
                      <a:pPr algn="r" fontAlgn="base"/>
                      <a:r>
                        <a:rPr lang="en-US">
                          <a:solidFill>
                            <a:srgbClr val="AAAAAA"/>
                          </a:solidFill>
                          <a:effectLst/>
                          <a:latin typeface="inherit"/>
                        </a:rPr>
                        <a:t>5</a:t>
                      </a:r>
                    </a:p>
                    <a:p>
                      <a:pPr algn="r" fontAlgn="base"/>
                      <a:r>
                        <a:rPr lang="en-US">
                          <a:solidFill>
                            <a:srgbClr val="AAAAAA"/>
                          </a:solidFill>
                          <a:effectLst/>
                          <a:latin typeface="inherit"/>
                        </a:rPr>
                        <a:t>6</a:t>
                      </a:r>
                    </a:p>
                    <a:p>
                      <a:pPr algn="r" fontAlgn="base"/>
                      <a:r>
                        <a:rPr lang="en-US">
                          <a:solidFill>
                            <a:srgbClr val="AAAAAA"/>
                          </a:solidFill>
                          <a:effectLst/>
                          <a:latin typeface="inherit"/>
                        </a:rPr>
                        <a:t>7</a:t>
                      </a:r>
                    </a:p>
                    <a:p>
                      <a:pPr algn="r" fontAlgn="base"/>
                      <a:r>
                        <a:rPr lang="en-US">
                          <a:solidFill>
                            <a:srgbClr val="AAAAAA"/>
                          </a:solidFill>
                          <a:effectLst/>
                          <a:latin typeface="inherit"/>
                        </a:rPr>
                        <a:t>8</a:t>
                      </a:r>
                    </a:p>
                    <a:p>
                      <a:pPr algn="r" fontAlgn="base"/>
                      <a:r>
                        <a:rPr lang="en-US">
                          <a:solidFill>
                            <a:srgbClr val="AAAAAA"/>
                          </a:solidFill>
                          <a:effectLst/>
                          <a:latin typeface="inherit"/>
                        </a:rPr>
                        <a:t>9</a:t>
                      </a:r>
                    </a:p>
                    <a:p>
                      <a:pPr algn="r" fontAlgn="base"/>
                      <a:r>
                        <a:rPr lang="en-US">
                          <a:solidFill>
                            <a:srgbClr val="AAAAAA"/>
                          </a:solidFill>
                          <a:effectLst/>
                          <a:latin typeface="inherit"/>
                        </a:rPr>
                        <a:t>10</a:t>
                      </a:r>
                    </a:p>
                    <a:p>
                      <a:pPr algn="r" fontAlgn="base"/>
                      <a:r>
                        <a:rPr lang="en-US">
                          <a:solidFill>
                            <a:srgbClr val="AAAAAA"/>
                          </a:solidFill>
                          <a:effectLst/>
                          <a:latin typeface="inherit"/>
                        </a:rPr>
                        <a:t>11</a:t>
                      </a:r>
                    </a:p>
                    <a:p>
                      <a:pPr algn="r" fontAlgn="base"/>
                      <a:r>
                        <a:rPr lang="en-US">
                          <a:solidFill>
                            <a:srgbClr val="AAAAAA"/>
                          </a:solidFill>
                          <a:effectLst/>
                          <a:latin typeface="inherit"/>
                        </a:rPr>
                        <a:t>12</a:t>
                      </a:r>
                    </a:p>
                    <a:p>
                      <a:pPr algn="r" fontAlgn="base"/>
                      <a:r>
                        <a:rPr lang="en-US">
                          <a:solidFill>
                            <a:srgbClr val="AAAAAA"/>
                          </a:solidFill>
                          <a:effectLst/>
                          <a:latin typeface="inherit"/>
                        </a:rPr>
                        <a:t>13</a:t>
                      </a:r>
                    </a:p>
                  </a:txBody>
                  <a:tcPr>
                    <a:lnL>
                      <a:noFill/>
                    </a:lnL>
                    <a:lnR>
                      <a:noFill/>
                    </a:lnR>
                    <a:lnT>
                      <a:noFill/>
                    </a:lnT>
                    <a:lnB>
                      <a:noFill/>
                    </a:lnB>
                    <a:solidFill>
                      <a:srgbClr val="EEEEEE"/>
                    </a:solidFill>
                  </a:tcPr>
                </a:tc>
                <a:tc>
                  <a:txBody>
                    <a:bodyPr/>
                    <a:lstStyle/>
                    <a:p>
                      <a:pPr algn="l" fontAlgn="base"/>
                      <a:r>
                        <a:rPr lang="en-US" dirty="0">
                          <a:solidFill>
                            <a:srgbClr val="000000"/>
                          </a:solidFill>
                          <a:effectLst/>
                          <a:latin typeface="inherit"/>
                        </a:rPr>
                        <a:t> </a:t>
                      </a:r>
                    </a:p>
                    <a:p>
                      <a:pPr algn="l" fontAlgn="base"/>
                      <a:r>
                        <a:rPr lang="en-US" dirty="0">
                          <a:solidFill>
                            <a:srgbClr val="008080"/>
                          </a:solidFill>
                          <a:effectLst/>
                          <a:latin typeface="inherit"/>
                        </a:rPr>
                        <a:t>post</a:t>
                      </a:r>
                      <a:r>
                        <a:rPr lang="en-US" dirty="0">
                          <a:solidFill>
                            <a:srgbClr val="333333"/>
                          </a:solidFill>
                          <a:effectLst/>
                          <a:latin typeface="inherit"/>
                        </a:rPr>
                        <a:t>(</a:t>
                      </a:r>
                      <a:r>
                        <a:rPr lang="en-US" dirty="0">
                          <a:solidFill>
                            <a:srgbClr val="000000"/>
                          </a:solidFill>
                          <a:effectLst/>
                          <a:latin typeface="inherit"/>
                        </a:rPr>
                        <a:t>url</a:t>
                      </a:r>
                      <a:r>
                        <a:rPr lang="en-US" dirty="0">
                          <a:solidFill>
                            <a:srgbClr val="333333"/>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000000"/>
                          </a:solidFill>
                          <a:effectLst/>
                          <a:latin typeface="inherit"/>
                        </a:rPr>
                        <a:t>body</a:t>
                      </a:r>
                      <a:r>
                        <a:rPr lang="en-US" dirty="0">
                          <a:solidFill>
                            <a:srgbClr val="333333"/>
                          </a:solidFill>
                          <a:effectLst/>
                          <a:latin typeface="inherit"/>
                        </a:rPr>
                        <a:t>:</a:t>
                      </a:r>
                      <a:r>
                        <a:rPr lang="en-US" dirty="0">
                          <a:solidFill>
                            <a:srgbClr val="006FE0"/>
                          </a:solidFill>
                          <a:effectLst/>
                          <a:latin typeface="inherit"/>
                        </a:rPr>
                        <a:t> </a:t>
                      </a:r>
                      <a:r>
                        <a:rPr lang="en-US" dirty="0">
                          <a:solidFill>
                            <a:srgbClr val="000000"/>
                          </a:solidFill>
                          <a:effectLst/>
                          <a:latin typeface="inherit"/>
                        </a:rPr>
                        <a:t>any</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000000"/>
                          </a:solidFill>
                          <a:effectLst/>
                          <a:latin typeface="inherit"/>
                        </a:rPr>
                        <a:t>options</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000000"/>
                          </a:solidFill>
                          <a:effectLst/>
                          <a:latin typeface="inherit"/>
                        </a:rPr>
                        <a:t>headers</a:t>
                      </a:r>
                      <a:r>
                        <a:rPr lang="en-US" dirty="0">
                          <a:solidFill>
                            <a:srgbClr val="333333"/>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HttpHeaders</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0000"/>
                          </a:solidFill>
                          <a:effectLst/>
                          <a:latin typeface="inherit"/>
                        </a:rPr>
                        <a:t>header</a:t>
                      </a:r>
                      <a:r>
                        <a:rPr lang="en-US" dirty="0">
                          <a:solidFill>
                            <a:srgbClr val="333333"/>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333333"/>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000000"/>
                          </a:solidFill>
                          <a:effectLst/>
                          <a:latin typeface="inherit"/>
                        </a:rPr>
                        <a:t>observe</a:t>
                      </a:r>
                      <a:r>
                        <a:rPr lang="en-US" dirty="0">
                          <a:solidFill>
                            <a:srgbClr val="333333"/>
                          </a:solidFill>
                          <a:effectLst/>
                          <a:latin typeface="inherit"/>
                        </a:rPr>
                        <a:t>?:</a:t>
                      </a:r>
                      <a:r>
                        <a:rPr lang="en-US" dirty="0">
                          <a:solidFill>
                            <a:srgbClr val="006FE0"/>
                          </a:solidFill>
                          <a:effectLst/>
                          <a:latin typeface="inherit"/>
                        </a:rPr>
                        <a:t> </a:t>
                      </a:r>
                      <a:r>
                        <a:rPr lang="en-US" dirty="0">
                          <a:solidFill>
                            <a:srgbClr val="DD1144"/>
                          </a:solidFill>
                          <a:effectLst/>
                          <a:latin typeface="inherit"/>
                        </a:rPr>
                        <a:t>"</a:t>
                      </a:r>
                      <a:r>
                        <a:rPr lang="en-US" dirty="0" err="1">
                          <a:solidFill>
                            <a:srgbClr val="DD1144"/>
                          </a:solidFill>
                          <a:effectLst/>
                          <a:latin typeface="inherit"/>
                        </a:rPr>
                        <a:t>body|events|response</a:t>
                      </a:r>
                      <a:r>
                        <a:rPr lang="en-US" dirty="0">
                          <a:solidFill>
                            <a:srgbClr val="DD1144"/>
                          </a:solidFill>
                          <a:effectLst/>
                          <a:latin typeface="inherit"/>
                        </a:rPr>
                        <a:t>|"</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b="1" dirty="0" err="1">
                          <a:solidFill>
                            <a:srgbClr val="000000"/>
                          </a:solidFill>
                          <a:effectLst/>
                          <a:latin typeface="inherit"/>
                        </a:rPr>
                        <a:t>params</a:t>
                      </a:r>
                      <a:r>
                        <a:rPr lang="en-US" dirty="0">
                          <a:solidFill>
                            <a:srgbClr val="333333"/>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HttpParams</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err="1">
                          <a:solidFill>
                            <a:srgbClr val="000000"/>
                          </a:solidFill>
                          <a:effectLst/>
                          <a:latin typeface="inherit"/>
                        </a:rPr>
                        <a:t>param</a:t>
                      </a:r>
                      <a:r>
                        <a:rPr lang="en-US" dirty="0">
                          <a:solidFill>
                            <a:srgbClr val="333333"/>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333333"/>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r>
                        <a:rPr lang="en-US" b="1" dirty="0">
                          <a:solidFill>
                            <a:srgbClr val="800080"/>
                          </a:solidFill>
                          <a:effectLst/>
                          <a:latin typeface="inherit"/>
                        </a:rPr>
                        <a:t>string</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err="1">
                          <a:solidFill>
                            <a:srgbClr val="000000"/>
                          </a:solidFill>
                          <a:effectLst/>
                          <a:latin typeface="inherit"/>
                        </a:rPr>
                        <a:t>reportProgress</a:t>
                      </a:r>
                      <a:r>
                        <a:rPr lang="en-US" dirty="0">
                          <a:solidFill>
                            <a:srgbClr val="333333"/>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boolean</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err="1">
                          <a:solidFill>
                            <a:srgbClr val="000000"/>
                          </a:solidFill>
                          <a:effectLst/>
                          <a:latin typeface="inherit"/>
                        </a:rPr>
                        <a:t>responseType</a:t>
                      </a:r>
                      <a:r>
                        <a:rPr lang="en-US" dirty="0">
                          <a:solidFill>
                            <a:srgbClr val="333333"/>
                          </a:solidFill>
                          <a:effectLst/>
                          <a:latin typeface="inherit"/>
                        </a:rPr>
                        <a:t>:</a:t>
                      </a:r>
                      <a:r>
                        <a:rPr lang="en-US" dirty="0">
                          <a:solidFill>
                            <a:srgbClr val="006FE0"/>
                          </a:solidFill>
                          <a:effectLst/>
                          <a:latin typeface="inherit"/>
                        </a:rPr>
                        <a:t> </a:t>
                      </a:r>
                      <a:r>
                        <a:rPr lang="en-US" dirty="0">
                          <a:solidFill>
                            <a:srgbClr val="DD1144"/>
                          </a:solidFill>
                          <a:effectLst/>
                          <a:latin typeface="inherit"/>
                        </a:rPr>
                        <a:t>"</a:t>
                      </a:r>
                      <a:r>
                        <a:rPr lang="en-US" dirty="0" err="1">
                          <a:solidFill>
                            <a:srgbClr val="DD1144"/>
                          </a:solidFill>
                          <a:effectLst/>
                          <a:latin typeface="inherit"/>
                        </a:rPr>
                        <a:t>arraybuffer|json|blob|text</a:t>
                      </a:r>
                      <a:r>
                        <a:rPr lang="en-US" dirty="0">
                          <a:solidFill>
                            <a:srgbClr val="DD1144"/>
                          </a:solidFill>
                          <a:effectLst/>
                          <a:latin typeface="inherit"/>
                        </a:rPr>
                        <a:t>"</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err="1">
                          <a:solidFill>
                            <a:srgbClr val="000000"/>
                          </a:solidFill>
                          <a:effectLst/>
                          <a:latin typeface="inherit"/>
                        </a:rPr>
                        <a:t>withCredentials</a:t>
                      </a:r>
                      <a:r>
                        <a:rPr lang="en-US" dirty="0">
                          <a:solidFill>
                            <a:srgbClr val="333333"/>
                          </a:solidFill>
                          <a:effectLst/>
                          <a:latin typeface="inherit"/>
                        </a:rPr>
                        <a:t>?:</a:t>
                      </a:r>
                      <a:r>
                        <a:rPr lang="en-US" dirty="0">
                          <a:solidFill>
                            <a:srgbClr val="006FE0"/>
                          </a:solidFill>
                          <a:effectLst/>
                          <a:latin typeface="inherit"/>
                        </a:rPr>
                        <a:t> </a:t>
                      </a:r>
                      <a:r>
                        <a:rPr lang="en-US" dirty="0" err="1">
                          <a:solidFill>
                            <a:srgbClr val="000000"/>
                          </a:solidFill>
                          <a:effectLst/>
                          <a:latin typeface="inherit"/>
                        </a:rPr>
                        <a:t>boolean</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dirty="0">
                          <a:solidFill>
                            <a:srgbClr val="006FE0"/>
                          </a:solidFill>
                          <a:effectLst/>
                          <a:latin typeface="inherit"/>
                        </a:rPr>
                        <a:t>     </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r>
                        <a:rPr lang="en-US" dirty="0">
                          <a:solidFill>
                            <a:srgbClr val="006FE0"/>
                          </a:solidFill>
                          <a:effectLst/>
                          <a:latin typeface="inherit"/>
                        </a:rPr>
                        <a:t> </a:t>
                      </a:r>
                      <a:r>
                        <a:rPr lang="en-US" dirty="0">
                          <a:solidFill>
                            <a:srgbClr val="000000"/>
                          </a:solidFill>
                          <a:effectLst/>
                          <a:latin typeface="inherit"/>
                        </a:rPr>
                        <a:t>Observable</a:t>
                      </a:r>
                    </a:p>
                  </a:txBody>
                  <a:tcPr>
                    <a:lnL>
                      <a:noFill/>
                    </a:lnL>
                    <a:lnR>
                      <a:noFill/>
                    </a:lnR>
                    <a:lnT>
                      <a:noFill/>
                    </a:lnT>
                    <a:lnB>
                      <a:noFill/>
                    </a:lnB>
                    <a:solidFill>
                      <a:srgbClr val="F8F8FF"/>
                    </a:solidFill>
                  </a:tcPr>
                </a:tc>
              </a:tr>
            </a:tbl>
          </a:graphicData>
        </a:graphic>
      </p:graphicFrame>
    </p:spTree>
    <p:extLst>
      <p:ext uri="{BB962C8B-B14F-4D97-AF65-F5344CB8AC3E}">
        <p14:creationId xmlns:p14="http://schemas.microsoft.com/office/powerpoint/2010/main" val="19236306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HTTP PUT</a:t>
            </a:r>
          </a:p>
          <a:p>
            <a:pPr fontAlgn="base"/>
            <a:r>
              <a:rPr lang="en-US" dirty="0"/>
              <a:t>The </a:t>
            </a:r>
            <a:r>
              <a:rPr lang="en-US" dirty="0" err="1"/>
              <a:t>HttpClient.put</a:t>
            </a:r>
            <a:r>
              <a:rPr lang="en-US" dirty="0"/>
              <a:t>() sends the HTTP PUT request to the endpoint. The syntax and usage are very similar to the HTTP POST method.</a:t>
            </a:r>
          </a:p>
          <a:p>
            <a:r>
              <a:rPr lang="en-US" dirty="0"/>
              <a:t/>
            </a:r>
            <a:br>
              <a:rPr lang="en-US" dirty="0"/>
            </a:b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34633247"/>
              </p:ext>
            </p:extLst>
          </p:nvPr>
        </p:nvGraphicFramePr>
        <p:xfrm>
          <a:off x="1219200" y="2819400"/>
          <a:ext cx="5636822" cy="4491398"/>
        </p:xfrm>
        <a:graphic>
          <a:graphicData uri="http://schemas.openxmlformats.org/drawingml/2006/table">
            <a:tbl>
              <a:tblPr/>
              <a:tblGrid>
                <a:gridCol w="215489"/>
                <a:gridCol w="5421333"/>
              </a:tblGrid>
              <a:tr h="3851635">
                <a:tc>
                  <a:txBody>
                    <a:bodyPr/>
                    <a:lstStyle/>
                    <a:p>
                      <a:pPr algn="r" fontAlgn="base"/>
                      <a:r>
                        <a:rPr lang="en-US" sz="1700" dirty="0">
                          <a:solidFill>
                            <a:srgbClr val="AAAAAA"/>
                          </a:solidFill>
                          <a:effectLst/>
                          <a:latin typeface="inherit"/>
                        </a:rPr>
                        <a:t>1</a:t>
                      </a:r>
                    </a:p>
                    <a:p>
                      <a:pPr algn="r" fontAlgn="base"/>
                      <a:r>
                        <a:rPr lang="en-US" sz="1700" dirty="0">
                          <a:solidFill>
                            <a:srgbClr val="AAAAAA"/>
                          </a:solidFill>
                          <a:effectLst/>
                          <a:latin typeface="inherit"/>
                        </a:rPr>
                        <a:t>2</a:t>
                      </a:r>
                    </a:p>
                    <a:p>
                      <a:pPr algn="r" fontAlgn="base"/>
                      <a:r>
                        <a:rPr lang="en-US" sz="1700" dirty="0">
                          <a:solidFill>
                            <a:srgbClr val="AAAAAA"/>
                          </a:solidFill>
                          <a:effectLst/>
                          <a:latin typeface="inherit"/>
                        </a:rPr>
                        <a:t>3</a:t>
                      </a:r>
                    </a:p>
                    <a:p>
                      <a:pPr algn="r" fontAlgn="base"/>
                      <a:r>
                        <a:rPr lang="en-US" sz="1700" dirty="0">
                          <a:solidFill>
                            <a:srgbClr val="AAAAAA"/>
                          </a:solidFill>
                          <a:effectLst/>
                          <a:latin typeface="inherit"/>
                        </a:rPr>
                        <a:t>4</a:t>
                      </a:r>
                    </a:p>
                    <a:p>
                      <a:pPr algn="r" fontAlgn="base"/>
                      <a:r>
                        <a:rPr lang="en-US" sz="1700" dirty="0">
                          <a:solidFill>
                            <a:srgbClr val="AAAAAA"/>
                          </a:solidFill>
                          <a:effectLst/>
                          <a:latin typeface="inherit"/>
                        </a:rPr>
                        <a:t>5</a:t>
                      </a:r>
                    </a:p>
                    <a:p>
                      <a:pPr algn="r" fontAlgn="base"/>
                      <a:r>
                        <a:rPr lang="en-US" sz="1700" dirty="0">
                          <a:solidFill>
                            <a:srgbClr val="AAAAAA"/>
                          </a:solidFill>
                          <a:effectLst/>
                          <a:latin typeface="inherit"/>
                        </a:rPr>
                        <a:t>6</a:t>
                      </a:r>
                    </a:p>
                    <a:p>
                      <a:pPr algn="r" fontAlgn="base"/>
                      <a:r>
                        <a:rPr lang="en-US" sz="1700" dirty="0">
                          <a:solidFill>
                            <a:srgbClr val="AAAAAA"/>
                          </a:solidFill>
                          <a:effectLst/>
                          <a:latin typeface="inherit"/>
                        </a:rPr>
                        <a:t>7</a:t>
                      </a:r>
                    </a:p>
                    <a:p>
                      <a:pPr algn="r" fontAlgn="base"/>
                      <a:r>
                        <a:rPr lang="en-US" sz="1700" dirty="0">
                          <a:solidFill>
                            <a:srgbClr val="AAAAAA"/>
                          </a:solidFill>
                          <a:effectLst/>
                          <a:latin typeface="inherit"/>
                        </a:rPr>
                        <a:t>8</a:t>
                      </a:r>
                    </a:p>
                    <a:p>
                      <a:pPr algn="r" fontAlgn="base"/>
                      <a:r>
                        <a:rPr lang="en-US" sz="1700" dirty="0">
                          <a:solidFill>
                            <a:srgbClr val="AAAAAA"/>
                          </a:solidFill>
                          <a:effectLst/>
                          <a:latin typeface="inherit"/>
                        </a:rPr>
                        <a:t>9</a:t>
                      </a:r>
                    </a:p>
                    <a:p>
                      <a:pPr algn="r" fontAlgn="base"/>
                      <a:r>
                        <a:rPr lang="en-US" sz="1700" dirty="0">
                          <a:solidFill>
                            <a:srgbClr val="AAAAAA"/>
                          </a:solidFill>
                          <a:effectLst/>
                          <a:latin typeface="inherit"/>
                        </a:rPr>
                        <a:t>10</a:t>
                      </a:r>
                    </a:p>
                    <a:p>
                      <a:pPr algn="r" fontAlgn="base"/>
                      <a:r>
                        <a:rPr lang="en-US" sz="1700" dirty="0">
                          <a:solidFill>
                            <a:srgbClr val="AAAAAA"/>
                          </a:solidFill>
                          <a:effectLst/>
                          <a:latin typeface="inherit"/>
                        </a:rPr>
                        <a:t>11</a:t>
                      </a:r>
                    </a:p>
                    <a:p>
                      <a:pPr algn="r" fontAlgn="base"/>
                      <a:r>
                        <a:rPr lang="en-US" sz="1700" dirty="0">
                          <a:solidFill>
                            <a:srgbClr val="AAAAAA"/>
                          </a:solidFill>
                          <a:effectLst/>
                          <a:latin typeface="inherit"/>
                        </a:rPr>
                        <a:t>12</a:t>
                      </a:r>
                    </a:p>
                    <a:p>
                      <a:pPr algn="r" fontAlgn="base"/>
                      <a:r>
                        <a:rPr lang="en-US" sz="1700" dirty="0">
                          <a:solidFill>
                            <a:srgbClr val="AAAAAA"/>
                          </a:solidFill>
                          <a:effectLst/>
                          <a:latin typeface="inherit"/>
                        </a:rPr>
                        <a:t>13</a:t>
                      </a:r>
                    </a:p>
                  </a:txBody>
                  <a:tcPr marL="87038" marR="87038" marT="43519" marB="43519">
                    <a:lnL>
                      <a:noFill/>
                    </a:lnL>
                    <a:lnR>
                      <a:noFill/>
                    </a:lnR>
                    <a:lnT>
                      <a:noFill/>
                    </a:lnT>
                    <a:lnB>
                      <a:noFill/>
                    </a:lnB>
                    <a:solidFill>
                      <a:srgbClr val="EEEEEE"/>
                    </a:solidFill>
                  </a:tcPr>
                </a:tc>
                <a:tc>
                  <a:txBody>
                    <a:bodyPr/>
                    <a:lstStyle/>
                    <a:p>
                      <a:pPr algn="l" fontAlgn="base"/>
                      <a:r>
                        <a:rPr lang="en-US" sz="1700" dirty="0">
                          <a:solidFill>
                            <a:srgbClr val="000000"/>
                          </a:solidFill>
                          <a:effectLst/>
                          <a:latin typeface="inherit"/>
                        </a:rPr>
                        <a:t> </a:t>
                      </a:r>
                    </a:p>
                    <a:p>
                      <a:pPr algn="l" fontAlgn="base"/>
                      <a:r>
                        <a:rPr lang="en-US" sz="1700" dirty="0">
                          <a:solidFill>
                            <a:srgbClr val="008080"/>
                          </a:solidFill>
                          <a:effectLst/>
                          <a:latin typeface="inherit"/>
                        </a:rPr>
                        <a:t>put</a:t>
                      </a:r>
                      <a:r>
                        <a:rPr lang="en-US" sz="1700" dirty="0">
                          <a:solidFill>
                            <a:srgbClr val="333333"/>
                          </a:solidFill>
                          <a:effectLst/>
                          <a:latin typeface="inherit"/>
                        </a:rPr>
                        <a:t>(</a:t>
                      </a:r>
                      <a:r>
                        <a:rPr lang="en-US" sz="1700" dirty="0">
                          <a:solidFill>
                            <a:srgbClr val="000000"/>
                          </a:solidFill>
                          <a:effectLst/>
                          <a:latin typeface="inherit"/>
                        </a:rPr>
                        <a:t>url</a:t>
                      </a:r>
                      <a:r>
                        <a:rPr lang="en-US" sz="1700" dirty="0">
                          <a:solidFill>
                            <a:srgbClr val="333333"/>
                          </a:solidFill>
                          <a:effectLst/>
                          <a:latin typeface="inherit"/>
                        </a:rPr>
                        <a:t>:</a:t>
                      </a:r>
                      <a:r>
                        <a:rPr lang="en-US" sz="1700" dirty="0">
                          <a:solidFill>
                            <a:srgbClr val="006FE0"/>
                          </a:solidFill>
                          <a:effectLst/>
                          <a:latin typeface="inherit"/>
                        </a:rPr>
                        <a:t> </a:t>
                      </a:r>
                      <a:r>
                        <a:rPr lang="en-US" sz="1700" b="1" dirty="0">
                          <a:solidFill>
                            <a:srgbClr val="800080"/>
                          </a:solidFill>
                          <a:effectLst/>
                          <a:latin typeface="inherit"/>
                        </a:rPr>
                        <a:t>string</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a:solidFill>
                            <a:srgbClr val="000000"/>
                          </a:solidFill>
                          <a:effectLst/>
                          <a:latin typeface="inherit"/>
                        </a:rPr>
                        <a:t>body</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000000"/>
                          </a:solidFill>
                          <a:effectLst/>
                          <a:latin typeface="inherit"/>
                        </a:rPr>
                        <a:t>any</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a:solidFill>
                            <a:srgbClr val="000000"/>
                          </a:solidFill>
                          <a:effectLst/>
                          <a:latin typeface="inherit"/>
                        </a:rPr>
                        <a:t>options</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a:solidFill>
                            <a:srgbClr val="000000"/>
                          </a:solidFill>
                          <a:effectLst/>
                          <a:latin typeface="inherit"/>
                        </a:rPr>
                        <a:t>headers</a:t>
                      </a:r>
                      <a:r>
                        <a:rPr lang="en-US" sz="1700" dirty="0">
                          <a:solidFill>
                            <a:srgbClr val="333333"/>
                          </a:solidFill>
                          <a:effectLst/>
                          <a:latin typeface="inherit"/>
                        </a:rPr>
                        <a:t>?:</a:t>
                      </a:r>
                      <a:r>
                        <a:rPr lang="en-US" sz="1700" dirty="0">
                          <a:solidFill>
                            <a:srgbClr val="006FE0"/>
                          </a:solidFill>
                          <a:effectLst/>
                          <a:latin typeface="inherit"/>
                        </a:rPr>
                        <a:t> </a:t>
                      </a:r>
                      <a:r>
                        <a:rPr lang="en-US" sz="1700" dirty="0" err="1">
                          <a:solidFill>
                            <a:srgbClr val="000000"/>
                          </a:solidFill>
                          <a:effectLst/>
                          <a:latin typeface="inherit"/>
                        </a:rPr>
                        <a:t>HttpHeaders</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0000"/>
                          </a:solidFill>
                          <a:effectLst/>
                          <a:latin typeface="inherit"/>
                        </a:rPr>
                        <a:t>header</a:t>
                      </a:r>
                      <a:r>
                        <a:rPr lang="en-US" sz="1700" dirty="0">
                          <a:solidFill>
                            <a:srgbClr val="333333"/>
                          </a:solidFill>
                          <a:effectLst/>
                          <a:latin typeface="inherit"/>
                        </a:rPr>
                        <a:t>:</a:t>
                      </a:r>
                      <a:r>
                        <a:rPr lang="en-US" sz="1700" dirty="0">
                          <a:solidFill>
                            <a:srgbClr val="006FE0"/>
                          </a:solidFill>
                          <a:effectLst/>
                          <a:latin typeface="inherit"/>
                        </a:rPr>
                        <a:t> </a:t>
                      </a:r>
                      <a:r>
                        <a:rPr lang="en-US" sz="1700" b="1" dirty="0">
                          <a:solidFill>
                            <a:srgbClr val="800080"/>
                          </a:solidFill>
                          <a:effectLst/>
                          <a:latin typeface="inherit"/>
                        </a:rPr>
                        <a:t>string</a:t>
                      </a:r>
                      <a:r>
                        <a:rPr lang="en-US" sz="1700" dirty="0">
                          <a:solidFill>
                            <a:srgbClr val="333333"/>
                          </a:solidFill>
                          <a:effectLst/>
                          <a:latin typeface="inherit"/>
                        </a:rPr>
                        <a:t>]:</a:t>
                      </a:r>
                      <a:r>
                        <a:rPr lang="en-US" sz="1700" dirty="0">
                          <a:solidFill>
                            <a:srgbClr val="006FE0"/>
                          </a:solidFill>
                          <a:effectLst/>
                          <a:latin typeface="inherit"/>
                        </a:rPr>
                        <a:t> </a:t>
                      </a:r>
                      <a:r>
                        <a:rPr lang="en-US" sz="1700" b="1" dirty="0">
                          <a:solidFill>
                            <a:srgbClr val="800080"/>
                          </a:solidFill>
                          <a:effectLst/>
                          <a:latin typeface="inherit"/>
                        </a:rPr>
                        <a:t>string</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r>
                        <a:rPr lang="en-US" sz="1700" b="1" dirty="0">
                          <a:solidFill>
                            <a:srgbClr val="800080"/>
                          </a:solidFill>
                          <a:effectLst/>
                          <a:latin typeface="inherit"/>
                        </a:rPr>
                        <a:t>string</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a:solidFill>
                            <a:srgbClr val="000000"/>
                          </a:solidFill>
                          <a:effectLst/>
                          <a:latin typeface="inherit"/>
                        </a:rPr>
                        <a:t>observe</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DD1144"/>
                          </a:solidFill>
                          <a:effectLst/>
                          <a:latin typeface="inherit"/>
                        </a:rPr>
                        <a:t>"</a:t>
                      </a:r>
                      <a:r>
                        <a:rPr lang="en-US" sz="1700" dirty="0" err="1">
                          <a:solidFill>
                            <a:srgbClr val="DD1144"/>
                          </a:solidFill>
                          <a:effectLst/>
                          <a:latin typeface="inherit"/>
                        </a:rPr>
                        <a:t>body|events|response</a:t>
                      </a:r>
                      <a:r>
                        <a:rPr lang="en-US" sz="1700" dirty="0">
                          <a:solidFill>
                            <a:srgbClr val="DD1144"/>
                          </a:solidFill>
                          <a:effectLst/>
                          <a:latin typeface="inherit"/>
                        </a:rPr>
                        <a:t>|"</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b="1" dirty="0" err="1">
                          <a:solidFill>
                            <a:srgbClr val="000000"/>
                          </a:solidFill>
                          <a:effectLst/>
                          <a:latin typeface="inherit"/>
                        </a:rPr>
                        <a:t>params</a:t>
                      </a:r>
                      <a:r>
                        <a:rPr lang="en-US" sz="1700" dirty="0">
                          <a:solidFill>
                            <a:srgbClr val="333333"/>
                          </a:solidFill>
                          <a:effectLst/>
                          <a:latin typeface="inherit"/>
                        </a:rPr>
                        <a:t>?:</a:t>
                      </a:r>
                      <a:r>
                        <a:rPr lang="en-US" sz="1700" dirty="0">
                          <a:solidFill>
                            <a:srgbClr val="006FE0"/>
                          </a:solidFill>
                          <a:effectLst/>
                          <a:latin typeface="inherit"/>
                        </a:rPr>
                        <a:t> </a:t>
                      </a:r>
                      <a:r>
                        <a:rPr lang="en-US" sz="1700" dirty="0" err="1">
                          <a:solidFill>
                            <a:srgbClr val="000000"/>
                          </a:solidFill>
                          <a:effectLst/>
                          <a:latin typeface="inherit"/>
                        </a:rPr>
                        <a:t>HttpParams</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333333"/>
                          </a:solidFill>
                          <a:effectLst/>
                          <a:latin typeface="inherit"/>
                        </a:rPr>
                        <a:t>[</a:t>
                      </a:r>
                      <a:r>
                        <a:rPr lang="en-US" sz="1700" dirty="0" err="1">
                          <a:solidFill>
                            <a:srgbClr val="000000"/>
                          </a:solidFill>
                          <a:effectLst/>
                          <a:latin typeface="inherit"/>
                        </a:rPr>
                        <a:t>param</a:t>
                      </a:r>
                      <a:r>
                        <a:rPr lang="en-US" sz="1700" dirty="0">
                          <a:solidFill>
                            <a:srgbClr val="333333"/>
                          </a:solidFill>
                          <a:effectLst/>
                          <a:latin typeface="inherit"/>
                        </a:rPr>
                        <a:t>:</a:t>
                      </a:r>
                      <a:r>
                        <a:rPr lang="en-US" sz="1700" dirty="0">
                          <a:solidFill>
                            <a:srgbClr val="006FE0"/>
                          </a:solidFill>
                          <a:effectLst/>
                          <a:latin typeface="inherit"/>
                        </a:rPr>
                        <a:t> </a:t>
                      </a:r>
                      <a:r>
                        <a:rPr lang="en-US" sz="1700" b="1" dirty="0">
                          <a:solidFill>
                            <a:srgbClr val="800080"/>
                          </a:solidFill>
                          <a:effectLst/>
                          <a:latin typeface="inherit"/>
                        </a:rPr>
                        <a:t>string</a:t>
                      </a:r>
                      <a:r>
                        <a:rPr lang="en-US" sz="1700" dirty="0">
                          <a:solidFill>
                            <a:srgbClr val="333333"/>
                          </a:solidFill>
                          <a:effectLst/>
                          <a:latin typeface="inherit"/>
                        </a:rPr>
                        <a:t>]:</a:t>
                      </a:r>
                      <a:r>
                        <a:rPr lang="en-US" sz="1700" dirty="0">
                          <a:solidFill>
                            <a:srgbClr val="006FE0"/>
                          </a:solidFill>
                          <a:effectLst/>
                          <a:latin typeface="inherit"/>
                        </a:rPr>
                        <a:t> </a:t>
                      </a:r>
                      <a:r>
                        <a:rPr lang="en-US" sz="1700" b="1" dirty="0">
                          <a:solidFill>
                            <a:srgbClr val="800080"/>
                          </a:solidFill>
                          <a:effectLst/>
                          <a:latin typeface="inherit"/>
                        </a:rPr>
                        <a:t>string</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r>
                        <a:rPr lang="en-US" sz="1700" b="1" dirty="0">
                          <a:solidFill>
                            <a:srgbClr val="800080"/>
                          </a:solidFill>
                          <a:effectLst/>
                          <a:latin typeface="inherit"/>
                        </a:rPr>
                        <a:t>string</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err="1">
                          <a:solidFill>
                            <a:srgbClr val="000000"/>
                          </a:solidFill>
                          <a:effectLst/>
                          <a:latin typeface="inherit"/>
                        </a:rPr>
                        <a:t>reportProgress</a:t>
                      </a:r>
                      <a:r>
                        <a:rPr lang="en-US" sz="1700" dirty="0">
                          <a:solidFill>
                            <a:srgbClr val="333333"/>
                          </a:solidFill>
                          <a:effectLst/>
                          <a:latin typeface="inherit"/>
                        </a:rPr>
                        <a:t>?:</a:t>
                      </a:r>
                      <a:r>
                        <a:rPr lang="en-US" sz="1700" dirty="0">
                          <a:solidFill>
                            <a:srgbClr val="006FE0"/>
                          </a:solidFill>
                          <a:effectLst/>
                          <a:latin typeface="inherit"/>
                        </a:rPr>
                        <a:t> </a:t>
                      </a:r>
                      <a:r>
                        <a:rPr lang="en-US" sz="1700" dirty="0" err="1">
                          <a:solidFill>
                            <a:srgbClr val="000000"/>
                          </a:solidFill>
                          <a:effectLst/>
                          <a:latin typeface="inherit"/>
                        </a:rPr>
                        <a:t>boolean</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err="1">
                          <a:solidFill>
                            <a:srgbClr val="000000"/>
                          </a:solidFill>
                          <a:effectLst/>
                          <a:latin typeface="inherit"/>
                        </a:rPr>
                        <a:t>responseType</a:t>
                      </a:r>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DD1144"/>
                          </a:solidFill>
                          <a:effectLst/>
                          <a:latin typeface="inherit"/>
                        </a:rPr>
                        <a:t>"</a:t>
                      </a:r>
                      <a:r>
                        <a:rPr lang="en-US" sz="1700" dirty="0" err="1">
                          <a:solidFill>
                            <a:srgbClr val="DD1144"/>
                          </a:solidFill>
                          <a:effectLst/>
                          <a:latin typeface="inherit"/>
                        </a:rPr>
                        <a:t>arraybuffer|json|blob|text</a:t>
                      </a:r>
                      <a:r>
                        <a:rPr lang="en-US" sz="1700" dirty="0">
                          <a:solidFill>
                            <a:srgbClr val="DD1144"/>
                          </a:solidFill>
                          <a:effectLst/>
                          <a:latin typeface="inherit"/>
                        </a:rPr>
                        <a:t>"</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err="1">
                          <a:solidFill>
                            <a:srgbClr val="000000"/>
                          </a:solidFill>
                          <a:effectLst/>
                          <a:latin typeface="inherit"/>
                        </a:rPr>
                        <a:t>withCredentials</a:t>
                      </a:r>
                      <a:r>
                        <a:rPr lang="en-US" sz="1700" dirty="0">
                          <a:solidFill>
                            <a:srgbClr val="333333"/>
                          </a:solidFill>
                          <a:effectLst/>
                          <a:latin typeface="inherit"/>
                        </a:rPr>
                        <a:t>?:</a:t>
                      </a:r>
                      <a:r>
                        <a:rPr lang="en-US" sz="1700" dirty="0">
                          <a:solidFill>
                            <a:srgbClr val="006FE0"/>
                          </a:solidFill>
                          <a:effectLst/>
                          <a:latin typeface="inherit"/>
                        </a:rPr>
                        <a:t> </a:t>
                      </a:r>
                      <a:r>
                        <a:rPr lang="en-US" sz="1700" dirty="0" err="1">
                          <a:solidFill>
                            <a:srgbClr val="000000"/>
                          </a:solidFill>
                          <a:effectLst/>
                          <a:latin typeface="inherit"/>
                        </a:rPr>
                        <a:t>boolean</a:t>
                      </a:r>
                      <a:r>
                        <a:rPr lang="en-US" sz="1700" dirty="0">
                          <a:solidFill>
                            <a:srgbClr val="333333"/>
                          </a:solidFill>
                          <a:effectLst/>
                          <a:latin typeface="inherit"/>
                        </a:rPr>
                        <a:t>;</a:t>
                      </a:r>
                      <a:r>
                        <a:rPr lang="en-US" sz="1700" dirty="0">
                          <a:solidFill>
                            <a:srgbClr val="006FE0"/>
                          </a:solidFill>
                          <a:effectLst/>
                          <a:latin typeface="inherit"/>
                        </a:rPr>
                        <a:t> </a:t>
                      </a:r>
                      <a:endParaRPr lang="en-US" sz="1700" dirty="0">
                        <a:solidFill>
                          <a:srgbClr val="000000"/>
                        </a:solidFill>
                        <a:effectLst/>
                        <a:latin typeface="inherit"/>
                      </a:endParaRPr>
                    </a:p>
                    <a:p>
                      <a:pPr algn="l" fontAlgn="base"/>
                      <a:r>
                        <a:rPr lang="en-US" sz="1700" dirty="0">
                          <a:solidFill>
                            <a:srgbClr val="006FE0"/>
                          </a:solidFill>
                          <a:effectLst/>
                          <a:latin typeface="inherit"/>
                        </a:rPr>
                        <a:t>     </a:t>
                      </a:r>
                      <a:r>
                        <a:rPr lang="en-US" sz="1700" dirty="0">
                          <a:solidFill>
                            <a:srgbClr val="333333"/>
                          </a:solidFill>
                          <a:effectLst/>
                          <a:latin typeface="inherit"/>
                        </a:rPr>
                        <a:t>}</a:t>
                      </a:r>
                      <a:endParaRPr lang="en-US" sz="1700" dirty="0">
                        <a:solidFill>
                          <a:srgbClr val="000000"/>
                        </a:solidFill>
                        <a:effectLst/>
                        <a:latin typeface="inherit"/>
                      </a:endParaRPr>
                    </a:p>
                    <a:p>
                      <a:pPr algn="l" fontAlgn="base"/>
                      <a:r>
                        <a:rPr lang="en-US" sz="1700" dirty="0">
                          <a:solidFill>
                            <a:srgbClr val="333333"/>
                          </a:solidFill>
                          <a:effectLst/>
                          <a:latin typeface="inherit"/>
                        </a:rPr>
                        <a:t>):</a:t>
                      </a:r>
                      <a:r>
                        <a:rPr lang="en-US" sz="1700" dirty="0">
                          <a:solidFill>
                            <a:srgbClr val="006FE0"/>
                          </a:solidFill>
                          <a:effectLst/>
                          <a:latin typeface="inherit"/>
                        </a:rPr>
                        <a:t> </a:t>
                      </a:r>
                      <a:r>
                        <a:rPr lang="en-US" sz="1700" dirty="0">
                          <a:solidFill>
                            <a:srgbClr val="000000"/>
                          </a:solidFill>
                          <a:effectLst/>
                          <a:latin typeface="inherit"/>
                        </a:rPr>
                        <a:t>Observable</a:t>
                      </a:r>
                    </a:p>
                  </a:txBody>
                  <a:tcPr marL="87038" marR="87038" marT="43519" marB="43519">
                    <a:lnL>
                      <a:noFill/>
                    </a:lnL>
                    <a:lnR>
                      <a:noFill/>
                    </a:lnR>
                    <a:lnT>
                      <a:noFill/>
                    </a:lnT>
                    <a:lnB>
                      <a:noFill/>
                    </a:lnB>
                    <a:solidFill>
                      <a:srgbClr val="F8F8FF"/>
                    </a:solidFill>
                  </a:tcPr>
                </a:tc>
              </a:tr>
            </a:tbl>
          </a:graphicData>
        </a:graphic>
      </p:graphicFrame>
    </p:spTree>
    <p:extLst>
      <p:ext uri="{BB962C8B-B14F-4D97-AF65-F5344CB8AC3E}">
        <p14:creationId xmlns:p14="http://schemas.microsoft.com/office/powerpoint/2010/main" val="3377300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fontAlgn="base"/>
            <a:r>
              <a:rPr lang="en-US" b="1" dirty="0"/>
              <a:t>HTTP DELETE</a:t>
            </a:r>
          </a:p>
          <a:p>
            <a:pPr fontAlgn="base"/>
            <a:r>
              <a:rPr lang="en-US" dirty="0"/>
              <a:t>The </a:t>
            </a:r>
            <a:r>
              <a:rPr lang="en-US" dirty="0" err="1"/>
              <a:t>HttpClient.delete</a:t>
            </a:r>
            <a:r>
              <a:rPr lang="en-US" dirty="0"/>
              <a:t>() sends the HTTP DELETE request to the endpoint. The syntax and usage are very similar to the HTTP GET method.</a:t>
            </a:r>
          </a:p>
          <a:p>
            <a:endParaRPr lang="en-US" dirty="0"/>
          </a:p>
        </p:txBody>
      </p:sp>
    </p:spTree>
    <p:extLst>
      <p:ext uri="{BB962C8B-B14F-4D97-AF65-F5344CB8AC3E}">
        <p14:creationId xmlns:p14="http://schemas.microsoft.com/office/powerpoint/2010/main" val="1425682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TotalTime>
  <Words>2676</Words>
  <Application>Microsoft Office PowerPoint</Application>
  <PresentationFormat>On-screen Show (4:3)</PresentationFormat>
  <Paragraphs>671</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71</cp:revision>
  <dcterms:created xsi:type="dcterms:W3CDTF">2021-05-19T17:22:08Z</dcterms:created>
  <dcterms:modified xsi:type="dcterms:W3CDTF">2023-09-18T11:31:34Z</dcterms:modified>
</cp:coreProperties>
</file>