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 id="2147483649" r:id="rId3"/>
  </p:sldMasterIdLst>
  <p:notesMasterIdLst>
    <p:notesMasterId r:id="rId11"/>
  </p:notesMasterIdLst>
  <p:sldIdLst>
    <p:sldId id="257" r:id="rId4"/>
    <p:sldId id="288" r:id="rId5"/>
    <p:sldId id="282" r:id="rId6"/>
    <p:sldId id="283" r:id="rId7"/>
    <p:sldId id="285" r:id="rId8"/>
    <p:sldId id="28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197B89"/>
  </p:clrMru>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4"/>
    <p:restoredTop sz="94684"/>
  </p:normalViewPr>
  <p:slideViewPr>
    <p:cSldViewPr snapToGrid="0">
      <p:cViewPr>
        <p:scale>
          <a:sx n="70" d="100"/>
          <a:sy n="70" d="100"/>
        </p:scale>
        <p:origin x="-858"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9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42244-3214-B044-846B-4EBA15FF6EB8}" type="datetimeFigureOut">
              <a:rPr lang="en-US" smtClean="0"/>
              <a:pPr/>
              <a:t>3/11/2024</a:t>
            </a:fld>
            <a:endParaRPr lang="en-US"/>
          </a:p>
        </p:txBody>
      </p:sp>
      <p:sp>
        <p:nvSpPr>
          <p:cNvPr id="104879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9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9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9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F2A12-22B1-354D-A3C6-1449883337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35"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104873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1048737" name="Date Placeholder 3"/>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38" name="Footer Placeholder 4"/>
          <p:cNvSpPr>
            <a:spLocks noGrp="1"/>
          </p:cNvSpPr>
          <p:nvPr>
            <p:ph type="ftr" sz="quarter" idx="11"/>
          </p:nvPr>
        </p:nvSpPr>
        <p:spPr/>
        <p:txBody>
          <a:bodyPr/>
          <a:lstStyle/>
          <a:p>
            <a:endParaRPr lang="en-US"/>
          </a:p>
        </p:txBody>
      </p:sp>
      <p:sp>
        <p:nvSpPr>
          <p:cNvPr id="1048739" name="Slide Number Placeholder 5"/>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GB"/>
              <a:t>Click to edit Master title style</a:t>
            </a:r>
            <a:endParaRPr lang="en-US"/>
          </a:p>
        </p:txBody>
      </p:sp>
      <p:sp>
        <p:nvSpPr>
          <p:cNvPr id="1048777"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78" name="Date Placeholder 3"/>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79" name="Footer Placeholder 4"/>
          <p:cNvSpPr>
            <a:spLocks noGrp="1"/>
          </p:cNvSpPr>
          <p:nvPr>
            <p:ph type="ftr" sz="quarter" idx="11"/>
          </p:nvPr>
        </p:nvSpPr>
        <p:spPr/>
        <p:txBody>
          <a:bodyPr/>
          <a:lstStyle/>
          <a:p>
            <a:endParaRPr lang="en-US"/>
          </a:p>
        </p:txBody>
      </p:sp>
      <p:sp>
        <p:nvSpPr>
          <p:cNvPr id="1048780" name="Slide Number Placeholder 5"/>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4"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1048745"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46" name="Date Placeholder 3"/>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47" name="Footer Placeholder 4"/>
          <p:cNvSpPr>
            <a:spLocks noGrp="1"/>
          </p:cNvSpPr>
          <p:nvPr>
            <p:ph type="ftr" sz="quarter" idx="11"/>
          </p:nvPr>
        </p:nvSpPr>
        <p:spPr/>
        <p:txBody>
          <a:bodyPr/>
          <a:lstStyle/>
          <a:p>
            <a:endParaRPr lang="en-US"/>
          </a:p>
        </p:txBody>
      </p:sp>
      <p:sp>
        <p:nvSpPr>
          <p:cNvPr id="1048748" name="Slide Number Placeholder 5"/>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048627" name="Date Placeholder 2"/>
          <p:cNvSpPr>
            <a:spLocks noGrp="1"/>
          </p:cNvSpPr>
          <p:nvPr>
            <p:ph type="dt" sz="half" idx="10"/>
          </p:nvPr>
        </p:nvSpPr>
        <p:spPr/>
        <p:txBody>
          <a:bodyPr/>
          <a:lstStyle/>
          <a:p>
            <a:fld id="{EB780DEC-B7C1-4CE6-A052-2B0272861D78}" type="datetime1">
              <a:rPr lang="en-IN" smtClean="0"/>
              <a:pPr/>
              <a:t>11-03-2024</a:t>
            </a:fld>
            <a:endParaRPr lang="en-IN"/>
          </a:p>
        </p:txBody>
      </p:sp>
      <p:sp>
        <p:nvSpPr>
          <p:cNvPr id="1048628" name="Footer Placeholder 3"/>
          <p:cNvSpPr>
            <a:spLocks noGrp="1"/>
          </p:cNvSpPr>
          <p:nvPr>
            <p:ph type="ftr" sz="quarter" idx="11"/>
          </p:nvPr>
        </p:nvSpPr>
        <p:spPr/>
        <p:txBody>
          <a:bodyPr/>
          <a:lstStyle/>
          <a:p>
            <a:r>
              <a:rPr lang="en-IN"/>
              <a:t>NextWealth Entrepreneurs Private Limited</a:t>
            </a:r>
          </a:p>
        </p:txBody>
      </p:sp>
      <p:sp>
        <p:nvSpPr>
          <p:cNvPr id="1048629" name="Slide Number Placeholder 4"/>
          <p:cNvSpPr>
            <a:spLocks noGrp="1"/>
          </p:cNvSpPr>
          <p:nvPr>
            <p:ph type="sldNum" sz="quarter" idx="12"/>
          </p:nvPr>
        </p:nvSpPr>
        <p:spPr/>
        <p:txBody>
          <a:bodyPr/>
          <a:lstStyle/>
          <a:p>
            <a:fld id="{FB5971AC-4F44-4B34-B62A-9D5976ECB87E}" type="slidenum">
              <a:rPr lang="en-IN" smtClean="0"/>
              <a:pPr/>
              <a:t>‹#›</a:t>
            </a:fld>
            <a:endParaRPr lang="en-IN"/>
          </a:p>
        </p:txBody>
      </p:sp>
      <p:pic>
        <p:nvPicPr>
          <p:cNvPr id="2097154" name="Picture 5"/>
          <p:cNvPicPr>
            <a:picLocks noChangeAspect="1"/>
          </p:cNvPicPr>
          <p:nvPr userDrawn="1"/>
        </p:nvPicPr>
        <p:blipFill>
          <a:blip r:embed="rId2"/>
          <a:stretch>
            <a:fillRect/>
          </a:stretch>
        </p:blipFill>
        <p:spPr>
          <a:xfrm>
            <a:off x="10302679" y="518999"/>
            <a:ext cx="1465971" cy="697802"/>
          </a:xfrm>
          <a:prstGeom prst="rect">
            <a:avLst/>
          </a:prstGeom>
        </p:spPr>
      </p:pic>
      <p:sp>
        <p:nvSpPr>
          <p:cNvPr id="1048630" name="Rectangle 6"/>
          <p:cNvSpPr/>
          <p:nvPr userDrawn="1"/>
        </p:nvSpPr>
        <p:spPr>
          <a:xfrm>
            <a:off x="-12700" y="1107582"/>
            <a:ext cx="10172700" cy="45719"/>
          </a:xfrm>
          <a:prstGeom prst="rect">
            <a:avLst/>
          </a:prstGeom>
          <a:gradFill flip="none" rotWithShape="1">
            <a:gsLst>
              <a:gs pos="0">
                <a:srgbClr val="424C5B"/>
              </a:gs>
              <a:gs pos="50000">
                <a:srgbClr val="137B89"/>
              </a:gs>
              <a:gs pos="100000">
                <a:srgbClr val="B8D35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48581" name="Date Placeholder 2"/>
          <p:cNvSpPr>
            <a:spLocks noGrp="1"/>
          </p:cNvSpPr>
          <p:nvPr>
            <p:ph type="dt" sz="half" idx="10"/>
          </p:nvPr>
        </p:nvSpPr>
        <p:spPr/>
        <p:txBody>
          <a:bodyPr/>
          <a:lstStyle/>
          <a:p>
            <a:fld id="{C8218C31-2563-4006-85CB-1242909A090F}" type="datetime1">
              <a:rPr lang="en-IN" smtClean="0"/>
              <a:pPr/>
              <a:t>11-03-2024</a:t>
            </a:fld>
            <a:endParaRPr lang="en-IN"/>
          </a:p>
        </p:txBody>
      </p:sp>
      <p:sp>
        <p:nvSpPr>
          <p:cNvPr id="1048582" name="Footer Placeholder 3"/>
          <p:cNvSpPr>
            <a:spLocks noGrp="1"/>
          </p:cNvSpPr>
          <p:nvPr>
            <p:ph type="ftr" sz="quarter" idx="11"/>
          </p:nvPr>
        </p:nvSpPr>
        <p:spPr/>
        <p:txBody>
          <a:bodyPr/>
          <a:lstStyle/>
          <a:p>
            <a:r>
              <a:rPr lang="en-IN"/>
              <a:t>NextWealth Entrepreneurs Private Limited</a:t>
            </a:r>
          </a:p>
        </p:txBody>
      </p:sp>
      <p:sp>
        <p:nvSpPr>
          <p:cNvPr id="1048583" name="Slide Number Placeholder 4"/>
          <p:cNvSpPr>
            <a:spLocks noGrp="1"/>
          </p:cNvSpPr>
          <p:nvPr>
            <p:ph type="sldNum" sz="quarter" idx="12"/>
          </p:nvPr>
        </p:nvSpPr>
        <p:spPr/>
        <p:txBody>
          <a:bodyPr/>
          <a:lstStyle/>
          <a:p>
            <a:fld id="{FB5971AC-4F44-4B34-B62A-9D5976ECB87E}" type="slidenum">
              <a:rPr lang="en-IN" smtClean="0"/>
              <a:pPr/>
              <a:t>‹#›</a:t>
            </a:fld>
            <a:endParaRPr lang="en-IN"/>
          </a:p>
        </p:txBody>
      </p:sp>
      <p:sp>
        <p:nvSpPr>
          <p:cNvPr id="1048584" name="Freeform 5"/>
          <p:cNvSpPr/>
          <p:nvPr userDrawn="1"/>
        </p:nvSpPr>
        <p:spPr bwMode="auto">
          <a:xfrm>
            <a:off x="5538787" y="0"/>
            <a:ext cx="4584700" cy="3425825"/>
          </a:xfrm>
          <a:custGeom>
            <a:avLst/>
            <a:gdLst>
              <a:gd name="T0" fmla="*/ 0 w 2888"/>
              <a:gd name="T1" fmla="*/ 0 h 2158"/>
              <a:gd name="T2" fmla="*/ 987 w 2888"/>
              <a:gd name="T3" fmla="*/ 0 h 2158"/>
              <a:gd name="T4" fmla="*/ 2888 w 2888"/>
              <a:gd name="T5" fmla="*/ 2158 h 2158"/>
              <a:gd name="T6" fmla="*/ 1901 w 2888"/>
              <a:gd name="T7" fmla="*/ 2158 h 2158"/>
              <a:gd name="T8" fmla="*/ 0 w 2888"/>
              <a:gd name="T9" fmla="*/ 0 h 2158"/>
            </a:gdLst>
            <a:ahLst/>
            <a:cxnLst>
              <a:cxn ang="0">
                <a:pos x="T0" y="T1"/>
              </a:cxn>
              <a:cxn ang="0">
                <a:pos x="T2" y="T3"/>
              </a:cxn>
              <a:cxn ang="0">
                <a:pos x="T4" y="T5"/>
              </a:cxn>
              <a:cxn ang="0">
                <a:pos x="T6" y="T7"/>
              </a:cxn>
              <a:cxn ang="0">
                <a:pos x="T8" y="T9"/>
              </a:cxn>
            </a:cxnLst>
            <a:rect l="0" t="0" r="r" b="b"/>
            <a:pathLst>
              <a:path w="2888" h="2158">
                <a:moveTo>
                  <a:pt x="0" y="0"/>
                </a:moveTo>
                <a:lnTo>
                  <a:pt x="987" y="0"/>
                </a:lnTo>
                <a:lnTo>
                  <a:pt x="2888" y="2158"/>
                </a:lnTo>
                <a:lnTo>
                  <a:pt x="1901" y="2158"/>
                </a:lnTo>
                <a:lnTo>
                  <a:pt x="0" y="0"/>
                </a:lnTo>
                <a:close/>
              </a:path>
            </a:pathLst>
          </a:custGeom>
          <a:solidFill>
            <a:srgbClr val="4092A0"/>
          </a:solidFill>
          <a:ln>
            <a:noFill/>
          </a:ln>
        </p:spPr>
        <p:txBody>
          <a:bodyPr vert="horz" wrap="square" lIns="91440" tIns="45720" rIns="91440" bIns="45720" numCol="1" anchor="t" anchorCtr="0" compatLnSpc="1">
            <a:prstTxWarp prst="textNoShape">
              <a:avLst/>
            </a:prstTxWarp>
          </a:bodyPr>
          <a:lstStyle/>
          <a:p>
            <a:endParaRPr lang="en-IN"/>
          </a:p>
        </p:txBody>
      </p:sp>
      <p:sp>
        <p:nvSpPr>
          <p:cNvPr id="1048585" name="Freeform 5"/>
          <p:cNvSpPr/>
          <p:nvPr userDrawn="1"/>
        </p:nvSpPr>
        <p:spPr bwMode="auto">
          <a:xfrm>
            <a:off x="7480877" y="0"/>
            <a:ext cx="4584700" cy="3425825"/>
          </a:xfrm>
          <a:custGeom>
            <a:avLst/>
            <a:gdLst>
              <a:gd name="T0" fmla="*/ 0 w 2888"/>
              <a:gd name="T1" fmla="*/ 0 h 2158"/>
              <a:gd name="T2" fmla="*/ 987 w 2888"/>
              <a:gd name="T3" fmla="*/ 0 h 2158"/>
              <a:gd name="T4" fmla="*/ 2888 w 2888"/>
              <a:gd name="T5" fmla="*/ 2158 h 2158"/>
              <a:gd name="T6" fmla="*/ 1901 w 2888"/>
              <a:gd name="T7" fmla="*/ 2158 h 2158"/>
              <a:gd name="T8" fmla="*/ 0 w 2888"/>
              <a:gd name="T9" fmla="*/ 0 h 2158"/>
            </a:gdLst>
            <a:ahLst/>
            <a:cxnLst>
              <a:cxn ang="0">
                <a:pos x="T0" y="T1"/>
              </a:cxn>
              <a:cxn ang="0">
                <a:pos x="T2" y="T3"/>
              </a:cxn>
              <a:cxn ang="0">
                <a:pos x="T4" y="T5"/>
              </a:cxn>
              <a:cxn ang="0">
                <a:pos x="T6" y="T7"/>
              </a:cxn>
              <a:cxn ang="0">
                <a:pos x="T8" y="T9"/>
              </a:cxn>
            </a:cxnLst>
            <a:rect l="0" t="0" r="r" b="b"/>
            <a:pathLst>
              <a:path w="2888" h="2158">
                <a:moveTo>
                  <a:pt x="0" y="0"/>
                </a:moveTo>
                <a:lnTo>
                  <a:pt x="987" y="0"/>
                </a:lnTo>
                <a:lnTo>
                  <a:pt x="2888" y="2158"/>
                </a:lnTo>
                <a:lnTo>
                  <a:pt x="1901" y="2158"/>
                </a:lnTo>
                <a:lnTo>
                  <a:pt x="0" y="0"/>
                </a:ln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IN"/>
          </a:p>
        </p:txBody>
      </p:sp>
      <p:sp>
        <p:nvSpPr>
          <p:cNvPr id="1048586" name="Freeform 56"/>
          <p:cNvSpPr/>
          <p:nvPr userDrawn="1"/>
        </p:nvSpPr>
        <p:spPr bwMode="auto">
          <a:xfrm>
            <a:off x="7480877" y="3425825"/>
            <a:ext cx="4584700" cy="3432175"/>
          </a:xfrm>
          <a:custGeom>
            <a:avLst/>
            <a:gdLst>
              <a:gd name="T0" fmla="*/ 0 w 2888"/>
              <a:gd name="T1" fmla="*/ 2162 h 2162"/>
              <a:gd name="T2" fmla="*/ 987 w 2888"/>
              <a:gd name="T3" fmla="*/ 2162 h 2162"/>
              <a:gd name="T4" fmla="*/ 2888 w 2888"/>
              <a:gd name="T5" fmla="*/ 0 h 2162"/>
              <a:gd name="T6" fmla="*/ 1901 w 2888"/>
              <a:gd name="T7" fmla="*/ 0 h 2162"/>
              <a:gd name="T8" fmla="*/ 0 w 2888"/>
              <a:gd name="T9" fmla="*/ 2162 h 2162"/>
            </a:gdLst>
            <a:ahLst/>
            <a:cxnLst>
              <a:cxn ang="0">
                <a:pos x="T0" y="T1"/>
              </a:cxn>
              <a:cxn ang="0">
                <a:pos x="T2" y="T3"/>
              </a:cxn>
              <a:cxn ang="0">
                <a:pos x="T4" y="T5"/>
              </a:cxn>
              <a:cxn ang="0">
                <a:pos x="T6" y="T7"/>
              </a:cxn>
              <a:cxn ang="0">
                <a:pos x="T8" y="T9"/>
              </a:cxn>
            </a:cxnLst>
            <a:rect l="0" t="0" r="r" b="b"/>
            <a:pathLst>
              <a:path w="2888" h="2162">
                <a:moveTo>
                  <a:pt x="0" y="2162"/>
                </a:moveTo>
                <a:lnTo>
                  <a:pt x="987" y="2162"/>
                </a:lnTo>
                <a:lnTo>
                  <a:pt x="2888" y="0"/>
                </a:lnTo>
                <a:lnTo>
                  <a:pt x="1901" y="0"/>
                </a:lnTo>
                <a:lnTo>
                  <a:pt x="0" y="2162"/>
                </a:lnTo>
                <a:close/>
              </a:path>
            </a:pathLst>
          </a:custGeom>
          <a:solidFill>
            <a:srgbClr val="7EC234"/>
          </a:solidFill>
          <a:ln>
            <a:noFill/>
          </a:ln>
        </p:spPr>
        <p:txBody>
          <a:bodyPr vert="horz" wrap="square" lIns="91440" tIns="45720" rIns="91440" bIns="45720" numCol="1" anchor="t" anchorCtr="0" compatLnSpc="1">
            <a:prstTxWarp prst="textNoShape">
              <a:avLst/>
            </a:prstTxWarp>
          </a:bodyPr>
          <a:lstStyle/>
          <a:p>
            <a:endParaRPr lang="en-IN"/>
          </a:p>
        </p:txBody>
      </p:sp>
      <p:pic>
        <p:nvPicPr>
          <p:cNvPr id="2097152" name="Picture 9"/>
          <p:cNvPicPr>
            <a:picLocks noChangeAspect="1"/>
          </p:cNvPicPr>
          <p:nvPr userDrawn="1"/>
        </p:nvPicPr>
        <p:blipFill>
          <a:blip r:embed="rId3"/>
          <a:stretch>
            <a:fillRect/>
          </a:stretch>
        </p:blipFill>
        <p:spPr>
          <a:xfrm>
            <a:off x="4453566" y="746027"/>
            <a:ext cx="4762500" cy="6115050"/>
          </a:xfrm>
          <a:prstGeom prst="rect">
            <a:avLst/>
          </a:prstGeom>
        </p:spPr>
      </p:pic>
      <p:sp>
        <p:nvSpPr>
          <p:cNvPr id="1048587" name="Freeform 56"/>
          <p:cNvSpPr/>
          <p:nvPr userDrawn="1"/>
        </p:nvSpPr>
        <p:spPr bwMode="auto">
          <a:xfrm>
            <a:off x="5538787" y="3425825"/>
            <a:ext cx="4584700" cy="3432175"/>
          </a:xfrm>
          <a:custGeom>
            <a:avLst/>
            <a:gdLst>
              <a:gd name="T0" fmla="*/ 0 w 2888"/>
              <a:gd name="T1" fmla="*/ 2162 h 2162"/>
              <a:gd name="T2" fmla="*/ 987 w 2888"/>
              <a:gd name="T3" fmla="*/ 2162 h 2162"/>
              <a:gd name="T4" fmla="*/ 2888 w 2888"/>
              <a:gd name="T5" fmla="*/ 0 h 2162"/>
              <a:gd name="T6" fmla="*/ 1901 w 2888"/>
              <a:gd name="T7" fmla="*/ 0 h 2162"/>
              <a:gd name="T8" fmla="*/ 0 w 2888"/>
              <a:gd name="T9" fmla="*/ 2162 h 2162"/>
            </a:gdLst>
            <a:ahLst/>
            <a:cxnLst>
              <a:cxn ang="0">
                <a:pos x="T0" y="T1"/>
              </a:cxn>
              <a:cxn ang="0">
                <a:pos x="T2" y="T3"/>
              </a:cxn>
              <a:cxn ang="0">
                <a:pos x="T4" y="T5"/>
              </a:cxn>
              <a:cxn ang="0">
                <a:pos x="T6" y="T7"/>
              </a:cxn>
              <a:cxn ang="0">
                <a:pos x="T8" y="T9"/>
              </a:cxn>
            </a:cxnLst>
            <a:rect l="0" t="0" r="r" b="b"/>
            <a:pathLst>
              <a:path w="2888" h="2162">
                <a:moveTo>
                  <a:pt x="0" y="2162"/>
                </a:moveTo>
                <a:lnTo>
                  <a:pt x="987" y="2162"/>
                </a:lnTo>
                <a:lnTo>
                  <a:pt x="2888" y="0"/>
                </a:lnTo>
                <a:lnTo>
                  <a:pt x="1901" y="0"/>
                </a:lnTo>
                <a:lnTo>
                  <a:pt x="0" y="2162"/>
                </a:lnTo>
                <a:close/>
              </a:path>
            </a:pathLst>
          </a:custGeom>
          <a:solidFill>
            <a:srgbClr val="397987"/>
          </a:solidFill>
          <a:ln>
            <a:noFill/>
          </a:ln>
        </p:spPr>
        <p:txBody>
          <a:bodyPr vert="horz" wrap="square" lIns="91440" tIns="45720" rIns="91440" bIns="45720" numCol="1" anchor="t" anchorCtr="0" compatLnSpc="1">
            <a:prstTxWarp prst="textNoShape">
              <a:avLst/>
            </a:prstTxWarp>
          </a:bodyPr>
          <a:lstStyle/>
          <a:p>
            <a:endParaRPr lang="en-IN"/>
          </a:p>
        </p:txBody>
      </p:sp>
      <p:sp>
        <p:nvSpPr>
          <p:cNvPr id="1048588" name="Rectangle 11"/>
          <p:cNvSpPr/>
          <p:nvPr userDrawn="1"/>
        </p:nvSpPr>
        <p:spPr>
          <a:xfrm>
            <a:off x="-1" y="5177126"/>
            <a:ext cx="4420925" cy="401459"/>
          </a:xfrm>
          <a:prstGeom prst="rect">
            <a:avLst/>
          </a:prstGeom>
          <a:gradFill flip="none" rotWithShape="1">
            <a:gsLst>
              <a:gs pos="0">
                <a:srgbClr val="424C5B"/>
              </a:gs>
              <a:gs pos="50000">
                <a:srgbClr val="137B89"/>
              </a:gs>
              <a:gs pos="100000">
                <a:srgbClr val="B8D35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13"/>
          <p:cNvGrpSpPr/>
          <p:nvPr userDrawn="1"/>
        </p:nvGrpSpPr>
        <p:grpSpPr>
          <a:xfrm>
            <a:off x="3214087" y="5252906"/>
            <a:ext cx="1027618" cy="232610"/>
            <a:chOff x="3214087" y="5252906"/>
            <a:chExt cx="1027618" cy="232610"/>
          </a:xfrm>
        </p:grpSpPr>
        <p:sp>
          <p:nvSpPr>
            <p:cNvPr id="1048589" name="Freeform 60"/>
            <p:cNvSpPr>
              <a:spLocks noEditPoints="1"/>
            </p:cNvSpPr>
            <p:nvPr/>
          </p:nvSpPr>
          <p:spPr bwMode="auto">
            <a:xfrm>
              <a:off x="3214087" y="5256184"/>
              <a:ext cx="231398" cy="229332"/>
            </a:xfrm>
            <a:custGeom>
              <a:avLst/>
              <a:gdLst>
                <a:gd name="T0" fmla="*/ 112 w 112"/>
                <a:gd name="T1" fmla="*/ 64 h 111"/>
                <a:gd name="T2" fmla="*/ 101 w 112"/>
                <a:gd name="T3" fmla="*/ 8 h 111"/>
                <a:gd name="T4" fmla="*/ 71 w 112"/>
                <a:gd name="T5" fmla="*/ 8 h 111"/>
                <a:gd name="T6" fmla="*/ 43 w 112"/>
                <a:gd name="T7" fmla="*/ 3 h 111"/>
                <a:gd name="T8" fmla="*/ 30 w 112"/>
                <a:gd name="T9" fmla="*/ 21 h 111"/>
                <a:gd name="T10" fmla="*/ 20 w 112"/>
                <a:gd name="T11" fmla="*/ 22 h 111"/>
                <a:gd name="T12" fmla="*/ 3 w 112"/>
                <a:gd name="T13" fmla="*/ 75 h 111"/>
                <a:gd name="T14" fmla="*/ 11 w 112"/>
                <a:gd name="T15" fmla="*/ 12 h 111"/>
                <a:gd name="T16" fmla="*/ 30 w 112"/>
                <a:gd name="T17" fmla="*/ 10 h 111"/>
                <a:gd name="T18" fmla="*/ 11 w 112"/>
                <a:gd name="T19" fmla="*/ 8 h 111"/>
                <a:gd name="T20" fmla="*/ 0 w 112"/>
                <a:gd name="T21" fmla="*/ 78 h 111"/>
                <a:gd name="T22" fmla="*/ 16 w 112"/>
                <a:gd name="T23" fmla="*/ 89 h 111"/>
                <a:gd name="T24" fmla="*/ 16 w 112"/>
                <a:gd name="T25" fmla="*/ 85 h 111"/>
                <a:gd name="T26" fmla="*/ 3 w 112"/>
                <a:gd name="T27" fmla="*/ 78 h 111"/>
                <a:gd name="T28" fmla="*/ 100 w 112"/>
                <a:gd name="T29" fmla="*/ 85 h 111"/>
                <a:gd name="T30" fmla="*/ 20 w 112"/>
                <a:gd name="T31" fmla="*/ 87 h 111"/>
                <a:gd name="T32" fmla="*/ 35 w 112"/>
                <a:gd name="T33" fmla="*/ 89 h 111"/>
                <a:gd name="T34" fmla="*/ 28 w 112"/>
                <a:gd name="T35" fmla="*/ 98 h 111"/>
                <a:gd name="T36" fmla="*/ 19 w 112"/>
                <a:gd name="T37" fmla="*/ 110 h 111"/>
                <a:gd name="T38" fmla="*/ 90 w 112"/>
                <a:gd name="T39" fmla="*/ 111 h 111"/>
                <a:gd name="T40" fmla="*/ 92 w 112"/>
                <a:gd name="T41" fmla="*/ 107 h 111"/>
                <a:gd name="T42" fmla="*/ 79 w 112"/>
                <a:gd name="T43" fmla="*/ 98 h 111"/>
                <a:gd name="T44" fmla="*/ 100 w 112"/>
                <a:gd name="T45" fmla="*/ 89 h 111"/>
                <a:gd name="T46" fmla="*/ 112 w 112"/>
                <a:gd name="T47" fmla="*/ 69 h 111"/>
                <a:gd name="T48" fmla="*/ 108 w 112"/>
                <a:gd name="T49" fmla="*/ 69 h 111"/>
                <a:gd name="T50" fmla="*/ 83 w 112"/>
                <a:gd name="T51" fmla="*/ 75 h 111"/>
                <a:gd name="T52" fmla="*/ 78 w 112"/>
                <a:gd name="T53" fmla="*/ 38 h 111"/>
                <a:gd name="T54" fmla="*/ 67 w 112"/>
                <a:gd name="T55" fmla="*/ 22 h 111"/>
                <a:gd name="T56" fmla="*/ 57 w 112"/>
                <a:gd name="T57" fmla="*/ 21 h 111"/>
                <a:gd name="T58" fmla="*/ 56 w 112"/>
                <a:gd name="T59" fmla="*/ 12 h 111"/>
                <a:gd name="T60" fmla="*/ 68 w 112"/>
                <a:gd name="T61" fmla="*/ 17 h 111"/>
                <a:gd name="T62" fmla="*/ 104 w 112"/>
                <a:gd name="T63" fmla="*/ 17 h 111"/>
                <a:gd name="T64" fmla="*/ 108 w 112"/>
                <a:gd name="T65" fmla="*/ 19 h 111"/>
                <a:gd name="T66" fmla="*/ 110 w 112"/>
                <a:gd name="T67" fmla="*/ 66 h 111"/>
                <a:gd name="T68" fmla="*/ 89 w 112"/>
                <a:gd name="T69" fmla="*/ 108 h 111"/>
                <a:gd name="T70" fmla="*/ 23 w 112"/>
                <a:gd name="T71" fmla="*/ 107 h 111"/>
                <a:gd name="T72" fmla="*/ 83 w 112"/>
                <a:gd name="T73" fmla="*/ 101 h 111"/>
                <a:gd name="T74" fmla="*/ 76 w 112"/>
                <a:gd name="T75" fmla="*/ 98 h 111"/>
                <a:gd name="T76" fmla="*/ 38 w 112"/>
                <a:gd name="T77" fmla="*/ 89 h 111"/>
                <a:gd name="T78" fmla="*/ 76 w 112"/>
                <a:gd name="T79" fmla="*/ 98 h 111"/>
                <a:gd name="T80" fmla="*/ 45 w 112"/>
                <a:gd name="T81" fmla="*/ 75 h 111"/>
                <a:gd name="T82" fmla="*/ 76 w 112"/>
                <a:gd name="T83" fmla="*/ 42 h 111"/>
                <a:gd name="T84" fmla="*/ 64 w 112"/>
                <a:gd name="T85" fmla="*/ 24 h 111"/>
                <a:gd name="T86" fmla="*/ 47 w 112"/>
                <a:gd name="T87" fmla="*/ 38 h 111"/>
                <a:gd name="T88" fmla="*/ 42 w 112"/>
                <a:gd name="T89" fmla="*/ 75 h 111"/>
                <a:gd name="T90" fmla="*/ 23 w 112"/>
                <a:gd name="T91" fmla="*/ 24 h 111"/>
                <a:gd name="T92" fmla="*/ 30 w 112"/>
                <a:gd name="T93" fmla="*/ 28 h 111"/>
                <a:gd name="T94" fmla="*/ 33 w 112"/>
                <a:gd name="T95" fmla="*/ 28 h 111"/>
                <a:gd name="T96" fmla="*/ 54 w 112"/>
                <a:gd name="T97" fmla="*/ 24 h 111"/>
                <a:gd name="T98" fmla="*/ 55 w 112"/>
                <a:gd name="T99" fmla="*/ 29 h 111"/>
                <a:gd name="T100" fmla="*/ 57 w 112"/>
                <a:gd name="T101" fmla="*/ 24 h 111"/>
                <a:gd name="T102" fmla="*/ 54 w 112"/>
                <a:gd name="T103" fmla="*/ 17 h 111"/>
                <a:gd name="T104" fmla="*/ 33 w 112"/>
                <a:gd name="T105" fmla="*/ 21 h 111"/>
                <a:gd name="T106" fmla="*/ 43 w 112"/>
                <a:gd name="T107" fmla="*/ 6 h 111"/>
                <a:gd name="T108" fmla="*/ 39 w 112"/>
                <a:gd name="T109" fmla="*/ 8 h 111"/>
                <a:gd name="T110" fmla="*/ 39 w 112"/>
                <a:gd name="T111" fmla="*/ 12 h 111"/>
                <a:gd name="T112" fmla="*/ 54 w 112"/>
                <a:gd name="T113" fmla="*/ 17 h 111"/>
                <a:gd name="T114" fmla="*/ 71 w 112"/>
                <a:gd name="T115" fmla="*/ 17 h 111"/>
                <a:gd name="T116" fmla="*/ 100 w 112"/>
                <a:gd name="T117"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 h="111">
                  <a:moveTo>
                    <a:pt x="110" y="66"/>
                  </a:moveTo>
                  <a:cubicBezTo>
                    <a:pt x="111" y="66"/>
                    <a:pt x="112" y="65"/>
                    <a:pt x="112" y="64"/>
                  </a:cubicBezTo>
                  <a:cubicBezTo>
                    <a:pt x="112" y="19"/>
                    <a:pt x="112" y="19"/>
                    <a:pt x="112" y="19"/>
                  </a:cubicBezTo>
                  <a:cubicBezTo>
                    <a:pt x="112" y="14"/>
                    <a:pt x="107" y="9"/>
                    <a:pt x="101" y="8"/>
                  </a:cubicBezTo>
                  <a:cubicBezTo>
                    <a:pt x="98" y="3"/>
                    <a:pt x="93" y="0"/>
                    <a:pt x="86" y="0"/>
                  </a:cubicBezTo>
                  <a:cubicBezTo>
                    <a:pt x="79" y="0"/>
                    <a:pt x="74" y="3"/>
                    <a:pt x="71" y="8"/>
                  </a:cubicBezTo>
                  <a:cubicBezTo>
                    <a:pt x="54" y="8"/>
                    <a:pt x="54" y="8"/>
                    <a:pt x="54" y="8"/>
                  </a:cubicBezTo>
                  <a:cubicBezTo>
                    <a:pt x="52" y="5"/>
                    <a:pt x="48" y="3"/>
                    <a:pt x="43" y="3"/>
                  </a:cubicBezTo>
                  <a:cubicBezTo>
                    <a:pt x="36" y="3"/>
                    <a:pt x="30" y="9"/>
                    <a:pt x="30" y="17"/>
                  </a:cubicBezTo>
                  <a:cubicBezTo>
                    <a:pt x="30" y="21"/>
                    <a:pt x="30" y="21"/>
                    <a:pt x="30" y="21"/>
                  </a:cubicBezTo>
                  <a:cubicBezTo>
                    <a:pt x="21" y="21"/>
                    <a:pt x="21" y="21"/>
                    <a:pt x="21" y="21"/>
                  </a:cubicBezTo>
                  <a:cubicBezTo>
                    <a:pt x="20" y="21"/>
                    <a:pt x="20" y="21"/>
                    <a:pt x="20" y="22"/>
                  </a:cubicBezTo>
                  <a:cubicBezTo>
                    <a:pt x="14" y="75"/>
                    <a:pt x="14" y="75"/>
                    <a:pt x="14" y="75"/>
                  </a:cubicBezTo>
                  <a:cubicBezTo>
                    <a:pt x="3" y="75"/>
                    <a:pt x="3" y="75"/>
                    <a:pt x="3" y="75"/>
                  </a:cubicBezTo>
                  <a:cubicBezTo>
                    <a:pt x="3" y="19"/>
                    <a:pt x="3" y="19"/>
                    <a:pt x="3" y="19"/>
                  </a:cubicBezTo>
                  <a:cubicBezTo>
                    <a:pt x="3" y="15"/>
                    <a:pt x="7" y="12"/>
                    <a:pt x="11" y="12"/>
                  </a:cubicBezTo>
                  <a:cubicBezTo>
                    <a:pt x="28" y="12"/>
                    <a:pt x="28" y="12"/>
                    <a:pt x="28" y="12"/>
                  </a:cubicBezTo>
                  <a:cubicBezTo>
                    <a:pt x="29" y="12"/>
                    <a:pt x="30" y="11"/>
                    <a:pt x="30" y="10"/>
                  </a:cubicBezTo>
                  <a:cubicBezTo>
                    <a:pt x="30" y="9"/>
                    <a:pt x="29" y="8"/>
                    <a:pt x="28" y="8"/>
                  </a:cubicBezTo>
                  <a:cubicBezTo>
                    <a:pt x="11" y="8"/>
                    <a:pt x="11" y="8"/>
                    <a:pt x="11" y="8"/>
                  </a:cubicBezTo>
                  <a:cubicBezTo>
                    <a:pt x="5" y="8"/>
                    <a:pt x="0" y="13"/>
                    <a:pt x="0" y="19"/>
                  </a:cubicBezTo>
                  <a:cubicBezTo>
                    <a:pt x="0" y="78"/>
                    <a:pt x="0" y="78"/>
                    <a:pt x="0" y="78"/>
                  </a:cubicBezTo>
                  <a:cubicBezTo>
                    <a:pt x="0" y="84"/>
                    <a:pt x="5" y="89"/>
                    <a:pt x="11" y="89"/>
                  </a:cubicBezTo>
                  <a:cubicBezTo>
                    <a:pt x="16" y="89"/>
                    <a:pt x="16" y="89"/>
                    <a:pt x="16" y="89"/>
                  </a:cubicBezTo>
                  <a:cubicBezTo>
                    <a:pt x="17" y="89"/>
                    <a:pt x="18" y="88"/>
                    <a:pt x="18" y="87"/>
                  </a:cubicBezTo>
                  <a:cubicBezTo>
                    <a:pt x="18" y="86"/>
                    <a:pt x="17" y="85"/>
                    <a:pt x="16" y="85"/>
                  </a:cubicBezTo>
                  <a:cubicBezTo>
                    <a:pt x="11" y="85"/>
                    <a:pt x="11" y="85"/>
                    <a:pt x="11" y="85"/>
                  </a:cubicBezTo>
                  <a:cubicBezTo>
                    <a:pt x="7" y="85"/>
                    <a:pt x="4" y="82"/>
                    <a:pt x="3" y="78"/>
                  </a:cubicBezTo>
                  <a:cubicBezTo>
                    <a:pt x="108" y="78"/>
                    <a:pt x="108" y="78"/>
                    <a:pt x="108" y="78"/>
                  </a:cubicBezTo>
                  <a:cubicBezTo>
                    <a:pt x="108" y="82"/>
                    <a:pt x="105" y="85"/>
                    <a:pt x="100" y="85"/>
                  </a:cubicBezTo>
                  <a:cubicBezTo>
                    <a:pt x="22" y="85"/>
                    <a:pt x="22" y="85"/>
                    <a:pt x="22" y="85"/>
                  </a:cubicBezTo>
                  <a:cubicBezTo>
                    <a:pt x="21" y="85"/>
                    <a:pt x="20" y="86"/>
                    <a:pt x="20" y="87"/>
                  </a:cubicBezTo>
                  <a:cubicBezTo>
                    <a:pt x="20" y="88"/>
                    <a:pt x="21" y="89"/>
                    <a:pt x="22" y="89"/>
                  </a:cubicBezTo>
                  <a:cubicBezTo>
                    <a:pt x="35" y="89"/>
                    <a:pt x="35" y="89"/>
                    <a:pt x="35" y="89"/>
                  </a:cubicBezTo>
                  <a:cubicBezTo>
                    <a:pt x="33" y="98"/>
                    <a:pt x="33" y="98"/>
                    <a:pt x="33" y="98"/>
                  </a:cubicBezTo>
                  <a:cubicBezTo>
                    <a:pt x="28" y="98"/>
                    <a:pt x="28" y="98"/>
                    <a:pt x="28" y="98"/>
                  </a:cubicBezTo>
                  <a:cubicBezTo>
                    <a:pt x="23" y="98"/>
                    <a:pt x="19" y="102"/>
                    <a:pt x="19" y="107"/>
                  </a:cubicBezTo>
                  <a:cubicBezTo>
                    <a:pt x="19" y="110"/>
                    <a:pt x="19" y="110"/>
                    <a:pt x="19" y="110"/>
                  </a:cubicBezTo>
                  <a:cubicBezTo>
                    <a:pt x="19" y="110"/>
                    <a:pt x="20" y="111"/>
                    <a:pt x="21" y="111"/>
                  </a:cubicBezTo>
                  <a:cubicBezTo>
                    <a:pt x="90" y="111"/>
                    <a:pt x="90" y="111"/>
                    <a:pt x="90" y="111"/>
                  </a:cubicBezTo>
                  <a:cubicBezTo>
                    <a:pt x="91" y="111"/>
                    <a:pt x="92" y="110"/>
                    <a:pt x="92" y="110"/>
                  </a:cubicBezTo>
                  <a:cubicBezTo>
                    <a:pt x="92" y="107"/>
                    <a:pt x="92" y="107"/>
                    <a:pt x="92" y="107"/>
                  </a:cubicBezTo>
                  <a:cubicBezTo>
                    <a:pt x="92" y="102"/>
                    <a:pt x="88" y="98"/>
                    <a:pt x="83" y="98"/>
                  </a:cubicBezTo>
                  <a:cubicBezTo>
                    <a:pt x="79" y="98"/>
                    <a:pt x="79" y="98"/>
                    <a:pt x="79" y="98"/>
                  </a:cubicBezTo>
                  <a:cubicBezTo>
                    <a:pt x="77" y="89"/>
                    <a:pt x="77" y="89"/>
                    <a:pt x="77" y="89"/>
                  </a:cubicBezTo>
                  <a:cubicBezTo>
                    <a:pt x="100" y="89"/>
                    <a:pt x="100" y="89"/>
                    <a:pt x="100" y="89"/>
                  </a:cubicBezTo>
                  <a:cubicBezTo>
                    <a:pt x="107" y="89"/>
                    <a:pt x="112" y="84"/>
                    <a:pt x="112" y="78"/>
                  </a:cubicBezTo>
                  <a:cubicBezTo>
                    <a:pt x="112" y="69"/>
                    <a:pt x="112" y="69"/>
                    <a:pt x="112" y="69"/>
                  </a:cubicBezTo>
                  <a:cubicBezTo>
                    <a:pt x="112" y="69"/>
                    <a:pt x="111" y="68"/>
                    <a:pt x="110" y="68"/>
                  </a:cubicBezTo>
                  <a:cubicBezTo>
                    <a:pt x="109" y="68"/>
                    <a:pt x="108" y="69"/>
                    <a:pt x="108" y="69"/>
                  </a:cubicBezTo>
                  <a:cubicBezTo>
                    <a:pt x="108" y="75"/>
                    <a:pt x="108" y="75"/>
                    <a:pt x="108" y="75"/>
                  </a:cubicBezTo>
                  <a:cubicBezTo>
                    <a:pt x="83" y="75"/>
                    <a:pt x="83" y="75"/>
                    <a:pt x="83" y="75"/>
                  </a:cubicBezTo>
                  <a:cubicBezTo>
                    <a:pt x="80" y="40"/>
                    <a:pt x="80" y="40"/>
                    <a:pt x="80" y="40"/>
                  </a:cubicBezTo>
                  <a:cubicBezTo>
                    <a:pt x="80" y="39"/>
                    <a:pt x="79" y="38"/>
                    <a:pt x="78" y="38"/>
                  </a:cubicBezTo>
                  <a:cubicBezTo>
                    <a:pt x="69" y="38"/>
                    <a:pt x="69" y="38"/>
                    <a:pt x="69" y="38"/>
                  </a:cubicBezTo>
                  <a:cubicBezTo>
                    <a:pt x="67" y="22"/>
                    <a:pt x="67" y="22"/>
                    <a:pt x="67" y="22"/>
                  </a:cubicBezTo>
                  <a:cubicBezTo>
                    <a:pt x="67" y="21"/>
                    <a:pt x="66" y="21"/>
                    <a:pt x="66" y="21"/>
                  </a:cubicBezTo>
                  <a:cubicBezTo>
                    <a:pt x="57" y="21"/>
                    <a:pt x="57" y="21"/>
                    <a:pt x="57" y="21"/>
                  </a:cubicBezTo>
                  <a:cubicBezTo>
                    <a:pt x="57" y="17"/>
                    <a:pt x="57" y="17"/>
                    <a:pt x="57" y="17"/>
                  </a:cubicBezTo>
                  <a:cubicBezTo>
                    <a:pt x="57" y="15"/>
                    <a:pt x="57" y="13"/>
                    <a:pt x="56" y="12"/>
                  </a:cubicBezTo>
                  <a:cubicBezTo>
                    <a:pt x="69" y="12"/>
                    <a:pt x="69" y="12"/>
                    <a:pt x="69" y="12"/>
                  </a:cubicBezTo>
                  <a:cubicBezTo>
                    <a:pt x="68" y="14"/>
                    <a:pt x="68" y="15"/>
                    <a:pt x="68" y="17"/>
                  </a:cubicBezTo>
                  <a:cubicBezTo>
                    <a:pt x="68" y="27"/>
                    <a:pt x="76" y="35"/>
                    <a:pt x="86" y="35"/>
                  </a:cubicBezTo>
                  <a:cubicBezTo>
                    <a:pt x="96" y="35"/>
                    <a:pt x="104" y="27"/>
                    <a:pt x="104" y="17"/>
                  </a:cubicBezTo>
                  <a:cubicBezTo>
                    <a:pt x="104" y="16"/>
                    <a:pt x="104" y="14"/>
                    <a:pt x="103" y="12"/>
                  </a:cubicBezTo>
                  <a:cubicBezTo>
                    <a:pt x="106" y="13"/>
                    <a:pt x="108" y="16"/>
                    <a:pt x="108" y="19"/>
                  </a:cubicBezTo>
                  <a:cubicBezTo>
                    <a:pt x="108" y="64"/>
                    <a:pt x="108" y="64"/>
                    <a:pt x="108" y="64"/>
                  </a:cubicBezTo>
                  <a:cubicBezTo>
                    <a:pt x="108" y="65"/>
                    <a:pt x="109" y="66"/>
                    <a:pt x="110" y="66"/>
                  </a:cubicBezTo>
                  <a:close/>
                  <a:moveTo>
                    <a:pt x="89" y="107"/>
                  </a:moveTo>
                  <a:cubicBezTo>
                    <a:pt x="89" y="108"/>
                    <a:pt x="89" y="108"/>
                    <a:pt x="89" y="108"/>
                  </a:cubicBezTo>
                  <a:cubicBezTo>
                    <a:pt x="23" y="108"/>
                    <a:pt x="23" y="108"/>
                    <a:pt x="23" y="108"/>
                  </a:cubicBezTo>
                  <a:cubicBezTo>
                    <a:pt x="23" y="107"/>
                    <a:pt x="23" y="107"/>
                    <a:pt x="23" y="107"/>
                  </a:cubicBezTo>
                  <a:cubicBezTo>
                    <a:pt x="23" y="104"/>
                    <a:pt x="25" y="101"/>
                    <a:pt x="28" y="101"/>
                  </a:cubicBezTo>
                  <a:cubicBezTo>
                    <a:pt x="83" y="101"/>
                    <a:pt x="83" y="101"/>
                    <a:pt x="83" y="101"/>
                  </a:cubicBezTo>
                  <a:cubicBezTo>
                    <a:pt x="86" y="101"/>
                    <a:pt x="89" y="104"/>
                    <a:pt x="89" y="107"/>
                  </a:cubicBezTo>
                  <a:close/>
                  <a:moveTo>
                    <a:pt x="76" y="98"/>
                  </a:moveTo>
                  <a:cubicBezTo>
                    <a:pt x="36" y="98"/>
                    <a:pt x="36" y="98"/>
                    <a:pt x="36" y="98"/>
                  </a:cubicBezTo>
                  <a:cubicBezTo>
                    <a:pt x="38" y="89"/>
                    <a:pt x="38" y="89"/>
                    <a:pt x="38" y="89"/>
                  </a:cubicBezTo>
                  <a:cubicBezTo>
                    <a:pt x="73" y="89"/>
                    <a:pt x="73" y="89"/>
                    <a:pt x="73" y="89"/>
                  </a:cubicBezTo>
                  <a:lnTo>
                    <a:pt x="76" y="98"/>
                  </a:lnTo>
                  <a:close/>
                  <a:moveTo>
                    <a:pt x="80" y="75"/>
                  </a:moveTo>
                  <a:cubicBezTo>
                    <a:pt x="45" y="75"/>
                    <a:pt x="45" y="75"/>
                    <a:pt x="45" y="75"/>
                  </a:cubicBezTo>
                  <a:cubicBezTo>
                    <a:pt x="49" y="42"/>
                    <a:pt x="49" y="42"/>
                    <a:pt x="49" y="42"/>
                  </a:cubicBezTo>
                  <a:cubicBezTo>
                    <a:pt x="76" y="42"/>
                    <a:pt x="76" y="42"/>
                    <a:pt x="76" y="42"/>
                  </a:cubicBezTo>
                  <a:lnTo>
                    <a:pt x="80" y="75"/>
                  </a:lnTo>
                  <a:close/>
                  <a:moveTo>
                    <a:pt x="64" y="24"/>
                  </a:moveTo>
                  <a:cubicBezTo>
                    <a:pt x="66" y="38"/>
                    <a:pt x="66" y="38"/>
                    <a:pt x="66" y="38"/>
                  </a:cubicBezTo>
                  <a:cubicBezTo>
                    <a:pt x="47" y="38"/>
                    <a:pt x="47" y="38"/>
                    <a:pt x="47" y="38"/>
                  </a:cubicBezTo>
                  <a:cubicBezTo>
                    <a:pt x="46" y="38"/>
                    <a:pt x="46" y="39"/>
                    <a:pt x="46" y="40"/>
                  </a:cubicBezTo>
                  <a:cubicBezTo>
                    <a:pt x="42" y="75"/>
                    <a:pt x="42" y="75"/>
                    <a:pt x="42" y="75"/>
                  </a:cubicBezTo>
                  <a:cubicBezTo>
                    <a:pt x="18" y="75"/>
                    <a:pt x="18" y="75"/>
                    <a:pt x="18" y="75"/>
                  </a:cubicBezTo>
                  <a:cubicBezTo>
                    <a:pt x="23" y="24"/>
                    <a:pt x="23" y="24"/>
                    <a:pt x="23" y="24"/>
                  </a:cubicBezTo>
                  <a:cubicBezTo>
                    <a:pt x="30" y="24"/>
                    <a:pt x="30" y="24"/>
                    <a:pt x="30" y="24"/>
                  </a:cubicBezTo>
                  <a:cubicBezTo>
                    <a:pt x="30" y="28"/>
                    <a:pt x="30" y="28"/>
                    <a:pt x="30" y="28"/>
                  </a:cubicBezTo>
                  <a:cubicBezTo>
                    <a:pt x="30" y="29"/>
                    <a:pt x="31" y="29"/>
                    <a:pt x="32" y="29"/>
                  </a:cubicBezTo>
                  <a:cubicBezTo>
                    <a:pt x="32" y="29"/>
                    <a:pt x="33" y="29"/>
                    <a:pt x="33" y="28"/>
                  </a:cubicBezTo>
                  <a:cubicBezTo>
                    <a:pt x="33" y="24"/>
                    <a:pt x="33" y="24"/>
                    <a:pt x="33" y="24"/>
                  </a:cubicBezTo>
                  <a:cubicBezTo>
                    <a:pt x="54" y="24"/>
                    <a:pt x="54" y="24"/>
                    <a:pt x="54" y="24"/>
                  </a:cubicBezTo>
                  <a:cubicBezTo>
                    <a:pt x="54" y="28"/>
                    <a:pt x="54" y="28"/>
                    <a:pt x="54" y="28"/>
                  </a:cubicBezTo>
                  <a:cubicBezTo>
                    <a:pt x="54" y="29"/>
                    <a:pt x="54" y="29"/>
                    <a:pt x="55" y="29"/>
                  </a:cubicBezTo>
                  <a:cubicBezTo>
                    <a:pt x="56" y="29"/>
                    <a:pt x="57" y="29"/>
                    <a:pt x="57" y="28"/>
                  </a:cubicBezTo>
                  <a:cubicBezTo>
                    <a:pt x="57" y="24"/>
                    <a:pt x="57" y="24"/>
                    <a:pt x="57" y="24"/>
                  </a:cubicBezTo>
                  <a:lnTo>
                    <a:pt x="64" y="24"/>
                  </a:lnTo>
                  <a:close/>
                  <a:moveTo>
                    <a:pt x="54" y="17"/>
                  </a:moveTo>
                  <a:cubicBezTo>
                    <a:pt x="54" y="21"/>
                    <a:pt x="54" y="21"/>
                    <a:pt x="54" y="21"/>
                  </a:cubicBezTo>
                  <a:cubicBezTo>
                    <a:pt x="33" y="21"/>
                    <a:pt x="33" y="21"/>
                    <a:pt x="33" y="21"/>
                  </a:cubicBezTo>
                  <a:cubicBezTo>
                    <a:pt x="33" y="17"/>
                    <a:pt x="33" y="17"/>
                    <a:pt x="33" y="17"/>
                  </a:cubicBezTo>
                  <a:cubicBezTo>
                    <a:pt x="33" y="11"/>
                    <a:pt x="38" y="6"/>
                    <a:pt x="43" y="6"/>
                  </a:cubicBezTo>
                  <a:cubicBezTo>
                    <a:pt x="46" y="6"/>
                    <a:pt x="48" y="7"/>
                    <a:pt x="49" y="8"/>
                  </a:cubicBezTo>
                  <a:cubicBezTo>
                    <a:pt x="39" y="8"/>
                    <a:pt x="39" y="8"/>
                    <a:pt x="39" y="8"/>
                  </a:cubicBezTo>
                  <a:cubicBezTo>
                    <a:pt x="38" y="8"/>
                    <a:pt x="38" y="9"/>
                    <a:pt x="38" y="10"/>
                  </a:cubicBezTo>
                  <a:cubicBezTo>
                    <a:pt x="38" y="11"/>
                    <a:pt x="38" y="12"/>
                    <a:pt x="39" y="12"/>
                  </a:cubicBezTo>
                  <a:cubicBezTo>
                    <a:pt x="52" y="12"/>
                    <a:pt x="52" y="12"/>
                    <a:pt x="52" y="12"/>
                  </a:cubicBezTo>
                  <a:cubicBezTo>
                    <a:pt x="53" y="13"/>
                    <a:pt x="54" y="15"/>
                    <a:pt x="54" y="17"/>
                  </a:cubicBezTo>
                  <a:close/>
                  <a:moveTo>
                    <a:pt x="86" y="32"/>
                  </a:moveTo>
                  <a:cubicBezTo>
                    <a:pt x="78" y="32"/>
                    <a:pt x="71" y="25"/>
                    <a:pt x="71" y="17"/>
                  </a:cubicBezTo>
                  <a:cubicBezTo>
                    <a:pt x="71" y="9"/>
                    <a:pt x="78" y="3"/>
                    <a:pt x="86" y="3"/>
                  </a:cubicBezTo>
                  <a:cubicBezTo>
                    <a:pt x="94" y="3"/>
                    <a:pt x="100" y="9"/>
                    <a:pt x="100" y="17"/>
                  </a:cubicBezTo>
                  <a:cubicBezTo>
                    <a:pt x="100" y="25"/>
                    <a:pt x="94" y="32"/>
                    <a:pt x="86" y="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29" name="Group 15"/>
            <p:cNvGrpSpPr/>
            <p:nvPr/>
          </p:nvGrpSpPr>
          <p:grpSpPr>
            <a:xfrm>
              <a:off x="3638571" y="5252906"/>
              <a:ext cx="201732" cy="232610"/>
              <a:chOff x="2132885" y="3174787"/>
              <a:chExt cx="466725" cy="538163"/>
            </a:xfrm>
            <a:solidFill>
              <a:schemeClr val="bg1"/>
            </a:solidFill>
          </p:grpSpPr>
          <p:sp>
            <p:nvSpPr>
              <p:cNvPr id="1048590" name="Freeform 14"/>
              <p:cNvSpPr>
                <a:spLocks noEditPoints="1"/>
              </p:cNvSpPr>
              <p:nvPr/>
            </p:nvSpPr>
            <p:spPr bwMode="auto">
              <a:xfrm>
                <a:off x="2132885" y="3174787"/>
                <a:ext cx="466725" cy="538163"/>
              </a:xfrm>
              <a:custGeom>
                <a:avLst/>
                <a:gdLst>
                  <a:gd name="T0" fmla="*/ 6 w 98"/>
                  <a:gd name="T1" fmla="*/ 79 h 113"/>
                  <a:gd name="T2" fmla="*/ 7 w 98"/>
                  <a:gd name="T3" fmla="*/ 79 h 113"/>
                  <a:gd name="T4" fmla="*/ 10 w 98"/>
                  <a:gd name="T5" fmla="*/ 88 h 113"/>
                  <a:gd name="T6" fmla="*/ 10 w 98"/>
                  <a:gd name="T7" fmla="*/ 91 h 113"/>
                  <a:gd name="T8" fmla="*/ 14 w 98"/>
                  <a:gd name="T9" fmla="*/ 93 h 113"/>
                  <a:gd name="T10" fmla="*/ 14 w 98"/>
                  <a:gd name="T11" fmla="*/ 96 h 113"/>
                  <a:gd name="T12" fmla="*/ 22 w 98"/>
                  <a:gd name="T13" fmla="*/ 105 h 113"/>
                  <a:gd name="T14" fmla="*/ 42 w 98"/>
                  <a:gd name="T15" fmla="*/ 111 h 113"/>
                  <a:gd name="T16" fmla="*/ 44 w 98"/>
                  <a:gd name="T17" fmla="*/ 113 h 113"/>
                  <a:gd name="T18" fmla="*/ 92 w 98"/>
                  <a:gd name="T19" fmla="*/ 112 h 113"/>
                  <a:gd name="T20" fmla="*/ 83 w 98"/>
                  <a:gd name="T21" fmla="*/ 87 h 113"/>
                  <a:gd name="T22" fmla="*/ 95 w 98"/>
                  <a:gd name="T23" fmla="*/ 55 h 113"/>
                  <a:gd name="T24" fmla="*/ 40 w 98"/>
                  <a:gd name="T25" fmla="*/ 3 h 113"/>
                  <a:gd name="T26" fmla="*/ 6 w 98"/>
                  <a:gd name="T27" fmla="*/ 45 h 113"/>
                  <a:gd name="T28" fmla="*/ 8 w 98"/>
                  <a:gd name="T29" fmla="*/ 58 h 113"/>
                  <a:gd name="T30" fmla="*/ 1 w 98"/>
                  <a:gd name="T31" fmla="*/ 76 h 113"/>
                  <a:gd name="T32" fmla="*/ 12 w 98"/>
                  <a:gd name="T33" fmla="*/ 59 h 113"/>
                  <a:gd name="T34" fmla="*/ 18 w 98"/>
                  <a:gd name="T35" fmla="*/ 48 h 113"/>
                  <a:gd name="T36" fmla="*/ 23 w 98"/>
                  <a:gd name="T37" fmla="*/ 47 h 113"/>
                  <a:gd name="T38" fmla="*/ 17 w 98"/>
                  <a:gd name="T39" fmla="*/ 44 h 113"/>
                  <a:gd name="T40" fmla="*/ 9 w 98"/>
                  <a:gd name="T41" fmla="*/ 44 h 113"/>
                  <a:gd name="T42" fmla="*/ 41 w 98"/>
                  <a:gd name="T43" fmla="*/ 6 h 113"/>
                  <a:gd name="T44" fmla="*/ 91 w 98"/>
                  <a:gd name="T45" fmla="*/ 54 h 113"/>
                  <a:gd name="T46" fmla="*/ 79 w 98"/>
                  <a:gd name="T47" fmla="*/ 86 h 113"/>
                  <a:gd name="T48" fmla="*/ 86 w 98"/>
                  <a:gd name="T49" fmla="*/ 109 h 113"/>
                  <a:gd name="T50" fmla="*/ 43 w 98"/>
                  <a:gd name="T51" fmla="*/ 101 h 113"/>
                  <a:gd name="T52" fmla="*/ 55 w 98"/>
                  <a:gd name="T53" fmla="*/ 91 h 113"/>
                  <a:gd name="T54" fmla="*/ 20 w 98"/>
                  <a:gd name="T55" fmla="*/ 101 h 113"/>
                  <a:gd name="T56" fmla="*/ 17 w 98"/>
                  <a:gd name="T57" fmla="*/ 94 h 113"/>
                  <a:gd name="T58" fmla="*/ 13 w 98"/>
                  <a:gd name="T59" fmla="*/ 89 h 113"/>
                  <a:gd name="T60" fmla="*/ 15 w 98"/>
                  <a:gd name="T61" fmla="*/ 86 h 113"/>
                  <a:gd name="T62" fmla="*/ 12 w 98"/>
                  <a:gd name="T63" fmla="*/ 84 h 113"/>
                  <a:gd name="T64" fmla="*/ 10 w 98"/>
                  <a:gd name="T65" fmla="*/ 77 h 113"/>
                  <a:gd name="T66" fmla="*/ 4 w 98"/>
                  <a:gd name="T67" fmla="*/ 7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113">
                    <a:moveTo>
                      <a:pt x="1" y="76"/>
                    </a:moveTo>
                    <a:cubicBezTo>
                      <a:pt x="2" y="78"/>
                      <a:pt x="4" y="79"/>
                      <a:pt x="6" y="79"/>
                    </a:cubicBezTo>
                    <a:cubicBezTo>
                      <a:pt x="6" y="79"/>
                      <a:pt x="6" y="79"/>
                      <a:pt x="6" y="79"/>
                    </a:cubicBezTo>
                    <a:cubicBezTo>
                      <a:pt x="7" y="79"/>
                      <a:pt x="7" y="79"/>
                      <a:pt x="7" y="79"/>
                    </a:cubicBezTo>
                    <a:cubicBezTo>
                      <a:pt x="8" y="80"/>
                      <a:pt x="8" y="80"/>
                      <a:pt x="8" y="81"/>
                    </a:cubicBezTo>
                    <a:cubicBezTo>
                      <a:pt x="8" y="85"/>
                      <a:pt x="8" y="87"/>
                      <a:pt x="10" y="88"/>
                    </a:cubicBezTo>
                    <a:cubicBezTo>
                      <a:pt x="10" y="88"/>
                      <a:pt x="9" y="88"/>
                      <a:pt x="9" y="89"/>
                    </a:cubicBezTo>
                    <a:cubicBezTo>
                      <a:pt x="9" y="90"/>
                      <a:pt x="10" y="91"/>
                      <a:pt x="10" y="91"/>
                    </a:cubicBezTo>
                    <a:cubicBezTo>
                      <a:pt x="11" y="92"/>
                      <a:pt x="12" y="93"/>
                      <a:pt x="13" y="93"/>
                    </a:cubicBezTo>
                    <a:cubicBezTo>
                      <a:pt x="14" y="93"/>
                      <a:pt x="14" y="93"/>
                      <a:pt x="14" y="93"/>
                    </a:cubicBezTo>
                    <a:cubicBezTo>
                      <a:pt x="14" y="93"/>
                      <a:pt x="14" y="94"/>
                      <a:pt x="14" y="94"/>
                    </a:cubicBezTo>
                    <a:cubicBezTo>
                      <a:pt x="14" y="95"/>
                      <a:pt x="14" y="95"/>
                      <a:pt x="14" y="96"/>
                    </a:cubicBezTo>
                    <a:cubicBezTo>
                      <a:pt x="13" y="99"/>
                      <a:pt x="13" y="103"/>
                      <a:pt x="19" y="105"/>
                    </a:cubicBezTo>
                    <a:cubicBezTo>
                      <a:pt x="20" y="105"/>
                      <a:pt x="21" y="105"/>
                      <a:pt x="22" y="105"/>
                    </a:cubicBezTo>
                    <a:cubicBezTo>
                      <a:pt x="28" y="105"/>
                      <a:pt x="34" y="104"/>
                      <a:pt x="39" y="102"/>
                    </a:cubicBezTo>
                    <a:cubicBezTo>
                      <a:pt x="41" y="105"/>
                      <a:pt x="41" y="108"/>
                      <a:pt x="42" y="111"/>
                    </a:cubicBezTo>
                    <a:cubicBezTo>
                      <a:pt x="42" y="111"/>
                      <a:pt x="42" y="112"/>
                      <a:pt x="42" y="112"/>
                    </a:cubicBezTo>
                    <a:cubicBezTo>
                      <a:pt x="43" y="113"/>
                      <a:pt x="43" y="113"/>
                      <a:pt x="44" y="113"/>
                    </a:cubicBezTo>
                    <a:cubicBezTo>
                      <a:pt x="90" y="113"/>
                      <a:pt x="90" y="113"/>
                      <a:pt x="90" y="113"/>
                    </a:cubicBezTo>
                    <a:cubicBezTo>
                      <a:pt x="91" y="113"/>
                      <a:pt x="92" y="112"/>
                      <a:pt x="92" y="112"/>
                    </a:cubicBezTo>
                    <a:cubicBezTo>
                      <a:pt x="92" y="111"/>
                      <a:pt x="92" y="110"/>
                      <a:pt x="91" y="109"/>
                    </a:cubicBezTo>
                    <a:cubicBezTo>
                      <a:pt x="89" y="108"/>
                      <a:pt x="83" y="93"/>
                      <a:pt x="83" y="87"/>
                    </a:cubicBezTo>
                    <a:cubicBezTo>
                      <a:pt x="83" y="86"/>
                      <a:pt x="84" y="84"/>
                      <a:pt x="85" y="83"/>
                    </a:cubicBezTo>
                    <a:cubicBezTo>
                      <a:pt x="90" y="74"/>
                      <a:pt x="93" y="65"/>
                      <a:pt x="95" y="55"/>
                    </a:cubicBezTo>
                    <a:cubicBezTo>
                      <a:pt x="98" y="39"/>
                      <a:pt x="93" y="18"/>
                      <a:pt x="76" y="7"/>
                    </a:cubicBezTo>
                    <a:cubicBezTo>
                      <a:pt x="65" y="1"/>
                      <a:pt x="52" y="0"/>
                      <a:pt x="40" y="3"/>
                    </a:cubicBezTo>
                    <a:cubicBezTo>
                      <a:pt x="23" y="7"/>
                      <a:pt x="11" y="19"/>
                      <a:pt x="7" y="35"/>
                    </a:cubicBezTo>
                    <a:cubicBezTo>
                      <a:pt x="6" y="38"/>
                      <a:pt x="6" y="41"/>
                      <a:pt x="6" y="45"/>
                    </a:cubicBezTo>
                    <a:cubicBezTo>
                      <a:pt x="6" y="47"/>
                      <a:pt x="6" y="49"/>
                      <a:pt x="7" y="51"/>
                    </a:cubicBezTo>
                    <a:cubicBezTo>
                      <a:pt x="8" y="53"/>
                      <a:pt x="8" y="56"/>
                      <a:pt x="8" y="58"/>
                    </a:cubicBezTo>
                    <a:cubicBezTo>
                      <a:pt x="8" y="62"/>
                      <a:pt x="6" y="65"/>
                      <a:pt x="4" y="68"/>
                    </a:cubicBezTo>
                    <a:cubicBezTo>
                      <a:pt x="2" y="71"/>
                      <a:pt x="0" y="73"/>
                      <a:pt x="1" y="76"/>
                    </a:cubicBezTo>
                    <a:close/>
                    <a:moveTo>
                      <a:pt x="7" y="70"/>
                    </a:moveTo>
                    <a:cubicBezTo>
                      <a:pt x="9" y="67"/>
                      <a:pt x="12" y="63"/>
                      <a:pt x="12" y="59"/>
                    </a:cubicBezTo>
                    <a:cubicBezTo>
                      <a:pt x="12" y="56"/>
                      <a:pt x="12" y="54"/>
                      <a:pt x="11" y="52"/>
                    </a:cubicBezTo>
                    <a:cubicBezTo>
                      <a:pt x="13" y="50"/>
                      <a:pt x="15" y="49"/>
                      <a:pt x="18" y="48"/>
                    </a:cubicBezTo>
                    <a:cubicBezTo>
                      <a:pt x="19" y="48"/>
                      <a:pt x="20" y="48"/>
                      <a:pt x="21" y="48"/>
                    </a:cubicBezTo>
                    <a:cubicBezTo>
                      <a:pt x="22" y="48"/>
                      <a:pt x="23" y="48"/>
                      <a:pt x="23" y="47"/>
                    </a:cubicBezTo>
                    <a:cubicBezTo>
                      <a:pt x="23" y="46"/>
                      <a:pt x="23" y="45"/>
                      <a:pt x="22" y="44"/>
                    </a:cubicBezTo>
                    <a:cubicBezTo>
                      <a:pt x="20" y="44"/>
                      <a:pt x="19" y="44"/>
                      <a:pt x="17" y="44"/>
                    </a:cubicBezTo>
                    <a:cubicBezTo>
                      <a:pt x="15" y="45"/>
                      <a:pt x="12" y="46"/>
                      <a:pt x="10" y="48"/>
                    </a:cubicBezTo>
                    <a:cubicBezTo>
                      <a:pt x="10" y="47"/>
                      <a:pt x="10" y="46"/>
                      <a:pt x="9" y="44"/>
                    </a:cubicBezTo>
                    <a:cubicBezTo>
                      <a:pt x="9" y="42"/>
                      <a:pt x="10" y="39"/>
                      <a:pt x="10" y="36"/>
                    </a:cubicBezTo>
                    <a:cubicBezTo>
                      <a:pt x="14" y="21"/>
                      <a:pt x="25" y="11"/>
                      <a:pt x="41" y="6"/>
                    </a:cubicBezTo>
                    <a:cubicBezTo>
                      <a:pt x="52" y="3"/>
                      <a:pt x="64" y="5"/>
                      <a:pt x="74" y="10"/>
                    </a:cubicBezTo>
                    <a:cubicBezTo>
                      <a:pt x="90" y="20"/>
                      <a:pt x="94" y="40"/>
                      <a:pt x="91" y="54"/>
                    </a:cubicBezTo>
                    <a:cubicBezTo>
                      <a:pt x="90" y="64"/>
                      <a:pt x="86" y="73"/>
                      <a:pt x="82" y="81"/>
                    </a:cubicBezTo>
                    <a:cubicBezTo>
                      <a:pt x="81" y="83"/>
                      <a:pt x="80" y="84"/>
                      <a:pt x="79" y="86"/>
                    </a:cubicBezTo>
                    <a:cubicBezTo>
                      <a:pt x="79" y="86"/>
                      <a:pt x="79" y="87"/>
                      <a:pt x="79" y="87"/>
                    </a:cubicBezTo>
                    <a:cubicBezTo>
                      <a:pt x="79" y="91"/>
                      <a:pt x="83" y="103"/>
                      <a:pt x="86" y="109"/>
                    </a:cubicBezTo>
                    <a:cubicBezTo>
                      <a:pt x="45" y="109"/>
                      <a:pt x="45" y="109"/>
                      <a:pt x="45" y="109"/>
                    </a:cubicBezTo>
                    <a:cubicBezTo>
                      <a:pt x="45" y="106"/>
                      <a:pt x="44" y="103"/>
                      <a:pt x="43" y="101"/>
                    </a:cubicBezTo>
                    <a:cubicBezTo>
                      <a:pt x="48" y="99"/>
                      <a:pt x="53" y="96"/>
                      <a:pt x="55" y="93"/>
                    </a:cubicBezTo>
                    <a:cubicBezTo>
                      <a:pt x="56" y="92"/>
                      <a:pt x="55" y="91"/>
                      <a:pt x="55" y="91"/>
                    </a:cubicBezTo>
                    <a:cubicBezTo>
                      <a:pt x="54" y="90"/>
                      <a:pt x="53" y="90"/>
                      <a:pt x="52" y="91"/>
                    </a:cubicBezTo>
                    <a:cubicBezTo>
                      <a:pt x="47" y="98"/>
                      <a:pt x="25" y="103"/>
                      <a:pt x="20" y="101"/>
                    </a:cubicBezTo>
                    <a:cubicBezTo>
                      <a:pt x="17" y="100"/>
                      <a:pt x="17" y="99"/>
                      <a:pt x="17" y="96"/>
                    </a:cubicBezTo>
                    <a:cubicBezTo>
                      <a:pt x="17" y="95"/>
                      <a:pt x="17" y="95"/>
                      <a:pt x="17" y="94"/>
                    </a:cubicBezTo>
                    <a:cubicBezTo>
                      <a:pt x="17" y="91"/>
                      <a:pt x="16" y="90"/>
                      <a:pt x="14" y="89"/>
                    </a:cubicBezTo>
                    <a:cubicBezTo>
                      <a:pt x="14" y="89"/>
                      <a:pt x="14" y="89"/>
                      <a:pt x="13" y="89"/>
                    </a:cubicBezTo>
                    <a:cubicBezTo>
                      <a:pt x="14" y="89"/>
                      <a:pt x="14" y="88"/>
                      <a:pt x="14" y="88"/>
                    </a:cubicBezTo>
                    <a:cubicBezTo>
                      <a:pt x="15" y="88"/>
                      <a:pt x="16" y="87"/>
                      <a:pt x="15" y="86"/>
                    </a:cubicBezTo>
                    <a:cubicBezTo>
                      <a:pt x="15" y="85"/>
                      <a:pt x="15" y="85"/>
                      <a:pt x="14" y="85"/>
                    </a:cubicBezTo>
                    <a:cubicBezTo>
                      <a:pt x="13" y="85"/>
                      <a:pt x="12" y="85"/>
                      <a:pt x="12" y="84"/>
                    </a:cubicBezTo>
                    <a:cubicBezTo>
                      <a:pt x="12" y="83"/>
                      <a:pt x="12" y="82"/>
                      <a:pt x="12" y="81"/>
                    </a:cubicBezTo>
                    <a:cubicBezTo>
                      <a:pt x="12" y="79"/>
                      <a:pt x="11" y="78"/>
                      <a:pt x="10" y="77"/>
                    </a:cubicBezTo>
                    <a:cubicBezTo>
                      <a:pt x="9" y="76"/>
                      <a:pt x="8" y="75"/>
                      <a:pt x="6" y="75"/>
                    </a:cubicBezTo>
                    <a:cubicBezTo>
                      <a:pt x="5" y="75"/>
                      <a:pt x="5" y="75"/>
                      <a:pt x="4" y="75"/>
                    </a:cubicBezTo>
                    <a:cubicBezTo>
                      <a:pt x="4" y="74"/>
                      <a:pt x="6" y="71"/>
                      <a:pt x="7" y="7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1" name="Freeform 15"/>
              <p:cNvSpPr>
                <a:spLocks noEditPoints="1"/>
              </p:cNvSpPr>
              <p:nvPr/>
            </p:nvSpPr>
            <p:spPr bwMode="auto">
              <a:xfrm>
                <a:off x="2232897" y="3217650"/>
                <a:ext cx="319088" cy="300038"/>
              </a:xfrm>
              <a:custGeom>
                <a:avLst/>
                <a:gdLst>
                  <a:gd name="T0" fmla="*/ 17 w 67"/>
                  <a:gd name="T1" fmla="*/ 41 h 63"/>
                  <a:gd name="T2" fmla="*/ 38 w 67"/>
                  <a:gd name="T3" fmla="*/ 60 h 63"/>
                  <a:gd name="T4" fmla="*/ 56 w 67"/>
                  <a:gd name="T5" fmla="*/ 55 h 63"/>
                  <a:gd name="T6" fmla="*/ 54 w 67"/>
                  <a:gd name="T7" fmla="*/ 38 h 63"/>
                  <a:gd name="T8" fmla="*/ 63 w 67"/>
                  <a:gd name="T9" fmla="*/ 28 h 63"/>
                  <a:gd name="T10" fmla="*/ 50 w 67"/>
                  <a:gd name="T11" fmla="*/ 11 h 63"/>
                  <a:gd name="T12" fmla="*/ 35 w 67"/>
                  <a:gd name="T13" fmla="*/ 4 h 63"/>
                  <a:gd name="T14" fmla="*/ 10 w 67"/>
                  <a:gd name="T15" fmla="*/ 4 h 63"/>
                  <a:gd name="T16" fmla="*/ 4 w 67"/>
                  <a:gd name="T17" fmla="*/ 27 h 63"/>
                  <a:gd name="T18" fmla="*/ 56 w 67"/>
                  <a:gd name="T19" fmla="*/ 52 h 63"/>
                  <a:gd name="T20" fmla="*/ 10 w 67"/>
                  <a:gd name="T21" fmla="*/ 39 h 63"/>
                  <a:gd name="T22" fmla="*/ 27 w 67"/>
                  <a:gd name="T23" fmla="*/ 37 h 63"/>
                  <a:gd name="T24" fmla="*/ 28 w 67"/>
                  <a:gd name="T25" fmla="*/ 35 h 63"/>
                  <a:gd name="T26" fmla="*/ 26 w 67"/>
                  <a:gd name="T27" fmla="*/ 22 h 63"/>
                  <a:gd name="T28" fmla="*/ 30 w 67"/>
                  <a:gd name="T29" fmla="*/ 39 h 63"/>
                  <a:gd name="T30" fmla="*/ 28 w 67"/>
                  <a:gd name="T31" fmla="*/ 26 h 63"/>
                  <a:gd name="T32" fmla="*/ 33 w 67"/>
                  <a:gd name="T33" fmla="*/ 33 h 63"/>
                  <a:gd name="T34" fmla="*/ 40 w 67"/>
                  <a:gd name="T35" fmla="*/ 28 h 63"/>
                  <a:gd name="T36" fmla="*/ 36 w 67"/>
                  <a:gd name="T37" fmla="*/ 35 h 63"/>
                  <a:gd name="T38" fmla="*/ 41 w 67"/>
                  <a:gd name="T39" fmla="*/ 22 h 63"/>
                  <a:gd name="T40" fmla="*/ 41 w 67"/>
                  <a:gd name="T41" fmla="*/ 57 h 63"/>
                  <a:gd name="T42" fmla="*/ 50 w 67"/>
                  <a:gd name="T43" fmla="*/ 50 h 63"/>
                  <a:gd name="T44" fmla="*/ 36 w 67"/>
                  <a:gd name="T45" fmla="*/ 42 h 63"/>
                  <a:gd name="T46" fmla="*/ 53 w 67"/>
                  <a:gd name="T47" fmla="*/ 45 h 63"/>
                  <a:gd name="T48" fmla="*/ 49 w 67"/>
                  <a:gd name="T49" fmla="*/ 35 h 63"/>
                  <a:gd name="T50" fmla="*/ 48 w 67"/>
                  <a:gd name="T51" fmla="*/ 39 h 63"/>
                  <a:gd name="T52" fmla="*/ 62 w 67"/>
                  <a:gd name="T53" fmla="*/ 35 h 63"/>
                  <a:gd name="T54" fmla="*/ 60 w 67"/>
                  <a:gd name="T55" fmla="*/ 33 h 63"/>
                  <a:gd name="T56" fmla="*/ 56 w 67"/>
                  <a:gd name="T57" fmla="*/ 20 h 63"/>
                  <a:gd name="T58" fmla="*/ 54 w 67"/>
                  <a:gd name="T59" fmla="*/ 18 h 63"/>
                  <a:gd name="T60" fmla="*/ 57 w 67"/>
                  <a:gd name="T61" fmla="*/ 24 h 63"/>
                  <a:gd name="T62" fmla="*/ 54 w 67"/>
                  <a:gd name="T63" fmla="*/ 34 h 63"/>
                  <a:gd name="T64" fmla="*/ 49 w 67"/>
                  <a:gd name="T65" fmla="*/ 31 h 63"/>
                  <a:gd name="T66" fmla="*/ 52 w 67"/>
                  <a:gd name="T67" fmla="*/ 22 h 63"/>
                  <a:gd name="T68" fmla="*/ 43 w 67"/>
                  <a:gd name="T69" fmla="*/ 9 h 63"/>
                  <a:gd name="T70" fmla="*/ 39 w 67"/>
                  <a:gd name="T71" fmla="*/ 9 h 63"/>
                  <a:gd name="T72" fmla="*/ 50 w 67"/>
                  <a:gd name="T73" fmla="*/ 18 h 63"/>
                  <a:gd name="T74" fmla="*/ 33 w 67"/>
                  <a:gd name="T75" fmla="*/ 10 h 63"/>
                  <a:gd name="T76" fmla="*/ 30 w 67"/>
                  <a:gd name="T77" fmla="*/ 7 h 63"/>
                  <a:gd name="T78" fmla="*/ 36 w 67"/>
                  <a:gd name="T79" fmla="*/ 18 h 63"/>
                  <a:gd name="T80" fmla="*/ 30 w 67"/>
                  <a:gd name="T81" fmla="*/ 12 h 63"/>
                  <a:gd name="T82" fmla="*/ 24 w 67"/>
                  <a:gd name="T83" fmla="*/ 16 h 63"/>
                  <a:gd name="T84" fmla="*/ 15 w 67"/>
                  <a:gd name="T85" fmla="*/ 9 h 63"/>
                  <a:gd name="T86" fmla="*/ 11 w 67"/>
                  <a:gd name="T87" fmla="*/ 14 h 63"/>
                  <a:gd name="T88" fmla="*/ 11 w 67"/>
                  <a:gd name="T89" fmla="*/ 20 h 63"/>
                  <a:gd name="T90" fmla="*/ 19 w 67"/>
                  <a:gd name="T91" fmla="*/ 24 h 63"/>
                  <a:gd name="T92" fmla="*/ 11 w 67"/>
                  <a:gd name="T93" fmla="*/ 33 h 63"/>
                  <a:gd name="T94" fmla="*/ 8 w 67"/>
                  <a:gd name="T95"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63">
                    <a:moveTo>
                      <a:pt x="7" y="35"/>
                    </a:moveTo>
                    <a:cubicBezTo>
                      <a:pt x="6" y="36"/>
                      <a:pt x="5" y="39"/>
                      <a:pt x="6" y="41"/>
                    </a:cubicBezTo>
                    <a:cubicBezTo>
                      <a:pt x="7" y="43"/>
                      <a:pt x="9" y="44"/>
                      <a:pt x="12" y="44"/>
                    </a:cubicBezTo>
                    <a:cubicBezTo>
                      <a:pt x="14" y="44"/>
                      <a:pt x="16" y="43"/>
                      <a:pt x="17" y="41"/>
                    </a:cubicBezTo>
                    <a:cubicBezTo>
                      <a:pt x="27" y="41"/>
                      <a:pt x="27" y="41"/>
                      <a:pt x="27" y="41"/>
                    </a:cubicBezTo>
                    <a:cubicBezTo>
                      <a:pt x="27" y="43"/>
                      <a:pt x="30" y="45"/>
                      <a:pt x="33" y="44"/>
                    </a:cubicBezTo>
                    <a:cubicBezTo>
                      <a:pt x="39" y="54"/>
                      <a:pt x="39" y="54"/>
                      <a:pt x="39" y="54"/>
                    </a:cubicBezTo>
                    <a:cubicBezTo>
                      <a:pt x="37" y="55"/>
                      <a:pt x="37" y="58"/>
                      <a:pt x="38" y="60"/>
                    </a:cubicBezTo>
                    <a:cubicBezTo>
                      <a:pt x="39" y="62"/>
                      <a:pt x="42" y="63"/>
                      <a:pt x="44" y="63"/>
                    </a:cubicBezTo>
                    <a:cubicBezTo>
                      <a:pt x="46" y="62"/>
                      <a:pt x="48" y="61"/>
                      <a:pt x="49" y="58"/>
                    </a:cubicBezTo>
                    <a:cubicBezTo>
                      <a:pt x="53" y="55"/>
                      <a:pt x="53" y="55"/>
                      <a:pt x="53" y="55"/>
                    </a:cubicBezTo>
                    <a:cubicBezTo>
                      <a:pt x="54" y="55"/>
                      <a:pt x="55" y="55"/>
                      <a:pt x="56" y="55"/>
                    </a:cubicBezTo>
                    <a:cubicBezTo>
                      <a:pt x="59" y="55"/>
                      <a:pt x="61" y="53"/>
                      <a:pt x="62" y="50"/>
                    </a:cubicBezTo>
                    <a:cubicBezTo>
                      <a:pt x="62" y="47"/>
                      <a:pt x="60" y="45"/>
                      <a:pt x="57" y="44"/>
                    </a:cubicBezTo>
                    <a:cubicBezTo>
                      <a:pt x="54" y="39"/>
                      <a:pt x="54" y="39"/>
                      <a:pt x="54" y="39"/>
                    </a:cubicBezTo>
                    <a:cubicBezTo>
                      <a:pt x="54" y="39"/>
                      <a:pt x="54" y="39"/>
                      <a:pt x="54" y="38"/>
                    </a:cubicBezTo>
                    <a:cubicBezTo>
                      <a:pt x="57" y="37"/>
                      <a:pt x="57" y="37"/>
                      <a:pt x="57" y="37"/>
                    </a:cubicBezTo>
                    <a:cubicBezTo>
                      <a:pt x="59" y="39"/>
                      <a:pt x="62" y="39"/>
                      <a:pt x="64" y="38"/>
                    </a:cubicBezTo>
                    <a:cubicBezTo>
                      <a:pt x="66" y="37"/>
                      <a:pt x="67" y="35"/>
                      <a:pt x="67" y="33"/>
                    </a:cubicBezTo>
                    <a:cubicBezTo>
                      <a:pt x="67" y="30"/>
                      <a:pt x="65" y="28"/>
                      <a:pt x="63" y="28"/>
                    </a:cubicBezTo>
                    <a:cubicBezTo>
                      <a:pt x="60" y="22"/>
                      <a:pt x="60" y="22"/>
                      <a:pt x="60" y="22"/>
                    </a:cubicBezTo>
                    <a:cubicBezTo>
                      <a:pt x="62" y="20"/>
                      <a:pt x="62" y="17"/>
                      <a:pt x="60" y="15"/>
                    </a:cubicBezTo>
                    <a:cubicBezTo>
                      <a:pt x="59" y="13"/>
                      <a:pt x="56" y="12"/>
                      <a:pt x="53" y="13"/>
                    </a:cubicBezTo>
                    <a:cubicBezTo>
                      <a:pt x="50" y="11"/>
                      <a:pt x="50" y="11"/>
                      <a:pt x="50" y="11"/>
                    </a:cubicBezTo>
                    <a:cubicBezTo>
                      <a:pt x="50" y="10"/>
                      <a:pt x="50" y="10"/>
                      <a:pt x="50" y="9"/>
                    </a:cubicBezTo>
                    <a:cubicBezTo>
                      <a:pt x="50" y="7"/>
                      <a:pt x="49" y="5"/>
                      <a:pt x="47" y="4"/>
                    </a:cubicBezTo>
                    <a:cubicBezTo>
                      <a:pt x="45" y="3"/>
                      <a:pt x="42" y="3"/>
                      <a:pt x="41" y="5"/>
                    </a:cubicBezTo>
                    <a:cubicBezTo>
                      <a:pt x="35" y="4"/>
                      <a:pt x="35" y="4"/>
                      <a:pt x="35" y="4"/>
                    </a:cubicBezTo>
                    <a:cubicBezTo>
                      <a:pt x="35" y="1"/>
                      <a:pt x="33" y="0"/>
                      <a:pt x="30" y="0"/>
                    </a:cubicBezTo>
                    <a:cubicBezTo>
                      <a:pt x="28" y="0"/>
                      <a:pt x="25" y="1"/>
                      <a:pt x="25" y="4"/>
                    </a:cubicBezTo>
                    <a:cubicBezTo>
                      <a:pt x="17" y="5"/>
                      <a:pt x="17" y="5"/>
                      <a:pt x="17" y="5"/>
                    </a:cubicBezTo>
                    <a:cubicBezTo>
                      <a:pt x="15" y="3"/>
                      <a:pt x="12" y="3"/>
                      <a:pt x="10" y="4"/>
                    </a:cubicBezTo>
                    <a:cubicBezTo>
                      <a:pt x="8" y="6"/>
                      <a:pt x="7" y="9"/>
                      <a:pt x="8" y="12"/>
                    </a:cubicBezTo>
                    <a:cubicBezTo>
                      <a:pt x="5" y="16"/>
                      <a:pt x="5" y="16"/>
                      <a:pt x="5" y="16"/>
                    </a:cubicBezTo>
                    <a:cubicBezTo>
                      <a:pt x="2" y="17"/>
                      <a:pt x="0" y="19"/>
                      <a:pt x="0" y="22"/>
                    </a:cubicBezTo>
                    <a:cubicBezTo>
                      <a:pt x="0" y="24"/>
                      <a:pt x="2" y="27"/>
                      <a:pt x="4" y="27"/>
                    </a:cubicBezTo>
                    <a:lnTo>
                      <a:pt x="7" y="35"/>
                    </a:lnTo>
                    <a:close/>
                    <a:moveTo>
                      <a:pt x="56" y="48"/>
                    </a:moveTo>
                    <a:cubicBezTo>
                      <a:pt x="57" y="48"/>
                      <a:pt x="58" y="49"/>
                      <a:pt x="58" y="50"/>
                    </a:cubicBezTo>
                    <a:cubicBezTo>
                      <a:pt x="58" y="51"/>
                      <a:pt x="57" y="52"/>
                      <a:pt x="56" y="52"/>
                    </a:cubicBezTo>
                    <a:cubicBezTo>
                      <a:pt x="55" y="52"/>
                      <a:pt x="54" y="51"/>
                      <a:pt x="54" y="50"/>
                    </a:cubicBezTo>
                    <a:cubicBezTo>
                      <a:pt x="54" y="49"/>
                      <a:pt x="55" y="48"/>
                      <a:pt x="56" y="48"/>
                    </a:cubicBezTo>
                    <a:close/>
                    <a:moveTo>
                      <a:pt x="11" y="41"/>
                    </a:moveTo>
                    <a:cubicBezTo>
                      <a:pt x="10" y="41"/>
                      <a:pt x="10" y="40"/>
                      <a:pt x="10" y="39"/>
                    </a:cubicBezTo>
                    <a:cubicBezTo>
                      <a:pt x="10" y="38"/>
                      <a:pt x="10" y="37"/>
                      <a:pt x="11" y="37"/>
                    </a:cubicBezTo>
                    <a:cubicBezTo>
                      <a:pt x="12" y="37"/>
                      <a:pt x="13" y="38"/>
                      <a:pt x="13" y="39"/>
                    </a:cubicBezTo>
                    <a:cubicBezTo>
                      <a:pt x="13" y="40"/>
                      <a:pt x="12" y="41"/>
                      <a:pt x="11" y="41"/>
                    </a:cubicBezTo>
                    <a:close/>
                    <a:moveTo>
                      <a:pt x="27" y="37"/>
                    </a:moveTo>
                    <a:cubicBezTo>
                      <a:pt x="17" y="37"/>
                      <a:pt x="17" y="37"/>
                      <a:pt x="17" y="37"/>
                    </a:cubicBezTo>
                    <a:cubicBezTo>
                      <a:pt x="16" y="36"/>
                      <a:pt x="16" y="36"/>
                      <a:pt x="16" y="35"/>
                    </a:cubicBezTo>
                    <a:cubicBezTo>
                      <a:pt x="25" y="28"/>
                      <a:pt x="25" y="28"/>
                      <a:pt x="25" y="28"/>
                    </a:cubicBezTo>
                    <a:cubicBezTo>
                      <a:pt x="28" y="35"/>
                      <a:pt x="28" y="35"/>
                      <a:pt x="28" y="35"/>
                    </a:cubicBezTo>
                    <a:cubicBezTo>
                      <a:pt x="27" y="35"/>
                      <a:pt x="27" y="36"/>
                      <a:pt x="27" y="37"/>
                    </a:cubicBezTo>
                    <a:close/>
                    <a:moveTo>
                      <a:pt x="23" y="22"/>
                    </a:moveTo>
                    <a:cubicBezTo>
                      <a:pt x="23" y="21"/>
                      <a:pt x="23" y="20"/>
                      <a:pt x="24" y="20"/>
                    </a:cubicBezTo>
                    <a:cubicBezTo>
                      <a:pt x="25" y="20"/>
                      <a:pt x="26" y="21"/>
                      <a:pt x="26" y="22"/>
                    </a:cubicBezTo>
                    <a:cubicBezTo>
                      <a:pt x="26" y="23"/>
                      <a:pt x="25" y="24"/>
                      <a:pt x="24" y="24"/>
                    </a:cubicBezTo>
                    <a:cubicBezTo>
                      <a:pt x="23" y="24"/>
                      <a:pt x="23" y="23"/>
                      <a:pt x="23" y="22"/>
                    </a:cubicBezTo>
                    <a:close/>
                    <a:moveTo>
                      <a:pt x="32" y="41"/>
                    </a:moveTo>
                    <a:cubicBezTo>
                      <a:pt x="31" y="41"/>
                      <a:pt x="30" y="40"/>
                      <a:pt x="30" y="39"/>
                    </a:cubicBezTo>
                    <a:cubicBezTo>
                      <a:pt x="30" y="38"/>
                      <a:pt x="31" y="37"/>
                      <a:pt x="32" y="37"/>
                    </a:cubicBezTo>
                    <a:cubicBezTo>
                      <a:pt x="33" y="37"/>
                      <a:pt x="34" y="38"/>
                      <a:pt x="34" y="39"/>
                    </a:cubicBezTo>
                    <a:cubicBezTo>
                      <a:pt x="34" y="40"/>
                      <a:pt x="33" y="41"/>
                      <a:pt x="32" y="41"/>
                    </a:cubicBezTo>
                    <a:close/>
                    <a:moveTo>
                      <a:pt x="28" y="26"/>
                    </a:moveTo>
                    <a:cubicBezTo>
                      <a:pt x="29" y="25"/>
                      <a:pt x="29" y="25"/>
                      <a:pt x="30" y="24"/>
                    </a:cubicBezTo>
                    <a:cubicBezTo>
                      <a:pt x="34" y="24"/>
                      <a:pt x="34" y="24"/>
                      <a:pt x="34" y="24"/>
                    </a:cubicBezTo>
                    <a:cubicBezTo>
                      <a:pt x="35" y="25"/>
                      <a:pt x="35" y="26"/>
                      <a:pt x="36" y="27"/>
                    </a:cubicBezTo>
                    <a:cubicBezTo>
                      <a:pt x="33" y="33"/>
                      <a:pt x="33" y="33"/>
                      <a:pt x="33" y="33"/>
                    </a:cubicBezTo>
                    <a:cubicBezTo>
                      <a:pt x="32" y="33"/>
                      <a:pt x="32" y="33"/>
                      <a:pt x="32" y="33"/>
                    </a:cubicBezTo>
                    <a:cubicBezTo>
                      <a:pt x="32" y="33"/>
                      <a:pt x="32" y="33"/>
                      <a:pt x="31" y="33"/>
                    </a:cubicBezTo>
                    <a:lnTo>
                      <a:pt x="28" y="26"/>
                    </a:lnTo>
                    <a:close/>
                    <a:moveTo>
                      <a:pt x="40" y="28"/>
                    </a:moveTo>
                    <a:cubicBezTo>
                      <a:pt x="45" y="33"/>
                      <a:pt x="45" y="33"/>
                      <a:pt x="45" y="33"/>
                    </a:cubicBezTo>
                    <a:cubicBezTo>
                      <a:pt x="44" y="33"/>
                      <a:pt x="44" y="34"/>
                      <a:pt x="43" y="35"/>
                    </a:cubicBezTo>
                    <a:cubicBezTo>
                      <a:pt x="37" y="37"/>
                      <a:pt x="37" y="37"/>
                      <a:pt x="37" y="37"/>
                    </a:cubicBezTo>
                    <a:cubicBezTo>
                      <a:pt x="37" y="36"/>
                      <a:pt x="36" y="35"/>
                      <a:pt x="36" y="35"/>
                    </a:cubicBezTo>
                    <a:lnTo>
                      <a:pt x="40" y="28"/>
                    </a:lnTo>
                    <a:close/>
                    <a:moveTo>
                      <a:pt x="37" y="22"/>
                    </a:moveTo>
                    <a:cubicBezTo>
                      <a:pt x="37" y="21"/>
                      <a:pt x="38" y="20"/>
                      <a:pt x="39" y="20"/>
                    </a:cubicBezTo>
                    <a:cubicBezTo>
                      <a:pt x="40" y="20"/>
                      <a:pt x="41" y="21"/>
                      <a:pt x="41" y="22"/>
                    </a:cubicBezTo>
                    <a:cubicBezTo>
                      <a:pt x="41" y="23"/>
                      <a:pt x="40" y="24"/>
                      <a:pt x="39" y="24"/>
                    </a:cubicBezTo>
                    <a:cubicBezTo>
                      <a:pt x="38" y="24"/>
                      <a:pt x="37" y="23"/>
                      <a:pt x="37" y="22"/>
                    </a:cubicBezTo>
                    <a:close/>
                    <a:moveTo>
                      <a:pt x="43" y="59"/>
                    </a:moveTo>
                    <a:cubicBezTo>
                      <a:pt x="42" y="59"/>
                      <a:pt x="41" y="58"/>
                      <a:pt x="41" y="57"/>
                    </a:cubicBezTo>
                    <a:cubicBezTo>
                      <a:pt x="41" y="56"/>
                      <a:pt x="42" y="55"/>
                      <a:pt x="43" y="55"/>
                    </a:cubicBezTo>
                    <a:cubicBezTo>
                      <a:pt x="44" y="55"/>
                      <a:pt x="45" y="56"/>
                      <a:pt x="45" y="57"/>
                    </a:cubicBezTo>
                    <a:cubicBezTo>
                      <a:pt x="45" y="58"/>
                      <a:pt x="44" y="59"/>
                      <a:pt x="43" y="59"/>
                    </a:cubicBezTo>
                    <a:close/>
                    <a:moveTo>
                      <a:pt x="50" y="50"/>
                    </a:moveTo>
                    <a:cubicBezTo>
                      <a:pt x="50" y="50"/>
                      <a:pt x="51" y="51"/>
                      <a:pt x="51" y="52"/>
                    </a:cubicBezTo>
                    <a:cubicBezTo>
                      <a:pt x="48" y="54"/>
                      <a:pt x="48" y="54"/>
                      <a:pt x="48" y="54"/>
                    </a:cubicBezTo>
                    <a:cubicBezTo>
                      <a:pt x="46" y="52"/>
                      <a:pt x="44" y="51"/>
                      <a:pt x="42" y="52"/>
                    </a:cubicBezTo>
                    <a:cubicBezTo>
                      <a:pt x="36" y="42"/>
                      <a:pt x="36" y="42"/>
                      <a:pt x="36" y="42"/>
                    </a:cubicBezTo>
                    <a:cubicBezTo>
                      <a:pt x="37" y="42"/>
                      <a:pt x="37" y="41"/>
                      <a:pt x="37" y="40"/>
                    </a:cubicBezTo>
                    <a:cubicBezTo>
                      <a:pt x="43" y="39"/>
                      <a:pt x="43" y="39"/>
                      <a:pt x="43" y="39"/>
                    </a:cubicBezTo>
                    <a:cubicBezTo>
                      <a:pt x="45" y="42"/>
                      <a:pt x="48" y="43"/>
                      <a:pt x="51" y="42"/>
                    </a:cubicBezTo>
                    <a:cubicBezTo>
                      <a:pt x="53" y="45"/>
                      <a:pt x="53" y="45"/>
                      <a:pt x="53" y="45"/>
                    </a:cubicBezTo>
                    <a:cubicBezTo>
                      <a:pt x="51" y="46"/>
                      <a:pt x="50" y="48"/>
                      <a:pt x="50" y="50"/>
                    </a:cubicBezTo>
                    <a:close/>
                    <a:moveTo>
                      <a:pt x="47" y="37"/>
                    </a:moveTo>
                    <a:cubicBezTo>
                      <a:pt x="47" y="36"/>
                      <a:pt x="48" y="35"/>
                      <a:pt x="49" y="35"/>
                    </a:cubicBezTo>
                    <a:cubicBezTo>
                      <a:pt x="49" y="35"/>
                      <a:pt x="49" y="35"/>
                      <a:pt x="49" y="35"/>
                    </a:cubicBezTo>
                    <a:cubicBezTo>
                      <a:pt x="49" y="35"/>
                      <a:pt x="49" y="35"/>
                      <a:pt x="49" y="35"/>
                    </a:cubicBezTo>
                    <a:cubicBezTo>
                      <a:pt x="49" y="35"/>
                      <a:pt x="49" y="35"/>
                      <a:pt x="49" y="35"/>
                    </a:cubicBezTo>
                    <a:cubicBezTo>
                      <a:pt x="50" y="35"/>
                      <a:pt x="51" y="36"/>
                      <a:pt x="50" y="37"/>
                    </a:cubicBezTo>
                    <a:cubicBezTo>
                      <a:pt x="50" y="38"/>
                      <a:pt x="49" y="39"/>
                      <a:pt x="48" y="39"/>
                    </a:cubicBezTo>
                    <a:cubicBezTo>
                      <a:pt x="47" y="39"/>
                      <a:pt x="47" y="38"/>
                      <a:pt x="47" y="37"/>
                    </a:cubicBezTo>
                    <a:close/>
                    <a:moveTo>
                      <a:pt x="62" y="31"/>
                    </a:moveTo>
                    <a:cubicBezTo>
                      <a:pt x="63" y="31"/>
                      <a:pt x="63" y="32"/>
                      <a:pt x="63" y="33"/>
                    </a:cubicBezTo>
                    <a:cubicBezTo>
                      <a:pt x="64" y="34"/>
                      <a:pt x="63" y="35"/>
                      <a:pt x="62" y="35"/>
                    </a:cubicBezTo>
                    <a:cubicBezTo>
                      <a:pt x="61" y="35"/>
                      <a:pt x="60" y="35"/>
                      <a:pt x="60" y="34"/>
                    </a:cubicBezTo>
                    <a:cubicBezTo>
                      <a:pt x="60" y="34"/>
                      <a:pt x="60" y="34"/>
                      <a:pt x="60" y="34"/>
                    </a:cubicBezTo>
                    <a:cubicBezTo>
                      <a:pt x="60" y="34"/>
                      <a:pt x="60" y="34"/>
                      <a:pt x="60" y="34"/>
                    </a:cubicBezTo>
                    <a:cubicBezTo>
                      <a:pt x="60" y="34"/>
                      <a:pt x="60" y="33"/>
                      <a:pt x="60" y="33"/>
                    </a:cubicBezTo>
                    <a:cubicBezTo>
                      <a:pt x="60" y="32"/>
                      <a:pt x="61" y="31"/>
                      <a:pt x="62" y="31"/>
                    </a:cubicBezTo>
                    <a:close/>
                    <a:moveTo>
                      <a:pt x="56" y="16"/>
                    </a:moveTo>
                    <a:cubicBezTo>
                      <a:pt x="57" y="16"/>
                      <a:pt x="58" y="17"/>
                      <a:pt x="58" y="18"/>
                    </a:cubicBezTo>
                    <a:cubicBezTo>
                      <a:pt x="58" y="19"/>
                      <a:pt x="57" y="20"/>
                      <a:pt x="56" y="20"/>
                    </a:cubicBezTo>
                    <a:cubicBezTo>
                      <a:pt x="56" y="20"/>
                      <a:pt x="56" y="20"/>
                      <a:pt x="55" y="20"/>
                    </a:cubicBezTo>
                    <a:cubicBezTo>
                      <a:pt x="55" y="20"/>
                      <a:pt x="55" y="20"/>
                      <a:pt x="55" y="20"/>
                    </a:cubicBezTo>
                    <a:cubicBezTo>
                      <a:pt x="55" y="20"/>
                      <a:pt x="55" y="20"/>
                      <a:pt x="55" y="20"/>
                    </a:cubicBezTo>
                    <a:cubicBezTo>
                      <a:pt x="54" y="20"/>
                      <a:pt x="54" y="19"/>
                      <a:pt x="54" y="18"/>
                    </a:cubicBezTo>
                    <a:cubicBezTo>
                      <a:pt x="54" y="17"/>
                      <a:pt x="55" y="16"/>
                      <a:pt x="56" y="16"/>
                    </a:cubicBezTo>
                    <a:close/>
                    <a:moveTo>
                      <a:pt x="56" y="24"/>
                    </a:moveTo>
                    <a:cubicBezTo>
                      <a:pt x="56" y="24"/>
                      <a:pt x="56" y="24"/>
                      <a:pt x="56" y="24"/>
                    </a:cubicBezTo>
                    <a:cubicBezTo>
                      <a:pt x="56" y="24"/>
                      <a:pt x="56" y="24"/>
                      <a:pt x="57" y="24"/>
                    </a:cubicBezTo>
                    <a:cubicBezTo>
                      <a:pt x="59" y="28"/>
                      <a:pt x="59" y="28"/>
                      <a:pt x="59" y="28"/>
                    </a:cubicBezTo>
                    <a:cubicBezTo>
                      <a:pt x="57" y="29"/>
                      <a:pt x="56" y="31"/>
                      <a:pt x="56" y="33"/>
                    </a:cubicBezTo>
                    <a:cubicBezTo>
                      <a:pt x="56" y="33"/>
                      <a:pt x="56" y="33"/>
                      <a:pt x="56" y="33"/>
                    </a:cubicBezTo>
                    <a:cubicBezTo>
                      <a:pt x="54" y="34"/>
                      <a:pt x="54" y="34"/>
                      <a:pt x="54" y="34"/>
                    </a:cubicBezTo>
                    <a:cubicBezTo>
                      <a:pt x="53" y="34"/>
                      <a:pt x="53" y="33"/>
                      <a:pt x="52" y="33"/>
                    </a:cubicBezTo>
                    <a:lnTo>
                      <a:pt x="56" y="24"/>
                    </a:lnTo>
                    <a:close/>
                    <a:moveTo>
                      <a:pt x="52" y="22"/>
                    </a:moveTo>
                    <a:cubicBezTo>
                      <a:pt x="49" y="31"/>
                      <a:pt x="49" y="31"/>
                      <a:pt x="49" y="31"/>
                    </a:cubicBezTo>
                    <a:cubicBezTo>
                      <a:pt x="43" y="26"/>
                      <a:pt x="43" y="26"/>
                      <a:pt x="43" y="26"/>
                    </a:cubicBezTo>
                    <a:cubicBezTo>
                      <a:pt x="44" y="25"/>
                      <a:pt x="44" y="25"/>
                      <a:pt x="45" y="24"/>
                    </a:cubicBezTo>
                    <a:cubicBezTo>
                      <a:pt x="52" y="22"/>
                      <a:pt x="52" y="22"/>
                      <a:pt x="52" y="22"/>
                    </a:cubicBezTo>
                    <a:cubicBezTo>
                      <a:pt x="52" y="22"/>
                      <a:pt x="52" y="22"/>
                      <a:pt x="52" y="22"/>
                    </a:cubicBezTo>
                    <a:close/>
                    <a:moveTo>
                      <a:pt x="45" y="7"/>
                    </a:moveTo>
                    <a:cubicBezTo>
                      <a:pt x="46" y="7"/>
                      <a:pt x="47" y="8"/>
                      <a:pt x="47" y="9"/>
                    </a:cubicBezTo>
                    <a:cubicBezTo>
                      <a:pt x="47" y="10"/>
                      <a:pt x="46" y="11"/>
                      <a:pt x="45" y="11"/>
                    </a:cubicBezTo>
                    <a:cubicBezTo>
                      <a:pt x="44" y="11"/>
                      <a:pt x="43" y="10"/>
                      <a:pt x="43" y="9"/>
                    </a:cubicBezTo>
                    <a:cubicBezTo>
                      <a:pt x="43" y="8"/>
                      <a:pt x="44" y="7"/>
                      <a:pt x="45" y="7"/>
                    </a:cubicBezTo>
                    <a:close/>
                    <a:moveTo>
                      <a:pt x="35" y="7"/>
                    </a:moveTo>
                    <a:cubicBezTo>
                      <a:pt x="39" y="9"/>
                      <a:pt x="39" y="9"/>
                      <a:pt x="39" y="9"/>
                    </a:cubicBezTo>
                    <a:cubicBezTo>
                      <a:pt x="39" y="9"/>
                      <a:pt x="39" y="9"/>
                      <a:pt x="39" y="9"/>
                    </a:cubicBezTo>
                    <a:cubicBezTo>
                      <a:pt x="39" y="12"/>
                      <a:pt x="42" y="14"/>
                      <a:pt x="45" y="14"/>
                    </a:cubicBezTo>
                    <a:cubicBezTo>
                      <a:pt x="46" y="14"/>
                      <a:pt x="47" y="14"/>
                      <a:pt x="48" y="14"/>
                    </a:cubicBezTo>
                    <a:cubicBezTo>
                      <a:pt x="51" y="16"/>
                      <a:pt x="51" y="16"/>
                      <a:pt x="51" y="16"/>
                    </a:cubicBezTo>
                    <a:cubicBezTo>
                      <a:pt x="51" y="17"/>
                      <a:pt x="50" y="18"/>
                      <a:pt x="50" y="18"/>
                    </a:cubicBezTo>
                    <a:cubicBezTo>
                      <a:pt x="50" y="19"/>
                      <a:pt x="50" y="19"/>
                      <a:pt x="50" y="19"/>
                    </a:cubicBezTo>
                    <a:cubicBezTo>
                      <a:pt x="44" y="20"/>
                      <a:pt x="44" y="20"/>
                      <a:pt x="44" y="20"/>
                    </a:cubicBezTo>
                    <a:cubicBezTo>
                      <a:pt x="44" y="18"/>
                      <a:pt x="42" y="17"/>
                      <a:pt x="40" y="16"/>
                    </a:cubicBezTo>
                    <a:cubicBezTo>
                      <a:pt x="33" y="10"/>
                      <a:pt x="33" y="10"/>
                      <a:pt x="33" y="10"/>
                    </a:cubicBezTo>
                    <a:cubicBezTo>
                      <a:pt x="34" y="9"/>
                      <a:pt x="35" y="8"/>
                      <a:pt x="35" y="7"/>
                    </a:cubicBezTo>
                    <a:close/>
                    <a:moveTo>
                      <a:pt x="30" y="3"/>
                    </a:moveTo>
                    <a:cubicBezTo>
                      <a:pt x="31" y="3"/>
                      <a:pt x="32" y="4"/>
                      <a:pt x="32" y="5"/>
                    </a:cubicBezTo>
                    <a:cubicBezTo>
                      <a:pt x="32" y="6"/>
                      <a:pt x="31" y="7"/>
                      <a:pt x="30" y="7"/>
                    </a:cubicBezTo>
                    <a:cubicBezTo>
                      <a:pt x="29" y="7"/>
                      <a:pt x="28" y="6"/>
                      <a:pt x="28" y="5"/>
                    </a:cubicBezTo>
                    <a:cubicBezTo>
                      <a:pt x="28" y="4"/>
                      <a:pt x="29" y="3"/>
                      <a:pt x="30" y="3"/>
                    </a:cubicBezTo>
                    <a:close/>
                    <a:moveTo>
                      <a:pt x="30" y="12"/>
                    </a:moveTo>
                    <a:cubicBezTo>
                      <a:pt x="36" y="18"/>
                      <a:pt x="36" y="18"/>
                      <a:pt x="36" y="18"/>
                    </a:cubicBezTo>
                    <a:cubicBezTo>
                      <a:pt x="35" y="18"/>
                      <a:pt x="34" y="19"/>
                      <a:pt x="34" y="20"/>
                    </a:cubicBezTo>
                    <a:cubicBezTo>
                      <a:pt x="30" y="20"/>
                      <a:pt x="30" y="20"/>
                      <a:pt x="30" y="20"/>
                    </a:cubicBezTo>
                    <a:cubicBezTo>
                      <a:pt x="29" y="19"/>
                      <a:pt x="28" y="18"/>
                      <a:pt x="27" y="17"/>
                    </a:cubicBezTo>
                    <a:lnTo>
                      <a:pt x="30" y="12"/>
                    </a:lnTo>
                    <a:close/>
                    <a:moveTo>
                      <a:pt x="19" y="9"/>
                    </a:moveTo>
                    <a:cubicBezTo>
                      <a:pt x="25" y="7"/>
                      <a:pt x="25" y="7"/>
                      <a:pt x="25" y="7"/>
                    </a:cubicBezTo>
                    <a:cubicBezTo>
                      <a:pt x="25" y="8"/>
                      <a:pt x="26" y="9"/>
                      <a:pt x="27" y="10"/>
                    </a:cubicBezTo>
                    <a:cubicBezTo>
                      <a:pt x="24" y="16"/>
                      <a:pt x="24" y="16"/>
                      <a:pt x="24" y="16"/>
                    </a:cubicBezTo>
                    <a:cubicBezTo>
                      <a:pt x="18" y="12"/>
                      <a:pt x="18" y="12"/>
                      <a:pt x="18" y="12"/>
                    </a:cubicBezTo>
                    <a:cubicBezTo>
                      <a:pt x="19" y="11"/>
                      <a:pt x="19" y="10"/>
                      <a:pt x="19" y="9"/>
                    </a:cubicBezTo>
                    <a:close/>
                    <a:moveTo>
                      <a:pt x="13" y="7"/>
                    </a:moveTo>
                    <a:cubicBezTo>
                      <a:pt x="14" y="7"/>
                      <a:pt x="15" y="8"/>
                      <a:pt x="15" y="9"/>
                    </a:cubicBezTo>
                    <a:cubicBezTo>
                      <a:pt x="15" y="10"/>
                      <a:pt x="14" y="11"/>
                      <a:pt x="13" y="11"/>
                    </a:cubicBezTo>
                    <a:cubicBezTo>
                      <a:pt x="12" y="11"/>
                      <a:pt x="11" y="10"/>
                      <a:pt x="11" y="9"/>
                    </a:cubicBezTo>
                    <a:cubicBezTo>
                      <a:pt x="11" y="8"/>
                      <a:pt x="12" y="7"/>
                      <a:pt x="13" y="7"/>
                    </a:cubicBezTo>
                    <a:close/>
                    <a:moveTo>
                      <a:pt x="11" y="14"/>
                    </a:moveTo>
                    <a:cubicBezTo>
                      <a:pt x="12" y="15"/>
                      <a:pt x="14" y="15"/>
                      <a:pt x="15" y="14"/>
                    </a:cubicBezTo>
                    <a:cubicBezTo>
                      <a:pt x="21" y="18"/>
                      <a:pt x="21" y="18"/>
                      <a:pt x="21" y="18"/>
                    </a:cubicBezTo>
                    <a:cubicBezTo>
                      <a:pt x="20" y="19"/>
                      <a:pt x="19" y="19"/>
                      <a:pt x="19" y="20"/>
                    </a:cubicBezTo>
                    <a:cubicBezTo>
                      <a:pt x="11" y="20"/>
                      <a:pt x="11" y="20"/>
                      <a:pt x="11" y="20"/>
                    </a:cubicBezTo>
                    <a:cubicBezTo>
                      <a:pt x="11" y="19"/>
                      <a:pt x="10" y="18"/>
                      <a:pt x="9" y="17"/>
                    </a:cubicBezTo>
                    <a:lnTo>
                      <a:pt x="11" y="14"/>
                    </a:lnTo>
                    <a:close/>
                    <a:moveTo>
                      <a:pt x="11" y="24"/>
                    </a:moveTo>
                    <a:cubicBezTo>
                      <a:pt x="19" y="24"/>
                      <a:pt x="19" y="24"/>
                      <a:pt x="19" y="24"/>
                    </a:cubicBezTo>
                    <a:cubicBezTo>
                      <a:pt x="20" y="25"/>
                      <a:pt x="20" y="26"/>
                      <a:pt x="21" y="26"/>
                    </a:cubicBezTo>
                    <a:cubicBezTo>
                      <a:pt x="12" y="33"/>
                      <a:pt x="12" y="33"/>
                      <a:pt x="12" y="33"/>
                    </a:cubicBezTo>
                    <a:cubicBezTo>
                      <a:pt x="12" y="33"/>
                      <a:pt x="12" y="33"/>
                      <a:pt x="11" y="33"/>
                    </a:cubicBezTo>
                    <a:cubicBezTo>
                      <a:pt x="11" y="33"/>
                      <a:pt x="11" y="33"/>
                      <a:pt x="11" y="33"/>
                    </a:cubicBezTo>
                    <a:cubicBezTo>
                      <a:pt x="8" y="27"/>
                      <a:pt x="8" y="27"/>
                      <a:pt x="8" y="27"/>
                    </a:cubicBezTo>
                    <a:cubicBezTo>
                      <a:pt x="10" y="26"/>
                      <a:pt x="11" y="25"/>
                      <a:pt x="11" y="24"/>
                    </a:cubicBezTo>
                    <a:close/>
                    <a:moveTo>
                      <a:pt x="6" y="20"/>
                    </a:moveTo>
                    <a:cubicBezTo>
                      <a:pt x="7" y="20"/>
                      <a:pt x="8" y="21"/>
                      <a:pt x="8" y="22"/>
                    </a:cubicBezTo>
                    <a:cubicBezTo>
                      <a:pt x="8" y="23"/>
                      <a:pt x="7" y="24"/>
                      <a:pt x="6" y="24"/>
                    </a:cubicBezTo>
                    <a:cubicBezTo>
                      <a:pt x="5" y="24"/>
                      <a:pt x="4" y="23"/>
                      <a:pt x="4" y="22"/>
                    </a:cubicBezTo>
                    <a:cubicBezTo>
                      <a:pt x="4" y="21"/>
                      <a:pt x="5" y="20"/>
                      <a:pt x="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30" name="Group 16"/>
            <p:cNvGrpSpPr/>
            <p:nvPr/>
          </p:nvGrpSpPr>
          <p:grpSpPr>
            <a:xfrm>
              <a:off x="4027125" y="5272852"/>
              <a:ext cx="214580" cy="212664"/>
              <a:chOff x="-1470556" y="3285331"/>
              <a:chExt cx="533400" cy="528638"/>
            </a:xfrm>
            <a:solidFill>
              <a:schemeClr val="bg1"/>
            </a:solidFill>
          </p:grpSpPr>
          <p:sp>
            <p:nvSpPr>
              <p:cNvPr id="1048592" name="Freeform 16"/>
              <p:cNvSpPr/>
              <p:nvPr/>
            </p:nvSpPr>
            <p:spPr bwMode="auto">
              <a:xfrm>
                <a:off x="-1432456" y="3413918"/>
                <a:ext cx="38100" cy="66675"/>
              </a:xfrm>
              <a:custGeom>
                <a:avLst/>
                <a:gdLst>
                  <a:gd name="T0" fmla="*/ 5 w 8"/>
                  <a:gd name="T1" fmla="*/ 13 h 14"/>
                  <a:gd name="T2" fmla="*/ 6 w 8"/>
                  <a:gd name="T3" fmla="*/ 14 h 14"/>
                  <a:gd name="T4" fmla="*/ 8 w 8"/>
                  <a:gd name="T5" fmla="*/ 13 h 14"/>
                  <a:gd name="T6" fmla="*/ 8 w 8"/>
                  <a:gd name="T7" fmla="*/ 11 h 14"/>
                  <a:gd name="T8" fmla="*/ 4 w 8"/>
                  <a:gd name="T9" fmla="*/ 7 h 14"/>
                  <a:gd name="T10" fmla="*/ 8 w 8"/>
                  <a:gd name="T11" fmla="*/ 3 h 14"/>
                  <a:gd name="T12" fmla="*/ 8 w 8"/>
                  <a:gd name="T13" fmla="*/ 1 h 14"/>
                  <a:gd name="T14" fmla="*/ 5 w 8"/>
                  <a:gd name="T15" fmla="*/ 1 h 14"/>
                  <a:gd name="T16" fmla="*/ 0 w 8"/>
                  <a:gd name="T17" fmla="*/ 6 h 14"/>
                  <a:gd name="T18" fmla="*/ 0 w 8"/>
                  <a:gd name="T19" fmla="*/ 7 h 14"/>
                  <a:gd name="T20" fmla="*/ 0 w 8"/>
                  <a:gd name="T21" fmla="*/ 8 h 14"/>
                  <a:gd name="T22" fmla="*/ 5 w 8"/>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4">
                    <a:moveTo>
                      <a:pt x="5" y="13"/>
                    </a:moveTo>
                    <a:cubicBezTo>
                      <a:pt x="6" y="14"/>
                      <a:pt x="6" y="14"/>
                      <a:pt x="6" y="14"/>
                    </a:cubicBezTo>
                    <a:cubicBezTo>
                      <a:pt x="7" y="14"/>
                      <a:pt x="7" y="14"/>
                      <a:pt x="8" y="13"/>
                    </a:cubicBezTo>
                    <a:cubicBezTo>
                      <a:pt x="8" y="13"/>
                      <a:pt x="8" y="12"/>
                      <a:pt x="8" y="11"/>
                    </a:cubicBezTo>
                    <a:cubicBezTo>
                      <a:pt x="4" y="7"/>
                      <a:pt x="4" y="7"/>
                      <a:pt x="4" y="7"/>
                    </a:cubicBezTo>
                    <a:cubicBezTo>
                      <a:pt x="8" y="3"/>
                      <a:pt x="8" y="3"/>
                      <a:pt x="8" y="3"/>
                    </a:cubicBezTo>
                    <a:cubicBezTo>
                      <a:pt x="8" y="2"/>
                      <a:pt x="8" y="1"/>
                      <a:pt x="8" y="1"/>
                    </a:cubicBezTo>
                    <a:cubicBezTo>
                      <a:pt x="7" y="0"/>
                      <a:pt x="6" y="0"/>
                      <a:pt x="5" y="1"/>
                    </a:cubicBezTo>
                    <a:cubicBezTo>
                      <a:pt x="0" y="6"/>
                      <a:pt x="0" y="6"/>
                      <a:pt x="0" y="6"/>
                    </a:cubicBezTo>
                    <a:cubicBezTo>
                      <a:pt x="0" y="6"/>
                      <a:pt x="0" y="7"/>
                      <a:pt x="0" y="7"/>
                    </a:cubicBezTo>
                    <a:cubicBezTo>
                      <a:pt x="0" y="8"/>
                      <a:pt x="0" y="8"/>
                      <a:pt x="0" y="8"/>
                    </a:cubicBezTo>
                    <a:lnTo>
                      <a:pt x="5" y="13"/>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3" name="Freeform 17"/>
              <p:cNvSpPr/>
              <p:nvPr/>
            </p:nvSpPr>
            <p:spPr bwMode="auto">
              <a:xfrm>
                <a:off x="-1351494" y="3413918"/>
                <a:ext cx="42863" cy="66675"/>
              </a:xfrm>
              <a:custGeom>
                <a:avLst/>
                <a:gdLst>
                  <a:gd name="T0" fmla="*/ 5 w 9"/>
                  <a:gd name="T1" fmla="*/ 7 h 14"/>
                  <a:gd name="T2" fmla="*/ 1 w 9"/>
                  <a:gd name="T3" fmla="*/ 11 h 14"/>
                  <a:gd name="T4" fmla="*/ 1 w 9"/>
                  <a:gd name="T5" fmla="*/ 13 h 14"/>
                  <a:gd name="T6" fmla="*/ 2 w 9"/>
                  <a:gd name="T7" fmla="*/ 14 h 14"/>
                  <a:gd name="T8" fmla="*/ 3 w 9"/>
                  <a:gd name="T9" fmla="*/ 13 h 14"/>
                  <a:gd name="T10" fmla="*/ 8 w 9"/>
                  <a:gd name="T11" fmla="*/ 8 h 14"/>
                  <a:gd name="T12" fmla="*/ 8 w 9"/>
                  <a:gd name="T13" fmla="*/ 6 h 14"/>
                  <a:gd name="T14" fmla="*/ 3 w 9"/>
                  <a:gd name="T15" fmla="*/ 1 h 14"/>
                  <a:gd name="T16" fmla="*/ 1 w 9"/>
                  <a:gd name="T17" fmla="*/ 1 h 14"/>
                  <a:gd name="T18" fmla="*/ 1 w 9"/>
                  <a:gd name="T19" fmla="*/ 3 h 14"/>
                  <a:gd name="T20" fmla="*/ 5 w 9"/>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5" y="7"/>
                    </a:moveTo>
                    <a:cubicBezTo>
                      <a:pt x="1" y="11"/>
                      <a:pt x="1" y="11"/>
                      <a:pt x="1" y="11"/>
                    </a:cubicBezTo>
                    <a:cubicBezTo>
                      <a:pt x="0" y="12"/>
                      <a:pt x="0" y="13"/>
                      <a:pt x="1" y="13"/>
                    </a:cubicBezTo>
                    <a:cubicBezTo>
                      <a:pt x="1" y="14"/>
                      <a:pt x="1" y="14"/>
                      <a:pt x="2" y="14"/>
                    </a:cubicBezTo>
                    <a:cubicBezTo>
                      <a:pt x="2" y="14"/>
                      <a:pt x="3" y="14"/>
                      <a:pt x="3" y="13"/>
                    </a:cubicBezTo>
                    <a:cubicBezTo>
                      <a:pt x="8" y="8"/>
                      <a:pt x="8" y="8"/>
                      <a:pt x="8" y="8"/>
                    </a:cubicBezTo>
                    <a:cubicBezTo>
                      <a:pt x="9" y="8"/>
                      <a:pt x="9" y="7"/>
                      <a:pt x="8" y="6"/>
                    </a:cubicBezTo>
                    <a:cubicBezTo>
                      <a:pt x="3" y="1"/>
                      <a:pt x="3" y="1"/>
                      <a:pt x="3" y="1"/>
                    </a:cubicBezTo>
                    <a:cubicBezTo>
                      <a:pt x="2" y="0"/>
                      <a:pt x="1" y="0"/>
                      <a:pt x="1" y="1"/>
                    </a:cubicBezTo>
                    <a:cubicBezTo>
                      <a:pt x="0" y="1"/>
                      <a:pt x="0" y="2"/>
                      <a:pt x="1" y="3"/>
                    </a:cubicBezTo>
                    <a:lnTo>
                      <a:pt x="5" y="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4" name="Freeform 18"/>
              <p:cNvSpPr/>
              <p:nvPr/>
            </p:nvSpPr>
            <p:spPr bwMode="auto">
              <a:xfrm>
                <a:off x="-1389594" y="3413918"/>
                <a:ext cx="38100" cy="66675"/>
              </a:xfrm>
              <a:custGeom>
                <a:avLst/>
                <a:gdLst>
                  <a:gd name="T0" fmla="*/ 1 w 8"/>
                  <a:gd name="T1" fmla="*/ 14 h 14"/>
                  <a:gd name="T2" fmla="*/ 2 w 8"/>
                  <a:gd name="T3" fmla="*/ 14 h 14"/>
                  <a:gd name="T4" fmla="*/ 3 w 8"/>
                  <a:gd name="T5" fmla="*/ 13 h 14"/>
                  <a:gd name="T6" fmla="*/ 7 w 8"/>
                  <a:gd name="T7" fmla="*/ 3 h 14"/>
                  <a:gd name="T8" fmla="*/ 6 w 8"/>
                  <a:gd name="T9" fmla="*/ 0 h 14"/>
                  <a:gd name="T10" fmla="*/ 4 w 8"/>
                  <a:gd name="T11" fmla="*/ 1 h 14"/>
                  <a:gd name="T12" fmla="*/ 0 w 8"/>
                  <a:gd name="T13" fmla="*/ 12 h 14"/>
                  <a:gd name="T14" fmla="*/ 1 w 8"/>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1" y="14"/>
                    </a:moveTo>
                    <a:cubicBezTo>
                      <a:pt x="1" y="14"/>
                      <a:pt x="2" y="14"/>
                      <a:pt x="2" y="14"/>
                    </a:cubicBezTo>
                    <a:cubicBezTo>
                      <a:pt x="2" y="14"/>
                      <a:pt x="3" y="13"/>
                      <a:pt x="3" y="13"/>
                    </a:cubicBezTo>
                    <a:cubicBezTo>
                      <a:pt x="7" y="3"/>
                      <a:pt x="7" y="3"/>
                      <a:pt x="7" y="3"/>
                    </a:cubicBezTo>
                    <a:cubicBezTo>
                      <a:pt x="8" y="2"/>
                      <a:pt x="7" y="1"/>
                      <a:pt x="6" y="0"/>
                    </a:cubicBezTo>
                    <a:cubicBezTo>
                      <a:pt x="6" y="0"/>
                      <a:pt x="5" y="1"/>
                      <a:pt x="4" y="1"/>
                    </a:cubicBezTo>
                    <a:cubicBezTo>
                      <a:pt x="0" y="12"/>
                      <a:pt x="0" y="12"/>
                      <a:pt x="0" y="12"/>
                    </a:cubicBezTo>
                    <a:cubicBezTo>
                      <a:pt x="0" y="12"/>
                      <a:pt x="0" y="13"/>
                      <a:pt x="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5" name="Freeform 19"/>
              <p:cNvSpPr/>
              <p:nvPr/>
            </p:nvSpPr>
            <p:spPr bwMode="auto">
              <a:xfrm>
                <a:off x="-1427694" y="3509168"/>
                <a:ext cx="66675" cy="14288"/>
              </a:xfrm>
              <a:custGeom>
                <a:avLst/>
                <a:gdLst>
                  <a:gd name="T0" fmla="*/ 1 w 14"/>
                  <a:gd name="T1" fmla="*/ 3 h 3"/>
                  <a:gd name="T2" fmla="*/ 12 w 14"/>
                  <a:gd name="T3" fmla="*/ 3 h 3"/>
                  <a:gd name="T4" fmla="*/ 14 w 14"/>
                  <a:gd name="T5" fmla="*/ 2 h 3"/>
                  <a:gd name="T6" fmla="*/ 12 w 14"/>
                  <a:gd name="T7" fmla="*/ 0 h 3"/>
                  <a:gd name="T8" fmla="*/ 1 w 14"/>
                  <a:gd name="T9" fmla="*/ 0 h 3"/>
                  <a:gd name="T10" fmla="*/ 0 w 14"/>
                  <a:gd name="T11" fmla="*/ 2 h 3"/>
                  <a:gd name="T12" fmla="*/ 1 w 1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4" h="3">
                    <a:moveTo>
                      <a:pt x="1" y="3"/>
                    </a:moveTo>
                    <a:cubicBezTo>
                      <a:pt x="12" y="3"/>
                      <a:pt x="12" y="3"/>
                      <a:pt x="12" y="3"/>
                    </a:cubicBezTo>
                    <a:cubicBezTo>
                      <a:pt x="13" y="3"/>
                      <a:pt x="14" y="3"/>
                      <a:pt x="14" y="2"/>
                    </a:cubicBezTo>
                    <a:cubicBezTo>
                      <a:pt x="14" y="1"/>
                      <a:pt x="13" y="0"/>
                      <a:pt x="12" y="0"/>
                    </a:cubicBezTo>
                    <a:cubicBezTo>
                      <a:pt x="1" y="0"/>
                      <a:pt x="1" y="0"/>
                      <a:pt x="1" y="0"/>
                    </a:cubicBezTo>
                    <a:cubicBezTo>
                      <a:pt x="0" y="0"/>
                      <a:pt x="0" y="1"/>
                      <a:pt x="0" y="2"/>
                    </a:cubicBezTo>
                    <a:cubicBezTo>
                      <a:pt x="0" y="3"/>
                      <a:pt x="0" y="3"/>
                      <a:pt x="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6" name="Freeform 20"/>
              <p:cNvSpPr/>
              <p:nvPr/>
            </p:nvSpPr>
            <p:spPr bwMode="auto">
              <a:xfrm>
                <a:off x="-1346731" y="3509168"/>
                <a:ext cx="104775" cy="14288"/>
              </a:xfrm>
              <a:custGeom>
                <a:avLst/>
                <a:gdLst>
                  <a:gd name="T0" fmla="*/ 21 w 22"/>
                  <a:gd name="T1" fmla="*/ 0 h 3"/>
                  <a:gd name="T2" fmla="*/ 1 w 22"/>
                  <a:gd name="T3" fmla="*/ 0 h 3"/>
                  <a:gd name="T4" fmla="*/ 0 w 22"/>
                  <a:gd name="T5" fmla="*/ 2 h 3"/>
                  <a:gd name="T6" fmla="*/ 1 w 22"/>
                  <a:gd name="T7" fmla="*/ 3 h 3"/>
                  <a:gd name="T8" fmla="*/ 21 w 22"/>
                  <a:gd name="T9" fmla="*/ 3 h 3"/>
                  <a:gd name="T10" fmla="*/ 22 w 22"/>
                  <a:gd name="T11" fmla="*/ 2 h 3"/>
                  <a:gd name="T12" fmla="*/ 21 w 2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2" h="3">
                    <a:moveTo>
                      <a:pt x="21" y="0"/>
                    </a:moveTo>
                    <a:cubicBezTo>
                      <a:pt x="1" y="0"/>
                      <a:pt x="1" y="0"/>
                      <a:pt x="1" y="0"/>
                    </a:cubicBezTo>
                    <a:cubicBezTo>
                      <a:pt x="0" y="0"/>
                      <a:pt x="0" y="1"/>
                      <a:pt x="0" y="2"/>
                    </a:cubicBezTo>
                    <a:cubicBezTo>
                      <a:pt x="0" y="3"/>
                      <a:pt x="0" y="3"/>
                      <a:pt x="1" y="3"/>
                    </a:cubicBezTo>
                    <a:cubicBezTo>
                      <a:pt x="21" y="3"/>
                      <a:pt x="21" y="3"/>
                      <a:pt x="21" y="3"/>
                    </a:cubicBezTo>
                    <a:cubicBezTo>
                      <a:pt x="22" y="3"/>
                      <a:pt x="22" y="3"/>
                      <a:pt x="22" y="2"/>
                    </a:cubicBezTo>
                    <a:cubicBezTo>
                      <a:pt x="22" y="1"/>
                      <a:pt x="22"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7" name="Freeform 21"/>
              <p:cNvSpPr/>
              <p:nvPr/>
            </p:nvSpPr>
            <p:spPr bwMode="auto">
              <a:xfrm>
                <a:off x="-1427694" y="3542506"/>
                <a:ext cx="38100" cy="14288"/>
              </a:xfrm>
              <a:custGeom>
                <a:avLst/>
                <a:gdLst>
                  <a:gd name="T0" fmla="*/ 1 w 8"/>
                  <a:gd name="T1" fmla="*/ 3 h 3"/>
                  <a:gd name="T2" fmla="*/ 6 w 8"/>
                  <a:gd name="T3" fmla="*/ 3 h 3"/>
                  <a:gd name="T4" fmla="*/ 8 w 8"/>
                  <a:gd name="T5" fmla="*/ 2 h 3"/>
                  <a:gd name="T6" fmla="*/ 6 w 8"/>
                  <a:gd name="T7" fmla="*/ 0 h 3"/>
                  <a:gd name="T8" fmla="*/ 1 w 8"/>
                  <a:gd name="T9" fmla="*/ 0 h 3"/>
                  <a:gd name="T10" fmla="*/ 0 w 8"/>
                  <a:gd name="T11" fmla="*/ 2 h 3"/>
                  <a:gd name="T12" fmla="*/ 1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1" y="3"/>
                    </a:moveTo>
                    <a:cubicBezTo>
                      <a:pt x="6" y="3"/>
                      <a:pt x="6" y="3"/>
                      <a:pt x="6" y="3"/>
                    </a:cubicBezTo>
                    <a:cubicBezTo>
                      <a:pt x="7" y="3"/>
                      <a:pt x="8" y="3"/>
                      <a:pt x="8" y="2"/>
                    </a:cubicBezTo>
                    <a:cubicBezTo>
                      <a:pt x="8" y="1"/>
                      <a:pt x="7" y="0"/>
                      <a:pt x="6" y="0"/>
                    </a:cubicBezTo>
                    <a:cubicBezTo>
                      <a:pt x="1" y="0"/>
                      <a:pt x="1" y="0"/>
                      <a:pt x="1" y="0"/>
                    </a:cubicBezTo>
                    <a:cubicBezTo>
                      <a:pt x="0" y="0"/>
                      <a:pt x="0" y="1"/>
                      <a:pt x="0" y="2"/>
                    </a:cubicBezTo>
                    <a:cubicBezTo>
                      <a:pt x="0" y="3"/>
                      <a:pt x="0" y="3"/>
                      <a:pt x="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8" name="Freeform 22"/>
              <p:cNvSpPr/>
              <p:nvPr/>
            </p:nvSpPr>
            <p:spPr bwMode="auto">
              <a:xfrm>
                <a:off x="-1284819" y="3542506"/>
                <a:ext cx="28575" cy="14288"/>
              </a:xfrm>
              <a:custGeom>
                <a:avLst/>
                <a:gdLst>
                  <a:gd name="T0" fmla="*/ 2 w 6"/>
                  <a:gd name="T1" fmla="*/ 0 h 3"/>
                  <a:gd name="T2" fmla="*/ 0 w 6"/>
                  <a:gd name="T3" fmla="*/ 2 h 3"/>
                  <a:gd name="T4" fmla="*/ 2 w 6"/>
                  <a:gd name="T5" fmla="*/ 3 h 3"/>
                  <a:gd name="T6" fmla="*/ 5 w 6"/>
                  <a:gd name="T7" fmla="*/ 3 h 3"/>
                  <a:gd name="T8" fmla="*/ 6 w 6"/>
                  <a:gd name="T9" fmla="*/ 2 h 3"/>
                  <a:gd name="T10" fmla="*/ 5 w 6"/>
                  <a:gd name="T11" fmla="*/ 0 h 3"/>
                  <a:gd name="T12" fmla="*/ 2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2" y="0"/>
                    </a:moveTo>
                    <a:cubicBezTo>
                      <a:pt x="1" y="0"/>
                      <a:pt x="0" y="1"/>
                      <a:pt x="0" y="2"/>
                    </a:cubicBezTo>
                    <a:cubicBezTo>
                      <a:pt x="0" y="3"/>
                      <a:pt x="1" y="3"/>
                      <a:pt x="2" y="3"/>
                    </a:cubicBezTo>
                    <a:cubicBezTo>
                      <a:pt x="5" y="3"/>
                      <a:pt x="5" y="3"/>
                      <a:pt x="5" y="3"/>
                    </a:cubicBezTo>
                    <a:cubicBezTo>
                      <a:pt x="5" y="3"/>
                      <a:pt x="6" y="3"/>
                      <a:pt x="6" y="2"/>
                    </a:cubicBezTo>
                    <a:cubicBezTo>
                      <a:pt x="6" y="1"/>
                      <a:pt x="5" y="0"/>
                      <a:pt x="5" y="0"/>
                    </a:cubicBezTo>
                    <a:lnTo>
                      <a:pt x="2" y="0"/>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599" name="Freeform 23"/>
              <p:cNvSpPr/>
              <p:nvPr/>
            </p:nvSpPr>
            <p:spPr bwMode="auto">
              <a:xfrm>
                <a:off x="-1380069" y="3542506"/>
                <a:ext cx="80963" cy="14288"/>
              </a:xfrm>
              <a:custGeom>
                <a:avLst/>
                <a:gdLst>
                  <a:gd name="T0" fmla="*/ 17 w 17"/>
                  <a:gd name="T1" fmla="*/ 2 h 3"/>
                  <a:gd name="T2" fmla="*/ 16 w 17"/>
                  <a:gd name="T3" fmla="*/ 0 h 3"/>
                  <a:gd name="T4" fmla="*/ 2 w 17"/>
                  <a:gd name="T5" fmla="*/ 0 h 3"/>
                  <a:gd name="T6" fmla="*/ 0 w 17"/>
                  <a:gd name="T7" fmla="*/ 2 h 3"/>
                  <a:gd name="T8" fmla="*/ 2 w 17"/>
                  <a:gd name="T9" fmla="*/ 3 h 3"/>
                  <a:gd name="T10" fmla="*/ 16 w 17"/>
                  <a:gd name="T11" fmla="*/ 3 h 3"/>
                  <a:gd name="T12" fmla="*/ 17 w 17"/>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7" h="3">
                    <a:moveTo>
                      <a:pt x="17" y="2"/>
                    </a:moveTo>
                    <a:cubicBezTo>
                      <a:pt x="17" y="1"/>
                      <a:pt x="17" y="0"/>
                      <a:pt x="16" y="0"/>
                    </a:cubicBezTo>
                    <a:cubicBezTo>
                      <a:pt x="2" y="0"/>
                      <a:pt x="2" y="0"/>
                      <a:pt x="2" y="0"/>
                    </a:cubicBezTo>
                    <a:cubicBezTo>
                      <a:pt x="1" y="0"/>
                      <a:pt x="0" y="1"/>
                      <a:pt x="0" y="2"/>
                    </a:cubicBezTo>
                    <a:cubicBezTo>
                      <a:pt x="0" y="3"/>
                      <a:pt x="1" y="3"/>
                      <a:pt x="2" y="3"/>
                    </a:cubicBezTo>
                    <a:cubicBezTo>
                      <a:pt x="16" y="3"/>
                      <a:pt x="16" y="3"/>
                      <a:pt x="16" y="3"/>
                    </a:cubicBezTo>
                    <a:cubicBezTo>
                      <a:pt x="17" y="3"/>
                      <a:pt x="17" y="3"/>
                      <a:pt x="17"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0" name="Freeform 24"/>
              <p:cNvSpPr/>
              <p:nvPr/>
            </p:nvSpPr>
            <p:spPr bwMode="auto">
              <a:xfrm>
                <a:off x="-1246719" y="3542506"/>
                <a:ext cx="42863" cy="14288"/>
              </a:xfrm>
              <a:custGeom>
                <a:avLst/>
                <a:gdLst>
                  <a:gd name="T0" fmla="*/ 0 w 9"/>
                  <a:gd name="T1" fmla="*/ 2 h 3"/>
                  <a:gd name="T2" fmla="*/ 2 w 9"/>
                  <a:gd name="T3" fmla="*/ 3 h 3"/>
                  <a:gd name="T4" fmla="*/ 7 w 9"/>
                  <a:gd name="T5" fmla="*/ 3 h 3"/>
                  <a:gd name="T6" fmla="*/ 9 w 9"/>
                  <a:gd name="T7" fmla="*/ 2 h 3"/>
                  <a:gd name="T8" fmla="*/ 7 w 9"/>
                  <a:gd name="T9" fmla="*/ 0 h 3"/>
                  <a:gd name="T10" fmla="*/ 2 w 9"/>
                  <a:gd name="T11" fmla="*/ 0 h 3"/>
                  <a:gd name="T12" fmla="*/ 0 w 9"/>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0" y="2"/>
                    </a:moveTo>
                    <a:cubicBezTo>
                      <a:pt x="0" y="3"/>
                      <a:pt x="1" y="3"/>
                      <a:pt x="2" y="3"/>
                    </a:cubicBezTo>
                    <a:cubicBezTo>
                      <a:pt x="7" y="3"/>
                      <a:pt x="7" y="3"/>
                      <a:pt x="7" y="3"/>
                    </a:cubicBezTo>
                    <a:cubicBezTo>
                      <a:pt x="8" y="3"/>
                      <a:pt x="9" y="3"/>
                      <a:pt x="9" y="2"/>
                    </a:cubicBezTo>
                    <a:cubicBezTo>
                      <a:pt x="9" y="1"/>
                      <a:pt x="8" y="0"/>
                      <a:pt x="7" y="0"/>
                    </a:cubicBezTo>
                    <a:cubicBezTo>
                      <a:pt x="2" y="0"/>
                      <a:pt x="2" y="0"/>
                      <a:pt x="2" y="0"/>
                    </a:cubicBezTo>
                    <a:cubicBezTo>
                      <a:pt x="1" y="0"/>
                      <a:pt x="0" y="1"/>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1" name="Freeform 25"/>
              <p:cNvSpPr/>
              <p:nvPr/>
            </p:nvSpPr>
            <p:spPr bwMode="auto">
              <a:xfrm>
                <a:off x="-1294344" y="3437731"/>
                <a:ext cx="42863" cy="14288"/>
              </a:xfrm>
              <a:custGeom>
                <a:avLst/>
                <a:gdLst>
                  <a:gd name="T0" fmla="*/ 1 w 9"/>
                  <a:gd name="T1" fmla="*/ 3 h 3"/>
                  <a:gd name="T2" fmla="*/ 7 w 9"/>
                  <a:gd name="T3" fmla="*/ 3 h 3"/>
                  <a:gd name="T4" fmla="*/ 9 w 9"/>
                  <a:gd name="T5" fmla="*/ 2 h 3"/>
                  <a:gd name="T6" fmla="*/ 7 w 9"/>
                  <a:gd name="T7" fmla="*/ 0 h 3"/>
                  <a:gd name="T8" fmla="*/ 1 w 9"/>
                  <a:gd name="T9" fmla="*/ 0 h 3"/>
                  <a:gd name="T10" fmla="*/ 0 w 9"/>
                  <a:gd name="T11" fmla="*/ 2 h 3"/>
                  <a:gd name="T12" fmla="*/ 1 w 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1" y="3"/>
                    </a:moveTo>
                    <a:cubicBezTo>
                      <a:pt x="7" y="3"/>
                      <a:pt x="7" y="3"/>
                      <a:pt x="7" y="3"/>
                    </a:cubicBezTo>
                    <a:cubicBezTo>
                      <a:pt x="8" y="3"/>
                      <a:pt x="9" y="3"/>
                      <a:pt x="9" y="2"/>
                    </a:cubicBezTo>
                    <a:cubicBezTo>
                      <a:pt x="9" y="1"/>
                      <a:pt x="8" y="0"/>
                      <a:pt x="7" y="0"/>
                    </a:cubicBezTo>
                    <a:cubicBezTo>
                      <a:pt x="1" y="0"/>
                      <a:pt x="1" y="0"/>
                      <a:pt x="1" y="0"/>
                    </a:cubicBezTo>
                    <a:cubicBezTo>
                      <a:pt x="0" y="0"/>
                      <a:pt x="0" y="1"/>
                      <a:pt x="0" y="2"/>
                    </a:cubicBezTo>
                    <a:cubicBezTo>
                      <a:pt x="0" y="3"/>
                      <a:pt x="0" y="3"/>
                      <a:pt x="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2" name="Freeform 26"/>
              <p:cNvSpPr/>
              <p:nvPr/>
            </p:nvSpPr>
            <p:spPr bwMode="auto">
              <a:xfrm>
                <a:off x="-1237194" y="3437731"/>
                <a:ext cx="176213" cy="14288"/>
              </a:xfrm>
              <a:custGeom>
                <a:avLst/>
                <a:gdLst>
                  <a:gd name="T0" fmla="*/ 1 w 37"/>
                  <a:gd name="T1" fmla="*/ 3 h 3"/>
                  <a:gd name="T2" fmla="*/ 36 w 37"/>
                  <a:gd name="T3" fmla="*/ 3 h 3"/>
                  <a:gd name="T4" fmla="*/ 37 w 37"/>
                  <a:gd name="T5" fmla="*/ 2 h 3"/>
                  <a:gd name="T6" fmla="*/ 36 w 37"/>
                  <a:gd name="T7" fmla="*/ 0 h 3"/>
                  <a:gd name="T8" fmla="*/ 1 w 37"/>
                  <a:gd name="T9" fmla="*/ 0 h 3"/>
                  <a:gd name="T10" fmla="*/ 0 w 37"/>
                  <a:gd name="T11" fmla="*/ 2 h 3"/>
                  <a:gd name="T12" fmla="*/ 1 w 3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7" h="3">
                    <a:moveTo>
                      <a:pt x="1" y="3"/>
                    </a:moveTo>
                    <a:cubicBezTo>
                      <a:pt x="36" y="3"/>
                      <a:pt x="36" y="3"/>
                      <a:pt x="36" y="3"/>
                    </a:cubicBezTo>
                    <a:cubicBezTo>
                      <a:pt x="37" y="3"/>
                      <a:pt x="37" y="3"/>
                      <a:pt x="37" y="2"/>
                    </a:cubicBezTo>
                    <a:cubicBezTo>
                      <a:pt x="37" y="1"/>
                      <a:pt x="37" y="0"/>
                      <a:pt x="36" y="0"/>
                    </a:cubicBezTo>
                    <a:cubicBezTo>
                      <a:pt x="1" y="0"/>
                      <a:pt x="1" y="0"/>
                      <a:pt x="1" y="0"/>
                    </a:cubicBezTo>
                    <a:cubicBezTo>
                      <a:pt x="0" y="0"/>
                      <a:pt x="0" y="1"/>
                      <a:pt x="0" y="2"/>
                    </a:cubicBezTo>
                    <a:cubicBezTo>
                      <a:pt x="0" y="3"/>
                      <a:pt x="0" y="3"/>
                      <a:pt x="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3" name="Freeform 27"/>
              <p:cNvSpPr/>
              <p:nvPr/>
            </p:nvSpPr>
            <p:spPr bwMode="auto">
              <a:xfrm>
                <a:off x="-1165756" y="3471068"/>
                <a:ext cx="80963" cy="19050"/>
              </a:xfrm>
              <a:custGeom>
                <a:avLst/>
                <a:gdLst>
                  <a:gd name="T0" fmla="*/ 15 w 17"/>
                  <a:gd name="T1" fmla="*/ 0 h 4"/>
                  <a:gd name="T2" fmla="*/ 2 w 17"/>
                  <a:gd name="T3" fmla="*/ 0 h 4"/>
                  <a:gd name="T4" fmla="*/ 0 w 17"/>
                  <a:gd name="T5" fmla="*/ 2 h 4"/>
                  <a:gd name="T6" fmla="*/ 2 w 17"/>
                  <a:gd name="T7" fmla="*/ 4 h 4"/>
                  <a:gd name="T8" fmla="*/ 15 w 17"/>
                  <a:gd name="T9" fmla="*/ 4 h 4"/>
                  <a:gd name="T10" fmla="*/ 17 w 17"/>
                  <a:gd name="T11" fmla="*/ 2 h 4"/>
                  <a:gd name="T12" fmla="*/ 15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0"/>
                    </a:moveTo>
                    <a:cubicBezTo>
                      <a:pt x="2" y="0"/>
                      <a:pt x="2" y="0"/>
                      <a:pt x="2" y="0"/>
                    </a:cubicBezTo>
                    <a:cubicBezTo>
                      <a:pt x="1" y="0"/>
                      <a:pt x="0" y="1"/>
                      <a:pt x="0" y="2"/>
                    </a:cubicBezTo>
                    <a:cubicBezTo>
                      <a:pt x="0" y="3"/>
                      <a:pt x="1" y="4"/>
                      <a:pt x="2" y="4"/>
                    </a:cubicBezTo>
                    <a:cubicBezTo>
                      <a:pt x="15" y="4"/>
                      <a:pt x="15" y="4"/>
                      <a:pt x="15" y="4"/>
                    </a:cubicBezTo>
                    <a:cubicBezTo>
                      <a:pt x="16" y="4"/>
                      <a:pt x="17" y="3"/>
                      <a:pt x="17" y="2"/>
                    </a:cubicBezTo>
                    <a:cubicBezTo>
                      <a:pt x="17" y="1"/>
                      <a:pt x="16"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4" name="Freeform 28"/>
              <p:cNvSpPr/>
              <p:nvPr/>
            </p:nvSpPr>
            <p:spPr bwMode="auto">
              <a:xfrm>
                <a:off x="-1213381" y="3471068"/>
                <a:ext cx="38100" cy="19050"/>
              </a:xfrm>
              <a:custGeom>
                <a:avLst/>
                <a:gdLst>
                  <a:gd name="T0" fmla="*/ 6 w 8"/>
                  <a:gd name="T1" fmla="*/ 0 h 4"/>
                  <a:gd name="T2" fmla="*/ 1 w 8"/>
                  <a:gd name="T3" fmla="*/ 0 h 4"/>
                  <a:gd name="T4" fmla="*/ 0 w 8"/>
                  <a:gd name="T5" fmla="*/ 2 h 4"/>
                  <a:gd name="T6" fmla="*/ 1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1" y="0"/>
                      <a:pt x="1" y="0"/>
                      <a:pt x="1" y="0"/>
                    </a:cubicBezTo>
                    <a:cubicBezTo>
                      <a:pt x="1" y="0"/>
                      <a:pt x="0" y="1"/>
                      <a:pt x="0" y="2"/>
                    </a:cubicBezTo>
                    <a:cubicBezTo>
                      <a:pt x="0" y="3"/>
                      <a:pt x="1" y="4"/>
                      <a:pt x="1" y="4"/>
                    </a:cubicBezTo>
                    <a:cubicBezTo>
                      <a:pt x="6" y="4"/>
                      <a:pt x="6" y="4"/>
                      <a:pt x="6" y="4"/>
                    </a:cubicBezTo>
                    <a:cubicBezTo>
                      <a:pt x="7" y="4"/>
                      <a:pt x="8" y="3"/>
                      <a:pt x="8" y="2"/>
                    </a:cubicBezTo>
                    <a:cubicBezTo>
                      <a:pt x="8" y="1"/>
                      <a:pt x="7"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5" name="Freeform 29"/>
              <p:cNvSpPr/>
              <p:nvPr/>
            </p:nvSpPr>
            <p:spPr bwMode="auto">
              <a:xfrm>
                <a:off x="-1294344" y="3471068"/>
                <a:ext cx="71438" cy="19050"/>
              </a:xfrm>
              <a:custGeom>
                <a:avLst/>
                <a:gdLst>
                  <a:gd name="T0" fmla="*/ 1 w 15"/>
                  <a:gd name="T1" fmla="*/ 4 h 4"/>
                  <a:gd name="T2" fmla="*/ 13 w 15"/>
                  <a:gd name="T3" fmla="*/ 4 h 4"/>
                  <a:gd name="T4" fmla="*/ 15 w 15"/>
                  <a:gd name="T5" fmla="*/ 2 h 4"/>
                  <a:gd name="T6" fmla="*/ 13 w 15"/>
                  <a:gd name="T7" fmla="*/ 0 h 4"/>
                  <a:gd name="T8" fmla="*/ 1 w 15"/>
                  <a:gd name="T9" fmla="*/ 0 h 4"/>
                  <a:gd name="T10" fmla="*/ 0 w 15"/>
                  <a:gd name="T11" fmla="*/ 2 h 4"/>
                  <a:gd name="T12" fmla="*/ 1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1" y="4"/>
                    </a:moveTo>
                    <a:cubicBezTo>
                      <a:pt x="13" y="4"/>
                      <a:pt x="13" y="4"/>
                      <a:pt x="13" y="4"/>
                    </a:cubicBezTo>
                    <a:cubicBezTo>
                      <a:pt x="14" y="4"/>
                      <a:pt x="15" y="3"/>
                      <a:pt x="15" y="2"/>
                    </a:cubicBezTo>
                    <a:cubicBezTo>
                      <a:pt x="15" y="1"/>
                      <a:pt x="14" y="0"/>
                      <a:pt x="13" y="0"/>
                    </a:cubicBezTo>
                    <a:cubicBezTo>
                      <a:pt x="1" y="0"/>
                      <a:pt x="1" y="0"/>
                      <a:pt x="1" y="0"/>
                    </a:cubicBezTo>
                    <a:cubicBezTo>
                      <a:pt x="0" y="0"/>
                      <a:pt x="0" y="1"/>
                      <a:pt x="0" y="2"/>
                    </a:cubicBezTo>
                    <a:cubicBezTo>
                      <a:pt x="0" y="3"/>
                      <a:pt x="0" y="4"/>
                      <a:pt x="1"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6" name="Freeform 30"/>
              <p:cNvSpPr/>
              <p:nvPr/>
            </p:nvSpPr>
            <p:spPr bwMode="auto">
              <a:xfrm>
                <a:off x="-1365781" y="3575843"/>
                <a:ext cx="66675" cy="14288"/>
              </a:xfrm>
              <a:custGeom>
                <a:avLst/>
                <a:gdLst>
                  <a:gd name="T0" fmla="*/ 13 w 14"/>
                  <a:gd name="T1" fmla="*/ 0 h 3"/>
                  <a:gd name="T2" fmla="*/ 2 w 14"/>
                  <a:gd name="T3" fmla="*/ 0 h 3"/>
                  <a:gd name="T4" fmla="*/ 0 w 14"/>
                  <a:gd name="T5" fmla="*/ 2 h 3"/>
                  <a:gd name="T6" fmla="*/ 2 w 14"/>
                  <a:gd name="T7" fmla="*/ 3 h 3"/>
                  <a:gd name="T8" fmla="*/ 13 w 14"/>
                  <a:gd name="T9" fmla="*/ 3 h 3"/>
                  <a:gd name="T10" fmla="*/ 14 w 14"/>
                  <a:gd name="T11" fmla="*/ 2 h 3"/>
                  <a:gd name="T12" fmla="*/ 13 w 1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4" h="3">
                    <a:moveTo>
                      <a:pt x="13" y="0"/>
                    </a:moveTo>
                    <a:cubicBezTo>
                      <a:pt x="2" y="0"/>
                      <a:pt x="2" y="0"/>
                      <a:pt x="2" y="0"/>
                    </a:cubicBezTo>
                    <a:cubicBezTo>
                      <a:pt x="1" y="0"/>
                      <a:pt x="0" y="1"/>
                      <a:pt x="0" y="2"/>
                    </a:cubicBezTo>
                    <a:cubicBezTo>
                      <a:pt x="0" y="3"/>
                      <a:pt x="1" y="3"/>
                      <a:pt x="2" y="3"/>
                    </a:cubicBezTo>
                    <a:cubicBezTo>
                      <a:pt x="13" y="3"/>
                      <a:pt x="13" y="3"/>
                      <a:pt x="13" y="3"/>
                    </a:cubicBezTo>
                    <a:cubicBezTo>
                      <a:pt x="14" y="3"/>
                      <a:pt x="14" y="3"/>
                      <a:pt x="14" y="2"/>
                    </a:cubicBezTo>
                    <a:cubicBezTo>
                      <a:pt x="14" y="1"/>
                      <a:pt x="14" y="0"/>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7" name="Freeform 31"/>
              <p:cNvSpPr/>
              <p:nvPr/>
            </p:nvSpPr>
            <p:spPr bwMode="auto">
              <a:xfrm>
                <a:off x="-1427694" y="3575843"/>
                <a:ext cx="52388" cy="14288"/>
              </a:xfrm>
              <a:custGeom>
                <a:avLst/>
                <a:gdLst>
                  <a:gd name="T0" fmla="*/ 10 w 11"/>
                  <a:gd name="T1" fmla="*/ 0 h 3"/>
                  <a:gd name="T2" fmla="*/ 1 w 11"/>
                  <a:gd name="T3" fmla="*/ 0 h 3"/>
                  <a:gd name="T4" fmla="*/ 0 w 11"/>
                  <a:gd name="T5" fmla="*/ 2 h 3"/>
                  <a:gd name="T6" fmla="*/ 1 w 11"/>
                  <a:gd name="T7" fmla="*/ 3 h 3"/>
                  <a:gd name="T8" fmla="*/ 10 w 11"/>
                  <a:gd name="T9" fmla="*/ 3 h 3"/>
                  <a:gd name="T10" fmla="*/ 11 w 11"/>
                  <a:gd name="T11" fmla="*/ 2 h 3"/>
                  <a:gd name="T12" fmla="*/ 10 w 1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1" h="3">
                    <a:moveTo>
                      <a:pt x="10" y="0"/>
                    </a:moveTo>
                    <a:cubicBezTo>
                      <a:pt x="1" y="0"/>
                      <a:pt x="1" y="0"/>
                      <a:pt x="1" y="0"/>
                    </a:cubicBezTo>
                    <a:cubicBezTo>
                      <a:pt x="0" y="0"/>
                      <a:pt x="0" y="1"/>
                      <a:pt x="0" y="2"/>
                    </a:cubicBezTo>
                    <a:cubicBezTo>
                      <a:pt x="0" y="3"/>
                      <a:pt x="0" y="3"/>
                      <a:pt x="1" y="3"/>
                    </a:cubicBezTo>
                    <a:cubicBezTo>
                      <a:pt x="10" y="3"/>
                      <a:pt x="10" y="3"/>
                      <a:pt x="10" y="3"/>
                    </a:cubicBezTo>
                    <a:cubicBezTo>
                      <a:pt x="11" y="3"/>
                      <a:pt x="11" y="3"/>
                      <a:pt x="11" y="2"/>
                    </a:cubicBezTo>
                    <a:cubicBezTo>
                      <a:pt x="11" y="1"/>
                      <a:pt x="11" y="0"/>
                      <a:pt x="1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8" name="Freeform 32"/>
              <p:cNvSpPr/>
              <p:nvPr/>
            </p:nvSpPr>
            <p:spPr bwMode="auto">
              <a:xfrm>
                <a:off x="-1284819" y="3575843"/>
                <a:ext cx="80963" cy="14288"/>
              </a:xfrm>
              <a:custGeom>
                <a:avLst/>
                <a:gdLst>
                  <a:gd name="T0" fmla="*/ 16 w 17"/>
                  <a:gd name="T1" fmla="*/ 0 h 3"/>
                  <a:gd name="T2" fmla="*/ 1 w 17"/>
                  <a:gd name="T3" fmla="*/ 0 h 3"/>
                  <a:gd name="T4" fmla="*/ 0 w 17"/>
                  <a:gd name="T5" fmla="*/ 2 h 3"/>
                  <a:gd name="T6" fmla="*/ 1 w 17"/>
                  <a:gd name="T7" fmla="*/ 3 h 3"/>
                  <a:gd name="T8" fmla="*/ 16 w 17"/>
                  <a:gd name="T9" fmla="*/ 3 h 3"/>
                  <a:gd name="T10" fmla="*/ 17 w 17"/>
                  <a:gd name="T11" fmla="*/ 2 h 3"/>
                  <a:gd name="T12" fmla="*/ 16 w 1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7" h="3">
                    <a:moveTo>
                      <a:pt x="16" y="0"/>
                    </a:moveTo>
                    <a:cubicBezTo>
                      <a:pt x="1" y="0"/>
                      <a:pt x="1" y="0"/>
                      <a:pt x="1" y="0"/>
                    </a:cubicBezTo>
                    <a:cubicBezTo>
                      <a:pt x="0" y="0"/>
                      <a:pt x="0" y="1"/>
                      <a:pt x="0" y="2"/>
                    </a:cubicBezTo>
                    <a:cubicBezTo>
                      <a:pt x="0" y="3"/>
                      <a:pt x="0" y="3"/>
                      <a:pt x="1" y="3"/>
                    </a:cubicBezTo>
                    <a:cubicBezTo>
                      <a:pt x="16" y="3"/>
                      <a:pt x="16" y="3"/>
                      <a:pt x="16" y="3"/>
                    </a:cubicBezTo>
                    <a:cubicBezTo>
                      <a:pt x="17" y="3"/>
                      <a:pt x="17" y="3"/>
                      <a:pt x="17" y="2"/>
                    </a:cubicBezTo>
                    <a:cubicBezTo>
                      <a:pt x="17" y="1"/>
                      <a:pt x="17" y="0"/>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09" name="Freeform 33"/>
              <p:cNvSpPr/>
              <p:nvPr/>
            </p:nvSpPr>
            <p:spPr bwMode="auto">
              <a:xfrm>
                <a:off x="-1160994" y="3537743"/>
                <a:ext cx="52388" cy="14288"/>
              </a:xfrm>
              <a:custGeom>
                <a:avLst/>
                <a:gdLst>
                  <a:gd name="T0" fmla="*/ 9 w 11"/>
                  <a:gd name="T1" fmla="*/ 0 h 3"/>
                  <a:gd name="T2" fmla="*/ 1 w 11"/>
                  <a:gd name="T3" fmla="*/ 0 h 3"/>
                  <a:gd name="T4" fmla="*/ 0 w 11"/>
                  <a:gd name="T5" fmla="*/ 1 h 3"/>
                  <a:gd name="T6" fmla="*/ 1 w 11"/>
                  <a:gd name="T7" fmla="*/ 3 h 3"/>
                  <a:gd name="T8" fmla="*/ 9 w 11"/>
                  <a:gd name="T9" fmla="*/ 3 h 3"/>
                  <a:gd name="T10" fmla="*/ 11 w 11"/>
                  <a:gd name="T11" fmla="*/ 1 h 3"/>
                  <a:gd name="T12" fmla="*/ 9 w 1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1" h="3">
                    <a:moveTo>
                      <a:pt x="9" y="0"/>
                    </a:moveTo>
                    <a:cubicBezTo>
                      <a:pt x="1" y="0"/>
                      <a:pt x="1" y="0"/>
                      <a:pt x="1" y="0"/>
                    </a:cubicBezTo>
                    <a:cubicBezTo>
                      <a:pt x="1" y="0"/>
                      <a:pt x="0" y="0"/>
                      <a:pt x="0" y="1"/>
                    </a:cubicBezTo>
                    <a:cubicBezTo>
                      <a:pt x="0" y="2"/>
                      <a:pt x="1" y="3"/>
                      <a:pt x="1" y="3"/>
                    </a:cubicBezTo>
                    <a:cubicBezTo>
                      <a:pt x="9" y="3"/>
                      <a:pt x="9" y="3"/>
                      <a:pt x="9" y="3"/>
                    </a:cubicBezTo>
                    <a:cubicBezTo>
                      <a:pt x="10" y="3"/>
                      <a:pt x="11" y="2"/>
                      <a:pt x="11" y="1"/>
                    </a:cubicBezTo>
                    <a:cubicBezTo>
                      <a:pt x="11" y="0"/>
                      <a:pt x="10" y="0"/>
                      <a:pt x="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0" name="Freeform 34"/>
              <p:cNvSpPr/>
              <p:nvPr/>
            </p:nvSpPr>
            <p:spPr bwMode="auto">
              <a:xfrm>
                <a:off x="-1060981" y="3537743"/>
                <a:ext cx="71438" cy="14288"/>
              </a:xfrm>
              <a:custGeom>
                <a:avLst/>
                <a:gdLst>
                  <a:gd name="T0" fmla="*/ 2 w 15"/>
                  <a:gd name="T1" fmla="*/ 3 h 3"/>
                  <a:gd name="T2" fmla="*/ 13 w 15"/>
                  <a:gd name="T3" fmla="*/ 3 h 3"/>
                  <a:gd name="T4" fmla="*/ 15 w 15"/>
                  <a:gd name="T5" fmla="*/ 1 h 3"/>
                  <a:gd name="T6" fmla="*/ 13 w 15"/>
                  <a:gd name="T7" fmla="*/ 0 h 3"/>
                  <a:gd name="T8" fmla="*/ 2 w 15"/>
                  <a:gd name="T9" fmla="*/ 0 h 3"/>
                  <a:gd name="T10" fmla="*/ 0 w 15"/>
                  <a:gd name="T11" fmla="*/ 1 h 3"/>
                  <a:gd name="T12" fmla="*/ 2 w 1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2" y="3"/>
                    </a:moveTo>
                    <a:cubicBezTo>
                      <a:pt x="13" y="3"/>
                      <a:pt x="13" y="3"/>
                      <a:pt x="13" y="3"/>
                    </a:cubicBezTo>
                    <a:cubicBezTo>
                      <a:pt x="14" y="3"/>
                      <a:pt x="15" y="2"/>
                      <a:pt x="15" y="1"/>
                    </a:cubicBezTo>
                    <a:cubicBezTo>
                      <a:pt x="15" y="0"/>
                      <a:pt x="14" y="0"/>
                      <a:pt x="13" y="0"/>
                    </a:cubicBezTo>
                    <a:cubicBezTo>
                      <a:pt x="2" y="0"/>
                      <a:pt x="2" y="0"/>
                      <a:pt x="2" y="0"/>
                    </a:cubicBezTo>
                    <a:cubicBezTo>
                      <a:pt x="1" y="0"/>
                      <a:pt x="0" y="0"/>
                      <a:pt x="0" y="1"/>
                    </a:cubicBezTo>
                    <a:cubicBezTo>
                      <a:pt x="0" y="2"/>
                      <a:pt x="1" y="3"/>
                      <a:pt x="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1" name="Freeform 35"/>
              <p:cNvSpPr/>
              <p:nvPr/>
            </p:nvSpPr>
            <p:spPr bwMode="auto">
              <a:xfrm>
                <a:off x="-1099081" y="3537743"/>
                <a:ext cx="28575" cy="14288"/>
              </a:xfrm>
              <a:custGeom>
                <a:avLst/>
                <a:gdLst>
                  <a:gd name="T0" fmla="*/ 4 w 6"/>
                  <a:gd name="T1" fmla="*/ 0 h 3"/>
                  <a:gd name="T2" fmla="*/ 2 w 6"/>
                  <a:gd name="T3" fmla="*/ 0 h 3"/>
                  <a:gd name="T4" fmla="*/ 0 w 6"/>
                  <a:gd name="T5" fmla="*/ 1 h 3"/>
                  <a:gd name="T6" fmla="*/ 2 w 6"/>
                  <a:gd name="T7" fmla="*/ 3 h 3"/>
                  <a:gd name="T8" fmla="*/ 4 w 6"/>
                  <a:gd name="T9" fmla="*/ 3 h 3"/>
                  <a:gd name="T10" fmla="*/ 6 w 6"/>
                  <a:gd name="T11" fmla="*/ 1 h 3"/>
                  <a:gd name="T12" fmla="*/ 4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4" y="0"/>
                    </a:moveTo>
                    <a:cubicBezTo>
                      <a:pt x="2" y="0"/>
                      <a:pt x="2" y="0"/>
                      <a:pt x="2" y="0"/>
                    </a:cubicBezTo>
                    <a:cubicBezTo>
                      <a:pt x="1" y="0"/>
                      <a:pt x="0" y="0"/>
                      <a:pt x="0" y="1"/>
                    </a:cubicBezTo>
                    <a:cubicBezTo>
                      <a:pt x="0" y="2"/>
                      <a:pt x="1" y="3"/>
                      <a:pt x="2" y="3"/>
                    </a:cubicBezTo>
                    <a:cubicBezTo>
                      <a:pt x="4" y="3"/>
                      <a:pt x="4" y="3"/>
                      <a:pt x="4" y="3"/>
                    </a:cubicBezTo>
                    <a:cubicBezTo>
                      <a:pt x="5" y="3"/>
                      <a:pt x="6" y="2"/>
                      <a:pt x="6" y="1"/>
                    </a:cubicBezTo>
                    <a:cubicBezTo>
                      <a:pt x="6" y="0"/>
                      <a:pt x="5" y="0"/>
                      <a:pt x="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2" name="Freeform 36"/>
              <p:cNvSpPr/>
              <p:nvPr/>
            </p:nvSpPr>
            <p:spPr bwMode="auto">
              <a:xfrm>
                <a:off x="-1160994" y="3618706"/>
                <a:ext cx="52388" cy="19050"/>
              </a:xfrm>
              <a:custGeom>
                <a:avLst/>
                <a:gdLst>
                  <a:gd name="T0" fmla="*/ 1 w 11"/>
                  <a:gd name="T1" fmla="*/ 4 h 4"/>
                  <a:gd name="T2" fmla="*/ 9 w 11"/>
                  <a:gd name="T3" fmla="*/ 4 h 4"/>
                  <a:gd name="T4" fmla="*/ 11 w 11"/>
                  <a:gd name="T5" fmla="*/ 2 h 4"/>
                  <a:gd name="T6" fmla="*/ 9 w 11"/>
                  <a:gd name="T7" fmla="*/ 0 h 4"/>
                  <a:gd name="T8" fmla="*/ 1 w 11"/>
                  <a:gd name="T9" fmla="*/ 0 h 4"/>
                  <a:gd name="T10" fmla="*/ 0 w 11"/>
                  <a:gd name="T11" fmla="*/ 2 h 4"/>
                  <a:gd name="T12" fmla="*/ 1 w 1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1" y="4"/>
                    </a:moveTo>
                    <a:cubicBezTo>
                      <a:pt x="9" y="4"/>
                      <a:pt x="9" y="4"/>
                      <a:pt x="9" y="4"/>
                    </a:cubicBezTo>
                    <a:cubicBezTo>
                      <a:pt x="10" y="4"/>
                      <a:pt x="11" y="3"/>
                      <a:pt x="11" y="2"/>
                    </a:cubicBezTo>
                    <a:cubicBezTo>
                      <a:pt x="11" y="1"/>
                      <a:pt x="10" y="0"/>
                      <a:pt x="9" y="0"/>
                    </a:cubicBezTo>
                    <a:cubicBezTo>
                      <a:pt x="1" y="0"/>
                      <a:pt x="1" y="0"/>
                      <a:pt x="1" y="0"/>
                    </a:cubicBezTo>
                    <a:cubicBezTo>
                      <a:pt x="1" y="0"/>
                      <a:pt x="0" y="1"/>
                      <a:pt x="0" y="2"/>
                    </a:cubicBezTo>
                    <a:cubicBezTo>
                      <a:pt x="0" y="3"/>
                      <a:pt x="1" y="4"/>
                      <a:pt x="1"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3" name="Freeform 37"/>
              <p:cNvSpPr/>
              <p:nvPr/>
            </p:nvSpPr>
            <p:spPr bwMode="auto">
              <a:xfrm>
                <a:off x="-1060981" y="3618706"/>
                <a:ext cx="71438" cy="19050"/>
              </a:xfrm>
              <a:custGeom>
                <a:avLst/>
                <a:gdLst>
                  <a:gd name="T0" fmla="*/ 2 w 15"/>
                  <a:gd name="T1" fmla="*/ 4 h 4"/>
                  <a:gd name="T2" fmla="*/ 13 w 15"/>
                  <a:gd name="T3" fmla="*/ 4 h 4"/>
                  <a:gd name="T4" fmla="*/ 15 w 15"/>
                  <a:gd name="T5" fmla="*/ 2 h 4"/>
                  <a:gd name="T6" fmla="*/ 13 w 15"/>
                  <a:gd name="T7" fmla="*/ 0 h 4"/>
                  <a:gd name="T8" fmla="*/ 2 w 15"/>
                  <a:gd name="T9" fmla="*/ 0 h 4"/>
                  <a:gd name="T10" fmla="*/ 0 w 15"/>
                  <a:gd name="T11" fmla="*/ 2 h 4"/>
                  <a:gd name="T12" fmla="*/ 2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2" y="4"/>
                    </a:moveTo>
                    <a:cubicBezTo>
                      <a:pt x="13" y="4"/>
                      <a:pt x="13" y="4"/>
                      <a:pt x="13" y="4"/>
                    </a:cubicBezTo>
                    <a:cubicBezTo>
                      <a:pt x="14" y="4"/>
                      <a:pt x="15" y="3"/>
                      <a:pt x="15" y="2"/>
                    </a:cubicBezTo>
                    <a:cubicBezTo>
                      <a:pt x="15" y="1"/>
                      <a:pt x="14" y="0"/>
                      <a:pt x="13" y="0"/>
                    </a:cubicBezTo>
                    <a:cubicBezTo>
                      <a:pt x="2" y="0"/>
                      <a:pt x="2" y="0"/>
                      <a:pt x="2" y="0"/>
                    </a:cubicBezTo>
                    <a:cubicBezTo>
                      <a:pt x="1" y="0"/>
                      <a:pt x="0" y="1"/>
                      <a:pt x="0" y="2"/>
                    </a:cubicBezTo>
                    <a:cubicBezTo>
                      <a:pt x="0" y="3"/>
                      <a:pt x="1" y="4"/>
                      <a:pt x="2"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4" name="Freeform 38"/>
              <p:cNvSpPr/>
              <p:nvPr/>
            </p:nvSpPr>
            <p:spPr bwMode="auto">
              <a:xfrm>
                <a:off x="-1099081" y="3618706"/>
                <a:ext cx="28575" cy="19050"/>
              </a:xfrm>
              <a:custGeom>
                <a:avLst/>
                <a:gdLst>
                  <a:gd name="T0" fmla="*/ 2 w 6"/>
                  <a:gd name="T1" fmla="*/ 4 h 4"/>
                  <a:gd name="T2" fmla="*/ 4 w 6"/>
                  <a:gd name="T3" fmla="*/ 4 h 4"/>
                  <a:gd name="T4" fmla="*/ 6 w 6"/>
                  <a:gd name="T5" fmla="*/ 2 h 4"/>
                  <a:gd name="T6" fmla="*/ 4 w 6"/>
                  <a:gd name="T7" fmla="*/ 0 h 4"/>
                  <a:gd name="T8" fmla="*/ 2 w 6"/>
                  <a:gd name="T9" fmla="*/ 0 h 4"/>
                  <a:gd name="T10" fmla="*/ 0 w 6"/>
                  <a:gd name="T11" fmla="*/ 2 h 4"/>
                  <a:gd name="T12" fmla="*/ 2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4"/>
                    </a:moveTo>
                    <a:cubicBezTo>
                      <a:pt x="4" y="4"/>
                      <a:pt x="4" y="4"/>
                      <a:pt x="4" y="4"/>
                    </a:cubicBezTo>
                    <a:cubicBezTo>
                      <a:pt x="5" y="4"/>
                      <a:pt x="6" y="3"/>
                      <a:pt x="6" y="2"/>
                    </a:cubicBezTo>
                    <a:cubicBezTo>
                      <a:pt x="6" y="1"/>
                      <a:pt x="5" y="0"/>
                      <a:pt x="4" y="0"/>
                    </a:cubicBezTo>
                    <a:cubicBezTo>
                      <a:pt x="2" y="0"/>
                      <a:pt x="2" y="0"/>
                      <a:pt x="2" y="0"/>
                    </a:cubicBezTo>
                    <a:cubicBezTo>
                      <a:pt x="1" y="0"/>
                      <a:pt x="0" y="1"/>
                      <a:pt x="0" y="2"/>
                    </a:cubicBezTo>
                    <a:cubicBezTo>
                      <a:pt x="0" y="3"/>
                      <a:pt x="1" y="4"/>
                      <a:pt x="2"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5" name="Freeform 39"/>
              <p:cNvSpPr/>
              <p:nvPr/>
            </p:nvSpPr>
            <p:spPr bwMode="auto">
              <a:xfrm>
                <a:off x="-1160994" y="3704431"/>
                <a:ext cx="52388" cy="19050"/>
              </a:xfrm>
              <a:custGeom>
                <a:avLst/>
                <a:gdLst>
                  <a:gd name="T0" fmla="*/ 9 w 11"/>
                  <a:gd name="T1" fmla="*/ 0 h 4"/>
                  <a:gd name="T2" fmla="*/ 1 w 11"/>
                  <a:gd name="T3" fmla="*/ 0 h 4"/>
                  <a:gd name="T4" fmla="*/ 0 w 11"/>
                  <a:gd name="T5" fmla="*/ 2 h 4"/>
                  <a:gd name="T6" fmla="*/ 1 w 11"/>
                  <a:gd name="T7" fmla="*/ 4 h 4"/>
                  <a:gd name="T8" fmla="*/ 9 w 11"/>
                  <a:gd name="T9" fmla="*/ 4 h 4"/>
                  <a:gd name="T10" fmla="*/ 11 w 11"/>
                  <a:gd name="T11" fmla="*/ 2 h 4"/>
                  <a:gd name="T12" fmla="*/ 9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9" y="0"/>
                    </a:moveTo>
                    <a:cubicBezTo>
                      <a:pt x="1" y="0"/>
                      <a:pt x="1" y="0"/>
                      <a:pt x="1" y="0"/>
                    </a:cubicBezTo>
                    <a:cubicBezTo>
                      <a:pt x="1" y="0"/>
                      <a:pt x="0" y="1"/>
                      <a:pt x="0" y="2"/>
                    </a:cubicBezTo>
                    <a:cubicBezTo>
                      <a:pt x="0" y="3"/>
                      <a:pt x="1" y="4"/>
                      <a:pt x="1" y="4"/>
                    </a:cubicBezTo>
                    <a:cubicBezTo>
                      <a:pt x="9" y="4"/>
                      <a:pt x="9" y="4"/>
                      <a:pt x="9" y="4"/>
                    </a:cubicBezTo>
                    <a:cubicBezTo>
                      <a:pt x="10" y="4"/>
                      <a:pt x="11" y="3"/>
                      <a:pt x="11" y="2"/>
                    </a:cubicBezTo>
                    <a:cubicBezTo>
                      <a:pt x="11" y="1"/>
                      <a:pt x="10" y="0"/>
                      <a:pt x="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6" name="Freeform 40"/>
              <p:cNvSpPr/>
              <p:nvPr/>
            </p:nvSpPr>
            <p:spPr bwMode="auto">
              <a:xfrm>
                <a:off x="-1060981" y="3704431"/>
                <a:ext cx="71438" cy="19050"/>
              </a:xfrm>
              <a:custGeom>
                <a:avLst/>
                <a:gdLst>
                  <a:gd name="T0" fmla="*/ 13 w 15"/>
                  <a:gd name="T1" fmla="*/ 0 h 4"/>
                  <a:gd name="T2" fmla="*/ 2 w 15"/>
                  <a:gd name="T3" fmla="*/ 0 h 4"/>
                  <a:gd name="T4" fmla="*/ 0 w 15"/>
                  <a:gd name="T5" fmla="*/ 2 h 4"/>
                  <a:gd name="T6" fmla="*/ 2 w 15"/>
                  <a:gd name="T7" fmla="*/ 4 h 4"/>
                  <a:gd name="T8" fmla="*/ 13 w 15"/>
                  <a:gd name="T9" fmla="*/ 4 h 4"/>
                  <a:gd name="T10" fmla="*/ 15 w 15"/>
                  <a:gd name="T11" fmla="*/ 2 h 4"/>
                  <a:gd name="T12" fmla="*/ 13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13" y="0"/>
                    </a:moveTo>
                    <a:cubicBezTo>
                      <a:pt x="2" y="0"/>
                      <a:pt x="2" y="0"/>
                      <a:pt x="2" y="0"/>
                    </a:cubicBezTo>
                    <a:cubicBezTo>
                      <a:pt x="1" y="0"/>
                      <a:pt x="0" y="1"/>
                      <a:pt x="0" y="2"/>
                    </a:cubicBezTo>
                    <a:cubicBezTo>
                      <a:pt x="0" y="3"/>
                      <a:pt x="1" y="4"/>
                      <a:pt x="2" y="4"/>
                    </a:cubicBezTo>
                    <a:cubicBezTo>
                      <a:pt x="13" y="4"/>
                      <a:pt x="13" y="4"/>
                      <a:pt x="13" y="4"/>
                    </a:cubicBezTo>
                    <a:cubicBezTo>
                      <a:pt x="14" y="4"/>
                      <a:pt x="15" y="3"/>
                      <a:pt x="15" y="2"/>
                    </a:cubicBezTo>
                    <a:cubicBezTo>
                      <a:pt x="15" y="1"/>
                      <a:pt x="14" y="0"/>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7" name="Freeform 41"/>
              <p:cNvSpPr/>
              <p:nvPr/>
            </p:nvSpPr>
            <p:spPr bwMode="auto">
              <a:xfrm>
                <a:off x="-1099081" y="3704431"/>
                <a:ext cx="28575" cy="19050"/>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8" name="Freeform 42"/>
              <p:cNvSpPr>
                <a:spLocks noEditPoints="1"/>
              </p:cNvSpPr>
              <p:nvPr/>
            </p:nvSpPr>
            <p:spPr bwMode="auto">
              <a:xfrm>
                <a:off x="-1470556" y="3285331"/>
                <a:ext cx="533400" cy="528638"/>
              </a:xfrm>
              <a:custGeom>
                <a:avLst/>
                <a:gdLst>
                  <a:gd name="T0" fmla="*/ 8 w 112"/>
                  <a:gd name="T1" fmla="*/ 0 h 111"/>
                  <a:gd name="T2" fmla="*/ 0 w 112"/>
                  <a:gd name="T3" fmla="*/ 86 h 111"/>
                  <a:gd name="T4" fmla="*/ 14 w 112"/>
                  <a:gd name="T5" fmla="*/ 93 h 111"/>
                  <a:gd name="T6" fmla="*/ 14 w 112"/>
                  <a:gd name="T7" fmla="*/ 90 h 111"/>
                  <a:gd name="T8" fmla="*/ 4 w 112"/>
                  <a:gd name="T9" fmla="*/ 86 h 111"/>
                  <a:gd name="T10" fmla="*/ 63 w 112"/>
                  <a:gd name="T11" fmla="*/ 80 h 111"/>
                  <a:gd name="T12" fmla="*/ 62 w 112"/>
                  <a:gd name="T13" fmla="*/ 83 h 111"/>
                  <a:gd name="T14" fmla="*/ 59 w 112"/>
                  <a:gd name="T15" fmla="*/ 90 h 111"/>
                  <a:gd name="T16" fmla="*/ 22 w 112"/>
                  <a:gd name="T17" fmla="*/ 92 h 111"/>
                  <a:gd name="T18" fmla="*/ 40 w 112"/>
                  <a:gd name="T19" fmla="*/ 93 h 111"/>
                  <a:gd name="T20" fmla="*/ 35 w 112"/>
                  <a:gd name="T21" fmla="*/ 99 h 111"/>
                  <a:gd name="T22" fmla="*/ 29 w 112"/>
                  <a:gd name="T23" fmla="*/ 109 h 111"/>
                  <a:gd name="T24" fmla="*/ 81 w 112"/>
                  <a:gd name="T25" fmla="*/ 111 h 111"/>
                  <a:gd name="T26" fmla="*/ 84 w 112"/>
                  <a:gd name="T27" fmla="*/ 105 h 111"/>
                  <a:gd name="T28" fmla="*/ 73 w 112"/>
                  <a:gd name="T29" fmla="*/ 99 h 111"/>
                  <a:gd name="T30" fmla="*/ 103 w 112"/>
                  <a:gd name="T31" fmla="*/ 97 h 111"/>
                  <a:gd name="T32" fmla="*/ 107 w 112"/>
                  <a:gd name="T33" fmla="*/ 93 h 111"/>
                  <a:gd name="T34" fmla="*/ 112 w 112"/>
                  <a:gd name="T35" fmla="*/ 7 h 111"/>
                  <a:gd name="T36" fmla="*/ 62 w 112"/>
                  <a:gd name="T37" fmla="*/ 76 h 111"/>
                  <a:gd name="T38" fmla="*/ 103 w 112"/>
                  <a:gd name="T39" fmla="*/ 68 h 111"/>
                  <a:gd name="T40" fmla="*/ 62 w 112"/>
                  <a:gd name="T41" fmla="*/ 76 h 111"/>
                  <a:gd name="T42" fmla="*/ 67 w 112"/>
                  <a:gd name="T43" fmla="*/ 61 h 111"/>
                  <a:gd name="T44" fmla="*/ 99 w 112"/>
                  <a:gd name="T45" fmla="*/ 65 h 111"/>
                  <a:gd name="T46" fmla="*/ 99 w 112"/>
                  <a:gd name="T47" fmla="*/ 79 h 111"/>
                  <a:gd name="T48" fmla="*/ 67 w 112"/>
                  <a:gd name="T49" fmla="*/ 83 h 111"/>
                  <a:gd name="T50" fmla="*/ 99 w 112"/>
                  <a:gd name="T51" fmla="*/ 79 h 111"/>
                  <a:gd name="T52" fmla="*/ 59 w 112"/>
                  <a:gd name="T53" fmla="*/ 93 h 111"/>
                  <a:gd name="T54" fmla="*/ 62 w 112"/>
                  <a:gd name="T55" fmla="*/ 97 h 111"/>
                  <a:gd name="T56" fmla="*/ 70 w 112"/>
                  <a:gd name="T57" fmla="*/ 99 h 111"/>
                  <a:gd name="T58" fmla="*/ 43 w 112"/>
                  <a:gd name="T59" fmla="*/ 93 h 111"/>
                  <a:gd name="T60" fmla="*/ 81 w 112"/>
                  <a:gd name="T61" fmla="*/ 105 h 111"/>
                  <a:gd name="T62" fmla="*/ 32 w 112"/>
                  <a:gd name="T63" fmla="*/ 108 h 111"/>
                  <a:gd name="T64" fmla="*/ 35 w 112"/>
                  <a:gd name="T65" fmla="*/ 102 h 111"/>
                  <a:gd name="T66" fmla="*/ 103 w 112"/>
                  <a:gd name="T67" fmla="*/ 94 h 111"/>
                  <a:gd name="T68" fmla="*/ 62 w 112"/>
                  <a:gd name="T69" fmla="*/ 86 h 111"/>
                  <a:gd name="T70" fmla="*/ 103 w 112"/>
                  <a:gd name="T71" fmla="*/ 94 h 111"/>
                  <a:gd name="T72" fmla="*/ 107 w 112"/>
                  <a:gd name="T73" fmla="*/ 90 h 111"/>
                  <a:gd name="T74" fmla="*/ 103 w 112"/>
                  <a:gd name="T75" fmla="*/ 83 h 111"/>
                  <a:gd name="T76" fmla="*/ 102 w 112"/>
                  <a:gd name="T77" fmla="*/ 80 h 111"/>
                  <a:gd name="T78" fmla="*/ 109 w 112"/>
                  <a:gd name="T79" fmla="*/ 86 h 111"/>
                  <a:gd name="T80" fmla="*/ 107 w 112"/>
                  <a:gd name="T81" fmla="*/ 77 h 111"/>
                  <a:gd name="T82" fmla="*/ 103 w 112"/>
                  <a:gd name="T83" fmla="*/ 65 h 111"/>
                  <a:gd name="T84" fmla="*/ 102 w 112"/>
                  <a:gd name="T85" fmla="*/ 61 h 111"/>
                  <a:gd name="T86" fmla="*/ 107 w 112"/>
                  <a:gd name="T87" fmla="*/ 58 h 111"/>
                  <a:gd name="T88" fmla="*/ 103 w 112"/>
                  <a:gd name="T89" fmla="*/ 47 h 111"/>
                  <a:gd name="T90" fmla="*/ 93 w 112"/>
                  <a:gd name="T91" fmla="*/ 49 h 111"/>
                  <a:gd name="T92" fmla="*/ 103 w 112"/>
                  <a:gd name="T93" fmla="*/ 50 h 111"/>
                  <a:gd name="T94" fmla="*/ 62 w 112"/>
                  <a:gd name="T95" fmla="*/ 58 h 111"/>
                  <a:gd name="T96" fmla="*/ 84 w 112"/>
                  <a:gd name="T97" fmla="*/ 50 h 111"/>
                  <a:gd name="T98" fmla="*/ 84 w 112"/>
                  <a:gd name="T99" fmla="*/ 47 h 111"/>
                  <a:gd name="T100" fmla="*/ 59 w 112"/>
                  <a:gd name="T101" fmla="*/ 50 h 111"/>
                  <a:gd name="T102" fmla="*/ 62 w 112"/>
                  <a:gd name="T103" fmla="*/ 61 h 111"/>
                  <a:gd name="T104" fmla="*/ 63 w 112"/>
                  <a:gd name="T105" fmla="*/ 65 h 111"/>
                  <a:gd name="T106" fmla="*/ 59 w 112"/>
                  <a:gd name="T107" fmla="*/ 68 h 111"/>
                  <a:gd name="T108" fmla="*/ 4 w 112"/>
                  <a:gd name="T109" fmla="*/ 77 h 111"/>
                  <a:gd name="T110" fmla="*/ 109 w 112"/>
                  <a:gd name="T111" fmla="*/ 22 h 111"/>
                  <a:gd name="T112" fmla="*/ 109 w 112"/>
                  <a:gd name="T113" fmla="*/ 19 h 111"/>
                  <a:gd name="T114" fmla="*/ 4 w 112"/>
                  <a:gd name="T115" fmla="*/ 7 h 111"/>
                  <a:gd name="T116" fmla="*/ 105 w 112"/>
                  <a:gd name="T117" fmla="*/ 3 h 111"/>
                  <a:gd name="T118" fmla="*/ 109 w 112"/>
                  <a:gd name="T119" fmla="*/ 1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1">
                    <a:moveTo>
                      <a:pt x="105" y="0"/>
                    </a:moveTo>
                    <a:cubicBezTo>
                      <a:pt x="8" y="0"/>
                      <a:pt x="8" y="0"/>
                      <a:pt x="8" y="0"/>
                    </a:cubicBezTo>
                    <a:cubicBezTo>
                      <a:pt x="4" y="0"/>
                      <a:pt x="0" y="3"/>
                      <a:pt x="0" y="7"/>
                    </a:cubicBezTo>
                    <a:cubicBezTo>
                      <a:pt x="0" y="86"/>
                      <a:pt x="0" y="86"/>
                      <a:pt x="0" y="86"/>
                    </a:cubicBezTo>
                    <a:cubicBezTo>
                      <a:pt x="0" y="90"/>
                      <a:pt x="4" y="93"/>
                      <a:pt x="8" y="93"/>
                    </a:cubicBezTo>
                    <a:cubicBezTo>
                      <a:pt x="14" y="93"/>
                      <a:pt x="14" y="93"/>
                      <a:pt x="14" y="93"/>
                    </a:cubicBezTo>
                    <a:cubicBezTo>
                      <a:pt x="15" y="93"/>
                      <a:pt x="15" y="93"/>
                      <a:pt x="15" y="92"/>
                    </a:cubicBezTo>
                    <a:cubicBezTo>
                      <a:pt x="15" y="91"/>
                      <a:pt x="15" y="90"/>
                      <a:pt x="14" y="90"/>
                    </a:cubicBezTo>
                    <a:cubicBezTo>
                      <a:pt x="8" y="90"/>
                      <a:pt x="8" y="90"/>
                      <a:pt x="8" y="90"/>
                    </a:cubicBezTo>
                    <a:cubicBezTo>
                      <a:pt x="5" y="90"/>
                      <a:pt x="4" y="88"/>
                      <a:pt x="4" y="86"/>
                    </a:cubicBezTo>
                    <a:cubicBezTo>
                      <a:pt x="4" y="80"/>
                      <a:pt x="4" y="80"/>
                      <a:pt x="4" y="80"/>
                    </a:cubicBezTo>
                    <a:cubicBezTo>
                      <a:pt x="63" y="80"/>
                      <a:pt x="63" y="80"/>
                      <a:pt x="63" y="80"/>
                    </a:cubicBezTo>
                    <a:cubicBezTo>
                      <a:pt x="63" y="83"/>
                      <a:pt x="63" y="83"/>
                      <a:pt x="63" y="83"/>
                    </a:cubicBezTo>
                    <a:cubicBezTo>
                      <a:pt x="62" y="83"/>
                      <a:pt x="62" y="83"/>
                      <a:pt x="62" y="83"/>
                    </a:cubicBezTo>
                    <a:cubicBezTo>
                      <a:pt x="60" y="83"/>
                      <a:pt x="59" y="84"/>
                      <a:pt x="59" y="86"/>
                    </a:cubicBezTo>
                    <a:cubicBezTo>
                      <a:pt x="59" y="90"/>
                      <a:pt x="59" y="90"/>
                      <a:pt x="59" y="90"/>
                    </a:cubicBezTo>
                    <a:cubicBezTo>
                      <a:pt x="24" y="90"/>
                      <a:pt x="24" y="90"/>
                      <a:pt x="24" y="90"/>
                    </a:cubicBezTo>
                    <a:cubicBezTo>
                      <a:pt x="23" y="90"/>
                      <a:pt x="22" y="91"/>
                      <a:pt x="22" y="92"/>
                    </a:cubicBezTo>
                    <a:cubicBezTo>
                      <a:pt x="22" y="93"/>
                      <a:pt x="23" y="93"/>
                      <a:pt x="24" y="93"/>
                    </a:cubicBezTo>
                    <a:cubicBezTo>
                      <a:pt x="40" y="93"/>
                      <a:pt x="40" y="93"/>
                      <a:pt x="40" y="93"/>
                    </a:cubicBezTo>
                    <a:cubicBezTo>
                      <a:pt x="40" y="99"/>
                      <a:pt x="40" y="99"/>
                      <a:pt x="40" y="99"/>
                    </a:cubicBezTo>
                    <a:cubicBezTo>
                      <a:pt x="35" y="99"/>
                      <a:pt x="35" y="99"/>
                      <a:pt x="35" y="99"/>
                    </a:cubicBezTo>
                    <a:cubicBezTo>
                      <a:pt x="31" y="99"/>
                      <a:pt x="29" y="102"/>
                      <a:pt x="29" y="105"/>
                    </a:cubicBezTo>
                    <a:cubicBezTo>
                      <a:pt x="29" y="109"/>
                      <a:pt x="29" y="109"/>
                      <a:pt x="29" y="109"/>
                    </a:cubicBezTo>
                    <a:cubicBezTo>
                      <a:pt x="29" y="110"/>
                      <a:pt x="30" y="111"/>
                      <a:pt x="31" y="111"/>
                    </a:cubicBezTo>
                    <a:cubicBezTo>
                      <a:pt x="81" y="111"/>
                      <a:pt x="81" y="111"/>
                      <a:pt x="81" y="111"/>
                    </a:cubicBezTo>
                    <a:cubicBezTo>
                      <a:pt x="83" y="111"/>
                      <a:pt x="84" y="110"/>
                      <a:pt x="84" y="109"/>
                    </a:cubicBezTo>
                    <a:cubicBezTo>
                      <a:pt x="84" y="105"/>
                      <a:pt x="84" y="105"/>
                      <a:pt x="84" y="105"/>
                    </a:cubicBezTo>
                    <a:cubicBezTo>
                      <a:pt x="84" y="102"/>
                      <a:pt x="81" y="99"/>
                      <a:pt x="78" y="99"/>
                    </a:cubicBezTo>
                    <a:cubicBezTo>
                      <a:pt x="73" y="99"/>
                      <a:pt x="73" y="99"/>
                      <a:pt x="73" y="99"/>
                    </a:cubicBezTo>
                    <a:cubicBezTo>
                      <a:pt x="73" y="97"/>
                      <a:pt x="73" y="97"/>
                      <a:pt x="73" y="97"/>
                    </a:cubicBezTo>
                    <a:cubicBezTo>
                      <a:pt x="103" y="97"/>
                      <a:pt x="103" y="97"/>
                      <a:pt x="103" y="97"/>
                    </a:cubicBezTo>
                    <a:cubicBezTo>
                      <a:pt x="105" y="97"/>
                      <a:pt x="107" y="96"/>
                      <a:pt x="107" y="94"/>
                    </a:cubicBezTo>
                    <a:cubicBezTo>
                      <a:pt x="107" y="93"/>
                      <a:pt x="107" y="93"/>
                      <a:pt x="107" y="93"/>
                    </a:cubicBezTo>
                    <a:cubicBezTo>
                      <a:pt x="110" y="92"/>
                      <a:pt x="112" y="90"/>
                      <a:pt x="112" y="86"/>
                    </a:cubicBezTo>
                    <a:cubicBezTo>
                      <a:pt x="112" y="7"/>
                      <a:pt x="112" y="7"/>
                      <a:pt x="112" y="7"/>
                    </a:cubicBezTo>
                    <a:cubicBezTo>
                      <a:pt x="112" y="3"/>
                      <a:pt x="109" y="0"/>
                      <a:pt x="105" y="0"/>
                    </a:cubicBezTo>
                    <a:close/>
                    <a:moveTo>
                      <a:pt x="62" y="76"/>
                    </a:moveTo>
                    <a:cubicBezTo>
                      <a:pt x="62" y="68"/>
                      <a:pt x="62" y="68"/>
                      <a:pt x="62" y="68"/>
                    </a:cubicBezTo>
                    <a:cubicBezTo>
                      <a:pt x="103" y="68"/>
                      <a:pt x="103" y="68"/>
                      <a:pt x="103" y="68"/>
                    </a:cubicBezTo>
                    <a:cubicBezTo>
                      <a:pt x="103" y="76"/>
                      <a:pt x="103" y="76"/>
                      <a:pt x="103" y="76"/>
                    </a:cubicBezTo>
                    <a:lnTo>
                      <a:pt x="62" y="76"/>
                    </a:lnTo>
                    <a:close/>
                    <a:moveTo>
                      <a:pt x="67" y="65"/>
                    </a:moveTo>
                    <a:cubicBezTo>
                      <a:pt x="67" y="61"/>
                      <a:pt x="67" y="61"/>
                      <a:pt x="67" y="61"/>
                    </a:cubicBezTo>
                    <a:cubicBezTo>
                      <a:pt x="99" y="61"/>
                      <a:pt x="99" y="61"/>
                      <a:pt x="99" y="61"/>
                    </a:cubicBezTo>
                    <a:cubicBezTo>
                      <a:pt x="99" y="65"/>
                      <a:pt x="99" y="65"/>
                      <a:pt x="99" y="65"/>
                    </a:cubicBezTo>
                    <a:lnTo>
                      <a:pt x="67" y="65"/>
                    </a:lnTo>
                    <a:close/>
                    <a:moveTo>
                      <a:pt x="99" y="79"/>
                    </a:moveTo>
                    <a:cubicBezTo>
                      <a:pt x="99" y="83"/>
                      <a:pt x="99" y="83"/>
                      <a:pt x="99" y="83"/>
                    </a:cubicBezTo>
                    <a:cubicBezTo>
                      <a:pt x="67" y="83"/>
                      <a:pt x="67" y="83"/>
                      <a:pt x="67" y="83"/>
                    </a:cubicBezTo>
                    <a:cubicBezTo>
                      <a:pt x="67" y="79"/>
                      <a:pt x="67" y="79"/>
                      <a:pt x="67" y="79"/>
                    </a:cubicBezTo>
                    <a:lnTo>
                      <a:pt x="99" y="79"/>
                    </a:lnTo>
                    <a:close/>
                    <a:moveTo>
                      <a:pt x="43" y="93"/>
                    </a:moveTo>
                    <a:cubicBezTo>
                      <a:pt x="59" y="93"/>
                      <a:pt x="59" y="93"/>
                      <a:pt x="59" y="93"/>
                    </a:cubicBezTo>
                    <a:cubicBezTo>
                      <a:pt x="59" y="94"/>
                      <a:pt x="59" y="94"/>
                      <a:pt x="59" y="94"/>
                    </a:cubicBezTo>
                    <a:cubicBezTo>
                      <a:pt x="59" y="96"/>
                      <a:pt x="60" y="97"/>
                      <a:pt x="62" y="97"/>
                    </a:cubicBezTo>
                    <a:cubicBezTo>
                      <a:pt x="70" y="97"/>
                      <a:pt x="70" y="97"/>
                      <a:pt x="70" y="97"/>
                    </a:cubicBezTo>
                    <a:cubicBezTo>
                      <a:pt x="70" y="99"/>
                      <a:pt x="70" y="99"/>
                      <a:pt x="70" y="99"/>
                    </a:cubicBezTo>
                    <a:cubicBezTo>
                      <a:pt x="43" y="99"/>
                      <a:pt x="43" y="99"/>
                      <a:pt x="43" y="99"/>
                    </a:cubicBezTo>
                    <a:lnTo>
                      <a:pt x="43" y="93"/>
                    </a:lnTo>
                    <a:close/>
                    <a:moveTo>
                      <a:pt x="78" y="102"/>
                    </a:moveTo>
                    <a:cubicBezTo>
                      <a:pt x="80" y="102"/>
                      <a:pt x="81" y="104"/>
                      <a:pt x="81" y="105"/>
                    </a:cubicBezTo>
                    <a:cubicBezTo>
                      <a:pt x="81" y="108"/>
                      <a:pt x="81" y="108"/>
                      <a:pt x="81" y="108"/>
                    </a:cubicBezTo>
                    <a:cubicBezTo>
                      <a:pt x="32" y="108"/>
                      <a:pt x="32" y="108"/>
                      <a:pt x="32" y="108"/>
                    </a:cubicBezTo>
                    <a:cubicBezTo>
                      <a:pt x="32" y="105"/>
                      <a:pt x="32" y="105"/>
                      <a:pt x="32" y="105"/>
                    </a:cubicBezTo>
                    <a:cubicBezTo>
                      <a:pt x="32" y="104"/>
                      <a:pt x="33" y="102"/>
                      <a:pt x="35" y="102"/>
                    </a:cubicBezTo>
                    <a:lnTo>
                      <a:pt x="78" y="102"/>
                    </a:lnTo>
                    <a:close/>
                    <a:moveTo>
                      <a:pt x="103" y="94"/>
                    </a:moveTo>
                    <a:cubicBezTo>
                      <a:pt x="62" y="94"/>
                      <a:pt x="62" y="94"/>
                      <a:pt x="62" y="94"/>
                    </a:cubicBezTo>
                    <a:cubicBezTo>
                      <a:pt x="62" y="86"/>
                      <a:pt x="62" y="86"/>
                      <a:pt x="62" y="86"/>
                    </a:cubicBezTo>
                    <a:cubicBezTo>
                      <a:pt x="103" y="86"/>
                      <a:pt x="103" y="86"/>
                      <a:pt x="103" y="86"/>
                    </a:cubicBezTo>
                    <a:lnTo>
                      <a:pt x="103" y="94"/>
                    </a:lnTo>
                    <a:close/>
                    <a:moveTo>
                      <a:pt x="109" y="86"/>
                    </a:moveTo>
                    <a:cubicBezTo>
                      <a:pt x="109" y="88"/>
                      <a:pt x="108" y="89"/>
                      <a:pt x="107" y="90"/>
                    </a:cubicBezTo>
                    <a:cubicBezTo>
                      <a:pt x="107" y="86"/>
                      <a:pt x="107" y="86"/>
                      <a:pt x="107" y="86"/>
                    </a:cubicBezTo>
                    <a:cubicBezTo>
                      <a:pt x="107" y="84"/>
                      <a:pt x="105" y="83"/>
                      <a:pt x="103" y="83"/>
                    </a:cubicBezTo>
                    <a:cubicBezTo>
                      <a:pt x="102" y="83"/>
                      <a:pt x="102" y="83"/>
                      <a:pt x="102" y="83"/>
                    </a:cubicBezTo>
                    <a:cubicBezTo>
                      <a:pt x="102" y="80"/>
                      <a:pt x="102" y="80"/>
                      <a:pt x="102" y="80"/>
                    </a:cubicBezTo>
                    <a:cubicBezTo>
                      <a:pt x="109" y="80"/>
                      <a:pt x="109" y="80"/>
                      <a:pt x="109" y="80"/>
                    </a:cubicBezTo>
                    <a:lnTo>
                      <a:pt x="109" y="86"/>
                    </a:lnTo>
                    <a:close/>
                    <a:moveTo>
                      <a:pt x="109" y="77"/>
                    </a:moveTo>
                    <a:cubicBezTo>
                      <a:pt x="107" y="77"/>
                      <a:pt x="107" y="77"/>
                      <a:pt x="107" y="77"/>
                    </a:cubicBezTo>
                    <a:cubicBezTo>
                      <a:pt x="107" y="76"/>
                      <a:pt x="107" y="68"/>
                      <a:pt x="107" y="68"/>
                    </a:cubicBezTo>
                    <a:cubicBezTo>
                      <a:pt x="107" y="66"/>
                      <a:pt x="105" y="65"/>
                      <a:pt x="103" y="65"/>
                    </a:cubicBezTo>
                    <a:cubicBezTo>
                      <a:pt x="102" y="65"/>
                      <a:pt x="102" y="65"/>
                      <a:pt x="102" y="65"/>
                    </a:cubicBezTo>
                    <a:cubicBezTo>
                      <a:pt x="102" y="61"/>
                      <a:pt x="102" y="61"/>
                      <a:pt x="102" y="61"/>
                    </a:cubicBezTo>
                    <a:cubicBezTo>
                      <a:pt x="103" y="61"/>
                      <a:pt x="103" y="61"/>
                      <a:pt x="103" y="61"/>
                    </a:cubicBezTo>
                    <a:cubicBezTo>
                      <a:pt x="105" y="61"/>
                      <a:pt x="107" y="60"/>
                      <a:pt x="107" y="58"/>
                    </a:cubicBezTo>
                    <a:cubicBezTo>
                      <a:pt x="107" y="50"/>
                      <a:pt x="107" y="50"/>
                      <a:pt x="107" y="50"/>
                    </a:cubicBezTo>
                    <a:cubicBezTo>
                      <a:pt x="107" y="48"/>
                      <a:pt x="105" y="47"/>
                      <a:pt x="103" y="47"/>
                    </a:cubicBezTo>
                    <a:cubicBezTo>
                      <a:pt x="94" y="47"/>
                      <a:pt x="94" y="47"/>
                      <a:pt x="94" y="47"/>
                    </a:cubicBezTo>
                    <a:cubicBezTo>
                      <a:pt x="93" y="47"/>
                      <a:pt x="93" y="48"/>
                      <a:pt x="93" y="49"/>
                    </a:cubicBezTo>
                    <a:cubicBezTo>
                      <a:pt x="93" y="50"/>
                      <a:pt x="93" y="50"/>
                      <a:pt x="94" y="50"/>
                    </a:cubicBezTo>
                    <a:cubicBezTo>
                      <a:pt x="103" y="50"/>
                      <a:pt x="103" y="50"/>
                      <a:pt x="103" y="50"/>
                    </a:cubicBezTo>
                    <a:cubicBezTo>
                      <a:pt x="103" y="58"/>
                      <a:pt x="103" y="58"/>
                      <a:pt x="103" y="58"/>
                    </a:cubicBezTo>
                    <a:cubicBezTo>
                      <a:pt x="62" y="58"/>
                      <a:pt x="62" y="58"/>
                      <a:pt x="62" y="58"/>
                    </a:cubicBezTo>
                    <a:cubicBezTo>
                      <a:pt x="62" y="50"/>
                      <a:pt x="62" y="50"/>
                      <a:pt x="62" y="50"/>
                    </a:cubicBezTo>
                    <a:cubicBezTo>
                      <a:pt x="84" y="50"/>
                      <a:pt x="84" y="50"/>
                      <a:pt x="84" y="50"/>
                    </a:cubicBezTo>
                    <a:cubicBezTo>
                      <a:pt x="85" y="50"/>
                      <a:pt x="86" y="50"/>
                      <a:pt x="86" y="49"/>
                    </a:cubicBezTo>
                    <a:cubicBezTo>
                      <a:pt x="86" y="48"/>
                      <a:pt x="85" y="47"/>
                      <a:pt x="84" y="47"/>
                    </a:cubicBezTo>
                    <a:cubicBezTo>
                      <a:pt x="62" y="47"/>
                      <a:pt x="62" y="47"/>
                      <a:pt x="62" y="47"/>
                    </a:cubicBezTo>
                    <a:cubicBezTo>
                      <a:pt x="60" y="47"/>
                      <a:pt x="59" y="48"/>
                      <a:pt x="59" y="50"/>
                    </a:cubicBezTo>
                    <a:cubicBezTo>
                      <a:pt x="59" y="58"/>
                      <a:pt x="59" y="58"/>
                      <a:pt x="59" y="58"/>
                    </a:cubicBezTo>
                    <a:cubicBezTo>
                      <a:pt x="59" y="60"/>
                      <a:pt x="60" y="61"/>
                      <a:pt x="62" y="61"/>
                    </a:cubicBezTo>
                    <a:cubicBezTo>
                      <a:pt x="63" y="61"/>
                      <a:pt x="63" y="61"/>
                      <a:pt x="63" y="61"/>
                    </a:cubicBezTo>
                    <a:cubicBezTo>
                      <a:pt x="63" y="65"/>
                      <a:pt x="63" y="65"/>
                      <a:pt x="63" y="65"/>
                    </a:cubicBezTo>
                    <a:cubicBezTo>
                      <a:pt x="62" y="65"/>
                      <a:pt x="62" y="65"/>
                      <a:pt x="62" y="65"/>
                    </a:cubicBezTo>
                    <a:cubicBezTo>
                      <a:pt x="60" y="65"/>
                      <a:pt x="59" y="66"/>
                      <a:pt x="59" y="68"/>
                    </a:cubicBezTo>
                    <a:cubicBezTo>
                      <a:pt x="59" y="68"/>
                      <a:pt x="59" y="76"/>
                      <a:pt x="59" y="77"/>
                    </a:cubicBezTo>
                    <a:cubicBezTo>
                      <a:pt x="4" y="77"/>
                      <a:pt x="4" y="77"/>
                      <a:pt x="4" y="77"/>
                    </a:cubicBezTo>
                    <a:cubicBezTo>
                      <a:pt x="4" y="22"/>
                      <a:pt x="4" y="22"/>
                      <a:pt x="4" y="22"/>
                    </a:cubicBezTo>
                    <a:cubicBezTo>
                      <a:pt x="109" y="22"/>
                      <a:pt x="109" y="22"/>
                      <a:pt x="109" y="22"/>
                    </a:cubicBezTo>
                    <a:lnTo>
                      <a:pt x="109" y="77"/>
                    </a:lnTo>
                    <a:close/>
                    <a:moveTo>
                      <a:pt x="109" y="19"/>
                    </a:moveTo>
                    <a:cubicBezTo>
                      <a:pt x="4" y="19"/>
                      <a:pt x="4" y="19"/>
                      <a:pt x="4" y="19"/>
                    </a:cubicBezTo>
                    <a:cubicBezTo>
                      <a:pt x="4" y="7"/>
                      <a:pt x="4" y="7"/>
                      <a:pt x="4" y="7"/>
                    </a:cubicBezTo>
                    <a:cubicBezTo>
                      <a:pt x="4" y="5"/>
                      <a:pt x="6" y="3"/>
                      <a:pt x="8" y="3"/>
                    </a:cubicBezTo>
                    <a:cubicBezTo>
                      <a:pt x="105" y="3"/>
                      <a:pt x="105" y="3"/>
                      <a:pt x="105" y="3"/>
                    </a:cubicBezTo>
                    <a:cubicBezTo>
                      <a:pt x="107" y="3"/>
                      <a:pt x="109" y="5"/>
                      <a:pt x="109" y="7"/>
                    </a:cubicBezTo>
                    <a:lnTo>
                      <a:pt x="109" y="19"/>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19" name="Freeform 43"/>
              <p:cNvSpPr>
                <a:spLocks noEditPoints="1"/>
              </p:cNvSpPr>
              <p:nvPr/>
            </p:nvSpPr>
            <p:spPr bwMode="auto">
              <a:xfrm>
                <a:off x="-1432456" y="3313906"/>
                <a:ext cx="42863" cy="47625"/>
              </a:xfrm>
              <a:custGeom>
                <a:avLst/>
                <a:gdLst>
                  <a:gd name="T0" fmla="*/ 4 w 9"/>
                  <a:gd name="T1" fmla="*/ 0 h 10"/>
                  <a:gd name="T2" fmla="*/ 0 w 9"/>
                  <a:gd name="T3" fmla="*/ 5 h 10"/>
                  <a:gd name="T4" fmla="*/ 4 w 9"/>
                  <a:gd name="T5" fmla="*/ 10 h 10"/>
                  <a:gd name="T6" fmla="*/ 9 w 9"/>
                  <a:gd name="T7" fmla="*/ 5 h 10"/>
                  <a:gd name="T8" fmla="*/ 4 w 9"/>
                  <a:gd name="T9" fmla="*/ 0 h 10"/>
                  <a:gd name="T10" fmla="*/ 4 w 9"/>
                  <a:gd name="T11" fmla="*/ 6 h 10"/>
                  <a:gd name="T12" fmla="*/ 3 w 9"/>
                  <a:gd name="T13" fmla="*/ 5 h 10"/>
                  <a:gd name="T14" fmla="*/ 4 w 9"/>
                  <a:gd name="T15" fmla="*/ 3 h 10"/>
                  <a:gd name="T16" fmla="*/ 6 w 9"/>
                  <a:gd name="T17" fmla="*/ 5 h 10"/>
                  <a:gd name="T18" fmla="*/ 4 w 9"/>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4" y="0"/>
                    </a:moveTo>
                    <a:cubicBezTo>
                      <a:pt x="2" y="0"/>
                      <a:pt x="0" y="2"/>
                      <a:pt x="0" y="5"/>
                    </a:cubicBezTo>
                    <a:cubicBezTo>
                      <a:pt x="0" y="7"/>
                      <a:pt x="2" y="10"/>
                      <a:pt x="4" y="10"/>
                    </a:cubicBezTo>
                    <a:cubicBezTo>
                      <a:pt x="7" y="10"/>
                      <a:pt x="9" y="7"/>
                      <a:pt x="9" y="5"/>
                    </a:cubicBezTo>
                    <a:cubicBezTo>
                      <a:pt x="9" y="2"/>
                      <a:pt x="7" y="0"/>
                      <a:pt x="4" y="0"/>
                    </a:cubicBezTo>
                    <a:close/>
                    <a:moveTo>
                      <a:pt x="4" y="6"/>
                    </a:moveTo>
                    <a:cubicBezTo>
                      <a:pt x="4" y="6"/>
                      <a:pt x="3" y="6"/>
                      <a:pt x="3" y="5"/>
                    </a:cubicBezTo>
                    <a:cubicBezTo>
                      <a:pt x="3" y="4"/>
                      <a:pt x="4" y="3"/>
                      <a:pt x="4" y="3"/>
                    </a:cubicBezTo>
                    <a:cubicBezTo>
                      <a:pt x="5" y="3"/>
                      <a:pt x="6" y="4"/>
                      <a:pt x="6" y="5"/>
                    </a:cubicBezTo>
                    <a:cubicBezTo>
                      <a:pt x="6" y="6"/>
                      <a:pt x="5" y="6"/>
                      <a:pt x="4"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20" name="Freeform 44"/>
              <p:cNvSpPr>
                <a:spLocks noEditPoints="1"/>
              </p:cNvSpPr>
              <p:nvPr/>
            </p:nvSpPr>
            <p:spPr bwMode="auto">
              <a:xfrm>
                <a:off x="-1375306" y="3313906"/>
                <a:ext cx="47625" cy="47625"/>
              </a:xfrm>
              <a:custGeom>
                <a:avLst/>
                <a:gdLst>
                  <a:gd name="T0" fmla="*/ 5 w 10"/>
                  <a:gd name="T1" fmla="*/ 0 h 10"/>
                  <a:gd name="T2" fmla="*/ 0 w 10"/>
                  <a:gd name="T3" fmla="*/ 5 h 10"/>
                  <a:gd name="T4" fmla="*/ 5 w 10"/>
                  <a:gd name="T5" fmla="*/ 10 h 10"/>
                  <a:gd name="T6" fmla="*/ 10 w 10"/>
                  <a:gd name="T7" fmla="*/ 5 h 10"/>
                  <a:gd name="T8" fmla="*/ 5 w 10"/>
                  <a:gd name="T9" fmla="*/ 0 h 10"/>
                  <a:gd name="T10" fmla="*/ 5 w 10"/>
                  <a:gd name="T11" fmla="*/ 6 h 10"/>
                  <a:gd name="T12" fmla="*/ 3 w 10"/>
                  <a:gd name="T13" fmla="*/ 5 h 10"/>
                  <a:gd name="T14" fmla="*/ 5 w 10"/>
                  <a:gd name="T15" fmla="*/ 3 h 10"/>
                  <a:gd name="T16" fmla="*/ 6 w 10"/>
                  <a:gd name="T17" fmla="*/ 5 h 10"/>
                  <a:gd name="T18" fmla="*/ 5 w 10"/>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5" y="0"/>
                    </a:moveTo>
                    <a:cubicBezTo>
                      <a:pt x="2" y="0"/>
                      <a:pt x="0" y="2"/>
                      <a:pt x="0" y="5"/>
                    </a:cubicBezTo>
                    <a:cubicBezTo>
                      <a:pt x="0" y="7"/>
                      <a:pt x="2" y="10"/>
                      <a:pt x="5" y="10"/>
                    </a:cubicBezTo>
                    <a:cubicBezTo>
                      <a:pt x="7" y="10"/>
                      <a:pt x="10" y="7"/>
                      <a:pt x="10" y="5"/>
                    </a:cubicBezTo>
                    <a:cubicBezTo>
                      <a:pt x="10" y="2"/>
                      <a:pt x="7" y="0"/>
                      <a:pt x="5" y="0"/>
                    </a:cubicBezTo>
                    <a:close/>
                    <a:moveTo>
                      <a:pt x="5" y="6"/>
                    </a:moveTo>
                    <a:cubicBezTo>
                      <a:pt x="4" y="6"/>
                      <a:pt x="3" y="6"/>
                      <a:pt x="3" y="5"/>
                    </a:cubicBezTo>
                    <a:cubicBezTo>
                      <a:pt x="3" y="4"/>
                      <a:pt x="4" y="3"/>
                      <a:pt x="5" y="3"/>
                    </a:cubicBezTo>
                    <a:cubicBezTo>
                      <a:pt x="6" y="3"/>
                      <a:pt x="6" y="4"/>
                      <a:pt x="6" y="5"/>
                    </a:cubicBezTo>
                    <a:cubicBezTo>
                      <a:pt x="6" y="6"/>
                      <a:pt x="6" y="6"/>
                      <a:pt x="5"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48621" name="Freeform 45"/>
              <p:cNvSpPr>
                <a:spLocks noEditPoints="1"/>
              </p:cNvSpPr>
              <p:nvPr/>
            </p:nvSpPr>
            <p:spPr bwMode="auto">
              <a:xfrm>
                <a:off x="-1318156" y="3313906"/>
                <a:ext cx="47625" cy="47625"/>
              </a:xfrm>
              <a:custGeom>
                <a:avLst/>
                <a:gdLst>
                  <a:gd name="T0" fmla="*/ 5 w 10"/>
                  <a:gd name="T1" fmla="*/ 0 h 10"/>
                  <a:gd name="T2" fmla="*/ 0 w 10"/>
                  <a:gd name="T3" fmla="*/ 5 h 10"/>
                  <a:gd name="T4" fmla="*/ 5 w 10"/>
                  <a:gd name="T5" fmla="*/ 10 h 10"/>
                  <a:gd name="T6" fmla="*/ 10 w 10"/>
                  <a:gd name="T7" fmla="*/ 5 h 10"/>
                  <a:gd name="T8" fmla="*/ 5 w 10"/>
                  <a:gd name="T9" fmla="*/ 0 h 10"/>
                  <a:gd name="T10" fmla="*/ 5 w 10"/>
                  <a:gd name="T11" fmla="*/ 6 h 10"/>
                  <a:gd name="T12" fmla="*/ 3 w 10"/>
                  <a:gd name="T13" fmla="*/ 5 h 10"/>
                  <a:gd name="T14" fmla="*/ 5 w 10"/>
                  <a:gd name="T15" fmla="*/ 3 h 10"/>
                  <a:gd name="T16" fmla="*/ 7 w 10"/>
                  <a:gd name="T17" fmla="*/ 5 h 10"/>
                  <a:gd name="T18" fmla="*/ 5 w 10"/>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5" y="0"/>
                    </a:moveTo>
                    <a:cubicBezTo>
                      <a:pt x="2" y="0"/>
                      <a:pt x="0" y="2"/>
                      <a:pt x="0" y="5"/>
                    </a:cubicBezTo>
                    <a:cubicBezTo>
                      <a:pt x="0" y="7"/>
                      <a:pt x="2" y="10"/>
                      <a:pt x="5" y="10"/>
                    </a:cubicBezTo>
                    <a:cubicBezTo>
                      <a:pt x="8" y="10"/>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grpSp>
      </p:grpSp>
      <p:sp>
        <p:nvSpPr>
          <p:cNvPr id="1048622" name="Rectangle 49"/>
          <p:cNvSpPr/>
          <p:nvPr userDrawn="1"/>
        </p:nvSpPr>
        <p:spPr>
          <a:xfrm>
            <a:off x="4484631" y="5189348"/>
            <a:ext cx="500418" cy="389237"/>
          </a:xfrm>
          <a:prstGeom prst="rect">
            <a:avLst/>
          </a:prstGeom>
          <a:noFill/>
          <a:ln w="28575">
            <a:solidFill>
              <a:srgbClr val="B6D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54" descr="A close up of a logo  Description automatically generated"/>
          <p:cNvPicPr>
            <a:picLocks noChangeAspect="1"/>
          </p:cNvPicPr>
          <p:nvPr userDrawn="1"/>
        </p:nvPicPr>
        <p:blipFill>
          <a:blip r:embed="rId4" cstate="print"/>
          <a:stretch>
            <a:fillRect/>
          </a:stretch>
        </p:blipFill>
        <p:spPr>
          <a:xfrm>
            <a:off x="838200" y="3033202"/>
            <a:ext cx="3579362" cy="1635851"/>
          </a:xfrm>
          <a:prstGeom prst="rect">
            <a:avLst/>
          </a:prstGeom>
        </p:spPr>
      </p:pic>
      <p:sp>
        <p:nvSpPr>
          <p:cNvPr id="1048623" name="TextBox 1"/>
          <p:cNvSpPr txBox="1"/>
          <p:nvPr userDrawn="1"/>
        </p:nvSpPr>
        <p:spPr>
          <a:xfrm>
            <a:off x="532437" y="926309"/>
            <a:ext cx="4667360" cy="1754326"/>
          </a:xfrm>
          <a:prstGeom prst="rect">
            <a:avLst/>
          </a:prstGeom>
          <a:noFill/>
        </p:spPr>
        <p:txBody>
          <a:bodyPr wrap="square" rtlCol="0">
            <a:spAutoFit/>
          </a:bodyPr>
          <a:lstStyle/>
          <a:p>
            <a:pPr algn="ctr"/>
            <a:r>
              <a:rPr lang="en-IN" sz="3600" b="1" dirty="0" smtClean="0">
                <a:solidFill>
                  <a:schemeClr val="bg1"/>
                </a:solidFill>
              </a:rPr>
              <a:t>Probe</a:t>
            </a:r>
            <a:r>
              <a:rPr lang="en-IN" sz="3600" b="1" baseline="0" dirty="0" smtClean="0">
                <a:solidFill>
                  <a:schemeClr val="bg1"/>
                </a:solidFill>
              </a:rPr>
              <a:t> Agile</a:t>
            </a:r>
          </a:p>
          <a:p>
            <a:pPr algn="ctr"/>
            <a:r>
              <a:rPr lang="en-IN" sz="3600" b="0" baseline="0" dirty="0" smtClean="0">
                <a:solidFill>
                  <a:schemeClr val="bg1"/>
                </a:solidFill>
              </a:rPr>
              <a:t>Weekly Status Report</a:t>
            </a:r>
          </a:p>
          <a:p>
            <a:pPr algn="ctr"/>
            <a:r>
              <a:rPr lang="en-IN" sz="3600" b="0" baseline="0" dirty="0" smtClean="0">
                <a:solidFill>
                  <a:schemeClr val="bg1"/>
                </a:solidFill>
              </a:rPr>
              <a:t>5</a:t>
            </a:r>
            <a:r>
              <a:rPr lang="en-IN" sz="3600" b="0" baseline="30000" dirty="0" smtClean="0">
                <a:solidFill>
                  <a:schemeClr val="bg1"/>
                </a:solidFill>
              </a:rPr>
              <a:t>th</a:t>
            </a:r>
            <a:r>
              <a:rPr lang="en-IN" sz="3600" b="0" baseline="0" dirty="0" smtClean="0">
                <a:solidFill>
                  <a:schemeClr val="bg1"/>
                </a:solidFill>
              </a:rPr>
              <a:t> Mar to 11</a:t>
            </a:r>
            <a:r>
              <a:rPr lang="en-IN" sz="3600" b="0" baseline="30000" dirty="0" smtClean="0">
                <a:solidFill>
                  <a:schemeClr val="bg1"/>
                </a:solidFill>
              </a:rPr>
              <a:t>th</a:t>
            </a:r>
            <a:r>
              <a:rPr lang="en-IN" sz="3600" b="0" baseline="0" dirty="0" smtClean="0">
                <a:solidFill>
                  <a:schemeClr val="bg1"/>
                </a:solidFill>
              </a:rPr>
              <a:t> Mar</a:t>
            </a:r>
            <a:endParaRPr lang="en-US" sz="36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048584"/>
                                        </p:tgtEl>
                                        <p:attrNameLst>
                                          <p:attrName>style.visibility</p:attrName>
                                        </p:attrNameLst>
                                      </p:cBhvr>
                                      <p:to>
                                        <p:strVal val="visible"/>
                                      </p:to>
                                    </p:set>
                                    <p:anim calcmode="lin" valueType="num">
                                      <p:cBhvr additive="base">
                                        <p:cTn id="7" dur="1250"/>
                                        <p:tgtEl>
                                          <p:spTgt spid="1048584"/>
                                        </p:tgtEl>
                                        <p:attrNameLst>
                                          <p:attrName>ppt_x</p:attrName>
                                        </p:attrNameLst>
                                      </p:cBhvr>
                                      <p:tavLst>
                                        <p:tav tm="0">
                                          <p:val>
                                            <p:strVal val="#ppt_x-#ppt_w*1.125000"/>
                                          </p:val>
                                        </p:tav>
                                        <p:tav tm="100000">
                                          <p:val>
                                            <p:strVal val="#ppt_x"/>
                                          </p:val>
                                        </p:tav>
                                      </p:tavLst>
                                    </p:anim>
                                    <p:animEffect transition="in" filter="wipe(right)">
                                      <p:cBhvr>
                                        <p:cTn id="8" dur="1250"/>
                                        <p:tgtEl>
                                          <p:spTgt spid="1048584"/>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048587"/>
                                        </p:tgtEl>
                                        <p:attrNameLst>
                                          <p:attrName>style.visibility</p:attrName>
                                        </p:attrNameLst>
                                      </p:cBhvr>
                                      <p:to>
                                        <p:strVal val="visible"/>
                                      </p:to>
                                    </p:set>
                                    <p:anim calcmode="lin" valueType="num">
                                      <p:cBhvr additive="base">
                                        <p:cTn id="11" dur="1250"/>
                                        <p:tgtEl>
                                          <p:spTgt spid="1048587"/>
                                        </p:tgtEl>
                                        <p:attrNameLst>
                                          <p:attrName>ppt_x</p:attrName>
                                        </p:attrNameLst>
                                      </p:cBhvr>
                                      <p:tavLst>
                                        <p:tav tm="0">
                                          <p:val>
                                            <p:strVal val="#ppt_x-#ppt_w*1.125000"/>
                                          </p:val>
                                        </p:tav>
                                        <p:tav tm="100000">
                                          <p:val>
                                            <p:strVal val="#ppt_x"/>
                                          </p:val>
                                        </p:tav>
                                      </p:tavLst>
                                    </p:anim>
                                    <p:animEffect transition="in" filter="wipe(right)">
                                      <p:cBhvr>
                                        <p:cTn id="12" dur="1250"/>
                                        <p:tgtEl>
                                          <p:spTgt spid="104858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048585"/>
                                        </p:tgtEl>
                                        <p:attrNameLst>
                                          <p:attrName>style.visibility</p:attrName>
                                        </p:attrNameLst>
                                      </p:cBhvr>
                                      <p:to>
                                        <p:strVal val="visible"/>
                                      </p:to>
                                    </p:set>
                                    <p:anim calcmode="lin" valueType="num">
                                      <p:cBhvr additive="base">
                                        <p:cTn id="15" dur="500"/>
                                        <p:tgtEl>
                                          <p:spTgt spid="1048585"/>
                                        </p:tgtEl>
                                        <p:attrNameLst>
                                          <p:attrName>ppt_x</p:attrName>
                                        </p:attrNameLst>
                                      </p:cBhvr>
                                      <p:tavLst>
                                        <p:tav tm="0">
                                          <p:val>
                                            <p:strVal val="#ppt_x-#ppt_w*1.125000"/>
                                          </p:val>
                                        </p:tav>
                                        <p:tav tm="100000">
                                          <p:val>
                                            <p:strVal val="#ppt_x"/>
                                          </p:val>
                                        </p:tav>
                                      </p:tavLst>
                                    </p:anim>
                                    <p:animEffect transition="in" filter="wipe(right)">
                                      <p:cBhvr>
                                        <p:cTn id="16" dur="500"/>
                                        <p:tgtEl>
                                          <p:spTgt spid="104858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048586"/>
                                        </p:tgtEl>
                                        <p:attrNameLst>
                                          <p:attrName>style.visibility</p:attrName>
                                        </p:attrNameLst>
                                      </p:cBhvr>
                                      <p:to>
                                        <p:strVal val="visible"/>
                                      </p:to>
                                    </p:set>
                                    <p:anim calcmode="lin" valueType="num">
                                      <p:cBhvr additive="base">
                                        <p:cTn id="19" dur="500"/>
                                        <p:tgtEl>
                                          <p:spTgt spid="1048586"/>
                                        </p:tgtEl>
                                        <p:attrNameLst>
                                          <p:attrName>ppt_x</p:attrName>
                                        </p:attrNameLst>
                                      </p:cBhvr>
                                      <p:tavLst>
                                        <p:tav tm="0">
                                          <p:val>
                                            <p:strVal val="#ppt_x-#ppt_w*1.125000"/>
                                          </p:val>
                                        </p:tav>
                                        <p:tav tm="100000">
                                          <p:val>
                                            <p:strVal val="#ppt_x"/>
                                          </p:val>
                                        </p:tav>
                                      </p:tavLst>
                                    </p:anim>
                                    <p:animEffect transition="in" filter="wipe(right)">
                                      <p:cBhvr>
                                        <p:cTn id="20" dur="500"/>
                                        <p:tgtEl>
                                          <p:spTgt spid="1048586"/>
                                        </p:tgtEl>
                                      </p:cBhvr>
                                    </p:animEffect>
                                  </p:childTnLst>
                                </p:cTn>
                              </p:par>
                              <p:par>
                                <p:cTn id="21" presetID="37" presetClass="entr" presetSubtype="0" fill="hold" nodeType="withEffect">
                                  <p:stCondLst>
                                    <p:cond delay="0"/>
                                  </p:stCondLst>
                                  <p:childTnLst>
                                    <p:set>
                                      <p:cBhvr>
                                        <p:cTn id="22" dur="1" fill="hold">
                                          <p:stCondLst>
                                            <p:cond delay="0"/>
                                          </p:stCondLst>
                                        </p:cTn>
                                        <p:tgtEl>
                                          <p:spTgt spid="2097152"/>
                                        </p:tgtEl>
                                        <p:attrNameLst>
                                          <p:attrName>style.visibility</p:attrName>
                                        </p:attrNameLst>
                                      </p:cBhvr>
                                      <p:to>
                                        <p:strVal val="visible"/>
                                      </p:to>
                                    </p:set>
                                    <p:animEffect transition="in" filter="fade">
                                      <p:cBhvr>
                                        <p:cTn id="23" dur="1500"/>
                                        <p:tgtEl>
                                          <p:spTgt spid="2097152"/>
                                        </p:tgtEl>
                                      </p:cBhvr>
                                    </p:animEffect>
                                    <p:anim calcmode="lin" valueType="num">
                                      <p:cBhvr>
                                        <p:cTn id="24" dur="1500" fill="hold"/>
                                        <p:tgtEl>
                                          <p:spTgt spid="2097152"/>
                                        </p:tgtEl>
                                        <p:attrNameLst>
                                          <p:attrName>ppt_x</p:attrName>
                                        </p:attrNameLst>
                                      </p:cBhvr>
                                      <p:tavLst>
                                        <p:tav tm="0">
                                          <p:val>
                                            <p:strVal val="#ppt_x"/>
                                          </p:val>
                                        </p:tav>
                                        <p:tav tm="100000">
                                          <p:val>
                                            <p:strVal val="#ppt_x"/>
                                          </p:val>
                                        </p:tav>
                                      </p:tavLst>
                                    </p:anim>
                                    <p:anim calcmode="lin" valueType="num">
                                      <p:cBhvr>
                                        <p:cTn id="25" dur="1350" decel="100000" fill="hold"/>
                                        <p:tgtEl>
                                          <p:spTgt spid="2097152"/>
                                        </p:tgtEl>
                                        <p:attrNameLst>
                                          <p:attrName>ppt_y</p:attrName>
                                        </p:attrNameLst>
                                      </p:cBhvr>
                                      <p:tavLst>
                                        <p:tav tm="0">
                                          <p:val>
                                            <p:strVal val="#ppt_y+1"/>
                                          </p:val>
                                        </p:tav>
                                        <p:tav tm="100000">
                                          <p:val>
                                            <p:strVal val="#ppt_y-.03"/>
                                          </p:val>
                                        </p:tav>
                                      </p:tavLst>
                                    </p:anim>
                                    <p:anim calcmode="lin" valueType="num">
                                      <p:cBhvr>
                                        <p:cTn id="26" dur="150" accel="100000" fill="hold">
                                          <p:stCondLst>
                                            <p:cond delay="1350"/>
                                          </p:stCondLst>
                                        </p:cTn>
                                        <p:tgtEl>
                                          <p:spTgt spid="2097152"/>
                                        </p:tgtEl>
                                        <p:attrNameLst>
                                          <p:attrName>ppt_y</p:attrName>
                                        </p:attrNameLst>
                                      </p:cBhvr>
                                      <p:tavLst>
                                        <p:tav tm="0">
                                          <p:val>
                                            <p:strVal val="#ppt_y-.03"/>
                                          </p:val>
                                        </p:tav>
                                        <p:tav tm="100000">
                                          <p:val>
                                            <p:strVal val="#ppt_y"/>
                                          </p:val>
                                        </p:tav>
                                      </p:tavLst>
                                    </p:anim>
                                  </p:childTnLst>
                                </p:cTn>
                              </p:par>
                              <p:par>
                                <p:cTn id="27" presetID="55" presetClass="entr" presetSubtype="0" fill="hold" grpId="0" nodeType="withEffect">
                                  <p:stCondLst>
                                    <p:cond delay="500"/>
                                  </p:stCondLst>
                                  <p:childTnLst>
                                    <p:set>
                                      <p:cBhvr>
                                        <p:cTn id="28" dur="1" fill="hold">
                                          <p:stCondLst>
                                            <p:cond delay="0"/>
                                          </p:stCondLst>
                                        </p:cTn>
                                        <p:tgtEl>
                                          <p:spTgt spid="1048588"/>
                                        </p:tgtEl>
                                        <p:attrNameLst>
                                          <p:attrName>style.visibility</p:attrName>
                                        </p:attrNameLst>
                                      </p:cBhvr>
                                      <p:to>
                                        <p:strVal val="visible"/>
                                      </p:to>
                                    </p:set>
                                    <p:anim calcmode="lin" valueType="num">
                                      <p:cBhvr>
                                        <p:cTn id="29" dur="750" fill="hold"/>
                                        <p:tgtEl>
                                          <p:spTgt spid="1048588"/>
                                        </p:tgtEl>
                                        <p:attrNameLst>
                                          <p:attrName>ppt_w</p:attrName>
                                        </p:attrNameLst>
                                      </p:cBhvr>
                                      <p:tavLst>
                                        <p:tav tm="0">
                                          <p:val>
                                            <p:strVal val="#ppt_w*0.70"/>
                                          </p:val>
                                        </p:tav>
                                        <p:tav tm="100000">
                                          <p:val>
                                            <p:strVal val="#ppt_w"/>
                                          </p:val>
                                        </p:tav>
                                      </p:tavLst>
                                    </p:anim>
                                    <p:anim calcmode="lin" valueType="num">
                                      <p:cBhvr>
                                        <p:cTn id="30" dur="750" fill="hold"/>
                                        <p:tgtEl>
                                          <p:spTgt spid="1048588"/>
                                        </p:tgtEl>
                                        <p:attrNameLst>
                                          <p:attrName>ppt_h</p:attrName>
                                        </p:attrNameLst>
                                      </p:cBhvr>
                                      <p:tavLst>
                                        <p:tav tm="0">
                                          <p:val>
                                            <p:strVal val="#ppt_h"/>
                                          </p:val>
                                        </p:tav>
                                        <p:tav tm="100000">
                                          <p:val>
                                            <p:strVal val="#ppt_h"/>
                                          </p:val>
                                        </p:tav>
                                      </p:tavLst>
                                    </p:anim>
                                    <p:animEffect transition="in" filter="fade">
                                      <p:cBhvr>
                                        <p:cTn id="31" dur="750"/>
                                        <p:tgtEl>
                                          <p:spTgt spid="1048588"/>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048622"/>
                                        </p:tgtEl>
                                        <p:attrNameLst>
                                          <p:attrName>style.visibility</p:attrName>
                                        </p:attrNameLst>
                                      </p:cBhvr>
                                      <p:to>
                                        <p:strVal val="visible"/>
                                      </p:to>
                                    </p:set>
                                    <p:animEffect transition="in" filter="circle(in)">
                                      <p:cBhvr>
                                        <p:cTn id="34" dur="750"/>
                                        <p:tgtEl>
                                          <p:spTgt spid="1048622"/>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animBg="1"/>
      <p:bldP spid="1048585" grpId="0" animBg="1"/>
      <p:bldP spid="1048586" grpId="0" animBg="1"/>
      <p:bldP spid="1048587" grpId="0" animBg="1"/>
      <p:bldP spid="1048588" grpId="0" animBg="1"/>
      <p:bldP spid="104862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4871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716" name="Date Placeholder 6"/>
          <p:cNvSpPr>
            <a:spLocks noGrp="1"/>
          </p:cNvSpPr>
          <p:nvPr>
            <p:ph type="dt" sz="half" idx="10"/>
          </p:nvPr>
        </p:nvSpPr>
        <p:spPr/>
        <p:txBody>
          <a:bodyPr/>
          <a:lstStyle/>
          <a:p>
            <a:fld id="{FCBA9E2E-1B0A-49FA-A256-D7CD3AEB2391}" type="datetime1">
              <a:rPr lang="en-IN" smtClean="0"/>
              <a:pPr/>
              <a:t>11-03-2024</a:t>
            </a:fld>
            <a:endParaRPr lang="en-IN"/>
          </a:p>
        </p:txBody>
      </p:sp>
      <p:sp>
        <p:nvSpPr>
          <p:cNvPr id="1048717" name="Footer Placeholder 7"/>
          <p:cNvSpPr>
            <a:spLocks noGrp="1"/>
          </p:cNvSpPr>
          <p:nvPr>
            <p:ph type="ftr" sz="quarter" idx="11"/>
          </p:nvPr>
        </p:nvSpPr>
        <p:spPr/>
        <p:txBody>
          <a:bodyPr/>
          <a:lstStyle/>
          <a:p>
            <a:r>
              <a:rPr lang="en-IN"/>
              <a:t>NextWealth Entrepreneurs Private Limited</a:t>
            </a:r>
          </a:p>
        </p:txBody>
      </p:sp>
      <p:sp>
        <p:nvSpPr>
          <p:cNvPr id="1048718" name="Slide Number Placeholder 8"/>
          <p:cNvSpPr>
            <a:spLocks noGrp="1"/>
          </p:cNvSpPr>
          <p:nvPr>
            <p:ph type="sldNum" sz="quarter" idx="12"/>
          </p:nvPr>
        </p:nvSpPr>
        <p:spPr/>
        <p:txBody>
          <a:bodyPr/>
          <a:lstStyle/>
          <a:p>
            <a:fld id="{FB5971AC-4F44-4B34-B62A-9D5976ECB87E}" type="slidenum">
              <a:rPr lang="en-IN" smtClean="0"/>
              <a:pPr/>
              <a:t>‹#›</a:t>
            </a:fld>
            <a:endParaRPr lang="en-IN"/>
          </a:p>
        </p:txBody>
      </p:sp>
      <p:sp>
        <p:nvSpPr>
          <p:cNvPr id="1048719" name="Title 9"/>
          <p:cNvSpPr>
            <a:spLocks noGrp="1"/>
          </p:cNvSpPr>
          <p:nvPr>
            <p:ph type="title"/>
          </p:nvPr>
        </p:nvSpPr>
        <p:spPr/>
        <p:txBody>
          <a:bodyPr/>
          <a:lstStyle/>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a:t>Click to edit Master title style</a:t>
            </a:r>
            <a:endParaRPr lang="en-IN"/>
          </a:p>
        </p:txBody>
      </p:sp>
      <p:sp>
        <p:nvSpPr>
          <p:cNvPr id="1048711"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Date Placeholder 3"/>
          <p:cNvSpPr>
            <a:spLocks noGrp="1"/>
          </p:cNvSpPr>
          <p:nvPr>
            <p:ph type="dt" sz="half" idx="10"/>
          </p:nvPr>
        </p:nvSpPr>
        <p:spPr/>
        <p:txBody>
          <a:bodyPr/>
          <a:lstStyle/>
          <a:p>
            <a:fld id="{0BDA4EB4-70B2-4FEF-9759-EF046165946E}" type="datetime1">
              <a:rPr lang="en-IN" smtClean="0"/>
              <a:pPr/>
              <a:t>11-03-2024</a:t>
            </a:fld>
            <a:endParaRPr lang="en-IN"/>
          </a:p>
        </p:txBody>
      </p:sp>
      <p:sp>
        <p:nvSpPr>
          <p:cNvPr id="1048713" name="Footer Placeholder 4"/>
          <p:cNvSpPr>
            <a:spLocks noGrp="1"/>
          </p:cNvSpPr>
          <p:nvPr>
            <p:ph type="ftr" sz="quarter" idx="11"/>
          </p:nvPr>
        </p:nvSpPr>
        <p:spPr/>
        <p:txBody>
          <a:bodyPr/>
          <a:lstStyle/>
          <a:p>
            <a:r>
              <a:rPr lang="en-IN"/>
              <a:t>NextWealth Entrepreneurs Private Limited</a:t>
            </a:r>
          </a:p>
        </p:txBody>
      </p:sp>
      <p:sp>
        <p:nvSpPr>
          <p:cNvPr id="1048714" name="Slide Number Placeholder 5"/>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31"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732" name="Date Placeholder 3"/>
          <p:cNvSpPr>
            <a:spLocks noGrp="1"/>
          </p:cNvSpPr>
          <p:nvPr>
            <p:ph type="dt" sz="half" idx="10"/>
          </p:nvPr>
        </p:nvSpPr>
        <p:spPr/>
        <p:txBody>
          <a:bodyPr/>
          <a:lstStyle/>
          <a:p>
            <a:fld id="{108B95B8-7021-4F0C-9C61-E484AD5C8386}" type="datetime1">
              <a:rPr lang="en-IN" smtClean="0"/>
              <a:pPr/>
              <a:t>11-03-2024</a:t>
            </a:fld>
            <a:endParaRPr lang="en-IN"/>
          </a:p>
        </p:txBody>
      </p:sp>
      <p:sp>
        <p:nvSpPr>
          <p:cNvPr id="1048733" name="Footer Placeholder 4"/>
          <p:cNvSpPr>
            <a:spLocks noGrp="1"/>
          </p:cNvSpPr>
          <p:nvPr>
            <p:ph type="ftr" sz="quarter" idx="11"/>
          </p:nvPr>
        </p:nvSpPr>
        <p:spPr/>
        <p:txBody>
          <a:bodyPr/>
          <a:lstStyle/>
          <a:p>
            <a:r>
              <a:rPr lang="en-IN"/>
              <a:t>NextWealth Entrepreneurs Private Limited</a:t>
            </a:r>
          </a:p>
        </p:txBody>
      </p:sp>
      <p:sp>
        <p:nvSpPr>
          <p:cNvPr id="1048734" name="Slide Number Placeholder 5"/>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t>Click to edit Master title style</a:t>
            </a:r>
            <a:endParaRPr lang="en-IN"/>
          </a:p>
        </p:txBody>
      </p:sp>
      <p:sp>
        <p:nvSpPr>
          <p:cNvPr id="1048725"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Date Placeholder 4"/>
          <p:cNvSpPr>
            <a:spLocks noGrp="1"/>
          </p:cNvSpPr>
          <p:nvPr>
            <p:ph type="dt" sz="half" idx="10"/>
          </p:nvPr>
        </p:nvSpPr>
        <p:spPr/>
        <p:txBody>
          <a:bodyPr/>
          <a:lstStyle/>
          <a:p>
            <a:fld id="{6F00931D-2B02-47EA-9252-C9BEAC0E31A1}" type="datetime1">
              <a:rPr lang="en-IN" smtClean="0"/>
              <a:pPr/>
              <a:t>11-03-2024</a:t>
            </a:fld>
            <a:endParaRPr lang="en-IN"/>
          </a:p>
        </p:txBody>
      </p:sp>
      <p:sp>
        <p:nvSpPr>
          <p:cNvPr id="1048728" name="Footer Placeholder 5"/>
          <p:cNvSpPr>
            <a:spLocks noGrp="1"/>
          </p:cNvSpPr>
          <p:nvPr>
            <p:ph type="ftr" sz="quarter" idx="11"/>
          </p:nvPr>
        </p:nvSpPr>
        <p:spPr/>
        <p:txBody>
          <a:bodyPr/>
          <a:lstStyle/>
          <a:p>
            <a:r>
              <a:rPr lang="en-IN"/>
              <a:t>NextWealth Entrepreneurs Private Limited</a:t>
            </a:r>
          </a:p>
        </p:txBody>
      </p:sp>
      <p:sp>
        <p:nvSpPr>
          <p:cNvPr id="1048729" name="Slide Number Placeholder 6"/>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8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2"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84"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Date Placeholder 6"/>
          <p:cNvSpPr>
            <a:spLocks noGrp="1"/>
          </p:cNvSpPr>
          <p:nvPr>
            <p:ph type="dt" sz="half" idx="10"/>
          </p:nvPr>
        </p:nvSpPr>
        <p:spPr/>
        <p:txBody>
          <a:bodyPr/>
          <a:lstStyle/>
          <a:p>
            <a:fld id="{60EA0578-47F6-4879-85EF-653523ED9A69}" type="datetime1">
              <a:rPr lang="en-IN" smtClean="0"/>
              <a:pPr/>
              <a:t>11-03-2024</a:t>
            </a:fld>
            <a:endParaRPr lang="en-IN"/>
          </a:p>
        </p:txBody>
      </p:sp>
      <p:sp>
        <p:nvSpPr>
          <p:cNvPr id="1048686" name="Footer Placeholder 7"/>
          <p:cNvSpPr>
            <a:spLocks noGrp="1"/>
          </p:cNvSpPr>
          <p:nvPr>
            <p:ph type="ftr" sz="quarter" idx="11"/>
          </p:nvPr>
        </p:nvSpPr>
        <p:spPr/>
        <p:txBody>
          <a:bodyPr/>
          <a:lstStyle/>
          <a:p>
            <a:r>
              <a:rPr lang="en-IN"/>
              <a:t>NextWealth Entrepreneurs Private Limited</a:t>
            </a:r>
          </a:p>
        </p:txBody>
      </p:sp>
      <p:sp>
        <p:nvSpPr>
          <p:cNvPr id="1048687" name="Slide Number Placeholder 8"/>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48720" name="Date Placeholder 2"/>
          <p:cNvSpPr>
            <a:spLocks noGrp="1"/>
          </p:cNvSpPr>
          <p:nvPr>
            <p:ph type="dt" sz="half" idx="10"/>
          </p:nvPr>
        </p:nvSpPr>
        <p:spPr/>
        <p:txBody>
          <a:bodyPr/>
          <a:lstStyle/>
          <a:p>
            <a:fld id="{EB780DEC-B7C1-4CE6-A052-2B0272861D78}" type="datetime1">
              <a:rPr lang="en-IN" smtClean="0"/>
              <a:pPr/>
              <a:t>11-03-2024</a:t>
            </a:fld>
            <a:endParaRPr lang="en-IN"/>
          </a:p>
        </p:txBody>
      </p:sp>
      <p:sp>
        <p:nvSpPr>
          <p:cNvPr id="1048721" name="Footer Placeholder 3"/>
          <p:cNvSpPr>
            <a:spLocks noGrp="1"/>
          </p:cNvSpPr>
          <p:nvPr>
            <p:ph type="ftr" sz="quarter" idx="11"/>
          </p:nvPr>
        </p:nvSpPr>
        <p:spPr/>
        <p:txBody>
          <a:bodyPr/>
          <a:lstStyle/>
          <a:p>
            <a:r>
              <a:rPr lang="en-IN"/>
              <a:t>NextWealth Entrepreneurs Private Limited</a:t>
            </a:r>
          </a:p>
        </p:txBody>
      </p:sp>
      <p:sp>
        <p:nvSpPr>
          <p:cNvPr id="1048722" name="Slide Number Placeholder 4"/>
          <p:cNvSpPr>
            <a:spLocks noGrp="1"/>
          </p:cNvSpPr>
          <p:nvPr>
            <p:ph type="sldNum" sz="quarter" idx="12"/>
          </p:nvPr>
        </p:nvSpPr>
        <p:spPr/>
        <p:txBody>
          <a:bodyPr/>
          <a:lstStyle/>
          <a:p>
            <a:fld id="{FB5971AC-4F44-4B34-B62A-9D5976ECB87E}" type="slidenum">
              <a:rPr lang="en-IN" smtClean="0"/>
              <a:pPr/>
              <a:t>‹#›</a:t>
            </a:fld>
            <a:endParaRPr lang="en-IN"/>
          </a:p>
        </p:txBody>
      </p:sp>
      <p:pic>
        <p:nvPicPr>
          <p:cNvPr id="2097159" name="Picture 5"/>
          <p:cNvPicPr>
            <a:picLocks noChangeAspect="1"/>
          </p:cNvPicPr>
          <p:nvPr userDrawn="1"/>
        </p:nvPicPr>
        <p:blipFill>
          <a:blip r:embed="rId2"/>
          <a:stretch>
            <a:fillRect/>
          </a:stretch>
        </p:blipFill>
        <p:spPr>
          <a:xfrm>
            <a:off x="10302679" y="518999"/>
            <a:ext cx="1465971" cy="697802"/>
          </a:xfrm>
          <a:prstGeom prst="rect">
            <a:avLst/>
          </a:prstGeom>
        </p:spPr>
      </p:pic>
      <p:sp>
        <p:nvSpPr>
          <p:cNvPr id="1048723" name="Rectangle 6"/>
          <p:cNvSpPr/>
          <p:nvPr userDrawn="1"/>
        </p:nvSpPr>
        <p:spPr>
          <a:xfrm>
            <a:off x="-12700" y="1107582"/>
            <a:ext cx="10172700" cy="45719"/>
          </a:xfrm>
          <a:prstGeom prst="rect">
            <a:avLst/>
          </a:prstGeom>
          <a:gradFill flip="none" rotWithShape="1">
            <a:gsLst>
              <a:gs pos="0">
                <a:srgbClr val="424C5B"/>
              </a:gs>
              <a:gs pos="50000">
                <a:srgbClr val="137B89"/>
              </a:gs>
              <a:gs pos="100000">
                <a:srgbClr val="B8D35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1" name="Title 1"/>
          <p:cNvSpPr>
            <a:spLocks noGrp="1"/>
          </p:cNvSpPr>
          <p:nvPr>
            <p:ph type="title"/>
          </p:nvPr>
        </p:nvSpPr>
        <p:spPr/>
        <p:txBody>
          <a:bodyPr/>
          <a:lstStyle/>
          <a:p>
            <a:r>
              <a:rPr lang="en-GB"/>
              <a:t>Click to edit Master title style</a:t>
            </a:r>
            <a:endParaRPr lang="en-US"/>
          </a:p>
        </p:txBody>
      </p:sp>
      <p:sp>
        <p:nvSpPr>
          <p:cNvPr id="1048772"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73" name="Date Placeholder 3"/>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74" name="Footer Placeholder 4"/>
          <p:cNvSpPr>
            <a:spLocks noGrp="1"/>
          </p:cNvSpPr>
          <p:nvPr>
            <p:ph type="ftr" sz="quarter" idx="11"/>
          </p:nvPr>
        </p:nvSpPr>
        <p:spPr/>
        <p:txBody>
          <a:bodyPr/>
          <a:lstStyle/>
          <a:p>
            <a:endParaRPr lang="en-US"/>
          </a:p>
        </p:txBody>
      </p:sp>
      <p:sp>
        <p:nvSpPr>
          <p:cNvPr id="1048775" name="Slide Number Placeholder 5"/>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BAE28E78-E1DC-48E0-9EE0-926ADFFA0F6D}" type="datetime1">
              <a:rPr lang="en-IN" smtClean="0"/>
              <a:pPr/>
              <a:t>11-03-2024</a:t>
            </a:fld>
            <a:endParaRPr lang="en-IN"/>
          </a:p>
        </p:txBody>
      </p:sp>
      <p:sp>
        <p:nvSpPr>
          <p:cNvPr id="1048669" name="Footer Placeholder 2"/>
          <p:cNvSpPr>
            <a:spLocks noGrp="1"/>
          </p:cNvSpPr>
          <p:nvPr>
            <p:ph type="ftr" sz="quarter" idx="11"/>
          </p:nvPr>
        </p:nvSpPr>
        <p:spPr/>
        <p:txBody>
          <a:bodyPr/>
          <a:lstStyle/>
          <a:p>
            <a:r>
              <a:rPr lang="en-IN"/>
              <a:t>NextWealth Entrepreneurs Private Limited</a:t>
            </a:r>
          </a:p>
        </p:txBody>
      </p:sp>
      <p:sp>
        <p:nvSpPr>
          <p:cNvPr id="1048670" name="Slide Number Placeholder 3"/>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701" name="Date Placeholder 4"/>
          <p:cNvSpPr>
            <a:spLocks noGrp="1"/>
          </p:cNvSpPr>
          <p:nvPr>
            <p:ph type="dt" sz="half" idx="10"/>
          </p:nvPr>
        </p:nvSpPr>
        <p:spPr/>
        <p:txBody>
          <a:bodyPr/>
          <a:lstStyle/>
          <a:p>
            <a:fld id="{29C6D378-AAE9-47E7-8CAE-D231E8323944}" type="datetime1">
              <a:rPr lang="en-IN" smtClean="0"/>
              <a:pPr/>
              <a:t>11-03-2024</a:t>
            </a:fld>
            <a:endParaRPr lang="en-IN"/>
          </a:p>
        </p:txBody>
      </p:sp>
      <p:sp>
        <p:nvSpPr>
          <p:cNvPr id="1048702" name="Footer Placeholder 5"/>
          <p:cNvSpPr>
            <a:spLocks noGrp="1"/>
          </p:cNvSpPr>
          <p:nvPr>
            <p:ph type="ftr" sz="quarter" idx="11"/>
          </p:nvPr>
        </p:nvSpPr>
        <p:spPr/>
        <p:txBody>
          <a:bodyPr/>
          <a:lstStyle/>
          <a:p>
            <a:r>
              <a:rPr lang="en-IN"/>
              <a:t>NextWealth Entrepreneurs Private Limited</a:t>
            </a:r>
          </a:p>
        </p:txBody>
      </p:sp>
      <p:sp>
        <p:nvSpPr>
          <p:cNvPr id="1048703" name="Slide Number Placeholder 6"/>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707" name="Date Placeholder 4"/>
          <p:cNvSpPr>
            <a:spLocks noGrp="1"/>
          </p:cNvSpPr>
          <p:nvPr>
            <p:ph type="dt" sz="half" idx="10"/>
          </p:nvPr>
        </p:nvSpPr>
        <p:spPr/>
        <p:txBody>
          <a:bodyPr/>
          <a:lstStyle/>
          <a:p>
            <a:fld id="{B9128805-D47A-4CE9-B17C-D97182C6092E}" type="datetime1">
              <a:rPr lang="en-IN" smtClean="0"/>
              <a:pPr/>
              <a:t>11-03-2024</a:t>
            </a:fld>
            <a:endParaRPr lang="en-IN"/>
          </a:p>
        </p:txBody>
      </p:sp>
      <p:sp>
        <p:nvSpPr>
          <p:cNvPr id="1048708" name="Footer Placeholder 5"/>
          <p:cNvSpPr>
            <a:spLocks noGrp="1"/>
          </p:cNvSpPr>
          <p:nvPr>
            <p:ph type="ftr" sz="quarter" idx="11"/>
          </p:nvPr>
        </p:nvSpPr>
        <p:spPr/>
        <p:txBody>
          <a:bodyPr/>
          <a:lstStyle/>
          <a:p>
            <a:r>
              <a:rPr lang="en-IN"/>
              <a:t>NextWealth Entrepreneurs Private Limited</a:t>
            </a:r>
          </a:p>
        </p:txBody>
      </p:sp>
      <p:sp>
        <p:nvSpPr>
          <p:cNvPr id="1048709" name="Slide Number Placeholder 6"/>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3"/>
          <p:cNvSpPr>
            <a:spLocks noGrp="1"/>
          </p:cNvSpPr>
          <p:nvPr>
            <p:ph type="dt" sz="half" idx="10"/>
          </p:nvPr>
        </p:nvSpPr>
        <p:spPr/>
        <p:txBody>
          <a:bodyPr/>
          <a:lstStyle/>
          <a:p>
            <a:fld id="{6D3DE395-AD22-4CBB-A196-D34B94B2CF17}" type="datetime1">
              <a:rPr lang="en-IN" smtClean="0"/>
              <a:pPr/>
              <a:t>11-03-2024</a:t>
            </a:fld>
            <a:endParaRPr lang="en-IN"/>
          </a:p>
        </p:txBody>
      </p:sp>
      <p:sp>
        <p:nvSpPr>
          <p:cNvPr id="1048696" name="Footer Placeholder 4"/>
          <p:cNvSpPr>
            <a:spLocks noGrp="1"/>
          </p:cNvSpPr>
          <p:nvPr>
            <p:ph type="ftr" sz="quarter" idx="11"/>
          </p:nvPr>
        </p:nvSpPr>
        <p:spPr/>
        <p:txBody>
          <a:bodyPr/>
          <a:lstStyle/>
          <a:p>
            <a:r>
              <a:rPr lang="en-IN"/>
              <a:t>NextWealth Entrepreneurs Private Limited</a:t>
            </a:r>
          </a:p>
        </p:txBody>
      </p:sp>
      <p:sp>
        <p:nvSpPr>
          <p:cNvPr id="1048697" name="Slide Number Placeholder 5"/>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89"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3"/>
          <p:cNvSpPr>
            <a:spLocks noGrp="1"/>
          </p:cNvSpPr>
          <p:nvPr>
            <p:ph type="dt" sz="half" idx="10"/>
          </p:nvPr>
        </p:nvSpPr>
        <p:spPr/>
        <p:txBody>
          <a:bodyPr/>
          <a:lstStyle/>
          <a:p>
            <a:fld id="{340A7047-81D6-4071-B2B6-9356DC949C74}" type="datetime1">
              <a:rPr lang="en-IN" smtClean="0"/>
              <a:pPr/>
              <a:t>11-03-2024</a:t>
            </a:fld>
            <a:endParaRPr lang="en-IN"/>
          </a:p>
        </p:txBody>
      </p:sp>
      <p:sp>
        <p:nvSpPr>
          <p:cNvPr id="1048691" name="Footer Placeholder 4"/>
          <p:cNvSpPr>
            <a:spLocks noGrp="1"/>
          </p:cNvSpPr>
          <p:nvPr>
            <p:ph type="ftr" sz="quarter" idx="11"/>
          </p:nvPr>
        </p:nvSpPr>
        <p:spPr/>
        <p:txBody>
          <a:bodyPr/>
          <a:lstStyle/>
          <a:p>
            <a:r>
              <a:rPr lang="en-IN"/>
              <a:t>NextWealth Entrepreneurs Private Limited</a:t>
            </a:r>
          </a:p>
        </p:txBody>
      </p:sp>
      <p:sp>
        <p:nvSpPr>
          <p:cNvPr id="1048692" name="Slide Number Placeholder 5"/>
          <p:cNvSpPr>
            <a:spLocks noGrp="1"/>
          </p:cNvSpPr>
          <p:nvPr>
            <p:ph type="sldNum" sz="quarter" idx="12"/>
          </p:nvPr>
        </p:nvSpPr>
        <p:spPr/>
        <p:txBody>
          <a:bodyPr/>
          <a:lstStyle/>
          <a:p>
            <a:fld id="{FB5971AC-4F44-4B34-B62A-9D5976ECB8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5"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104875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48757" name="Date Placeholder 3"/>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58" name="Footer Placeholder 4"/>
          <p:cNvSpPr>
            <a:spLocks noGrp="1"/>
          </p:cNvSpPr>
          <p:nvPr>
            <p:ph type="ftr" sz="quarter" idx="11"/>
          </p:nvPr>
        </p:nvSpPr>
        <p:spPr/>
        <p:txBody>
          <a:bodyPr/>
          <a:lstStyle/>
          <a:p>
            <a:endParaRPr lang="en-US"/>
          </a:p>
        </p:txBody>
      </p:sp>
      <p:sp>
        <p:nvSpPr>
          <p:cNvPr id="1048759" name="Slide Number Placeholder 5"/>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1" name="Title 1"/>
          <p:cNvSpPr>
            <a:spLocks noGrp="1"/>
          </p:cNvSpPr>
          <p:nvPr>
            <p:ph type="title"/>
          </p:nvPr>
        </p:nvSpPr>
        <p:spPr/>
        <p:txBody>
          <a:bodyPr/>
          <a:lstStyle/>
          <a:p>
            <a:r>
              <a:rPr lang="en-GB"/>
              <a:t>Click to edit Master title style</a:t>
            </a:r>
            <a:endParaRPr lang="en-US"/>
          </a:p>
        </p:txBody>
      </p:sp>
      <p:sp>
        <p:nvSpPr>
          <p:cNvPr id="1048782"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83"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84" name="Date Placeholder 4"/>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85" name="Footer Placeholder 5"/>
          <p:cNvSpPr>
            <a:spLocks noGrp="1"/>
          </p:cNvSpPr>
          <p:nvPr>
            <p:ph type="ftr" sz="quarter" idx="11"/>
          </p:nvPr>
        </p:nvSpPr>
        <p:spPr/>
        <p:txBody>
          <a:bodyPr/>
          <a:lstStyle/>
          <a:p>
            <a:endParaRPr lang="en-US"/>
          </a:p>
        </p:txBody>
      </p:sp>
      <p:sp>
        <p:nvSpPr>
          <p:cNvPr id="1048786" name="Slide Number Placeholder 6"/>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0"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104876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48762"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6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48764"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65" name="Date Placeholder 6"/>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66" name="Footer Placeholder 7"/>
          <p:cNvSpPr>
            <a:spLocks noGrp="1"/>
          </p:cNvSpPr>
          <p:nvPr>
            <p:ph type="ftr" sz="quarter" idx="11"/>
          </p:nvPr>
        </p:nvSpPr>
        <p:spPr/>
        <p:txBody>
          <a:bodyPr/>
          <a:lstStyle/>
          <a:p>
            <a:endParaRPr lang="en-US"/>
          </a:p>
        </p:txBody>
      </p:sp>
      <p:sp>
        <p:nvSpPr>
          <p:cNvPr id="1048767" name="Slide Number Placeholder 8"/>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GB"/>
              <a:t>Click to edit Master title style</a:t>
            </a:r>
            <a:endParaRPr lang="en-US"/>
          </a:p>
        </p:txBody>
      </p:sp>
      <p:sp>
        <p:nvSpPr>
          <p:cNvPr id="1048741" name="Date Placeholder 2"/>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42" name="Footer Placeholder 3"/>
          <p:cNvSpPr>
            <a:spLocks noGrp="1"/>
          </p:cNvSpPr>
          <p:nvPr>
            <p:ph type="ftr" sz="quarter" idx="11"/>
          </p:nvPr>
        </p:nvSpPr>
        <p:spPr/>
        <p:txBody>
          <a:bodyPr/>
          <a:lstStyle/>
          <a:p>
            <a:endParaRPr lang="en-US"/>
          </a:p>
        </p:txBody>
      </p:sp>
      <p:sp>
        <p:nvSpPr>
          <p:cNvPr id="1048743" name="Slide Number Placeholder 4"/>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8" name="Date Placeholder 1"/>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69" name="Footer Placeholder 2"/>
          <p:cNvSpPr>
            <a:spLocks noGrp="1"/>
          </p:cNvSpPr>
          <p:nvPr>
            <p:ph type="ftr" sz="quarter" idx="11"/>
          </p:nvPr>
        </p:nvSpPr>
        <p:spPr/>
        <p:txBody>
          <a:bodyPr/>
          <a:lstStyle/>
          <a:p>
            <a:endParaRPr lang="en-US"/>
          </a:p>
        </p:txBody>
      </p:sp>
      <p:sp>
        <p:nvSpPr>
          <p:cNvPr id="1048770" name="Slide Number Placeholder 3"/>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7"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104878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7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048790" name="Date Placeholder 4"/>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91" name="Footer Placeholder 5"/>
          <p:cNvSpPr>
            <a:spLocks noGrp="1"/>
          </p:cNvSpPr>
          <p:nvPr>
            <p:ph type="ftr" sz="quarter" idx="11"/>
          </p:nvPr>
        </p:nvSpPr>
        <p:spPr/>
        <p:txBody>
          <a:bodyPr/>
          <a:lstStyle/>
          <a:p>
            <a:endParaRPr lang="en-US"/>
          </a:p>
        </p:txBody>
      </p:sp>
      <p:sp>
        <p:nvSpPr>
          <p:cNvPr id="1048792" name="Slide Number Placeholder 6"/>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9"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104875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5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048752" name="Date Placeholder 4"/>
          <p:cNvSpPr>
            <a:spLocks noGrp="1"/>
          </p:cNvSpPr>
          <p:nvPr>
            <p:ph type="dt" sz="half" idx="10"/>
          </p:nvPr>
        </p:nvSpPr>
        <p:spPr/>
        <p:txBody>
          <a:bodyPr/>
          <a:lstStyle/>
          <a:p>
            <a:fld id="{1EC1BCDF-629B-264F-8C02-3BF9F0A5220A}" type="datetimeFigureOut">
              <a:rPr lang="en-US" smtClean="0"/>
              <a:pPr/>
              <a:t>3/11/2024</a:t>
            </a:fld>
            <a:endParaRPr lang="en-US"/>
          </a:p>
        </p:txBody>
      </p:sp>
      <p:sp>
        <p:nvSpPr>
          <p:cNvPr id="1048753" name="Footer Placeholder 5"/>
          <p:cNvSpPr>
            <a:spLocks noGrp="1"/>
          </p:cNvSpPr>
          <p:nvPr>
            <p:ph type="ftr" sz="quarter" idx="11"/>
          </p:nvPr>
        </p:nvSpPr>
        <p:spPr/>
        <p:txBody>
          <a:bodyPr/>
          <a:lstStyle/>
          <a:p>
            <a:endParaRPr lang="en-US"/>
          </a:p>
        </p:txBody>
      </p:sp>
      <p:sp>
        <p:nvSpPr>
          <p:cNvPr id="1048754" name="Slide Number Placeholder 6"/>
          <p:cNvSpPr>
            <a:spLocks noGrp="1"/>
          </p:cNvSpPr>
          <p:nvPr>
            <p:ph type="sldNum" sz="quarter" idx="12"/>
          </p:nvPr>
        </p:nvSpPr>
        <p:spPr/>
        <p:txBody>
          <a:bodyPr/>
          <a:lstStyle/>
          <a:p>
            <a:fld id="{DB2D502D-A906-3942-8752-830F55B0C3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1BCDF-629B-264F-8C02-3BF9F0A5220A}" type="datetimeFigureOut">
              <a:rPr lang="en-US" smtClean="0"/>
              <a:pPr/>
              <a:t>3/11/2024</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D502D-A906-3942-8752-830F55B0C32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64"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18C31-2563-4006-85CB-1242909A090F}" type="datetime1">
              <a:rPr lang="en-IN" smtClean="0"/>
              <a:pPr/>
              <a:t>11-03-2024</a:t>
            </a:fld>
            <a:endParaRPr lang="en-IN" dirty="0"/>
          </a:p>
        </p:txBody>
      </p:sp>
      <p:sp>
        <p:nvSpPr>
          <p:cNvPr id="104866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err="1"/>
              <a:t>NextWealth</a:t>
            </a:r>
            <a:r>
              <a:rPr lang="en-IN" dirty="0"/>
              <a:t> Entrepreneurs Private Limited</a:t>
            </a:r>
          </a:p>
        </p:txBody>
      </p:sp>
      <p:sp>
        <p:nvSpPr>
          <p:cNvPr id="104866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971AC-4F44-4B34-B62A-9D5976ECB87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0.xml"/><Relationship Id="rId4"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Date Placeholder 2"/>
          <p:cNvSpPr>
            <a:spLocks noGrp="1"/>
          </p:cNvSpPr>
          <p:nvPr>
            <p:ph type="dt" sz="half" idx="10"/>
          </p:nvPr>
        </p:nvSpPr>
        <p:spPr/>
        <p:txBody>
          <a:bodyPr/>
          <a:lstStyle/>
          <a:p>
            <a:fld id="{FCBA9E2E-1B0A-49FA-A256-D7CD3AEB2391}" type="datetime1">
              <a:rPr lang="en-IN" smtClean="0"/>
              <a:pPr/>
              <a:t>11-03-2024</a:t>
            </a:fld>
            <a:endParaRPr lang="en-IN" dirty="0"/>
          </a:p>
        </p:txBody>
      </p:sp>
      <p:sp>
        <p:nvSpPr>
          <p:cNvPr id="1048625" name="Footer Placeholder 3"/>
          <p:cNvSpPr>
            <a:spLocks noGrp="1"/>
          </p:cNvSpPr>
          <p:nvPr>
            <p:ph type="ftr" sz="quarter" idx="11"/>
          </p:nvPr>
        </p:nvSpPr>
        <p:spPr/>
        <p:txBody>
          <a:bodyPr/>
          <a:lstStyle/>
          <a:p>
            <a:r>
              <a:rPr lang="en-IN" dirty="0" err="1"/>
              <a:t>NextWealth</a:t>
            </a:r>
            <a:r>
              <a:rPr lang="en-IN"/>
              <a:t> Entrepreneurs Private Limited</a:t>
            </a:r>
          </a:p>
        </p:txBody>
      </p:sp>
      <p:sp>
        <p:nvSpPr>
          <p:cNvPr id="1048626" name="Slide Number Placeholder 4"/>
          <p:cNvSpPr>
            <a:spLocks noGrp="1"/>
          </p:cNvSpPr>
          <p:nvPr>
            <p:ph type="sldNum" sz="quarter" idx="12"/>
          </p:nvPr>
        </p:nvSpPr>
        <p:spPr/>
        <p:txBody>
          <a:bodyPr/>
          <a:lstStyle/>
          <a:p>
            <a:fld id="{FB5971AC-4F44-4B34-B62A-9D5976ECB87E}" type="slidenum">
              <a:rPr lang="en-IN" smtClean="0"/>
              <a:pPr/>
              <a:t>1</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xmlns="" id="{9A97C386-0DE3-4023-B4E7-44AF4DDF6FE7}"/>
              </a:ext>
            </a:extLst>
          </p:cNvPr>
          <p:cNvSpPr txBox="1">
            <a:spLocks/>
          </p:cNvSpPr>
          <p:nvPr/>
        </p:nvSpPr>
        <p:spPr>
          <a:xfrm>
            <a:off x="324196" y="602676"/>
            <a:ext cx="8286404" cy="395476"/>
          </a:xfrm>
          <a:prstGeom prst="rect">
            <a:avLst/>
          </a:prstGeo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197B89"/>
                </a:solidFill>
                <a:effectLst/>
                <a:uLnTx/>
                <a:uFillTx/>
                <a:latin typeface="+mn-lt"/>
                <a:ea typeface="+mj-ea"/>
                <a:cs typeface="+mj-cs"/>
                <a:sym typeface="Calibri"/>
              </a:rPr>
              <a:t>Overall Sources</a:t>
            </a:r>
            <a:r>
              <a:rPr kumimoji="0" lang="en-US" sz="2800" b="1" i="0" u="none" strike="noStrike" kern="1200" cap="none" spc="0" normalizeH="0" baseline="0" noProof="0" dirty="0" smtClean="0">
                <a:ln>
                  <a:noFill/>
                </a:ln>
                <a:solidFill>
                  <a:srgbClr val="0D9247"/>
                </a:solidFill>
                <a:effectLst/>
                <a:uLnTx/>
                <a:uFillTx/>
                <a:latin typeface="+mn-lt"/>
                <a:ea typeface="Calibri"/>
                <a:cs typeface="Calibri"/>
                <a:sym typeface="Calibri"/>
              </a:rPr>
              <a:t> </a:t>
            </a:r>
            <a:r>
              <a:rPr kumimoji="0" lang="en-US" altLang="en-US" sz="2800" b="1" i="0" u="none" strike="noStrike" kern="1200" cap="none" spc="0" normalizeH="0" baseline="0" noProof="0" dirty="0" smtClean="0">
                <a:ln>
                  <a:noFill/>
                </a:ln>
                <a:solidFill>
                  <a:srgbClr val="197B89"/>
                </a:solidFill>
                <a:effectLst/>
                <a:uLnTx/>
                <a:uFillTx/>
                <a:latin typeface="+mn-lt"/>
                <a:ea typeface="+mj-ea"/>
                <a:cs typeface="+mj-cs"/>
                <a:sym typeface="Calibri"/>
              </a:rPr>
              <a:t>– It’s Status</a:t>
            </a:r>
            <a:endParaRPr kumimoji="0" lang="en-IN" sz="2800" b="0" i="0" u="none" strike="noStrike" kern="1200" cap="none" spc="0" normalizeH="0" baseline="0" noProof="0" dirty="0">
              <a:ln>
                <a:noFill/>
              </a:ln>
              <a:solidFill>
                <a:schemeClr val="tx1"/>
              </a:solidFill>
              <a:effectLst/>
              <a:highlight>
                <a:srgbClr val="FFFF00"/>
              </a:highlight>
              <a:uLnTx/>
              <a:uFillTx/>
              <a:latin typeface="+mn-lt"/>
              <a:ea typeface="+mj-ea"/>
              <a:cs typeface="+mj-cs"/>
            </a:endParaRPr>
          </a:p>
        </p:txBody>
      </p:sp>
      <p:graphicFrame>
        <p:nvGraphicFramePr>
          <p:cNvPr id="3" name="Table 2"/>
          <p:cNvGraphicFramePr>
            <a:graphicFrameLocks noGrp="1"/>
          </p:cNvGraphicFramePr>
          <p:nvPr/>
        </p:nvGraphicFramePr>
        <p:xfrm>
          <a:off x="216848" y="1315115"/>
          <a:ext cx="11288214" cy="4890212"/>
        </p:xfrm>
        <a:graphic>
          <a:graphicData uri="http://schemas.openxmlformats.org/drawingml/2006/table">
            <a:tbl>
              <a:tblPr/>
              <a:tblGrid>
                <a:gridCol w="2186522"/>
                <a:gridCol w="1904390"/>
                <a:gridCol w="1880879"/>
                <a:gridCol w="1880879"/>
                <a:gridCol w="2142439"/>
                <a:gridCol w="1293105"/>
              </a:tblGrid>
              <a:tr h="368389">
                <a:tc>
                  <a:txBody>
                    <a:bodyPr/>
                    <a:lstStyle/>
                    <a:p>
                      <a:pPr algn="ctr" rtl="0" fontAlgn="ctr"/>
                      <a:r>
                        <a:rPr lang="en-US" sz="1800" b="1" i="0" u="none" strike="noStrike" dirty="0">
                          <a:solidFill>
                            <a:srgbClr val="FFFFFF"/>
                          </a:solidFill>
                          <a:latin typeface="Calibri"/>
                        </a:rPr>
                        <a:t>Source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latin typeface="Calibri"/>
                        </a:rPr>
                        <a:t>Development Status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800" b="1" i="0" u="none" strike="noStrike" dirty="0" smtClean="0">
                          <a:solidFill>
                            <a:srgbClr val="FFFFFF"/>
                          </a:solidFill>
                          <a:latin typeface="Calibri"/>
                        </a:rPr>
                        <a:t>Data Extraction </a:t>
                      </a:r>
                      <a:endParaRPr lang="en-US" sz="1800" b="1" i="0" u="none" strike="noStrike" dirty="0">
                        <a:solidFill>
                          <a:srgbClr val="FFFFFF"/>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800" b="1" i="0" u="none" strike="noStrike" dirty="0">
                          <a:solidFill>
                            <a:srgbClr val="FFFFFF"/>
                          </a:solidFill>
                          <a:latin typeface="Calibri"/>
                        </a:rPr>
                        <a:t>Maintenance Status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latin typeface="Calibri"/>
                        </a:rPr>
                        <a:t>Comments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800" b="1" i="0" u="none" strike="noStrike">
                          <a:solidFill>
                            <a:srgbClr val="FFFFFF"/>
                          </a:solidFill>
                          <a:latin typeface="Calibri"/>
                        </a:rPr>
                        <a:t>Source 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368389">
                <a:tc>
                  <a:txBody>
                    <a:bodyPr/>
                    <a:lstStyle/>
                    <a:p>
                      <a:pPr algn="ctr" rtl="0" fontAlgn="ctr"/>
                      <a:r>
                        <a:rPr lang="en-US" sz="1800" b="0" i="0" u="none" strike="noStrike" dirty="0">
                          <a:solidFill>
                            <a:srgbClr val="000000"/>
                          </a:solidFill>
                          <a:latin typeface="Calibri"/>
                        </a:rPr>
                        <a:t>Market data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latin typeface="Calibri"/>
                        </a:rPr>
                        <a:t>Completed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marL="0" algn="ctr" defTabSz="914400" rtl="0" eaLnBrk="1" fontAlgn="ctr" latinLnBrk="0" hangingPunct="1"/>
                      <a:r>
                        <a:rPr lang="en-US" sz="1800" b="0" i="0" u="none" strike="noStrike" kern="1200" dirty="0">
                          <a:solidFill>
                            <a:srgbClr val="000000"/>
                          </a:solidFill>
                          <a:latin typeface="Calibri"/>
                          <a:ea typeface="+mn-ea"/>
                          <a:cs typeface="+mn-cs"/>
                        </a:rPr>
                        <a:t>Completed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Active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800" b="0" i="0" u="none" strike="noStrike">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6778">
                <a:tc>
                  <a:txBody>
                    <a:bodyPr/>
                    <a:lstStyle/>
                    <a:p>
                      <a:pPr algn="ctr" rtl="0" fontAlgn="ctr"/>
                      <a:r>
                        <a:rPr lang="en-US" sz="1800" b="0" i="0" u="none" strike="noStrike" dirty="0">
                          <a:solidFill>
                            <a:srgbClr val="000000"/>
                          </a:solidFill>
                          <a:latin typeface="Calibri"/>
                        </a:rPr>
                        <a:t>Start Up India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ctr" rtl="0" fontAlgn="ctr"/>
                      <a:r>
                        <a:rPr lang="en-US" sz="1800" b="0" i="0" u="none" strike="noStrike" dirty="0">
                          <a:solidFill>
                            <a:srgbClr val="000000"/>
                          </a:solidFill>
                          <a:latin typeface="Calibri"/>
                        </a:rPr>
                        <a:t>In progress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marL="0" algn="ctr" defTabSz="914400" rtl="0" eaLnBrk="1" fontAlgn="ctr" latinLnBrk="0" hangingPunct="1"/>
                      <a:r>
                        <a:rPr lang="en-US" sz="1800" b="0" i="0" u="none" strike="noStrike" kern="1200" dirty="0">
                          <a:solidFill>
                            <a:srgbClr val="000000"/>
                          </a:solidFill>
                          <a:latin typeface="Calibri"/>
                          <a:ea typeface="+mn-ea"/>
                          <a:cs typeface="+mn-cs"/>
                        </a:rPr>
                        <a:t>In progress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rtl="0" fontAlgn="ctr"/>
                      <a:r>
                        <a:rPr lang="en-US" sz="1800" b="0" i="0" u="none" strike="noStrike" dirty="0">
                          <a:solidFill>
                            <a:srgbClr val="000000"/>
                          </a:solidFill>
                          <a:latin typeface="Calibri"/>
                        </a:rPr>
                        <a:t>Active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rtl="0" fontAlgn="ctr"/>
                      <a:r>
                        <a:rPr lang="en-US" sz="1800" b="0" i="0" u="none" strike="noStrike" dirty="0">
                          <a:solidFill>
                            <a:srgbClr val="000000"/>
                          </a:solidFill>
                          <a:latin typeface="Calibri"/>
                        </a:rPr>
                        <a:t>POC completed and shared the observation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RBI_ECB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latin typeface="Calibri"/>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marL="0" algn="ctr" defTabSz="914400" rtl="0" eaLnBrk="1" fontAlgn="ctr" latinLnBrk="0" hangingPunct="1"/>
                      <a:r>
                        <a:rPr lang="en-US" sz="1800" b="0" i="0" u="none" strike="noStrike" kern="1200" dirty="0" smtClean="0">
                          <a:solidFill>
                            <a:srgbClr val="000000"/>
                          </a:solidFill>
                          <a:latin typeface="Calibri"/>
                          <a:ea typeface="+mn-ea"/>
                          <a:cs typeface="+mn-cs"/>
                        </a:rPr>
                        <a:t>Completed</a:t>
                      </a:r>
                      <a:endParaRPr lang="en-US" sz="1800" b="0" i="0" u="none" strike="noStrike" kern="1200" dirty="0">
                        <a:solidFill>
                          <a:srgbClr val="000000"/>
                        </a:solidFill>
                        <a:latin typeface="Calibri"/>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Hibernate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0" i="0" u="none" strike="noStrike">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RBI_ODI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ctr" rtl="0" fontAlgn="ctr"/>
                      <a:r>
                        <a:rPr lang="en-US" sz="1800" b="0" i="0" u="none" strike="noStrike" dirty="0">
                          <a:solidFill>
                            <a:srgbClr val="000000"/>
                          </a:solidFill>
                          <a:latin typeface="Calibri"/>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marL="0" algn="ctr" defTabSz="914400" rtl="0" eaLnBrk="1" fontAlgn="ctr" latinLnBrk="0" hangingPunct="1"/>
                      <a:r>
                        <a:rPr lang="en-US" sz="1800" b="0" i="0" u="none" strike="noStrike" kern="1200" dirty="0" smtClean="0">
                          <a:solidFill>
                            <a:srgbClr val="000000"/>
                          </a:solidFill>
                          <a:latin typeface="Calibri"/>
                          <a:ea typeface="+mn-ea"/>
                          <a:cs typeface="+mn-cs"/>
                        </a:rPr>
                        <a:t>Completed</a:t>
                      </a:r>
                      <a:endParaRPr lang="en-US" sz="1800" b="0" i="0" u="none" strike="noStrike" kern="1200" dirty="0">
                        <a:solidFill>
                          <a:srgbClr val="000000"/>
                        </a:solidFill>
                        <a:latin typeface="Calibri"/>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Hibernate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0" i="0" u="none" strike="noStrike">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050" b="0" i="0" u="none" strike="noStrike">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MCA_ROC/RD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latin typeface="Calibri"/>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marL="0" algn="ctr" defTabSz="914400" rtl="0" eaLnBrk="1" fontAlgn="ctr" latinLnBrk="0" hangingPunct="1"/>
                      <a:r>
                        <a:rPr lang="en-US" sz="1800" b="0" i="0" u="none" strike="noStrike" kern="1200" dirty="0">
                          <a:solidFill>
                            <a:srgbClr val="000000"/>
                          </a:solidFill>
                          <a:latin typeface="Calibri"/>
                          <a:ea typeface="+mn-ea"/>
                          <a:cs typeface="+mn-cs"/>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Active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800" b="0" i="0" u="none" strike="noStrike">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SEBI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rowSpan="2">
                  <a:txBody>
                    <a:bodyPr/>
                    <a:lstStyle/>
                    <a:p>
                      <a:pPr algn="ctr" rtl="0" fontAlgn="ctr"/>
                      <a:r>
                        <a:rPr lang="en-US" sz="1800" b="0" i="0" u="none" strike="noStrike" dirty="0" smtClean="0">
                          <a:solidFill>
                            <a:srgbClr val="000000"/>
                          </a:solidFill>
                          <a:latin typeface="Calibri"/>
                        </a:rPr>
                        <a:t>Completed</a:t>
                      </a:r>
                      <a:endParaRPr lang="en-US" sz="1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rowSpan="2">
                  <a:txBody>
                    <a:bodyPr/>
                    <a:lstStyle/>
                    <a:p>
                      <a:pPr marL="0" algn="ctr" defTabSz="914400" rtl="0" eaLnBrk="1" fontAlgn="ctr" latinLnBrk="0" hangingPunct="1"/>
                      <a:r>
                        <a:rPr lang="en-US" sz="1800" b="0" i="0" u="none" strike="noStrike" kern="1200" dirty="0" smtClean="0">
                          <a:solidFill>
                            <a:srgbClr val="000000"/>
                          </a:solidFill>
                          <a:latin typeface="Calibri"/>
                          <a:ea typeface="+mn-ea"/>
                          <a:cs typeface="+mn-cs"/>
                        </a:rPr>
                        <a:t>Completed</a:t>
                      </a:r>
                      <a:endParaRPr lang="en-US" sz="1800" b="0" i="0" u="none" strike="noStrike" kern="1200" dirty="0">
                        <a:solidFill>
                          <a:srgbClr val="000000"/>
                        </a:solidFill>
                        <a:latin typeface="Calibri"/>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algn="ctr" rtl="0" fontAlgn="ctr"/>
                      <a:r>
                        <a:rPr lang="en-US" sz="1800" b="0" i="0" u="none" strike="noStrike" dirty="0">
                          <a:solidFill>
                            <a:srgbClr val="000000"/>
                          </a:solidFill>
                          <a:latin typeface="Calibri"/>
                        </a:rPr>
                        <a:t>Active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rowSpan="2">
                  <a:txBody>
                    <a:bodyPr/>
                    <a:lstStyle/>
                    <a:p>
                      <a:pPr algn="ctr" rtl="0" fontAlgn="ctr"/>
                      <a:endParaRPr lang="en-US" sz="1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rowSpan="2">
                  <a:txBody>
                    <a:bodyPr/>
                    <a:lstStyle/>
                    <a:p>
                      <a:pPr algn="l" fontAlgn="ctr"/>
                      <a:r>
                        <a:rPr lang="en-US" sz="1050" b="0" i="0" u="none" strike="noStrike" dirty="0">
                          <a:solidFill>
                            <a:srgbClr val="000000"/>
                          </a:solidFill>
                          <a:latin typeface="Calibri"/>
                        </a:rPr>
                        <a:t> </a:t>
                      </a:r>
                    </a:p>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Chairperson / Members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algn="l" fontAlgn="ctr"/>
                      <a:endParaRPr lang="en-US" sz="105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SEBI_AO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ctr" rtl="0" fontAlgn="ctr"/>
                      <a:r>
                        <a:rPr lang="en-US" sz="1800" b="0" i="0" u="none" strike="noStrike" dirty="0" smtClean="0">
                          <a:solidFill>
                            <a:srgbClr val="000000"/>
                          </a:solidFill>
                          <a:latin typeface="Calibri"/>
                        </a:rPr>
                        <a:t>Completed </a:t>
                      </a:r>
                      <a:endParaRPr lang="en-US" sz="1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marL="0" algn="ctr" defTabSz="914400" rtl="0" eaLnBrk="1" fontAlgn="ctr" latinLnBrk="0" hangingPunct="1"/>
                      <a:r>
                        <a:rPr lang="en-US" sz="1800" b="0" i="0" u="none" strike="noStrike" kern="1200" dirty="0" smtClean="0">
                          <a:solidFill>
                            <a:srgbClr val="000000"/>
                          </a:solidFill>
                          <a:latin typeface="Calibri"/>
                          <a:ea typeface="+mn-ea"/>
                          <a:cs typeface="+mn-cs"/>
                        </a:rPr>
                        <a:t>Completed </a:t>
                      </a:r>
                      <a:endParaRPr lang="en-US" sz="1800" b="0" i="0" u="none" strike="noStrike" kern="1200" dirty="0">
                        <a:solidFill>
                          <a:srgbClr val="000000"/>
                        </a:solidFill>
                        <a:latin typeface="Calibri"/>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Active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rtl="0" fontAlgn="ctr"/>
                      <a:endParaRPr lang="en-US" sz="1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050" b="0" i="0" u="none" strike="noStrike">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SEBI_Settlement order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ctr" rtl="0" fontAlgn="ctr"/>
                      <a:r>
                        <a:rPr lang="en-US" sz="1800" b="0" i="0" u="none" strike="noStrike" dirty="0">
                          <a:solidFill>
                            <a:srgbClr val="000000"/>
                          </a:solidFill>
                          <a:latin typeface="Calibri"/>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marL="0" algn="ctr" defTabSz="914400" rtl="0" eaLnBrk="1" fontAlgn="ctr" latinLnBrk="0" hangingPunct="1"/>
                      <a:r>
                        <a:rPr lang="en-US" sz="1800" b="0" i="0" u="none" strike="noStrike" kern="1200" dirty="0">
                          <a:solidFill>
                            <a:srgbClr val="000000"/>
                          </a:solidFill>
                          <a:latin typeface="Calibri"/>
                          <a:ea typeface="+mn-ea"/>
                          <a:cs typeface="+mn-cs"/>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Active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rtl="0" fontAlgn="ctr"/>
                      <a:endParaRPr lang="en-US" sz="1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BF5"/>
                    </a:solidFill>
                  </a:tcPr>
                </a:tc>
                <a:tc>
                  <a:txBody>
                    <a:bodyPr/>
                    <a:lstStyle/>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89">
                <a:tc>
                  <a:txBody>
                    <a:bodyPr/>
                    <a:lstStyle/>
                    <a:p>
                      <a:pPr algn="ctr" rtl="0" fontAlgn="ctr"/>
                      <a:r>
                        <a:rPr lang="en-US" sz="1800" b="0" i="0" u="none" strike="noStrike">
                          <a:solidFill>
                            <a:srgbClr val="000000"/>
                          </a:solidFill>
                          <a:latin typeface="Calibri"/>
                        </a:rPr>
                        <a:t>SEBI_ED / CGM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ctr" rtl="0" fontAlgn="ctr"/>
                      <a:r>
                        <a:rPr lang="en-US" sz="1800" b="0" i="0" u="none" strike="noStrike" dirty="0">
                          <a:solidFill>
                            <a:srgbClr val="000000"/>
                          </a:solidFill>
                          <a:latin typeface="Calibri"/>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marL="0" algn="ctr" defTabSz="914400" rtl="0" eaLnBrk="1" fontAlgn="ctr" latinLnBrk="0" hangingPunct="1"/>
                      <a:r>
                        <a:rPr lang="en-US" sz="1800" b="0" i="0" u="none" strike="noStrike" kern="1200" dirty="0">
                          <a:solidFill>
                            <a:srgbClr val="000000"/>
                          </a:solidFill>
                          <a:latin typeface="Calibri"/>
                          <a:ea typeface="+mn-ea"/>
                          <a:cs typeface="+mn-cs"/>
                        </a:rPr>
                        <a:t>Completed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800" b="0" i="0" u="none" strike="noStrike" dirty="0">
                          <a:solidFill>
                            <a:srgbClr val="000000"/>
                          </a:solidFill>
                          <a:latin typeface="Calibri"/>
                        </a:rPr>
                        <a:t>Active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rtl="0" fontAlgn="ctr"/>
                      <a:endParaRPr lang="en-US" sz="1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5EA"/>
                    </a:solidFill>
                  </a:tcPr>
                </a:tc>
                <a:tc>
                  <a:txBody>
                    <a:bodyPr/>
                    <a:lstStyle/>
                    <a:p>
                      <a:pPr algn="l" fontAlgn="ctr"/>
                      <a:r>
                        <a:rPr lang="en-US" sz="1050" b="0" i="0" u="none" strike="noStrike" dirty="0">
                          <a:solidFill>
                            <a:srgbClr val="000000"/>
                          </a:solidFill>
                          <a:latin typeface="Calibri"/>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4" name="Group 9"/>
          <p:cNvGrpSpPr/>
          <p:nvPr/>
        </p:nvGrpSpPr>
        <p:grpSpPr>
          <a:xfrm>
            <a:off x="6284422" y="6363092"/>
            <a:ext cx="5228705" cy="290944"/>
            <a:chOff x="218706" y="6608126"/>
            <a:chExt cx="4030337" cy="232739"/>
          </a:xfrm>
        </p:grpSpPr>
        <p:sp>
          <p:nvSpPr>
            <p:cNvPr id="5" name="Rectangle 4"/>
            <p:cNvSpPr/>
            <p:nvPr/>
          </p:nvSpPr>
          <p:spPr bwMode="gray">
            <a:xfrm>
              <a:off x="218706" y="6608126"/>
              <a:ext cx="4006151" cy="23273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
          <p:nvSpPr>
            <p:cNvPr id="6" name="btfpHBCheckCross461574"/>
            <p:cNvSpPr/>
            <p:nvPr>
              <p:custDataLst>
                <p:tags r:id="rId2"/>
              </p:custDataLst>
            </p:nvPr>
          </p:nvSpPr>
          <p:spPr bwMode="gray">
            <a:xfrm>
              <a:off x="1680890" y="6647147"/>
              <a:ext cx="167929" cy="167929"/>
            </a:xfrm>
            <a:prstGeom prst="rect">
              <a:avLst/>
            </a:prstGeom>
            <a:blipFill>
              <a:blip r:embed="rId5" cstate="print"/>
              <a:stretch>
                <a:fillRect/>
              </a:stretch>
            </a:blipFill>
            <a:ln w="9525" cap="flat" cmpd="sng" algn="ctr">
              <a:noFill/>
              <a:prstDash val="solid"/>
              <a:miter lim="800000"/>
            </a:ln>
            <a:effectLst/>
            <a:extLst>
              <a:ext uri="{91240B29-F687-4F45-9708-019B960494DF}">
                <a14:hiddenLine xmlns:a14="http://schemas.microsoft.com/office/drawing/2010/main" xmlns=""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
          <p:nvSpPr>
            <p:cNvPr id="7" name="btfpHBCheckCross461574"/>
            <p:cNvSpPr/>
            <p:nvPr>
              <p:custDataLst>
                <p:tags r:id="rId3"/>
              </p:custDataLst>
            </p:nvPr>
          </p:nvSpPr>
          <p:spPr bwMode="gray">
            <a:xfrm>
              <a:off x="290610" y="6647147"/>
              <a:ext cx="167929" cy="167929"/>
            </a:xfrm>
            <a:prstGeom prst="rect">
              <a:avLst/>
            </a:prstGeom>
            <a:blipFill>
              <a:blip r:embed="rId6" cstate="print"/>
              <a:stretch>
                <a:fillRect/>
              </a:stretch>
            </a:blipFill>
            <a:ln w="9525" cap="flat" cmpd="sng" algn="ctr">
              <a:noFill/>
              <a:prstDash val="solid"/>
              <a:miter lim="800000"/>
            </a:ln>
            <a:effectLst/>
            <a:extLst>
              <a:ext uri="{91240B29-F687-4F45-9708-019B960494DF}">
                <a14:hiddenLine xmlns:a14="http://schemas.microsoft.com/office/drawing/2010/main" xmlns=""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
          <p:nvSpPr>
            <p:cNvPr id="8" name="TextBox 7"/>
            <p:cNvSpPr txBox="1"/>
            <p:nvPr/>
          </p:nvSpPr>
          <p:spPr bwMode="gray">
            <a:xfrm>
              <a:off x="530977" y="6610463"/>
              <a:ext cx="1111097" cy="226589"/>
            </a:xfrm>
            <a:prstGeom prst="rect">
              <a:avLst/>
            </a:prstGeom>
            <a:noFill/>
          </p:spPr>
          <p:txBody>
            <a:bodyPr wrap="square" lIns="35999" tIns="35999" rIns="35999" bIns="35999" rtlCol="0" anchor="ctr">
              <a:spAutoFit/>
            </a:bodyPr>
            <a:lstStyle/>
            <a:p>
              <a:pPr marL="0" marR="0" lvl="0" indent="0" algn="l" defTabSz="711205"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Lato"/>
                  <a:ea typeface="Open Sans" panose="020B0606030504020204" pitchFamily="34" charset="0"/>
                  <a:cs typeface="Open Sans" panose="020B0606030504020204" pitchFamily="34" charset="0"/>
                </a:rPr>
                <a:t>Delivery off-track</a:t>
              </a:r>
              <a:endParaRPr kumimoji="0" lang="en-GB" sz="1000" b="0" i="0" u="none" strike="noStrike" kern="1200" cap="none" spc="0" normalizeH="0" baseline="0" noProof="0" dirty="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
          <p:nvSpPr>
            <p:cNvPr id="9" name="TextBox 8"/>
            <p:cNvSpPr txBox="1"/>
            <p:nvPr/>
          </p:nvSpPr>
          <p:spPr bwMode="gray">
            <a:xfrm>
              <a:off x="1909159" y="6610463"/>
              <a:ext cx="1006757" cy="226589"/>
            </a:xfrm>
            <a:prstGeom prst="rect">
              <a:avLst/>
            </a:prstGeom>
            <a:noFill/>
          </p:spPr>
          <p:txBody>
            <a:bodyPr wrap="square" lIns="35999" tIns="35999" rIns="35999" bIns="35999" rtlCol="0" anchor="ctr">
              <a:spAutoFit/>
            </a:bodyPr>
            <a:lstStyle/>
            <a:p>
              <a:pPr marL="0" marR="0" lvl="0" indent="0" algn="l" defTabSz="711205"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Lato"/>
                  <a:ea typeface="Open Sans" panose="020B0606030504020204" pitchFamily="34" charset="0"/>
                  <a:cs typeface="Open Sans" panose="020B0606030504020204" pitchFamily="34" charset="0"/>
                </a:rPr>
                <a:t>Delivery at risk</a:t>
              </a:r>
              <a:endParaRPr kumimoji="0" lang="en-GB" sz="1000" b="0" i="0" u="none" strike="noStrike" kern="1200" cap="none" spc="0" normalizeH="0" baseline="0" noProof="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
          <p:nvSpPr>
            <p:cNvPr id="10" name="TextBox 9"/>
            <p:cNvSpPr txBox="1"/>
            <p:nvPr/>
          </p:nvSpPr>
          <p:spPr bwMode="gray">
            <a:xfrm>
              <a:off x="3148667" y="6610463"/>
              <a:ext cx="1100376" cy="226589"/>
            </a:xfrm>
            <a:prstGeom prst="rect">
              <a:avLst/>
            </a:prstGeom>
            <a:noFill/>
          </p:spPr>
          <p:txBody>
            <a:bodyPr wrap="square" lIns="35999" tIns="35999" rIns="35999" bIns="35999" rtlCol="0" anchor="ctr">
              <a:spAutoFit/>
            </a:bodyPr>
            <a:lstStyle/>
            <a:p>
              <a:pPr marL="0" marR="0" lvl="0" indent="0" algn="l" defTabSz="711205"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Lato"/>
                  <a:ea typeface="Open Sans" panose="020B0606030504020204" pitchFamily="34" charset="0"/>
                  <a:cs typeface="Open Sans" panose="020B0606030504020204" pitchFamily="34" charset="0"/>
                </a:rPr>
                <a:t>Delivery on track</a:t>
              </a:r>
              <a:endParaRPr kumimoji="0" lang="en-GB" sz="1000" b="0" i="0" u="none" strike="noStrike" kern="1200" cap="none" spc="0" normalizeH="0" baseline="0" noProof="0" dirty="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xmlns="" id="{8128F83F-FE16-2341-9AD9-CEE5913871D1}"/>
                </a:ext>
              </a:extLst>
            </p:cNvPr>
            <p:cNvSpPr>
              <a:spLocks noChangeAspect="1"/>
            </p:cNvSpPr>
            <p:nvPr/>
          </p:nvSpPr>
          <p:spPr bwMode="gray">
            <a:xfrm flipH="1">
              <a:off x="2976255" y="6634225"/>
              <a:ext cx="163288" cy="163288"/>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grpSp>
      <p:sp>
        <p:nvSpPr>
          <p:cNvPr id="13" name="Oval 12">
            <a:extLst>
              <a:ext uri="{FF2B5EF4-FFF2-40B4-BE49-F238E27FC236}">
                <a16:creationId xmlns:a16="http://schemas.microsoft.com/office/drawing/2014/main" xmlns="" id="{8128F83F-FE16-2341-9AD9-CEE5913871D1}"/>
              </a:ext>
            </a:extLst>
          </p:cNvPr>
          <p:cNvSpPr>
            <a:spLocks noChangeAspect="1"/>
          </p:cNvSpPr>
          <p:nvPr/>
        </p:nvSpPr>
        <p:spPr bwMode="gray">
          <a:xfrm flipH="1">
            <a:off x="10678243" y="1978926"/>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14" name="Oval 13">
            <a:extLst>
              <a:ext uri="{FF2B5EF4-FFF2-40B4-BE49-F238E27FC236}">
                <a16:creationId xmlns:a16="http://schemas.microsoft.com/office/drawing/2014/main" xmlns="" id="{8128F83F-FE16-2341-9AD9-CEE5913871D1}"/>
              </a:ext>
            </a:extLst>
          </p:cNvPr>
          <p:cNvSpPr>
            <a:spLocks noChangeAspect="1"/>
          </p:cNvSpPr>
          <p:nvPr/>
        </p:nvSpPr>
        <p:spPr bwMode="gray">
          <a:xfrm flipH="1">
            <a:off x="10658832" y="3175941"/>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xmlns="" id="{8128F83F-FE16-2341-9AD9-CEE5913871D1}"/>
              </a:ext>
            </a:extLst>
          </p:cNvPr>
          <p:cNvSpPr>
            <a:spLocks noChangeAspect="1"/>
          </p:cNvSpPr>
          <p:nvPr/>
        </p:nvSpPr>
        <p:spPr bwMode="gray">
          <a:xfrm flipH="1">
            <a:off x="10692588" y="3538531"/>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16" name="Oval 15">
            <a:extLst>
              <a:ext uri="{FF2B5EF4-FFF2-40B4-BE49-F238E27FC236}">
                <a16:creationId xmlns:a16="http://schemas.microsoft.com/office/drawing/2014/main" xmlns="" id="{8128F83F-FE16-2341-9AD9-CEE5913871D1}"/>
              </a:ext>
            </a:extLst>
          </p:cNvPr>
          <p:cNvSpPr>
            <a:spLocks noChangeAspect="1"/>
          </p:cNvSpPr>
          <p:nvPr/>
        </p:nvSpPr>
        <p:spPr bwMode="gray">
          <a:xfrm flipH="1">
            <a:off x="10680346" y="3914801"/>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17" name="Oval 16">
            <a:extLst>
              <a:ext uri="{FF2B5EF4-FFF2-40B4-BE49-F238E27FC236}">
                <a16:creationId xmlns:a16="http://schemas.microsoft.com/office/drawing/2014/main" xmlns="" id="{8128F83F-FE16-2341-9AD9-CEE5913871D1}"/>
              </a:ext>
            </a:extLst>
          </p:cNvPr>
          <p:cNvSpPr>
            <a:spLocks noChangeAspect="1"/>
          </p:cNvSpPr>
          <p:nvPr/>
        </p:nvSpPr>
        <p:spPr bwMode="gray">
          <a:xfrm flipH="1">
            <a:off x="10660935" y="4550717"/>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18" name="Oval 17">
            <a:extLst>
              <a:ext uri="{FF2B5EF4-FFF2-40B4-BE49-F238E27FC236}">
                <a16:creationId xmlns:a16="http://schemas.microsoft.com/office/drawing/2014/main" xmlns="" id="{8128F83F-FE16-2341-9AD9-CEE5913871D1}"/>
              </a:ext>
            </a:extLst>
          </p:cNvPr>
          <p:cNvSpPr>
            <a:spLocks noChangeAspect="1"/>
          </p:cNvSpPr>
          <p:nvPr/>
        </p:nvSpPr>
        <p:spPr bwMode="gray">
          <a:xfrm flipH="1">
            <a:off x="10665659" y="5173151"/>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xmlns="" id="{8128F83F-FE16-2341-9AD9-CEE5913871D1}"/>
              </a:ext>
            </a:extLst>
          </p:cNvPr>
          <p:cNvSpPr>
            <a:spLocks noChangeAspect="1"/>
          </p:cNvSpPr>
          <p:nvPr/>
        </p:nvSpPr>
        <p:spPr bwMode="gray">
          <a:xfrm flipH="1">
            <a:off x="10680178" y="5522093"/>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20" name="Oval 19">
            <a:extLst>
              <a:ext uri="{FF2B5EF4-FFF2-40B4-BE49-F238E27FC236}">
                <a16:creationId xmlns:a16="http://schemas.microsoft.com/office/drawing/2014/main" xmlns="" id="{8128F83F-FE16-2341-9AD9-CEE5913871D1}"/>
              </a:ext>
            </a:extLst>
          </p:cNvPr>
          <p:cNvSpPr>
            <a:spLocks noChangeAspect="1"/>
          </p:cNvSpPr>
          <p:nvPr/>
        </p:nvSpPr>
        <p:spPr bwMode="gray">
          <a:xfrm flipH="1">
            <a:off x="10687173" y="5912012"/>
            <a:ext cx="307507" cy="210736"/>
          </a:xfrm>
          <a:prstGeom prst="ellipse">
            <a:avLst/>
          </a:prstGeom>
          <a:solidFill>
            <a:srgbClr val="86BC2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FF0000"/>
              </a:solidFill>
              <a:effectLst/>
              <a:highlight>
                <a:srgbClr val="FF0000"/>
              </a:highlight>
              <a:uLnTx/>
              <a:uFillTx/>
              <a:latin typeface="Lato"/>
              <a:ea typeface="Open Sans" panose="020B0606030504020204" pitchFamily="34" charset="0"/>
              <a:cs typeface="Open Sans" panose="020B0606030504020204" pitchFamily="34" charset="0"/>
            </a:endParaRPr>
          </a:p>
        </p:txBody>
      </p:sp>
      <p:sp>
        <p:nvSpPr>
          <p:cNvPr id="21" name="btfpHBCheckCross461574"/>
          <p:cNvSpPr/>
          <p:nvPr>
            <p:custDataLst>
              <p:tags r:id="rId1"/>
            </p:custDataLst>
          </p:nvPr>
        </p:nvSpPr>
        <p:spPr bwMode="gray">
          <a:xfrm>
            <a:off x="10672078" y="2542842"/>
            <a:ext cx="316246" cy="216726"/>
          </a:xfrm>
          <a:prstGeom prst="rect">
            <a:avLst/>
          </a:prstGeom>
          <a:blipFill>
            <a:blip r:embed="rId5" cstate="print"/>
            <a:stretch>
              <a:fillRect/>
            </a:stretch>
          </a:blipFill>
          <a:ln w="9525" cap="flat" cmpd="sng" algn="ctr">
            <a:noFill/>
            <a:prstDash val="solid"/>
            <a:miter lim="800000"/>
          </a:ln>
          <a:effectLst/>
          <a:extLst>
            <a:ext uri="{91240B29-F687-4F45-9708-019B960494DF}">
              <a14:hiddenLine xmlns:a14="http://schemas.microsoft.com/office/drawing/2010/main" xmlns=""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5999" tIns="35999" rIns="35999" bIns="35999" numCol="1" spcCol="0" rtlCol="0" fromWordArt="0" anchor="t" anchorCtr="0" forceAA="0" compatLnSpc="1">
            <a:prstTxWarp prst="textNoShape">
              <a:avLst/>
            </a:prstTxWarp>
            <a:noAutofit/>
          </a:bodyPr>
          <a:lstStyle/>
          <a:p>
            <a:pPr marL="0" marR="0" lvl="0" indent="0" algn="ctr" defTabSz="711205" rtl="0" eaLnBrk="1" fontAlgn="auto" latinLnBrk="0" hangingPunct="1">
              <a:lnSpc>
                <a:spcPct val="100000"/>
              </a:lnSpc>
              <a:spcBef>
                <a:spcPts val="1200"/>
              </a:spcBef>
              <a:spcAft>
                <a:spcPts val="0"/>
              </a:spcAft>
              <a:buClrTx/>
              <a:buSzTx/>
              <a:buFontTx/>
              <a:buNone/>
              <a:tabLst/>
              <a:defRPr/>
            </a:pPr>
            <a:endParaRPr kumimoji="0" lang="en-GB" sz="1600" b="0" i="0" u="none" strike="noStrike" kern="1200" cap="none" spc="0" normalizeH="0" baseline="0" noProof="0">
              <a:ln>
                <a:noFill/>
              </a:ln>
              <a:solidFill>
                <a:srgbClr val="000000"/>
              </a:solidFill>
              <a:effectLst/>
              <a:uLnTx/>
              <a:uFillTx/>
              <a:latin typeface="Lato"/>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475" y="476250"/>
            <a:ext cx="5810250" cy="461665"/>
          </a:xfrm>
          <a:prstGeom prst="rect">
            <a:avLst/>
          </a:prstGeom>
          <a:noFill/>
        </p:spPr>
        <p:txBody>
          <a:bodyPr wrap="square" rtlCol="0">
            <a:spAutoFit/>
          </a:bodyPr>
          <a:lstStyle/>
          <a:p>
            <a:r>
              <a:rPr lang="en-US" altLang="en-US" sz="2400" b="1" dirty="0" smtClean="0">
                <a:solidFill>
                  <a:srgbClr val="197B89"/>
                </a:solidFill>
                <a:sym typeface="Calibri"/>
              </a:rPr>
              <a:t>Last week </a:t>
            </a:r>
            <a:r>
              <a:rPr lang="en-US" altLang="en-US" sz="2400" b="1" dirty="0" smtClean="0">
                <a:solidFill>
                  <a:srgbClr val="197B89"/>
                </a:solidFill>
                <a:sym typeface="Calibri"/>
              </a:rPr>
              <a:t>Sources And Its Status</a:t>
            </a:r>
          </a:p>
        </p:txBody>
      </p:sp>
      <p:graphicFrame>
        <p:nvGraphicFramePr>
          <p:cNvPr id="3" name="Table 2"/>
          <p:cNvGraphicFramePr>
            <a:graphicFrameLocks noGrp="1"/>
          </p:cNvGraphicFramePr>
          <p:nvPr/>
        </p:nvGraphicFramePr>
        <p:xfrm>
          <a:off x="334941" y="1283430"/>
          <a:ext cx="7157681" cy="5240201"/>
        </p:xfrm>
        <a:graphic>
          <a:graphicData uri="http://schemas.openxmlformats.org/drawingml/2006/table">
            <a:tbl>
              <a:tblPr firstRow="1" bandRow="1">
                <a:tableStyleId>{5C22544A-7EE6-4342-B048-85BDC9FD1C3A}</a:tableStyleId>
              </a:tblPr>
              <a:tblGrid>
                <a:gridCol w="1431537"/>
                <a:gridCol w="1444956"/>
                <a:gridCol w="1418114"/>
                <a:gridCol w="1431537"/>
                <a:gridCol w="1431537"/>
              </a:tblGrid>
              <a:tr h="1036076">
                <a:tc>
                  <a:txBody>
                    <a:bodyPr/>
                    <a:lstStyle/>
                    <a:p>
                      <a:pPr algn="ctr"/>
                      <a:r>
                        <a:rPr lang="en-US" sz="1400" dirty="0" smtClean="0"/>
                        <a:t>Stages of production</a:t>
                      </a:r>
                      <a:endParaRPr lang="en-US" sz="1400" dirty="0"/>
                    </a:p>
                  </a:txBody>
                  <a:tcPr anchor="ctr"/>
                </a:tc>
                <a:tc>
                  <a:txBody>
                    <a:bodyPr/>
                    <a:lstStyle/>
                    <a:p>
                      <a:pPr algn="ctr"/>
                      <a:r>
                        <a:rPr lang="en-US" sz="1400" dirty="0" smtClean="0"/>
                        <a:t>MCA _ROC/RD</a:t>
                      </a:r>
                      <a:endParaRPr lang="en-US" sz="1400" dirty="0"/>
                    </a:p>
                  </a:txBody>
                  <a:tcPr anchor="ctr"/>
                </a:tc>
                <a:tc>
                  <a:txBody>
                    <a:bodyPr/>
                    <a:lstStyle/>
                    <a:p>
                      <a:pPr algn="ctr"/>
                      <a:r>
                        <a:rPr lang="en-US" sz="1400" dirty="0" smtClean="0"/>
                        <a:t>SEBI</a:t>
                      </a:r>
                      <a:endParaRPr lang="en-US" sz="1400" dirty="0"/>
                    </a:p>
                  </a:txBody>
                  <a:tcPr anchor="ctr"/>
                </a:tc>
                <a:tc>
                  <a:txBody>
                    <a:bodyPr/>
                    <a:lstStyle/>
                    <a:p>
                      <a:pPr algn="ctr" rtl="0" fontAlgn="t"/>
                      <a:r>
                        <a:rPr lang="en-US" sz="1400" b="1" i="0" u="none" strike="noStrike" dirty="0" smtClean="0">
                          <a:solidFill>
                            <a:srgbClr val="FFFFFF"/>
                          </a:solidFill>
                          <a:latin typeface="+mn-lt"/>
                        </a:rPr>
                        <a:t>Delivered as per planned schedule? </a:t>
                      </a:r>
                      <a:endParaRPr lang="en-US" sz="1400" b="1" i="0" u="none" strike="noStrike" dirty="0">
                        <a:solidFill>
                          <a:srgbClr val="FFFFFF"/>
                        </a:solidFill>
                        <a:latin typeface="+mn-lt"/>
                      </a:endParaRPr>
                    </a:p>
                  </a:txBody>
                  <a:tcPr anchor="ctr"/>
                </a:tc>
                <a:tc>
                  <a:txBody>
                    <a:bodyPr/>
                    <a:lstStyle/>
                    <a:p>
                      <a:pPr algn="ctr"/>
                      <a:r>
                        <a:rPr lang="en-US" sz="1400" dirty="0" smtClean="0"/>
                        <a:t>Comments</a:t>
                      </a:r>
                      <a:endParaRPr lang="en-US" sz="1400" dirty="0"/>
                    </a:p>
                  </a:txBody>
                  <a:tcPr anchor="ctr"/>
                </a:tc>
              </a:tr>
              <a:tr h="587110">
                <a:tc>
                  <a:txBody>
                    <a:bodyPr/>
                    <a:lstStyle/>
                    <a:p>
                      <a:pPr algn="ctr" rtl="0" fontAlgn="ctr"/>
                      <a:r>
                        <a:rPr lang="en-US" sz="1200" b="0" i="0" u="none" strike="noStrike" dirty="0">
                          <a:solidFill>
                            <a:srgbClr val="000000"/>
                          </a:solidFill>
                          <a:latin typeface="+mn-lt"/>
                        </a:rPr>
                        <a:t>Analysis</a:t>
                      </a:r>
                    </a:p>
                  </a:txBody>
                  <a:tcPr marL="9525" marR="9525" marT="9525" marB="0" anchor="ctr"/>
                </a:tc>
                <a:tc>
                  <a:txBody>
                    <a:bodyPr/>
                    <a:lstStyle/>
                    <a:p>
                      <a:pPr algn="ctr"/>
                      <a:r>
                        <a:rPr lang="en-US" sz="1200" dirty="0" smtClean="0">
                          <a:latin typeface="+mn-lt"/>
                        </a:rPr>
                        <a:t>Completed</a:t>
                      </a:r>
                      <a:endParaRPr lang="en-US" sz="1200" dirty="0">
                        <a:latin typeface="+mn-lt"/>
                      </a:endParaRP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txBody>
                  <a:tcPr anchor="b">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a:latin typeface="+mn-lt"/>
                      </a:endParaRPr>
                    </a:p>
                  </a:txBody>
                  <a:tcPr/>
                </a:tc>
              </a:tr>
              <a:tr h="484826">
                <a:tc>
                  <a:txBody>
                    <a:bodyPr/>
                    <a:lstStyle/>
                    <a:p>
                      <a:pPr algn="ctr" rtl="0" fontAlgn="ctr"/>
                      <a:r>
                        <a:rPr lang="en-US" sz="1200" b="0" i="0" u="none" strike="noStrike" dirty="0">
                          <a:solidFill>
                            <a:srgbClr val="000000"/>
                          </a:solidFill>
                          <a:latin typeface="+mn-lt"/>
                        </a:rPr>
                        <a:t>DB Setup</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tc>
              </a:tr>
              <a:tr h="587110">
                <a:tc>
                  <a:txBody>
                    <a:bodyPr/>
                    <a:lstStyle/>
                    <a:p>
                      <a:pPr algn="ctr" rtl="0" fontAlgn="ctr"/>
                      <a:r>
                        <a:rPr lang="en-US" sz="1200" b="0" i="0" u="none" strike="noStrike" dirty="0">
                          <a:solidFill>
                            <a:srgbClr val="000000"/>
                          </a:solidFill>
                          <a:latin typeface="+mn-lt"/>
                        </a:rPr>
                        <a:t>Scripting</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txBody>
                  <a:tcPr anchor="b">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tc>
              </a:tr>
              <a:tr h="531205">
                <a:tc>
                  <a:txBody>
                    <a:bodyPr/>
                    <a:lstStyle/>
                    <a:p>
                      <a:pPr algn="ctr" rtl="0" fontAlgn="ctr"/>
                      <a:r>
                        <a:rPr lang="en-US" sz="1200" b="0" i="0" u="none" strike="noStrike" dirty="0">
                          <a:solidFill>
                            <a:srgbClr val="000000"/>
                          </a:solidFill>
                          <a:latin typeface="+mn-lt"/>
                        </a:rPr>
                        <a:t>Script-Testing with bulk data extraction</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mn-lt"/>
                        </a:rPr>
                        <a:t> </a:t>
                      </a:r>
                      <a:r>
                        <a:rPr lang="en-US" sz="1200" dirty="0" smtClean="0">
                          <a:latin typeface="+mn-lt"/>
                        </a:rPr>
                        <a:t>Completed</a:t>
                      </a:r>
                    </a:p>
                  </a:txBody>
                  <a:tcPr anchor="ctr">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nchor="ctr"/>
                </a:tc>
              </a:tr>
              <a:tr h="97779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latin typeface="+mn-lt"/>
                        </a:rPr>
                        <a:t>API Setup/API Testing</a:t>
                      </a:r>
                    </a:p>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latin typeface="+mn-lt"/>
                        </a:rPr>
                        <a:t>/API Documentation</a:t>
                      </a:r>
                    </a:p>
                    <a:p>
                      <a:pPr algn="ctr" rtl="0" fontAlgn="ctr"/>
                      <a:endParaRPr lang="en-US" sz="1200" b="0" i="0" u="none" strike="noStrike" dirty="0">
                        <a:solidFill>
                          <a:srgbClr val="000000"/>
                        </a:solidFill>
                        <a:latin typeface="+mn-lt"/>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nchor="ctr"/>
                </a:tc>
              </a:tr>
              <a:tr h="345359">
                <a:tc>
                  <a:txBody>
                    <a:bodyPr/>
                    <a:lstStyle/>
                    <a:p>
                      <a:pPr algn="ctr" rtl="0" fontAlgn="ctr"/>
                      <a:r>
                        <a:rPr lang="en-US" sz="1200" b="0" i="0" u="none" strike="noStrike" dirty="0">
                          <a:solidFill>
                            <a:srgbClr val="000000"/>
                          </a:solidFill>
                          <a:latin typeface="+mn-lt"/>
                        </a:rPr>
                        <a:t>E2E Testing</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tc>
              </a:tr>
              <a:tr h="345359">
                <a:tc>
                  <a:txBody>
                    <a:bodyPr/>
                    <a:lstStyle/>
                    <a:p>
                      <a:pPr algn="ctr" rtl="0" fontAlgn="ctr"/>
                      <a:r>
                        <a:rPr lang="en-US" sz="1200" b="0" i="0" u="none" strike="noStrike">
                          <a:solidFill>
                            <a:srgbClr val="000000"/>
                          </a:solidFill>
                          <a:latin typeface="+mn-lt"/>
                        </a:rPr>
                        <a:t>Dashboard</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tc>
              </a:tr>
              <a:tr h="345359">
                <a:tc>
                  <a:txBody>
                    <a:bodyPr/>
                    <a:lstStyle/>
                    <a:p>
                      <a:pPr algn="ctr" rtl="0" fontAlgn="ctr"/>
                      <a:r>
                        <a:rPr lang="en-US" sz="1200" b="0" i="0" u="none" strike="noStrike" dirty="0">
                          <a:solidFill>
                            <a:srgbClr val="000000"/>
                          </a:solidFill>
                          <a:latin typeface="+mn-lt"/>
                        </a:rPr>
                        <a:t> Deployment</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Completed</a:t>
                      </a:r>
                    </a:p>
                  </a:txBody>
                  <a:tcPr anchor="ctr">
                    <a:solidFill>
                      <a:schemeClr val="accent6"/>
                    </a:solidFill>
                  </a:tcPr>
                </a:tc>
                <a:tc>
                  <a:txBody>
                    <a:bodyPr/>
                    <a:lstStyle/>
                    <a:p>
                      <a:pPr algn="ctr"/>
                      <a:r>
                        <a:rPr lang="en-US" sz="1200" dirty="0" smtClean="0">
                          <a:latin typeface="+mn-lt"/>
                        </a:rPr>
                        <a:t>YES</a:t>
                      </a:r>
                      <a:endParaRPr lang="en-US" sz="1200" dirty="0">
                        <a:latin typeface="+mn-lt"/>
                      </a:endParaRPr>
                    </a:p>
                  </a:txBody>
                  <a:tcPr anchor="ctr">
                    <a:solidFill>
                      <a:schemeClr val="accent6"/>
                    </a:solidFill>
                  </a:tcPr>
                </a:tc>
                <a:tc>
                  <a:txBody>
                    <a:bodyPr/>
                    <a:lstStyle/>
                    <a:p>
                      <a:pPr algn="ctr"/>
                      <a:endParaRPr lang="en-US" sz="1100" dirty="0">
                        <a:latin typeface="+mn-lt"/>
                      </a:endParaRPr>
                    </a:p>
                  </a:txBody>
                  <a:tcPr/>
                </a:tc>
              </a:tr>
            </a:tbl>
          </a:graphicData>
        </a:graphic>
      </p:graphicFrame>
      <p:sp>
        <p:nvSpPr>
          <p:cNvPr id="4" name="Rectangle 3"/>
          <p:cNvSpPr/>
          <p:nvPr/>
        </p:nvSpPr>
        <p:spPr>
          <a:xfrm>
            <a:off x="7683690" y="1434142"/>
            <a:ext cx="4271750" cy="4708981"/>
          </a:xfrm>
          <a:prstGeom prst="rect">
            <a:avLst/>
          </a:prstGeom>
          <a:ln w="9525">
            <a:solidFill>
              <a:schemeClr val="tx1"/>
            </a:solidFill>
          </a:ln>
        </p:spPr>
        <p:txBody>
          <a:bodyPr wrap="square">
            <a:spAutoFit/>
          </a:bodyPr>
          <a:lstStyle/>
          <a:p>
            <a:pPr>
              <a:lnSpc>
                <a:spcPct val="150000"/>
              </a:lnSpc>
            </a:pPr>
            <a:r>
              <a:rPr lang="en-IN" sz="2000" b="1" dirty="0" smtClean="0"/>
              <a:t>Start-up India Status:</a:t>
            </a:r>
            <a:endParaRPr lang="en-US" sz="2000" b="1" dirty="0" smtClean="0"/>
          </a:p>
          <a:p>
            <a:pPr>
              <a:lnSpc>
                <a:spcPct val="150000"/>
              </a:lnSpc>
            </a:pPr>
            <a:endParaRPr lang="en-US" sz="1600" dirty="0" smtClean="0"/>
          </a:p>
          <a:p>
            <a:pPr>
              <a:lnSpc>
                <a:spcPct val="150000"/>
              </a:lnSpc>
              <a:buFont typeface="Arial" pitchFamily="34" charset="0"/>
              <a:buChar char="•"/>
            </a:pPr>
            <a:r>
              <a:rPr lang="en-US" sz="1600" dirty="0" smtClean="0"/>
              <a:t>  1,00,230 </a:t>
            </a:r>
            <a:r>
              <a:rPr lang="en-US" sz="1600" dirty="0" smtClean="0"/>
              <a:t>company URLs scrap from the website in 25 days.</a:t>
            </a:r>
          </a:p>
          <a:p>
            <a:pPr>
              <a:lnSpc>
                <a:spcPct val="150000"/>
              </a:lnSpc>
              <a:buFont typeface="Arial" pitchFamily="34" charset="0"/>
              <a:buChar char="•"/>
            </a:pPr>
            <a:r>
              <a:rPr lang="en-US" sz="1600" dirty="0" smtClean="0"/>
              <a:t> </a:t>
            </a:r>
            <a:r>
              <a:rPr lang="en-US" sz="1600" dirty="0" smtClean="0"/>
              <a:t> We </a:t>
            </a:r>
            <a:r>
              <a:rPr lang="en-US" sz="1600" dirty="0" smtClean="0"/>
              <a:t>have scraped 6000 company URL’s data in a day using a system.</a:t>
            </a:r>
          </a:p>
          <a:p>
            <a:pPr>
              <a:lnSpc>
                <a:spcPct val="150000"/>
              </a:lnSpc>
              <a:buFont typeface="Arial" pitchFamily="34" charset="0"/>
              <a:buChar char="•"/>
            </a:pPr>
            <a:r>
              <a:rPr lang="en-US" sz="1600" dirty="0" smtClean="0"/>
              <a:t> </a:t>
            </a:r>
            <a:r>
              <a:rPr lang="en-US" sz="1600" dirty="0" smtClean="0"/>
              <a:t> Totally </a:t>
            </a:r>
            <a:r>
              <a:rPr lang="en-US" sz="1600" dirty="0" smtClean="0"/>
              <a:t>we scraped </a:t>
            </a:r>
            <a:r>
              <a:rPr lang="en-US" sz="1600" dirty="0" smtClean="0"/>
              <a:t>80,000 </a:t>
            </a:r>
            <a:r>
              <a:rPr lang="en-US" sz="1600" dirty="0" smtClean="0"/>
              <a:t>the data in last 5 days.</a:t>
            </a:r>
          </a:p>
          <a:p>
            <a:pPr>
              <a:lnSpc>
                <a:spcPct val="150000"/>
              </a:lnSpc>
              <a:buFont typeface="Arial" pitchFamily="34" charset="0"/>
              <a:buChar char="•"/>
            </a:pPr>
            <a:r>
              <a:rPr lang="en-US" sz="1600" dirty="0" smtClean="0"/>
              <a:t> </a:t>
            </a:r>
            <a:r>
              <a:rPr lang="en-US" sz="1600" dirty="0" smtClean="0"/>
              <a:t> Now </a:t>
            </a:r>
            <a:r>
              <a:rPr lang="en-US" sz="1600" dirty="0" smtClean="0"/>
              <a:t>we are running  the script in two system. We will try to run add one more system for scraping the company’s  data.      </a:t>
            </a:r>
            <a:r>
              <a:rPr lang="en-US" dirty="0" smtClean="0"/>
              <a:t> </a:t>
            </a:r>
            <a:br>
              <a:rPr lang="en-US" dirty="0" smtClean="0"/>
            </a:b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75" y="361950"/>
            <a:ext cx="7731824" cy="369332"/>
          </a:xfrm>
          <a:prstGeom prst="rect">
            <a:avLst/>
          </a:prstGeom>
        </p:spPr>
        <p:txBody>
          <a:bodyPr wrap="square">
            <a:spAutoFit/>
          </a:bodyPr>
          <a:lstStyle/>
          <a:p>
            <a:pPr marL="12700">
              <a:buClr>
                <a:srgbClr val="0D9247"/>
              </a:buClr>
              <a:buSzPct val="25000"/>
            </a:pPr>
            <a:r>
              <a:rPr lang="en-US" altLang="en-US" b="1" dirty="0" smtClean="0">
                <a:solidFill>
                  <a:srgbClr val="197B89"/>
                </a:solidFill>
                <a:sym typeface="Calibri"/>
              </a:rPr>
              <a:t>Issues &amp; Challenges</a:t>
            </a:r>
            <a:endParaRPr lang="en-US" altLang="en-US" b="1" dirty="0">
              <a:solidFill>
                <a:srgbClr val="197B89"/>
              </a:solidFill>
              <a:sym typeface="Calibri"/>
            </a:endParaRPr>
          </a:p>
        </p:txBody>
      </p:sp>
      <p:sp>
        <p:nvSpPr>
          <p:cNvPr id="3" name="TextBox 2"/>
          <p:cNvSpPr txBox="1"/>
          <p:nvPr/>
        </p:nvSpPr>
        <p:spPr>
          <a:xfrm>
            <a:off x="285750" y="1257301"/>
            <a:ext cx="11496675" cy="5016758"/>
          </a:xfrm>
          <a:prstGeom prst="rect">
            <a:avLst/>
          </a:prstGeom>
          <a:noFill/>
        </p:spPr>
        <p:txBody>
          <a:bodyPr wrap="square" rtlCol="0">
            <a:spAutoFit/>
          </a:bodyPr>
          <a:lstStyle/>
          <a:p>
            <a:pPr algn="just"/>
            <a:r>
              <a:rPr lang="en-US" sz="1600" b="1" dirty="0" smtClean="0"/>
              <a:t>Market </a:t>
            </a:r>
            <a:r>
              <a:rPr lang="en-US" sz="1600" b="1" dirty="0" smtClean="0"/>
              <a:t>data :</a:t>
            </a:r>
          </a:p>
          <a:p>
            <a:pPr algn="just"/>
            <a:endParaRPr lang="en-US" sz="1600" dirty="0" smtClean="0"/>
          </a:p>
          <a:p>
            <a:pPr algn="just">
              <a:buFont typeface="Arial" pitchFamily="34" charset="0"/>
              <a:buChar char="•"/>
            </a:pPr>
            <a:r>
              <a:rPr lang="en-US" sz="1600" dirty="0" smtClean="0"/>
              <a:t>  The "SYMBOL not available" error: We're encountering null values in the daily scraping from the ACE company master. </a:t>
            </a:r>
          </a:p>
          <a:p>
            <a:pPr algn="just"/>
            <a:endParaRPr lang="en-US" sz="1600" dirty="0" smtClean="0"/>
          </a:p>
          <a:p>
            <a:pPr algn="just">
              <a:buFont typeface="Arial" pitchFamily="34" charset="0"/>
              <a:buChar char="•"/>
            </a:pPr>
            <a:r>
              <a:rPr lang="en-US" sz="1600" dirty="0" smtClean="0"/>
              <a:t>  Concerning the unavailability of standalone results: It appears that in the XBRL filings themselves, standalone results are missing. However, some companies have provided consolidated results.</a:t>
            </a:r>
          </a:p>
          <a:p>
            <a:pPr algn="just"/>
            <a:endParaRPr lang="en-US" sz="1600" dirty="0" smtClean="0"/>
          </a:p>
          <a:p>
            <a:pPr algn="just">
              <a:buFont typeface="Arial" pitchFamily="34" charset="0"/>
              <a:buChar char="•"/>
            </a:pPr>
            <a:r>
              <a:rPr lang="en-US" sz="1600" dirty="0" smtClean="0"/>
              <a:t> Regarding the "reserves And Surplus Half Year Ending  Actuals  Currently" field: It was indeed                                                                                         a  code  base  error, and  we  have  fixed  it  at  the  code  level.</a:t>
            </a:r>
          </a:p>
          <a:p>
            <a:pPr algn="just"/>
            <a:r>
              <a:rPr lang="en-US" sz="1600" dirty="0" smtClean="0"/>
              <a:t> </a:t>
            </a:r>
          </a:p>
          <a:p>
            <a:pPr algn="just">
              <a:buFont typeface="Arial" pitchFamily="34" charset="0"/>
              <a:buChar char="•"/>
            </a:pPr>
            <a:r>
              <a:rPr lang="en-US" sz="1600" dirty="0" smtClean="0"/>
              <a:t> For the "Nature of report is null" issue: This indicates that a particular key is missing in the XBRL filings. </a:t>
            </a:r>
            <a:br>
              <a:rPr lang="en-US" sz="1600" dirty="0" smtClean="0"/>
            </a:br>
            <a:endParaRPr lang="en-US" sz="1600" dirty="0" smtClean="0"/>
          </a:p>
          <a:p>
            <a:pPr algn="just"/>
            <a:r>
              <a:rPr lang="en-US" sz="1600" b="1" dirty="0" smtClean="0"/>
              <a:t>Solutions arrived :</a:t>
            </a:r>
          </a:p>
          <a:p>
            <a:pPr algn="just">
              <a:buFont typeface="Arial" pitchFamily="34" charset="0"/>
              <a:buChar char="•"/>
            </a:pPr>
            <a:endParaRPr lang="en-US" sz="1600" dirty="0" smtClean="0"/>
          </a:p>
          <a:p>
            <a:pPr>
              <a:buFont typeface="Arial" pitchFamily="34" charset="0"/>
              <a:buChar char="•"/>
            </a:pPr>
            <a:r>
              <a:rPr lang="en-US" sz="1600" dirty="0" smtClean="0"/>
              <a:t> There are 767 companies where the SYMBOL is null.</a:t>
            </a:r>
          </a:p>
          <a:p>
            <a:pPr>
              <a:buFont typeface="Arial" pitchFamily="34" charset="0"/>
              <a:buChar char="•"/>
            </a:pPr>
            <a:endParaRPr lang="en-US" sz="1600" dirty="0" smtClean="0"/>
          </a:p>
          <a:p>
            <a:pPr>
              <a:buFont typeface="Arial" pitchFamily="34" charset="0"/>
              <a:buChar char="•"/>
            </a:pPr>
            <a:r>
              <a:rPr lang="en-US" sz="1600" dirty="0" smtClean="0"/>
              <a:t> We are not aware of Related Party Transaction reports. We are not currently processing Related Party Transaction reports. If you would like to include them in our processing,  we'll need to develop a mechanism to handle them appropriately. Let me know if you want to proceed with this addition.</a:t>
            </a:r>
          </a:p>
          <a:p>
            <a:pPr algn="just">
              <a:buFont typeface="Arial" pitchFamily="34" charset="0"/>
              <a:buChar char="•"/>
            </a:pPr>
            <a:endParaRPr lang="en-US"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75" y="361950"/>
            <a:ext cx="7731824" cy="461665"/>
          </a:xfrm>
          <a:prstGeom prst="rect">
            <a:avLst/>
          </a:prstGeom>
        </p:spPr>
        <p:txBody>
          <a:bodyPr wrap="square">
            <a:spAutoFit/>
          </a:bodyPr>
          <a:lstStyle/>
          <a:p>
            <a:pPr marL="12700">
              <a:buClr>
                <a:srgbClr val="0D9247"/>
              </a:buClr>
              <a:buSzPct val="25000"/>
            </a:pPr>
            <a:r>
              <a:rPr lang="en-US" altLang="en-US" sz="2400" b="1" dirty="0" smtClean="0">
                <a:solidFill>
                  <a:srgbClr val="197B89"/>
                </a:solidFill>
                <a:sym typeface="Calibri"/>
              </a:rPr>
              <a:t>Work Planned for the Week</a:t>
            </a:r>
            <a:endParaRPr lang="en-US" altLang="en-US" sz="2400" b="1" dirty="0">
              <a:solidFill>
                <a:srgbClr val="197B89"/>
              </a:solidFill>
              <a:sym typeface="Calibri"/>
            </a:endParaRPr>
          </a:p>
        </p:txBody>
      </p:sp>
      <p:sp>
        <p:nvSpPr>
          <p:cNvPr id="4" name="TextBox 3"/>
          <p:cNvSpPr txBox="1"/>
          <p:nvPr/>
        </p:nvSpPr>
        <p:spPr>
          <a:xfrm>
            <a:off x="518615" y="1487600"/>
            <a:ext cx="9949218" cy="2862322"/>
          </a:xfrm>
          <a:prstGeom prst="rect">
            <a:avLst/>
          </a:prstGeom>
          <a:noFill/>
        </p:spPr>
        <p:txBody>
          <a:bodyPr wrap="square" rtlCol="0">
            <a:spAutoFit/>
          </a:bodyPr>
          <a:lstStyle/>
          <a:p>
            <a:r>
              <a:rPr lang="en-IN" b="1" dirty="0" smtClean="0"/>
              <a:t>Source: Import Export Code to be checked in 2 websites as 3 parts.</a:t>
            </a:r>
          </a:p>
          <a:p>
            <a:endParaRPr lang="en-IN" dirty="0" smtClean="0"/>
          </a:p>
          <a:p>
            <a:r>
              <a:rPr lang="en-IN" dirty="0" smtClean="0"/>
              <a:t>Status: Team is analysing the complexity of the source.</a:t>
            </a:r>
          </a:p>
          <a:p>
            <a:endParaRPr lang="en-IN" dirty="0" smtClean="0"/>
          </a:p>
          <a:p>
            <a:pPr marL="342900" indent="-342900">
              <a:buFont typeface="+mj-lt"/>
              <a:buAutoNum type="arabicPeriod"/>
            </a:pPr>
            <a:r>
              <a:rPr lang="en-IN" dirty="0" smtClean="0"/>
              <a:t>Working on to automatically capture the Captcha.</a:t>
            </a:r>
          </a:p>
          <a:p>
            <a:pPr marL="342900" indent="-342900">
              <a:buFont typeface="+mj-lt"/>
              <a:buAutoNum type="arabicPeriod"/>
            </a:pPr>
            <a:r>
              <a:rPr lang="en-IN" dirty="0" smtClean="0"/>
              <a:t>The list of PAN details to be shared for the source to calculate the estimation.</a:t>
            </a:r>
          </a:p>
          <a:p>
            <a:pPr marL="342900" indent="-342900">
              <a:buFont typeface="+mj-lt"/>
              <a:buAutoNum type="arabicPeriod"/>
            </a:pPr>
            <a:r>
              <a:rPr lang="en-IN" dirty="0" smtClean="0"/>
              <a:t>Required the list of fields to be stored in the DB table.</a:t>
            </a:r>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8784" y="3316399"/>
            <a:ext cx="3889612" cy="400110"/>
          </a:xfrm>
          <a:prstGeom prst="rect">
            <a:avLst/>
          </a:prstGeom>
          <a:noFill/>
        </p:spPr>
        <p:txBody>
          <a:bodyPr wrap="square" rtlCol="0">
            <a:spAutoFit/>
          </a:bodyPr>
          <a:lstStyle/>
          <a:p>
            <a:pPr algn="ctr"/>
            <a:r>
              <a:rPr lang="en-IN" sz="2000" b="1" dirty="0" smtClean="0"/>
              <a:t>Questions?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Freeform 5"/>
          <p:cNvSpPr/>
          <p:nvPr/>
        </p:nvSpPr>
        <p:spPr bwMode="auto">
          <a:xfrm>
            <a:off x="5538787" y="0"/>
            <a:ext cx="4584700" cy="3425825"/>
          </a:xfrm>
          <a:custGeom>
            <a:avLst/>
            <a:gdLst>
              <a:gd name="T0" fmla="*/ 0 w 2888"/>
              <a:gd name="T1" fmla="*/ 0 h 2158"/>
              <a:gd name="T2" fmla="*/ 987 w 2888"/>
              <a:gd name="T3" fmla="*/ 0 h 2158"/>
              <a:gd name="T4" fmla="*/ 2888 w 2888"/>
              <a:gd name="T5" fmla="*/ 2158 h 2158"/>
              <a:gd name="T6" fmla="*/ 1901 w 2888"/>
              <a:gd name="T7" fmla="*/ 2158 h 2158"/>
              <a:gd name="T8" fmla="*/ 0 w 2888"/>
              <a:gd name="T9" fmla="*/ 0 h 2158"/>
            </a:gdLst>
            <a:ahLst/>
            <a:cxnLst>
              <a:cxn ang="0">
                <a:pos x="T0" y="T1"/>
              </a:cxn>
              <a:cxn ang="0">
                <a:pos x="T2" y="T3"/>
              </a:cxn>
              <a:cxn ang="0">
                <a:pos x="T4" y="T5"/>
              </a:cxn>
              <a:cxn ang="0">
                <a:pos x="T6" y="T7"/>
              </a:cxn>
              <a:cxn ang="0">
                <a:pos x="T8" y="T9"/>
              </a:cxn>
            </a:cxnLst>
            <a:rect l="0" t="0" r="r" b="b"/>
            <a:pathLst>
              <a:path w="2888" h="2158">
                <a:moveTo>
                  <a:pt x="0" y="0"/>
                </a:moveTo>
                <a:lnTo>
                  <a:pt x="987" y="0"/>
                </a:lnTo>
                <a:lnTo>
                  <a:pt x="2888" y="2158"/>
                </a:lnTo>
                <a:lnTo>
                  <a:pt x="1901" y="2158"/>
                </a:lnTo>
                <a:lnTo>
                  <a:pt x="0" y="0"/>
                </a:lnTo>
                <a:close/>
              </a:path>
            </a:pathLst>
          </a:custGeom>
          <a:solidFill>
            <a:srgbClr val="4092A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IN"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867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fld id="{BAE28E78-E1DC-48E0-9EE0-926ADFFA0F6D}" type="datetime1">
              <a:rPr kumimoji="0" lang="en-IN" sz="1200" b="0" i="0" u="none" strike="noStrike" kern="1200" cap="none" spc="0" normalizeH="0" baseline="0" noProof="0" smtClean="0">
                <a:ln>
                  <a:noFill/>
                </a:ln>
                <a:solidFill>
                  <a:prstClr val="white"/>
                </a:solidFill>
                <a:effectLst/>
                <a:uLnTx/>
                <a:uFillTx/>
                <a:latin typeface="Source Sans Pro"/>
                <a:ea typeface="+mn-ea"/>
                <a:cs typeface="+mn-cs"/>
              </a:rPr>
              <a:pPr marL="0" marR="0" lvl="0" indent="0" algn="l" defTabSz="914400" rtl="0" eaLnBrk="1" fontAlgn="auto" latinLnBrk="0" hangingPunct="1">
                <a:lnSpc>
                  <a:spcPct val="100000"/>
                </a:lnSpc>
                <a:spcBef>
                  <a:spcPts val="0"/>
                </a:spcBef>
                <a:spcAft>
                  <a:spcPts val="0"/>
                </a:spcAft>
                <a:buClrTx/>
                <a:buSzTx/>
                <a:buFontTx/>
                <a:buNone/>
              </a:pPr>
              <a:t>11-03-2024</a:t>
            </a:fld>
            <a:endParaRPr kumimoji="0" lang="en-IN" sz="12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48674" name="Freeform 5"/>
          <p:cNvSpPr/>
          <p:nvPr/>
        </p:nvSpPr>
        <p:spPr bwMode="auto">
          <a:xfrm>
            <a:off x="7480877" y="0"/>
            <a:ext cx="4584700" cy="3425825"/>
          </a:xfrm>
          <a:custGeom>
            <a:avLst/>
            <a:gdLst>
              <a:gd name="T0" fmla="*/ 0 w 2888"/>
              <a:gd name="T1" fmla="*/ 0 h 2158"/>
              <a:gd name="T2" fmla="*/ 987 w 2888"/>
              <a:gd name="T3" fmla="*/ 0 h 2158"/>
              <a:gd name="T4" fmla="*/ 2888 w 2888"/>
              <a:gd name="T5" fmla="*/ 2158 h 2158"/>
              <a:gd name="T6" fmla="*/ 1901 w 2888"/>
              <a:gd name="T7" fmla="*/ 2158 h 2158"/>
              <a:gd name="T8" fmla="*/ 0 w 2888"/>
              <a:gd name="T9" fmla="*/ 0 h 2158"/>
            </a:gdLst>
            <a:ahLst/>
            <a:cxnLst>
              <a:cxn ang="0">
                <a:pos x="T0" y="T1"/>
              </a:cxn>
              <a:cxn ang="0">
                <a:pos x="T2" y="T3"/>
              </a:cxn>
              <a:cxn ang="0">
                <a:pos x="T4" y="T5"/>
              </a:cxn>
              <a:cxn ang="0">
                <a:pos x="T6" y="T7"/>
              </a:cxn>
              <a:cxn ang="0">
                <a:pos x="T8" y="T9"/>
              </a:cxn>
            </a:cxnLst>
            <a:rect l="0" t="0" r="r" b="b"/>
            <a:pathLst>
              <a:path w="2888" h="2158">
                <a:moveTo>
                  <a:pt x="0" y="0"/>
                </a:moveTo>
                <a:lnTo>
                  <a:pt x="987" y="0"/>
                </a:lnTo>
                <a:lnTo>
                  <a:pt x="2888" y="2158"/>
                </a:lnTo>
                <a:lnTo>
                  <a:pt x="1901" y="2158"/>
                </a:lnTo>
                <a:lnTo>
                  <a:pt x="0" y="0"/>
                </a:ln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IN" sz="1800" b="0" i="0" u="none" strike="noStrike" kern="1200" cap="none" spc="0" normalizeH="0" baseline="0" noProof="0" dirty="0">
              <a:ln>
                <a:noFill/>
              </a:ln>
              <a:solidFill>
                <a:prstClr val="black"/>
              </a:solidFill>
              <a:effectLst/>
              <a:uLnTx/>
              <a:uFillTx/>
              <a:latin typeface="Source Sans Pro"/>
              <a:ea typeface="+mn-ea"/>
              <a:cs typeface="+mn-cs"/>
            </a:endParaRPr>
          </a:p>
        </p:txBody>
      </p:sp>
      <p:pic>
        <p:nvPicPr>
          <p:cNvPr id="2097156" name="Picture 64"/>
          <p:cNvPicPr>
            <a:picLocks noChangeAspect="1"/>
          </p:cNvPicPr>
          <p:nvPr/>
        </p:nvPicPr>
        <p:blipFill>
          <a:blip r:embed="rId2"/>
          <a:stretch>
            <a:fillRect/>
          </a:stretch>
        </p:blipFill>
        <p:spPr>
          <a:xfrm>
            <a:off x="2356327" y="4109387"/>
            <a:ext cx="2064597" cy="982748"/>
          </a:xfrm>
          <a:prstGeom prst="rect">
            <a:avLst/>
          </a:prstGeom>
        </p:spPr>
      </p:pic>
      <p:sp>
        <p:nvSpPr>
          <p:cNvPr id="1048675" name="TextBox 12"/>
          <p:cNvSpPr txBox="1"/>
          <p:nvPr/>
        </p:nvSpPr>
        <p:spPr>
          <a:xfrm>
            <a:off x="2246487" y="2574397"/>
            <a:ext cx="4373880" cy="9931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6000" b="0" i="0" u="none" strike="noStrike" kern="1200" cap="none" spc="0" normalizeH="0" baseline="0" noProof="0" dirty="0">
                <a:ln>
                  <a:noFill/>
                </a:ln>
                <a:solidFill>
                  <a:srgbClr val="197B89"/>
                </a:solidFill>
                <a:effectLst/>
                <a:uLnTx/>
                <a:uFillTx/>
                <a:latin typeface="Source Sans Pro Light" panose="020B0403030403020204" pitchFamily="34" charset="0"/>
                <a:ea typeface="Source Sans Pro Light" panose="020B0403030403020204" pitchFamily="34" charset="0"/>
                <a:cs typeface="+mn-cs"/>
              </a:rPr>
              <a:t>THANK YOU</a:t>
            </a:r>
            <a:endParaRPr kumimoji="0" lang="en-IN" sz="6000" b="0" i="0" u="none" strike="noStrike" kern="1200" cap="none" spc="0" normalizeH="0" baseline="0" noProof="0" dirty="0">
              <a:ln>
                <a:noFill/>
              </a:ln>
              <a:solidFill>
                <a:srgbClr val="197B89"/>
              </a:solidFill>
              <a:effectLst/>
              <a:uLnTx/>
              <a:uFillTx/>
              <a:latin typeface="Source Sans Pro Light" panose="020B0403030403020204" pitchFamily="34" charset="0"/>
              <a:ea typeface="Source Sans Pro Light" panose="020B0403030403020204" pitchFamily="34" charset="0"/>
              <a:cs typeface="+mn-cs"/>
            </a:endParaRPr>
          </a:p>
        </p:txBody>
      </p:sp>
      <p:sp>
        <p:nvSpPr>
          <p:cNvPr id="1048676" name="Freeform 56"/>
          <p:cNvSpPr/>
          <p:nvPr/>
        </p:nvSpPr>
        <p:spPr bwMode="auto">
          <a:xfrm>
            <a:off x="5538787" y="3425825"/>
            <a:ext cx="4584700" cy="3432175"/>
          </a:xfrm>
          <a:custGeom>
            <a:avLst/>
            <a:gdLst>
              <a:gd name="T0" fmla="*/ 0 w 2888"/>
              <a:gd name="T1" fmla="*/ 2162 h 2162"/>
              <a:gd name="T2" fmla="*/ 987 w 2888"/>
              <a:gd name="T3" fmla="*/ 2162 h 2162"/>
              <a:gd name="T4" fmla="*/ 2888 w 2888"/>
              <a:gd name="T5" fmla="*/ 0 h 2162"/>
              <a:gd name="T6" fmla="*/ 1901 w 2888"/>
              <a:gd name="T7" fmla="*/ 0 h 2162"/>
              <a:gd name="T8" fmla="*/ 0 w 2888"/>
              <a:gd name="T9" fmla="*/ 2162 h 2162"/>
            </a:gdLst>
            <a:ahLst/>
            <a:cxnLst>
              <a:cxn ang="0">
                <a:pos x="T0" y="T1"/>
              </a:cxn>
              <a:cxn ang="0">
                <a:pos x="T2" y="T3"/>
              </a:cxn>
              <a:cxn ang="0">
                <a:pos x="T4" y="T5"/>
              </a:cxn>
              <a:cxn ang="0">
                <a:pos x="T6" y="T7"/>
              </a:cxn>
              <a:cxn ang="0">
                <a:pos x="T8" y="T9"/>
              </a:cxn>
            </a:cxnLst>
            <a:rect l="0" t="0" r="r" b="b"/>
            <a:pathLst>
              <a:path w="2888" h="2162">
                <a:moveTo>
                  <a:pt x="0" y="2162"/>
                </a:moveTo>
                <a:lnTo>
                  <a:pt x="987" y="2162"/>
                </a:lnTo>
                <a:lnTo>
                  <a:pt x="2888" y="0"/>
                </a:lnTo>
                <a:lnTo>
                  <a:pt x="1901" y="0"/>
                </a:lnTo>
                <a:lnTo>
                  <a:pt x="0" y="2162"/>
                </a:lnTo>
                <a:close/>
              </a:path>
            </a:pathLst>
          </a:custGeom>
          <a:solidFill>
            <a:srgbClr val="39798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IN"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8677" name="Freeform 56"/>
          <p:cNvSpPr/>
          <p:nvPr/>
        </p:nvSpPr>
        <p:spPr bwMode="auto">
          <a:xfrm>
            <a:off x="7480877" y="3425825"/>
            <a:ext cx="4584700" cy="3432175"/>
          </a:xfrm>
          <a:custGeom>
            <a:avLst/>
            <a:gdLst>
              <a:gd name="T0" fmla="*/ 0 w 2888"/>
              <a:gd name="T1" fmla="*/ 2162 h 2162"/>
              <a:gd name="T2" fmla="*/ 987 w 2888"/>
              <a:gd name="T3" fmla="*/ 2162 h 2162"/>
              <a:gd name="T4" fmla="*/ 2888 w 2888"/>
              <a:gd name="T5" fmla="*/ 0 h 2162"/>
              <a:gd name="T6" fmla="*/ 1901 w 2888"/>
              <a:gd name="T7" fmla="*/ 0 h 2162"/>
              <a:gd name="T8" fmla="*/ 0 w 2888"/>
              <a:gd name="T9" fmla="*/ 2162 h 2162"/>
            </a:gdLst>
            <a:ahLst/>
            <a:cxnLst>
              <a:cxn ang="0">
                <a:pos x="T0" y="T1"/>
              </a:cxn>
              <a:cxn ang="0">
                <a:pos x="T2" y="T3"/>
              </a:cxn>
              <a:cxn ang="0">
                <a:pos x="T4" y="T5"/>
              </a:cxn>
              <a:cxn ang="0">
                <a:pos x="T6" y="T7"/>
              </a:cxn>
              <a:cxn ang="0">
                <a:pos x="T8" y="T9"/>
              </a:cxn>
            </a:cxnLst>
            <a:rect l="0" t="0" r="r" b="b"/>
            <a:pathLst>
              <a:path w="2888" h="2162">
                <a:moveTo>
                  <a:pt x="0" y="2162"/>
                </a:moveTo>
                <a:lnTo>
                  <a:pt x="987" y="2162"/>
                </a:lnTo>
                <a:lnTo>
                  <a:pt x="2888" y="0"/>
                </a:lnTo>
                <a:lnTo>
                  <a:pt x="1901" y="0"/>
                </a:lnTo>
                <a:lnTo>
                  <a:pt x="0" y="2162"/>
                </a:lnTo>
                <a:close/>
              </a:path>
            </a:pathLst>
          </a:custGeom>
          <a:solidFill>
            <a:srgbClr val="7EC23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IN" sz="1800" b="0" i="0" u="none" strike="noStrike" kern="1200" cap="none" spc="0" normalizeH="0" baseline="0" noProof="0" dirty="0">
              <a:ln>
                <a:noFill/>
              </a:ln>
              <a:solidFill>
                <a:prstClr val="black"/>
              </a:solidFill>
              <a:effectLst/>
              <a:uLnTx/>
              <a:uFillTx/>
              <a:latin typeface="Source Sans Pro"/>
              <a:ea typeface="+mn-ea"/>
              <a:cs typeface="+mn-cs"/>
            </a:endParaRPr>
          </a:p>
        </p:txBody>
      </p:sp>
      <p:grpSp>
        <p:nvGrpSpPr>
          <p:cNvPr id="71" name="Group 11"/>
          <p:cNvGrpSpPr/>
          <p:nvPr/>
        </p:nvGrpSpPr>
        <p:grpSpPr>
          <a:xfrm>
            <a:off x="3748755" y="3442057"/>
            <a:ext cx="2450077" cy="358140"/>
            <a:chOff x="2490801" y="3470534"/>
            <a:chExt cx="2450077" cy="358140"/>
          </a:xfrm>
        </p:grpSpPr>
        <p:pic>
          <p:nvPicPr>
            <p:cNvPr id="2097157" name="Graphic 6" descr="Envelope"/>
            <p:cNvPicPr>
              <a:picLocks noChangeAspect="1"/>
            </p:cNvPicPr>
            <p:nvPr/>
          </p:nvPicPr>
          <p:blipFill>
            <a:blip r:embed="rId3" cstate="print"/>
            <a:stretch>
              <a:fillRect/>
            </a:stretch>
          </p:blipFill>
          <p:spPr>
            <a:xfrm>
              <a:off x="2490801" y="3505368"/>
              <a:ext cx="290106" cy="290106"/>
            </a:xfrm>
            <a:prstGeom prst="rect">
              <a:avLst/>
            </a:prstGeom>
          </p:spPr>
        </p:pic>
        <p:sp>
          <p:nvSpPr>
            <p:cNvPr id="1048678" name="TextBox 8"/>
            <p:cNvSpPr txBox="1"/>
            <p:nvPr/>
          </p:nvSpPr>
          <p:spPr>
            <a:xfrm>
              <a:off x="2802198" y="3470534"/>
              <a:ext cx="2138680" cy="3581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srgbClr val="197B89"/>
                  </a:solidFill>
                  <a:effectLst/>
                  <a:uLnTx/>
                  <a:uFillTx/>
                  <a:latin typeface="Source Sans Pro Light" panose="020B0403030403020204" pitchFamily="34" charset="0"/>
                  <a:ea typeface="Source Sans Pro Light" panose="020B0403030403020204" pitchFamily="34" charset="0"/>
                  <a:cs typeface="+mn-cs"/>
                </a:rPr>
                <a:t>info@nextwealth.in</a:t>
              </a:r>
            </a:p>
          </p:txBody>
        </p:sp>
      </p:grpSp>
      <p:sp>
        <p:nvSpPr>
          <p:cNvPr id="1048679" name="TextBox 53"/>
          <p:cNvSpPr txBox="1"/>
          <p:nvPr/>
        </p:nvSpPr>
        <p:spPr>
          <a:xfrm>
            <a:off x="4078082" y="3890291"/>
            <a:ext cx="2138680" cy="3581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srgbClr val="197B89"/>
                </a:solidFill>
                <a:effectLst/>
                <a:uLnTx/>
                <a:uFillTx/>
                <a:latin typeface="Source Sans Pro Light" panose="020B0403030403020204" pitchFamily="34" charset="0"/>
                <a:ea typeface="Source Sans Pro Light" panose="020B0403030403020204" pitchFamily="34" charset="0"/>
                <a:cs typeface="+mn-cs"/>
              </a:rPr>
              <a:t>www.nextwealth.in</a:t>
            </a:r>
          </a:p>
        </p:txBody>
      </p:sp>
      <p:pic>
        <p:nvPicPr>
          <p:cNvPr id="2097158" name="Picture 4"/>
          <p:cNvPicPr>
            <a:picLocks noChangeAspect="1"/>
          </p:cNvPicPr>
          <p:nvPr/>
        </p:nvPicPr>
        <p:blipFill>
          <a:blip r:embed="rId4"/>
          <a:stretch>
            <a:fillRect/>
          </a:stretch>
        </p:blipFill>
        <p:spPr>
          <a:xfrm>
            <a:off x="3744278" y="3895598"/>
            <a:ext cx="365758" cy="365758"/>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5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97156"/>
                                        </p:tgtEl>
                                        <p:attrNameLst>
                                          <p:attrName>style.visibility</p:attrName>
                                        </p:attrNameLst>
                                      </p:cBhvr>
                                      <p:to>
                                        <p:strVal val="visible"/>
                                      </p:to>
                                    </p:set>
                                    <p:animEffect transition="in" filter="wipe(down)">
                                      <p:cBhvr>
                                        <p:cTn id="7" dur="500"/>
                                        <p:tgtEl>
                                          <p:spTgt spid="209715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48671"/>
                                        </p:tgtEl>
                                        <p:attrNameLst>
                                          <p:attrName>style.visibility</p:attrName>
                                        </p:attrNameLst>
                                      </p:cBhvr>
                                      <p:to>
                                        <p:strVal val="visible"/>
                                      </p:to>
                                    </p:set>
                                    <p:animEffect transition="in" filter="wipe(down)">
                                      <p:cBhvr>
                                        <p:cTn id="11" dur="500"/>
                                        <p:tgtEl>
                                          <p:spTgt spid="104867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48676"/>
                                        </p:tgtEl>
                                        <p:attrNameLst>
                                          <p:attrName>style.visibility</p:attrName>
                                        </p:attrNameLst>
                                      </p:cBhvr>
                                      <p:to>
                                        <p:strVal val="visible"/>
                                      </p:to>
                                    </p:set>
                                    <p:animEffect transition="in" filter="wipe(down)">
                                      <p:cBhvr>
                                        <p:cTn id="15" dur="500"/>
                                        <p:tgtEl>
                                          <p:spTgt spid="104867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48674"/>
                                        </p:tgtEl>
                                        <p:attrNameLst>
                                          <p:attrName>style.visibility</p:attrName>
                                        </p:attrNameLst>
                                      </p:cBhvr>
                                      <p:to>
                                        <p:strVal val="visible"/>
                                      </p:to>
                                    </p:set>
                                    <p:animEffect transition="in" filter="wipe(down)">
                                      <p:cBhvr>
                                        <p:cTn id="19" dur="500"/>
                                        <p:tgtEl>
                                          <p:spTgt spid="104867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48677"/>
                                        </p:tgtEl>
                                        <p:attrNameLst>
                                          <p:attrName>style.visibility</p:attrName>
                                        </p:attrNameLst>
                                      </p:cBhvr>
                                      <p:to>
                                        <p:strVal val="visible"/>
                                      </p:to>
                                    </p:set>
                                    <p:animEffect transition="in" filter="wipe(down)">
                                      <p:cBhvr>
                                        <p:cTn id="23" dur="500"/>
                                        <p:tgtEl>
                                          <p:spTgt spid="1048677"/>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048675"/>
                                        </p:tgtEl>
                                        <p:attrNameLst>
                                          <p:attrName>style.visibility</p:attrName>
                                        </p:attrNameLst>
                                      </p:cBhvr>
                                      <p:to>
                                        <p:strVal val="visible"/>
                                      </p:to>
                                    </p:set>
                                    <p:animEffect transition="in" filter="barn(inVertical)">
                                      <p:cBhvr>
                                        <p:cTn id="27" dur="500"/>
                                        <p:tgtEl>
                                          <p:spTgt spid="104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1" grpId="0" animBg="1"/>
      <p:bldP spid="1048674" grpId="0" animBg="1"/>
      <p:bldP spid="1048675" grpId="0"/>
      <p:bldP spid="1048676" grpId="0" animBg="1"/>
      <p:bldP spid="104867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BTFPLAYOUTENABLED" val="1"/>
</p:tagLst>
</file>

<file path=ppt/tags/tag2.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BTFPLAYOUTENABL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extWealth">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1470467696804D8E4B05E55C45AEFF" ma:contentTypeVersion="4" ma:contentTypeDescription="Create a new document." ma:contentTypeScope="" ma:versionID="940a75ce4a349a48a314ef63dae2a8ba">
  <xsd:schema xmlns:xsd="http://www.w3.org/2001/XMLSchema" xmlns:xs="http://www.w3.org/2001/XMLSchema" xmlns:p="http://schemas.microsoft.com/office/2006/metadata/properties" xmlns:ns2="cbc413e4-6fd5-4953-952c-6d7fbdf60cd7" xmlns:ns3="ecdbc8bc-b089-4a74-b28b-51a863900b40" targetNamespace="http://schemas.microsoft.com/office/2006/metadata/properties" ma:root="true" ma:fieldsID="a0c071315d9eb2e5f1659bc441863dd9" ns2:_="" ns3:_="">
    <xsd:import namespace="cbc413e4-6fd5-4953-952c-6d7fbdf60cd7"/>
    <xsd:import namespace="ecdbc8bc-b089-4a74-b28b-51a863900b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c413e4-6fd5-4953-952c-6d7fbdf60c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dbc8bc-b089-4a74-b28b-51a863900b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357887-4857-4208-AC40-31FFEB6CA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c413e4-6fd5-4953-952c-6d7fbdf60cd7"/>
    <ds:schemaRef ds:uri="ecdbc8bc-b089-4a74-b28b-51a863900b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2258</TotalTime>
  <Words>298</Words>
  <Application>Microsoft Office PowerPoint</Application>
  <PresentationFormat>Custom</PresentationFormat>
  <Paragraphs>140</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1_Office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Jotshi</dc:creator>
  <cp:lastModifiedBy>Tamilselvan.0020</cp:lastModifiedBy>
  <cp:revision>347</cp:revision>
  <dcterms:created xsi:type="dcterms:W3CDTF">2019-12-30T18:21:36Z</dcterms:created>
  <dcterms:modified xsi:type="dcterms:W3CDTF">2024-03-11T10:57:54Z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0x010100871470467696804D8E4B05E55C45AEFF</vt:lpwstr>
  </property>
  <property fmtid="{D5CDD505-2E9C-101B-9397-08002B2CF9AE}" pid="3" name="ICV">
    <vt:lpwstr>4cb1a209091f43b6a22e82b5f3517ea8</vt:lpwstr>
  </property>
</Properties>
</file>