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Lw64LAwurCqGuZqAoTAW8RrcQ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5" name="Shape 15"/>
        <p:cNvGrpSpPr/>
        <p:nvPr/>
      </p:nvGrpSpPr>
      <p:grpSpPr>
        <a:xfrm>
          <a:off x="0" y="0"/>
          <a:ext cx="0" cy="0"/>
          <a:chOff x="0" y="0"/>
          <a:chExt cx="0" cy="0"/>
        </a:xfrm>
      </p:grpSpPr>
      <p:sp>
        <p:nvSpPr>
          <p:cNvPr id="16" name="Google Shape;1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7000"/>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0" y="0"/>
            <a:ext cx="6096000" cy="6858000"/>
          </a:xfrm>
          <a:prstGeom prst="rect">
            <a:avLst/>
          </a:prstGeom>
          <a:noFill/>
          <a:ln>
            <a:noFill/>
          </a:ln>
        </p:spPr>
      </p:pic>
      <p:sp>
        <p:nvSpPr>
          <p:cNvPr id="89" name="Google Shape;89;p1"/>
          <p:cNvSpPr txBox="1"/>
          <p:nvPr/>
        </p:nvSpPr>
        <p:spPr>
          <a:xfrm>
            <a:off x="6875930" y="3630705"/>
            <a:ext cx="451821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6000" u="none" cap="none" strike="noStrike">
                <a:solidFill>
                  <a:schemeClr val="dk1"/>
                </a:solidFill>
                <a:latin typeface="Times New Roman"/>
                <a:ea typeface="Times New Roman"/>
                <a:cs typeface="Times New Roman"/>
                <a:sym typeface="Times New Roman"/>
              </a:rPr>
              <a:t>CHATBOT</a:t>
            </a:r>
            <a:endParaRPr/>
          </a:p>
        </p:txBody>
      </p:sp>
      <p:sp>
        <p:nvSpPr>
          <p:cNvPr id="90" name="Google Shape;90;p1"/>
          <p:cNvSpPr txBox="1"/>
          <p:nvPr/>
        </p:nvSpPr>
        <p:spPr>
          <a:xfrm>
            <a:off x="6615954" y="4939553"/>
            <a:ext cx="5038164"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800" u="none" cap="none" strike="noStrike">
                <a:solidFill>
                  <a:schemeClr val="dk1"/>
                </a:solidFill>
                <a:latin typeface="Times New Roman"/>
                <a:ea typeface="Times New Roman"/>
                <a:cs typeface="Times New Roman"/>
                <a:sym typeface="Times New Roman"/>
              </a:rPr>
              <a:t>Group	: 2</a:t>
            </a:r>
            <a:endParaRPr/>
          </a:p>
          <a:p>
            <a:pPr indent="0" lvl="0" marL="0" marR="0" rtl="0" algn="ctr">
              <a:spcBef>
                <a:spcPts val="0"/>
              </a:spcBef>
              <a:spcAft>
                <a:spcPts val="0"/>
              </a:spcAft>
              <a:buNone/>
            </a:pPr>
            <a:r>
              <a:rPr b="0" i="0" lang="en-IN" sz="2800" u="none" cap="none" strike="noStrike">
                <a:solidFill>
                  <a:schemeClr val="dk1"/>
                </a:solidFill>
                <a:latin typeface="Times New Roman"/>
                <a:ea typeface="Times New Roman"/>
                <a:cs typeface="Times New Roman"/>
                <a:sym typeface="Times New Roman"/>
              </a:rPr>
              <a:t>Mentor : Bhanupriya, Harshal Raut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nvSpPr>
        <p:spPr>
          <a:xfrm>
            <a:off x="510988" y="598698"/>
            <a:ext cx="100584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2F5496"/>
                </a:solidFill>
                <a:latin typeface="Times New Roman"/>
                <a:ea typeface="Times New Roman"/>
                <a:cs typeface="Times New Roman"/>
                <a:sym typeface="Times New Roman"/>
              </a:rPr>
              <a:t>Data Pre-processing:</a:t>
            </a:r>
            <a:endParaRPr/>
          </a:p>
        </p:txBody>
      </p:sp>
      <p:sp>
        <p:nvSpPr>
          <p:cNvPr id="148" name="Google Shape;148;p10"/>
          <p:cNvSpPr txBox="1"/>
          <p:nvPr/>
        </p:nvSpPr>
        <p:spPr>
          <a:xfrm>
            <a:off x="945776" y="1576393"/>
            <a:ext cx="918882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In NLP projects, Data pre-processing includes Tokenization, stemming/ lemmatization, stopwords and lower the words.</a:t>
            </a:r>
            <a:endParaRPr/>
          </a:p>
        </p:txBody>
      </p:sp>
      <p:sp>
        <p:nvSpPr>
          <p:cNvPr id="149" name="Google Shape;149;p10"/>
          <p:cNvSpPr txBox="1"/>
          <p:nvPr/>
        </p:nvSpPr>
        <p:spPr>
          <a:xfrm>
            <a:off x="945776" y="2639232"/>
            <a:ext cx="9986683"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2F5496"/>
                </a:solidFill>
                <a:latin typeface="Times New Roman"/>
                <a:ea typeface="Times New Roman"/>
                <a:cs typeface="Times New Roman"/>
                <a:sym typeface="Times New Roman"/>
              </a:rPr>
              <a:t>Tokenization:</a:t>
            </a:r>
            <a:endParaRPr/>
          </a:p>
          <a:p>
            <a:pPr indent="0" lvl="0" marL="0" marR="0" rtl="0" algn="just">
              <a:spcBef>
                <a:spcPts val="0"/>
              </a:spcBef>
              <a:spcAft>
                <a:spcPts val="0"/>
              </a:spcAft>
              <a:buNone/>
            </a:pPr>
            <a:r>
              <a:rPr lang="en-IN" sz="2800">
                <a:solidFill>
                  <a:srgbClr val="2F5496"/>
                </a:solidFill>
                <a:latin typeface="Times New Roman"/>
                <a:ea typeface="Times New Roman"/>
                <a:cs typeface="Times New Roman"/>
                <a:sym typeface="Times New Roman"/>
              </a:rPr>
              <a:t>	</a:t>
            </a:r>
            <a:r>
              <a:rPr b="0" i="0" lang="en-IN" sz="2000">
                <a:solidFill>
                  <a:srgbClr val="222222"/>
                </a:solidFill>
                <a:latin typeface="Times New Roman"/>
                <a:ea typeface="Times New Roman"/>
                <a:cs typeface="Times New Roman"/>
                <a:sym typeface="Times New Roman"/>
              </a:rPr>
              <a:t>Tokenization is a process which involves breaking down the entire raw text(sentence) into small units(words) which can be used for processing purpose.</a:t>
            </a:r>
            <a:endParaRPr/>
          </a:p>
          <a:p>
            <a:pPr indent="0" lvl="0" marL="0" marR="0" rtl="0" algn="just">
              <a:spcBef>
                <a:spcPts val="0"/>
              </a:spcBef>
              <a:spcAft>
                <a:spcPts val="0"/>
              </a:spcAft>
              <a:buNone/>
            </a:pPr>
            <a:r>
              <a:t/>
            </a:r>
            <a:endParaRPr b="0" i="0" sz="2000">
              <a:solidFill>
                <a:srgbClr val="222222"/>
              </a:solidFill>
              <a:latin typeface="Times New Roman"/>
              <a:ea typeface="Times New Roman"/>
              <a:cs typeface="Times New Roman"/>
              <a:sym typeface="Times New Roman"/>
            </a:endParaRPr>
          </a:p>
          <a:p>
            <a:pPr indent="0" lvl="0" marL="0" marR="0" rtl="0" algn="l">
              <a:spcBef>
                <a:spcPts val="0"/>
              </a:spcBef>
              <a:spcAft>
                <a:spcPts val="0"/>
              </a:spcAft>
              <a:buNone/>
            </a:pPr>
            <a:r>
              <a:rPr lang="en-IN" sz="2800">
                <a:solidFill>
                  <a:srgbClr val="2F5496"/>
                </a:solidFill>
                <a:latin typeface="Times New Roman"/>
                <a:ea typeface="Times New Roman"/>
                <a:cs typeface="Times New Roman"/>
                <a:sym typeface="Times New Roman"/>
              </a:rPr>
              <a:t>Lemmatization:</a:t>
            </a:r>
            <a:endParaRPr/>
          </a:p>
          <a:p>
            <a:pPr indent="0" lvl="0" marL="0" marR="0" rtl="0" algn="just">
              <a:spcBef>
                <a:spcPts val="0"/>
              </a:spcBef>
              <a:spcAft>
                <a:spcPts val="0"/>
              </a:spcAft>
              <a:buNone/>
            </a:pPr>
            <a:r>
              <a:rPr lang="en-IN" sz="2800">
                <a:solidFill>
                  <a:srgbClr val="2F5496"/>
                </a:solidFill>
                <a:latin typeface="Times New Roman"/>
                <a:ea typeface="Times New Roman"/>
                <a:cs typeface="Times New Roman"/>
                <a:sym typeface="Times New Roman"/>
              </a:rPr>
              <a:t>	</a:t>
            </a:r>
            <a:r>
              <a:rPr b="0" i="0" lang="en-IN" sz="2000">
                <a:solidFill>
                  <a:srgbClr val="222222"/>
                </a:solidFill>
                <a:latin typeface="Times New Roman"/>
                <a:ea typeface="Times New Roman"/>
                <a:cs typeface="Times New Roman"/>
                <a:sym typeface="Times New Roman"/>
              </a:rPr>
              <a:t>Lemmatizing is the process of converting a word into its lemma form and then creating a pickle file to store the Python objects which we will use while predicting.</a:t>
            </a:r>
            <a:endParaRPr/>
          </a:p>
          <a:p>
            <a:pPr indent="0" lvl="0" marL="0" marR="0" rtl="0" algn="just">
              <a:spcBef>
                <a:spcPts val="0"/>
              </a:spcBef>
              <a:spcAft>
                <a:spcPts val="0"/>
              </a:spcAft>
              <a:buNone/>
            </a:pPr>
            <a:r>
              <a:rPr lang="en-IN" sz="2000">
                <a:solidFill>
                  <a:srgbClr val="222222"/>
                </a:solidFill>
                <a:latin typeface="Times New Roman"/>
                <a:ea typeface="Times New Roman"/>
                <a:cs typeface="Times New Roman"/>
                <a:sym typeface="Times New Roman"/>
              </a:rPr>
              <a:t>	The  library to import for lemmatization is </a:t>
            </a:r>
            <a:r>
              <a:rPr b="1" i="0" lang="en-IN" sz="2000">
                <a:solidFill>
                  <a:srgbClr val="222222"/>
                </a:solidFill>
                <a:latin typeface="Times New Roman"/>
                <a:ea typeface="Times New Roman"/>
                <a:cs typeface="Times New Roman"/>
                <a:sym typeface="Times New Roman"/>
              </a:rPr>
              <a:t>WordNetLemmatizer().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nvSpPr>
        <p:spPr>
          <a:xfrm>
            <a:off x="838996" y="970297"/>
            <a:ext cx="10166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rgbClr val="2F5496"/>
                </a:solidFill>
                <a:latin typeface="Times New Roman"/>
                <a:ea typeface="Times New Roman"/>
                <a:cs typeface="Times New Roman"/>
                <a:sym typeface="Times New Roman"/>
              </a:rPr>
              <a:t>Lower the words:</a:t>
            </a:r>
            <a:endParaRPr/>
          </a:p>
          <a:p>
            <a:pPr indent="0" lvl="0" marL="0" marR="0" rtl="0" algn="just">
              <a:spcBef>
                <a:spcPts val="0"/>
              </a:spcBef>
              <a:spcAft>
                <a:spcPts val="0"/>
              </a:spcAft>
              <a:buNone/>
            </a:pPr>
            <a:r>
              <a:rPr b="1" lang="en-IN" sz="2800">
                <a:solidFill>
                  <a:srgbClr val="2F5496"/>
                </a:solidFill>
                <a:latin typeface="Times New Roman"/>
                <a:ea typeface="Times New Roman"/>
                <a:cs typeface="Times New Roman"/>
                <a:sym typeface="Times New Roman"/>
              </a:rPr>
              <a:t>	</a:t>
            </a:r>
            <a:r>
              <a:rPr lang="en-IN" sz="2800">
                <a:solidFill>
                  <a:schemeClr val="dk1"/>
                </a:solidFill>
                <a:latin typeface="Times New Roman"/>
                <a:ea typeface="Times New Roman"/>
                <a:cs typeface="Times New Roman"/>
                <a:sym typeface="Times New Roman"/>
              </a:rPr>
              <a:t>In text pre-processing, We always have to lower the words in order to avoid the repetition of same words with upper and lower cases. </a:t>
            </a:r>
            <a:endParaRPr b="1" sz="2800">
              <a:solidFill>
                <a:srgbClr val="2F5496"/>
              </a:solidFill>
              <a:latin typeface="Times New Roman"/>
              <a:ea typeface="Times New Roman"/>
              <a:cs typeface="Times New Roman"/>
              <a:sym typeface="Times New Roman"/>
            </a:endParaRPr>
          </a:p>
        </p:txBody>
      </p:sp>
      <p:sp>
        <p:nvSpPr>
          <p:cNvPr id="155" name="Google Shape;155;p11"/>
          <p:cNvSpPr txBox="1"/>
          <p:nvPr/>
        </p:nvSpPr>
        <p:spPr>
          <a:xfrm>
            <a:off x="744071" y="3744633"/>
            <a:ext cx="10049435"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rgbClr val="2F5496"/>
                </a:solidFill>
                <a:latin typeface="Times New Roman"/>
                <a:ea typeface="Times New Roman"/>
                <a:cs typeface="Times New Roman"/>
                <a:sym typeface="Times New Roman"/>
              </a:rPr>
              <a:t>Bag of Words:</a:t>
            </a:r>
            <a:endParaRPr/>
          </a:p>
          <a:p>
            <a:pPr indent="-571500" lvl="0" marL="571500" marR="0" rtl="0" algn="l">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It is responsible for creating the document matrix.</a:t>
            </a:r>
            <a:endParaRPr/>
          </a:p>
          <a:p>
            <a:pPr indent="-571500" lvl="0" marL="571500" marR="0" rtl="0" algn="l">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CountVectorizer() is the function used.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2"/>
          <p:cNvPicPr preferRelativeResize="0"/>
          <p:nvPr/>
        </p:nvPicPr>
        <p:blipFill rotWithShape="1">
          <a:blip r:embed="rId3">
            <a:alphaModFix/>
          </a:blip>
          <a:srcRect b="0" l="0" r="0" t="0"/>
          <a:stretch/>
        </p:blipFill>
        <p:spPr>
          <a:xfrm>
            <a:off x="708212" y="1425388"/>
            <a:ext cx="5280212" cy="3146612"/>
          </a:xfrm>
          <a:prstGeom prst="rect">
            <a:avLst/>
          </a:prstGeom>
          <a:noFill/>
          <a:ln>
            <a:noFill/>
          </a:ln>
        </p:spPr>
      </p:pic>
      <p:sp>
        <p:nvSpPr>
          <p:cNvPr id="161" name="Google Shape;161;p12"/>
          <p:cNvSpPr txBox="1"/>
          <p:nvPr/>
        </p:nvSpPr>
        <p:spPr>
          <a:xfrm>
            <a:off x="502024" y="484095"/>
            <a:ext cx="104080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2F5496"/>
                </a:solidFill>
                <a:latin typeface="Times New Roman"/>
                <a:ea typeface="Times New Roman"/>
                <a:cs typeface="Times New Roman"/>
                <a:sym typeface="Times New Roman"/>
              </a:rPr>
              <a:t>Code for preprocessing</a:t>
            </a:r>
            <a:endParaRPr b="1" sz="3600">
              <a:solidFill>
                <a:srgbClr val="2F5496"/>
              </a:solidFill>
              <a:latin typeface="Times New Roman"/>
              <a:ea typeface="Times New Roman"/>
              <a:cs typeface="Times New Roman"/>
              <a:sym typeface="Times New Roman"/>
            </a:endParaRPr>
          </a:p>
        </p:txBody>
      </p:sp>
      <p:pic>
        <p:nvPicPr>
          <p:cNvPr id="162" name="Google Shape;162;p12"/>
          <p:cNvPicPr preferRelativeResize="0"/>
          <p:nvPr/>
        </p:nvPicPr>
        <p:blipFill rotWithShape="1">
          <a:blip r:embed="rId4">
            <a:alphaModFix/>
          </a:blip>
          <a:srcRect b="0" l="0" r="0" t="0"/>
          <a:stretch/>
        </p:blipFill>
        <p:spPr>
          <a:xfrm>
            <a:off x="6203578" y="3110752"/>
            <a:ext cx="5543550" cy="31466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nvSpPr>
        <p:spPr>
          <a:xfrm>
            <a:off x="753035" y="744069"/>
            <a:ext cx="970877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rgbClr val="2F5496"/>
                </a:solidFill>
                <a:latin typeface="Times New Roman"/>
                <a:ea typeface="Times New Roman"/>
                <a:cs typeface="Times New Roman"/>
                <a:sym typeface="Times New Roman"/>
              </a:rPr>
              <a:t>Model Building</a:t>
            </a:r>
            <a:endParaRPr b="1" sz="4800">
              <a:solidFill>
                <a:srgbClr val="2F5496"/>
              </a:solidFill>
              <a:latin typeface="Times New Roman"/>
              <a:ea typeface="Times New Roman"/>
              <a:cs typeface="Times New Roman"/>
              <a:sym typeface="Times New Roman"/>
            </a:endParaRPr>
          </a:p>
        </p:txBody>
      </p:sp>
      <p:sp>
        <p:nvSpPr>
          <p:cNvPr id="168" name="Google Shape;168;p13"/>
          <p:cNvSpPr txBox="1"/>
          <p:nvPr/>
        </p:nvSpPr>
        <p:spPr>
          <a:xfrm>
            <a:off x="1402975" y="2268069"/>
            <a:ext cx="9291919" cy="3108543"/>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Here, we use the deep neural network for model building.</a:t>
            </a:r>
            <a:endParaRPr/>
          </a:p>
          <a:p>
            <a:pPr indent="-457200" lvl="0" marL="457200" marR="0" rtl="0" algn="just">
              <a:spcBef>
                <a:spcPts val="0"/>
              </a:spcBef>
              <a:spcAft>
                <a:spcPts val="0"/>
              </a:spcAft>
              <a:buClr>
                <a:srgbClr val="222222"/>
              </a:buClr>
              <a:buSzPts val="2800"/>
              <a:buFont typeface="Arial"/>
              <a:buChar char="•"/>
            </a:pPr>
            <a:r>
              <a:rPr b="0" i="0" lang="en-IN" sz="2800">
                <a:solidFill>
                  <a:srgbClr val="222222"/>
                </a:solidFill>
                <a:latin typeface="Times New Roman"/>
                <a:ea typeface="Times New Roman"/>
                <a:cs typeface="Times New Roman"/>
                <a:sym typeface="Times New Roman"/>
              </a:rPr>
              <a:t>we built a deep neural network that has 3 layers. </a:t>
            </a:r>
            <a:r>
              <a:rPr b="0" i="0" lang="en-IN" sz="2800">
                <a:solidFill>
                  <a:schemeClr val="dk1"/>
                </a:solidFill>
                <a:latin typeface="Times New Roman"/>
                <a:ea typeface="Times New Roman"/>
                <a:cs typeface="Times New Roman"/>
                <a:sym typeface="Times New Roman"/>
              </a:rPr>
              <a:t>First layer 128 neurons, second layer 64 neurons and third layer as a output layer.</a:t>
            </a:r>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Here we use s</a:t>
            </a:r>
            <a:r>
              <a:rPr b="0" i="0" lang="en-IN" sz="2800">
                <a:solidFill>
                  <a:schemeClr val="dk1"/>
                </a:solidFill>
                <a:latin typeface="Times New Roman"/>
                <a:ea typeface="Times New Roman"/>
                <a:cs typeface="Times New Roman"/>
                <a:sym typeface="Times New Roman"/>
              </a:rPr>
              <a:t>tochastic gradient descent with Nesterov accelerated gradient as a optimizer.</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4"/>
          <p:cNvPicPr preferRelativeResize="0"/>
          <p:nvPr/>
        </p:nvPicPr>
        <p:blipFill rotWithShape="1">
          <a:blip r:embed="rId3">
            <a:alphaModFix/>
          </a:blip>
          <a:srcRect b="0" l="0" r="0" t="0"/>
          <a:stretch/>
        </p:blipFill>
        <p:spPr>
          <a:xfrm>
            <a:off x="918882" y="2348753"/>
            <a:ext cx="10354236" cy="3711388"/>
          </a:xfrm>
          <a:prstGeom prst="rect">
            <a:avLst/>
          </a:prstGeom>
          <a:noFill/>
          <a:ln>
            <a:noFill/>
          </a:ln>
        </p:spPr>
      </p:pic>
      <p:sp>
        <p:nvSpPr>
          <p:cNvPr id="174" name="Google Shape;174;p14"/>
          <p:cNvSpPr txBox="1"/>
          <p:nvPr/>
        </p:nvSpPr>
        <p:spPr>
          <a:xfrm>
            <a:off x="537882" y="1267503"/>
            <a:ext cx="75662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2F5496"/>
                </a:solidFill>
                <a:latin typeface="Times New Roman"/>
                <a:ea typeface="Times New Roman"/>
                <a:cs typeface="Times New Roman"/>
                <a:sym typeface="Times New Roman"/>
              </a:rPr>
              <a:t>Code for Model Building</a:t>
            </a:r>
            <a:endParaRPr b="1" sz="3600">
              <a:solidFill>
                <a:srgbClr val="2F5496"/>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nvSpPr>
        <p:spPr>
          <a:xfrm>
            <a:off x="640975" y="1479178"/>
            <a:ext cx="1091004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2F5496"/>
                </a:solidFill>
                <a:latin typeface="Times New Roman"/>
                <a:ea typeface="Times New Roman"/>
                <a:cs typeface="Times New Roman"/>
                <a:sym typeface="Times New Roman"/>
              </a:rPr>
              <a:t>Model Deployment:</a:t>
            </a:r>
            <a:endParaRPr/>
          </a:p>
        </p:txBody>
      </p:sp>
      <p:sp>
        <p:nvSpPr>
          <p:cNvPr id="180" name="Google Shape;180;p15"/>
          <p:cNvSpPr txBox="1"/>
          <p:nvPr/>
        </p:nvSpPr>
        <p:spPr>
          <a:xfrm>
            <a:off x="1770529" y="2644587"/>
            <a:ext cx="8458200" cy="3108543"/>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Here we deploy the model using Flask web based GUI.</a:t>
            </a:r>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We also have HTML and CSS file for front end.</a:t>
            </a:r>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Here we load the trained model and using flask framework we get the response from the user and to predict the response first we have predict the class and predict the response.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6"/>
          <p:cNvPicPr preferRelativeResize="0"/>
          <p:nvPr/>
        </p:nvPicPr>
        <p:blipFill rotWithShape="1">
          <a:blip r:embed="rId3">
            <a:alphaModFix/>
          </a:blip>
          <a:srcRect b="0" l="0" r="0" t="0"/>
          <a:stretch/>
        </p:blipFill>
        <p:spPr>
          <a:xfrm>
            <a:off x="1653270" y="1416424"/>
            <a:ext cx="7723811" cy="5118847"/>
          </a:xfrm>
          <a:prstGeom prst="rect">
            <a:avLst/>
          </a:prstGeom>
          <a:noFill/>
          <a:ln>
            <a:noFill/>
          </a:ln>
        </p:spPr>
      </p:pic>
      <p:sp>
        <p:nvSpPr>
          <p:cNvPr id="186" name="Google Shape;186;p16"/>
          <p:cNvSpPr txBox="1"/>
          <p:nvPr/>
        </p:nvSpPr>
        <p:spPr>
          <a:xfrm>
            <a:off x="753034" y="519953"/>
            <a:ext cx="862404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2F5496"/>
                </a:solidFill>
                <a:latin typeface="Times New Roman"/>
                <a:ea typeface="Times New Roman"/>
                <a:cs typeface="Times New Roman"/>
                <a:sym typeface="Times New Roman"/>
              </a:rPr>
              <a:t>Code for Deployment</a:t>
            </a:r>
            <a:endParaRPr b="1" sz="3600">
              <a:solidFill>
                <a:srgbClr val="2F5496"/>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nvSpPr>
        <p:spPr>
          <a:xfrm>
            <a:off x="609600" y="537882"/>
            <a:ext cx="98970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2F5496"/>
                </a:solidFill>
                <a:latin typeface="Times New Roman"/>
                <a:ea typeface="Times New Roman"/>
                <a:cs typeface="Times New Roman"/>
                <a:sym typeface="Times New Roman"/>
              </a:rPr>
              <a:t>Output</a:t>
            </a:r>
            <a:endParaRPr b="1" sz="3600">
              <a:solidFill>
                <a:srgbClr val="2F5496"/>
              </a:solidFill>
              <a:latin typeface="Times New Roman"/>
              <a:ea typeface="Times New Roman"/>
              <a:cs typeface="Times New Roman"/>
              <a:sym typeface="Times New Roman"/>
            </a:endParaRPr>
          </a:p>
        </p:txBody>
      </p:sp>
      <p:pic>
        <p:nvPicPr>
          <p:cNvPr id="192" name="Google Shape;192;p17"/>
          <p:cNvPicPr preferRelativeResize="0"/>
          <p:nvPr/>
        </p:nvPicPr>
        <p:blipFill rotWithShape="1">
          <a:blip r:embed="rId3">
            <a:alphaModFix/>
          </a:blip>
          <a:srcRect b="0" l="0" r="0" t="0"/>
          <a:stretch/>
        </p:blipFill>
        <p:spPr>
          <a:xfrm>
            <a:off x="2196354" y="1312472"/>
            <a:ext cx="7312800" cy="52407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2"/>
          <p:cNvSpPr txBox="1"/>
          <p:nvPr/>
        </p:nvSpPr>
        <p:spPr>
          <a:xfrm>
            <a:off x="771859" y="367553"/>
            <a:ext cx="568272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5400" u="none" cap="none" strike="noStrike">
                <a:solidFill>
                  <a:schemeClr val="accent1"/>
                </a:solidFill>
                <a:latin typeface="Algerian"/>
                <a:ea typeface="Algerian"/>
                <a:cs typeface="Algerian"/>
                <a:sym typeface="Algerian"/>
              </a:rPr>
              <a:t>Team Members</a:t>
            </a:r>
            <a:endParaRPr/>
          </a:p>
        </p:txBody>
      </p:sp>
      <p:sp>
        <p:nvSpPr>
          <p:cNvPr id="96" name="Google Shape;96;p2"/>
          <p:cNvSpPr txBox="1"/>
          <p:nvPr/>
        </p:nvSpPr>
        <p:spPr>
          <a:xfrm flipH="1">
            <a:off x="843576" y="1219166"/>
            <a:ext cx="5539293" cy="517449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3200"/>
              <a:buFont typeface="Calibri"/>
              <a:buAutoNum type="arabicPeriod"/>
            </a:pPr>
            <a:r>
              <a:rPr b="1" lang="en-IN" sz="3200">
                <a:solidFill>
                  <a:schemeClr val="dk1"/>
                </a:solidFill>
                <a:latin typeface="Times New Roman"/>
                <a:ea typeface="Times New Roman"/>
                <a:cs typeface="Times New Roman"/>
                <a:sym typeface="Times New Roman"/>
              </a:rPr>
              <a:t>Hariharan</a:t>
            </a:r>
            <a:endParaRPr/>
          </a:p>
          <a:p>
            <a:pPr indent="-342900" lvl="0" marL="342900" marR="0" rtl="0" algn="l">
              <a:lnSpc>
                <a:spcPct val="150000"/>
              </a:lnSpc>
              <a:spcBef>
                <a:spcPts val="0"/>
              </a:spcBef>
              <a:spcAft>
                <a:spcPts val="0"/>
              </a:spcAft>
              <a:buClr>
                <a:schemeClr val="dk1"/>
              </a:buClr>
              <a:buSzPts val="3200"/>
              <a:buFont typeface="Calibri"/>
              <a:buAutoNum type="arabicPeriod"/>
            </a:pPr>
            <a:r>
              <a:rPr b="1" lang="en-IN" sz="3200">
                <a:solidFill>
                  <a:schemeClr val="dk1"/>
                </a:solidFill>
                <a:latin typeface="Times New Roman"/>
                <a:ea typeface="Times New Roman"/>
                <a:cs typeface="Times New Roman"/>
                <a:sym typeface="Times New Roman"/>
              </a:rPr>
              <a:t>Perumal</a:t>
            </a:r>
            <a:endParaRPr/>
          </a:p>
          <a:p>
            <a:pPr indent="-342900" lvl="0" marL="342900" marR="0" rtl="0" algn="l">
              <a:lnSpc>
                <a:spcPct val="150000"/>
              </a:lnSpc>
              <a:spcBef>
                <a:spcPts val="0"/>
              </a:spcBef>
              <a:spcAft>
                <a:spcPts val="0"/>
              </a:spcAft>
              <a:buClr>
                <a:schemeClr val="dk1"/>
              </a:buClr>
              <a:buSzPts val="3200"/>
              <a:buFont typeface="Calibri"/>
              <a:buAutoNum type="arabicPeriod"/>
            </a:pPr>
            <a:r>
              <a:rPr b="1" lang="en-IN" sz="3200">
                <a:solidFill>
                  <a:schemeClr val="dk1"/>
                </a:solidFill>
                <a:latin typeface="Times New Roman"/>
                <a:ea typeface="Times New Roman"/>
                <a:cs typeface="Times New Roman"/>
                <a:sym typeface="Times New Roman"/>
              </a:rPr>
              <a:t>Rooba Dharshini</a:t>
            </a:r>
            <a:endParaRPr/>
          </a:p>
          <a:p>
            <a:pPr indent="-342900" lvl="0" marL="342900" marR="0" rtl="0" algn="l">
              <a:lnSpc>
                <a:spcPct val="150000"/>
              </a:lnSpc>
              <a:spcBef>
                <a:spcPts val="0"/>
              </a:spcBef>
              <a:spcAft>
                <a:spcPts val="0"/>
              </a:spcAft>
              <a:buClr>
                <a:schemeClr val="dk1"/>
              </a:buClr>
              <a:buSzPts val="3200"/>
              <a:buFont typeface="Calibri"/>
              <a:buAutoNum type="arabicPeriod"/>
            </a:pPr>
            <a:r>
              <a:rPr b="1" lang="en-IN" sz="3200">
                <a:solidFill>
                  <a:schemeClr val="dk1"/>
                </a:solidFill>
                <a:latin typeface="Times New Roman"/>
                <a:ea typeface="Times New Roman"/>
                <a:cs typeface="Times New Roman"/>
                <a:sym typeface="Times New Roman"/>
              </a:rPr>
              <a:t>Sangeethraj</a:t>
            </a:r>
            <a:endParaRPr/>
          </a:p>
          <a:p>
            <a:pPr indent="-342900" lvl="0" marL="342900" marR="0" rtl="0" algn="l">
              <a:lnSpc>
                <a:spcPct val="150000"/>
              </a:lnSpc>
              <a:spcBef>
                <a:spcPts val="0"/>
              </a:spcBef>
              <a:spcAft>
                <a:spcPts val="0"/>
              </a:spcAft>
              <a:buClr>
                <a:schemeClr val="dk1"/>
              </a:buClr>
              <a:buSzPts val="3200"/>
              <a:buFont typeface="Calibri"/>
              <a:buAutoNum type="arabicPeriod"/>
            </a:pPr>
            <a:r>
              <a:rPr b="1" lang="en-IN" sz="3200">
                <a:solidFill>
                  <a:schemeClr val="dk1"/>
                </a:solidFill>
                <a:latin typeface="Times New Roman"/>
                <a:ea typeface="Times New Roman"/>
                <a:cs typeface="Times New Roman"/>
                <a:sym typeface="Times New Roman"/>
              </a:rPr>
              <a:t>Shashank</a:t>
            </a:r>
            <a:endParaRPr/>
          </a:p>
          <a:p>
            <a:pPr indent="-342900" lvl="0" marL="342900" marR="0" rtl="0" algn="l">
              <a:lnSpc>
                <a:spcPct val="150000"/>
              </a:lnSpc>
              <a:spcBef>
                <a:spcPts val="0"/>
              </a:spcBef>
              <a:spcAft>
                <a:spcPts val="0"/>
              </a:spcAft>
              <a:buClr>
                <a:srgbClr val="222222"/>
              </a:buClr>
              <a:buSzPts val="3200"/>
              <a:buFont typeface="Calibri"/>
              <a:buAutoNum type="arabicPeriod"/>
            </a:pPr>
            <a:r>
              <a:rPr b="1" i="0" lang="en-IN" sz="3200">
                <a:solidFill>
                  <a:srgbClr val="222222"/>
                </a:solidFill>
                <a:latin typeface="Times New Roman"/>
                <a:ea typeface="Times New Roman"/>
                <a:cs typeface="Times New Roman"/>
                <a:sym typeface="Times New Roman"/>
              </a:rPr>
              <a:t>Thakur Aashish Singh</a:t>
            </a:r>
            <a:endParaRPr/>
          </a:p>
          <a:p>
            <a:pPr indent="-342900" lvl="0" marL="342900" marR="0" rtl="0" algn="l">
              <a:lnSpc>
                <a:spcPct val="150000"/>
              </a:lnSpc>
              <a:spcBef>
                <a:spcPts val="0"/>
              </a:spcBef>
              <a:spcAft>
                <a:spcPts val="0"/>
              </a:spcAft>
              <a:buClr>
                <a:srgbClr val="222222"/>
              </a:buClr>
              <a:buSzPts val="3200"/>
              <a:buFont typeface="Calibri"/>
              <a:buAutoNum type="arabicPeriod"/>
            </a:pPr>
            <a:r>
              <a:rPr b="1" lang="en-IN" sz="3200">
                <a:solidFill>
                  <a:srgbClr val="222222"/>
                </a:solidFill>
                <a:latin typeface="Times New Roman"/>
                <a:ea typeface="Times New Roman"/>
                <a:cs typeface="Times New Roman"/>
                <a:sym typeface="Times New Roman"/>
              </a:rPr>
              <a:t> Kumar Prince</a:t>
            </a:r>
            <a:endParaRPr b="1" sz="3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3"/>
          <p:cNvSpPr txBox="1"/>
          <p:nvPr/>
        </p:nvSpPr>
        <p:spPr>
          <a:xfrm>
            <a:off x="1057276" y="4848224"/>
            <a:ext cx="8601075" cy="55399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3000">
                <a:solidFill>
                  <a:srgbClr val="292929"/>
                </a:solidFill>
                <a:latin typeface="Times New Roman"/>
                <a:ea typeface="Times New Roman"/>
                <a:cs typeface="Times New Roman"/>
                <a:sym typeface="Times New Roman"/>
              </a:rPr>
              <a:t>	</a:t>
            </a:r>
            <a:endParaRPr b="0" i="0" sz="2800" u="none" strike="noStrike">
              <a:solidFill>
                <a:srgbClr val="000000"/>
              </a:solidFill>
              <a:latin typeface="Times New Roman"/>
              <a:ea typeface="Times New Roman"/>
              <a:cs typeface="Times New Roman"/>
              <a:sym typeface="Times New Roman"/>
            </a:endParaRPr>
          </a:p>
        </p:txBody>
      </p:sp>
      <p:sp>
        <p:nvSpPr>
          <p:cNvPr id="102" name="Google Shape;102;p3"/>
          <p:cNvSpPr txBox="1"/>
          <p:nvPr/>
        </p:nvSpPr>
        <p:spPr>
          <a:xfrm>
            <a:off x="1057275" y="1854357"/>
            <a:ext cx="717232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rgbClr val="2F5496"/>
                </a:solidFill>
                <a:latin typeface="Times New Roman"/>
                <a:ea typeface="Times New Roman"/>
                <a:cs typeface="Times New Roman"/>
                <a:sym typeface="Times New Roman"/>
              </a:rPr>
              <a:t>Business Objective</a:t>
            </a:r>
            <a:endParaRPr/>
          </a:p>
        </p:txBody>
      </p:sp>
      <p:sp>
        <p:nvSpPr>
          <p:cNvPr id="103" name="Google Shape;103;p3"/>
          <p:cNvSpPr txBox="1"/>
          <p:nvPr/>
        </p:nvSpPr>
        <p:spPr>
          <a:xfrm>
            <a:off x="1057275" y="2811276"/>
            <a:ext cx="9296399"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Times New Roman"/>
                <a:ea typeface="Times New Roman"/>
                <a:cs typeface="Times New Roman"/>
                <a:sym typeface="Times New Roman"/>
              </a:rPr>
              <a:t>	</a:t>
            </a:r>
            <a:r>
              <a:rPr b="0" i="0" lang="en-IN" sz="2800">
                <a:solidFill>
                  <a:srgbClr val="292929"/>
                </a:solidFill>
                <a:latin typeface="Times New Roman"/>
                <a:ea typeface="Times New Roman"/>
                <a:cs typeface="Times New Roman"/>
                <a:sym typeface="Times New Roman"/>
              </a:rPr>
              <a:t> </a:t>
            </a:r>
            <a:r>
              <a:rPr b="0" i="0" lang="en-IN" sz="2800" u="none" strike="noStrike">
                <a:solidFill>
                  <a:srgbClr val="000000"/>
                </a:solidFill>
                <a:latin typeface="Times New Roman"/>
                <a:ea typeface="Times New Roman"/>
                <a:cs typeface="Times New Roman"/>
                <a:sym typeface="Times New Roman"/>
              </a:rPr>
              <a:t>The aim of this project is to build a chatbot for a food delivery app client.</a:t>
            </a:r>
            <a:endParaRPr b="0"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nvSpPr>
        <p:spPr>
          <a:xfrm>
            <a:off x="771525" y="1714500"/>
            <a:ext cx="52197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5400">
                <a:solidFill>
                  <a:srgbClr val="2F5496"/>
                </a:solidFill>
                <a:latin typeface="Times New Roman"/>
                <a:ea typeface="Times New Roman"/>
                <a:cs typeface="Times New Roman"/>
                <a:sym typeface="Times New Roman"/>
              </a:rPr>
              <a:t>CHATBOT</a:t>
            </a:r>
            <a:endParaRPr/>
          </a:p>
        </p:txBody>
      </p:sp>
      <p:sp>
        <p:nvSpPr>
          <p:cNvPr id="109" name="Google Shape;109;p4"/>
          <p:cNvSpPr txBox="1"/>
          <p:nvPr/>
        </p:nvSpPr>
        <p:spPr>
          <a:xfrm>
            <a:off x="771525" y="2738754"/>
            <a:ext cx="96774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2800">
                <a:solidFill>
                  <a:srgbClr val="161513"/>
                </a:solidFill>
                <a:latin typeface="Times New Roman"/>
                <a:ea typeface="Times New Roman"/>
                <a:cs typeface="Times New Roman"/>
                <a:sym typeface="Times New Roman"/>
              </a:rPr>
              <a:t>	A chatbot is a computer program that simulates and processes human conversation (either written or spoken), allowing humans to interact with digital devices as if they were communicating with a real person.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nvSpPr>
        <p:spPr>
          <a:xfrm>
            <a:off x="313765" y="137882"/>
            <a:ext cx="88481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2F5496"/>
                </a:solidFill>
                <a:latin typeface="Times New Roman"/>
                <a:ea typeface="Times New Roman"/>
                <a:cs typeface="Times New Roman"/>
                <a:sym typeface="Times New Roman"/>
              </a:rPr>
              <a:t>Types of Chatbots</a:t>
            </a:r>
            <a:endParaRPr b="1" sz="3600">
              <a:solidFill>
                <a:srgbClr val="2F5496"/>
              </a:solidFill>
              <a:latin typeface="Times New Roman"/>
              <a:ea typeface="Times New Roman"/>
              <a:cs typeface="Times New Roman"/>
              <a:sym typeface="Times New Roman"/>
            </a:endParaRPr>
          </a:p>
        </p:txBody>
      </p:sp>
      <p:sp>
        <p:nvSpPr>
          <p:cNvPr id="115" name="Google Shape;115;p5"/>
          <p:cNvSpPr txBox="1"/>
          <p:nvPr/>
        </p:nvSpPr>
        <p:spPr>
          <a:xfrm>
            <a:off x="744072" y="852083"/>
            <a:ext cx="6992470" cy="95410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Rule based Chatbot</a:t>
            </a:r>
            <a:endParaRPr/>
          </a:p>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AI Chatbot</a:t>
            </a:r>
            <a:endParaRPr sz="2800">
              <a:solidFill>
                <a:schemeClr val="dk1"/>
              </a:solidFill>
              <a:latin typeface="Times New Roman"/>
              <a:ea typeface="Times New Roman"/>
              <a:cs typeface="Times New Roman"/>
              <a:sym typeface="Times New Roman"/>
            </a:endParaRPr>
          </a:p>
        </p:txBody>
      </p:sp>
      <p:sp>
        <p:nvSpPr>
          <p:cNvPr id="116" name="Google Shape;116;p5"/>
          <p:cNvSpPr txBox="1"/>
          <p:nvPr/>
        </p:nvSpPr>
        <p:spPr>
          <a:xfrm>
            <a:off x="313765" y="1806190"/>
            <a:ext cx="657112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2F5496"/>
                </a:solidFill>
                <a:latin typeface="Times New Roman"/>
                <a:ea typeface="Times New Roman"/>
                <a:cs typeface="Times New Roman"/>
                <a:sym typeface="Times New Roman"/>
              </a:rPr>
              <a:t>Rule based Chatbot</a:t>
            </a:r>
            <a:endParaRPr b="1" sz="3200">
              <a:solidFill>
                <a:srgbClr val="2F5496"/>
              </a:solidFill>
              <a:latin typeface="Times New Roman"/>
              <a:ea typeface="Times New Roman"/>
              <a:cs typeface="Times New Roman"/>
              <a:sym typeface="Times New Roman"/>
            </a:endParaRPr>
          </a:p>
        </p:txBody>
      </p:sp>
      <p:sp>
        <p:nvSpPr>
          <p:cNvPr id="117" name="Google Shape;117;p5"/>
          <p:cNvSpPr txBox="1"/>
          <p:nvPr/>
        </p:nvSpPr>
        <p:spPr>
          <a:xfrm>
            <a:off x="744070" y="2420320"/>
            <a:ext cx="10578352" cy="132343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3C3C44"/>
              </a:buClr>
              <a:buSzPts val="2000"/>
              <a:buFont typeface="Arial"/>
              <a:buChar char="•"/>
            </a:pPr>
            <a:r>
              <a:rPr b="0" i="0" lang="en-IN" sz="2000">
                <a:solidFill>
                  <a:srgbClr val="3C3C44"/>
                </a:solidFill>
                <a:latin typeface="Times New Roman"/>
                <a:ea typeface="Times New Roman"/>
                <a:cs typeface="Times New Roman"/>
                <a:sym typeface="Times New Roman"/>
              </a:rPr>
              <a:t>With this type of bot, communication is through pre-set rules. User input must conform to these pre-defined rules in order to get an answer. Often with such bots only buttons are used.</a:t>
            </a:r>
            <a:endParaRPr/>
          </a:p>
          <a:p>
            <a:pPr indent="-285750" lvl="0" marL="285750" marR="0" rtl="0" algn="just">
              <a:spcBef>
                <a:spcPts val="0"/>
              </a:spcBef>
              <a:spcAft>
                <a:spcPts val="0"/>
              </a:spcAft>
              <a:buClr>
                <a:srgbClr val="3C3C44"/>
              </a:buClr>
              <a:buSzPts val="2000"/>
              <a:buFont typeface="Arial"/>
              <a:buChar char="•"/>
            </a:pPr>
            <a:r>
              <a:rPr b="0" i="0" lang="en-IN" sz="2000">
                <a:solidFill>
                  <a:srgbClr val="3C3C44"/>
                </a:solidFill>
                <a:latin typeface="Times New Roman"/>
                <a:ea typeface="Times New Roman"/>
                <a:cs typeface="Times New Roman"/>
                <a:sym typeface="Times New Roman"/>
              </a:rPr>
              <a:t>Since no artificial intelligence is used here, an open conversation with this type of bot is not possible or very limited.</a:t>
            </a:r>
            <a:endParaRPr/>
          </a:p>
        </p:txBody>
      </p:sp>
      <p:sp>
        <p:nvSpPr>
          <p:cNvPr id="118" name="Google Shape;118;p5"/>
          <p:cNvSpPr txBox="1"/>
          <p:nvPr/>
        </p:nvSpPr>
        <p:spPr>
          <a:xfrm>
            <a:off x="313765" y="3775960"/>
            <a:ext cx="614978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2F5496"/>
                </a:solidFill>
                <a:latin typeface="Times New Roman"/>
                <a:ea typeface="Times New Roman"/>
                <a:cs typeface="Times New Roman"/>
                <a:sym typeface="Times New Roman"/>
              </a:rPr>
              <a:t>AI Chatbot</a:t>
            </a:r>
            <a:endParaRPr b="1" sz="3200">
              <a:solidFill>
                <a:srgbClr val="2F5496"/>
              </a:solidFill>
              <a:latin typeface="Times New Roman"/>
              <a:ea typeface="Times New Roman"/>
              <a:cs typeface="Times New Roman"/>
              <a:sym typeface="Times New Roman"/>
            </a:endParaRPr>
          </a:p>
        </p:txBody>
      </p:sp>
      <p:sp>
        <p:nvSpPr>
          <p:cNvPr id="119" name="Google Shape;119;p5"/>
          <p:cNvSpPr txBox="1"/>
          <p:nvPr/>
        </p:nvSpPr>
        <p:spPr>
          <a:xfrm>
            <a:off x="744071" y="4422291"/>
            <a:ext cx="10578351" cy="193899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C3C44"/>
              </a:buClr>
              <a:buSzPts val="2000"/>
              <a:buFont typeface="Arial"/>
              <a:buChar char="•"/>
            </a:pPr>
            <a:r>
              <a:rPr b="0" i="0" lang="en-IN" sz="2000">
                <a:solidFill>
                  <a:srgbClr val="3C3C44"/>
                </a:solidFill>
                <a:latin typeface="Times New Roman"/>
                <a:ea typeface="Times New Roman"/>
                <a:cs typeface="Times New Roman"/>
                <a:sym typeface="Times New Roman"/>
              </a:rPr>
              <a:t>NLP chatbots learn languages in a similar way that children learn a language. After having learned a number of examples, they are able to make connections between questions that are asked in different ways.</a:t>
            </a:r>
            <a:endParaRPr/>
          </a:p>
          <a:p>
            <a:pPr indent="-342900" lvl="0" marL="342900" marR="0" rtl="0" algn="just">
              <a:spcBef>
                <a:spcPts val="0"/>
              </a:spcBef>
              <a:spcAft>
                <a:spcPts val="0"/>
              </a:spcAft>
              <a:buClr>
                <a:srgbClr val="3C3C44"/>
              </a:buClr>
              <a:buSzPts val="2000"/>
              <a:buFont typeface="Arial"/>
              <a:buChar char="•"/>
            </a:pPr>
            <a:r>
              <a:rPr b="0" i="0" lang="en-IN" sz="2000">
                <a:solidFill>
                  <a:srgbClr val="3C3C44"/>
                </a:solidFill>
                <a:latin typeface="Times New Roman"/>
                <a:ea typeface="Times New Roman"/>
                <a:cs typeface="Times New Roman"/>
                <a:sym typeface="Times New Roman"/>
              </a:rPr>
              <a:t>In this way, the bot understands what the question is about without being precisely programmed for it and an appropriate answer can be given. In a conversation form, this is also called Conversational AI.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0" l="0" r="0" t="0"/>
          <a:stretch/>
        </p:blipFill>
        <p:spPr>
          <a:xfrm>
            <a:off x="2412774" y="393886"/>
            <a:ext cx="7366451" cy="626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nvSpPr>
        <p:spPr>
          <a:xfrm>
            <a:off x="657726" y="770020"/>
            <a:ext cx="1028539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800" u="none" strike="noStrike">
                <a:solidFill>
                  <a:srgbClr val="002776"/>
                </a:solidFill>
                <a:latin typeface="Times New Roman"/>
                <a:ea typeface="Times New Roman"/>
                <a:cs typeface="Times New Roman"/>
                <a:sym typeface="Times New Roman"/>
              </a:rPr>
              <a:t>Project Architecture / Project Flow</a:t>
            </a:r>
            <a:endParaRPr sz="4800">
              <a:solidFill>
                <a:schemeClr val="dk1"/>
              </a:solidFill>
              <a:latin typeface="Times New Roman"/>
              <a:ea typeface="Times New Roman"/>
              <a:cs typeface="Times New Roman"/>
              <a:sym typeface="Times New Roman"/>
            </a:endParaRPr>
          </a:p>
        </p:txBody>
      </p:sp>
      <p:sp>
        <p:nvSpPr>
          <p:cNvPr id="130" name="Google Shape;130;p7"/>
          <p:cNvSpPr txBox="1"/>
          <p:nvPr/>
        </p:nvSpPr>
        <p:spPr>
          <a:xfrm>
            <a:off x="1090863" y="2053388"/>
            <a:ext cx="9274744"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3600"/>
              <a:buFont typeface="Calibri"/>
              <a:buAutoNum type="arabicPeriod"/>
            </a:pPr>
            <a:r>
              <a:rPr b="1" i="0" lang="en-IN" sz="3600" u="none" strike="noStrike">
                <a:solidFill>
                  <a:schemeClr val="dk1"/>
                </a:solidFill>
                <a:latin typeface="Times New Roman"/>
                <a:ea typeface="Times New Roman"/>
                <a:cs typeface="Times New Roman"/>
                <a:sym typeface="Times New Roman"/>
              </a:rPr>
              <a:t>Data Collection</a:t>
            </a:r>
            <a:endParaRPr/>
          </a:p>
          <a:p>
            <a:pPr indent="-342900" lvl="0" marL="342900" marR="0" rtl="0" algn="l">
              <a:spcBef>
                <a:spcPts val="0"/>
              </a:spcBef>
              <a:spcAft>
                <a:spcPts val="0"/>
              </a:spcAft>
              <a:buClr>
                <a:schemeClr val="dk1"/>
              </a:buClr>
              <a:buSzPts val="3600"/>
              <a:buFont typeface="Calibri"/>
              <a:buAutoNum type="arabicPeriod"/>
            </a:pPr>
            <a:r>
              <a:rPr b="1" lang="en-IN" sz="3600">
                <a:solidFill>
                  <a:schemeClr val="dk1"/>
                </a:solidFill>
                <a:latin typeface="Times New Roman"/>
                <a:ea typeface="Times New Roman"/>
                <a:cs typeface="Times New Roman"/>
                <a:sym typeface="Times New Roman"/>
              </a:rPr>
              <a:t>Data Exploration</a:t>
            </a:r>
            <a:endParaRPr/>
          </a:p>
          <a:p>
            <a:pPr indent="-342900" lvl="0" marL="342900" marR="0" rtl="0" algn="l">
              <a:spcBef>
                <a:spcPts val="0"/>
              </a:spcBef>
              <a:spcAft>
                <a:spcPts val="0"/>
              </a:spcAft>
              <a:buClr>
                <a:schemeClr val="dk1"/>
              </a:buClr>
              <a:buSzPts val="3600"/>
              <a:buFont typeface="Calibri"/>
              <a:buAutoNum type="arabicPeriod"/>
            </a:pPr>
            <a:r>
              <a:rPr b="1" lang="en-IN" sz="3600">
                <a:solidFill>
                  <a:schemeClr val="dk1"/>
                </a:solidFill>
                <a:latin typeface="Times New Roman"/>
                <a:ea typeface="Times New Roman"/>
                <a:cs typeface="Times New Roman"/>
                <a:sym typeface="Times New Roman"/>
              </a:rPr>
              <a:t>Data Processing</a:t>
            </a:r>
            <a:endParaRPr/>
          </a:p>
          <a:p>
            <a:pPr indent="-342900" lvl="0" marL="342900" marR="0" rtl="0" algn="l">
              <a:spcBef>
                <a:spcPts val="0"/>
              </a:spcBef>
              <a:spcAft>
                <a:spcPts val="0"/>
              </a:spcAft>
              <a:buClr>
                <a:schemeClr val="dk1"/>
              </a:buClr>
              <a:buSzPts val="3600"/>
              <a:buFont typeface="Calibri"/>
              <a:buAutoNum type="arabicPeriod"/>
            </a:pPr>
            <a:r>
              <a:rPr b="1" lang="en-IN" sz="3600">
                <a:solidFill>
                  <a:schemeClr val="dk1"/>
                </a:solidFill>
                <a:latin typeface="Times New Roman"/>
                <a:ea typeface="Times New Roman"/>
                <a:cs typeface="Times New Roman"/>
                <a:sym typeface="Times New Roman"/>
              </a:rPr>
              <a:t>Model Building</a:t>
            </a:r>
            <a:endParaRPr/>
          </a:p>
          <a:p>
            <a:pPr indent="-342900" lvl="0" marL="342900" marR="0" rtl="0" algn="l">
              <a:spcBef>
                <a:spcPts val="0"/>
              </a:spcBef>
              <a:spcAft>
                <a:spcPts val="0"/>
              </a:spcAft>
              <a:buClr>
                <a:schemeClr val="dk1"/>
              </a:buClr>
              <a:buSzPts val="3600"/>
              <a:buFont typeface="Calibri"/>
              <a:buAutoNum type="arabicPeriod"/>
            </a:pPr>
            <a:r>
              <a:rPr b="1" i="0" lang="en-IN" sz="3600" u="none" strike="noStrike">
                <a:solidFill>
                  <a:schemeClr val="dk1"/>
                </a:solidFill>
                <a:latin typeface="Times New Roman"/>
                <a:ea typeface="Times New Roman"/>
                <a:cs typeface="Times New Roman"/>
                <a:sym typeface="Times New Roman"/>
              </a:rPr>
              <a:t>Model Evaluation</a:t>
            </a:r>
            <a:endParaRPr/>
          </a:p>
          <a:p>
            <a:pPr indent="-342900" lvl="0" marL="342900" marR="0" rtl="0" algn="l">
              <a:spcBef>
                <a:spcPts val="0"/>
              </a:spcBef>
              <a:spcAft>
                <a:spcPts val="0"/>
              </a:spcAft>
              <a:buClr>
                <a:schemeClr val="dk1"/>
              </a:buClr>
              <a:buSzPts val="3600"/>
              <a:buFont typeface="Calibri"/>
              <a:buAutoNum type="arabicPeriod"/>
            </a:pPr>
            <a:r>
              <a:rPr b="1" lang="en-IN" sz="3600">
                <a:solidFill>
                  <a:schemeClr val="dk1"/>
                </a:solidFill>
                <a:latin typeface="Times New Roman"/>
                <a:ea typeface="Times New Roman"/>
                <a:cs typeface="Times New Roman"/>
                <a:sym typeface="Times New Roman"/>
              </a:rPr>
              <a:t>Model Deployment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nvSpPr>
        <p:spPr>
          <a:xfrm>
            <a:off x="455311" y="1201270"/>
            <a:ext cx="850231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2F5496"/>
                </a:solidFill>
                <a:latin typeface="Times New Roman"/>
                <a:ea typeface="Times New Roman"/>
                <a:cs typeface="Times New Roman"/>
                <a:sym typeface="Times New Roman"/>
              </a:rPr>
              <a:t>Data Collection</a:t>
            </a:r>
            <a:endParaRPr/>
          </a:p>
        </p:txBody>
      </p:sp>
      <p:sp>
        <p:nvSpPr>
          <p:cNvPr id="136" name="Google Shape;136;p8"/>
          <p:cNvSpPr txBox="1"/>
          <p:nvPr/>
        </p:nvSpPr>
        <p:spPr>
          <a:xfrm>
            <a:off x="1141702" y="2308020"/>
            <a:ext cx="9908596" cy="295850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We referred many food delivery chatbots in the industry. </a:t>
            </a:r>
            <a:endParaRPr/>
          </a:p>
          <a:p>
            <a:pPr indent="-457200" lvl="0" marL="457200" marR="0" rtl="0" algn="just">
              <a:lnSpc>
                <a:spcPct val="150000"/>
              </a:lnSpc>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We worked on our own dataset to provide best results.</a:t>
            </a:r>
            <a:endParaRPr/>
          </a:p>
          <a:p>
            <a:pPr indent="-457200" lvl="0" marL="457200" marR="0" rtl="0" algn="just">
              <a:lnSpc>
                <a:spcPct val="150000"/>
              </a:lnSpc>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Dataset is created in Json format where we provide tags, patterns and responses.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9"/>
          <p:cNvPicPr preferRelativeResize="0"/>
          <p:nvPr/>
        </p:nvPicPr>
        <p:blipFill rotWithShape="1">
          <a:blip r:embed="rId3">
            <a:alphaModFix/>
          </a:blip>
          <a:srcRect b="0" l="0" r="0" t="0"/>
          <a:stretch/>
        </p:blipFill>
        <p:spPr>
          <a:xfrm>
            <a:off x="997323" y="1102659"/>
            <a:ext cx="10197353" cy="5181367"/>
          </a:xfrm>
          <a:prstGeom prst="rect">
            <a:avLst/>
          </a:prstGeom>
          <a:noFill/>
          <a:ln>
            <a:noFill/>
          </a:ln>
        </p:spPr>
      </p:pic>
      <p:sp>
        <p:nvSpPr>
          <p:cNvPr id="142" name="Google Shape;142;p9"/>
          <p:cNvSpPr txBox="1"/>
          <p:nvPr/>
        </p:nvSpPr>
        <p:spPr>
          <a:xfrm>
            <a:off x="466165" y="403412"/>
            <a:ext cx="840889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2F5496"/>
                </a:solidFill>
                <a:latin typeface="Times New Roman"/>
                <a:ea typeface="Times New Roman"/>
                <a:cs typeface="Times New Roman"/>
                <a:sym typeface="Times New Roman"/>
              </a:rPr>
              <a:t>Dataset looks like</a:t>
            </a:r>
            <a:endParaRPr b="1" sz="3200">
              <a:solidFill>
                <a:srgbClr val="2F549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2022-01-27T10:25:59Z</dcterms:created>
  <dc:creator>shashank babu</dc:creator>
</cp:coreProperties>
</file>