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8"/>
    <p:restoredTop sz="94610"/>
  </p:normalViewPr>
  <p:slideViewPr>
    <p:cSldViewPr snapToGrid="0" snapToObjects="1">
      <p:cViewPr varScale="1">
        <p:scale>
          <a:sx n="103" d="100"/>
          <a:sy n="103" d="100"/>
        </p:scale>
        <p:origin x="208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6453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EDED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2323505"/>
            <a:ext cx="7477601" cy="16663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6561"/>
              </a:lnSpc>
              <a:buNone/>
            </a:pPr>
            <a:r>
              <a:rPr lang="en-US" sz="5249" b="1" kern="0" spc="-52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Forecasting Blood Glucose Level</a:t>
            </a:r>
            <a:endParaRPr lang="en-US" sz="5249" dirty="0"/>
          </a:p>
        </p:txBody>
      </p:sp>
      <p:sp>
        <p:nvSpPr>
          <p:cNvPr id="6" name="Text 3"/>
          <p:cNvSpPr/>
          <p:nvPr/>
        </p:nvSpPr>
        <p:spPr>
          <a:xfrm>
            <a:off x="833199" y="4323159"/>
            <a:ext cx="7477601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24"/>
              </a:lnSpc>
              <a:buNone/>
            </a:pPr>
            <a:r>
              <a:rPr lang="en-US" sz="175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Advanced model for proactive diabetes management.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833199" y="4906328"/>
            <a:ext cx="7477601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624"/>
              </a:lnSpc>
              <a:buNone/>
            </a:pPr>
            <a:r>
              <a:rPr lang="en-US" sz="1750" u="sng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TEAM 3:</a:t>
            </a:r>
            <a:r>
              <a:rPr lang="en-US" sz="175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
</a:t>
            </a:r>
            <a:r>
              <a:rPr lang="en-US" sz="1750" u="sng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PRANJAL JAIN, PRIYANSHU KUMAR,PREM JANJRUKIA, SAMHITHA SEELAM, SENIYAL JASANI</a:t>
            </a:r>
            <a:endParaRPr lang="en-US" sz="17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EDED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4" name="Text 2"/>
          <p:cNvSpPr/>
          <p:nvPr/>
        </p:nvSpPr>
        <p:spPr>
          <a:xfrm>
            <a:off x="3917633" y="432792"/>
            <a:ext cx="6795016" cy="98345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3872"/>
              </a:lnSpc>
              <a:buNone/>
            </a:pPr>
            <a:r>
              <a:rPr lang="en-US" sz="3098" b="1" kern="0" spc="-31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Business Case and Recommendation</a:t>
            </a:r>
            <a:endParaRPr lang="en-US" sz="3098" dirty="0"/>
          </a:p>
        </p:txBody>
      </p:sp>
      <p:sp>
        <p:nvSpPr>
          <p:cNvPr id="5" name="Shape 3"/>
          <p:cNvSpPr/>
          <p:nvPr/>
        </p:nvSpPr>
        <p:spPr>
          <a:xfrm>
            <a:off x="3917633" y="1652230"/>
            <a:ext cx="3318867" cy="1598652"/>
          </a:xfrm>
          <a:prstGeom prst="roundRect">
            <a:avLst>
              <a:gd name="adj" fmla="val 5906"/>
            </a:avLst>
          </a:prstGeom>
          <a:solidFill>
            <a:srgbClr val="EDEDED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6" name="Text 4"/>
          <p:cNvSpPr/>
          <p:nvPr/>
        </p:nvSpPr>
        <p:spPr>
          <a:xfrm>
            <a:off x="4074914" y="1809512"/>
            <a:ext cx="1573530" cy="24586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1936"/>
              </a:lnSpc>
              <a:buNone/>
            </a:pPr>
            <a:r>
              <a:rPr lang="en-US" sz="1549" b="1" kern="0" spc="-15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Business Case</a:t>
            </a:r>
            <a:endParaRPr lang="en-US" sz="1549" dirty="0"/>
          </a:p>
        </p:txBody>
      </p:sp>
      <p:sp>
        <p:nvSpPr>
          <p:cNvPr id="7" name="Text 5"/>
          <p:cNvSpPr/>
          <p:nvPr/>
        </p:nvSpPr>
        <p:spPr>
          <a:xfrm>
            <a:off x="4074914" y="2149673"/>
            <a:ext cx="3004304" cy="94392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1859"/>
              </a:lnSpc>
              <a:buNone/>
            </a:pPr>
            <a:r>
              <a:rPr lang="en-US" sz="1239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Implementing modeling techniques for diabetes management provides valuable insights into patient data, enabling better decision-making and improved outcomes.</a:t>
            </a:r>
            <a:endParaRPr lang="en-US" sz="1239" dirty="0"/>
          </a:p>
        </p:txBody>
      </p:sp>
      <p:sp>
        <p:nvSpPr>
          <p:cNvPr id="8" name="Shape 6"/>
          <p:cNvSpPr/>
          <p:nvPr/>
        </p:nvSpPr>
        <p:spPr>
          <a:xfrm>
            <a:off x="7393781" y="1652230"/>
            <a:ext cx="3318867" cy="1598652"/>
          </a:xfrm>
          <a:prstGeom prst="roundRect">
            <a:avLst>
              <a:gd name="adj" fmla="val 5906"/>
            </a:avLst>
          </a:prstGeom>
          <a:solidFill>
            <a:srgbClr val="EDEDED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9" name="Text 7"/>
          <p:cNvSpPr/>
          <p:nvPr/>
        </p:nvSpPr>
        <p:spPr>
          <a:xfrm>
            <a:off x="7551063" y="1809512"/>
            <a:ext cx="2781300" cy="24586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1936"/>
              </a:lnSpc>
              <a:buNone/>
            </a:pPr>
            <a:r>
              <a:rPr lang="en-US" sz="1549" b="1" kern="0" spc="-15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Business Recommendation</a:t>
            </a:r>
            <a:endParaRPr lang="en-US" sz="1549" dirty="0"/>
          </a:p>
        </p:txBody>
      </p:sp>
      <p:sp>
        <p:nvSpPr>
          <p:cNvPr id="10" name="Text 8"/>
          <p:cNvSpPr/>
          <p:nvPr/>
        </p:nvSpPr>
        <p:spPr>
          <a:xfrm>
            <a:off x="7551063" y="2149673"/>
            <a:ext cx="3004304" cy="94392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1859"/>
              </a:lnSpc>
              <a:buNone/>
            </a:pPr>
            <a:r>
              <a:rPr lang="en-US" sz="1239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We recommend integrating the diabetes modeling system into the existing healthcare infrastructure to benefit both the business and the patients.</a:t>
            </a:r>
            <a:endParaRPr lang="en-US" sz="1239" dirty="0"/>
          </a:p>
        </p:txBody>
      </p:sp>
      <p:sp>
        <p:nvSpPr>
          <p:cNvPr id="11" name="Shape 9"/>
          <p:cNvSpPr/>
          <p:nvPr/>
        </p:nvSpPr>
        <p:spPr>
          <a:xfrm>
            <a:off x="3917631" y="3408164"/>
            <a:ext cx="3318867" cy="4623728"/>
          </a:xfrm>
          <a:prstGeom prst="roundRect">
            <a:avLst>
              <a:gd name="adj" fmla="val 2845"/>
            </a:avLst>
          </a:prstGeom>
          <a:solidFill>
            <a:srgbClr val="EDEDED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2" name="Text 10"/>
          <p:cNvSpPr/>
          <p:nvPr/>
        </p:nvSpPr>
        <p:spPr>
          <a:xfrm>
            <a:off x="4074914" y="3565446"/>
            <a:ext cx="1573530" cy="24586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1936"/>
              </a:lnSpc>
              <a:buNone/>
            </a:pPr>
            <a:r>
              <a:rPr lang="en-US" sz="1549" b="1" kern="0" spc="-15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Insights</a:t>
            </a:r>
            <a:endParaRPr lang="en-US" sz="1549" dirty="0"/>
          </a:p>
        </p:txBody>
      </p:sp>
      <p:sp>
        <p:nvSpPr>
          <p:cNvPr id="13" name="Text 11"/>
          <p:cNvSpPr/>
          <p:nvPr/>
        </p:nvSpPr>
        <p:spPr>
          <a:xfrm>
            <a:off x="4326491" y="3788748"/>
            <a:ext cx="2752725" cy="125908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1982"/>
              </a:lnSpc>
              <a:buSzPct val="100000"/>
              <a:buChar char="•"/>
            </a:pPr>
            <a:r>
              <a:rPr lang="en-US" sz="1239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Modeling techniques can identify patterns and trends in blood glucose levels, helping healthcare providers understand patient behaviors and potential risk factors.</a:t>
            </a:r>
            <a:endParaRPr lang="en-US" sz="1239" dirty="0"/>
          </a:p>
        </p:txBody>
      </p:sp>
      <p:sp>
        <p:nvSpPr>
          <p:cNvPr id="14" name="Text 12"/>
          <p:cNvSpPr/>
          <p:nvPr/>
        </p:nvSpPr>
        <p:spPr>
          <a:xfrm>
            <a:off x="4326491" y="5271136"/>
            <a:ext cx="2752725" cy="100726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1982"/>
              </a:lnSpc>
              <a:buSzPct val="100000"/>
              <a:buChar char="•"/>
            </a:pPr>
            <a:r>
              <a:rPr lang="en-US" sz="1239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By leveraging these insights, businesses can develop personalized treatment plans, optimize resources, and improve patient satisfaction.</a:t>
            </a:r>
            <a:endParaRPr lang="en-US" sz="1239" dirty="0"/>
          </a:p>
        </p:txBody>
      </p:sp>
      <p:sp>
        <p:nvSpPr>
          <p:cNvPr id="15" name="Text 13"/>
          <p:cNvSpPr/>
          <p:nvPr/>
        </p:nvSpPr>
        <p:spPr>
          <a:xfrm>
            <a:off x="4326492" y="6624338"/>
            <a:ext cx="2752725" cy="125908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1982"/>
              </a:lnSpc>
              <a:buSzPct val="100000"/>
              <a:buChar char="•"/>
            </a:pPr>
            <a:r>
              <a:rPr lang="en-US" sz="1239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The implementation of modeling techniques can lead to cost savings by reducing hospital readmissions and complications related to diabetes management.</a:t>
            </a:r>
            <a:endParaRPr lang="en-US" sz="1239" dirty="0"/>
          </a:p>
        </p:txBody>
      </p:sp>
      <p:sp>
        <p:nvSpPr>
          <p:cNvPr id="16" name="Shape 14"/>
          <p:cNvSpPr/>
          <p:nvPr/>
        </p:nvSpPr>
        <p:spPr>
          <a:xfrm>
            <a:off x="7393781" y="3408164"/>
            <a:ext cx="3318867" cy="4623728"/>
          </a:xfrm>
          <a:prstGeom prst="roundRect">
            <a:avLst>
              <a:gd name="adj" fmla="val 2845"/>
            </a:avLst>
          </a:prstGeom>
          <a:solidFill>
            <a:srgbClr val="EDEDED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7" name="Text 15"/>
          <p:cNvSpPr/>
          <p:nvPr/>
        </p:nvSpPr>
        <p:spPr>
          <a:xfrm>
            <a:off x="7551063" y="3565446"/>
            <a:ext cx="3004304" cy="49172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1936"/>
              </a:lnSpc>
              <a:buNone/>
            </a:pPr>
            <a:r>
              <a:rPr lang="en-US" sz="1549" b="1" kern="0" spc="-15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Benefits for Business and Patients</a:t>
            </a:r>
            <a:endParaRPr lang="en-US" sz="1549" dirty="0"/>
          </a:p>
        </p:txBody>
      </p:sp>
      <p:sp>
        <p:nvSpPr>
          <p:cNvPr id="18" name="Text 16"/>
          <p:cNvSpPr/>
          <p:nvPr/>
        </p:nvSpPr>
        <p:spPr>
          <a:xfrm>
            <a:off x="7802642" y="4234101"/>
            <a:ext cx="2752725" cy="50363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1982"/>
              </a:lnSpc>
              <a:buSzPct val="100000"/>
              <a:buChar char="•"/>
            </a:pPr>
            <a:r>
              <a:rPr lang="en-US" sz="1239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Enhanced decision-making based on data-driven insights</a:t>
            </a:r>
            <a:endParaRPr lang="en-US" sz="1239" dirty="0"/>
          </a:p>
        </p:txBody>
      </p:sp>
      <p:sp>
        <p:nvSpPr>
          <p:cNvPr id="19" name="Text 17"/>
          <p:cNvSpPr/>
          <p:nvPr/>
        </p:nvSpPr>
        <p:spPr>
          <a:xfrm>
            <a:off x="7802642" y="4800600"/>
            <a:ext cx="2752725" cy="50363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1982"/>
              </a:lnSpc>
              <a:buSzPct val="100000"/>
              <a:buChar char="•"/>
            </a:pPr>
            <a:r>
              <a:rPr lang="en-US" sz="1239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Improved patient outcomes through personalized care</a:t>
            </a:r>
            <a:endParaRPr lang="en-US" sz="1239" dirty="0"/>
          </a:p>
        </p:txBody>
      </p:sp>
      <p:sp>
        <p:nvSpPr>
          <p:cNvPr id="20" name="Text 18"/>
          <p:cNvSpPr/>
          <p:nvPr/>
        </p:nvSpPr>
        <p:spPr>
          <a:xfrm>
            <a:off x="7802642" y="5367099"/>
            <a:ext cx="2752725" cy="50363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1982"/>
              </a:lnSpc>
              <a:buSzPct val="100000"/>
              <a:buChar char="•"/>
            </a:pPr>
            <a:r>
              <a:rPr lang="en-US" sz="1239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Cost savings through efficient resource allocation</a:t>
            </a:r>
            <a:endParaRPr lang="en-US" sz="1239" dirty="0"/>
          </a:p>
        </p:txBody>
      </p:sp>
      <p:sp>
        <p:nvSpPr>
          <p:cNvPr id="21" name="Text 19"/>
          <p:cNvSpPr/>
          <p:nvPr/>
        </p:nvSpPr>
        <p:spPr>
          <a:xfrm>
            <a:off x="7802642" y="5933599"/>
            <a:ext cx="2752725" cy="50363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1982"/>
              </a:lnSpc>
              <a:buSzPct val="100000"/>
              <a:buChar char="•"/>
            </a:pPr>
            <a:r>
              <a:rPr lang="en-US" sz="1239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Reduced hospital readmissions and complications</a:t>
            </a:r>
            <a:endParaRPr lang="en-US" sz="1239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EDED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1648658"/>
            <a:ext cx="5627608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44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Problem Statement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833199" y="2849880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DEDED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7" name="Text 4"/>
          <p:cNvSpPr/>
          <p:nvPr/>
        </p:nvSpPr>
        <p:spPr>
          <a:xfrm>
            <a:off x="1017746" y="2891552"/>
            <a:ext cx="130731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1</a:t>
            </a:r>
            <a:endParaRPr lang="en-US" sz="2624" dirty="0"/>
          </a:p>
        </p:txBody>
      </p:sp>
      <p:sp>
        <p:nvSpPr>
          <p:cNvPr id="8" name="Text 5"/>
          <p:cNvSpPr/>
          <p:nvPr/>
        </p:nvSpPr>
        <p:spPr>
          <a:xfrm>
            <a:off x="1555313" y="2926199"/>
            <a:ext cx="364974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22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Continuous Management</a:t>
            </a:r>
            <a:endParaRPr lang="en-US" sz="2187" dirty="0"/>
          </a:p>
        </p:txBody>
      </p:sp>
      <p:sp>
        <p:nvSpPr>
          <p:cNvPr id="9" name="Text 6"/>
          <p:cNvSpPr/>
          <p:nvPr/>
        </p:nvSpPr>
        <p:spPr>
          <a:xfrm>
            <a:off x="1555313" y="3406616"/>
            <a:ext cx="3820001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Snapshot insights are limiting.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5597485" y="2849880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DEDED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1" name="Text 8"/>
          <p:cNvSpPr/>
          <p:nvPr/>
        </p:nvSpPr>
        <p:spPr>
          <a:xfrm>
            <a:off x="5749052" y="2891552"/>
            <a:ext cx="196691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2</a:t>
            </a:r>
            <a:endParaRPr lang="en-US" sz="2624" dirty="0"/>
          </a:p>
        </p:txBody>
      </p:sp>
      <p:sp>
        <p:nvSpPr>
          <p:cNvPr id="12" name="Text 9"/>
          <p:cNvSpPr/>
          <p:nvPr/>
        </p:nvSpPr>
        <p:spPr>
          <a:xfrm>
            <a:off x="6319599" y="2926199"/>
            <a:ext cx="2490311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22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Invasive Methods</a:t>
            </a:r>
            <a:endParaRPr lang="en-US" sz="2187" dirty="0"/>
          </a:p>
        </p:txBody>
      </p:sp>
      <p:sp>
        <p:nvSpPr>
          <p:cNvPr id="13" name="Text 10"/>
          <p:cNvSpPr/>
          <p:nvPr/>
        </p:nvSpPr>
        <p:spPr>
          <a:xfrm>
            <a:off x="6319599" y="3406616"/>
            <a:ext cx="3820001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Traditional monitoring is invasive.</a:t>
            </a:r>
            <a:endParaRPr lang="en-US" sz="1750" dirty="0"/>
          </a:p>
        </p:txBody>
      </p:sp>
      <p:sp>
        <p:nvSpPr>
          <p:cNvPr id="14" name="Shape 11"/>
          <p:cNvSpPr/>
          <p:nvPr/>
        </p:nvSpPr>
        <p:spPr>
          <a:xfrm>
            <a:off x="833199" y="4135636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DEDED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5" name="Text 12"/>
          <p:cNvSpPr/>
          <p:nvPr/>
        </p:nvSpPr>
        <p:spPr>
          <a:xfrm>
            <a:off x="984409" y="4177308"/>
            <a:ext cx="197406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3</a:t>
            </a:r>
            <a:endParaRPr lang="en-US" sz="2624" dirty="0"/>
          </a:p>
        </p:txBody>
      </p:sp>
      <p:sp>
        <p:nvSpPr>
          <p:cNvPr id="16" name="Text 13"/>
          <p:cNvSpPr/>
          <p:nvPr/>
        </p:nvSpPr>
        <p:spPr>
          <a:xfrm>
            <a:off x="1555313" y="4211955"/>
            <a:ext cx="2553057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22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Predictive Models</a:t>
            </a:r>
            <a:endParaRPr lang="en-US" sz="2187" dirty="0"/>
          </a:p>
        </p:txBody>
      </p:sp>
      <p:sp>
        <p:nvSpPr>
          <p:cNvPr id="17" name="Text 14"/>
          <p:cNvSpPr/>
          <p:nvPr/>
        </p:nvSpPr>
        <p:spPr>
          <a:xfrm>
            <a:off x="1555313" y="4692372"/>
            <a:ext cx="8584287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Need for forecasting glucose levels.</a:t>
            </a:r>
            <a:endParaRPr lang="en-US" sz="1750" dirty="0"/>
          </a:p>
        </p:txBody>
      </p:sp>
      <p:sp>
        <p:nvSpPr>
          <p:cNvPr id="18" name="Text 15"/>
          <p:cNvSpPr/>
          <p:nvPr/>
        </p:nvSpPr>
        <p:spPr>
          <a:xfrm>
            <a:off x="833199" y="5358884"/>
            <a:ext cx="3555087" cy="55542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374"/>
              </a:lnSpc>
              <a:buNone/>
            </a:pPr>
            <a:r>
              <a:rPr lang="en-US" sz="3499" b="1" kern="0" spc="-35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Vision</a:t>
            </a:r>
            <a:endParaRPr lang="en-US" sz="3499" dirty="0"/>
          </a:p>
        </p:txBody>
      </p:sp>
      <p:sp>
        <p:nvSpPr>
          <p:cNvPr id="19" name="Text 16"/>
          <p:cNvSpPr/>
          <p:nvPr/>
        </p:nvSpPr>
        <p:spPr>
          <a:xfrm>
            <a:off x="833199" y="6247567"/>
            <a:ext cx="9306401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To revolutionize glucose monitoring with non-invasive, real-time predictive models.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EDED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24714"/>
            <a:ext cx="14630400" cy="8855988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4" name="Text 2"/>
          <p:cNvSpPr/>
          <p:nvPr/>
        </p:nvSpPr>
        <p:spPr>
          <a:xfrm>
            <a:off x="3956923" y="427673"/>
            <a:ext cx="3380899" cy="48601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827"/>
              </a:lnSpc>
              <a:buNone/>
            </a:pPr>
            <a:r>
              <a:rPr lang="en-US" sz="3062" b="1" kern="0" spc="-31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Data Description</a:t>
            </a:r>
            <a:endParaRPr lang="en-US" sz="3062" dirty="0"/>
          </a:p>
        </p:txBody>
      </p:sp>
      <p:sp>
        <p:nvSpPr>
          <p:cNvPr id="5" name="Shape 3"/>
          <p:cNvSpPr/>
          <p:nvPr/>
        </p:nvSpPr>
        <p:spPr>
          <a:xfrm>
            <a:off x="3956923" y="1224677"/>
            <a:ext cx="6716435" cy="434935"/>
          </a:xfrm>
          <a:prstGeom prst="rect">
            <a:avLst/>
          </a:prstGeom>
          <a:solidFill>
            <a:srgbClr val="EDEDED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6" name="Text 4"/>
          <p:cNvSpPr/>
          <p:nvPr/>
        </p:nvSpPr>
        <p:spPr>
          <a:xfrm>
            <a:off x="4112538" y="1325523"/>
            <a:ext cx="3043357" cy="2332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1837"/>
              </a:lnSpc>
              <a:buNone/>
            </a:pPr>
            <a:r>
              <a:rPr lang="en-US" sz="1225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Time</a:t>
            </a:r>
            <a:endParaRPr lang="en-US" sz="1225" dirty="0"/>
          </a:p>
        </p:txBody>
      </p:sp>
      <p:sp>
        <p:nvSpPr>
          <p:cNvPr id="7" name="Text 5"/>
          <p:cNvSpPr/>
          <p:nvPr/>
        </p:nvSpPr>
        <p:spPr>
          <a:xfrm>
            <a:off x="7474506" y="1325523"/>
            <a:ext cx="3043357" cy="2332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1837"/>
              </a:lnSpc>
              <a:buNone/>
            </a:pPr>
            <a:r>
              <a:rPr lang="en-US" sz="1225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Exact timestamp for measurements</a:t>
            </a:r>
            <a:endParaRPr lang="en-US" sz="1225" dirty="0"/>
          </a:p>
        </p:txBody>
      </p:sp>
      <p:sp>
        <p:nvSpPr>
          <p:cNvPr id="8" name="Text 6"/>
          <p:cNvSpPr/>
          <p:nvPr/>
        </p:nvSpPr>
        <p:spPr>
          <a:xfrm>
            <a:off x="4112538" y="1760458"/>
            <a:ext cx="3043357" cy="2332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1837"/>
              </a:lnSpc>
              <a:buNone/>
            </a:pPr>
            <a:r>
              <a:rPr lang="en-US" sz="1225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BG (Blood Glucose)</a:t>
            </a:r>
            <a:endParaRPr lang="en-US" sz="1225" dirty="0"/>
          </a:p>
        </p:txBody>
      </p:sp>
      <p:sp>
        <p:nvSpPr>
          <p:cNvPr id="9" name="Text 7"/>
          <p:cNvSpPr/>
          <p:nvPr/>
        </p:nvSpPr>
        <p:spPr>
          <a:xfrm>
            <a:off x="7474506" y="1760458"/>
            <a:ext cx="3043357" cy="2332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1837"/>
              </a:lnSpc>
              <a:buNone/>
            </a:pPr>
            <a:r>
              <a:rPr lang="en-US" sz="1225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Continuous glucose levels in mg/dL</a:t>
            </a:r>
            <a:endParaRPr lang="en-US" sz="1225" dirty="0"/>
          </a:p>
        </p:txBody>
      </p:sp>
      <p:sp>
        <p:nvSpPr>
          <p:cNvPr id="10" name="Shape 8"/>
          <p:cNvSpPr/>
          <p:nvPr/>
        </p:nvSpPr>
        <p:spPr>
          <a:xfrm>
            <a:off x="3956923" y="2094547"/>
            <a:ext cx="6716435" cy="434935"/>
          </a:xfrm>
          <a:prstGeom prst="rect">
            <a:avLst/>
          </a:prstGeom>
          <a:solidFill>
            <a:srgbClr val="EDEDED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1" name="Text 9"/>
          <p:cNvSpPr/>
          <p:nvPr/>
        </p:nvSpPr>
        <p:spPr>
          <a:xfrm>
            <a:off x="4112538" y="2195393"/>
            <a:ext cx="3043357" cy="2332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1837"/>
              </a:lnSpc>
              <a:buNone/>
            </a:pPr>
            <a:r>
              <a:rPr lang="en-US" sz="1225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Date</a:t>
            </a:r>
            <a:endParaRPr lang="en-US" sz="1225" dirty="0"/>
          </a:p>
        </p:txBody>
      </p:sp>
      <p:sp>
        <p:nvSpPr>
          <p:cNvPr id="12" name="Text 10"/>
          <p:cNvSpPr/>
          <p:nvPr/>
        </p:nvSpPr>
        <p:spPr>
          <a:xfrm>
            <a:off x="7474506" y="2195393"/>
            <a:ext cx="3043357" cy="2332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1837"/>
              </a:lnSpc>
              <a:buNone/>
            </a:pPr>
            <a:r>
              <a:rPr lang="en-US" sz="1225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Date portion of 'Time' for data grouping</a:t>
            </a:r>
            <a:endParaRPr lang="en-US" sz="1225" dirty="0"/>
          </a:p>
        </p:txBody>
      </p:sp>
      <p:sp>
        <p:nvSpPr>
          <p:cNvPr id="13" name="Text 11"/>
          <p:cNvSpPr/>
          <p:nvPr/>
        </p:nvSpPr>
        <p:spPr>
          <a:xfrm>
            <a:off x="4112538" y="2630329"/>
            <a:ext cx="3043357" cy="2332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1837"/>
              </a:lnSpc>
              <a:buNone/>
            </a:pPr>
            <a:r>
              <a:rPr lang="en-US" sz="1225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Hour</a:t>
            </a:r>
            <a:endParaRPr lang="en-US" sz="1225" dirty="0"/>
          </a:p>
        </p:txBody>
      </p:sp>
      <p:sp>
        <p:nvSpPr>
          <p:cNvPr id="14" name="Text 12"/>
          <p:cNvSpPr/>
          <p:nvPr/>
        </p:nvSpPr>
        <p:spPr>
          <a:xfrm>
            <a:off x="7474506" y="2630329"/>
            <a:ext cx="3043357" cy="2332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1837"/>
              </a:lnSpc>
              <a:buNone/>
            </a:pPr>
            <a:r>
              <a:rPr lang="en-US" sz="1225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Hour of day for trend analysis</a:t>
            </a:r>
            <a:endParaRPr lang="en-US" sz="1225" dirty="0"/>
          </a:p>
        </p:txBody>
      </p:sp>
      <p:sp>
        <p:nvSpPr>
          <p:cNvPr id="15" name="Text 13"/>
          <p:cNvSpPr/>
          <p:nvPr/>
        </p:nvSpPr>
        <p:spPr>
          <a:xfrm>
            <a:off x="3956923" y="3197662"/>
            <a:ext cx="3957399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62"/>
              </a:lnSpc>
              <a:buNone/>
            </a:pPr>
            <a:r>
              <a:rPr lang="en-US" sz="2449" b="1" kern="0" spc="-24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Approach to Forecasting</a:t>
            </a:r>
            <a:endParaRPr lang="en-US" sz="2449" dirty="0"/>
          </a:p>
        </p:txBody>
      </p:sp>
      <p:sp>
        <p:nvSpPr>
          <p:cNvPr id="16" name="Shape 14"/>
          <p:cNvSpPr/>
          <p:nvPr/>
        </p:nvSpPr>
        <p:spPr>
          <a:xfrm>
            <a:off x="3956923" y="3941207"/>
            <a:ext cx="349925" cy="349925"/>
          </a:xfrm>
          <a:prstGeom prst="roundRect">
            <a:avLst>
              <a:gd name="adj" fmla="val 26670"/>
            </a:avLst>
          </a:prstGeom>
          <a:solidFill>
            <a:srgbClr val="EDEDED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7" name="Text 15"/>
          <p:cNvSpPr/>
          <p:nvPr/>
        </p:nvSpPr>
        <p:spPr>
          <a:xfrm>
            <a:off x="4086106" y="3970258"/>
            <a:ext cx="91440" cy="2917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296"/>
              </a:lnSpc>
              <a:buNone/>
            </a:pPr>
            <a:r>
              <a:rPr lang="en-US" sz="1837" b="1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1</a:t>
            </a:r>
            <a:endParaRPr lang="en-US" sz="1837" dirty="0"/>
          </a:p>
        </p:txBody>
      </p:sp>
      <p:sp>
        <p:nvSpPr>
          <p:cNvPr id="18" name="Text 16"/>
          <p:cNvSpPr/>
          <p:nvPr/>
        </p:nvSpPr>
        <p:spPr>
          <a:xfrm>
            <a:off x="4462343" y="3994666"/>
            <a:ext cx="1629728" cy="4860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1914"/>
              </a:lnSpc>
              <a:buNone/>
            </a:pPr>
            <a:r>
              <a:rPr lang="en-US" sz="1531" b="1" kern="0" spc="-15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Data Preparation</a:t>
            </a:r>
            <a:endParaRPr lang="en-US" sz="1531" dirty="0"/>
          </a:p>
        </p:txBody>
      </p:sp>
      <p:sp>
        <p:nvSpPr>
          <p:cNvPr id="19" name="Text 17"/>
          <p:cNvSpPr/>
          <p:nvPr/>
        </p:nvSpPr>
        <p:spPr>
          <a:xfrm>
            <a:off x="4462343" y="4573905"/>
            <a:ext cx="1629728" cy="93297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1837"/>
              </a:lnSpc>
              <a:buNone/>
            </a:pPr>
            <a:r>
              <a:rPr lang="en-US" sz="1225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Preparing the data for analysis by cleaning, transforming, and organizing it.</a:t>
            </a:r>
            <a:endParaRPr lang="en-US" sz="1225" dirty="0"/>
          </a:p>
        </p:txBody>
      </p:sp>
      <p:sp>
        <p:nvSpPr>
          <p:cNvPr id="20" name="Shape 18"/>
          <p:cNvSpPr/>
          <p:nvPr/>
        </p:nvSpPr>
        <p:spPr>
          <a:xfrm>
            <a:off x="6247567" y="3941207"/>
            <a:ext cx="349925" cy="349925"/>
          </a:xfrm>
          <a:prstGeom prst="roundRect">
            <a:avLst>
              <a:gd name="adj" fmla="val 26670"/>
            </a:avLst>
          </a:prstGeom>
          <a:solidFill>
            <a:srgbClr val="EDEDED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21" name="Text 19"/>
          <p:cNvSpPr/>
          <p:nvPr/>
        </p:nvSpPr>
        <p:spPr>
          <a:xfrm>
            <a:off x="6353651" y="3970258"/>
            <a:ext cx="137636" cy="2917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296"/>
              </a:lnSpc>
              <a:buNone/>
            </a:pPr>
            <a:r>
              <a:rPr lang="en-US" sz="1837" b="1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2</a:t>
            </a:r>
            <a:endParaRPr lang="en-US" sz="1837" dirty="0"/>
          </a:p>
        </p:txBody>
      </p:sp>
      <p:sp>
        <p:nvSpPr>
          <p:cNvPr id="22" name="Text 20"/>
          <p:cNvSpPr/>
          <p:nvPr/>
        </p:nvSpPr>
        <p:spPr>
          <a:xfrm>
            <a:off x="6752987" y="3994666"/>
            <a:ext cx="1629728" cy="4860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1914"/>
              </a:lnSpc>
              <a:buNone/>
            </a:pPr>
            <a:r>
              <a:rPr lang="en-US" sz="1531" b="1" kern="0" spc="-15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Data Exploration</a:t>
            </a:r>
            <a:endParaRPr lang="en-US" sz="1531" dirty="0"/>
          </a:p>
        </p:txBody>
      </p:sp>
      <p:sp>
        <p:nvSpPr>
          <p:cNvPr id="23" name="Text 21"/>
          <p:cNvSpPr/>
          <p:nvPr/>
        </p:nvSpPr>
        <p:spPr>
          <a:xfrm>
            <a:off x="6752987" y="4573905"/>
            <a:ext cx="1629728" cy="93297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1837"/>
              </a:lnSpc>
              <a:buNone/>
            </a:pPr>
            <a:r>
              <a:rPr lang="en-US" sz="1225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Exploring the data to gain insights and understand its characteristics.</a:t>
            </a:r>
            <a:endParaRPr lang="en-US" sz="1225" dirty="0"/>
          </a:p>
        </p:txBody>
      </p:sp>
      <p:sp>
        <p:nvSpPr>
          <p:cNvPr id="24" name="Shape 22"/>
          <p:cNvSpPr/>
          <p:nvPr/>
        </p:nvSpPr>
        <p:spPr>
          <a:xfrm>
            <a:off x="8538210" y="3941207"/>
            <a:ext cx="349925" cy="349925"/>
          </a:xfrm>
          <a:prstGeom prst="roundRect">
            <a:avLst>
              <a:gd name="adj" fmla="val 26670"/>
            </a:avLst>
          </a:prstGeom>
          <a:solidFill>
            <a:srgbClr val="EDEDED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25" name="Text 23"/>
          <p:cNvSpPr/>
          <p:nvPr/>
        </p:nvSpPr>
        <p:spPr>
          <a:xfrm>
            <a:off x="8644057" y="3970258"/>
            <a:ext cx="138113" cy="2917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296"/>
              </a:lnSpc>
              <a:buNone/>
            </a:pPr>
            <a:r>
              <a:rPr lang="en-US" sz="1837" b="1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3</a:t>
            </a:r>
            <a:endParaRPr lang="en-US" sz="1837" dirty="0"/>
          </a:p>
        </p:txBody>
      </p:sp>
      <p:sp>
        <p:nvSpPr>
          <p:cNvPr id="26" name="Text 24"/>
          <p:cNvSpPr/>
          <p:nvPr/>
        </p:nvSpPr>
        <p:spPr>
          <a:xfrm>
            <a:off x="9043630" y="3994666"/>
            <a:ext cx="1629728" cy="4860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1914"/>
              </a:lnSpc>
              <a:buNone/>
            </a:pPr>
            <a:r>
              <a:rPr lang="en-US" sz="1531" b="1" kern="0" spc="-15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Model Comparison</a:t>
            </a:r>
            <a:endParaRPr lang="en-US" sz="1531" dirty="0"/>
          </a:p>
        </p:txBody>
      </p:sp>
      <p:sp>
        <p:nvSpPr>
          <p:cNvPr id="27" name="Text 25"/>
          <p:cNvSpPr/>
          <p:nvPr/>
        </p:nvSpPr>
        <p:spPr>
          <a:xfrm>
            <a:off x="9043630" y="4573905"/>
            <a:ext cx="1629728" cy="93297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1837"/>
              </a:lnSpc>
              <a:buNone/>
            </a:pPr>
            <a:r>
              <a:rPr lang="en-US" sz="1225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Comparing different forecasting models to identify the most accurate one.</a:t>
            </a:r>
            <a:endParaRPr lang="en-US" sz="1225" dirty="0"/>
          </a:p>
        </p:txBody>
      </p:sp>
      <p:sp>
        <p:nvSpPr>
          <p:cNvPr id="28" name="Shape 26"/>
          <p:cNvSpPr/>
          <p:nvPr/>
        </p:nvSpPr>
        <p:spPr>
          <a:xfrm>
            <a:off x="3956923" y="5783818"/>
            <a:ext cx="349925" cy="349925"/>
          </a:xfrm>
          <a:prstGeom prst="roundRect">
            <a:avLst>
              <a:gd name="adj" fmla="val 26670"/>
            </a:avLst>
          </a:prstGeom>
          <a:solidFill>
            <a:srgbClr val="EDEDED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29" name="Text 27"/>
          <p:cNvSpPr/>
          <p:nvPr/>
        </p:nvSpPr>
        <p:spPr>
          <a:xfrm>
            <a:off x="4051459" y="5812869"/>
            <a:ext cx="160734" cy="2917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296"/>
              </a:lnSpc>
              <a:buNone/>
            </a:pPr>
            <a:r>
              <a:rPr lang="en-US" sz="1837" b="1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4</a:t>
            </a:r>
            <a:endParaRPr lang="en-US" sz="1837" dirty="0"/>
          </a:p>
        </p:txBody>
      </p:sp>
      <p:sp>
        <p:nvSpPr>
          <p:cNvPr id="30" name="Text 28"/>
          <p:cNvSpPr/>
          <p:nvPr/>
        </p:nvSpPr>
        <p:spPr>
          <a:xfrm>
            <a:off x="4462343" y="5837277"/>
            <a:ext cx="1602938" cy="2430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1914"/>
              </a:lnSpc>
              <a:buNone/>
            </a:pPr>
            <a:r>
              <a:rPr lang="en-US" sz="1531" b="1" kern="0" spc="-15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Model Selection</a:t>
            </a:r>
            <a:endParaRPr lang="en-US" sz="1531" dirty="0"/>
          </a:p>
        </p:txBody>
      </p:sp>
      <p:sp>
        <p:nvSpPr>
          <p:cNvPr id="31" name="Text 29"/>
          <p:cNvSpPr/>
          <p:nvPr/>
        </p:nvSpPr>
        <p:spPr>
          <a:xfrm>
            <a:off x="4462343" y="6173510"/>
            <a:ext cx="6211014" cy="2332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1837"/>
              </a:lnSpc>
              <a:buNone/>
            </a:pPr>
            <a:r>
              <a:rPr lang="en-US" sz="1225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Selecting the best forecasting model based on performance and suitability.</a:t>
            </a:r>
            <a:endParaRPr lang="en-US" sz="1225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A9B66162-E0E6-1E0D-7077-39853C6C7B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0576" y="190839"/>
            <a:ext cx="9610638" cy="784792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EDED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33529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5661" y="641151"/>
            <a:ext cx="3431240" cy="2257307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3574614" y="2891909"/>
            <a:ext cx="2102287" cy="25931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042"/>
              </a:lnSpc>
              <a:buNone/>
            </a:pPr>
            <a:r>
              <a:rPr lang="en-US" sz="1361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Original Dataset</a:t>
            </a:r>
            <a:endParaRPr lang="en-US" sz="1361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3858" y="669845"/>
            <a:ext cx="6867143" cy="2221377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6113859" y="2895152"/>
            <a:ext cx="4941689" cy="25931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042"/>
              </a:lnSpc>
              <a:buNone/>
            </a:pPr>
            <a:r>
              <a:rPr lang="en-US" sz="1361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Dataset after aggregating on hourly basis</a:t>
            </a:r>
            <a:endParaRPr lang="en-US" sz="1361" dirty="0"/>
          </a:p>
        </p:txBody>
      </p:sp>
      <p:sp>
        <p:nvSpPr>
          <p:cNvPr id="8" name="Text 4"/>
          <p:cNvSpPr/>
          <p:nvPr/>
        </p:nvSpPr>
        <p:spPr>
          <a:xfrm>
            <a:off x="3582233" y="3157776"/>
            <a:ext cx="3795593" cy="54018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254"/>
              </a:lnSpc>
              <a:buNone/>
            </a:pPr>
            <a:r>
              <a:rPr lang="en-US" sz="3403" b="1" kern="0" spc="-34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Data Preparation</a:t>
            </a:r>
            <a:endParaRPr lang="en-US" sz="3403" dirty="0"/>
          </a:p>
        </p:txBody>
      </p:sp>
      <p:sp>
        <p:nvSpPr>
          <p:cNvPr id="9" name="Shape 5"/>
          <p:cNvSpPr/>
          <p:nvPr/>
        </p:nvSpPr>
        <p:spPr>
          <a:xfrm>
            <a:off x="3824288" y="3957280"/>
            <a:ext cx="34528" cy="3800832"/>
          </a:xfrm>
          <a:prstGeom prst="rect">
            <a:avLst/>
          </a:prstGeom>
          <a:solidFill>
            <a:srgbClr val="EDEDED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0" name="Shape 6"/>
          <p:cNvSpPr/>
          <p:nvPr/>
        </p:nvSpPr>
        <p:spPr>
          <a:xfrm>
            <a:off x="4036040" y="4269462"/>
            <a:ext cx="605076" cy="34528"/>
          </a:xfrm>
          <a:prstGeom prst="rect">
            <a:avLst/>
          </a:prstGeom>
          <a:solidFill>
            <a:srgbClr val="EDEDED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1" name="Shape 7"/>
          <p:cNvSpPr/>
          <p:nvPr/>
        </p:nvSpPr>
        <p:spPr>
          <a:xfrm>
            <a:off x="3647063" y="4092297"/>
            <a:ext cx="388977" cy="388977"/>
          </a:xfrm>
          <a:prstGeom prst="roundRect">
            <a:avLst>
              <a:gd name="adj" fmla="val 26669"/>
            </a:avLst>
          </a:prstGeom>
          <a:solidFill>
            <a:srgbClr val="EDEDED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2" name="Text 8"/>
          <p:cNvSpPr/>
          <p:nvPr/>
        </p:nvSpPr>
        <p:spPr>
          <a:xfrm>
            <a:off x="3790652" y="4124682"/>
            <a:ext cx="101679" cy="32408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553"/>
              </a:lnSpc>
              <a:buNone/>
            </a:pPr>
            <a:r>
              <a:rPr lang="en-US" sz="2042" b="1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1</a:t>
            </a:r>
            <a:endParaRPr lang="en-US" sz="2042" dirty="0"/>
          </a:p>
        </p:txBody>
      </p:sp>
      <p:sp>
        <p:nvSpPr>
          <p:cNvPr id="13" name="Text 9"/>
          <p:cNvSpPr/>
          <p:nvPr/>
        </p:nvSpPr>
        <p:spPr>
          <a:xfrm>
            <a:off x="4792385" y="4130159"/>
            <a:ext cx="1994892" cy="27003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127"/>
              </a:lnSpc>
              <a:buNone/>
            </a:pPr>
            <a:r>
              <a:rPr lang="en-US" sz="1702" b="1" kern="0" spc="-17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Data Aggregation</a:t>
            </a:r>
            <a:endParaRPr lang="en-US" sz="1702" dirty="0"/>
          </a:p>
        </p:txBody>
      </p:sp>
      <p:sp>
        <p:nvSpPr>
          <p:cNvPr id="14" name="Text 10"/>
          <p:cNvSpPr/>
          <p:nvPr/>
        </p:nvSpPr>
        <p:spPr>
          <a:xfrm>
            <a:off x="4792385" y="4503896"/>
            <a:ext cx="6255663" cy="25931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042"/>
              </a:lnSpc>
              <a:buNone/>
            </a:pPr>
            <a:r>
              <a:rPr lang="en-US" sz="1361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Aggregating data on an hourly basis from minute-level measurements.</a:t>
            </a:r>
            <a:endParaRPr lang="en-US" sz="1361" dirty="0"/>
          </a:p>
        </p:txBody>
      </p:sp>
      <p:sp>
        <p:nvSpPr>
          <p:cNvPr id="15" name="Shape 11"/>
          <p:cNvSpPr/>
          <p:nvPr/>
        </p:nvSpPr>
        <p:spPr>
          <a:xfrm>
            <a:off x="4036040" y="5421154"/>
            <a:ext cx="605076" cy="34528"/>
          </a:xfrm>
          <a:prstGeom prst="rect">
            <a:avLst/>
          </a:prstGeom>
          <a:solidFill>
            <a:srgbClr val="EDEDED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6" name="Shape 12"/>
          <p:cNvSpPr/>
          <p:nvPr/>
        </p:nvSpPr>
        <p:spPr>
          <a:xfrm>
            <a:off x="3647063" y="5243989"/>
            <a:ext cx="388977" cy="388977"/>
          </a:xfrm>
          <a:prstGeom prst="roundRect">
            <a:avLst>
              <a:gd name="adj" fmla="val 26669"/>
            </a:avLst>
          </a:prstGeom>
          <a:solidFill>
            <a:srgbClr val="EDEDED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7" name="Text 13"/>
          <p:cNvSpPr/>
          <p:nvPr/>
        </p:nvSpPr>
        <p:spPr>
          <a:xfrm>
            <a:off x="3765054" y="5276374"/>
            <a:ext cx="152995" cy="32408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553"/>
              </a:lnSpc>
              <a:buNone/>
            </a:pPr>
            <a:r>
              <a:rPr lang="en-US" sz="2042" b="1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2</a:t>
            </a:r>
            <a:endParaRPr lang="en-US" sz="2042" dirty="0"/>
          </a:p>
        </p:txBody>
      </p:sp>
      <p:sp>
        <p:nvSpPr>
          <p:cNvPr id="18" name="Text 14"/>
          <p:cNvSpPr/>
          <p:nvPr/>
        </p:nvSpPr>
        <p:spPr>
          <a:xfrm>
            <a:off x="4792385" y="5281851"/>
            <a:ext cx="1851184" cy="27003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127"/>
              </a:lnSpc>
              <a:buNone/>
            </a:pPr>
            <a:r>
              <a:rPr lang="en-US" sz="1702" b="1" kern="0" spc="-17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Data Cleanliness</a:t>
            </a:r>
            <a:endParaRPr lang="en-US" sz="1702" dirty="0"/>
          </a:p>
        </p:txBody>
      </p:sp>
      <p:sp>
        <p:nvSpPr>
          <p:cNvPr id="19" name="Text 15"/>
          <p:cNvSpPr/>
          <p:nvPr/>
        </p:nvSpPr>
        <p:spPr>
          <a:xfrm>
            <a:off x="4792385" y="5655588"/>
            <a:ext cx="6255663" cy="25931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042"/>
              </a:lnSpc>
              <a:buNone/>
            </a:pPr>
            <a:r>
              <a:rPr lang="en-US" sz="1361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The dataset has been thoroughly cleaned and is consistent in its format and structure.</a:t>
            </a:r>
            <a:endParaRPr lang="en-US" sz="1361" dirty="0"/>
          </a:p>
        </p:txBody>
      </p:sp>
      <p:sp>
        <p:nvSpPr>
          <p:cNvPr id="20" name="Shape 16"/>
          <p:cNvSpPr/>
          <p:nvPr/>
        </p:nvSpPr>
        <p:spPr>
          <a:xfrm>
            <a:off x="4036040" y="6572845"/>
            <a:ext cx="605076" cy="34528"/>
          </a:xfrm>
          <a:prstGeom prst="rect">
            <a:avLst/>
          </a:prstGeom>
          <a:solidFill>
            <a:srgbClr val="EDEDED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21" name="Shape 17"/>
          <p:cNvSpPr/>
          <p:nvPr/>
        </p:nvSpPr>
        <p:spPr>
          <a:xfrm>
            <a:off x="3647063" y="6395680"/>
            <a:ext cx="388977" cy="388977"/>
          </a:xfrm>
          <a:prstGeom prst="roundRect">
            <a:avLst>
              <a:gd name="adj" fmla="val 26669"/>
            </a:avLst>
          </a:prstGeom>
          <a:solidFill>
            <a:srgbClr val="EDEDED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22" name="Text 18"/>
          <p:cNvSpPr/>
          <p:nvPr/>
        </p:nvSpPr>
        <p:spPr>
          <a:xfrm>
            <a:off x="3764816" y="6428065"/>
            <a:ext cx="153472" cy="32408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553"/>
              </a:lnSpc>
              <a:buNone/>
            </a:pPr>
            <a:r>
              <a:rPr lang="en-US" sz="2042" b="1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3</a:t>
            </a:r>
            <a:endParaRPr lang="en-US" sz="2042" dirty="0"/>
          </a:p>
        </p:txBody>
      </p:sp>
      <p:sp>
        <p:nvSpPr>
          <p:cNvPr id="23" name="Text 19"/>
          <p:cNvSpPr/>
          <p:nvPr/>
        </p:nvSpPr>
        <p:spPr>
          <a:xfrm>
            <a:off x="4792385" y="6433542"/>
            <a:ext cx="1967032" cy="27003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127"/>
              </a:lnSpc>
              <a:buNone/>
            </a:pPr>
            <a:r>
              <a:rPr lang="en-US" sz="1702" b="1" kern="0" spc="-17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Column Selection</a:t>
            </a:r>
            <a:endParaRPr lang="en-US" sz="1702" dirty="0"/>
          </a:p>
        </p:txBody>
      </p:sp>
      <p:sp>
        <p:nvSpPr>
          <p:cNvPr id="24" name="Text 20"/>
          <p:cNvSpPr/>
          <p:nvPr/>
        </p:nvSpPr>
        <p:spPr>
          <a:xfrm>
            <a:off x="4792385" y="6807279"/>
            <a:ext cx="6255663" cy="77795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042"/>
              </a:lnSpc>
              <a:buNone/>
            </a:pPr>
            <a:r>
              <a:rPr lang="en-US" sz="1361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The target variable for forecasting is the </a:t>
            </a:r>
            <a:r>
              <a:rPr lang="en-US" sz="1361" b="1" u="sng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Mean(BG)</a:t>
            </a:r>
            <a:r>
              <a:rPr lang="en-US" sz="1361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 mean blood glucose level. The time variable used for analysis is the </a:t>
            </a:r>
            <a:r>
              <a:rPr lang="en-US" sz="1361" b="1" u="sng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HourlyDate</a:t>
            </a:r>
            <a:r>
              <a:rPr lang="en-US" sz="1361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, representing the hour of the measurement.</a:t>
            </a:r>
            <a:endParaRPr lang="en-US" sz="136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EDED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9444752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4" name="Text 2"/>
          <p:cNvSpPr/>
          <p:nvPr/>
        </p:nvSpPr>
        <p:spPr>
          <a:xfrm>
            <a:off x="5640824" y="427673"/>
            <a:ext cx="3348633" cy="48601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827"/>
              </a:lnSpc>
              <a:buNone/>
            </a:pPr>
            <a:r>
              <a:rPr lang="en-US" sz="3062" b="1" kern="0" spc="-31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Data Exploration</a:t>
            </a:r>
            <a:endParaRPr lang="en-US" sz="3062" dirty="0"/>
          </a:p>
        </p:txBody>
      </p:sp>
      <p:sp>
        <p:nvSpPr>
          <p:cNvPr id="5" name="Shape 3"/>
          <p:cNvSpPr/>
          <p:nvPr/>
        </p:nvSpPr>
        <p:spPr>
          <a:xfrm>
            <a:off x="3956923" y="1224677"/>
            <a:ext cx="6716435" cy="553998"/>
          </a:xfrm>
          <a:prstGeom prst="roundRect">
            <a:avLst>
              <a:gd name="adj" fmla="val 16845"/>
            </a:avLst>
          </a:prstGeom>
          <a:solidFill>
            <a:srgbClr val="EDEDED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6" name="Text 4"/>
          <p:cNvSpPr/>
          <p:nvPr/>
        </p:nvSpPr>
        <p:spPr>
          <a:xfrm>
            <a:off x="4112419" y="1380173"/>
            <a:ext cx="3134797" cy="2430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1914"/>
              </a:lnSpc>
              <a:buNone/>
            </a:pPr>
            <a:r>
              <a:rPr lang="en-US" sz="1531" b="1" kern="0" spc="-15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Correlation and Decomposition</a:t>
            </a:r>
            <a:endParaRPr lang="en-US" sz="1531" dirty="0"/>
          </a:p>
        </p:txBody>
      </p:sp>
      <p:sp>
        <p:nvSpPr>
          <p:cNvPr id="7" name="Shape 5"/>
          <p:cNvSpPr/>
          <p:nvPr/>
        </p:nvSpPr>
        <p:spPr>
          <a:xfrm>
            <a:off x="3956923" y="2077998"/>
            <a:ext cx="349925" cy="349925"/>
          </a:xfrm>
          <a:prstGeom prst="roundRect">
            <a:avLst>
              <a:gd name="adj" fmla="val 26670"/>
            </a:avLst>
          </a:prstGeom>
          <a:solidFill>
            <a:srgbClr val="EDEDED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8" name="Text 6"/>
          <p:cNvSpPr/>
          <p:nvPr/>
        </p:nvSpPr>
        <p:spPr>
          <a:xfrm>
            <a:off x="4086106" y="2107049"/>
            <a:ext cx="91440" cy="2917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296"/>
              </a:lnSpc>
              <a:buNone/>
            </a:pPr>
            <a:r>
              <a:rPr lang="en-US" sz="1837" b="1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1</a:t>
            </a:r>
            <a:endParaRPr lang="en-US" sz="1837" dirty="0"/>
          </a:p>
        </p:txBody>
      </p:sp>
      <p:pic>
        <p:nvPicPr>
          <p:cNvPr id="9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7764" y="2107049"/>
            <a:ext cx="9954752" cy="5976936"/>
          </a:xfrm>
          <a:prstGeom prst="rect">
            <a:avLst/>
          </a:prstGeom>
        </p:spPr>
      </p:pic>
      <p:sp>
        <p:nvSpPr>
          <p:cNvPr id="10" name="Text 7"/>
          <p:cNvSpPr/>
          <p:nvPr/>
        </p:nvSpPr>
        <p:spPr>
          <a:xfrm>
            <a:off x="4711065" y="6032540"/>
            <a:ext cx="5962293" cy="49744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1960"/>
              </a:lnSpc>
              <a:buSzPct val="100000"/>
              <a:buChar char="•"/>
            </a:pPr>
            <a:endParaRPr lang="en-US" sz="1225" dirty="0"/>
          </a:p>
        </p:txBody>
      </p:sp>
      <p:sp>
        <p:nvSpPr>
          <p:cNvPr id="11" name="Text 8"/>
          <p:cNvSpPr/>
          <p:nvPr/>
        </p:nvSpPr>
        <p:spPr>
          <a:xfrm>
            <a:off x="4711065" y="6592133"/>
            <a:ext cx="5962293" cy="49744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1960"/>
              </a:lnSpc>
              <a:buSzPct val="100000"/>
              <a:buChar char="•"/>
            </a:pPr>
            <a:endParaRPr lang="en-US" sz="1225" dirty="0"/>
          </a:p>
        </p:txBody>
      </p:sp>
      <p:sp>
        <p:nvSpPr>
          <p:cNvPr id="12" name="Text 9"/>
          <p:cNvSpPr/>
          <p:nvPr/>
        </p:nvSpPr>
        <p:spPr>
          <a:xfrm>
            <a:off x="4711065" y="7151727"/>
            <a:ext cx="5962293" cy="49744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1960"/>
              </a:lnSpc>
              <a:buSzPct val="100000"/>
              <a:buChar char="•"/>
            </a:pPr>
            <a:endParaRPr lang="en-US" sz="1225" dirty="0"/>
          </a:p>
        </p:txBody>
      </p:sp>
      <p:sp>
        <p:nvSpPr>
          <p:cNvPr id="13" name="Text 10"/>
          <p:cNvSpPr/>
          <p:nvPr/>
        </p:nvSpPr>
        <p:spPr>
          <a:xfrm>
            <a:off x="4711065" y="7711321"/>
            <a:ext cx="5962293" cy="49744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1960"/>
              </a:lnSpc>
              <a:buSzPct val="100000"/>
              <a:buChar char="•"/>
            </a:pPr>
            <a:endParaRPr lang="en-US" sz="1225" dirty="0"/>
          </a:p>
        </p:txBody>
      </p:sp>
      <p:sp>
        <p:nvSpPr>
          <p:cNvPr id="14" name="Text 11"/>
          <p:cNvSpPr/>
          <p:nvPr/>
        </p:nvSpPr>
        <p:spPr>
          <a:xfrm>
            <a:off x="4711065" y="8270915"/>
            <a:ext cx="5962293" cy="74616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1960"/>
              </a:lnSpc>
              <a:buSzPct val="100000"/>
              <a:buChar char="•"/>
            </a:pPr>
            <a:endParaRPr lang="en-US" sz="1225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EDED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4" name="Text 2"/>
          <p:cNvSpPr/>
          <p:nvPr/>
        </p:nvSpPr>
        <p:spPr>
          <a:xfrm>
            <a:off x="3140154" y="707112"/>
            <a:ext cx="3939183" cy="29003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284"/>
              </a:lnSpc>
              <a:buNone/>
            </a:pPr>
            <a:r>
              <a:rPr lang="en-US" sz="1523" b="1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Trend</a:t>
            </a:r>
            <a:endParaRPr lang="en-US" sz="1523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0154" y="1214676"/>
            <a:ext cx="3939183" cy="2710220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7558683" y="707112"/>
            <a:ext cx="3939183" cy="29003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284"/>
              </a:lnSpc>
              <a:buNone/>
            </a:pPr>
            <a:r>
              <a:rPr lang="en-US" sz="1523" b="1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ADF  Test</a:t>
            </a:r>
            <a:endParaRPr lang="en-US" sz="1523" dirty="0"/>
          </a:p>
        </p:txBody>
      </p:sp>
      <p:pic>
        <p:nvPicPr>
          <p:cNvPr id="7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8683" y="1214676"/>
            <a:ext cx="3939183" cy="1616035"/>
          </a:xfrm>
          <a:prstGeom prst="rect">
            <a:avLst/>
          </a:prstGeom>
        </p:spPr>
      </p:pic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40154" y="4359950"/>
            <a:ext cx="4030028" cy="2490668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3140154" y="7092315"/>
            <a:ext cx="2654856" cy="30206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379"/>
              </a:lnSpc>
              <a:buNone/>
            </a:pPr>
            <a:r>
              <a:rPr lang="en-US" sz="1903" b="1" kern="0" spc="-19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Seasonal Component</a:t>
            </a:r>
            <a:endParaRPr lang="en-US" sz="1903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60218" y="4359950"/>
            <a:ext cx="4030028" cy="2490668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7460218" y="7092315"/>
            <a:ext cx="4030028" cy="60412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379"/>
              </a:lnSpc>
              <a:buNone/>
            </a:pPr>
            <a:r>
              <a:rPr lang="en-US" sz="1903" b="1" kern="0" spc="-19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Truncated Seasonal component (for better picture/clarity</a:t>
            </a:r>
            <a:endParaRPr lang="en-US" sz="1903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EDED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38649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4" name="Text 2"/>
          <p:cNvSpPr/>
          <p:nvPr/>
        </p:nvSpPr>
        <p:spPr>
          <a:xfrm>
            <a:off x="3254693" y="517088"/>
            <a:ext cx="7564636" cy="58769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628"/>
              </a:lnSpc>
              <a:buNone/>
            </a:pPr>
            <a:r>
              <a:rPr lang="en-US" sz="3702" b="1" kern="0" spc="-37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Comparing Forecasting Models</a:t>
            </a:r>
            <a:endParaRPr lang="en-US" sz="3702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4693" y="1598414"/>
            <a:ext cx="2400776" cy="1859280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3254693" y="3669268"/>
            <a:ext cx="2400776" cy="58745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314"/>
              </a:lnSpc>
              <a:buNone/>
            </a:pPr>
            <a:r>
              <a:rPr lang="en-US" sz="1851" b="1" kern="0" spc="-19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Simple Exponential Smoothing Models</a:t>
            </a:r>
            <a:endParaRPr lang="en-US" sz="1851" dirty="0"/>
          </a:p>
        </p:txBody>
      </p:sp>
      <p:sp>
        <p:nvSpPr>
          <p:cNvPr id="7" name="Text 4"/>
          <p:cNvSpPr/>
          <p:nvPr/>
        </p:nvSpPr>
        <p:spPr>
          <a:xfrm>
            <a:off x="3254693" y="4444722"/>
            <a:ext cx="2400776" cy="28205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221"/>
              </a:lnSpc>
              <a:buNone/>
            </a:pPr>
            <a:endParaRPr lang="en-US" sz="1481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1956" y="1598414"/>
            <a:ext cx="2400776" cy="1800582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6121956" y="3610570"/>
            <a:ext cx="2400776" cy="58745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314"/>
              </a:lnSpc>
              <a:buNone/>
            </a:pPr>
            <a:r>
              <a:rPr lang="en-US" sz="1851" b="1" kern="0" spc="-19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ARIMA Models: Comparing (2,0,1)</a:t>
            </a:r>
            <a:endParaRPr lang="en-US" sz="1851" dirty="0"/>
          </a:p>
        </p:txBody>
      </p:sp>
      <p:sp>
        <p:nvSpPr>
          <p:cNvPr id="10" name="Text 6"/>
          <p:cNvSpPr/>
          <p:nvPr/>
        </p:nvSpPr>
        <p:spPr>
          <a:xfrm>
            <a:off x="6121956" y="4386024"/>
            <a:ext cx="2400776" cy="28205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221"/>
              </a:lnSpc>
              <a:buNone/>
            </a:pPr>
            <a:endParaRPr lang="en-US" sz="1481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89219" y="1598414"/>
            <a:ext cx="2400776" cy="1776293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8989219" y="3586282"/>
            <a:ext cx="2371249" cy="29372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314"/>
              </a:lnSpc>
              <a:buNone/>
            </a:pPr>
            <a:r>
              <a:rPr lang="en-US" sz="1851" b="1" kern="0" spc="-19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SARIMA (2,0,1)(1,0,0)</a:t>
            </a:r>
            <a:endParaRPr lang="en-US" sz="1851" dirty="0"/>
          </a:p>
        </p:txBody>
      </p:sp>
      <p:sp>
        <p:nvSpPr>
          <p:cNvPr id="13" name="Shape 8"/>
          <p:cNvSpPr/>
          <p:nvPr/>
        </p:nvSpPr>
        <p:spPr>
          <a:xfrm>
            <a:off x="3254693" y="5107543"/>
            <a:ext cx="8121015" cy="522803"/>
          </a:xfrm>
          <a:prstGeom prst="rect">
            <a:avLst/>
          </a:prstGeom>
          <a:solidFill>
            <a:srgbClr val="EDEDED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4" name="Text 9"/>
          <p:cNvSpPr/>
          <p:nvPr/>
        </p:nvSpPr>
        <p:spPr>
          <a:xfrm>
            <a:off x="3442930" y="5227915"/>
            <a:ext cx="432197" cy="28205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221"/>
              </a:lnSpc>
              <a:buNone/>
            </a:pPr>
            <a:r>
              <a:rPr lang="en-US" sz="1481" b="1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NO.</a:t>
            </a:r>
            <a:endParaRPr lang="en-US" sz="1481" dirty="0"/>
          </a:p>
        </p:txBody>
      </p:sp>
      <p:sp>
        <p:nvSpPr>
          <p:cNvPr id="15" name="Text 10"/>
          <p:cNvSpPr/>
          <p:nvPr/>
        </p:nvSpPr>
        <p:spPr>
          <a:xfrm>
            <a:off x="4258747" y="5227915"/>
            <a:ext cx="2052637" cy="28205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221"/>
              </a:lnSpc>
              <a:buNone/>
            </a:pPr>
            <a:r>
              <a:rPr lang="en-US" sz="1481" b="1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MODEL</a:t>
            </a:r>
            <a:endParaRPr lang="en-US" sz="1481" dirty="0"/>
          </a:p>
        </p:txBody>
      </p:sp>
      <p:sp>
        <p:nvSpPr>
          <p:cNvPr id="16" name="Text 11"/>
          <p:cNvSpPr/>
          <p:nvPr/>
        </p:nvSpPr>
        <p:spPr>
          <a:xfrm>
            <a:off x="6695003" y="5227915"/>
            <a:ext cx="2052637" cy="28205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221"/>
              </a:lnSpc>
              <a:buNone/>
            </a:pPr>
            <a:r>
              <a:rPr lang="en-US" sz="1481" b="1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AIC</a:t>
            </a:r>
            <a:endParaRPr lang="en-US" sz="1481" dirty="0"/>
          </a:p>
        </p:txBody>
      </p:sp>
      <p:sp>
        <p:nvSpPr>
          <p:cNvPr id="17" name="Text 12"/>
          <p:cNvSpPr/>
          <p:nvPr/>
        </p:nvSpPr>
        <p:spPr>
          <a:xfrm>
            <a:off x="9131260" y="5227915"/>
            <a:ext cx="2056448" cy="28205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221"/>
              </a:lnSpc>
              <a:buNone/>
            </a:pPr>
            <a:r>
              <a:rPr lang="en-US" sz="1481" b="1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SBC</a:t>
            </a:r>
            <a:endParaRPr lang="en-US" sz="1481" dirty="0"/>
          </a:p>
        </p:txBody>
      </p:sp>
      <p:sp>
        <p:nvSpPr>
          <p:cNvPr id="18" name="Text 13"/>
          <p:cNvSpPr/>
          <p:nvPr/>
        </p:nvSpPr>
        <p:spPr>
          <a:xfrm>
            <a:off x="3442930" y="5750719"/>
            <a:ext cx="432197" cy="28205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221"/>
              </a:lnSpc>
              <a:buNone/>
            </a:pPr>
            <a:r>
              <a:rPr lang="en-US" sz="1481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1</a:t>
            </a:r>
            <a:endParaRPr lang="en-US" sz="1481" dirty="0"/>
          </a:p>
        </p:txBody>
      </p:sp>
      <p:sp>
        <p:nvSpPr>
          <p:cNvPr id="19" name="Text 14"/>
          <p:cNvSpPr/>
          <p:nvPr/>
        </p:nvSpPr>
        <p:spPr>
          <a:xfrm>
            <a:off x="4258747" y="5750719"/>
            <a:ext cx="2052637" cy="28205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221"/>
              </a:lnSpc>
              <a:buNone/>
            </a:pPr>
            <a:r>
              <a:rPr lang="en-US" sz="1481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SARIMA (3,0,1) (1,0,1)</a:t>
            </a:r>
            <a:endParaRPr lang="en-US" sz="1481" dirty="0"/>
          </a:p>
        </p:txBody>
      </p:sp>
      <p:sp>
        <p:nvSpPr>
          <p:cNvPr id="20" name="Text 15"/>
          <p:cNvSpPr/>
          <p:nvPr/>
        </p:nvSpPr>
        <p:spPr>
          <a:xfrm>
            <a:off x="6695003" y="5750719"/>
            <a:ext cx="2052637" cy="28205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221"/>
              </a:lnSpc>
              <a:buNone/>
            </a:pPr>
            <a:r>
              <a:rPr lang="en-US" sz="1481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13168.52</a:t>
            </a:r>
            <a:endParaRPr lang="en-US" sz="1481" dirty="0"/>
          </a:p>
        </p:txBody>
      </p:sp>
      <p:sp>
        <p:nvSpPr>
          <p:cNvPr id="21" name="Text 16"/>
          <p:cNvSpPr/>
          <p:nvPr/>
        </p:nvSpPr>
        <p:spPr>
          <a:xfrm>
            <a:off x="9131260" y="5750719"/>
            <a:ext cx="2056448" cy="28205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221"/>
              </a:lnSpc>
              <a:buNone/>
            </a:pPr>
            <a:r>
              <a:rPr lang="en-US" sz="1481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13207.09</a:t>
            </a:r>
            <a:endParaRPr lang="en-US" sz="1481" dirty="0"/>
          </a:p>
        </p:txBody>
      </p:sp>
      <p:sp>
        <p:nvSpPr>
          <p:cNvPr id="22" name="Shape 17"/>
          <p:cNvSpPr/>
          <p:nvPr/>
        </p:nvSpPr>
        <p:spPr>
          <a:xfrm>
            <a:off x="3254693" y="6153150"/>
            <a:ext cx="8121015" cy="522803"/>
          </a:xfrm>
          <a:prstGeom prst="rect">
            <a:avLst/>
          </a:prstGeom>
          <a:solidFill>
            <a:srgbClr val="EDEDED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23" name="Text 18"/>
          <p:cNvSpPr/>
          <p:nvPr/>
        </p:nvSpPr>
        <p:spPr>
          <a:xfrm>
            <a:off x="3442930" y="6273522"/>
            <a:ext cx="432197" cy="28205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221"/>
              </a:lnSpc>
              <a:buNone/>
            </a:pPr>
            <a:r>
              <a:rPr lang="en-US" sz="1481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2</a:t>
            </a:r>
            <a:endParaRPr lang="en-US" sz="1481" dirty="0"/>
          </a:p>
        </p:txBody>
      </p:sp>
      <p:sp>
        <p:nvSpPr>
          <p:cNvPr id="24" name="Text 19"/>
          <p:cNvSpPr/>
          <p:nvPr/>
        </p:nvSpPr>
        <p:spPr>
          <a:xfrm>
            <a:off x="4258747" y="6273522"/>
            <a:ext cx="2052637" cy="28205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221"/>
              </a:lnSpc>
              <a:buNone/>
            </a:pPr>
            <a:r>
              <a:rPr lang="en-US" sz="1481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SARIMA (2,0,1) (1,0,0)</a:t>
            </a:r>
            <a:endParaRPr lang="en-US" sz="1481" dirty="0"/>
          </a:p>
        </p:txBody>
      </p:sp>
      <p:sp>
        <p:nvSpPr>
          <p:cNvPr id="25" name="Text 20"/>
          <p:cNvSpPr/>
          <p:nvPr/>
        </p:nvSpPr>
        <p:spPr>
          <a:xfrm>
            <a:off x="6695003" y="6273522"/>
            <a:ext cx="2052637" cy="28205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221"/>
              </a:lnSpc>
              <a:buNone/>
            </a:pPr>
            <a:r>
              <a:rPr lang="en-US" sz="1481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13335.395548</a:t>
            </a:r>
            <a:endParaRPr lang="en-US" sz="1481" dirty="0"/>
          </a:p>
        </p:txBody>
      </p:sp>
      <p:sp>
        <p:nvSpPr>
          <p:cNvPr id="26" name="Text 21"/>
          <p:cNvSpPr/>
          <p:nvPr/>
        </p:nvSpPr>
        <p:spPr>
          <a:xfrm>
            <a:off x="9131260" y="6273522"/>
            <a:ext cx="2056448" cy="28205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221"/>
              </a:lnSpc>
              <a:buNone/>
            </a:pPr>
            <a:r>
              <a:rPr lang="en-US" sz="1481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13362.939483</a:t>
            </a:r>
            <a:endParaRPr lang="en-US" sz="1481" dirty="0"/>
          </a:p>
        </p:txBody>
      </p:sp>
      <p:sp>
        <p:nvSpPr>
          <p:cNvPr id="27" name="Text 22"/>
          <p:cNvSpPr/>
          <p:nvPr/>
        </p:nvSpPr>
        <p:spPr>
          <a:xfrm>
            <a:off x="3442930" y="6796326"/>
            <a:ext cx="432197" cy="28205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221"/>
              </a:lnSpc>
              <a:buNone/>
            </a:pPr>
            <a:r>
              <a:rPr lang="en-US" sz="1481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3</a:t>
            </a:r>
            <a:endParaRPr lang="en-US" sz="1481" dirty="0"/>
          </a:p>
        </p:txBody>
      </p:sp>
      <p:sp>
        <p:nvSpPr>
          <p:cNvPr id="28" name="Text 23"/>
          <p:cNvSpPr/>
          <p:nvPr/>
        </p:nvSpPr>
        <p:spPr>
          <a:xfrm>
            <a:off x="4258747" y="6796326"/>
            <a:ext cx="2052637" cy="28205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221"/>
              </a:lnSpc>
              <a:buNone/>
            </a:pPr>
            <a:r>
              <a:rPr lang="en-US" sz="1481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SARIMA (4,0,0) (2,0,0)</a:t>
            </a:r>
            <a:endParaRPr lang="en-US" sz="1481" dirty="0"/>
          </a:p>
        </p:txBody>
      </p:sp>
      <p:sp>
        <p:nvSpPr>
          <p:cNvPr id="29" name="Text 24"/>
          <p:cNvSpPr/>
          <p:nvPr/>
        </p:nvSpPr>
        <p:spPr>
          <a:xfrm>
            <a:off x="6695003" y="6796326"/>
            <a:ext cx="2052637" cy="28205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221"/>
              </a:lnSpc>
              <a:buNone/>
            </a:pPr>
            <a:r>
              <a:rPr lang="en-US" sz="1481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13318.01</a:t>
            </a:r>
            <a:endParaRPr lang="en-US" sz="1481" dirty="0"/>
          </a:p>
        </p:txBody>
      </p:sp>
      <p:sp>
        <p:nvSpPr>
          <p:cNvPr id="30" name="Text 25"/>
          <p:cNvSpPr/>
          <p:nvPr/>
        </p:nvSpPr>
        <p:spPr>
          <a:xfrm>
            <a:off x="9131260" y="6796326"/>
            <a:ext cx="2056448" cy="28205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221"/>
              </a:lnSpc>
              <a:buNone/>
            </a:pPr>
            <a:r>
              <a:rPr lang="en-US" sz="1481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13356.57</a:t>
            </a:r>
            <a:endParaRPr lang="en-US" sz="1481" dirty="0"/>
          </a:p>
        </p:txBody>
      </p:sp>
      <p:sp>
        <p:nvSpPr>
          <p:cNvPr id="31" name="Shape 26"/>
          <p:cNvSpPr/>
          <p:nvPr/>
        </p:nvSpPr>
        <p:spPr>
          <a:xfrm>
            <a:off x="3254693" y="7198757"/>
            <a:ext cx="8121015" cy="522803"/>
          </a:xfrm>
          <a:prstGeom prst="rect">
            <a:avLst/>
          </a:prstGeom>
          <a:solidFill>
            <a:srgbClr val="EDEDED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2" name="Text 27"/>
          <p:cNvSpPr/>
          <p:nvPr/>
        </p:nvSpPr>
        <p:spPr>
          <a:xfrm>
            <a:off x="3442930" y="7319129"/>
            <a:ext cx="432197" cy="28205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221"/>
              </a:lnSpc>
              <a:buNone/>
            </a:pPr>
            <a:r>
              <a:rPr lang="en-US" sz="1481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4</a:t>
            </a:r>
            <a:endParaRPr lang="en-US" sz="1481" dirty="0"/>
          </a:p>
        </p:txBody>
      </p:sp>
      <p:sp>
        <p:nvSpPr>
          <p:cNvPr id="33" name="Text 28"/>
          <p:cNvSpPr/>
          <p:nvPr/>
        </p:nvSpPr>
        <p:spPr>
          <a:xfrm>
            <a:off x="4258747" y="7319129"/>
            <a:ext cx="2052637" cy="28205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221"/>
              </a:lnSpc>
              <a:buNone/>
            </a:pPr>
            <a:r>
              <a:rPr lang="en-US" sz="1481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SARIMA (3,0,2) (1,0,1)</a:t>
            </a:r>
            <a:endParaRPr lang="en-US" sz="1481" dirty="0"/>
          </a:p>
        </p:txBody>
      </p:sp>
      <p:sp>
        <p:nvSpPr>
          <p:cNvPr id="34" name="Text 29"/>
          <p:cNvSpPr/>
          <p:nvPr/>
        </p:nvSpPr>
        <p:spPr>
          <a:xfrm>
            <a:off x="6695003" y="7319129"/>
            <a:ext cx="2052637" cy="28205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221"/>
              </a:lnSpc>
              <a:buNone/>
            </a:pPr>
            <a:r>
              <a:rPr lang="en-US" sz="1481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13167.08</a:t>
            </a:r>
            <a:endParaRPr lang="en-US" sz="1481" dirty="0"/>
          </a:p>
        </p:txBody>
      </p:sp>
      <p:sp>
        <p:nvSpPr>
          <p:cNvPr id="35" name="Text 30"/>
          <p:cNvSpPr/>
          <p:nvPr/>
        </p:nvSpPr>
        <p:spPr>
          <a:xfrm>
            <a:off x="9131260" y="7319129"/>
            <a:ext cx="2056448" cy="28205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221"/>
              </a:lnSpc>
              <a:buNone/>
            </a:pPr>
            <a:r>
              <a:rPr lang="en-US" sz="1481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13211.15</a:t>
            </a:r>
            <a:endParaRPr lang="en-US" sz="148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EDED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11121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4" name="Text 2"/>
          <p:cNvSpPr/>
          <p:nvPr/>
        </p:nvSpPr>
        <p:spPr>
          <a:xfrm>
            <a:off x="4963835" y="1065371"/>
            <a:ext cx="4702612" cy="55542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4374"/>
              </a:lnSpc>
              <a:buNone/>
            </a:pPr>
            <a:r>
              <a:rPr lang="en-US" sz="3499" b="1" kern="0" spc="-35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Final Model</a:t>
            </a:r>
            <a:endParaRPr lang="en-US" sz="3499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0651" y="1620799"/>
            <a:ext cx="6039874" cy="4454245"/>
          </a:xfrm>
          <a:prstGeom prst="rect">
            <a:avLst/>
          </a:prstGeom>
        </p:spPr>
      </p:pic>
      <p:sp>
        <p:nvSpPr>
          <p:cNvPr id="7" name="Shape 3"/>
          <p:cNvSpPr/>
          <p:nvPr/>
        </p:nvSpPr>
        <p:spPr>
          <a:xfrm>
            <a:off x="2517696" y="6075044"/>
            <a:ext cx="9594890" cy="474107"/>
          </a:xfrm>
          <a:prstGeom prst="rect">
            <a:avLst/>
          </a:prstGeom>
          <a:solidFill>
            <a:srgbClr val="EDEDED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8" name="Text 4"/>
          <p:cNvSpPr/>
          <p:nvPr/>
        </p:nvSpPr>
        <p:spPr>
          <a:xfrm>
            <a:off x="2739985" y="6075045"/>
            <a:ext cx="2816900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b="1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MODEL</a:t>
            </a:r>
            <a:endParaRPr lang="en-US" sz="1750" dirty="0"/>
          </a:p>
        </p:txBody>
      </p:sp>
      <p:sp>
        <p:nvSpPr>
          <p:cNvPr id="9" name="Text 5"/>
          <p:cNvSpPr/>
          <p:nvPr/>
        </p:nvSpPr>
        <p:spPr>
          <a:xfrm>
            <a:off x="6008846" y="6075045"/>
            <a:ext cx="2915841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b="1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AIC</a:t>
            </a:r>
            <a:endParaRPr lang="en-US" sz="1750" dirty="0"/>
          </a:p>
        </p:txBody>
      </p:sp>
      <p:sp>
        <p:nvSpPr>
          <p:cNvPr id="10" name="Text 6"/>
          <p:cNvSpPr/>
          <p:nvPr/>
        </p:nvSpPr>
        <p:spPr>
          <a:xfrm>
            <a:off x="9376648" y="6075045"/>
            <a:ext cx="2513767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b="1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SBC</a:t>
            </a:r>
            <a:endParaRPr lang="en-US" sz="1750" dirty="0"/>
          </a:p>
        </p:txBody>
      </p:sp>
      <p:sp>
        <p:nvSpPr>
          <p:cNvPr id="11" name="Text 7"/>
          <p:cNvSpPr/>
          <p:nvPr/>
        </p:nvSpPr>
        <p:spPr>
          <a:xfrm>
            <a:off x="2739985" y="6690003"/>
            <a:ext cx="2816900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b="1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SARIMA (4,0,2) (2,0,1)</a:t>
            </a:r>
            <a:endParaRPr lang="en-US" sz="1750" dirty="0"/>
          </a:p>
        </p:txBody>
      </p:sp>
      <p:sp>
        <p:nvSpPr>
          <p:cNvPr id="12" name="Text 8"/>
          <p:cNvSpPr/>
          <p:nvPr/>
        </p:nvSpPr>
        <p:spPr>
          <a:xfrm>
            <a:off x="6008846" y="6690003"/>
            <a:ext cx="2915841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13143.971</a:t>
            </a:r>
            <a:endParaRPr lang="en-US" sz="1750" dirty="0"/>
          </a:p>
        </p:txBody>
      </p:sp>
      <p:sp>
        <p:nvSpPr>
          <p:cNvPr id="13" name="Text 9"/>
          <p:cNvSpPr/>
          <p:nvPr/>
        </p:nvSpPr>
        <p:spPr>
          <a:xfrm>
            <a:off x="9376648" y="6690003"/>
            <a:ext cx="2513767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13199.058</a:t>
            </a:r>
            <a:endParaRPr lang="en-US" sz="17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2"/>
          <p:cNvSpPr/>
          <p:nvPr/>
        </p:nvSpPr>
        <p:spPr>
          <a:xfrm>
            <a:off x="2517694" y="3056812"/>
            <a:ext cx="4686419" cy="1258014"/>
          </a:xfrm>
          <a:prstGeom prst="roundRect">
            <a:avLst>
              <a:gd name="adj" fmla="val 10598"/>
            </a:avLst>
          </a:prstGeom>
          <a:solidFill>
            <a:srgbClr val="EDEDED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EDED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4" name="Text 2"/>
          <p:cNvSpPr/>
          <p:nvPr/>
        </p:nvSpPr>
        <p:spPr>
          <a:xfrm>
            <a:off x="2517695" y="700789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44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Model Insights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517694" y="1596980"/>
            <a:ext cx="4686419" cy="1258014"/>
          </a:xfrm>
          <a:prstGeom prst="roundRect">
            <a:avLst>
              <a:gd name="adj" fmla="val 10598"/>
            </a:avLst>
          </a:prstGeom>
          <a:solidFill>
            <a:srgbClr val="EDEDED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6" name="Text 4"/>
          <p:cNvSpPr/>
          <p:nvPr/>
        </p:nvSpPr>
        <p:spPr>
          <a:xfrm>
            <a:off x="2739866" y="1665910"/>
            <a:ext cx="2947868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22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Confidence Intervals</a:t>
            </a:r>
            <a:endParaRPr lang="en-US" sz="2187" dirty="0"/>
          </a:p>
        </p:txBody>
      </p:sp>
      <p:sp>
        <p:nvSpPr>
          <p:cNvPr id="7" name="Text 5"/>
          <p:cNvSpPr/>
          <p:nvPr/>
        </p:nvSpPr>
        <p:spPr>
          <a:xfrm>
            <a:off x="2739866" y="1979699"/>
            <a:ext cx="4242078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Narrow intervals indicate precision.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2662653" y="3781544"/>
            <a:ext cx="4242078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Actuals within confidence intervals.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2517694" y="4589528"/>
            <a:ext cx="4686419" cy="1258014"/>
          </a:xfrm>
          <a:prstGeom prst="roundRect">
            <a:avLst>
              <a:gd name="adj" fmla="val 10598"/>
            </a:avLst>
          </a:prstGeom>
          <a:solidFill>
            <a:srgbClr val="EDEDED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2" name="Text 10"/>
          <p:cNvSpPr/>
          <p:nvPr/>
        </p:nvSpPr>
        <p:spPr>
          <a:xfrm>
            <a:off x="2739866" y="4702455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22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Trend Capture</a:t>
            </a:r>
            <a:endParaRPr lang="en-US" sz="2187" dirty="0"/>
          </a:p>
        </p:txBody>
      </p:sp>
      <p:sp>
        <p:nvSpPr>
          <p:cNvPr id="13" name="Text 11"/>
          <p:cNvSpPr/>
          <p:nvPr/>
        </p:nvSpPr>
        <p:spPr>
          <a:xfrm>
            <a:off x="2739866" y="5164574"/>
            <a:ext cx="4242078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Predicted values follow actual trend.</a:t>
            </a:r>
            <a:endParaRPr lang="en-US" sz="1750" dirty="0"/>
          </a:p>
        </p:txBody>
      </p:sp>
      <p:sp>
        <p:nvSpPr>
          <p:cNvPr id="15" name="Text 13"/>
          <p:cNvSpPr/>
          <p:nvPr/>
        </p:nvSpPr>
        <p:spPr>
          <a:xfrm>
            <a:off x="2739866" y="6155042"/>
            <a:ext cx="2481143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22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Residual Analysis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2739866" y="6705315"/>
            <a:ext cx="4242078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Randomly distributed residuals.</a:t>
            </a:r>
            <a:endParaRPr lang="en-US" sz="1750" dirty="0"/>
          </a:p>
        </p:txBody>
      </p:sp>
      <p:pic>
        <p:nvPicPr>
          <p:cNvPr id="18" name="Image 1" descr="preencoded.png">
            <a:extLst>
              <a:ext uri="{FF2B5EF4-FFF2-40B4-BE49-F238E27FC236}">
                <a16:creationId xmlns:a16="http://schemas.microsoft.com/office/drawing/2014/main" id="{4578AC88-D838-270F-7C1D-BD8CD503AC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0014" y="1596980"/>
            <a:ext cx="7108255" cy="5285733"/>
          </a:xfrm>
          <a:prstGeom prst="rect">
            <a:avLst/>
          </a:prstGeom>
        </p:spPr>
      </p:pic>
      <p:sp>
        <p:nvSpPr>
          <p:cNvPr id="9" name="Text 7"/>
          <p:cNvSpPr/>
          <p:nvPr/>
        </p:nvSpPr>
        <p:spPr>
          <a:xfrm>
            <a:off x="2662653" y="3365584"/>
            <a:ext cx="3102293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22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Actual Data Coverage</a:t>
            </a:r>
            <a:endParaRPr lang="en-US" sz="2187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700</TotalTime>
  <Words>524</Words>
  <Application>Microsoft Macintosh PowerPoint</Application>
  <PresentationFormat>Custom</PresentationFormat>
  <Paragraphs>120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Montserrat</vt:lpstr>
      <vt:lpstr>Source Sans Pro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Kumar, Priyanshu</cp:lastModifiedBy>
  <cp:revision>5</cp:revision>
  <dcterms:created xsi:type="dcterms:W3CDTF">2024-02-19T04:06:02Z</dcterms:created>
  <dcterms:modified xsi:type="dcterms:W3CDTF">2024-02-19T15:46:48Z</dcterms:modified>
</cp:coreProperties>
</file>