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57" roundtripDataSignature="AMtx7mjnu2FvOv+kSwkDbkGfKB5rro5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B93E6C-6E52-4BC2-B818-E5B47DEC5B65}">
  <a:tblStyle styleId="{6EB93E6C-6E52-4BC2-B818-E5B47DEC5B65}" styleName="Table_0">
    <a:wholeTbl>
      <a:tcTxStyle b="off" i="off">
        <a:font>
          <a:latin typeface="Verdana"/>
          <a:ea typeface="Verdana"/>
          <a:cs typeface="Verdan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0"/>
          </a:solidFill>
        </a:fill>
      </a:tcStyle>
    </a:wholeTbl>
    <a:band1H>
      <a:tcTxStyle/>
      <a:tcStyle>
        <a:fill>
          <a:solidFill>
            <a:srgbClr val="CAD2DF"/>
          </a:solidFill>
        </a:fill>
      </a:tcStyle>
    </a:band1H>
    <a:band2H>
      <a:tcTxStyle/>
    </a:band2H>
    <a:band1V>
      <a:tcTxStyle/>
      <a:tcStyle>
        <a:fill>
          <a:solidFill>
            <a:srgbClr val="CAD2DF"/>
          </a:solidFill>
        </a:fill>
      </a:tcStyle>
    </a:band1V>
    <a:band2V>
      <a:tcTxStyle/>
    </a:band2V>
    <a:lastCol>
      <a:tcTxStyle b="on" i="off">
        <a:font>
          <a:latin typeface="Verdana"/>
          <a:ea typeface="Verdana"/>
          <a:cs typeface="Verdana"/>
        </a:font>
        <a:schemeClr val="lt1"/>
      </a:tcTxStyle>
      <a:tcStyle>
        <a:fill>
          <a:solidFill>
            <a:schemeClr val="accent1"/>
          </a:solidFill>
        </a:fill>
      </a:tcStyle>
    </a:lastCol>
    <a:firstCol>
      <a:tcTxStyle b="on" i="off">
        <a:font>
          <a:latin typeface="Verdana"/>
          <a:ea typeface="Verdana"/>
          <a:cs typeface="Verdana"/>
        </a:font>
        <a:schemeClr val="lt1"/>
      </a:tcTxStyle>
      <a:tcStyle>
        <a:fill>
          <a:solidFill>
            <a:schemeClr val="accent1"/>
          </a:solidFill>
        </a:fill>
      </a:tcStyle>
    </a:firstCol>
    <a:lastRow>
      <a:tcTxStyle b="on" i="off">
        <a:font>
          <a:latin typeface="Verdana"/>
          <a:ea typeface="Verdana"/>
          <a:cs typeface="Verdan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Verdana"/>
          <a:ea typeface="Verdana"/>
          <a:cs typeface="Verdan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6" name="Google Shape;3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0" name="Google Shape;38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8" name="Google Shape;4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4" name="Google Shape;45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3" name="Google Shape;46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1" name="Google Shape;47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1" name="Google Shape;48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3" name="Google Shape;50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1" name="Google Shape;51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9" name="Google Shape;51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5" name="Google Shape;53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1" name="Google Shape;55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9" name="Google Shape;55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6" name="Google Shape;56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1.jpg"/><Relationship Id="rId4" Type="http://schemas.openxmlformats.org/officeDocument/2006/relationships/image" Target="../media/image18.jpg"/><Relationship Id="rId5" Type="http://schemas.openxmlformats.org/officeDocument/2006/relationships/image" Target="../media/image12.jpg"/><Relationship Id="rId6"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jpg"/><Relationship Id="rId4" Type="http://schemas.openxmlformats.org/officeDocument/2006/relationships/image" Target="../media/image13.jpg"/><Relationship Id="rId5" Type="http://schemas.openxmlformats.org/officeDocument/2006/relationships/image" Target="../media/image2.jpg"/><Relationship Id="rId6"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Universal" showMasterSp="0">
  <p:cSld name="Title Slide Universal">
    <p:spTree>
      <p:nvGrpSpPr>
        <p:cNvPr id="15" name="Shape 15"/>
        <p:cNvGrpSpPr/>
        <p:nvPr/>
      </p:nvGrpSpPr>
      <p:grpSpPr>
        <a:xfrm>
          <a:off x="0" y="0"/>
          <a:ext cx="0" cy="0"/>
          <a:chOff x="0" y="0"/>
          <a:chExt cx="0" cy="0"/>
        </a:xfrm>
      </p:grpSpPr>
      <p:sp>
        <p:nvSpPr>
          <p:cNvPr id="16" name="Google Shape;16;p52"/>
          <p:cNvSpPr/>
          <p:nvPr/>
        </p:nvSpPr>
        <p:spPr>
          <a:xfrm>
            <a:off x="1589" y="8"/>
            <a:ext cx="9172575"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pic>
        <p:nvPicPr>
          <p:cNvPr id="17" name="Google Shape;17;p52"/>
          <p:cNvPicPr preferRelativeResize="0"/>
          <p:nvPr/>
        </p:nvPicPr>
        <p:blipFill rotWithShape="1">
          <a:blip r:embed="rId2">
            <a:alphaModFix/>
          </a:blip>
          <a:srcRect b="0" l="0" r="0" t="0"/>
          <a:stretch/>
        </p:blipFill>
        <p:spPr>
          <a:xfrm>
            <a:off x="0" y="2809875"/>
            <a:ext cx="9144000" cy="3105150"/>
          </a:xfrm>
          <a:prstGeom prst="rect">
            <a:avLst/>
          </a:prstGeom>
          <a:noFill/>
          <a:ln>
            <a:noFill/>
          </a:ln>
        </p:spPr>
      </p:pic>
      <p:pic>
        <p:nvPicPr>
          <p:cNvPr descr="shutterstock_76938916.jpg" id="18" name="Google Shape;18;p52"/>
          <p:cNvPicPr preferRelativeResize="0"/>
          <p:nvPr/>
        </p:nvPicPr>
        <p:blipFill rotWithShape="1">
          <a:blip r:embed="rId3">
            <a:alphaModFix/>
          </a:blip>
          <a:srcRect b="0" l="38359" r="17080" t="18908"/>
          <a:stretch/>
        </p:blipFill>
        <p:spPr>
          <a:xfrm>
            <a:off x="6858000" y="8"/>
            <a:ext cx="2286000" cy="2809875"/>
          </a:xfrm>
          <a:prstGeom prst="rect">
            <a:avLst/>
          </a:prstGeom>
          <a:noFill/>
          <a:ln>
            <a:noFill/>
          </a:ln>
        </p:spPr>
      </p:pic>
      <p:pic>
        <p:nvPicPr>
          <p:cNvPr descr="shutterstock_10708528.jpg" id="19" name="Google Shape;19;p52"/>
          <p:cNvPicPr preferRelativeResize="0"/>
          <p:nvPr/>
        </p:nvPicPr>
        <p:blipFill rotWithShape="1">
          <a:blip r:embed="rId4">
            <a:alphaModFix/>
          </a:blip>
          <a:srcRect b="0" l="23894" r="23894" t="0"/>
          <a:stretch/>
        </p:blipFill>
        <p:spPr>
          <a:xfrm>
            <a:off x="4" y="8"/>
            <a:ext cx="2271713" cy="2809875"/>
          </a:xfrm>
          <a:prstGeom prst="rect">
            <a:avLst/>
          </a:prstGeom>
          <a:noFill/>
          <a:ln>
            <a:noFill/>
          </a:ln>
        </p:spPr>
      </p:pic>
      <p:pic>
        <p:nvPicPr>
          <p:cNvPr descr="shutterstock_12020635.jpg" id="20" name="Google Shape;20;p52"/>
          <p:cNvPicPr preferRelativeResize="0"/>
          <p:nvPr/>
        </p:nvPicPr>
        <p:blipFill rotWithShape="1">
          <a:blip r:embed="rId5">
            <a:alphaModFix/>
          </a:blip>
          <a:srcRect b="23048" l="28606" r="33949" t="7475"/>
          <a:stretch/>
        </p:blipFill>
        <p:spPr>
          <a:xfrm>
            <a:off x="2286004" y="8"/>
            <a:ext cx="2271713" cy="2809875"/>
          </a:xfrm>
          <a:prstGeom prst="rect">
            <a:avLst/>
          </a:prstGeom>
          <a:noFill/>
          <a:ln>
            <a:noFill/>
          </a:ln>
        </p:spPr>
      </p:pic>
      <p:pic>
        <p:nvPicPr>
          <p:cNvPr descr="shutterstock_58382266.jpg" id="21" name="Google Shape;21;p52"/>
          <p:cNvPicPr preferRelativeResize="0"/>
          <p:nvPr/>
        </p:nvPicPr>
        <p:blipFill rotWithShape="1">
          <a:blip r:embed="rId6">
            <a:alphaModFix/>
          </a:blip>
          <a:srcRect b="0" l="21448" r="21447" t="0"/>
          <a:stretch/>
        </p:blipFill>
        <p:spPr>
          <a:xfrm>
            <a:off x="4572004" y="8"/>
            <a:ext cx="2271713" cy="2809875"/>
          </a:xfrm>
          <a:prstGeom prst="rect">
            <a:avLst/>
          </a:prstGeom>
          <a:noFill/>
          <a:ln>
            <a:noFill/>
          </a:ln>
        </p:spPr>
      </p:pic>
      <p:sp>
        <p:nvSpPr>
          <p:cNvPr id="22" name="Google Shape;22;p52"/>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2"/>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4" name="Google Shape;24;p52"/>
          <p:cNvSpPr txBox="1"/>
          <p:nvPr>
            <p:ph idx="2"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52"/>
          <p:cNvSpPr txBox="1"/>
          <p:nvPr>
            <p:ph idx="10" type="dt"/>
          </p:nvPr>
        </p:nvSpPr>
        <p:spPr>
          <a:xfrm>
            <a:off x="457204" y="62642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2"/>
          <p:cNvSpPr txBox="1"/>
          <p:nvPr>
            <p:ph idx="12" type="sldNum"/>
          </p:nvPr>
        </p:nvSpPr>
        <p:spPr>
          <a:xfrm>
            <a:off x="7947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b="0" i="0" sz="1051" u="none" cap="none" strike="noStrike">
                <a:solidFill>
                  <a:srgbClr val="888888"/>
                </a:solidFill>
                <a:latin typeface="Verdana"/>
                <a:ea typeface="Verdana"/>
                <a:cs typeface="Verdana"/>
                <a:sym typeface="Verdana"/>
              </a:defRPr>
            </a:lvl1pPr>
            <a:lvl2pPr indent="0" lvl="1" marL="0" marR="0" algn="l">
              <a:spcBef>
                <a:spcPts val="0"/>
              </a:spcBef>
              <a:spcAft>
                <a:spcPts val="0"/>
              </a:spcAft>
              <a:buNone/>
              <a:defRPr b="0" i="0" sz="1051" u="none" cap="none" strike="noStrike">
                <a:solidFill>
                  <a:srgbClr val="888888"/>
                </a:solidFill>
                <a:latin typeface="Verdana"/>
                <a:ea typeface="Verdana"/>
                <a:cs typeface="Verdana"/>
                <a:sym typeface="Verdana"/>
              </a:defRPr>
            </a:lvl2pPr>
            <a:lvl3pPr indent="0" lvl="2" marL="0" marR="0" algn="l">
              <a:spcBef>
                <a:spcPts val="0"/>
              </a:spcBef>
              <a:spcAft>
                <a:spcPts val="0"/>
              </a:spcAft>
              <a:buNone/>
              <a:defRPr b="0" i="0" sz="1051" u="none" cap="none" strike="noStrike">
                <a:solidFill>
                  <a:srgbClr val="888888"/>
                </a:solidFill>
                <a:latin typeface="Verdana"/>
                <a:ea typeface="Verdana"/>
                <a:cs typeface="Verdana"/>
                <a:sym typeface="Verdana"/>
              </a:defRPr>
            </a:lvl3pPr>
            <a:lvl4pPr indent="0" lvl="3" marL="0" marR="0" algn="l">
              <a:spcBef>
                <a:spcPts val="0"/>
              </a:spcBef>
              <a:spcAft>
                <a:spcPts val="0"/>
              </a:spcAft>
              <a:buNone/>
              <a:defRPr b="0" i="0" sz="1051" u="none" cap="none" strike="noStrike">
                <a:solidFill>
                  <a:srgbClr val="888888"/>
                </a:solidFill>
                <a:latin typeface="Verdana"/>
                <a:ea typeface="Verdana"/>
                <a:cs typeface="Verdana"/>
                <a:sym typeface="Verdana"/>
              </a:defRPr>
            </a:lvl4pPr>
            <a:lvl5pPr indent="0" lvl="4" marL="0" marR="0" algn="l">
              <a:spcBef>
                <a:spcPts val="0"/>
              </a:spcBef>
              <a:spcAft>
                <a:spcPts val="0"/>
              </a:spcAft>
              <a:buNone/>
              <a:defRPr b="0" i="0" sz="1051" u="none" cap="none" strike="noStrike">
                <a:solidFill>
                  <a:srgbClr val="888888"/>
                </a:solidFill>
                <a:latin typeface="Verdana"/>
                <a:ea typeface="Verdana"/>
                <a:cs typeface="Verdana"/>
                <a:sym typeface="Verdana"/>
              </a:defRPr>
            </a:lvl5pPr>
            <a:lvl6pPr indent="0" lvl="5" marL="0" marR="0" algn="l">
              <a:spcBef>
                <a:spcPts val="0"/>
              </a:spcBef>
              <a:spcAft>
                <a:spcPts val="0"/>
              </a:spcAft>
              <a:buNone/>
              <a:defRPr b="0" i="0" sz="1051" u="none" cap="none" strike="noStrike">
                <a:solidFill>
                  <a:srgbClr val="888888"/>
                </a:solidFill>
                <a:latin typeface="Verdana"/>
                <a:ea typeface="Verdana"/>
                <a:cs typeface="Verdana"/>
                <a:sym typeface="Verdana"/>
              </a:defRPr>
            </a:lvl6pPr>
            <a:lvl7pPr indent="0" lvl="6" marL="0" marR="0" algn="l">
              <a:spcBef>
                <a:spcPts val="0"/>
              </a:spcBef>
              <a:spcAft>
                <a:spcPts val="0"/>
              </a:spcAft>
              <a:buNone/>
              <a:defRPr b="0" i="0" sz="1051" u="none" cap="none" strike="noStrike">
                <a:solidFill>
                  <a:srgbClr val="888888"/>
                </a:solidFill>
                <a:latin typeface="Verdana"/>
                <a:ea typeface="Verdana"/>
                <a:cs typeface="Verdana"/>
                <a:sym typeface="Verdana"/>
              </a:defRPr>
            </a:lvl7pPr>
            <a:lvl8pPr indent="0" lvl="7" marL="0" marR="0" algn="l">
              <a:spcBef>
                <a:spcPts val="0"/>
              </a:spcBef>
              <a:spcAft>
                <a:spcPts val="0"/>
              </a:spcAft>
              <a:buNone/>
              <a:defRPr b="0" i="0" sz="1051" u="none" cap="none" strike="noStrike">
                <a:solidFill>
                  <a:srgbClr val="888888"/>
                </a:solidFill>
                <a:latin typeface="Verdana"/>
                <a:ea typeface="Verdana"/>
                <a:cs typeface="Verdana"/>
                <a:sym typeface="Verdana"/>
              </a:defRPr>
            </a:lvl8pPr>
            <a:lvl9pPr indent="0" lvl="8" marL="0" marR="0" algn="l">
              <a:spcBef>
                <a:spcPts val="0"/>
              </a:spcBef>
              <a:spcAft>
                <a:spcPts val="0"/>
              </a:spcAft>
              <a:buNone/>
              <a:defRPr b="0" i="0" sz="1051" u="none" cap="none" strike="noStrike">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p:cSld name="Title Only Blank">
    <p:spTree>
      <p:nvGrpSpPr>
        <p:cNvPr id="96" name="Shape 96"/>
        <p:cNvGrpSpPr/>
        <p:nvPr/>
      </p:nvGrpSpPr>
      <p:grpSpPr>
        <a:xfrm>
          <a:off x="0" y="0"/>
          <a:ext cx="0" cy="0"/>
          <a:chOff x="0" y="0"/>
          <a:chExt cx="0" cy="0"/>
        </a:xfrm>
      </p:grpSpPr>
      <p:sp>
        <p:nvSpPr>
          <p:cNvPr id="97" name="Google Shape;97;p61"/>
          <p:cNvSpPr txBox="1"/>
          <p:nvPr>
            <p:ph type="title"/>
          </p:nvPr>
        </p:nvSpPr>
        <p:spPr>
          <a:xfrm>
            <a:off x="365127" y="134946"/>
            <a:ext cx="8326438" cy="1076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99" name="Google Shape;99;p61"/>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
  <p:cSld name="2 Content ">
    <p:spTree>
      <p:nvGrpSpPr>
        <p:cNvPr id="100" name="Shape 100"/>
        <p:cNvGrpSpPr/>
        <p:nvPr/>
      </p:nvGrpSpPr>
      <p:grpSpPr>
        <a:xfrm>
          <a:off x="0" y="0"/>
          <a:ext cx="0" cy="0"/>
          <a:chOff x="0" y="0"/>
          <a:chExt cx="0" cy="0"/>
        </a:xfrm>
      </p:grpSpPr>
      <p:sp>
        <p:nvSpPr>
          <p:cNvPr id="101" name="Google Shape;101;p62"/>
          <p:cNvSpPr txBox="1"/>
          <p:nvPr>
            <p:ph idx="1" type="body"/>
          </p:nvPr>
        </p:nvSpPr>
        <p:spPr>
          <a:xfrm>
            <a:off x="374830" y="1644651"/>
            <a:ext cx="4035425" cy="43672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62"/>
          <p:cNvSpPr txBox="1"/>
          <p:nvPr>
            <p:ph idx="2" type="body"/>
          </p:nvPr>
        </p:nvSpPr>
        <p:spPr>
          <a:xfrm>
            <a:off x="4738867" y="1644651"/>
            <a:ext cx="4035425" cy="43672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62"/>
          <p:cNvSpPr txBox="1"/>
          <p:nvPr>
            <p:ph type="title"/>
          </p:nvPr>
        </p:nvSpPr>
        <p:spPr>
          <a:xfrm>
            <a:off x="365764" y="135133"/>
            <a:ext cx="8325805" cy="1076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05" name="Google Shape;105;p62"/>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6" name="Shape 106"/>
        <p:cNvGrpSpPr/>
        <p:nvPr/>
      </p:nvGrpSpPr>
      <p:grpSpPr>
        <a:xfrm>
          <a:off x="0" y="0"/>
          <a:ext cx="0" cy="0"/>
          <a:chOff x="0" y="0"/>
          <a:chExt cx="0" cy="0"/>
        </a:xfrm>
      </p:grpSpPr>
      <p:sp>
        <p:nvSpPr>
          <p:cNvPr id="107" name="Google Shape;107;p63"/>
          <p:cNvSpPr txBox="1"/>
          <p:nvPr>
            <p:ph idx="1" type="body"/>
          </p:nvPr>
        </p:nvSpPr>
        <p:spPr>
          <a:xfrm>
            <a:off x="366893" y="1645920"/>
            <a:ext cx="4035247"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spcBef>
                <a:spcPts val="800"/>
              </a:spcBef>
              <a:spcAft>
                <a:spcPts val="0"/>
              </a:spcAft>
              <a:buSzPts val="2000"/>
              <a:buNone/>
              <a:defRPr b="1" sz="2000"/>
            </a:lvl2pPr>
            <a:lvl3pPr indent="-228600" lvl="2" marL="1371600" algn="l">
              <a:spcBef>
                <a:spcPts val="7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8" name="Google Shape;108;p63"/>
          <p:cNvSpPr txBox="1"/>
          <p:nvPr>
            <p:ph idx="2" type="body"/>
          </p:nvPr>
        </p:nvSpPr>
        <p:spPr>
          <a:xfrm>
            <a:off x="4703763" y="1645920"/>
            <a:ext cx="4045126"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spcBef>
                <a:spcPts val="800"/>
              </a:spcBef>
              <a:spcAft>
                <a:spcPts val="0"/>
              </a:spcAft>
              <a:buSzPts val="2000"/>
              <a:buNone/>
              <a:defRPr b="1" sz="2000"/>
            </a:lvl2pPr>
            <a:lvl3pPr indent="-228600" lvl="2" marL="1371600" algn="l">
              <a:spcBef>
                <a:spcPts val="7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9" name="Google Shape;109;p63"/>
          <p:cNvSpPr txBox="1"/>
          <p:nvPr>
            <p:ph idx="3" type="body"/>
          </p:nvPr>
        </p:nvSpPr>
        <p:spPr>
          <a:xfrm>
            <a:off x="357187"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63"/>
          <p:cNvSpPr txBox="1"/>
          <p:nvPr>
            <p:ph idx="4" type="body"/>
          </p:nvPr>
        </p:nvSpPr>
        <p:spPr>
          <a:xfrm>
            <a:off x="4703764"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1" name="Google Shape;111;p63"/>
          <p:cNvSpPr txBox="1"/>
          <p:nvPr>
            <p:ph type="title"/>
          </p:nvPr>
        </p:nvSpPr>
        <p:spPr>
          <a:xfrm>
            <a:off x="365764" y="135133"/>
            <a:ext cx="8325805" cy="1076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3"/>
          <p:cNvSpPr txBox="1"/>
          <p:nvPr>
            <p:ph idx="12" type="sldNum"/>
          </p:nvPr>
        </p:nvSpPr>
        <p:spPr>
          <a:xfrm>
            <a:off x="8382004" y="632460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13" name="Google Shape;113;p63"/>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ntent" showMasterSp="0">
  <p:cSld name="Text, 1 Content">
    <p:spTree>
      <p:nvGrpSpPr>
        <p:cNvPr id="114" name="Shape 114"/>
        <p:cNvGrpSpPr/>
        <p:nvPr/>
      </p:nvGrpSpPr>
      <p:grpSpPr>
        <a:xfrm>
          <a:off x="0" y="0"/>
          <a:ext cx="0" cy="0"/>
          <a:chOff x="0" y="0"/>
          <a:chExt cx="0" cy="0"/>
        </a:xfrm>
      </p:grpSpPr>
      <p:sp>
        <p:nvSpPr>
          <p:cNvPr id="115" name="Google Shape;115;p64"/>
          <p:cNvSpPr txBox="1"/>
          <p:nvPr>
            <p:ph idx="1" type="body"/>
          </p:nvPr>
        </p:nvSpPr>
        <p:spPr>
          <a:xfrm>
            <a:off x="4678542" y="1644651"/>
            <a:ext cx="4035425" cy="43672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64"/>
          <p:cNvSpPr txBox="1"/>
          <p:nvPr>
            <p:ph type="title"/>
          </p:nvPr>
        </p:nvSpPr>
        <p:spPr>
          <a:xfrm>
            <a:off x="365764" y="135133"/>
            <a:ext cx="8325805" cy="1076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4"/>
          <p:cNvSpPr/>
          <p:nvPr>
            <p:ph idx="2" type="pic"/>
          </p:nvPr>
        </p:nvSpPr>
        <p:spPr>
          <a:xfrm>
            <a:off x="365129" y="1644651"/>
            <a:ext cx="3997325" cy="436721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800"/>
              </a:spcBef>
              <a:spcAft>
                <a:spcPts val="0"/>
              </a:spcAft>
              <a:buClr>
                <a:schemeClr val="dk1"/>
              </a:buClr>
              <a:buSzPts val="2700"/>
              <a:buFont typeface="Verdana"/>
              <a:buNone/>
              <a:defRPr b="0" i="0" sz="20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8" name="Google Shape;118;p64"/>
          <p:cNvSpPr txBox="1"/>
          <p:nvPr>
            <p:ph idx="12" type="sldNum"/>
          </p:nvPr>
        </p:nvSpPr>
        <p:spPr>
          <a:xfrm>
            <a:off x="8305804" y="632460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19" name="Google Shape;119;p64"/>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 Content">
  <p:cSld name="Text, 2 Content">
    <p:spTree>
      <p:nvGrpSpPr>
        <p:cNvPr id="120" name="Shape 120"/>
        <p:cNvGrpSpPr/>
        <p:nvPr/>
      </p:nvGrpSpPr>
      <p:grpSpPr>
        <a:xfrm>
          <a:off x="0" y="0"/>
          <a:ext cx="0" cy="0"/>
          <a:chOff x="0" y="0"/>
          <a:chExt cx="0" cy="0"/>
        </a:xfrm>
      </p:grpSpPr>
      <p:sp>
        <p:nvSpPr>
          <p:cNvPr id="121" name="Google Shape;121;p65"/>
          <p:cNvSpPr txBox="1"/>
          <p:nvPr>
            <p:ph idx="1" type="body"/>
          </p:nvPr>
        </p:nvSpPr>
        <p:spPr>
          <a:xfrm>
            <a:off x="390706" y="1644651"/>
            <a:ext cx="4035425" cy="43672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65"/>
          <p:cNvSpPr txBox="1"/>
          <p:nvPr>
            <p:ph type="title"/>
          </p:nvPr>
        </p:nvSpPr>
        <p:spPr>
          <a:xfrm>
            <a:off x="365764" y="135133"/>
            <a:ext cx="8325805" cy="1076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5"/>
          <p:cNvSpPr/>
          <p:nvPr>
            <p:ph idx="2" type="pic"/>
          </p:nvPr>
        </p:nvSpPr>
        <p:spPr>
          <a:xfrm>
            <a:off x="4752976" y="1644658"/>
            <a:ext cx="3987800" cy="201136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800"/>
              </a:spcBef>
              <a:spcAft>
                <a:spcPts val="0"/>
              </a:spcAft>
              <a:buClr>
                <a:schemeClr val="dk1"/>
              </a:buClr>
              <a:buSzPts val="2700"/>
              <a:buFont typeface="Verdana"/>
              <a:buNone/>
              <a:defRPr b="0" i="0" sz="20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4" name="Google Shape;124;p65"/>
          <p:cNvSpPr/>
          <p:nvPr>
            <p:ph idx="3" type="pic"/>
          </p:nvPr>
        </p:nvSpPr>
        <p:spPr>
          <a:xfrm>
            <a:off x="4752976" y="4006858"/>
            <a:ext cx="3987800" cy="2011363"/>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800"/>
              </a:spcBef>
              <a:spcAft>
                <a:spcPts val="0"/>
              </a:spcAft>
              <a:buClr>
                <a:schemeClr val="dk1"/>
              </a:buClr>
              <a:buSzPts val="2700"/>
              <a:buFont typeface="Verdana"/>
              <a:buNone/>
              <a:defRPr b="0" i="0" sz="20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5" name="Google Shape;125;p65"/>
          <p:cNvSpPr txBox="1"/>
          <p:nvPr>
            <p:ph idx="12" type="sldNum"/>
          </p:nvPr>
        </p:nvSpPr>
        <p:spPr>
          <a:xfrm>
            <a:off x="8328029" y="632460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26" name="Google Shape;126;p65"/>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27" name="Shape 127"/>
        <p:cNvGrpSpPr/>
        <p:nvPr/>
      </p:nvGrpSpPr>
      <p:grpSpPr>
        <a:xfrm>
          <a:off x="0" y="0"/>
          <a:ext cx="0" cy="0"/>
          <a:chOff x="0" y="0"/>
          <a:chExt cx="0" cy="0"/>
        </a:xfrm>
      </p:grpSpPr>
      <p:sp>
        <p:nvSpPr>
          <p:cNvPr id="128" name="Google Shape;128;p66"/>
          <p:cNvSpPr txBox="1"/>
          <p:nvPr>
            <p:ph idx="1" type="body"/>
          </p:nvPr>
        </p:nvSpPr>
        <p:spPr>
          <a:xfrm>
            <a:off x="370988" y="1645920"/>
            <a:ext cx="3992697" cy="2057400"/>
          </a:xfrm>
          <a:prstGeom prst="rect">
            <a:avLst/>
          </a:prstGeom>
          <a:noFill/>
          <a:ln>
            <a:noFill/>
          </a:ln>
        </p:spPr>
        <p:txBody>
          <a:bodyPr anchorCtr="0" anchor="t" bIns="45700" lIns="91425" spcFirstLastPara="1" rIns="91425" wrap="square" tIns="45700">
            <a:noAutofit/>
          </a:bodyPr>
          <a:lstStyle>
            <a:lvl1pPr indent="-387350" lvl="0" marL="457200" algn="l">
              <a:spcBef>
                <a:spcPts val="1800"/>
              </a:spcBef>
              <a:spcAft>
                <a:spcPts val="0"/>
              </a:spcAft>
              <a:buClr>
                <a:srgbClr val="000000"/>
              </a:buClr>
              <a:buSzPts val="2500"/>
              <a:buFont typeface="Verdana"/>
              <a:buChar char="•"/>
              <a:defRPr b="0" sz="2000">
                <a:solidFill>
                  <a:srgbClr val="000000"/>
                </a:solidFill>
                <a:latin typeface="Verdana"/>
                <a:ea typeface="Verdana"/>
                <a:cs typeface="Verdana"/>
                <a:sym typeface="Verdana"/>
              </a:defRPr>
            </a:lvl1pPr>
            <a:lvl2pPr indent="-342900" lvl="1" marL="914400" algn="l">
              <a:spcBef>
                <a:spcPts val="800"/>
              </a:spcBef>
              <a:spcAft>
                <a:spcPts val="0"/>
              </a:spcAft>
              <a:buClr>
                <a:srgbClr val="7F7F7F"/>
              </a:buClr>
              <a:buSzPts val="1800"/>
              <a:buFont typeface="Merriweather Sans"/>
              <a:buChar char="–"/>
              <a:defRPr sz="1800"/>
            </a:lvl2pPr>
            <a:lvl3pPr indent="-342900" lvl="2" marL="1371600" algn="l">
              <a:spcBef>
                <a:spcPts val="700"/>
              </a:spcBef>
              <a:spcAft>
                <a:spcPts val="0"/>
              </a:spcAft>
              <a:buClr>
                <a:srgbClr val="595959"/>
              </a:buClr>
              <a:buSzPts val="1800"/>
              <a:buFont typeface="Noto Sans Symbols"/>
              <a:buChar char="▪"/>
              <a:defRPr sz="1800"/>
            </a:lvl3pPr>
            <a:lvl4pPr indent="-330200" lvl="3" marL="1828800" algn="l">
              <a:spcBef>
                <a:spcPts val="600"/>
              </a:spcBef>
              <a:spcAft>
                <a:spcPts val="0"/>
              </a:spcAft>
              <a:buClr>
                <a:srgbClr val="7F7F7F"/>
              </a:buClr>
              <a:buSzPts val="1600"/>
              <a:buChar char="–"/>
              <a:defRPr sz="1600"/>
            </a:lvl4pPr>
            <a:lvl5pPr indent="-330200" lvl="4" marL="2286000" algn="l">
              <a:spcBef>
                <a:spcPts val="600"/>
              </a:spcBef>
              <a:spcAft>
                <a:spcPts val="0"/>
              </a:spcAft>
              <a:buClr>
                <a:srgbClr val="7F7F7F"/>
              </a:buClr>
              <a:buSzPts val="1600"/>
              <a:buFont typeface="Noto Sans Symbols"/>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9" name="Google Shape;129;p66"/>
          <p:cNvSpPr txBox="1"/>
          <p:nvPr>
            <p:ph idx="2" type="body"/>
          </p:nvPr>
        </p:nvSpPr>
        <p:spPr>
          <a:xfrm>
            <a:off x="4760291" y="1645920"/>
            <a:ext cx="3992697" cy="2057400"/>
          </a:xfrm>
          <a:prstGeom prst="rect">
            <a:avLst/>
          </a:prstGeom>
          <a:noFill/>
          <a:ln>
            <a:noFill/>
          </a:ln>
        </p:spPr>
        <p:txBody>
          <a:bodyPr anchorCtr="0" anchor="t" bIns="45700" lIns="91425" spcFirstLastPara="1" rIns="91425" wrap="square" tIns="45700">
            <a:noAutofit/>
          </a:bodyPr>
          <a:lstStyle>
            <a:lvl1pPr indent="-387350" lvl="0" marL="457200" algn="l">
              <a:spcBef>
                <a:spcPts val="1800"/>
              </a:spcBef>
              <a:spcAft>
                <a:spcPts val="0"/>
              </a:spcAft>
              <a:buClr>
                <a:srgbClr val="000000"/>
              </a:buClr>
              <a:buSzPts val="2500"/>
              <a:buFont typeface="Verdana"/>
              <a:buChar char="•"/>
              <a:defRPr b="0" sz="2000">
                <a:solidFill>
                  <a:srgbClr val="000000"/>
                </a:solidFill>
                <a:latin typeface="Verdana"/>
                <a:ea typeface="Verdana"/>
                <a:cs typeface="Verdana"/>
                <a:sym typeface="Verdana"/>
              </a:defRPr>
            </a:lvl1pPr>
            <a:lvl2pPr indent="-342900" lvl="1" marL="914400" algn="l">
              <a:spcBef>
                <a:spcPts val="800"/>
              </a:spcBef>
              <a:spcAft>
                <a:spcPts val="0"/>
              </a:spcAft>
              <a:buClr>
                <a:srgbClr val="7F7F7F"/>
              </a:buClr>
              <a:buSzPts val="1800"/>
              <a:buFont typeface="Merriweather Sans"/>
              <a:buChar char="–"/>
              <a:defRPr sz="1800"/>
            </a:lvl2pPr>
            <a:lvl3pPr indent="-342900" lvl="2" marL="1371600" algn="l">
              <a:spcBef>
                <a:spcPts val="700"/>
              </a:spcBef>
              <a:spcAft>
                <a:spcPts val="0"/>
              </a:spcAft>
              <a:buClr>
                <a:srgbClr val="595959"/>
              </a:buClr>
              <a:buSzPts val="1800"/>
              <a:buFont typeface="Noto Sans Symbols"/>
              <a:buChar char="▪"/>
              <a:defRPr sz="1800"/>
            </a:lvl3pPr>
            <a:lvl4pPr indent="-330200" lvl="3" marL="1828800" algn="l">
              <a:spcBef>
                <a:spcPts val="600"/>
              </a:spcBef>
              <a:spcAft>
                <a:spcPts val="0"/>
              </a:spcAft>
              <a:buClr>
                <a:srgbClr val="7F7F7F"/>
              </a:buClr>
              <a:buSzPts val="1600"/>
              <a:buChar char="–"/>
              <a:defRPr sz="1600"/>
            </a:lvl4pPr>
            <a:lvl5pPr indent="-330200" lvl="4" marL="2286000" algn="l">
              <a:spcBef>
                <a:spcPts val="600"/>
              </a:spcBef>
              <a:spcAft>
                <a:spcPts val="0"/>
              </a:spcAft>
              <a:buClr>
                <a:srgbClr val="7F7F7F"/>
              </a:buClr>
              <a:buSzPts val="1600"/>
              <a:buFont typeface="Noto Sans Symbols"/>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0" name="Google Shape;130;p66"/>
          <p:cNvSpPr txBox="1"/>
          <p:nvPr>
            <p:ph idx="3" type="body"/>
          </p:nvPr>
        </p:nvSpPr>
        <p:spPr>
          <a:xfrm>
            <a:off x="348290" y="3920063"/>
            <a:ext cx="3992697" cy="2057400"/>
          </a:xfrm>
          <a:prstGeom prst="rect">
            <a:avLst/>
          </a:prstGeom>
          <a:noFill/>
          <a:ln>
            <a:noFill/>
          </a:ln>
        </p:spPr>
        <p:txBody>
          <a:bodyPr anchorCtr="0" anchor="t" bIns="45700" lIns="91425" spcFirstLastPara="1" rIns="91425" wrap="square" tIns="45700">
            <a:noAutofit/>
          </a:bodyPr>
          <a:lstStyle>
            <a:lvl1pPr indent="-387350" lvl="0" marL="457200" algn="l">
              <a:spcBef>
                <a:spcPts val="1800"/>
              </a:spcBef>
              <a:spcAft>
                <a:spcPts val="0"/>
              </a:spcAft>
              <a:buClr>
                <a:srgbClr val="000000"/>
              </a:buClr>
              <a:buSzPts val="2500"/>
              <a:buFont typeface="Verdana"/>
              <a:buChar char="•"/>
              <a:defRPr b="0" sz="2000">
                <a:solidFill>
                  <a:srgbClr val="000000"/>
                </a:solidFill>
                <a:latin typeface="Verdana"/>
                <a:ea typeface="Verdana"/>
                <a:cs typeface="Verdana"/>
                <a:sym typeface="Verdana"/>
              </a:defRPr>
            </a:lvl1pPr>
            <a:lvl2pPr indent="-342900" lvl="1" marL="914400" algn="l">
              <a:spcBef>
                <a:spcPts val="800"/>
              </a:spcBef>
              <a:spcAft>
                <a:spcPts val="0"/>
              </a:spcAft>
              <a:buClr>
                <a:srgbClr val="7F7F7F"/>
              </a:buClr>
              <a:buSzPts val="1800"/>
              <a:buFont typeface="Merriweather Sans"/>
              <a:buChar char="–"/>
              <a:defRPr sz="1800"/>
            </a:lvl2pPr>
            <a:lvl3pPr indent="-342900" lvl="2" marL="1371600" algn="l">
              <a:spcBef>
                <a:spcPts val="700"/>
              </a:spcBef>
              <a:spcAft>
                <a:spcPts val="0"/>
              </a:spcAft>
              <a:buClr>
                <a:srgbClr val="595959"/>
              </a:buClr>
              <a:buSzPts val="1800"/>
              <a:buFont typeface="Noto Sans Symbols"/>
              <a:buChar char="▪"/>
              <a:defRPr sz="1800"/>
            </a:lvl3pPr>
            <a:lvl4pPr indent="-330200" lvl="3" marL="1828800" algn="l">
              <a:spcBef>
                <a:spcPts val="600"/>
              </a:spcBef>
              <a:spcAft>
                <a:spcPts val="0"/>
              </a:spcAft>
              <a:buClr>
                <a:srgbClr val="7F7F7F"/>
              </a:buClr>
              <a:buSzPts val="1600"/>
              <a:buChar char="–"/>
              <a:defRPr sz="1600"/>
            </a:lvl4pPr>
            <a:lvl5pPr indent="-330200" lvl="4" marL="2286000" algn="l">
              <a:spcBef>
                <a:spcPts val="600"/>
              </a:spcBef>
              <a:spcAft>
                <a:spcPts val="0"/>
              </a:spcAft>
              <a:buClr>
                <a:srgbClr val="7F7F7F"/>
              </a:buClr>
              <a:buSzPts val="1600"/>
              <a:buFont typeface="Noto Sans Symbols"/>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1" name="Google Shape;131;p66"/>
          <p:cNvSpPr txBox="1"/>
          <p:nvPr>
            <p:ph idx="4" type="body"/>
          </p:nvPr>
        </p:nvSpPr>
        <p:spPr>
          <a:xfrm>
            <a:off x="4737593" y="3920063"/>
            <a:ext cx="3992697" cy="2057400"/>
          </a:xfrm>
          <a:prstGeom prst="rect">
            <a:avLst/>
          </a:prstGeom>
          <a:noFill/>
          <a:ln>
            <a:noFill/>
          </a:ln>
        </p:spPr>
        <p:txBody>
          <a:bodyPr anchorCtr="0" anchor="t" bIns="45700" lIns="91425" spcFirstLastPara="1" rIns="91425" wrap="square" tIns="45700">
            <a:noAutofit/>
          </a:bodyPr>
          <a:lstStyle>
            <a:lvl1pPr indent="-387350" lvl="0" marL="457200" algn="l">
              <a:spcBef>
                <a:spcPts val="1800"/>
              </a:spcBef>
              <a:spcAft>
                <a:spcPts val="0"/>
              </a:spcAft>
              <a:buClr>
                <a:srgbClr val="000000"/>
              </a:buClr>
              <a:buSzPts val="2500"/>
              <a:buFont typeface="Verdana"/>
              <a:buChar char="•"/>
              <a:defRPr b="0" sz="2000">
                <a:solidFill>
                  <a:srgbClr val="000000"/>
                </a:solidFill>
                <a:latin typeface="Verdana"/>
                <a:ea typeface="Verdana"/>
                <a:cs typeface="Verdana"/>
                <a:sym typeface="Verdana"/>
              </a:defRPr>
            </a:lvl1pPr>
            <a:lvl2pPr indent="-342900" lvl="1" marL="914400" algn="l">
              <a:spcBef>
                <a:spcPts val="800"/>
              </a:spcBef>
              <a:spcAft>
                <a:spcPts val="0"/>
              </a:spcAft>
              <a:buClr>
                <a:srgbClr val="7F7F7F"/>
              </a:buClr>
              <a:buSzPts val="1800"/>
              <a:buFont typeface="Merriweather Sans"/>
              <a:buChar char="–"/>
              <a:defRPr sz="1800"/>
            </a:lvl2pPr>
            <a:lvl3pPr indent="-342900" lvl="2" marL="1371600" algn="l">
              <a:spcBef>
                <a:spcPts val="700"/>
              </a:spcBef>
              <a:spcAft>
                <a:spcPts val="0"/>
              </a:spcAft>
              <a:buClr>
                <a:srgbClr val="595959"/>
              </a:buClr>
              <a:buSzPts val="1800"/>
              <a:buFont typeface="Noto Sans Symbols"/>
              <a:buChar char="▪"/>
              <a:defRPr sz="1800"/>
            </a:lvl3pPr>
            <a:lvl4pPr indent="-330200" lvl="3" marL="1828800" algn="l">
              <a:spcBef>
                <a:spcPts val="600"/>
              </a:spcBef>
              <a:spcAft>
                <a:spcPts val="0"/>
              </a:spcAft>
              <a:buClr>
                <a:srgbClr val="7F7F7F"/>
              </a:buClr>
              <a:buSzPts val="1600"/>
              <a:buChar char="–"/>
              <a:defRPr sz="1600"/>
            </a:lvl4pPr>
            <a:lvl5pPr indent="-330200" lvl="4" marL="2286000" algn="l">
              <a:spcBef>
                <a:spcPts val="600"/>
              </a:spcBef>
              <a:spcAft>
                <a:spcPts val="0"/>
              </a:spcAft>
              <a:buClr>
                <a:srgbClr val="7F7F7F"/>
              </a:buClr>
              <a:buSzPts val="1600"/>
              <a:buFont typeface="Noto Sans Symbols"/>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2" name="Google Shape;132;p66"/>
          <p:cNvSpPr txBox="1"/>
          <p:nvPr>
            <p:ph type="title"/>
          </p:nvPr>
        </p:nvSpPr>
        <p:spPr>
          <a:xfrm>
            <a:off x="365764" y="135133"/>
            <a:ext cx="8325805" cy="107603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6"/>
          <p:cNvSpPr txBox="1"/>
          <p:nvPr>
            <p:ph idx="12" type="sldNum"/>
          </p:nvPr>
        </p:nvSpPr>
        <p:spPr>
          <a:xfrm>
            <a:off x="8328029" y="6340483"/>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34" name="Google Shape;134;p66"/>
          <p:cNvSpPr txBox="1"/>
          <p:nvPr>
            <p:ph idx="10" type="dt"/>
          </p:nvPr>
        </p:nvSpPr>
        <p:spPr>
          <a:xfrm>
            <a:off x="338141"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35" name="Shape 135"/>
        <p:cNvGrpSpPr/>
        <p:nvPr/>
      </p:nvGrpSpPr>
      <p:grpSpPr>
        <a:xfrm>
          <a:off x="0" y="0"/>
          <a:ext cx="0" cy="0"/>
          <a:chOff x="0" y="0"/>
          <a:chExt cx="0" cy="0"/>
        </a:xfrm>
      </p:grpSpPr>
      <p:sp>
        <p:nvSpPr>
          <p:cNvPr id="136" name="Google Shape;136;p67"/>
          <p:cNvSpPr txBox="1"/>
          <p:nvPr>
            <p:ph type="title"/>
          </p:nvPr>
        </p:nvSpPr>
        <p:spPr>
          <a:xfrm>
            <a:off x="365127" y="134946"/>
            <a:ext cx="8326438" cy="1076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7"/>
          <p:cNvSpPr txBox="1"/>
          <p:nvPr>
            <p:ph idx="1" type="body"/>
          </p:nvPr>
        </p:nvSpPr>
        <p:spPr>
          <a:xfrm>
            <a:off x="1473201" y="5397508"/>
            <a:ext cx="5689601" cy="609599"/>
          </a:xfrm>
          <a:prstGeom prst="rect">
            <a:avLst/>
          </a:prstGeom>
          <a:noFill/>
          <a:ln>
            <a:noFill/>
          </a:ln>
        </p:spPr>
        <p:txBody>
          <a:bodyPr anchorCtr="0" anchor="t" bIns="45700" lIns="91425" spcFirstLastPara="1" rIns="91425" wrap="square" tIns="45700">
            <a:normAutofit/>
          </a:bodyPr>
          <a:lstStyle>
            <a:lvl1pPr indent="-382905" lvl="0" marL="457200" algn="l">
              <a:spcBef>
                <a:spcPts val="1800"/>
              </a:spcBef>
              <a:spcAft>
                <a:spcPts val="0"/>
              </a:spcAft>
              <a:buClr>
                <a:schemeClr val="dk1"/>
              </a:buClr>
              <a:buSzPts val="2430"/>
              <a:buFont typeface="Verdana"/>
              <a:buChar char="•"/>
              <a:defRPr sz="1800"/>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8" name="Google Shape;138;p67"/>
          <p:cNvSpPr/>
          <p:nvPr>
            <p:ph idx="2" type="pic"/>
          </p:nvPr>
        </p:nvSpPr>
        <p:spPr>
          <a:xfrm>
            <a:off x="1473201" y="1670050"/>
            <a:ext cx="5689600" cy="358775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39" name="Google Shape;139;p67"/>
          <p:cNvSpPr txBox="1"/>
          <p:nvPr>
            <p:ph idx="12" type="sldNum"/>
          </p:nvPr>
        </p:nvSpPr>
        <p:spPr>
          <a:xfrm>
            <a:off x="82518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40" name="Google Shape;140;p67"/>
          <p:cNvSpPr txBox="1"/>
          <p:nvPr>
            <p:ph idx="10" type="dt"/>
          </p:nvPr>
        </p:nvSpPr>
        <p:spPr>
          <a:xfrm>
            <a:off x="338141"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41" name="Shape 141"/>
        <p:cNvGrpSpPr/>
        <p:nvPr/>
      </p:nvGrpSpPr>
      <p:grpSpPr>
        <a:xfrm>
          <a:off x="0" y="0"/>
          <a:ext cx="0" cy="0"/>
          <a:chOff x="0" y="0"/>
          <a:chExt cx="0" cy="0"/>
        </a:xfrm>
      </p:grpSpPr>
      <p:sp>
        <p:nvSpPr>
          <p:cNvPr id="142" name="Google Shape;142;p68"/>
          <p:cNvSpPr/>
          <p:nvPr/>
        </p:nvSpPr>
        <p:spPr>
          <a:xfrm>
            <a:off x="1589" y="8"/>
            <a:ext cx="9172575"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43" name="Google Shape;143;p68"/>
          <p:cNvSpPr txBox="1"/>
          <p:nvPr>
            <p:ph idx="12" type="sldNum"/>
          </p:nvPr>
        </p:nvSpPr>
        <p:spPr>
          <a:xfrm>
            <a:off x="8023229" y="632460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44" name="Google Shape;144;p68"/>
          <p:cNvSpPr txBox="1"/>
          <p:nvPr>
            <p:ph idx="10" type="dt"/>
          </p:nvPr>
        </p:nvSpPr>
        <p:spPr>
          <a:xfrm>
            <a:off x="414339" y="6340483"/>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3"/>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3"/>
          <p:cNvSpPr txBox="1"/>
          <p:nvPr>
            <p:ph idx="1" type="body"/>
          </p:nvPr>
        </p:nvSpPr>
        <p:spPr>
          <a:xfrm>
            <a:off x="762000" y="1447800"/>
            <a:ext cx="7543800" cy="388620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3"/>
          <p:cNvSpPr txBox="1"/>
          <p:nvPr>
            <p:ph idx="11" type="ftr"/>
          </p:nvPr>
        </p:nvSpPr>
        <p:spPr>
          <a:xfrm>
            <a:off x="0" y="6208713"/>
            <a:ext cx="9144000" cy="4206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31" name="Google Shape;31;p5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ntent" showMasterSp="0">
  <p:cSld name="1 Content">
    <p:spTree>
      <p:nvGrpSpPr>
        <p:cNvPr id="32" name="Shape 32"/>
        <p:cNvGrpSpPr/>
        <p:nvPr/>
      </p:nvGrpSpPr>
      <p:grpSpPr>
        <a:xfrm>
          <a:off x="0" y="0"/>
          <a:ext cx="0" cy="0"/>
          <a:chOff x="0" y="0"/>
          <a:chExt cx="0" cy="0"/>
        </a:xfrm>
      </p:grpSpPr>
      <p:sp>
        <p:nvSpPr>
          <p:cNvPr id="33" name="Google Shape;33;p54"/>
          <p:cNvSpPr txBox="1"/>
          <p:nvPr>
            <p:ph type="title"/>
          </p:nvPr>
        </p:nvSpPr>
        <p:spPr>
          <a:xfrm>
            <a:off x="365127" y="134946"/>
            <a:ext cx="8326438" cy="10763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4"/>
          <p:cNvSpPr txBox="1"/>
          <p:nvPr>
            <p:ph idx="1" type="body"/>
          </p:nvPr>
        </p:nvSpPr>
        <p:spPr>
          <a:xfrm>
            <a:off x="365760" y="1645920"/>
            <a:ext cx="8326438" cy="438912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54"/>
          <p:cNvSpPr txBox="1"/>
          <p:nvPr>
            <p:ph idx="10" type="dt"/>
          </p:nvPr>
        </p:nvSpPr>
        <p:spPr>
          <a:xfrm>
            <a:off x="381004" y="6324608"/>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echnologist">
  <p:cSld name="Title Slide Technologist">
    <p:spTree>
      <p:nvGrpSpPr>
        <p:cNvPr id="37" name="Shape 37"/>
        <p:cNvGrpSpPr/>
        <p:nvPr/>
      </p:nvGrpSpPr>
      <p:grpSpPr>
        <a:xfrm>
          <a:off x="0" y="0"/>
          <a:ext cx="0" cy="0"/>
          <a:chOff x="0" y="0"/>
          <a:chExt cx="0" cy="0"/>
        </a:xfrm>
      </p:grpSpPr>
      <p:sp>
        <p:nvSpPr>
          <p:cNvPr id="38" name="Google Shape;38;p55"/>
          <p:cNvSpPr/>
          <p:nvPr/>
        </p:nvSpPr>
        <p:spPr>
          <a:xfrm>
            <a:off x="-1588" y="8"/>
            <a:ext cx="9170988"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39" name="Google Shape;39;p55"/>
          <p:cNvPicPr preferRelativeResize="0"/>
          <p:nvPr/>
        </p:nvPicPr>
        <p:blipFill rotWithShape="1">
          <a:blip r:embed="rId2">
            <a:alphaModFix/>
          </a:blip>
          <a:srcRect b="0" l="0" r="0" t="0"/>
          <a:stretch/>
        </p:blipFill>
        <p:spPr>
          <a:xfrm>
            <a:off x="0" y="2809875"/>
            <a:ext cx="9144000" cy="3105150"/>
          </a:xfrm>
          <a:prstGeom prst="rect">
            <a:avLst/>
          </a:prstGeom>
          <a:noFill/>
          <a:ln>
            <a:noFill/>
          </a:ln>
        </p:spPr>
      </p:pic>
      <p:pic>
        <p:nvPicPr>
          <p:cNvPr descr="shutterstock_2958161.jpg" id="40" name="Google Shape;40;p55"/>
          <p:cNvPicPr preferRelativeResize="0"/>
          <p:nvPr/>
        </p:nvPicPr>
        <p:blipFill rotWithShape="1">
          <a:blip r:embed="rId3">
            <a:alphaModFix/>
          </a:blip>
          <a:srcRect b="0" l="10754" r="36530" t="15311"/>
          <a:stretch/>
        </p:blipFill>
        <p:spPr>
          <a:xfrm>
            <a:off x="6870700" y="8"/>
            <a:ext cx="2273300" cy="2809875"/>
          </a:xfrm>
          <a:prstGeom prst="rect">
            <a:avLst/>
          </a:prstGeom>
          <a:noFill/>
          <a:ln>
            <a:noFill/>
          </a:ln>
        </p:spPr>
      </p:pic>
      <p:pic>
        <p:nvPicPr>
          <p:cNvPr descr="ISP2093881.JPG" id="41" name="Google Shape;41;p55"/>
          <p:cNvPicPr preferRelativeResize="0"/>
          <p:nvPr/>
        </p:nvPicPr>
        <p:blipFill rotWithShape="1">
          <a:blip r:embed="rId4">
            <a:alphaModFix/>
          </a:blip>
          <a:srcRect b="7996" l="12569" r="0" t="19907"/>
          <a:stretch/>
        </p:blipFill>
        <p:spPr>
          <a:xfrm>
            <a:off x="4" y="8"/>
            <a:ext cx="2271713" cy="2809875"/>
          </a:xfrm>
          <a:prstGeom prst="rect">
            <a:avLst/>
          </a:prstGeom>
          <a:noFill/>
          <a:ln>
            <a:noFill/>
          </a:ln>
        </p:spPr>
      </p:pic>
      <p:pic>
        <p:nvPicPr>
          <p:cNvPr descr="shutterstock_12412126.jpg" id="42" name="Google Shape;42;p55"/>
          <p:cNvPicPr preferRelativeResize="0"/>
          <p:nvPr/>
        </p:nvPicPr>
        <p:blipFill rotWithShape="1">
          <a:blip r:embed="rId5">
            <a:alphaModFix/>
          </a:blip>
          <a:srcRect b="0" l="28595" r="16269" t="0"/>
          <a:stretch/>
        </p:blipFill>
        <p:spPr>
          <a:xfrm>
            <a:off x="2284413" y="8"/>
            <a:ext cx="2271712" cy="2809875"/>
          </a:xfrm>
          <a:prstGeom prst="rect">
            <a:avLst/>
          </a:prstGeom>
          <a:noFill/>
          <a:ln>
            <a:noFill/>
          </a:ln>
        </p:spPr>
      </p:pic>
      <p:pic>
        <p:nvPicPr>
          <p:cNvPr descr="shutterstock_43012507.jpg" id="43" name="Google Shape;43;p55"/>
          <p:cNvPicPr preferRelativeResize="0"/>
          <p:nvPr/>
        </p:nvPicPr>
        <p:blipFill rotWithShape="1">
          <a:blip r:embed="rId6">
            <a:alphaModFix/>
          </a:blip>
          <a:srcRect b="0" l="41125" r="4949" t="0"/>
          <a:stretch/>
        </p:blipFill>
        <p:spPr>
          <a:xfrm>
            <a:off x="4573588" y="8"/>
            <a:ext cx="2271712" cy="2809875"/>
          </a:xfrm>
          <a:prstGeom prst="rect">
            <a:avLst/>
          </a:prstGeom>
          <a:noFill/>
          <a:ln>
            <a:noFill/>
          </a:ln>
        </p:spPr>
      </p:pic>
      <p:sp>
        <p:nvSpPr>
          <p:cNvPr id="44" name="Google Shape;44;p55"/>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5"/>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46" name="Google Shape;46;p55"/>
          <p:cNvSpPr txBox="1"/>
          <p:nvPr>
            <p:ph idx="2"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55"/>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eople and Tech">
  <p:cSld name="Title Slide People and Tech">
    <p:spTree>
      <p:nvGrpSpPr>
        <p:cNvPr id="49" name="Shape 49"/>
        <p:cNvGrpSpPr/>
        <p:nvPr/>
      </p:nvGrpSpPr>
      <p:grpSpPr>
        <a:xfrm>
          <a:off x="0" y="0"/>
          <a:ext cx="0" cy="0"/>
          <a:chOff x="0" y="0"/>
          <a:chExt cx="0" cy="0"/>
        </a:xfrm>
      </p:grpSpPr>
      <p:sp>
        <p:nvSpPr>
          <p:cNvPr id="50" name="Google Shape;50;p56"/>
          <p:cNvSpPr/>
          <p:nvPr/>
        </p:nvSpPr>
        <p:spPr>
          <a:xfrm>
            <a:off x="1589" y="8"/>
            <a:ext cx="9172575"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51" name="Google Shape;51;p56"/>
          <p:cNvPicPr preferRelativeResize="0"/>
          <p:nvPr/>
        </p:nvPicPr>
        <p:blipFill rotWithShape="1">
          <a:blip r:embed="rId2">
            <a:alphaModFix/>
          </a:blip>
          <a:srcRect b="0" l="0" r="0" t="0"/>
          <a:stretch/>
        </p:blipFill>
        <p:spPr>
          <a:xfrm>
            <a:off x="0" y="2809875"/>
            <a:ext cx="9144000" cy="3105150"/>
          </a:xfrm>
          <a:prstGeom prst="rect">
            <a:avLst/>
          </a:prstGeom>
          <a:noFill/>
          <a:ln>
            <a:noFill/>
          </a:ln>
        </p:spPr>
      </p:pic>
      <p:pic>
        <p:nvPicPr>
          <p:cNvPr descr="shutterstock_77990686.jpg" id="52" name="Google Shape;52;p56"/>
          <p:cNvPicPr preferRelativeResize="0"/>
          <p:nvPr/>
        </p:nvPicPr>
        <p:blipFill rotWithShape="1">
          <a:blip r:embed="rId3">
            <a:alphaModFix/>
          </a:blip>
          <a:srcRect b="8518" l="2860" r="-1" t="11378"/>
          <a:stretch/>
        </p:blipFill>
        <p:spPr>
          <a:xfrm>
            <a:off x="2286004" y="8"/>
            <a:ext cx="2271713" cy="2809875"/>
          </a:xfrm>
          <a:prstGeom prst="rect">
            <a:avLst/>
          </a:prstGeom>
          <a:noFill/>
          <a:ln>
            <a:noFill/>
          </a:ln>
        </p:spPr>
      </p:pic>
      <p:pic>
        <p:nvPicPr>
          <p:cNvPr descr="iStock_000017402661Medium.jpg" id="53" name="Google Shape;53;p56"/>
          <p:cNvPicPr preferRelativeResize="0"/>
          <p:nvPr/>
        </p:nvPicPr>
        <p:blipFill rotWithShape="1">
          <a:blip r:embed="rId4">
            <a:alphaModFix/>
          </a:blip>
          <a:srcRect b="2959" l="46613" r="6171" t="11117"/>
          <a:stretch/>
        </p:blipFill>
        <p:spPr>
          <a:xfrm>
            <a:off x="6858000" y="8"/>
            <a:ext cx="2286000" cy="2809875"/>
          </a:xfrm>
          <a:prstGeom prst="rect">
            <a:avLst/>
          </a:prstGeom>
          <a:noFill/>
          <a:ln>
            <a:noFill/>
          </a:ln>
        </p:spPr>
      </p:pic>
      <p:pic>
        <p:nvPicPr>
          <p:cNvPr descr="shutterstock_32048539.jpg" id="54" name="Google Shape;54;p56"/>
          <p:cNvPicPr preferRelativeResize="0"/>
          <p:nvPr/>
        </p:nvPicPr>
        <p:blipFill rotWithShape="1">
          <a:blip r:embed="rId5">
            <a:alphaModFix/>
          </a:blip>
          <a:srcRect b="4852" l="43053" r="1" t="3491"/>
          <a:stretch/>
        </p:blipFill>
        <p:spPr>
          <a:xfrm>
            <a:off x="4" y="8"/>
            <a:ext cx="2271713" cy="2809875"/>
          </a:xfrm>
          <a:prstGeom prst="rect">
            <a:avLst/>
          </a:prstGeom>
          <a:noFill/>
          <a:ln>
            <a:noFill/>
          </a:ln>
        </p:spPr>
      </p:pic>
      <p:pic>
        <p:nvPicPr>
          <p:cNvPr descr="shutterstock_11304505.jpg" id="55" name="Google Shape;55;p56"/>
          <p:cNvPicPr preferRelativeResize="0"/>
          <p:nvPr/>
        </p:nvPicPr>
        <p:blipFill rotWithShape="1">
          <a:blip r:embed="rId6">
            <a:alphaModFix/>
          </a:blip>
          <a:srcRect b="0" l="4686" r="41414" t="0"/>
          <a:stretch/>
        </p:blipFill>
        <p:spPr>
          <a:xfrm>
            <a:off x="4572004" y="8"/>
            <a:ext cx="2271713" cy="2809875"/>
          </a:xfrm>
          <a:prstGeom prst="rect">
            <a:avLst/>
          </a:prstGeom>
          <a:noFill/>
          <a:ln>
            <a:noFill/>
          </a:ln>
        </p:spPr>
      </p:pic>
      <p:sp>
        <p:nvSpPr>
          <p:cNvPr id="56" name="Google Shape;56;p56"/>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6"/>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58" name="Google Shape;58;p56"/>
          <p:cNvSpPr txBox="1"/>
          <p:nvPr>
            <p:ph idx="2"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56"/>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spiration">
  <p:cSld name="Title Slide Aspiration">
    <p:spTree>
      <p:nvGrpSpPr>
        <p:cNvPr id="61" name="Shape 61"/>
        <p:cNvGrpSpPr/>
        <p:nvPr/>
      </p:nvGrpSpPr>
      <p:grpSpPr>
        <a:xfrm>
          <a:off x="0" y="0"/>
          <a:ext cx="0" cy="0"/>
          <a:chOff x="0" y="0"/>
          <a:chExt cx="0" cy="0"/>
        </a:xfrm>
      </p:grpSpPr>
      <p:sp>
        <p:nvSpPr>
          <p:cNvPr id="62" name="Google Shape;62;p57"/>
          <p:cNvSpPr/>
          <p:nvPr/>
        </p:nvSpPr>
        <p:spPr>
          <a:xfrm>
            <a:off x="0" y="8"/>
            <a:ext cx="9170988"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63" name="Google Shape;63;p57"/>
          <p:cNvPicPr preferRelativeResize="0"/>
          <p:nvPr/>
        </p:nvPicPr>
        <p:blipFill rotWithShape="1">
          <a:blip r:embed="rId2">
            <a:alphaModFix/>
          </a:blip>
          <a:srcRect b="0" l="0" r="0" t="0"/>
          <a:stretch/>
        </p:blipFill>
        <p:spPr>
          <a:xfrm>
            <a:off x="0" y="2809875"/>
            <a:ext cx="9144000" cy="3105150"/>
          </a:xfrm>
          <a:prstGeom prst="rect">
            <a:avLst/>
          </a:prstGeom>
          <a:noFill/>
          <a:ln>
            <a:noFill/>
          </a:ln>
        </p:spPr>
      </p:pic>
      <p:pic>
        <p:nvPicPr>
          <p:cNvPr descr="cover-rgb.jpg" id="64" name="Google Shape;64;p57"/>
          <p:cNvPicPr preferRelativeResize="0"/>
          <p:nvPr/>
        </p:nvPicPr>
        <p:blipFill rotWithShape="1">
          <a:blip r:embed="rId3">
            <a:alphaModFix/>
          </a:blip>
          <a:srcRect b="24687" l="0" r="0" t="43525"/>
          <a:stretch/>
        </p:blipFill>
        <p:spPr>
          <a:xfrm>
            <a:off x="0" y="8"/>
            <a:ext cx="9144000" cy="2809875"/>
          </a:xfrm>
          <a:prstGeom prst="rect">
            <a:avLst/>
          </a:prstGeom>
          <a:noFill/>
          <a:ln>
            <a:noFill/>
          </a:ln>
        </p:spPr>
      </p:pic>
      <p:sp>
        <p:nvSpPr>
          <p:cNvPr id="65" name="Google Shape;65;p57"/>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67" name="Google Shape;67;p57"/>
          <p:cNvSpPr txBox="1"/>
          <p:nvPr>
            <p:ph idx="2"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57"/>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ustom 4 Images">
  <p:cSld name="Title Slide Custom 4 Images">
    <p:spTree>
      <p:nvGrpSpPr>
        <p:cNvPr id="70" name="Shape 70"/>
        <p:cNvGrpSpPr/>
        <p:nvPr/>
      </p:nvGrpSpPr>
      <p:grpSpPr>
        <a:xfrm>
          <a:off x="0" y="0"/>
          <a:ext cx="0" cy="0"/>
          <a:chOff x="0" y="0"/>
          <a:chExt cx="0" cy="0"/>
        </a:xfrm>
      </p:grpSpPr>
      <p:sp>
        <p:nvSpPr>
          <p:cNvPr id="71" name="Google Shape;71;p58"/>
          <p:cNvSpPr/>
          <p:nvPr/>
        </p:nvSpPr>
        <p:spPr>
          <a:xfrm>
            <a:off x="-11113" y="8"/>
            <a:ext cx="9172576"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72" name="Google Shape;72;p58"/>
          <p:cNvPicPr preferRelativeResize="0"/>
          <p:nvPr/>
        </p:nvPicPr>
        <p:blipFill rotWithShape="1">
          <a:blip r:embed="rId2">
            <a:alphaModFix/>
          </a:blip>
          <a:srcRect b="0" l="0" r="0" t="0"/>
          <a:stretch/>
        </p:blipFill>
        <p:spPr>
          <a:xfrm>
            <a:off x="4" y="2809875"/>
            <a:ext cx="9174163" cy="3105150"/>
          </a:xfrm>
          <a:prstGeom prst="rect">
            <a:avLst/>
          </a:prstGeom>
          <a:noFill/>
          <a:ln>
            <a:noFill/>
          </a:ln>
        </p:spPr>
      </p:pic>
      <p:sp>
        <p:nvSpPr>
          <p:cNvPr id="73" name="Google Shape;73;p58"/>
          <p:cNvSpPr/>
          <p:nvPr>
            <p:ph idx="2" type="pic"/>
          </p:nvPr>
        </p:nvSpPr>
        <p:spPr>
          <a:xfrm>
            <a:off x="-1" y="8"/>
            <a:ext cx="2271889" cy="2809875"/>
          </a:xfrm>
          <a:prstGeom prst="rect">
            <a:avLst/>
          </a:prstGeom>
          <a:noFill/>
          <a:ln>
            <a:noFill/>
          </a:ln>
        </p:spPr>
        <p:txBody>
          <a:bodyPr anchorCtr="0" anchor="t" bIns="45700" lIns="91425" spcFirstLastPara="1" rIns="91425" wrap="square" tIns="45700">
            <a:normAutofit/>
          </a:bodyPr>
          <a:lstStyle>
            <a:lvl1pPr lvl="0" marR="0" rtl="0" algn="l">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4" name="Google Shape;74;p58"/>
          <p:cNvSpPr/>
          <p:nvPr>
            <p:ph idx="3" type="pic"/>
          </p:nvPr>
        </p:nvSpPr>
        <p:spPr>
          <a:xfrm>
            <a:off x="2286003" y="8"/>
            <a:ext cx="2271889" cy="2809875"/>
          </a:xfrm>
          <a:prstGeom prst="rect">
            <a:avLst/>
          </a:prstGeom>
          <a:noFill/>
          <a:ln>
            <a:noFill/>
          </a:ln>
        </p:spPr>
        <p:txBody>
          <a:bodyPr anchorCtr="0" anchor="t" bIns="45700" lIns="91425" spcFirstLastPara="1" rIns="91425" wrap="square" tIns="45700">
            <a:normAutofit/>
          </a:bodyPr>
          <a:lstStyle>
            <a:lvl1pPr lvl="0" marR="0" rtl="0" algn="l">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5" name="Google Shape;75;p58"/>
          <p:cNvSpPr/>
          <p:nvPr>
            <p:ph idx="4" type="pic"/>
          </p:nvPr>
        </p:nvSpPr>
        <p:spPr>
          <a:xfrm>
            <a:off x="4572003" y="8"/>
            <a:ext cx="2271889" cy="2809875"/>
          </a:xfrm>
          <a:prstGeom prst="rect">
            <a:avLst/>
          </a:prstGeom>
          <a:noFill/>
          <a:ln>
            <a:noFill/>
          </a:ln>
        </p:spPr>
        <p:txBody>
          <a:bodyPr anchorCtr="0" anchor="t" bIns="45700" lIns="91425" spcFirstLastPara="1" rIns="91425" wrap="square" tIns="45700">
            <a:normAutofit/>
          </a:bodyPr>
          <a:lstStyle>
            <a:lvl1pPr lvl="0" marR="0" rtl="0" algn="l">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6" name="Google Shape;76;p58"/>
          <p:cNvSpPr/>
          <p:nvPr>
            <p:ph idx="5" type="pic"/>
          </p:nvPr>
        </p:nvSpPr>
        <p:spPr>
          <a:xfrm>
            <a:off x="6858003" y="8"/>
            <a:ext cx="2315683" cy="2809875"/>
          </a:xfrm>
          <a:prstGeom prst="rect">
            <a:avLst/>
          </a:prstGeom>
          <a:noFill/>
          <a:ln>
            <a:noFill/>
          </a:ln>
        </p:spPr>
        <p:txBody>
          <a:bodyPr anchorCtr="0" anchor="t" bIns="45700" lIns="91425" spcFirstLastPara="1" rIns="91425" wrap="square" tIns="45700">
            <a:normAutofit/>
          </a:bodyPr>
          <a:lstStyle>
            <a:lvl1pPr lvl="0" marR="0" rtl="0" algn="l">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7" name="Google Shape;77;p58"/>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8"/>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79" name="Google Shape;79;p58"/>
          <p:cNvSpPr txBox="1"/>
          <p:nvPr>
            <p:ph idx="6"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58"/>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Custom 1 Image">
  <p:cSld name="Title Slide Custom 1 Image">
    <p:spTree>
      <p:nvGrpSpPr>
        <p:cNvPr id="82" name="Shape 82"/>
        <p:cNvGrpSpPr/>
        <p:nvPr/>
      </p:nvGrpSpPr>
      <p:grpSpPr>
        <a:xfrm>
          <a:off x="0" y="0"/>
          <a:ext cx="0" cy="0"/>
          <a:chOff x="0" y="0"/>
          <a:chExt cx="0" cy="0"/>
        </a:xfrm>
      </p:grpSpPr>
      <p:sp>
        <p:nvSpPr>
          <p:cNvPr id="83" name="Google Shape;83;p59"/>
          <p:cNvSpPr/>
          <p:nvPr/>
        </p:nvSpPr>
        <p:spPr>
          <a:xfrm>
            <a:off x="1589" y="8"/>
            <a:ext cx="9172575" cy="591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84" name="Google Shape;84;p59"/>
          <p:cNvPicPr preferRelativeResize="0"/>
          <p:nvPr/>
        </p:nvPicPr>
        <p:blipFill rotWithShape="1">
          <a:blip r:embed="rId2">
            <a:alphaModFix/>
          </a:blip>
          <a:srcRect b="0" l="0" r="0" t="0"/>
          <a:stretch/>
        </p:blipFill>
        <p:spPr>
          <a:xfrm>
            <a:off x="0" y="2809875"/>
            <a:ext cx="9144000" cy="3105150"/>
          </a:xfrm>
          <a:prstGeom prst="rect">
            <a:avLst/>
          </a:prstGeom>
          <a:noFill/>
          <a:ln>
            <a:noFill/>
          </a:ln>
        </p:spPr>
      </p:pic>
      <p:sp>
        <p:nvSpPr>
          <p:cNvPr id="85" name="Google Shape;85;p59"/>
          <p:cNvSpPr/>
          <p:nvPr>
            <p:ph idx="2" type="pic"/>
          </p:nvPr>
        </p:nvSpPr>
        <p:spPr>
          <a:xfrm>
            <a:off x="-1" y="8"/>
            <a:ext cx="9144001" cy="2809875"/>
          </a:xfrm>
          <a:prstGeom prst="rect">
            <a:avLst/>
          </a:prstGeom>
          <a:noFill/>
          <a:ln>
            <a:noFill/>
          </a:ln>
        </p:spPr>
        <p:txBody>
          <a:bodyPr anchorCtr="0" anchor="t" bIns="45700" lIns="91425" spcFirstLastPara="1" rIns="91425" wrap="square" tIns="45700">
            <a:normAutofit/>
          </a:bodyPr>
          <a:lstStyle>
            <a:lvl1pPr lvl="0" marR="0" rtl="0" algn="l">
              <a:spcBef>
                <a:spcPts val="1800"/>
              </a:spcBef>
              <a:spcAft>
                <a:spcPts val="0"/>
              </a:spcAft>
              <a:buClr>
                <a:schemeClr val="dk1"/>
              </a:buClr>
              <a:buSzPts val="2430"/>
              <a:buFont typeface="Verdana"/>
              <a:buNone/>
              <a:defRPr b="0" i="0" sz="1800" u="none" cap="none" strike="noStrike">
                <a:solidFill>
                  <a:schemeClr val="dk1"/>
                </a:solidFill>
                <a:latin typeface="Verdana"/>
                <a:ea typeface="Verdana"/>
                <a:cs typeface="Verdana"/>
                <a:sym typeface="Verdana"/>
              </a:defRPr>
            </a:lvl1pPr>
            <a:lvl2pPr lvl="1"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lvl="2"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lvl="4"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86" name="Google Shape;86;p59"/>
          <p:cNvSpPr txBox="1"/>
          <p:nvPr>
            <p:ph type="ctrTitle"/>
          </p:nvPr>
        </p:nvSpPr>
        <p:spPr>
          <a:xfrm>
            <a:off x="450913" y="3157839"/>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9"/>
          <p:cNvSpPr txBox="1"/>
          <p:nvPr>
            <p:ph idx="1" type="subTitle"/>
          </p:nvPr>
        </p:nvSpPr>
        <p:spPr>
          <a:xfrm>
            <a:off x="450913" y="4165407"/>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rgbClr val="FFFFFF"/>
              </a:buClr>
              <a:buSzPts val="2700"/>
              <a:buFont typeface="Noto Sans Symbols"/>
              <a:buNone/>
              <a:defRPr b="0" sz="2000">
                <a:solidFill>
                  <a:srgbClr val="FFFFFF"/>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88" name="Google Shape;88;p59"/>
          <p:cNvSpPr txBox="1"/>
          <p:nvPr>
            <p:ph idx="3" type="body"/>
          </p:nvPr>
        </p:nvSpPr>
        <p:spPr>
          <a:xfrm>
            <a:off x="442207" y="4887464"/>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lt1"/>
              </a:buClr>
              <a:buSzPts val="2160"/>
              <a:buFont typeface="Verdana"/>
              <a:buNone/>
              <a:defRPr sz="1600">
                <a:solidFill>
                  <a:schemeClr val="lt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59"/>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1" name="Shape 91"/>
        <p:cNvGrpSpPr/>
        <p:nvPr/>
      </p:nvGrpSpPr>
      <p:grpSpPr>
        <a:xfrm>
          <a:off x="0" y="0"/>
          <a:ext cx="0" cy="0"/>
          <a:chOff x="0" y="0"/>
          <a:chExt cx="0" cy="0"/>
        </a:xfrm>
      </p:grpSpPr>
      <p:pic>
        <p:nvPicPr>
          <p:cNvPr id="92" name="Google Shape;92;p60"/>
          <p:cNvPicPr preferRelativeResize="0"/>
          <p:nvPr/>
        </p:nvPicPr>
        <p:blipFill rotWithShape="1">
          <a:blip r:embed="rId2">
            <a:alphaModFix/>
          </a:blip>
          <a:srcRect b="0" l="0" r="0" t="0"/>
          <a:stretch/>
        </p:blipFill>
        <p:spPr>
          <a:xfrm>
            <a:off x="0" y="0"/>
            <a:ext cx="9144000" cy="5911850"/>
          </a:xfrm>
          <a:prstGeom prst="rect">
            <a:avLst/>
          </a:prstGeom>
          <a:noFill/>
          <a:ln>
            <a:noFill/>
          </a:ln>
        </p:spPr>
      </p:pic>
      <p:sp>
        <p:nvSpPr>
          <p:cNvPr id="93" name="Google Shape;93;p60"/>
          <p:cNvSpPr txBox="1"/>
          <p:nvPr>
            <p:ph type="title"/>
          </p:nvPr>
        </p:nvSpPr>
        <p:spPr>
          <a:xfrm>
            <a:off x="457200" y="2417899"/>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4600">
                <a:solidFill>
                  <a:srgbClr val="FFFFFF"/>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algn="l">
              <a:spcBef>
                <a:spcPts val="0"/>
              </a:spcBef>
              <a:spcAft>
                <a:spcPts val="0"/>
              </a:spcAft>
              <a:buNone/>
              <a:defRPr sz="1051">
                <a:solidFill>
                  <a:srgbClr val="888888"/>
                </a:solidFill>
                <a:latin typeface="Verdana"/>
                <a:ea typeface="Verdana"/>
                <a:cs typeface="Verdana"/>
                <a:sym typeface="Verdana"/>
              </a:defRPr>
            </a:lvl1pPr>
            <a:lvl2pPr indent="0" lvl="1" marL="0" marR="0" algn="l">
              <a:spcBef>
                <a:spcPts val="0"/>
              </a:spcBef>
              <a:spcAft>
                <a:spcPts val="0"/>
              </a:spcAft>
              <a:buNone/>
              <a:defRPr sz="1051">
                <a:solidFill>
                  <a:srgbClr val="888888"/>
                </a:solidFill>
                <a:latin typeface="Verdana"/>
                <a:ea typeface="Verdana"/>
                <a:cs typeface="Verdana"/>
                <a:sym typeface="Verdana"/>
              </a:defRPr>
            </a:lvl2pPr>
            <a:lvl3pPr indent="0" lvl="2" marL="0" marR="0" algn="l">
              <a:spcBef>
                <a:spcPts val="0"/>
              </a:spcBef>
              <a:spcAft>
                <a:spcPts val="0"/>
              </a:spcAft>
              <a:buNone/>
              <a:defRPr sz="1051">
                <a:solidFill>
                  <a:srgbClr val="888888"/>
                </a:solidFill>
                <a:latin typeface="Verdana"/>
                <a:ea typeface="Verdana"/>
                <a:cs typeface="Verdana"/>
                <a:sym typeface="Verdana"/>
              </a:defRPr>
            </a:lvl3pPr>
            <a:lvl4pPr indent="0" lvl="3" marL="0" marR="0" algn="l">
              <a:spcBef>
                <a:spcPts val="0"/>
              </a:spcBef>
              <a:spcAft>
                <a:spcPts val="0"/>
              </a:spcAft>
              <a:buNone/>
              <a:defRPr sz="1051">
                <a:solidFill>
                  <a:srgbClr val="888888"/>
                </a:solidFill>
                <a:latin typeface="Verdana"/>
                <a:ea typeface="Verdana"/>
                <a:cs typeface="Verdana"/>
                <a:sym typeface="Verdana"/>
              </a:defRPr>
            </a:lvl4pPr>
            <a:lvl5pPr indent="0" lvl="4" marL="0" marR="0" algn="l">
              <a:spcBef>
                <a:spcPts val="0"/>
              </a:spcBef>
              <a:spcAft>
                <a:spcPts val="0"/>
              </a:spcAft>
              <a:buNone/>
              <a:defRPr sz="1051">
                <a:solidFill>
                  <a:srgbClr val="888888"/>
                </a:solidFill>
                <a:latin typeface="Verdana"/>
                <a:ea typeface="Verdana"/>
                <a:cs typeface="Verdana"/>
                <a:sym typeface="Verdana"/>
              </a:defRPr>
            </a:lvl5pPr>
            <a:lvl6pPr indent="0" lvl="5" marL="0" marR="0" algn="l">
              <a:spcBef>
                <a:spcPts val="0"/>
              </a:spcBef>
              <a:spcAft>
                <a:spcPts val="0"/>
              </a:spcAft>
              <a:buNone/>
              <a:defRPr sz="1051">
                <a:solidFill>
                  <a:srgbClr val="888888"/>
                </a:solidFill>
                <a:latin typeface="Verdana"/>
                <a:ea typeface="Verdana"/>
                <a:cs typeface="Verdana"/>
                <a:sym typeface="Verdana"/>
              </a:defRPr>
            </a:lvl6pPr>
            <a:lvl7pPr indent="0" lvl="6" marL="0" marR="0" algn="l">
              <a:spcBef>
                <a:spcPts val="0"/>
              </a:spcBef>
              <a:spcAft>
                <a:spcPts val="0"/>
              </a:spcAft>
              <a:buNone/>
              <a:defRPr sz="1051">
                <a:solidFill>
                  <a:srgbClr val="888888"/>
                </a:solidFill>
                <a:latin typeface="Verdana"/>
                <a:ea typeface="Verdana"/>
                <a:cs typeface="Verdana"/>
                <a:sym typeface="Verdana"/>
              </a:defRPr>
            </a:lvl7pPr>
            <a:lvl8pPr indent="0" lvl="7" marL="0" marR="0" algn="l">
              <a:spcBef>
                <a:spcPts val="0"/>
              </a:spcBef>
              <a:spcAft>
                <a:spcPts val="0"/>
              </a:spcAft>
              <a:buNone/>
              <a:defRPr sz="1051">
                <a:solidFill>
                  <a:srgbClr val="888888"/>
                </a:solidFill>
                <a:latin typeface="Verdana"/>
                <a:ea typeface="Verdana"/>
                <a:cs typeface="Verdana"/>
                <a:sym typeface="Verdana"/>
              </a:defRPr>
            </a:lvl8pPr>
            <a:lvl9pPr indent="0" lvl="8" marL="0" marR="0" algn="l">
              <a:spcBef>
                <a:spcPts val="0"/>
              </a:spcBef>
              <a:spcAft>
                <a:spcPts val="0"/>
              </a:spcAft>
              <a:buNone/>
              <a:defRPr sz="1051">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95" name="Google Shape;95;p60"/>
          <p:cNvSpPr txBox="1"/>
          <p:nvPr>
            <p:ph idx="10" type="dt"/>
          </p:nvPr>
        </p:nvSpPr>
        <p:spPr>
          <a:xfrm>
            <a:off x="381004" y="6340483"/>
            <a:ext cx="1643063"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365127" y="134946"/>
            <a:ext cx="8326438" cy="10763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9pPr>
          </a:lstStyle>
          <a:p/>
        </p:txBody>
      </p:sp>
      <p:sp>
        <p:nvSpPr>
          <p:cNvPr id="11" name="Google Shape;11;p5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spcAft>
                <a:spcPts val="0"/>
              </a:spcAft>
              <a:buNone/>
              <a:defRPr b="0" i="0" sz="1051" u="none" cap="none" strike="noStrike">
                <a:solidFill>
                  <a:srgbClr val="888888"/>
                </a:solidFill>
                <a:latin typeface="Verdana"/>
                <a:ea typeface="Verdana"/>
                <a:cs typeface="Verdana"/>
                <a:sym typeface="Verdana"/>
              </a:defRPr>
            </a:lvl1pPr>
            <a:lvl2pPr indent="0" lvl="1" marL="0" marR="0" rtl="0" algn="l">
              <a:spcBef>
                <a:spcPts val="0"/>
              </a:spcBef>
              <a:spcAft>
                <a:spcPts val="0"/>
              </a:spcAft>
              <a:buNone/>
              <a:defRPr b="0" i="0" sz="1051" u="none" cap="none" strike="noStrike">
                <a:solidFill>
                  <a:srgbClr val="888888"/>
                </a:solidFill>
                <a:latin typeface="Verdana"/>
                <a:ea typeface="Verdana"/>
                <a:cs typeface="Verdana"/>
                <a:sym typeface="Verdana"/>
              </a:defRPr>
            </a:lvl2pPr>
            <a:lvl3pPr indent="0" lvl="2" marL="0" marR="0" rtl="0" algn="l">
              <a:spcBef>
                <a:spcPts val="0"/>
              </a:spcBef>
              <a:spcAft>
                <a:spcPts val="0"/>
              </a:spcAft>
              <a:buNone/>
              <a:defRPr b="0" i="0" sz="1051" u="none" cap="none" strike="noStrike">
                <a:solidFill>
                  <a:srgbClr val="888888"/>
                </a:solidFill>
                <a:latin typeface="Verdana"/>
                <a:ea typeface="Verdana"/>
                <a:cs typeface="Verdana"/>
                <a:sym typeface="Verdana"/>
              </a:defRPr>
            </a:lvl3pPr>
            <a:lvl4pPr indent="0" lvl="3" marL="0" marR="0" rtl="0" algn="l">
              <a:spcBef>
                <a:spcPts val="0"/>
              </a:spcBef>
              <a:spcAft>
                <a:spcPts val="0"/>
              </a:spcAft>
              <a:buNone/>
              <a:defRPr b="0" i="0" sz="1051" u="none" cap="none" strike="noStrike">
                <a:solidFill>
                  <a:srgbClr val="888888"/>
                </a:solidFill>
                <a:latin typeface="Verdana"/>
                <a:ea typeface="Verdana"/>
                <a:cs typeface="Verdana"/>
                <a:sym typeface="Verdana"/>
              </a:defRPr>
            </a:lvl4pPr>
            <a:lvl5pPr indent="0" lvl="4" marL="0" marR="0" rtl="0" algn="l">
              <a:spcBef>
                <a:spcPts val="0"/>
              </a:spcBef>
              <a:spcAft>
                <a:spcPts val="0"/>
              </a:spcAft>
              <a:buNone/>
              <a:defRPr b="0" i="0" sz="1051" u="none" cap="none" strike="noStrike">
                <a:solidFill>
                  <a:srgbClr val="888888"/>
                </a:solidFill>
                <a:latin typeface="Verdana"/>
                <a:ea typeface="Verdana"/>
                <a:cs typeface="Verdana"/>
                <a:sym typeface="Verdana"/>
              </a:defRPr>
            </a:lvl5pPr>
            <a:lvl6pPr indent="0" lvl="5" marL="0" marR="0" rtl="0" algn="l">
              <a:spcBef>
                <a:spcPts val="0"/>
              </a:spcBef>
              <a:spcAft>
                <a:spcPts val="0"/>
              </a:spcAft>
              <a:buNone/>
              <a:defRPr b="0" i="0" sz="1051" u="none" cap="none" strike="noStrike">
                <a:solidFill>
                  <a:srgbClr val="888888"/>
                </a:solidFill>
                <a:latin typeface="Verdana"/>
                <a:ea typeface="Verdana"/>
                <a:cs typeface="Verdana"/>
                <a:sym typeface="Verdana"/>
              </a:defRPr>
            </a:lvl6pPr>
            <a:lvl7pPr indent="0" lvl="6" marL="0" marR="0" rtl="0" algn="l">
              <a:spcBef>
                <a:spcPts val="0"/>
              </a:spcBef>
              <a:spcAft>
                <a:spcPts val="0"/>
              </a:spcAft>
              <a:buNone/>
              <a:defRPr b="0" i="0" sz="1051" u="none" cap="none" strike="noStrike">
                <a:solidFill>
                  <a:srgbClr val="888888"/>
                </a:solidFill>
                <a:latin typeface="Verdana"/>
                <a:ea typeface="Verdana"/>
                <a:cs typeface="Verdana"/>
                <a:sym typeface="Verdana"/>
              </a:defRPr>
            </a:lvl7pPr>
            <a:lvl8pPr indent="0" lvl="7" marL="0" marR="0" rtl="0" algn="l">
              <a:spcBef>
                <a:spcPts val="0"/>
              </a:spcBef>
              <a:spcAft>
                <a:spcPts val="0"/>
              </a:spcAft>
              <a:buNone/>
              <a:defRPr b="0" i="0" sz="1051" u="none" cap="none" strike="noStrike">
                <a:solidFill>
                  <a:srgbClr val="888888"/>
                </a:solidFill>
                <a:latin typeface="Verdana"/>
                <a:ea typeface="Verdana"/>
                <a:cs typeface="Verdana"/>
                <a:sym typeface="Verdana"/>
              </a:defRPr>
            </a:lvl8pPr>
            <a:lvl9pPr indent="0" lvl="8" marL="0" marR="0" rtl="0" algn="l">
              <a:spcBef>
                <a:spcPts val="0"/>
              </a:spcBef>
              <a:spcAft>
                <a:spcPts val="0"/>
              </a:spcAft>
              <a:buNone/>
              <a:defRPr b="0" i="0" sz="1051" u="none" cap="none" strike="noStrike">
                <a:solidFill>
                  <a:srgbClr val="888888"/>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2" name="Google Shape;12;p51"/>
          <p:cNvSpPr txBox="1"/>
          <p:nvPr>
            <p:ph idx="10" type="dt"/>
          </p:nvPr>
        </p:nvSpPr>
        <p:spPr>
          <a:xfrm>
            <a:off x="381004" y="6264283"/>
            <a:ext cx="1643063" cy="365125"/>
          </a:xfrm>
          <a:prstGeom prst="rect">
            <a:avLst/>
          </a:prstGeom>
          <a:noFill/>
          <a:ln>
            <a:noFill/>
          </a:ln>
        </p:spPr>
        <p:txBody>
          <a:bodyPr anchorCtr="0" anchor="ctr" bIns="45700" lIns="0" spcFirstLastPara="1" rIns="91425" wrap="square" tIns="45700">
            <a:noAutofit/>
          </a:bodyPr>
          <a:lstStyle>
            <a:lvl1pPr lvl="0" marR="0" rtl="0" algn="l">
              <a:spcBef>
                <a:spcPts val="0"/>
              </a:spcBef>
              <a:spcAft>
                <a:spcPts val="0"/>
              </a:spcAft>
              <a:buSzPts val="1400"/>
              <a:buNone/>
              <a:defRPr b="0" i="0" sz="1051"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51"/>
          <p:cNvSpPr/>
          <p:nvPr/>
        </p:nvSpPr>
        <p:spPr>
          <a:xfrm rot="-5400000">
            <a:off x="9449598" y="5910800"/>
            <a:ext cx="1709737" cy="1846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 u="none" cap="none" strike="noStrike">
                <a:solidFill>
                  <a:srgbClr val="7F7F7F"/>
                </a:solidFill>
                <a:latin typeface="Verdana"/>
                <a:ea typeface="Verdana"/>
                <a:cs typeface="Verdana"/>
                <a:sym typeface="Verdana"/>
              </a:rPr>
              <a:t>12-CRS-0106 REVISED 8 FEB 2013</a:t>
            </a:r>
            <a:endParaRPr/>
          </a:p>
        </p:txBody>
      </p:sp>
      <p:sp>
        <p:nvSpPr>
          <p:cNvPr id="14" name="Google Shape;14;p51"/>
          <p:cNvSpPr txBox="1"/>
          <p:nvPr>
            <p:ph idx="1" type="body"/>
          </p:nvPr>
        </p:nvSpPr>
        <p:spPr>
          <a:xfrm>
            <a:off x="365127" y="1646238"/>
            <a:ext cx="8326438" cy="4386262"/>
          </a:xfrm>
          <a:prstGeom prst="rect">
            <a:avLst/>
          </a:prstGeom>
          <a:noFill/>
          <a:ln>
            <a:noFill/>
          </a:ln>
        </p:spPr>
        <p:txBody>
          <a:bodyPr anchorCtr="0" anchor="t" bIns="45700" lIns="91425" spcFirstLastPara="1" rIns="91425" wrap="square" tIns="45700">
            <a:noAutofit/>
          </a:bodyPr>
          <a:lstStyle>
            <a:lvl1pPr indent="-434340" lvl="0" marL="457200" marR="0" rtl="0" algn="l">
              <a:spcBef>
                <a:spcPts val="1800"/>
              </a:spcBef>
              <a:spcAft>
                <a:spcPts val="0"/>
              </a:spcAft>
              <a:buClr>
                <a:schemeClr val="dk1"/>
              </a:buClr>
              <a:buSzPts val="324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image3.slideserve.com/5968324/8086-interrupts-and-interrupt-responses-l.jpg" TargetMode="Externa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image3.slideserve.com/5968324/contd-l.jpg" TargetMode="External"/><Relationship Id="rId4" Type="http://schemas.openxmlformats.org/officeDocument/2006/relationships/hyperlink" Target="https://image3.slideserve.com/5968324/contd1-l.jpg" TargetMode="External"/><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5.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36.png"/><Relationship Id="rId6"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pic>
        <p:nvPicPr>
          <p:cNvPr descr="C:\Users\ADMI\Desktop\pin.jpg" id="149" name="Google Shape;149;p1"/>
          <p:cNvPicPr preferRelativeResize="0"/>
          <p:nvPr/>
        </p:nvPicPr>
        <p:blipFill rotWithShape="1">
          <a:blip r:embed="rId3">
            <a:alphaModFix/>
          </a:blip>
          <a:srcRect b="0" l="0" r="0" t="0"/>
          <a:stretch/>
        </p:blipFill>
        <p:spPr>
          <a:xfrm>
            <a:off x="2771800" y="2984405"/>
            <a:ext cx="2619375" cy="1743075"/>
          </a:xfrm>
          <a:prstGeom prst="rect">
            <a:avLst/>
          </a:prstGeom>
          <a:noFill/>
          <a:ln>
            <a:noFill/>
          </a:ln>
        </p:spPr>
      </p:pic>
      <p:sp>
        <p:nvSpPr>
          <p:cNvPr id="150" name="Google Shape;150;p1"/>
          <p:cNvSpPr txBox="1"/>
          <p:nvPr>
            <p:ph type="ctrTitle"/>
          </p:nvPr>
        </p:nvSpPr>
        <p:spPr>
          <a:xfrm>
            <a:off x="0" y="2099452"/>
            <a:ext cx="9144005" cy="135732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solidFill>
                  <a:schemeClr val="accent1"/>
                </a:solidFill>
                <a:latin typeface="Times New Roman"/>
                <a:ea typeface="Times New Roman"/>
                <a:cs typeface="Times New Roman"/>
                <a:sym typeface="Times New Roman"/>
              </a:rPr>
              <a:t>Programming with Intel 8086 	</a:t>
            </a:r>
            <a:br>
              <a:rPr i="1" lang="en-US" sz="3200"/>
            </a:br>
            <a:endParaRPr sz="1800">
              <a:solidFill>
                <a:schemeClr val="accent1"/>
              </a:solidFill>
              <a:latin typeface="Times New Roman"/>
              <a:ea typeface="Times New Roman"/>
              <a:cs typeface="Times New Roman"/>
              <a:sym typeface="Times New Roman"/>
            </a:endParaRPr>
          </a:p>
        </p:txBody>
      </p:sp>
      <p:sp>
        <p:nvSpPr>
          <p:cNvPr id="151" name="Google Shape;151;p1"/>
          <p:cNvSpPr txBox="1"/>
          <p:nvPr>
            <p:ph idx="1" type="subTitle"/>
          </p:nvPr>
        </p:nvSpPr>
        <p:spPr>
          <a:xfrm>
            <a:off x="0" y="1411169"/>
            <a:ext cx="9144000" cy="67151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160"/>
              <a:buFont typeface="Noto Sans Symbols"/>
              <a:buNone/>
            </a:pPr>
            <a:r>
              <a:rPr b="1" lang="en-US" sz="1600">
                <a:solidFill>
                  <a:schemeClr val="dk1"/>
                </a:solidFill>
                <a:latin typeface="Times New Roman"/>
                <a:ea typeface="Times New Roman"/>
                <a:cs typeface="Times New Roman"/>
                <a:sym typeface="Times New Roman"/>
              </a:rPr>
              <a:t>Faculty of Engineering and Technology, SRM Institute of Science and Technology</a:t>
            </a:r>
            <a:endParaRPr/>
          </a:p>
        </p:txBody>
      </p:sp>
      <p:sp>
        <p:nvSpPr>
          <p:cNvPr id="152" name="Google Shape;152;p1"/>
          <p:cNvSpPr txBox="1"/>
          <p:nvPr>
            <p:ph idx="2" type="body"/>
          </p:nvPr>
        </p:nvSpPr>
        <p:spPr>
          <a:xfrm>
            <a:off x="3219023" y="4951031"/>
            <a:ext cx="5892116" cy="159950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2430"/>
              <a:buFont typeface="Times New Roman"/>
              <a:buNone/>
            </a:pPr>
            <a:r>
              <a:rPr b="1" lang="en-US" sz="1800">
                <a:solidFill>
                  <a:schemeClr val="accent2"/>
                </a:solidFill>
                <a:latin typeface="Times New Roman"/>
                <a:ea typeface="Times New Roman"/>
                <a:cs typeface="Times New Roman"/>
                <a:sym typeface="Times New Roman"/>
              </a:rPr>
              <a:t>Organized by</a:t>
            </a:r>
            <a:endParaRPr/>
          </a:p>
          <a:p>
            <a:pPr indent="0" lvl="0" marL="0" rtl="0" algn="l">
              <a:spcBef>
                <a:spcPts val="1800"/>
              </a:spcBef>
              <a:spcAft>
                <a:spcPts val="0"/>
              </a:spcAft>
              <a:buClr>
                <a:schemeClr val="dk2"/>
              </a:buClr>
              <a:buSzPts val="2430"/>
              <a:buFont typeface="Times New Roman"/>
              <a:buNone/>
            </a:pPr>
            <a:r>
              <a:rPr b="1" lang="en-US" sz="1800">
                <a:solidFill>
                  <a:schemeClr val="dk2"/>
                </a:solidFill>
                <a:latin typeface="Times New Roman"/>
                <a:ea typeface="Times New Roman"/>
                <a:cs typeface="Times New Roman"/>
                <a:sym typeface="Times New Roman"/>
              </a:rPr>
              <a:t>Dr. K. A. Sunitha, Associate Professor, EIE, SRMIST</a:t>
            </a:r>
            <a:endParaRPr/>
          </a:p>
          <a:p>
            <a:pPr indent="0" lvl="0" marL="0" rtl="0" algn="l">
              <a:spcBef>
                <a:spcPts val="1800"/>
              </a:spcBef>
              <a:spcAft>
                <a:spcPts val="0"/>
              </a:spcAft>
              <a:buClr>
                <a:schemeClr val="dk2"/>
              </a:buClr>
              <a:buSzPts val="2430"/>
              <a:buFont typeface="Times New Roman"/>
              <a:buNone/>
            </a:pPr>
            <a:r>
              <a:rPr b="1" lang="en-US" sz="1800">
                <a:solidFill>
                  <a:schemeClr val="dk2"/>
                </a:solidFill>
                <a:latin typeface="Times New Roman"/>
                <a:ea typeface="Times New Roman"/>
                <a:cs typeface="Times New Roman"/>
                <a:sym typeface="Times New Roman"/>
              </a:rPr>
              <a:t>Dr. B. Ramakrishna,  Assistant Professor,  ECE, SRMIST</a:t>
            </a:r>
            <a:endParaRPr b="1" sz="1800">
              <a:solidFill>
                <a:schemeClr val="dk2"/>
              </a:solidFill>
              <a:latin typeface="Times New Roman"/>
              <a:ea typeface="Times New Roman"/>
              <a:cs typeface="Times New Roman"/>
              <a:sym typeface="Times New Roman"/>
            </a:endParaRPr>
          </a:p>
        </p:txBody>
      </p:sp>
      <p:pic>
        <p:nvPicPr>
          <p:cNvPr id="153" name="Google Shape;153;p1"/>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154" name="Google Shape;154;p1"/>
          <p:cNvSpPr txBox="1"/>
          <p:nvPr/>
        </p:nvSpPr>
        <p:spPr>
          <a:xfrm>
            <a:off x="0" y="6437313"/>
            <a:ext cx="9144000" cy="4206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cap="none" strike="noStrike">
              <a:solidFill>
                <a:srgbClr val="565655"/>
              </a:solidFill>
              <a:latin typeface="Verdana"/>
              <a:ea typeface="Verdana"/>
              <a:cs typeface="Verdana"/>
              <a:sym typeface="Verdana"/>
            </a:endParaRPr>
          </a:p>
        </p:txBody>
      </p:sp>
      <p:sp>
        <p:nvSpPr>
          <p:cNvPr id="155" name="Google Shape;155;p1"/>
          <p:cNvSpPr txBox="1"/>
          <p:nvPr/>
        </p:nvSpPr>
        <p:spPr>
          <a:xfrm>
            <a:off x="0" y="357167"/>
            <a:ext cx="70008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5400">
              <a:solidFill>
                <a:schemeClr val="dk1"/>
              </a:solidFill>
              <a:latin typeface="Verdana"/>
              <a:ea typeface="Verdana"/>
              <a:cs typeface="Verdana"/>
              <a:sym typeface="Verdana"/>
            </a:endParaRPr>
          </a:p>
          <a:p>
            <a:pPr indent="0" lvl="0" marL="0" marR="0" rtl="0" algn="l">
              <a:spcBef>
                <a:spcPts val="0"/>
              </a:spcBef>
              <a:spcAft>
                <a:spcPts val="0"/>
              </a:spcAft>
              <a:buNone/>
            </a:pPr>
            <a:r>
              <a:rPr lang="en-US" sz="5400">
                <a:solidFill>
                  <a:schemeClr val="dk1"/>
                </a:solidFill>
                <a:latin typeface="Verdana"/>
                <a:ea typeface="Verdana"/>
                <a:cs typeface="Verdana"/>
                <a:sym typeface="Verdana"/>
              </a:rPr>
              <a:t> </a:t>
            </a:r>
            <a:endParaRPr sz="5400">
              <a:solidFill>
                <a:schemeClr val="lt1"/>
              </a:solidFill>
              <a:latin typeface="Times New Roman"/>
              <a:ea typeface="Times New Roman"/>
              <a:cs typeface="Times New Roman"/>
              <a:sym typeface="Times New Roman"/>
            </a:endParaRPr>
          </a:p>
        </p:txBody>
      </p:sp>
      <p:sp>
        <p:nvSpPr>
          <p:cNvPr id="156" name="Google Shape;156;p1"/>
          <p:cNvSpPr/>
          <p:nvPr/>
        </p:nvSpPr>
        <p:spPr>
          <a:xfrm>
            <a:off x="428596" y="357166"/>
            <a:ext cx="621510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New Roman"/>
                <a:ea typeface="Times New Roman"/>
                <a:cs typeface="Times New Roman"/>
                <a:sym typeface="Times New Roman"/>
              </a:rPr>
              <a:t>18ECC203J: Module – 2 </a:t>
            </a:r>
            <a:endParaRPr b="1" sz="3600">
              <a:solidFill>
                <a:schemeClr val="lt1"/>
              </a:solidFill>
              <a:latin typeface="Times New Roman"/>
              <a:ea typeface="Times New Roman"/>
              <a:cs typeface="Times New Roman"/>
              <a:sym typeface="Times New Roman"/>
            </a:endParaRPr>
          </a:p>
        </p:txBody>
      </p:sp>
      <p:sp>
        <p:nvSpPr>
          <p:cNvPr id="157" name="Google Shape;157;p1"/>
          <p:cNvSpPr txBox="1"/>
          <p:nvPr>
            <p:ph idx="12" type="sldNum"/>
          </p:nvPr>
        </p:nvSpPr>
        <p:spPr>
          <a:xfrm>
            <a:off x="7947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8" name="Google Shape;158;p1"/>
          <p:cNvSpPr/>
          <p:nvPr/>
        </p:nvSpPr>
        <p:spPr>
          <a:xfrm>
            <a:off x="10310" y="6613761"/>
            <a:ext cx="165577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800"/>
              <a:buFont typeface="Verdana"/>
              <a:buNone/>
            </a:pPr>
            <a:r>
              <a:rPr lang="en-US" sz="800">
                <a:solidFill>
                  <a:schemeClr val="dk2"/>
                </a:solidFill>
                <a:latin typeface="Verdana"/>
                <a:ea typeface="Verdana"/>
                <a:cs typeface="Verdana"/>
                <a:sym typeface="Verdana"/>
              </a:rPr>
              <a:t>Picture Courtesy :Google</a:t>
            </a:r>
            <a:endParaRPr sz="800">
              <a:solidFill>
                <a:schemeClr val="dk2"/>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0" y="0"/>
            <a:ext cx="91440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Programs: Sorting in Ascending and Descending Order </a:t>
            </a:r>
            <a:endParaRPr/>
          </a:p>
        </p:txBody>
      </p:sp>
      <p:graphicFrame>
        <p:nvGraphicFramePr>
          <p:cNvPr id="231" name="Google Shape;231;p10"/>
          <p:cNvGraphicFramePr/>
          <p:nvPr/>
        </p:nvGraphicFramePr>
        <p:xfrm>
          <a:off x="0" y="1357296"/>
          <a:ext cx="3000000" cy="3000000"/>
        </p:xfrm>
        <a:graphic>
          <a:graphicData uri="http://schemas.openxmlformats.org/drawingml/2006/table">
            <a:tbl>
              <a:tblPr bandRow="1" firstCol="1" firstRow="1">
                <a:noFill/>
                <a:tableStyleId>{6EB93E6C-6E52-4BC2-B818-E5B47DEC5B65}</a:tableStyleId>
              </a:tblPr>
              <a:tblGrid>
                <a:gridCol w="1607350"/>
                <a:gridCol w="2678900"/>
              </a:tblGrid>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SI,1200h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CL,[SI]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CL</a:t>
                      </a:r>
                      <a:endParaRPr sz="1100" u="none" cap="none" strike="noStrike">
                        <a:solidFill>
                          <a:srgbClr val="000000"/>
                        </a:solidFill>
                        <a:latin typeface="Arial"/>
                        <a:ea typeface="Arial"/>
                        <a:cs typeface="Arial"/>
                        <a:sym typeface="Arial"/>
                      </a:endParaRPr>
                    </a:p>
                  </a:txBody>
                  <a:tcPr marT="0" marB="0" marR="68575" marL="68575"/>
                </a:tc>
              </a:tr>
              <a:tr h="668000">
                <a:tc>
                  <a:txBody>
                    <a:bodyPr/>
                    <a:lstStyle/>
                    <a:p>
                      <a:pPr indent="0" lvl="0" marL="0" marR="0" rtl="0" algn="just">
                        <a:lnSpc>
                          <a:spcPct val="107000"/>
                        </a:lnSpc>
                        <a:spcBef>
                          <a:spcPts val="0"/>
                        </a:spcBef>
                        <a:spcAft>
                          <a:spcPts val="0"/>
                        </a:spcAft>
                        <a:buNone/>
                      </a:pPr>
                      <a:r>
                        <a:rPr lang="en-US" sz="1100" u="none" cap="none" strike="noStrike"/>
                        <a:t>LOOP3</a:t>
                      </a:r>
                      <a:endParaRPr/>
                    </a:p>
                    <a:p>
                      <a:pPr indent="0" lvl="0" marL="0" marR="0" rtl="0" algn="just">
                        <a:lnSpc>
                          <a:spcPct val="107000"/>
                        </a:lnSpc>
                        <a:spcBef>
                          <a:spcPts val="80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SI,1200h </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CH,[SI]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INC SI</a:t>
                      </a:r>
                      <a:endParaRPr sz="1100" u="none" cap="none" strike="noStrike">
                        <a:solidFill>
                          <a:srgbClr val="000000"/>
                        </a:solidFill>
                        <a:latin typeface="Arial"/>
                        <a:ea typeface="Arial"/>
                        <a:cs typeface="Arial"/>
                        <a:sym typeface="Arial"/>
                      </a:endParaRPr>
                    </a:p>
                  </a:txBody>
                  <a:tcPr marT="0" marB="0" marR="68575" marL="68575"/>
                </a:tc>
              </a:tr>
              <a:tr h="668000">
                <a:tc>
                  <a:txBody>
                    <a:bodyPr/>
                    <a:lstStyle/>
                    <a:p>
                      <a:pPr indent="0" lvl="0" marL="0" marR="0" rtl="0" algn="just">
                        <a:lnSpc>
                          <a:spcPct val="107000"/>
                        </a:lnSpc>
                        <a:spcBef>
                          <a:spcPts val="0"/>
                        </a:spcBef>
                        <a:spcAft>
                          <a:spcPts val="0"/>
                        </a:spcAft>
                        <a:buNone/>
                      </a:pPr>
                      <a:r>
                        <a:rPr lang="en-US" sz="1100" u="none" cap="none" strike="noStrike"/>
                        <a:t>LOOP2</a:t>
                      </a:r>
                      <a:endParaRPr/>
                    </a:p>
                    <a:p>
                      <a:pPr indent="0" lvl="0" marL="0" marR="0" rtl="0" algn="just">
                        <a:lnSpc>
                          <a:spcPct val="107000"/>
                        </a:lnSpc>
                        <a:spcBef>
                          <a:spcPts val="80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AL,[SI]</a:t>
                      </a:r>
                      <a:endParaRPr/>
                    </a:p>
                    <a:p>
                      <a:pPr indent="0" lvl="0" marL="0" marR="0" rtl="0" algn="just">
                        <a:lnSpc>
                          <a:spcPct val="107000"/>
                        </a:lnSpc>
                        <a:spcBef>
                          <a:spcPts val="80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INC 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CMP AL,[SI]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JC LOOP1</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XCHG AL,[SI]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XCHG [SI-1],AL</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LOOP1</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JNZ LOOP2</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CL</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JNZ LOOP3</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HLT</a:t>
                      </a:r>
                      <a:endParaRPr sz="1100" u="none" cap="none" strike="noStrike">
                        <a:solidFill>
                          <a:srgbClr val="000000"/>
                        </a:solidFill>
                        <a:latin typeface="Arial"/>
                        <a:ea typeface="Arial"/>
                        <a:cs typeface="Arial"/>
                        <a:sym typeface="Arial"/>
                      </a:endParaRPr>
                    </a:p>
                  </a:txBody>
                  <a:tcPr marT="0" marB="0" marR="68575" marL="68575"/>
                </a:tc>
              </a:tr>
            </a:tbl>
          </a:graphicData>
        </a:graphic>
      </p:graphicFrame>
      <p:sp>
        <p:nvSpPr>
          <p:cNvPr id="232" name="Google Shape;232;p1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233" name="Google Shape;233;p10"/>
          <p:cNvGraphicFramePr/>
          <p:nvPr/>
        </p:nvGraphicFramePr>
        <p:xfrm>
          <a:off x="4572000" y="1357302"/>
          <a:ext cx="3000000" cy="3000000"/>
        </p:xfrm>
        <a:graphic>
          <a:graphicData uri="http://schemas.openxmlformats.org/drawingml/2006/table">
            <a:tbl>
              <a:tblPr bandRow="1" firstCol="1" firstRow="1">
                <a:noFill/>
                <a:tableStyleId>{6EB93E6C-6E52-4BC2-B818-E5B47DEC5B65}</a:tableStyleId>
              </a:tblPr>
              <a:tblGrid>
                <a:gridCol w="1355325"/>
                <a:gridCol w="2788075"/>
              </a:tblGrid>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SI,1200h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CL,[SI]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CL</a:t>
                      </a:r>
                      <a:endParaRPr sz="1100" u="none" cap="none" strike="noStrike">
                        <a:solidFill>
                          <a:srgbClr val="000000"/>
                        </a:solidFill>
                        <a:latin typeface="Arial"/>
                        <a:ea typeface="Arial"/>
                        <a:cs typeface="Arial"/>
                        <a:sym typeface="Arial"/>
                      </a:endParaRPr>
                    </a:p>
                  </a:txBody>
                  <a:tcPr marT="0" marB="0" marR="68575" marL="68575"/>
                </a:tc>
              </a:tr>
              <a:tr h="668000">
                <a:tc>
                  <a:txBody>
                    <a:bodyPr/>
                    <a:lstStyle/>
                    <a:p>
                      <a:pPr indent="0" lvl="0" marL="0" marR="0" rtl="0" algn="just">
                        <a:lnSpc>
                          <a:spcPct val="107000"/>
                        </a:lnSpc>
                        <a:spcBef>
                          <a:spcPts val="0"/>
                        </a:spcBef>
                        <a:spcAft>
                          <a:spcPts val="0"/>
                        </a:spcAft>
                        <a:buNone/>
                      </a:pPr>
                      <a:r>
                        <a:rPr lang="en-US" sz="1100" u="none" cap="none" strike="noStrike"/>
                        <a:t>LOOP3</a:t>
                      </a:r>
                      <a:endParaRPr/>
                    </a:p>
                    <a:p>
                      <a:pPr indent="0" lvl="0" marL="0" marR="0" rtl="0" algn="just">
                        <a:lnSpc>
                          <a:spcPct val="107000"/>
                        </a:lnSpc>
                        <a:spcBef>
                          <a:spcPts val="80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SI,1200h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CH,[SI]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INC SI</a:t>
                      </a:r>
                      <a:endParaRPr sz="1100" u="none" cap="none" strike="noStrike">
                        <a:solidFill>
                          <a:srgbClr val="000000"/>
                        </a:solidFill>
                        <a:latin typeface="Arial"/>
                        <a:ea typeface="Arial"/>
                        <a:cs typeface="Arial"/>
                        <a:sym typeface="Arial"/>
                      </a:endParaRPr>
                    </a:p>
                  </a:txBody>
                  <a:tcPr marT="0" marB="0" marR="68575" marL="68575"/>
                </a:tc>
              </a:tr>
              <a:tr h="668000">
                <a:tc>
                  <a:txBody>
                    <a:bodyPr/>
                    <a:lstStyle/>
                    <a:p>
                      <a:pPr indent="0" lvl="0" marL="0" marR="0" rtl="0" algn="just">
                        <a:lnSpc>
                          <a:spcPct val="107000"/>
                        </a:lnSpc>
                        <a:spcBef>
                          <a:spcPts val="0"/>
                        </a:spcBef>
                        <a:spcAft>
                          <a:spcPts val="0"/>
                        </a:spcAft>
                        <a:buNone/>
                      </a:pPr>
                      <a:r>
                        <a:rPr lang="en-US" sz="1100" u="none" cap="none" strike="noStrike"/>
                        <a:t>LOOP2</a:t>
                      </a:r>
                      <a:endParaRPr/>
                    </a:p>
                    <a:p>
                      <a:pPr indent="0" lvl="0" marL="0" marR="0" rtl="0" algn="just">
                        <a:lnSpc>
                          <a:spcPct val="107000"/>
                        </a:lnSpc>
                        <a:spcBef>
                          <a:spcPts val="80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MOV AL,[SI]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INC 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CMP AL,[SI]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JNC LOOP1</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XCHG AL,[SI]</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XCHG [SI-1],AL</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LOOP1</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CH</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JNZ LOOP2</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DEC CL</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JNZ LOOP3</a:t>
                      </a:r>
                      <a:endParaRPr sz="1100" u="none" cap="none" strike="noStrike">
                        <a:solidFill>
                          <a:srgbClr val="000000"/>
                        </a:solidFill>
                        <a:latin typeface="Arial"/>
                        <a:ea typeface="Arial"/>
                        <a:cs typeface="Arial"/>
                        <a:sym typeface="Arial"/>
                      </a:endParaRPr>
                    </a:p>
                  </a:txBody>
                  <a:tcPr marT="0" marB="0" marR="68575" marL="68575"/>
                </a:tc>
              </a:tr>
              <a:tr h="260300">
                <a:tc>
                  <a:txBody>
                    <a:bodyPr/>
                    <a:lstStyle/>
                    <a:p>
                      <a:pPr indent="0" lvl="0" marL="0" marR="0" rtl="0" algn="just">
                        <a:lnSpc>
                          <a:spcPct val="107000"/>
                        </a:lnSpc>
                        <a:spcBef>
                          <a:spcPts val="0"/>
                        </a:spcBef>
                        <a:spcAft>
                          <a:spcPts val="0"/>
                        </a:spcAft>
                        <a:buNone/>
                      </a:pPr>
                      <a:r>
                        <a:rPr lang="en-US" sz="1100" u="none" cap="none" strike="noStrike"/>
                        <a:t> </a:t>
                      </a:r>
                      <a:endParaRPr sz="1100" u="none" cap="none" strike="noStrike">
                        <a:solidFill>
                          <a:srgbClr val="000000"/>
                        </a:solidFill>
                        <a:latin typeface="Arial"/>
                        <a:ea typeface="Arial"/>
                        <a:cs typeface="Arial"/>
                        <a:sym typeface="Arial"/>
                      </a:endParaRPr>
                    </a:p>
                  </a:txBody>
                  <a:tcPr marT="0" marB="0" marR="68575" marL="68575"/>
                </a:tc>
                <a:tc>
                  <a:txBody>
                    <a:bodyPr/>
                    <a:lstStyle/>
                    <a:p>
                      <a:pPr indent="0" lvl="0" marL="0" marR="0" rtl="0" algn="just">
                        <a:lnSpc>
                          <a:spcPct val="107000"/>
                        </a:lnSpc>
                        <a:spcBef>
                          <a:spcPts val="0"/>
                        </a:spcBef>
                        <a:spcAft>
                          <a:spcPts val="0"/>
                        </a:spcAft>
                        <a:buNone/>
                      </a:pPr>
                      <a:r>
                        <a:rPr lang="en-US" sz="1100" u="none" cap="none" strike="noStrike"/>
                        <a:t>HLT</a:t>
                      </a:r>
                      <a:endParaRPr sz="1100" u="none" cap="none" strike="noStrike">
                        <a:solidFill>
                          <a:srgbClr val="000000"/>
                        </a:solidFill>
                        <a:latin typeface="Arial"/>
                        <a:ea typeface="Arial"/>
                        <a:cs typeface="Arial"/>
                        <a:sym typeface="Arial"/>
                      </a:endParaRPr>
                    </a:p>
                  </a:txBody>
                  <a:tcPr marT="0" marB="0" marR="68575" marL="6857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285720" y="0"/>
            <a:ext cx="8858280" cy="128586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@Students :You may Try to with these Programs….</a:t>
            </a:r>
            <a:endParaRPr sz="3600">
              <a:latin typeface="Times New Roman"/>
              <a:ea typeface="Times New Roman"/>
              <a:cs typeface="Times New Roman"/>
              <a:sym typeface="Times New Roman"/>
            </a:endParaRPr>
          </a:p>
        </p:txBody>
      </p:sp>
      <p:sp>
        <p:nvSpPr>
          <p:cNvPr id="239" name="Google Shape;239;p1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0" name="Google Shape;240;p11"/>
          <p:cNvSpPr/>
          <p:nvPr/>
        </p:nvSpPr>
        <p:spPr>
          <a:xfrm>
            <a:off x="0" y="1714488"/>
            <a:ext cx="8929718" cy="2092881"/>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2"/>
              </a:buClr>
              <a:buSzPts val="2800"/>
              <a:buFont typeface="Times New Roman"/>
              <a:buAutoNum type="arabicPeriod"/>
            </a:pPr>
            <a:r>
              <a:rPr lang="en-US" sz="2800">
                <a:solidFill>
                  <a:schemeClr val="dk2"/>
                </a:solidFill>
                <a:latin typeface="Times New Roman"/>
                <a:ea typeface="Times New Roman"/>
                <a:cs typeface="Times New Roman"/>
                <a:sym typeface="Times New Roman"/>
              </a:rPr>
              <a:t>Write an ALP to add first 10 odd numbers and store in the memory location 1234H</a:t>
            </a:r>
            <a:endParaRPr/>
          </a:p>
          <a:p>
            <a:pPr indent="-342900" lvl="0" marL="342900" marR="0" rtl="0" algn="ctr">
              <a:spcBef>
                <a:spcPts val="0"/>
              </a:spcBef>
              <a:spcAft>
                <a:spcPts val="0"/>
              </a:spcAft>
              <a:buClr>
                <a:schemeClr val="dk2"/>
              </a:buClr>
              <a:buSzPts val="2800"/>
              <a:buFont typeface="Times New Roman"/>
              <a:buAutoNum type="arabicPeriod"/>
            </a:pPr>
            <a:r>
              <a:rPr lang="en-US" sz="2800">
                <a:solidFill>
                  <a:schemeClr val="dk2"/>
                </a:solidFill>
                <a:latin typeface="Times New Roman"/>
                <a:ea typeface="Times New Roman"/>
                <a:cs typeface="Times New Roman"/>
                <a:sym typeface="Times New Roman"/>
              </a:rPr>
              <a:t>Write an ALP to generate first 10 Fibonacci numbers and store in 1300H series.</a:t>
            </a:r>
            <a:endParaRPr/>
          </a:p>
          <a:p>
            <a:pPr indent="-342900" lvl="0" marL="342900" marR="0" rtl="0" algn="ctr">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pic>
        <p:nvPicPr>
          <p:cNvPr descr="C:\Users\ADMI\Desktop\trty.jpg" id="241" name="Google Shape;241;p11"/>
          <p:cNvPicPr preferRelativeResize="0"/>
          <p:nvPr/>
        </p:nvPicPr>
        <p:blipFill rotWithShape="1">
          <a:blip r:embed="rId3">
            <a:alphaModFix/>
          </a:blip>
          <a:srcRect b="0" l="0" r="0" t="0"/>
          <a:stretch/>
        </p:blipFill>
        <p:spPr>
          <a:xfrm>
            <a:off x="1142976" y="3786190"/>
            <a:ext cx="6215106" cy="193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214282" y="381000"/>
            <a:ext cx="6858048" cy="111917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Introducing 8086 Assembler Directives </a:t>
            </a:r>
            <a:br>
              <a:rPr lang="en-US" sz="4800"/>
            </a:br>
            <a:endParaRPr sz="4800"/>
          </a:p>
        </p:txBody>
      </p:sp>
      <p:sp>
        <p:nvSpPr>
          <p:cNvPr id="247" name="Google Shape;247;p12"/>
          <p:cNvSpPr txBox="1"/>
          <p:nvPr>
            <p:ph idx="1" type="body"/>
          </p:nvPr>
        </p:nvSpPr>
        <p:spPr>
          <a:xfrm>
            <a:off x="0" y="1357298"/>
            <a:ext cx="9144000" cy="4357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565"/>
              <a:buFont typeface="Times New Roman"/>
              <a:buChar char="•"/>
            </a:pPr>
            <a:r>
              <a:rPr lang="en-US" sz="1900">
                <a:latin typeface="Times New Roman"/>
                <a:ea typeface="Times New Roman"/>
                <a:cs typeface="Times New Roman"/>
                <a:sym typeface="Times New Roman"/>
              </a:rPr>
              <a:t>An </a:t>
            </a:r>
            <a:r>
              <a:rPr b="1" lang="en-US" sz="1900">
                <a:solidFill>
                  <a:schemeClr val="accent2"/>
                </a:solidFill>
                <a:latin typeface="Times New Roman"/>
                <a:ea typeface="Times New Roman"/>
                <a:cs typeface="Times New Roman"/>
                <a:sym typeface="Times New Roman"/>
              </a:rPr>
              <a:t>assembler</a:t>
            </a:r>
            <a:r>
              <a:rPr lang="en-US" sz="1900">
                <a:latin typeface="Times New Roman"/>
                <a:ea typeface="Times New Roman"/>
                <a:cs typeface="Times New Roman"/>
                <a:sym typeface="Times New Roman"/>
              </a:rPr>
              <a:t> is a program used to convert an assembly language program into equivalent machine language program. The assembler finds the address of each label and substitutes the value for each of the constants and variables in the assembly language program during the assembly process, to generate the machine language code.</a:t>
            </a:r>
            <a:endParaRPr/>
          </a:p>
          <a:p>
            <a:pPr indent="-346066" lvl="0" marL="346066" rtl="0" algn="just">
              <a:spcBef>
                <a:spcPts val="1800"/>
              </a:spcBef>
              <a:spcAft>
                <a:spcPts val="0"/>
              </a:spcAft>
              <a:buClr>
                <a:schemeClr val="dk1"/>
              </a:buClr>
              <a:buSzPts val="2565"/>
              <a:buFont typeface="Times New Roman"/>
              <a:buChar char="•"/>
            </a:pPr>
            <a:r>
              <a:rPr lang="en-US" sz="1900">
                <a:latin typeface="Times New Roman"/>
                <a:ea typeface="Times New Roman"/>
                <a:cs typeface="Times New Roman"/>
                <a:sym typeface="Times New Roman"/>
              </a:rPr>
              <a:t> While doing these things, the assembler may find out syntax errors and it is reported to programmer at the end of assembly process. The logical errors or other programming errors are not found by the assembler.</a:t>
            </a:r>
            <a:endParaRPr/>
          </a:p>
          <a:p>
            <a:pPr indent="-346066" lvl="0" marL="346066" rtl="0" algn="just">
              <a:spcBef>
                <a:spcPts val="1800"/>
              </a:spcBef>
              <a:spcAft>
                <a:spcPts val="0"/>
              </a:spcAft>
              <a:buClr>
                <a:schemeClr val="dk1"/>
              </a:buClr>
              <a:buSzPts val="2565"/>
              <a:buFont typeface="Times New Roman"/>
              <a:buChar char="•"/>
            </a:pPr>
            <a:r>
              <a:rPr lang="en-US" sz="1900">
                <a:latin typeface="Times New Roman"/>
                <a:ea typeface="Times New Roman"/>
                <a:cs typeface="Times New Roman"/>
                <a:sym typeface="Times New Roman"/>
              </a:rPr>
              <a:t>For completing all the above tasks, an assembler needs some commands from the programmer namely the required storage class for a particular constant or a variable such as </a:t>
            </a:r>
            <a:r>
              <a:rPr b="1" lang="en-US" sz="1900">
                <a:solidFill>
                  <a:schemeClr val="accent2"/>
                </a:solidFill>
                <a:latin typeface="Times New Roman"/>
                <a:ea typeface="Times New Roman"/>
                <a:cs typeface="Times New Roman"/>
                <a:sym typeface="Times New Roman"/>
              </a:rPr>
              <a:t>byte, word or double word, logical name </a:t>
            </a:r>
            <a:r>
              <a:rPr lang="en-US" sz="1900">
                <a:latin typeface="Times New Roman"/>
                <a:ea typeface="Times New Roman"/>
                <a:cs typeface="Times New Roman"/>
                <a:sym typeface="Times New Roman"/>
              </a:rPr>
              <a:t>of the segments such as CODE or STACK or DATA segment, type of different procedures or routines such as FAR or NEAR or PUBLIC or EXTRN and end of a segment, etc.</a:t>
            </a:r>
            <a:endParaRPr/>
          </a:p>
          <a:p>
            <a:pPr indent="-346066" lvl="0" marL="346066" rtl="0" algn="just">
              <a:spcBef>
                <a:spcPts val="1800"/>
              </a:spcBef>
              <a:spcAft>
                <a:spcPts val="0"/>
              </a:spcAft>
              <a:buClr>
                <a:schemeClr val="dk1"/>
              </a:buClr>
              <a:buSzPts val="2565"/>
              <a:buFont typeface="Times New Roman"/>
              <a:buChar char="•"/>
            </a:pPr>
            <a:r>
              <a:rPr lang="en-US" sz="1900">
                <a:latin typeface="Times New Roman"/>
                <a:ea typeface="Times New Roman"/>
                <a:cs typeface="Times New Roman"/>
                <a:sym typeface="Times New Roman"/>
              </a:rPr>
              <a:t> These types of commands are given to the assembler using some predefined alphabetical strings called assembler directives which help the assembler to correctly generate the machine codes for the assembly language program.</a:t>
            </a:r>
            <a:endParaRPr/>
          </a:p>
          <a:p>
            <a:pPr indent="-183188" lvl="0" marL="346066" rtl="0" algn="just">
              <a:spcBef>
                <a:spcPts val="1800"/>
              </a:spcBef>
              <a:spcAft>
                <a:spcPts val="0"/>
              </a:spcAft>
              <a:buClr>
                <a:schemeClr val="dk1"/>
              </a:buClr>
              <a:buSzPts val="2565"/>
              <a:buFont typeface="Verdana"/>
              <a:buNone/>
            </a:pPr>
            <a:r>
              <a:t/>
            </a:r>
            <a:endParaRPr sz="1900">
              <a:latin typeface="Times New Roman"/>
              <a:ea typeface="Times New Roman"/>
              <a:cs typeface="Times New Roman"/>
              <a:sym typeface="Times New Roman"/>
            </a:endParaRPr>
          </a:p>
        </p:txBody>
      </p:sp>
      <p:sp>
        <p:nvSpPr>
          <p:cNvPr id="248" name="Google Shape;248;p1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49" name="Google Shape;249;p12"/>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0" y="0"/>
            <a:ext cx="707233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0" lang="en-US" sz="4400">
                <a:latin typeface="Times New Roman"/>
                <a:ea typeface="Times New Roman"/>
                <a:cs typeface="Times New Roman"/>
                <a:sym typeface="Times New Roman"/>
              </a:rPr>
              <a:t>Assembler directives related to code (i.e. program) location</a:t>
            </a:r>
            <a:endParaRPr/>
          </a:p>
        </p:txBody>
      </p:sp>
      <p:sp>
        <p:nvSpPr>
          <p:cNvPr id="255" name="Google Shape;255;p13"/>
          <p:cNvSpPr txBox="1"/>
          <p:nvPr>
            <p:ph idx="1" type="body"/>
          </p:nvPr>
        </p:nvSpPr>
        <p:spPr>
          <a:xfrm>
            <a:off x="0" y="1357298"/>
            <a:ext cx="9144000" cy="4357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430"/>
              <a:buFont typeface="Verdana"/>
              <a:buChar char="•"/>
            </a:pPr>
            <a:r>
              <a:rPr lang="en-US" sz="1800"/>
              <a:t>A) </a:t>
            </a:r>
            <a:r>
              <a:rPr b="1" lang="en-US" sz="2000">
                <a:solidFill>
                  <a:schemeClr val="accent2"/>
                </a:solidFill>
                <a:latin typeface="Times New Roman"/>
                <a:ea typeface="Times New Roman"/>
                <a:cs typeface="Times New Roman"/>
                <a:sym typeface="Times New Roman"/>
              </a:rPr>
              <a:t>ORG:</a:t>
            </a:r>
            <a:r>
              <a:rPr lang="en-US" sz="2000">
                <a:latin typeface="Times New Roman"/>
                <a:ea typeface="Times New Roman"/>
                <a:cs typeface="Times New Roman"/>
                <a:sym typeface="Times New Roman"/>
              </a:rPr>
              <a:t> (</a:t>
            </a:r>
            <a:r>
              <a:rPr b="1" lang="en-US" sz="2000">
                <a:solidFill>
                  <a:schemeClr val="dk2"/>
                </a:solidFill>
                <a:latin typeface="Times New Roman"/>
                <a:ea typeface="Times New Roman"/>
                <a:cs typeface="Times New Roman"/>
                <a:sym typeface="Times New Roman"/>
              </a:rPr>
              <a:t>WHY WE ARE USING </a:t>
            </a:r>
            <a:r>
              <a:rPr b="1" lang="en-US" sz="2000">
                <a:solidFill>
                  <a:srgbClr val="C00000"/>
                </a:solidFill>
                <a:latin typeface="Times New Roman"/>
                <a:ea typeface="Times New Roman"/>
                <a:cs typeface="Times New Roman"/>
                <a:sym typeface="Times New Roman"/>
              </a:rPr>
              <a:t>ORG 100h </a:t>
            </a:r>
            <a:r>
              <a:rPr b="1" lang="en-US" sz="2000">
                <a:solidFill>
                  <a:schemeClr val="dk2"/>
                </a:solidFill>
                <a:latin typeface="Times New Roman"/>
                <a:ea typeface="Times New Roman"/>
                <a:cs typeface="Times New Roman"/>
                <a:sym typeface="Times New Roman"/>
              </a:rPr>
              <a:t>in Emulator</a:t>
            </a:r>
            <a:r>
              <a:rPr lang="en-US" sz="2000">
                <a:latin typeface="Times New Roman"/>
                <a:ea typeface="Times New Roman"/>
                <a:cs typeface="Times New Roman"/>
                <a:sym typeface="Times New Roman"/>
              </a:rPr>
              <a:t>)</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ORG (origin) directive directs the assembler to start the memory allocation for a particular segment (data or code or stack) from the declared address in the ORG statement. While starting the assembly process for a memory segment, the assembler initializes a location counter (LC) to keep track of the allotted offset addresses for the segment. When ORG directive is not mentioned at the beginning of the segment, then LC is initialized with the offset address 0000H. When ORG directive is mentioned at the beginning of the segment, then LC is initialized with the offset address specified in the ORG directive.</a:t>
            </a:r>
            <a:endParaRPr/>
          </a:p>
          <a:p>
            <a:pPr indent="-346066" lvl="0" marL="346066" rtl="0" algn="just">
              <a:spcBef>
                <a:spcPts val="1800"/>
              </a:spcBef>
              <a:spcAft>
                <a:spcPts val="0"/>
              </a:spcAft>
              <a:buClr>
                <a:schemeClr val="accent2"/>
              </a:buClr>
              <a:buSzPts val="2700"/>
              <a:buFont typeface="Times New Roman"/>
              <a:buChar char="•"/>
            </a:pPr>
            <a:r>
              <a:rPr b="1" lang="en-US" sz="2000">
                <a:solidFill>
                  <a:schemeClr val="accent2"/>
                </a:solidFill>
                <a:latin typeface="Times New Roman"/>
                <a:ea typeface="Times New Roman"/>
                <a:cs typeface="Times New Roman"/>
                <a:sym typeface="Times New Roman"/>
              </a:rPr>
              <a:t>Example: ORG 100H</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When the above directive is placed at the beginning of code segment, then the location counter is initialized with 0100H and the first instruction is stored from the offset address 0100H within the code segment. If it is placed in data segment then the next data storage will start from the offset address 0100H within the data segment. </a:t>
            </a:r>
            <a:r>
              <a:rPr lang="en-US" sz="2000">
                <a:solidFill>
                  <a:srgbClr val="50175C"/>
                </a:solidFill>
                <a:latin typeface="Times New Roman"/>
                <a:ea typeface="Times New Roman"/>
                <a:cs typeface="Times New Roman"/>
                <a:sym typeface="Times New Roman"/>
              </a:rPr>
              <a:t>“You may explore Other Assembler Directives to extend your knowledge”</a:t>
            </a:r>
            <a:endParaRPr/>
          </a:p>
          <a:p>
            <a:pPr indent="-174615" lvl="0" marL="346066" rtl="0" algn="just">
              <a:spcBef>
                <a:spcPts val="180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256" name="Google Shape;256;p1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57" name="Google Shape;257;p13"/>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214282" y="381000"/>
            <a:ext cx="6858048"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MACRO</a:t>
            </a:r>
            <a:endParaRPr/>
          </a:p>
        </p:txBody>
      </p:sp>
      <p:sp>
        <p:nvSpPr>
          <p:cNvPr id="263" name="Google Shape;263;p14"/>
          <p:cNvSpPr txBox="1"/>
          <p:nvPr>
            <p:ph idx="1" type="body"/>
          </p:nvPr>
        </p:nvSpPr>
        <p:spPr>
          <a:xfrm>
            <a:off x="0" y="1357298"/>
            <a:ext cx="9001156" cy="4357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2700"/>
              <a:buFont typeface="Times New Roman"/>
              <a:buChar char="•"/>
            </a:pPr>
            <a:r>
              <a:rPr b="1" lang="en-US" sz="2000">
                <a:solidFill>
                  <a:schemeClr val="accent2"/>
                </a:solidFill>
                <a:latin typeface="Times New Roman"/>
                <a:ea typeface="Times New Roman"/>
                <a:cs typeface="Times New Roman"/>
                <a:sym typeface="Times New Roman"/>
              </a:rPr>
              <a:t>Defining a MACRO:</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A MACRO can be defined anywhere in a program using the directives MACRO and ENDM. The label prior to the MACRO is the macro name which is used in the main program wherever needed.  The ENDM directive marks the end of the instructions or statements assigned with the macro name.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Example:</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r>
              <a:rPr lang="en-US" sz="2000">
                <a:solidFill>
                  <a:schemeClr val="accent2"/>
                </a:solidFill>
                <a:latin typeface="Times New Roman"/>
                <a:ea typeface="Times New Roman"/>
                <a:cs typeface="Times New Roman"/>
                <a:sym typeface="Times New Roman"/>
              </a:rPr>
              <a:t>CALCULATE 	MACRO</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AX, [BX]</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ADD AX, [BX+2]</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[SI], AX</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ENDM </a:t>
            </a:r>
            <a:endParaRPr/>
          </a:p>
          <a:p>
            <a:pPr indent="-174615" lvl="0" marL="346066" rtl="0" algn="just">
              <a:spcBef>
                <a:spcPts val="180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264" name="Google Shape;264;p1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65" name="Google Shape;265;p14"/>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type="title"/>
          </p:nvPr>
        </p:nvSpPr>
        <p:spPr>
          <a:xfrm>
            <a:off x="214282" y="381000"/>
            <a:ext cx="685804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Passing parameters </a:t>
            </a:r>
            <a:br>
              <a:rPr lang="en-US" sz="4400">
                <a:latin typeface="Times New Roman"/>
                <a:ea typeface="Times New Roman"/>
                <a:cs typeface="Times New Roman"/>
                <a:sym typeface="Times New Roman"/>
              </a:rPr>
            </a:br>
            <a:r>
              <a:rPr lang="en-US" sz="4400">
                <a:latin typeface="Times New Roman"/>
                <a:ea typeface="Times New Roman"/>
                <a:cs typeface="Times New Roman"/>
                <a:sym typeface="Times New Roman"/>
              </a:rPr>
              <a:t>to a MACRO:</a:t>
            </a:r>
            <a:endParaRPr/>
          </a:p>
        </p:txBody>
      </p:sp>
      <p:sp>
        <p:nvSpPr>
          <p:cNvPr id="271" name="Google Shape;271;p15"/>
          <p:cNvSpPr txBox="1"/>
          <p:nvPr>
            <p:ph idx="1" type="body"/>
          </p:nvPr>
        </p:nvSpPr>
        <p:spPr>
          <a:xfrm>
            <a:off x="0" y="1357298"/>
            <a:ext cx="8929718" cy="60007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Using parameters in a macro definition, the programmer specifies the parameters of the macro those are likely to be changed each time the macro is called. The above macro (CALCULATE) can be modified to calculate the result for different sets of data and store it in different memory locations as given below:</a:t>
            </a:r>
            <a:endParaRPr/>
          </a:p>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r>
              <a:rPr lang="en-US" sz="2000">
                <a:solidFill>
                  <a:schemeClr val="accent2"/>
                </a:solidFill>
                <a:latin typeface="Times New Roman"/>
                <a:ea typeface="Times New Roman"/>
                <a:cs typeface="Times New Roman"/>
                <a:sym typeface="Times New Roman"/>
              </a:rPr>
              <a:t>CALCULATE		MACRO 	OPERAND, RESULT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BX, OFFSET OPERAND</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AX, [BX]</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ADD AX, [BX+2]</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SI, OFFSET RESULT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MOV [SI], AX</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ENDM</a:t>
            </a:r>
            <a:endParaRPr/>
          </a:p>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The parameters OPERAND and RESULT can be replaced by OPERAND1, RESULT1 and OPERAND2, RESULT2 while calling the above macro as shown below: 	………………………..</a:t>
            </a:r>
            <a:endParaRPr/>
          </a:p>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r>
              <a:rPr lang="en-US" sz="2000">
                <a:solidFill>
                  <a:schemeClr val="accent2"/>
                </a:solidFill>
                <a:latin typeface="Times New Roman"/>
                <a:ea typeface="Times New Roman"/>
                <a:cs typeface="Times New Roman"/>
                <a:sym typeface="Times New Roman"/>
              </a:rPr>
              <a:t>CALCULATE		OPERAND1, RESULT1</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CALCULATE		OPERAND2, RESULT2</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	 </a:t>
            </a:r>
            <a:endParaRPr/>
          </a:p>
          <a:p>
            <a:pPr indent="171450" lvl="0" marL="0" rtl="0" algn="l">
              <a:spcBef>
                <a:spcPts val="0"/>
              </a:spcBef>
              <a:spcAft>
                <a:spcPts val="0"/>
              </a:spcAft>
              <a:buClr>
                <a:schemeClr val="dk1"/>
              </a:buClr>
              <a:buSzPts val="2700"/>
              <a:buFont typeface="Verdana"/>
              <a:buNone/>
            </a:pPr>
            <a:r>
              <a:t/>
            </a:r>
            <a:endParaRPr sz="2000">
              <a:solidFill>
                <a:schemeClr val="accent2"/>
              </a:solidFill>
              <a:latin typeface="Times New Roman"/>
              <a:ea typeface="Times New Roman"/>
              <a:cs typeface="Times New Roman"/>
              <a:sym typeface="Times New Roman"/>
            </a:endParaRPr>
          </a:p>
        </p:txBody>
      </p:sp>
      <p:sp>
        <p:nvSpPr>
          <p:cNvPr id="272" name="Google Shape;272;p1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73" name="Google Shape;273;p15"/>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0" y="0"/>
            <a:ext cx="7143768"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279" name="Google Shape;279;p16"/>
          <p:cNvSpPr txBox="1"/>
          <p:nvPr>
            <p:ph idx="1" type="body"/>
          </p:nvPr>
        </p:nvSpPr>
        <p:spPr>
          <a:xfrm>
            <a:off x="0" y="1357298"/>
            <a:ext cx="9001156" cy="4357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MASM (Microsoft Macro Assembler) is one of the assemblers </a:t>
            </a:r>
            <a:r>
              <a:rPr lang="en-US" sz="2000">
                <a:latin typeface="Times New Roman"/>
                <a:ea typeface="Times New Roman"/>
                <a:cs typeface="Times New Roman"/>
                <a:sym typeface="Times New Roman"/>
              </a:rPr>
              <a:t>commonly used along with a LINK (linker) program to structure the machine codes generated by MASM in the form of an executable (EXE) file. The MASM reads the assembly language program, which is known as source program and produces an object file as output</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The </a:t>
            </a:r>
            <a:r>
              <a:rPr lang="en-US" sz="2000">
                <a:solidFill>
                  <a:schemeClr val="accent2"/>
                </a:solidFill>
                <a:latin typeface="Times New Roman"/>
                <a:ea typeface="Times New Roman"/>
                <a:cs typeface="Times New Roman"/>
                <a:sym typeface="Times New Roman"/>
              </a:rPr>
              <a:t>LINK program </a:t>
            </a:r>
            <a:r>
              <a:rPr lang="en-US" sz="2000">
                <a:latin typeface="Times New Roman"/>
                <a:ea typeface="Times New Roman"/>
                <a:cs typeface="Times New Roman"/>
                <a:sym typeface="Times New Roman"/>
              </a:rPr>
              <a:t>accepts the object file produced by MASM along with library files if needed, and produces an EXE file.</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While writing a program for MASM, first the program listing is typed using a text editor in the computer such as Norton’s Editor (NE), Turbo C editor, etc. After the program editing is done, it is saved under a name with an extension .ASM, for example MSI.ASM is a valid file name which can be assigned for an assembly language program.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programmers have to ensure that all the files namely the editor, </a:t>
            </a:r>
            <a:r>
              <a:rPr lang="en-US" sz="2000">
                <a:solidFill>
                  <a:schemeClr val="accent2"/>
                </a:solidFill>
                <a:latin typeface="Times New Roman"/>
                <a:ea typeface="Times New Roman"/>
                <a:cs typeface="Times New Roman"/>
                <a:sym typeface="Times New Roman"/>
              </a:rPr>
              <a:t>MASM.EXE (MASM assembler)</a:t>
            </a:r>
            <a:r>
              <a:rPr lang="en-US" sz="2000">
                <a:latin typeface="Times New Roman"/>
                <a:ea typeface="Times New Roman"/>
                <a:cs typeface="Times New Roman"/>
                <a:sym typeface="Times New Roman"/>
              </a:rPr>
              <a:t> and </a:t>
            </a:r>
            <a:r>
              <a:rPr lang="en-US" sz="2000">
                <a:solidFill>
                  <a:schemeClr val="accent2"/>
                </a:solidFill>
                <a:latin typeface="Times New Roman"/>
                <a:ea typeface="Times New Roman"/>
                <a:cs typeface="Times New Roman"/>
                <a:sym typeface="Times New Roman"/>
              </a:rPr>
              <a:t>LINK.EXE (linker)</a:t>
            </a:r>
            <a:r>
              <a:rPr lang="en-US" sz="2000">
                <a:latin typeface="Times New Roman"/>
                <a:ea typeface="Times New Roman"/>
                <a:cs typeface="Times New Roman"/>
                <a:sym typeface="Times New Roman"/>
              </a:rPr>
              <a:t> are available in the same directory. After editing, assembling of the program has to be done using MASM.</a:t>
            </a:r>
            <a:endParaRPr/>
          </a:p>
        </p:txBody>
      </p:sp>
      <p:sp>
        <p:nvSpPr>
          <p:cNvPr id="280" name="Google Shape;280;p1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81" name="Google Shape;281;p16"/>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285720" y="381000"/>
            <a:ext cx="721523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287" name="Google Shape;287;p17"/>
          <p:cNvSpPr txBox="1"/>
          <p:nvPr>
            <p:ph idx="1" type="body"/>
          </p:nvPr>
        </p:nvSpPr>
        <p:spPr>
          <a:xfrm>
            <a:off x="0" y="1357298"/>
            <a:ext cx="9144000" cy="49673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If all the above software are present in root directory of C drive in the computer, then to assemble the file name MSI.ASM, the programmer has to type the following at the DOS prompt in the computer:</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r>
              <a:rPr lang="en-US" sz="2000">
                <a:solidFill>
                  <a:schemeClr val="accent2"/>
                </a:solidFill>
                <a:latin typeface="Times New Roman"/>
                <a:ea typeface="Times New Roman"/>
                <a:cs typeface="Times New Roman"/>
                <a:sym typeface="Times New Roman"/>
              </a:rPr>
              <a:t>C:\ &gt; MASM MSI.ASM</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(or)</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C:\ &gt; MASM MSI</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After entering the above command, the assembler asks for giving the name of the following files, which it will generate after assembly process as given below:</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Object file name [.OBJ]:</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List file name [NUL.LST]:</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Cross reference [NUL.CRF]:</a:t>
            </a:r>
            <a:endParaRPr/>
          </a:p>
          <a:p>
            <a:pPr indent="-191761" lvl="0" marL="346066" rtl="0" algn="l">
              <a:spcBef>
                <a:spcPts val="1800"/>
              </a:spcBef>
              <a:spcAft>
                <a:spcPts val="0"/>
              </a:spcAft>
              <a:buClr>
                <a:schemeClr val="dk1"/>
              </a:buClr>
              <a:buSzPts val="2430"/>
              <a:buFont typeface="Verdana"/>
              <a:buNone/>
            </a:pPr>
            <a:r>
              <a:t/>
            </a:r>
            <a:endParaRPr sz="1800"/>
          </a:p>
        </p:txBody>
      </p:sp>
      <p:sp>
        <p:nvSpPr>
          <p:cNvPr id="288" name="Google Shape;288;p1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89" name="Google Shape;289;p17"/>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8"/>
          <p:cNvSpPr txBox="1"/>
          <p:nvPr>
            <p:ph type="title"/>
          </p:nvPr>
        </p:nvSpPr>
        <p:spPr>
          <a:xfrm>
            <a:off x="214282" y="381000"/>
            <a:ext cx="685804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295" name="Google Shape;295;p18"/>
          <p:cNvSpPr txBox="1"/>
          <p:nvPr>
            <p:ph idx="1" type="body"/>
          </p:nvPr>
        </p:nvSpPr>
        <p:spPr>
          <a:xfrm>
            <a:off x="0" y="1357298"/>
            <a:ext cx="8929718" cy="5500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The programmer can type a name against every file name and then press ‘enter’ key after giving each name.</a:t>
            </a:r>
            <a:r>
              <a:rPr lang="en-US" sz="2000">
                <a:latin typeface="Times New Roman"/>
                <a:ea typeface="Times New Roman"/>
                <a:cs typeface="Times New Roman"/>
                <a:sym typeface="Times New Roman"/>
              </a:rPr>
              <a:t> If no name is entered against each file name before pressing the enter key in all cases then all the above three files will have the same name as the source file.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OBJ (object) </a:t>
            </a:r>
            <a:r>
              <a:rPr lang="en-US" sz="2000">
                <a:latin typeface="Times New Roman"/>
                <a:ea typeface="Times New Roman"/>
                <a:cs typeface="Times New Roman"/>
                <a:sym typeface="Times New Roman"/>
              </a:rPr>
              <a:t>file contains the machine codes of the program which is assembled. The .LST (list) file contains the total offset map of the source file including labels, opcodes, offset addresses, memory allotment for different labels and directives.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cross reference (.CRF) </a:t>
            </a:r>
            <a:r>
              <a:rPr lang="en-US" sz="2000">
                <a:latin typeface="Times New Roman"/>
                <a:ea typeface="Times New Roman"/>
                <a:cs typeface="Times New Roman"/>
                <a:sym typeface="Times New Roman"/>
              </a:rPr>
              <a:t>file is used for debugging the source program as it contains the information such as size of the file in bytes, list of labels, number of labels and routines to be called, etc. in the source program.</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After the cross reference file name is entered, the assembly process starts</a:t>
            </a:r>
            <a:r>
              <a:rPr lang="en-US" sz="2000">
                <a:latin typeface="Times New Roman"/>
                <a:ea typeface="Times New Roman"/>
                <a:cs typeface="Times New Roman"/>
                <a:sym typeface="Times New Roman"/>
              </a:rPr>
              <a:t>. If the program contains syntax errors, they are displayed using error code number and the corresponding line numbers at which they appear. Once these errors are corrected by the programmer, the assembly process will be completed successfully.</a:t>
            </a:r>
            <a:endParaRPr/>
          </a:p>
          <a:p>
            <a:pPr indent="-208906" lvl="0" marL="346066" rtl="0" algn="l">
              <a:spcBef>
                <a:spcPts val="1800"/>
              </a:spcBef>
              <a:spcAft>
                <a:spcPts val="0"/>
              </a:spcAft>
              <a:buClr>
                <a:schemeClr val="dk1"/>
              </a:buClr>
              <a:buSzPts val="2160"/>
              <a:buFont typeface="Verdana"/>
              <a:buNone/>
            </a:pPr>
            <a:r>
              <a:t/>
            </a:r>
            <a:endParaRPr sz="1600"/>
          </a:p>
        </p:txBody>
      </p:sp>
      <p:sp>
        <p:nvSpPr>
          <p:cNvPr id="296" name="Google Shape;296;p1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97" name="Google Shape;297;p18"/>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9"/>
          <p:cNvSpPr txBox="1"/>
          <p:nvPr>
            <p:ph type="title"/>
          </p:nvPr>
        </p:nvSpPr>
        <p:spPr>
          <a:xfrm>
            <a:off x="214282" y="381000"/>
            <a:ext cx="6929486"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303" name="Google Shape;303;p19"/>
          <p:cNvSpPr txBox="1"/>
          <p:nvPr>
            <p:ph idx="1" type="body"/>
          </p:nvPr>
        </p:nvSpPr>
        <p:spPr>
          <a:xfrm>
            <a:off x="142844" y="1357298"/>
            <a:ext cx="8786874" cy="47387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430"/>
              <a:buFont typeface="Times New Roman"/>
              <a:buChar char="•"/>
            </a:pPr>
            <a:r>
              <a:rPr lang="en-US" sz="1800">
                <a:latin typeface="Times New Roman"/>
                <a:ea typeface="Times New Roman"/>
                <a:cs typeface="Times New Roman"/>
                <a:sym typeface="Times New Roman"/>
              </a:rPr>
              <a:t>The DOS linking program </a:t>
            </a:r>
            <a:r>
              <a:rPr lang="en-US" sz="1800">
                <a:solidFill>
                  <a:schemeClr val="accent2"/>
                </a:solidFill>
                <a:latin typeface="Times New Roman"/>
                <a:ea typeface="Times New Roman"/>
                <a:cs typeface="Times New Roman"/>
                <a:sym typeface="Times New Roman"/>
              </a:rPr>
              <a:t>LINK.EXE</a:t>
            </a:r>
            <a:r>
              <a:rPr lang="en-US" sz="1800">
                <a:latin typeface="Times New Roman"/>
                <a:ea typeface="Times New Roman"/>
                <a:cs typeface="Times New Roman"/>
                <a:sym typeface="Times New Roman"/>
              </a:rPr>
              <a:t> is used to link the different object modules of a source program and the function library routines to produce an integrated executable code for the source program. The linker is invoked using the following command:</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         C:\&gt; LINK MSI.OBJ</a:t>
            </a:r>
            <a:endParaRPr/>
          </a:p>
          <a:p>
            <a:pPr indent="-346066" lvl="0" marL="346066" rtl="0" algn="just">
              <a:spcBef>
                <a:spcPts val="1800"/>
              </a:spcBef>
              <a:spcAft>
                <a:spcPts val="0"/>
              </a:spcAft>
              <a:buClr>
                <a:schemeClr val="dk1"/>
              </a:buClr>
              <a:buSzPts val="2430"/>
              <a:buFont typeface="Times New Roman"/>
              <a:buChar char="•"/>
            </a:pPr>
            <a:r>
              <a:rPr lang="en-US" sz="1800">
                <a:latin typeface="Times New Roman"/>
                <a:ea typeface="Times New Roman"/>
                <a:cs typeface="Times New Roman"/>
                <a:sym typeface="Times New Roman"/>
              </a:rPr>
              <a:t>After entering the above command, the linker asks for giving the name of the following files:          Run file [.EXE]:</a:t>
            </a:r>
            <a:endParaRPr/>
          </a:p>
          <a:p>
            <a:pPr indent="-346066" lvl="0" marL="346066" rtl="0" algn="just">
              <a:spcBef>
                <a:spcPts val="1800"/>
              </a:spcBef>
              <a:spcAft>
                <a:spcPts val="0"/>
              </a:spcAft>
              <a:buClr>
                <a:schemeClr val="dk1"/>
              </a:buClr>
              <a:buSzPts val="2430"/>
              <a:buFont typeface="Times New Roman"/>
              <a:buChar char="•"/>
            </a:pPr>
            <a:r>
              <a:rPr lang="en-US" sz="1800">
                <a:latin typeface="Times New Roman"/>
                <a:ea typeface="Times New Roman"/>
                <a:cs typeface="Times New Roman"/>
                <a:sym typeface="Times New Roman"/>
              </a:rPr>
              <a:t>          </a:t>
            </a:r>
            <a:r>
              <a:rPr lang="en-US" sz="1800">
                <a:solidFill>
                  <a:schemeClr val="accent2"/>
                </a:solidFill>
                <a:latin typeface="Times New Roman"/>
                <a:ea typeface="Times New Roman"/>
                <a:cs typeface="Times New Roman"/>
                <a:sym typeface="Times New Roman"/>
              </a:rPr>
              <a:t>List files [NUL.MAP]:</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          Libraries [LIB]:</a:t>
            </a:r>
            <a:endParaRPr/>
          </a:p>
          <a:p>
            <a:pPr indent="-346066" lvl="0" marL="346066" rtl="0" algn="just">
              <a:spcBef>
                <a:spcPts val="1800"/>
              </a:spcBef>
              <a:spcAft>
                <a:spcPts val="0"/>
              </a:spcAft>
              <a:buClr>
                <a:schemeClr val="dk1"/>
              </a:buClr>
              <a:buSzPts val="2430"/>
              <a:buFont typeface="Times New Roman"/>
              <a:buChar char="•"/>
            </a:pPr>
            <a:r>
              <a:rPr lang="en-US" sz="1800">
                <a:latin typeface="Times New Roman"/>
                <a:ea typeface="Times New Roman"/>
                <a:cs typeface="Times New Roman"/>
                <a:sym typeface="Times New Roman"/>
              </a:rPr>
              <a:t>If no file names are entered for these files, then by default, the source file name is considered with different extensions. The option input ‘Libraries’ expects any special library name from which the functions were used by the source program. The output of the linker program is an executable file with the entered or default file name with .EXE extension. The executable file name can be entered at the DOS prompt to execute the file as shown below:</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              C:\&gt; MSI.EXE</a:t>
            </a:r>
            <a:endParaRPr/>
          </a:p>
          <a:p>
            <a:pPr indent="-191761" lvl="0" marL="346066" rtl="0" algn="just">
              <a:spcBef>
                <a:spcPts val="1800"/>
              </a:spcBef>
              <a:spcAft>
                <a:spcPts val="0"/>
              </a:spcAft>
              <a:buClr>
                <a:schemeClr val="dk1"/>
              </a:buClr>
              <a:buSzPts val="2430"/>
              <a:buFont typeface="Verdana"/>
              <a:buNone/>
            </a:pPr>
            <a:r>
              <a:t/>
            </a:r>
            <a:endParaRPr sz="1800">
              <a:latin typeface="Times New Roman"/>
              <a:ea typeface="Times New Roman"/>
              <a:cs typeface="Times New Roman"/>
              <a:sym typeface="Times New Roman"/>
            </a:endParaRPr>
          </a:p>
        </p:txBody>
      </p:sp>
      <p:sp>
        <p:nvSpPr>
          <p:cNvPr id="304" name="Google Shape;304;p1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05" name="Google Shape;305;p19"/>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rPr>
              <a:t>Session - 11</a:t>
            </a:r>
            <a:endParaRPr/>
          </a:p>
        </p:txBody>
      </p:sp>
      <p:sp>
        <p:nvSpPr>
          <p:cNvPr id="164" name="Google Shape;164;p2"/>
          <p:cNvSpPr txBox="1"/>
          <p:nvPr>
            <p:ph idx="1" type="body"/>
          </p:nvPr>
        </p:nvSpPr>
        <p:spPr>
          <a:xfrm>
            <a:off x="800100" y="2780928"/>
            <a:ext cx="7543800" cy="973088"/>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rgbClr val="004C78"/>
              </a:buClr>
              <a:buSzPts val="3240"/>
              <a:buFont typeface="Verdana"/>
              <a:buChar char="•"/>
            </a:pPr>
            <a:r>
              <a:rPr lang="en-US">
                <a:solidFill>
                  <a:srgbClr val="004C78"/>
                </a:solidFill>
              </a:rPr>
              <a:t>Assembly Language Programming of 8086</a:t>
            </a:r>
            <a:endParaRPr>
              <a:solidFill>
                <a:srgbClr val="004C78"/>
              </a:solidFill>
            </a:endParaRPr>
          </a:p>
        </p:txBody>
      </p:sp>
      <p:sp>
        <p:nvSpPr>
          <p:cNvPr id="165" name="Google Shape;165;p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ph type="title"/>
          </p:nvPr>
        </p:nvSpPr>
        <p:spPr>
          <a:xfrm>
            <a:off x="0" y="214290"/>
            <a:ext cx="7215206" cy="9287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311" name="Google Shape;311;p20"/>
          <p:cNvSpPr txBox="1"/>
          <p:nvPr>
            <p:ph idx="1" type="body"/>
          </p:nvPr>
        </p:nvSpPr>
        <p:spPr>
          <a:xfrm>
            <a:off x="0" y="1357298"/>
            <a:ext cx="9144000" cy="49673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In the advanced version of MASM, both </a:t>
            </a:r>
            <a:r>
              <a:rPr lang="en-US" sz="2000">
                <a:solidFill>
                  <a:schemeClr val="accent2"/>
                </a:solidFill>
                <a:latin typeface="Times New Roman"/>
                <a:ea typeface="Times New Roman"/>
                <a:cs typeface="Times New Roman"/>
                <a:sym typeface="Times New Roman"/>
              </a:rPr>
              <a:t>assembling and linking is combined </a:t>
            </a:r>
            <a:r>
              <a:rPr lang="en-US" sz="2000">
                <a:latin typeface="Times New Roman"/>
                <a:ea typeface="Times New Roman"/>
                <a:cs typeface="Times New Roman"/>
                <a:sym typeface="Times New Roman"/>
              </a:rPr>
              <a:t>under a single menu invokable compile function.</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DEBUG.com</a:t>
            </a:r>
            <a:r>
              <a:rPr lang="en-US" sz="2000">
                <a:latin typeface="Times New Roman"/>
                <a:ea typeface="Times New Roman"/>
                <a:cs typeface="Times New Roman"/>
                <a:sym typeface="Times New Roman"/>
              </a:rPr>
              <a:t> is a DOS utility program that is used for debugging and trouble –shooting 8086 assembly language programs.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DEBUG utility enables us to have the control of the processor resources and memory in the computer (PC) which uses one of the INTEL processor as the CPU up to some extent as most of them run under the control of operating system.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DEBUG enables us to use the PC as a low-level 8086 microprocessor kit. By typing the DEBUG command at DOS prompt and pressing enter key invokes the debugging facility. A ‘-‘(dash) appears after the successful invoke operation of DEBUG as shown below:</a:t>
            </a:r>
            <a:endParaRPr/>
          </a:p>
          <a:p>
            <a:pPr indent="-346066" lvl="0" marL="346066" rtl="0" algn="just">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C:\&gt; DEBUG</a:t>
            </a:r>
            <a:endParaRPr/>
          </a:p>
          <a:p>
            <a:pPr indent="-191761" lvl="0" marL="346066" rtl="0" algn="l">
              <a:spcBef>
                <a:spcPts val="1800"/>
              </a:spcBef>
              <a:spcAft>
                <a:spcPts val="0"/>
              </a:spcAft>
              <a:buClr>
                <a:schemeClr val="dk1"/>
              </a:buClr>
              <a:buSzPts val="2430"/>
              <a:buFont typeface="Verdana"/>
              <a:buNone/>
            </a:pPr>
            <a:r>
              <a:t/>
            </a:r>
            <a:endParaRPr sz="1800"/>
          </a:p>
        </p:txBody>
      </p:sp>
      <p:sp>
        <p:nvSpPr>
          <p:cNvPr id="312" name="Google Shape;312;p2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13" name="Google Shape;313;p20"/>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type="title"/>
          </p:nvPr>
        </p:nvSpPr>
        <p:spPr>
          <a:xfrm>
            <a:off x="142844" y="0"/>
            <a:ext cx="7000924"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Writing Assembly Language Programs While Using MASM</a:t>
            </a:r>
            <a:endParaRPr/>
          </a:p>
        </p:txBody>
      </p:sp>
      <p:sp>
        <p:nvSpPr>
          <p:cNvPr id="319" name="Google Shape;319;p21"/>
          <p:cNvSpPr txBox="1"/>
          <p:nvPr>
            <p:ph idx="1" type="body"/>
          </p:nvPr>
        </p:nvSpPr>
        <p:spPr>
          <a:xfrm>
            <a:off x="142844" y="1357298"/>
            <a:ext cx="9001156" cy="4891102"/>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Now by typing ‘R’ at the ‘-’ line and pressing enter key, we can see the content of different registers and flags present in the CPU of the PC as shown below:</a:t>
            </a:r>
            <a:endParaRPr/>
          </a:p>
          <a:p>
            <a:pPr indent="-346066" lvl="0" marL="346066" rtl="0" algn="l">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-R</a:t>
            </a:r>
            <a:endParaRPr/>
          </a:p>
          <a:p>
            <a:pPr indent="-346066" lvl="0" marL="346066" rtl="0" algn="l">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r>
              <a:rPr lang="en-US" sz="2000">
                <a:solidFill>
                  <a:schemeClr val="accent2"/>
                </a:solidFill>
                <a:latin typeface="Times New Roman"/>
                <a:ea typeface="Times New Roman"/>
                <a:cs typeface="Times New Roman"/>
                <a:sym typeface="Times New Roman"/>
              </a:rPr>
              <a:t>AX=0000H	BX=0005H	 CX=000DH 		DX=S000H SP=8500H	BP=9800H	SI=2000H			DI=7000H</a:t>
            </a:r>
            <a:endParaRPr sz="2000">
              <a:solidFill>
                <a:schemeClr val="accent2"/>
              </a:solidFill>
              <a:latin typeface="Times New Roman"/>
              <a:ea typeface="Times New Roman"/>
              <a:cs typeface="Times New Roman"/>
              <a:sym typeface="Times New Roman"/>
            </a:endParaRPr>
          </a:p>
          <a:p>
            <a:pPr indent="-346066" lvl="0" marL="346066" rtl="0" algn="l">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DS=S000H	 ES=3000H	SS=4000H		CS=2000H</a:t>
            </a:r>
            <a:endParaRPr/>
          </a:p>
          <a:p>
            <a:pPr indent="-346066" lvl="0" marL="346066" rtl="0" algn="l">
              <a:spcBef>
                <a:spcPts val="180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IP = 2000H	FLAGS= 0024H	</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346066" lvl="0" marL="346066" rtl="0" algn="l">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 remaining DEBUG commands can be seen in any book which discusses assembly language programming in personal computer (PC). In the following section, few examples for writing 8086 assembly language program while using assembler are given.</a:t>
            </a:r>
            <a:endParaRPr/>
          </a:p>
          <a:p>
            <a:pPr indent="-174615" lvl="0" marL="346066" rtl="0" algn="l">
              <a:spcBef>
                <a:spcPts val="180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320" name="Google Shape;320;p2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21" name="Google Shape;321;p21"/>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idx="1" type="body"/>
          </p:nvPr>
        </p:nvSpPr>
        <p:spPr>
          <a:xfrm>
            <a:off x="0" y="1285860"/>
            <a:ext cx="8929718" cy="41243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160"/>
              <a:buFont typeface="Verdana"/>
              <a:buChar char="•"/>
            </a:pPr>
            <a:r>
              <a:rPr lang="en-US" sz="1600"/>
              <a:t>.</a:t>
            </a:r>
            <a:r>
              <a:rPr lang="en-US" sz="2000">
                <a:solidFill>
                  <a:schemeClr val="accent2"/>
                </a:solidFill>
              </a:rPr>
              <a:t> </a:t>
            </a:r>
            <a:r>
              <a:rPr lang="en-US" sz="2000">
                <a:solidFill>
                  <a:schemeClr val="accent2"/>
                </a:solidFill>
                <a:latin typeface="Times New Roman"/>
                <a:ea typeface="Times New Roman"/>
                <a:cs typeface="Times New Roman"/>
                <a:sym typeface="Times New Roman"/>
              </a:rPr>
              <a:t>ASSUME CS: CODE, DS: DATA</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DATA 	SEGMENT				; Beginning of data segment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OPER1 	DB 	F0H			; First operand</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OPER2 	DB 	50H			; Second operand</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RESULT 	DB 	01 DUP (?)		; A byte of memory is reserved for result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CARRY 	DB 	01 DUP (?)		; A byte is reserved for storing carry</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DATA 	ENDS					; End of data segment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 CODE 		SEGMENT			; Beginning of code dement</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START: 	MOV AX, DATA		; Initialize AX with the segment address of DS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DS, AX			; Move AX content to DS</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BX, OFFSET OPER1 ; Move the offset address of OPER1 to BX</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AL, [BX]		; Move first operand to AL</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ADD AL, [BX+1]		; Add second operand to AL</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SI, OFFSET RESULT	; Store offset address of RESULT in SI</a:t>
            </a:r>
            <a:endParaRPr/>
          </a:p>
          <a:p>
            <a:pPr indent="-346066" lvl="0" marL="346066" rtl="0" algn="l">
              <a:spcBef>
                <a:spcPts val="1800"/>
              </a:spcBef>
              <a:spcAft>
                <a:spcPts val="0"/>
              </a:spcAft>
              <a:buClr>
                <a:schemeClr val="accent1"/>
              </a:buClr>
              <a:buSzPts val="2160"/>
              <a:buFont typeface="Times New Roman"/>
              <a:buChar char="•"/>
            </a:pPr>
            <a:r>
              <a:rPr lang="en-US" sz="1600">
                <a:solidFill>
                  <a:schemeClr val="accent1"/>
                </a:solidFill>
                <a:latin typeface="Times New Roman"/>
                <a:ea typeface="Times New Roman"/>
                <a:cs typeface="Times New Roman"/>
                <a:sym typeface="Times New Roman"/>
              </a:rPr>
              <a:t>                            Contd….</a:t>
            </a:r>
            <a:endParaRPr/>
          </a:p>
        </p:txBody>
      </p:sp>
      <p:sp>
        <p:nvSpPr>
          <p:cNvPr id="327" name="Google Shape;327;p2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28" name="Google Shape;328;p22"/>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
        <p:nvSpPr>
          <p:cNvPr id="329" name="Google Shape;329;p22"/>
          <p:cNvSpPr txBox="1"/>
          <p:nvPr/>
        </p:nvSpPr>
        <p:spPr>
          <a:xfrm>
            <a:off x="0" y="0"/>
            <a:ext cx="71437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Write a program to add two 8-bit data (F0H and 50H) in 8086 and to store result in memory, when assembler is used</a:t>
            </a:r>
            <a:endParaRPr b="1" sz="24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idx="1" type="body"/>
          </p:nvPr>
        </p:nvSpPr>
        <p:spPr>
          <a:xfrm>
            <a:off x="0" y="1447800"/>
            <a:ext cx="8929718" cy="4624406"/>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[SI], AL			; Store content of AL in the location RESULT</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INC SI				; Increment SI to point location of carry</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JC CAR 			; If carry =1, go to the place CAR</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[SI], 00H		; Store 00H in the location CARRY</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JMP LOC1                          	; go to the place LOC1</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CAR: 		MOV [SI], 01H		; Store 01H in the location CARRY</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LOC1:		MOV AH, 4CH</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INT 2IH			; Return to DOS prompt</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CODE 		ENDS				; End of code segment</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END START			; Program ends</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In the above program, the instructions MOV AH, 4CH and INT 2IH at the end of the program are used for returning to the DOS prompt after executing the program in the computer. If instead of these two instructions, if one writes HLT instruction, the computer will hang after executing the program as the CPU goes to halt state and the user will not be able to examine the result</a:t>
            </a:r>
            <a:r>
              <a:rPr lang="en-US" sz="2000">
                <a:latin typeface="Times New Roman"/>
                <a:ea typeface="Times New Roman"/>
                <a:cs typeface="Times New Roman"/>
                <a:sym typeface="Times New Roman"/>
              </a:rPr>
              <a:t>.</a:t>
            </a:r>
            <a:endParaRPr/>
          </a:p>
          <a:p>
            <a:pPr indent="171450" lvl="0" marL="0" rtl="0" algn="l">
              <a:spcBef>
                <a:spcPts val="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335" name="Google Shape;335;p2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36" name="Google Shape;336;p23"/>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rPr>
              <a:t>Session – 12</a:t>
            </a:r>
            <a:endParaRPr/>
          </a:p>
        </p:txBody>
      </p:sp>
      <p:sp>
        <p:nvSpPr>
          <p:cNvPr id="342" name="Google Shape;342;p24"/>
          <p:cNvSpPr txBox="1"/>
          <p:nvPr>
            <p:ph idx="1" type="body"/>
          </p:nvPr>
        </p:nvSpPr>
        <p:spPr>
          <a:xfrm>
            <a:off x="762000" y="2942456"/>
            <a:ext cx="7543800" cy="973088"/>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rgbClr val="004C78"/>
              </a:buClr>
              <a:buSzPts val="3240"/>
              <a:buFont typeface="Verdana"/>
              <a:buChar char="•"/>
            </a:pPr>
            <a:r>
              <a:rPr lang="en-US">
                <a:solidFill>
                  <a:srgbClr val="004C78"/>
                </a:solidFill>
              </a:rPr>
              <a:t>Stack structure and related programming</a:t>
            </a:r>
            <a:endParaRPr/>
          </a:p>
        </p:txBody>
      </p:sp>
      <p:sp>
        <p:nvSpPr>
          <p:cNvPr id="343" name="Google Shape;343;p2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5400">
                <a:latin typeface="Times New Roman"/>
                <a:ea typeface="Times New Roman"/>
                <a:cs typeface="Times New Roman"/>
                <a:sym typeface="Times New Roman"/>
              </a:rPr>
              <a:t>Stack Structure</a:t>
            </a:r>
            <a:endParaRPr sz="5400"/>
          </a:p>
        </p:txBody>
      </p:sp>
      <p:sp>
        <p:nvSpPr>
          <p:cNvPr id="349" name="Google Shape;349;p2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50" name="Google Shape;350;p25"/>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pic>
        <p:nvPicPr>
          <p:cNvPr id="351" name="Google Shape;351;p25"/>
          <p:cNvPicPr preferRelativeResize="0"/>
          <p:nvPr/>
        </p:nvPicPr>
        <p:blipFill rotWithShape="1">
          <a:blip r:embed="rId4">
            <a:alphaModFix/>
          </a:blip>
          <a:srcRect b="0" l="0" r="0" t="0"/>
          <a:stretch/>
        </p:blipFill>
        <p:spPr>
          <a:xfrm>
            <a:off x="1214414" y="1295400"/>
            <a:ext cx="6429420" cy="2932559"/>
          </a:xfrm>
          <a:prstGeom prst="rect">
            <a:avLst/>
          </a:prstGeom>
          <a:noFill/>
          <a:ln>
            <a:noFill/>
          </a:ln>
        </p:spPr>
      </p:pic>
      <p:sp>
        <p:nvSpPr>
          <p:cNvPr id="352" name="Google Shape;352;p25"/>
          <p:cNvSpPr/>
          <p:nvPr/>
        </p:nvSpPr>
        <p:spPr>
          <a:xfrm>
            <a:off x="323528" y="4381214"/>
            <a:ext cx="8532440" cy="203132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accent1"/>
              </a:buClr>
              <a:buSzPts val="1800"/>
              <a:buFont typeface="Noto Sans Symbols"/>
              <a:buChar char="⮚"/>
            </a:pPr>
            <a:r>
              <a:rPr lang="en-US" sz="1800">
                <a:solidFill>
                  <a:schemeClr val="accent1"/>
                </a:solidFill>
                <a:latin typeface="Times New Roman"/>
                <a:ea typeface="Times New Roman"/>
                <a:cs typeface="Times New Roman"/>
                <a:sym typeface="Times New Roman"/>
              </a:rPr>
              <a:t>Stack is a set of memory locations in the Read/Write memory which is used for temporary storage of binary information during the execution of a program. </a:t>
            </a:r>
            <a:endParaRPr/>
          </a:p>
          <a:p>
            <a:pPr indent="-285750" lvl="0" marL="285750" marR="0" rtl="0" algn="just">
              <a:spcBef>
                <a:spcPts val="0"/>
              </a:spcBef>
              <a:spcAft>
                <a:spcPts val="0"/>
              </a:spcAft>
              <a:buClr>
                <a:schemeClr val="accent1"/>
              </a:buClr>
              <a:buSzPts val="1800"/>
              <a:buFont typeface="Noto Sans Symbols"/>
              <a:buChar char="⮚"/>
            </a:pPr>
            <a:r>
              <a:rPr lang="en-US" sz="1800">
                <a:solidFill>
                  <a:schemeClr val="accent1"/>
                </a:solidFill>
                <a:latin typeface="Times New Roman"/>
                <a:ea typeface="Times New Roman"/>
                <a:cs typeface="Times New Roman"/>
                <a:sym typeface="Times New Roman"/>
              </a:rPr>
              <a:t>It is implemented in the Last-in-first-out (LIFO) manner. i.e., the data written first can be accessed last, One can put the data on the top of the stack by a special operation known as PUSH. </a:t>
            </a:r>
            <a:endParaRPr/>
          </a:p>
          <a:p>
            <a:pPr indent="-285750" lvl="0" marL="285750" marR="0" rtl="0" algn="just">
              <a:spcBef>
                <a:spcPts val="0"/>
              </a:spcBef>
              <a:spcAft>
                <a:spcPts val="0"/>
              </a:spcAft>
              <a:buClr>
                <a:schemeClr val="accent1"/>
              </a:buClr>
              <a:buSzPts val="1800"/>
              <a:buFont typeface="Noto Sans Symbols"/>
              <a:buChar char="⮚"/>
            </a:pPr>
            <a:r>
              <a:rPr lang="en-US" sz="1800">
                <a:solidFill>
                  <a:schemeClr val="accent1"/>
                </a:solidFill>
                <a:latin typeface="Times New Roman"/>
                <a:ea typeface="Times New Roman"/>
                <a:cs typeface="Times New Roman"/>
                <a:sym typeface="Times New Roman"/>
              </a:rPr>
              <a:t>Data can be read or taken out from the top of the stack by another special instruction known as POP. </a:t>
            </a:r>
            <a:endParaRPr sz="1800">
              <a:solidFill>
                <a:schemeClr val="accent1"/>
              </a:solidFill>
              <a:latin typeface="Times New Roman"/>
              <a:ea typeface="Times New Roman"/>
              <a:cs typeface="Times New Roman"/>
              <a:sym typeface="Times New Roman"/>
            </a:endParaRPr>
          </a:p>
        </p:txBody>
      </p:sp>
      <p:sp>
        <p:nvSpPr>
          <p:cNvPr id="353" name="Google Shape;353;p25"/>
          <p:cNvSpPr/>
          <p:nvPr/>
        </p:nvSpPr>
        <p:spPr>
          <a:xfrm>
            <a:off x="6215074" y="3929066"/>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762000" y="381000"/>
            <a:ext cx="631033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Stack Structure</a:t>
            </a:r>
            <a:endParaRPr sz="4800"/>
          </a:p>
        </p:txBody>
      </p:sp>
      <p:sp>
        <p:nvSpPr>
          <p:cNvPr id="359" name="Google Shape;359;p26"/>
          <p:cNvSpPr txBox="1"/>
          <p:nvPr>
            <p:ph idx="1" type="body"/>
          </p:nvPr>
        </p:nvSpPr>
        <p:spPr>
          <a:xfrm>
            <a:off x="251520" y="1484784"/>
            <a:ext cx="8640960"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2700"/>
              <a:buFont typeface="Times New Roman"/>
              <a:buChar char="•"/>
            </a:pPr>
            <a:r>
              <a:rPr lang="en-US" sz="2000">
                <a:solidFill>
                  <a:schemeClr val="accent1"/>
                </a:solidFill>
                <a:latin typeface="Times New Roman"/>
                <a:ea typeface="Times New Roman"/>
                <a:cs typeface="Times New Roman"/>
                <a:sym typeface="Times New Roman"/>
              </a:rPr>
              <a:t>Stack is implemented in two ways. In the first case, a set of registers is arranged in a shift register organization. </a:t>
            </a:r>
            <a:endParaRPr/>
          </a:p>
          <a:p>
            <a:pPr indent="-346066" lvl="0" marL="346066" rtl="0" algn="just">
              <a:spcBef>
                <a:spcPts val="1800"/>
              </a:spcBef>
              <a:spcAft>
                <a:spcPts val="0"/>
              </a:spcAft>
              <a:buClr>
                <a:schemeClr val="accent1"/>
              </a:buClr>
              <a:buSzPts val="2700"/>
              <a:buFont typeface="Times New Roman"/>
              <a:buChar char="•"/>
            </a:pPr>
            <a:r>
              <a:rPr lang="en-US" sz="2000">
                <a:solidFill>
                  <a:schemeClr val="accent1"/>
                </a:solidFill>
                <a:latin typeface="Times New Roman"/>
                <a:ea typeface="Times New Roman"/>
                <a:cs typeface="Times New Roman"/>
                <a:sym typeface="Times New Roman"/>
              </a:rPr>
              <a:t>One can PUSH or POP data from the top register. The whole block of data moves up or down as a result of push and pop operations respectively. </a:t>
            </a:r>
            <a:endParaRPr/>
          </a:p>
          <a:p>
            <a:pPr indent="-346066" lvl="0" marL="346066" rtl="0" algn="just">
              <a:spcBef>
                <a:spcPts val="1800"/>
              </a:spcBef>
              <a:spcAft>
                <a:spcPts val="0"/>
              </a:spcAft>
              <a:buClr>
                <a:schemeClr val="accent1"/>
              </a:buClr>
              <a:buSzPts val="2700"/>
              <a:buFont typeface="Times New Roman"/>
              <a:buChar char="•"/>
            </a:pPr>
            <a:r>
              <a:rPr lang="en-US" sz="2000">
                <a:solidFill>
                  <a:schemeClr val="accent1"/>
                </a:solidFill>
                <a:latin typeface="Times New Roman"/>
                <a:ea typeface="Times New Roman"/>
                <a:cs typeface="Times New Roman"/>
                <a:sym typeface="Times New Roman"/>
              </a:rPr>
              <a:t>In the second case, a block of RAM area is allocated to the stack. A special purpose register known as stack pointer (SP) points to the top of the stack. </a:t>
            </a:r>
            <a:endParaRPr/>
          </a:p>
          <a:p>
            <a:pPr indent="-346066" lvl="0" marL="346066" rtl="0" algn="just">
              <a:spcBef>
                <a:spcPts val="1800"/>
              </a:spcBef>
              <a:spcAft>
                <a:spcPts val="0"/>
              </a:spcAft>
              <a:buClr>
                <a:schemeClr val="accent1"/>
              </a:buClr>
              <a:buSzPts val="2700"/>
              <a:buFont typeface="Times New Roman"/>
              <a:buChar char="•"/>
            </a:pPr>
            <a:r>
              <a:rPr lang="en-US" sz="2000">
                <a:solidFill>
                  <a:schemeClr val="accent1"/>
                </a:solidFill>
                <a:latin typeface="Times New Roman"/>
                <a:ea typeface="Times New Roman"/>
                <a:cs typeface="Times New Roman"/>
                <a:sym typeface="Times New Roman"/>
              </a:rPr>
              <a:t>Whenever the stack is empty, it points to the bottom address. If a PUSH operation is performed, the data are stored at the location pointed to by SP and it is decremented by one. Similarly if the POP operation is performed, the data are taken out of the location pointed at by SP and SP is incremented by one. In this case the data do not move but SP is incremented or decremented as a result of push or pop operations respectively</a:t>
            </a:r>
            <a:endParaRPr sz="2000">
              <a:solidFill>
                <a:schemeClr val="accent1"/>
              </a:solidFill>
              <a:latin typeface="Times New Roman"/>
              <a:ea typeface="Times New Roman"/>
              <a:cs typeface="Times New Roman"/>
              <a:sym typeface="Times New Roman"/>
            </a:endParaRPr>
          </a:p>
        </p:txBody>
      </p:sp>
      <p:sp>
        <p:nvSpPr>
          <p:cNvPr id="360" name="Google Shape;360;p2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61" name="Google Shape;361;p26"/>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762000" y="381000"/>
            <a:ext cx="631033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Stack Structure</a:t>
            </a:r>
            <a:endParaRPr sz="4400"/>
          </a:p>
        </p:txBody>
      </p:sp>
      <p:sp>
        <p:nvSpPr>
          <p:cNvPr id="367" name="Google Shape;367;p27"/>
          <p:cNvSpPr txBox="1"/>
          <p:nvPr>
            <p:ph idx="1" type="body"/>
          </p:nvPr>
        </p:nvSpPr>
        <p:spPr>
          <a:xfrm>
            <a:off x="251520" y="1428736"/>
            <a:ext cx="8640960" cy="423028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Application of Stack: Stack provides a powerful data structure which has applications in many situations. The main advantage of the stack is that, We can store data (PUSH) in it with out destroying previously stored data.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This is not true in the case of other registers and memory locations. stack operations are also very fast The stack may also be used for storing local variables of subroutine and for the transfer of parameter addresses to a subroutine.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This facilitates the implementation of re-entrant subroutines which is a very important software property. The disadvantage is, as the stack has no fixed address, it is difficult to debug and document a program that uses stack</a:t>
            </a:r>
            <a:r>
              <a:rPr lang="en-US" sz="2000"/>
              <a:t>. </a:t>
            </a:r>
            <a:endParaRPr sz="2000"/>
          </a:p>
        </p:txBody>
      </p:sp>
      <p:sp>
        <p:nvSpPr>
          <p:cNvPr id="368" name="Google Shape;368;p2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69" name="Google Shape;369;p27"/>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762000" y="381000"/>
            <a:ext cx="638176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Stack Operation</a:t>
            </a:r>
            <a:endParaRPr sz="4400">
              <a:latin typeface="Times New Roman"/>
              <a:ea typeface="Times New Roman"/>
              <a:cs typeface="Times New Roman"/>
              <a:sym typeface="Times New Roman"/>
            </a:endParaRPr>
          </a:p>
        </p:txBody>
      </p:sp>
      <p:sp>
        <p:nvSpPr>
          <p:cNvPr id="375" name="Google Shape;375;p28"/>
          <p:cNvSpPr txBox="1"/>
          <p:nvPr>
            <p:ph idx="1" type="body"/>
          </p:nvPr>
        </p:nvSpPr>
        <p:spPr>
          <a:xfrm>
            <a:off x="251520" y="1447800"/>
            <a:ext cx="8640960"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Stack operation: Operations on stack are performed using the two instructions namely PUSH and POP. The contents of the stack are moved to certain memory locations after PUSH instruction. </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Similarly, the contents of the memory are transferred back to registers by POP instruction</a:t>
            </a:r>
            <a:r>
              <a:rPr lang="en-US"/>
              <a:t>. </a:t>
            </a:r>
            <a:endParaRPr/>
          </a:p>
        </p:txBody>
      </p:sp>
      <p:sp>
        <p:nvSpPr>
          <p:cNvPr id="376" name="Google Shape;376;p2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77" name="Google Shape;377;p28"/>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PUSH operation of the Stack</a:t>
            </a:r>
            <a:endParaRPr/>
          </a:p>
        </p:txBody>
      </p:sp>
      <p:sp>
        <p:nvSpPr>
          <p:cNvPr id="383" name="Google Shape;383;p29"/>
          <p:cNvSpPr txBox="1"/>
          <p:nvPr>
            <p:ph idx="1" type="body"/>
          </p:nvPr>
        </p:nvSpPr>
        <p:spPr>
          <a:xfrm>
            <a:off x="214282" y="1447800"/>
            <a:ext cx="8715436" cy="3886200"/>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Let us consider two registers (register pair) B &amp; C whose contents are 25 &amp; 62. </a:t>
            </a:r>
            <a:endParaRPr sz="2800">
              <a:solidFill>
                <a:schemeClr val="accent1"/>
              </a:solidFill>
              <a:latin typeface="Times New Roman"/>
              <a:ea typeface="Times New Roman"/>
              <a:cs typeface="Times New Roman"/>
              <a:sym typeface="Times New Roman"/>
            </a:endParaRPr>
          </a:p>
        </p:txBody>
      </p:sp>
      <p:sp>
        <p:nvSpPr>
          <p:cNvPr id="384" name="Google Shape;384;p2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85" name="Google Shape;385;p29"/>
          <p:cNvPicPr preferRelativeResize="0"/>
          <p:nvPr/>
        </p:nvPicPr>
        <p:blipFill rotWithShape="1">
          <a:blip r:embed="rId3">
            <a:alphaModFix/>
          </a:blip>
          <a:srcRect b="0" l="0" r="0" t="0"/>
          <a:stretch/>
        </p:blipFill>
        <p:spPr>
          <a:xfrm>
            <a:off x="0" y="2500306"/>
            <a:ext cx="9001156" cy="3747722"/>
          </a:xfrm>
          <a:prstGeom prst="rect">
            <a:avLst/>
          </a:prstGeom>
          <a:noFill/>
          <a:ln>
            <a:noFill/>
          </a:ln>
        </p:spPr>
      </p:pic>
      <p:pic>
        <p:nvPicPr>
          <p:cNvPr id="386" name="Google Shape;386;p29"/>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387" name="Google Shape;387;p29"/>
          <p:cNvSpPr/>
          <p:nvPr/>
        </p:nvSpPr>
        <p:spPr>
          <a:xfrm>
            <a:off x="5143504" y="6215082"/>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1" y="134946"/>
            <a:ext cx="7072330" cy="10763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How does our Microprocessor Based System looks like..?</a:t>
            </a:r>
            <a:endParaRPr/>
          </a:p>
        </p:txBody>
      </p:sp>
      <p:sp>
        <p:nvSpPr>
          <p:cNvPr id="171" name="Google Shape;171;p3"/>
          <p:cNvSpPr txBox="1"/>
          <p:nvPr>
            <p:ph idx="1" type="body"/>
          </p:nvPr>
        </p:nvSpPr>
        <p:spPr>
          <a:xfrm>
            <a:off x="6572264" y="5572140"/>
            <a:ext cx="2285984" cy="357190"/>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chemeClr val="dk2"/>
              </a:buClr>
              <a:buSzPts val="1485"/>
              <a:buFont typeface="Verdana"/>
              <a:buNone/>
            </a:pPr>
            <a:r>
              <a:rPr lang="en-US" sz="1100">
                <a:solidFill>
                  <a:schemeClr val="dk2"/>
                </a:solidFill>
              </a:rPr>
              <a:t>Working Model from Laboratory</a:t>
            </a:r>
            <a:endParaRPr sz="1100">
              <a:solidFill>
                <a:schemeClr val="dk2"/>
              </a:solidFill>
            </a:endParaRPr>
          </a:p>
          <a:p>
            <a:pPr indent="-174615" lvl="0" marL="346066" rtl="0" algn="l">
              <a:spcBef>
                <a:spcPts val="180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a:p>
            <a:pPr indent="-140325" lvl="0" marL="346066" rtl="0" algn="l">
              <a:spcBef>
                <a:spcPts val="1800"/>
              </a:spcBef>
              <a:spcAft>
                <a:spcPts val="0"/>
              </a:spcAft>
              <a:buClr>
                <a:schemeClr val="dk1"/>
              </a:buClr>
              <a:buSzPts val="3240"/>
              <a:buFont typeface="Verdana"/>
              <a:buNone/>
            </a:pPr>
            <a:r>
              <a:t/>
            </a:r>
            <a:endParaRPr i="1"/>
          </a:p>
        </p:txBody>
      </p:sp>
      <p:sp>
        <p:nvSpPr>
          <p:cNvPr id="172" name="Google Shape;172;p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73" name="Google Shape;173;p3"/>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
        <p:nvSpPr>
          <p:cNvPr id="174" name="Google Shape;174;p3"/>
          <p:cNvSpPr txBox="1"/>
          <p:nvPr/>
        </p:nvSpPr>
        <p:spPr>
          <a:xfrm>
            <a:off x="0" y="6143644"/>
            <a:ext cx="885828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AD5416"/>
                </a:solidFill>
                <a:latin typeface="Times New Roman"/>
                <a:ea typeface="Times New Roman"/>
                <a:cs typeface="Times New Roman"/>
                <a:sym typeface="Times New Roman"/>
              </a:rPr>
              <a:t>Note: Information Provided in the next slides is subjected with © Oxford University Press 2013</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pic>
        <p:nvPicPr>
          <p:cNvPr id="175" name="Google Shape;175;p3"/>
          <p:cNvPicPr preferRelativeResize="0"/>
          <p:nvPr/>
        </p:nvPicPr>
        <p:blipFill rotWithShape="1">
          <a:blip r:embed="rId4">
            <a:alphaModFix/>
          </a:blip>
          <a:srcRect b="0" l="0" r="0" t="0"/>
          <a:stretch/>
        </p:blipFill>
        <p:spPr>
          <a:xfrm>
            <a:off x="395536" y="1425584"/>
            <a:ext cx="8462712" cy="38756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762000" y="381000"/>
            <a:ext cx="6391281"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The POP operation of the S</a:t>
            </a:r>
            <a:r>
              <a:rPr lang="en-US">
                <a:latin typeface="Times New Roman"/>
                <a:ea typeface="Times New Roman"/>
                <a:cs typeface="Times New Roman"/>
                <a:sym typeface="Times New Roman"/>
              </a:rPr>
              <a:t>tack</a:t>
            </a:r>
            <a:endParaRPr>
              <a:latin typeface="Times New Roman"/>
              <a:ea typeface="Times New Roman"/>
              <a:cs typeface="Times New Roman"/>
              <a:sym typeface="Times New Roman"/>
            </a:endParaRPr>
          </a:p>
        </p:txBody>
      </p:sp>
      <p:sp>
        <p:nvSpPr>
          <p:cNvPr id="393" name="Google Shape;393;p3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394" name="Google Shape;394;p30"/>
          <p:cNvPicPr preferRelativeResize="0"/>
          <p:nvPr/>
        </p:nvPicPr>
        <p:blipFill rotWithShape="1">
          <a:blip r:embed="rId3">
            <a:alphaModFix/>
          </a:blip>
          <a:srcRect b="0" l="0" r="0" t="0"/>
          <a:stretch/>
        </p:blipFill>
        <p:spPr>
          <a:xfrm>
            <a:off x="539552" y="1571612"/>
            <a:ext cx="3286125" cy="5072098"/>
          </a:xfrm>
          <a:prstGeom prst="rect">
            <a:avLst/>
          </a:prstGeom>
          <a:noFill/>
          <a:ln>
            <a:noFill/>
          </a:ln>
        </p:spPr>
      </p:pic>
      <p:pic>
        <p:nvPicPr>
          <p:cNvPr id="395" name="Google Shape;395;p30"/>
          <p:cNvPicPr preferRelativeResize="0"/>
          <p:nvPr/>
        </p:nvPicPr>
        <p:blipFill rotWithShape="1">
          <a:blip r:embed="rId4">
            <a:alphaModFix/>
          </a:blip>
          <a:srcRect b="0" l="0" r="0" t="0"/>
          <a:stretch/>
        </p:blipFill>
        <p:spPr>
          <a:xfrm>
            <a:off x="4929190" y="1500174"/>
            <a:ext cx="4000527" cy="4643470"/>
          </a:xfrm>
          <a:prstGeom prst="rect">
            <a:avLst/>
          </a:prstGeom>
          <a:noFill/>
          <a:ln>
            <a:noFill/>
          </a:ln>
        </p:spPr>
      </p:pic>
      <p:sp>
        <p:nvSpPr>
          <p:cNvPr id="396" name="Google Shape;396;p30"/>
          <p:cNvSpPr/>
          <p:nvPr/>
        </p:nvSpPr>
        <p:spPr>
          <a:xfrm>
            <a:off x="3630669" y="3624216"/>
            <a:ext cx="962347" cy="445920"/>
          </a:xfrm>
          <a:prstGeom prst="rightArrow">
            <a:avLst>
              <a:gd fmla="val 50000" name="adj1"/>
              <a:gd fmla="val 50000" name="adj2"/>
            </a:avLst>
          </a:prstGeom>
          <a:gradFill>
            <a:gsLst>
              <a:gs pos="0">
                <a:srgbClr val="006CB9"/>
              </a:gs>
              <a:gs pos="100000">
                <a:srgbClr val="97BDF8"/>
              </a:gs>
            </a:gsLst>
            <a:lin ang="16200000" scaled="0"/>
          </a:gradFill>
          <a:ln cap="flat" cmpd="sng" w="9525">
            <a:solidFill>
              <a:srgbClr val="0064A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pic>
        <p:nvPicPr>
          <p:cNvPr id="397" name="Google Shape;397;p30"/>
          <p:cNvPicPr preferRelativeResize="0"/>
          <p:nvPr/>
        </p:nvPicPr>
        <p:blipFill rotWithShape="1">
          <a:blip r:embed="rId5">
            <a:alphaModFix/>
          </a:blip>
          <a:srcRect b="0" l="0" r="0" t="0"/>
          <a:stretch/>
        </p:blipFill>
        <p:spPr>
          <a:xfrm>
            <a:off x="7153281" y="0"/>
            <a:ext cx="1990725" cy="1295400"/>
          </a:xfrm>
          <a:prstGeom prst="rect">
            <a:avLst/>
          </a:prstGeom>
          <a:noFill/>
          <a:ln>
            <a:noFill/>
          </a:ln>
        </p:spPr>
      </p:pic>
      <p:sp>
        <p:nvSpPr>
          <p:cNvPr id="398" name="Google Shape;398;p30"/>
          <p:cNvSpPr/>
          <p:nvPr/>
        </p:nvSpPr>
        <p:spPr>
          <a:xfrm>
            <a:off x="4929190" y="6286520"/>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1"/>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Example program</a:t>
            </a:r>
            <a:endParaRPr sz="3600">
              <a:latin typeface="Times New Roman"/>
              <a:ea typeface="Times New Roman"/>
              <a:cs typeface="Times New Roman"/>
              <a:sym typeface="Times New Roman"/>
            </a:endParaRPr>
          </a:p>
        </p:txBody>
      </p:sp>
      <p:sp>
        <p:nvSpPr>
          <p:cNvPr id="404" name="Google Shape;404;p31"/>
          <p:cNvSpPr txBox="1"/>
          <p:nvPr>
            <p:ph idx="1" type="body"/>
          </p:nvPr>
        </p:nvSpPr>
        <p:spPr>
          <a:xfrm>
            <a:off x="0" y="1447800"/>
            <a:ext cx="9144000" cy="2485256"/>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2430"/>
              <a:buFont typeface="Times New Roman"/>
              <a:buChar char="•"/>
            </a:pPr>
            <a:r>
              <a:rPr b="1" lang="en-US" sz="1800">
                <a:solidFill>
                  <a:schemeClr val="accent1"/>
                </a:solidFill>
                <a:latin typeface="Times New Roman"/>
                <a:ea typeface="Times New Roman"/>
                <a:cs typeface="Times New Roman"/>
                <a:sym typeface="Times New Roman"/>
              </a:rPr>
              <a:t>Write a program to initialize the stack pointer (SP) and store the contents of the register pair HL on stack by using PUSH instruction. Use the contents of the register pair for delay counter and at the end of the delay retrieve the contents of H-L using POP.</a:t>
            </a:r>
            <a:endParaRPr b="1" sz="1800">
              <a:solidFill>
                <a:schemeClr val="accent1"/>
              </a:solidFill>
              <a:latin typeface="Times New Roman"/>
              <a:ea typeface="Times New Roman"/>
              <a:cs typeface="Times New Roman"/>
              <a:sym typeface="Times New Roman"/>
            </a:endParaRPr>
          </a:p>
        </p:txBody>
      </p:sp>
      <p:sp>
        <p:nvSpPr>
          <p:cNvPr id="405" name="Google Shape;405;p3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406" name="Google Shape;406;p31"/>
          <p:cNvGrpSpPr/>
          <p:nvPr/>
        </p:nvGrpSpPr>
        <p:grpSpPr>
          <a:xfrm>
            <a:off x="285720" y="2428868"/>
            <a:ext cx="8715436" cy="3811640"/>
            <a:chOff x="1691680" y="2924944"/>
            <a:chExt cx="5429250" cy="4572000"/>
          </a:xfrm>
        </p:grpSpPr>
        <p:pic>
          <p:nvPicPr>
            <p:cNvPr id="407" name="Google Shape;407;p31"/>
            <p:cNvPicPr preferRelativeResize="0"/>
            <p:nvPr/>
          </p:nvPicPr>
          <p:blipFill rotWithShape="1">
            <a:blip r:embed="rId3">
              <a:alphaModFix/>
            </a:blip>
            <a:srcRect b="0" l="0" r="0" t="0"/>
            <a:stretch/>
          </p:blipFill>
          <p:spPr>
            <a:xfrm>
              <a:off x="1691680" y="2924944"/>
              <a:ext cx="5429250" cy="2800350"/>
            </a:xfrm>
            <a:prstGeom prst="rect">
              <a:avLst/>
            </a:prstGeom>
            <a:noFill/>
            <a:ln>
              <a:noFill/>
            </a:ln>
          </p:spPr>
        </p:pic>
        <p:pic>
          <p:nvPicPr>
            <p:cNvPr id="408" name="Google Shape;408;p31"/>
            <p:cNvPicPr preferRelativeResize="0"/>
            <p:nvPr/>
          </p:nvPicPr>
          <p:blipFill rotWithShape="1">
            <a:blip r:embed="rId4">
              <a:alphaModFix/>
            </a:blip>
            <a:srcRect b="0" l="0" r="0" t="0"/>
            <a:stretch/>
          </p:blipFill>
          <p:spPr>
            <a:xfrm>
              <a:off x="1710730" y="5725294"/>
              <a:ext cx="5410200" cy="1771650"/>
            </a:xfrm>
            <a:prstGeom prst="rect">
              <a:avLst/>
            </a:prstGeom>
            <a:noFill/>
            <a:ln>
              <a:noFill/>
            </a:ln>
          </p:spPr>
        </p:pic>
      </p:grpSp>
      <p:pic>
        <p:nvPicPr>
          <p:cNvPr id="409" name="Google Shape;409;p31"/>
          <p:cNvPicPr preferRelativeResize="0"/>
          <p:nvPr/>
        </p:nvPicPr>
        <p:blipFill rotWithShape="1">
          <a:blip r:embed="rId5">
            <a:alphaModFix/>
          </a:blip>
          <a:srcRect b="0" l="0" r="0" t="0"/>
          <a:stretch/>
        </p:blipFill>
        <p:spPr>
          <a:xfrm>
            <a:off x="7153281" y="0"/>
            <a:ext cx="1990725" cy="1295400"/>
          </a:xfrm>
          <a:prstGeom prst="rect">
            <a:avLst/>
          </a:prstGeom>
          <a:noFill/>
          <a:ln>
            <a:noFill/>
          </a:ln>
        </p:spPr>
      </p:pic>
      <p:sp>
        <p:nvSpPr>
          <p:cNvPr id="410" name="Google Shape;410;p31"/>
          <p:cNvSpPr/>
          <p:nvPr/>
        </p:nvSpPr>
        <p:spPr>
          <a:xfrm>
            <a:off x="1142976" y="6286520"/>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762000" y="404664"/>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rPr>
              <a:t>Session – 13 </a:t>
            </a:r>
            <a:endParaRPr/>
          </a:p>
        </p:txBody>
      </p:sp>
      <p:sp>
        <p:nvSpPr>
          <p:cNvPr id="416" name="Google Shape;416;p32"/>
          <p:cNvSpPr txBox="1"/>
          <p:nvPr>
            <p:ph idx="1" type="body"/>
          </p:nvPr>
        </p:nvSpPr>
        <p:spPr>
          <a:xfrm>
            <a:off x="762000" y="2231098"/>
            <a:ext cx="7543800" cy="1117104"/>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rgbClr val="004C78"/>
              </a:buClr>
              <a:buSzPts val="3240"/>
              <a:buFont typeface="Verdana"/>
              <a:buChar char="•"/>
            </a:pPr>
            <a:r>
              <a:rPr lang="en-US">
                <a:solidFill>
                  <a:srgbClr val="004C78"/>
                </a:solidFill>
              </a:rPr>
              <a:t>Interrupt Structure and related programming</a:t>
            </a:r>
            <a:endParaRPr/>
          </a:p>
        </p:txBody>
      </p:sp>
      <p:sp>
        <p:nvSpPr>
          <p:cNvPr id="417" name="Google Shape;417;p3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Interrupts </a:t>
            </a:r>
            <a:endParaRPr sz="4400">
              <a:latin typeface="Times New Roman"/>
              <a:ea typeface="Times New Roman"/>
              <a:cs typeface="Times New Roman"/>
              <a:sym typeface="Times New Roman"/>
            </a:endParaRPr>
          </a:p>
        </p:txBody>
      </p:sp>
      <p:sp>
        <p:nvSpPr>
          <p:cNvPr id="423" name="Google Shape;423;p33"/>
          <p:cNvSpPr txBox="1"/>
          <p:nvPr>
            <p:ph idx="1" type="body"/>
          </p:nvPr>
        </p:nvSpPr>
        <p:spPr>
          <a:xfrm>
            <a:off x="0" y="1447800"/>
            <a:ext cx="8748464"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780"/>
              <a:buFont typeface="Times New Roman"/>
              <a:buChar char="•"/>
            </a:pPr>
            <a:r>
              <a:rPr b="1" lang="en-US" sz="2800" u="sng">
                <a:solidFill>
                  <a:schemeClr val="accent1"/>
                </a:solidFill>
                <a:latin typeface="Times New Roman"/>
                <a:ea typeface="Times New Roman"/>
                <a:cs typeface="Times New Roman"/>
                <a:sym typeface="Times New Roman"/>
                <a:hlinkClick r:id="rId3">
                  <a:extLst>
                    <a:ext uri="{A12FA001-AC4F-418D-AE19-62706E023703}">
                      <ahyp:hlinkClr val="tx"/>
                    </a:ext>
                  </a:extLst>
                </a:hlinkClick>
              </a:rPr>
              <a:t>The meaning of ‘interrupts’ is to break the sequence of</a:t>
            </a:r>
            <a:r>
              <a:rPr lang="en-US" sz="2800">
                <a:solidFill>
                  <a:schemeClr val="accent1"/>
                </a:solidFill>
                <a:latin typeface="Times New Roman"/>
                <a:ea typeface="Times New Roman"/>
                <a:cs typeface="Times New Roman"/>
                <a:sym typeface="Times New Roman"/>
              </a:rPr>
              <a:t> operation </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While the CPU is executing a program, an interrupt breaks the normal sequence of execution of instructions, diverts its execution to some other program called Interrupt Service Routine (ISR) </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After executing ISR , the control is transferred back again to the main program 8086 Interrupts and Interrupt Response</a:t>
            </a:r>
            <a:endParaRPr sz="2800">
              <a:solidFill>
                <a:schemeClr val="accent1"/>
              </a:solidFill>
              <a:latin typeface="Times New Roman"/>
              <a:ea typeface="Times New Roman"/>
              <a:cs typeface="Times New Roman"/>
              <a:sym typeface="Times New Roman"/>
            </a:endParaRPr>
          </a:p>
        </p:txBody>
      </p:sp>
      <p:sp>
        <p:nvSpPr>
          <p:cNvPr id="424" name="Google Shape;424;p3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25" name="Google Shape;425;p33"/>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762000" y="381000"/>
            <a:ext cx="638176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Types of Interrupt</a:t>
            </a:r>
            <a:endParaRPr sz="4800">
              <a:latin typeface="Times New Roman"/>
              <a:ea typeface="Times New Roman"/>
              <a:cs typeface="Times New Roman"/>
              <a:sym typeface="Times New Roman"/>
            </a:endParaRPr>
          </a:p>
        </p:txBody>
      </p:sp>
      <p:sp>
        <p:nvSpPr>
          <p:cNvPr id="431" name="Google Shape;431;p34"/>
          <p:cNvSpPr txBox="1"/>
          <p:nvPr>
            <p:ph idx="1" type="body"/>
          </p:nvPr>
        </p:nvSpPr>
        <p:spPr>
          <a:xfrm>
            <a:off x="214282" y="1447800"/>
            <a:ext cx="8715436" cy="5410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3240"/>
              <a:buFont typeface="Times New Roman"/>
              <a:buNone/>
            </a:pPr>
            <a:r>
              <a:rPr b="1" lang="en-US" u="sng">
                <a:solidFill>
                  <a:schemeClr val="hlink"/>
                </a:solidFill>
                <a:latin typeface="Times New Roman"/>
                <a:ea typeface="Times New Roman"/>
                <a:cs typeface="Times New Roman"/>
                <a:sym typeface="Times New Roman"/>
                <a:hlinkClick r:id="rId3"/>
              </a:rPr>
              <a:t>An 8086 interrupt can come from any one of the three sources</a:t>
            </a:r>
            <a:r>
              <a:rPr lang="en-US">
                <a:latin typeface="Times New Roman"/>
                <a:ea typeface="Times New Roman"/>
                <a:cs typeface="Times New Roman"/>
                <a:sym typeface="Times New Roman"/>
              </a:rPr>
              <a:t> </a:t>
            </a:r>
            <a:endParaRPr/>
          </a:p>
          <a:p>
            <a:pPr indent="-346066" lvl="0" marL="346066" rtl="0" algn="just">
              <a:spcBef>
                <a:spcPts val="1800"/>
              </a:spcBef>
              <a:spcAft>
                <a:spcPts val="0"/>
              </a:spcAft>
              <a:buClr>
                <a:schemeClr val="dk1"/>
              </a:buClr>
              <a:buSzPts val="3240"/>
              <a:buFont typeface="Times New Roman"/>
              <a:buChar char="•"/>
            </a:pPr>
            <a:r>
              <a:rPr lang="en-US">
                <a:latin typeface="Times New Roman"/>
                <a:ea typeface="Times New Roman"/>
                <a:cs typeface="Times New Roman"/>
                <a:sym typeface="Times New Roman"/>
              </a:rPr>
              <a:t>One source is an external signal applied to the Non Maskable Interrupt (NMI) input pin or to the Interrupt (INTR) input pin </a:t>
            </a:r>
            <a:endParaRPr/>
          </a:p>
          <a:p>
            <a:pPr indent="-346066" lvl="0" marL="346066" rtl="0" algn="just">
              <a:spcBef>
                <a:spcPts val="1800"/>
              </a:spcBef>
              <a:spcAft>
                <a:spcPts val="0"/>
              </a:spcAft>
              <a:buClr>
                <a:schemeClr val="dk1"/>
              </a:buClr>
              <a:buSzPts val="3240"/>
              <a:buFont typeface="Times New Roman"/>
              <a:buChar char="•"/>
            </a:pPr>
            <a:r>
              <a:rPr lang="en-US">
                <a:latin typeface="Times New Roman"/>
                <a:ea typeface="Times New Roman"/>
                <a:cs typeface="Times New Roman"/>
                <a:sym typeface="Times New Roman"/>
              </a:rPr>
              <a:t>An interrupt caused by a signal applied to one of these inputs is referred to as a hardware interrupt </a:t>
            </a:r>
            <a:endParaRPr/>
          </a:p>
          <a:p>
            <a:pPr indent="0" lvl="0" marL="0" rtl="0" algn="just">
              <a:spcBef>
                <a:spcPts val="1800"/>
              </a:spcBef>
              <a:spcAft>
                <a:spcPts val="0"/>
              </a:spcAft>
              <a:buClr>
                <a:schemeClr val="dk1"/>
              </a:buClr>
              <a:buSzPts val="3240"/>
              <a:buFont typeface="Times New Roman"/>
              <a:buNone/>
            </a:pPr>
            <a:r>
              <a:rPr b="1" lang="en-US" u="sng">
                <a:solidFill>
                  <a:schemeClr val="hlink"/>
                </a:solidFill>
                <a:latin typeface="Times New Roman"/>
                <a:ea typeface="Times New Roman"/>
                <a:cs typeface="Times New Roman"/>
                <a:sym typeface="Times New Roman"/>
                <a:hlinkClick r:id="rId4"/>
              </a:rPr>
              <a:t>A second source of an interrupt is execution of the</a:t>
            </a:r>
            <a:r>
              <a:rPr lang="en-US">
                <a:latin typeface="Times New Roman"/>
                <a:ea typeface="Times New Roman"/>
                <a:cs typeface="Times New Roman"/>
                <a:sym typeface="Times New Roman"/>
              </a:rPr>
              <a:t> Interrupt instruction, INT, This is referred to as Software Interrupt </a:t>
            </a:r>
            <a:endParaRPr/>
          </a:p>
          <a:p>
            <a:pPr indent="0" lvl="0" marL="0" rtl="0" algn="just">
              <a:spcBef>
                <a:spcPts val="1800"/>
              </a:spcBef>
              <a:spcAft>
                <a:spcPts val="0"/>
              </a:spcAft>
              <a:buClr>
                <a:schemeClr val="accent1"/>
              </a:buClr>
              <a:buSzPts val="3240"/>
              <a:buFont typeface="Times New Roman"/>
              <a:buNone/>
            </a:pPr>
            <a:r>
              <a:rPr b="1" lang="en-US" u="sng">
                <a:solidFill>
                  <a:schemeClr val="accent1"/>
                </a:solidFill>
                <a:latin typeface="Times New Roman"/>
                <a:ea typeface="Times New Roman"/>
                <a:cs typeface="Times New Roman"/>
                <a:sym typeface="Times New Roman"/>
              </a:rPr>
              <a:t>The third source of an interrupt </a:t>
            </a:r>
            <a:r>
              <a:rPr lang="en-US">
                <a:latin typeface="Times New Roman"/>
                <a:ea typeface="Times New Roman"/>
                <a:cs typeface="Times New Roman"/>
                <a:sym typeface="Times New Roman"/>
              </a:rPr>
              <a:t>is some error condition produced in the 8086 by the execution of an instruction </a:t>
            </a:r>
            <a:endParaRPr/>
          </a:p>
          <a:p>
            <a:pPr indent="-346066" lvl="0" marL="346066" rtl="0" algn="just">
              <a:spcBef>
                <a:spcPts val="1800"/>
              </a:spcBef>
              <a:spcAft>
                <a:spcPts val="0"/>
              </a:spcAft>
              <a:buClr>
                <a:schemeClr val="dk1"/>
              </a:buClr>
              <a:buSzPts val="3240"/>
              <a:buFont typeface="Noto Sans Symbols"/>
              <a:buChar char="⮚"/>
            </a:pPr>
            <a:r>
              <a:rPr lang="en-US">
                <a:latin typeface="Times New Roman"/>
                <a:ea typeface="Times New Roman"/>
                <a:cs typeface="Times New Roman"/>
                <a:sym typeface="Times New Roman"/>
              </a:rPr>
              <a:t>An example of this is the divide by zero error</a:t>
            </a:r>
            <a:endParaRPr>
              <a:latin typeface="Times New Roman"/>
              <a:ea typeface="Times New Roman"/>
              <a:cs typeface="Times New Roman"/>
              <a:sym typeface="Times New Roman"/>
            </a:endParaRPr>
          </a:p>
        </p:txBody>
      </p:sp>
      <p:sp>
        <p:nvSpPr>
          <p:cNvPr id="432" name="Google Shape;432;p3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33" name="Google Shape;433;p34"/>
          <p:cNvPicPr preferRelativeResize="0"/>
          <p:nvPr/>
        </p:nvPicPr>
        <p:blipFill rotWithShape="1">
          <a:blip r:embed="rId5">
            <a:alphaModFix/>
          </a:blip>
          <a:srcRect b="0" l="0" r="0" t="0"/>
          <a:stretch/>
        </p:blipFill>
        <p:spPr>
          <a:xfrm>
            <a:off x="7153281" y="0"/>
            <a:ext cx="1990725" cy="1295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39" name="Google Shape;439;p35"/>
          <p:cNvPicPr preferRelativeResize="0"/>
          <p:nvPr/>
        </p:nvPicPr>
        <p:blipFill rotWithShape="1">
          <a:blip r:embed="rId3">
            <a:alphaModFix/>
          </a:blip>
          <a:srcRect b="0" l="0" r="0" t="0"/>
          <a:stretch/>
        </p:blipFill>
        <p:spPr>
          <a:xfrm>
            <a:off x="285720" y="1428736"/>
            <a:ext cx="8643998" cy="4786346"/>
          </a:xfrm>
          <a:prstGeom prst="rect">
            <a:avLst/>
          </a:prstGeom>
          <a:noFill/>
          <a:ln>
            <a:noFill/>
          </a:ln>
        </p:spPr>
      </p:pic>
      <p:sp>
        <p:nvSpPr>
          <p:cNvPr id="440" name="Google Shape;440;p35"/>
          <p:cNvSpPr/>
          <p:nvPr/>
        </p:nvSpPr>
        <p:spPr>
          <a:xfrm>
            <a:off x="1166207" y="332656"/>
            <a:ext cx="548098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Verdana"/>
                <a:ea typeface="Verdana"/>
                <a:cs typeface="Verdana"/>
                <a:sym typeface="Verdana"/>
              </a:rPr>
              <a:t>Types of Interrupt</a:t>
            </a:r>
            <a:endParaRPr b="1" sz="4000">
              <a:solidFill>
                <a:schemeClr val="lt1"/>
              </a:solidFill>
              <a:latin typeface="Verdana"/>
              <a:ea typeface="Verdana"/>
              <a:cs typeface="Verdana"/>
              <a:sym typeface="Verdana"/>
            </a:endParaRPr>
          </a:p>
        </p:txBody>
      </p:sp>
      <p:pic>
        <p:nvPicPr>
          <p:cNvPr id="441" name="Google Shape;441;p35"/>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442" name="Google Shape;442;p35"/>
          <p:cNvSpPr/>
          <p:nvPr/>
        </p:nvSpPr>
        <p:spPr>
          <a:xfrm>
            <a:off x="4429124" y="6357958"/>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48" name="Google Shape;448;p36"/>
          <p:cNvPicPr preferRelativeResize="0"/>
          <p:nvPr/>
        </p:nvPicPr>
        <p:blipFill rotWithShape="1">
          <a:blip r:embed="rId3">
            <a:alphaModFix/>
          </a:blip>
          <a:srcRect b="0" l="0" r="0" t="0"/>
          <a:stretch/>
        </p:blipFill>
        <p:spPr>
          <a:xfrm>
            <a:off x="0" y="1357298"/>
            <a:ext cx="9144000" cy="5000660"/>
          </a:xfrm>
          <a:prstGeom prst="rect">
            <a:avLst/>
          </a:prstGeom>
          <a:noFill/>
          <a:ln>
            <a:noFill/>
          </a:ln>
        </p:spPr>
      </p:pic>
      <p:sp>
        <p:nvSpPr>
          <p:cNvPr id="449" name="Google Shape;449;p36"/>
          <p:cNvSpPr/>
          <p:nvPr/>
        </p:nvSpPr>
        <p:spPr>
          <a:xfrm>
            <a:off x="1166207" y="332656"/>
            <a:ext cx="4624792"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Types of Interrupt</a:t>
            </a:r>
            <a:endParaRPr b="1" sz="4400">
              <a:solidFill>
                <a:schemeClr val="lt1"/>
              </a:solidFill>
              <a:latin typeface="Times New Roman"/>
              <a:ea typeface="Times New Roman"/>
              <a:cs typeface="Times New Roman"/>
              <a:sym typeface="Times New Roman"/>
            </a:endParaRPr>
          </a:p>
        </p:txBody>
      </p:sp>
      <p:pic>
        <p:nvPicPr>
          <p:cNvPr id="450" name="Google Shape;450;p36"/>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451" name="Google Shape;451;p36"/>
          <p:cNvSpPr/>
          <p:nvPr/>
        </p:nvSpPr>
        <p:spPr>
          <a:xfrm>
            <a:off x="4714876" y="6357958"/>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285720" y="381000"/>
            <a:ext cx="6858048"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Hardware Interrupt</a:t>
            </a:r>
            <a:endParaRPr sz="4400">
              <a:latin typeface="Times New Roman"/>
              <a:ea typeface="Times New Roman"/>
              <a:cs typeface="Times New Roman"/>
              <a:sym typeface="Times New Roman"/>
            </a:endParaRPr>
          </a:p>
        </p:txBody>
      </p:sp>
      <p:sp>
        <p:nvSpPr>
          <p:cNvPr id="457" name="Google Shape;457;p3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58" name="Google Shape;458;p37"/>
          <p:cNvPicPr preferRelativeResize="0"/>
          <p:nvPr/>
        </p:nvPicPr>
        <p:blipFill rotWithShape="1">
          <a:blip r:embed="rId3">
            <a:alphaModFix/>
          </a:blip>
          <a:srcRect b="0" l="0" r="0" t="0"/>
          <a:stretch/>
        </p:blipFill>
        <p:spPr>
          <a:xfrm>
            <a:off x="214282" y="1628800"/>
            <a:ext cx="8929718" cy="4957340"/>
          </a:xfrm>
          <a:prstGeom prst="rect">
            <a:avLst/>
          </a:prstGeom>
          <a:noFill/>
          <a:ln>
            <a:noFill/>
          </a:ln>
        </p:spPr>
      </p:pic>
      <p:pic>
        <p:nvPicPr>
          <p:cNvPr id="459" name="Google Shape;459;p37"/>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460" name="Google Shape;460;p37"/>
          <p:cNvSpPr/>
          <p:nvPr/>
        </p:nvSpPr>
        <p:spPr>
          <a:xfrm>
            <a:off x="6000760" y="6215082"/>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Software Interrupts</a:t>
            </a:r>
            <a:endParaRPr sz="4400">
              <a:latin typeface="Times New Roman"/>
              <a:ea typeface="Times New Roman"/>
              <a:cs typeface="Times New Roman"/>
              <a:sym typeface="Times New Roman"/>
            </a:endParaRPr>
          </a:p>
        </p:txBody>
      </p:sp>
      <p:sp>
        <p:nvSpPr>
          <p:cNvPr id="466" name="Google Shape;466;p38"/>
          <p:cNvSpPr txBox="1"/>
          <p:nvPr>
            <p:ph idx="1" type="body"/>
          </p:nvPr>
        </p:nvSpPr>
        <p:spPr>
          <a:xfrm>
            <a:off x="0" y="1447800"/>
            <a:ext cx="9144000" cy="4624406"/>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The interrupt vector table contains 256 four byte entries, contains the CS:IP </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Interrupt vectors for each of the 256 possible interrupts. The table is used to locate the interrupt service routine addresses for each of those interrupts. </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The Interrupt vector table is located in the first 1024 bytes of memory at addresses 000000H-0003FFH.It contains the address(segment and offset)of the interrupt service provider</a:t>
            </a:r>
            <a:endParaRPr sz="2800">
              <a:solidFill>
                <a:schemeClr val="accent1"/>
              </a:solidFill>
              <a:latin typeface="Times New Roman"/>
              <a:ea typeface="Times New Roman"/>
              <a:cs typeface="Times New Roman"/>
              <a:sym typeface="Times New Roman"/>
            </a:endParaRPr>
          </a:p>
        </p:txBody>
      </p:sp>
      <p:sp>
        <p:nvSpPr>
          <p:cNvPr id="467" name="Google Shape;467;p3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68" name="Google Shape;468;p38"/>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 type="body"/>
          </p:nvPr>
        </p:nvSpPr>
        <p:spPr>
          <a:xfrm>
            <a:off x="3491880" y="1428736"/>
            <a:ext cx="5292080" cy="4374296"/>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first five interrupt vectors are identical in all Intel processors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Intel reserves the first 32 interrupt vectors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last 224 vectors are user available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Each is four bytes long in real mode and contains the starting address of the interrupt service procedure.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first two bytes contain the offset address The last two contain the segment address</a:t>
            </a:r>
            <a:endParaRPr>
              <a:solidFill>
                <a:schemeClr val="accent1"/>
              </a:solidFill>
              <a:latin typeface="Times New Roman"/>
              <a:ea typeface="Times New Roman"/>
              <a:cs typeface="Times New Roman"/>
              <a:sym typeface="Times New Roman"/>
            </a:endParaRPr>
          </a:p>
        </p:txBody>
      </p:sp>
      <p:sp>
        <p:nvSpPr>
          <p:cNvPr id="474" name="Google Shape;474;p3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75" name="Google Shape;475;p39"/>
          <p:cNvPicPr preferRelativeResize="0"/>
          <p:nvPr/>
        </p:nvPicPr>
        <p:blipFill rotWithShape="1">
          <a:blip r:embed="rId3">
            <a:alphaModFix/>
          </a:blip>
          <a:srcRect b="0" l="0" r="0" t="0"/>
          <a:stretch/>
        </p:blipFill>
        <p:spPr>
          <a:xfrm>
            <a:off x="107504" y="1500174"/>
            <a:ext cx="3113522" cy="5072098"/>
          </a:xfrm>
          <a:prstGeom prst="rect">
            <a:avLst/>
          </a:prstGeom>
          <a:noFill/>
          <a:ln>
            <a:noFill/>
          </a:ln>
        </p:spPr>
      </p:pic>
      <p:sp>
        <p:nvSpPr>
          <p:cNvPr id="476" name="Google Shape;476;p39"/>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Software Interrupts</a:t>
            </a:r>
            <a:endParaRPr sz="4400">
              <a:latin typeface="Times New Roman"/>
              <a:ea typeface="Times New Roman"/>
              <a:cs typeface="Times New Roman"/>
              <a:sym typeface="Times New Roman"/>
            </a:endParaRPr>
          </a:p>
        </p:txBody>
      </p:sp>
      <p:pic>
        <p:nvPicPr>
          <p:cNvPr id="477" name="Google Shape;477;p39"/>
          <p:cNvPicPr preferRelativeResize="0"/>
          <p:nvPr/>
        </p:nvPicPr>
        <p:blipFill rotWithShape="1">
          <a:blip r:embed="rId4">
            <a:alphaModFix/>
          </a:blip>
          <a:srcRect b="0" l="0" r="0" t="0"/>
          <a:stretch/>
        </p:blipFill>
        <p:spPr>
          <a:xfrm>
            <a:off x="7153281" y="0"/>
            <a:ext cx="1990725" cy="1295400"/>
          </a:xfrm>
          <a:prstGeom prst="rect">
            <a:avLst/>
          </a:prstGeom>
          <a:noFill/>
          <a:ln>
            <a:noFill/>
          </a:ln>
        </p:spPr>
      </p:pic>
      <p:sp>
        <p:nvSpPr>
          <p:cNvPr id="478" name="Google Shape;478;p39"/>
          <p:cNvSpPr/>
          <p:nvPr/>
        </p:nvSpPr>
        <p:spPr>
          <a:xfrm>
            <a:off x="214282" y="6286520"/>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title"/>
          </p:nvPr>
        </p:nvSpPr>
        <p:spPr>
          <a:xfrm>
            <a:off x="365127" y="357166"/>
            <a:ext cx="6635765" cy="85410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Review of Basics-Layers of Programming</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81" name="Google Shape;181;p4"/>
          <p:cNvSpPr txBox="1"/>
          <p:nvPr>
            <p:ph idx="1" type="body"/>
          </p:nvPr>
        </p:nvSpPr>
        <p:spPr>
          <a:xfrm>
            <a:off x="365760" y="1645919"/>
            <a:ext cx="4777744" cy="5075563"/>
          </a:xfrm>
          <a:prstGeom prst="rect">
            <a:avLst/>
          </a:prstGeom>
          <a:noFill/>
          <a:ln>
            <a:noFill/>
          </a:ln>
        </p:spPr>
        <p:txBody>
          <a:bodyPr anchorCtr="0" anchor="t" bIns="45700" lIns="91425" spcFirstLastPara="1" rIns="91425" wrap="square" tIns="45700">
            <a:noAutofit/>
          </a:bodyPr>
          <a:lstStyle/>
          <a:p>
            <a:pPr indent="-346066" lvl="0" marL="346066" rtl="0" algn="l">
              <a:spcBef>
                <a:spcPts val="0"/>
              </a:spcBef>
              <a:spcAft>
                <a:spcPts val="0"/>
              </a:spcAft>
              <a:buClr>
                <a:schemeClr val="accent2"/>
              </a:buClr>
              <a:buSzPts val="3240"/>
              <a:buFont typeface="Times New Roman"/>
              <a:buChar char="•"/>
            </a:pPr>
            <a:r>
              <a:rPr b="1" lang="en-US">
                <a:solidFill>
                  <a:schemeClr val="accent2"/>
                </a:solidFill>
                <a:latin typeface="Times New Roman"/>
                <a:ea typeface="Times New Roman"/>
                <a:cs typeface="Times New Roman"/>
                <a:sym typeface="Times New Roman"/>
              </a:rPr>
              <a:t>Machine Language</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Binary</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Hexadecimal</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Machine code or object code</a:t>
            </a:r>
            <a:endParaRPr/>
          </a:p>
          <a:p>
            <a:pPr indent="-346066" lvl="0" marL="346066" rtl="0" algn="l">
              <a:spcBef>
                <a:spcPts val="1800"/>
              </a:spcBef>
              <a:spcAft>
                <a:spcPts val="0"/>
              </a:spcAft>
              <a:buClr>
                <a:schemeClr val="accent2"/>
              </a:buClr>
              <a:buSzPts val="3240"/>
              <a:buFont typeface="Times New Roman"/>
              <a:buChar char="•"/>
            </a:pPr>
            <a:r>
              <a:rPr b="1" lang="en-US">
                <a:solidFill>
                  <a:schemeClr val="accent2"/>
                </a:solidFill>
                <a:latin typeface="Times New Roman"/>
                <a:ea typeface="Times New Roman"/>
                <a:cs typeface="Times New Roman"/>
                <a:sym typeface="Times New Roman"/>
              </a:rPr>
              <a:t>   Assembly Language</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Mnemonics</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Assembler</a:t>
            </a:r>
            <a:endParaRPr/>
          </a:p>
          <a:p>
            <a:pPr indent="-346066" lvl="0" marL="346066" rtl="0" algn="l">
              <a:spcBef>
                <a:spcPts val="1800"/>
              </a:spcBef>
              <a:spcAft>
                <a:spcPts val="0"/>
              </a:spcAft>
              <a:buClr>
                <a:schemeClr val="accent2"/>
              </a:buClr>
              <a:buSzPts val="3240"/>
              <a:buFont typeface="Times New Roman"/>
              <a:buChar char="•"/>
            </a:pPr>
            <a:r>
              <a:rPr b="1" lang="en-US">
                <a:solidFill>
                  <a:schemeClr val="accent2"/>
                </a:solidFill>
                <a:latin typeface="Times New Roman"/>
                <a:ea typeface="Times New Roman"/>
                <a:cs typeface="Times New Roman"/>
                <a:sym typeface="Times New Roman"/>
              </a:rPr>
              <a:t>   High-Level Language</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Pascal, Basic, C</a:t>
            </a:r>
            <a:endParaRPr/>
          </a:p>
          <a:p>
            <a:pPr indent="-182558" lvl="1" marL="593710" rtl="0" algn="l">
              <a:spcBef>
                <a:spcPts val="800"/>
              </a:spcBef>
              <a:spcAft>
                <a:spcPts val="0"/>
              </a:spcAft>
              <a:buSzPts val="2400"/>
              <a:buFont typeface="Times New Roman"/>
              <a:buChar char="•"/>
            </a:pPr>
            <a:r>
              <a:rPr b="1" lang="en-US" sz="2400">
                <a:latin typeface="Times New Roman"/>
                <a:ea typeface="Times New Roman"/>
                <a:cs typeface="Times New Roman"/>
                <a:sym typeface="Times New Roman"/>
              </a:rPr>
              <a:t>  Compiler</a:t>
            </a:r>
            <a:endParaRPr/>
          </a:p>
          <a:p>
            <a:pPr indent="-140325" lvl="0" marL="346066" rtl="0" algn="l">
              <a:spcBef>
                <a:spcPts val="1800"/>
              </a:spcBef>
              <a:spcAft>
                <a:spcPts val="0"/>
              </a:spcAft>
              <a:buClr>
                <a:schemeClr val="dk1"/>
              </a:buClr>
              <a:buSzPts val="3240"/>
              <a:buFont typeface="Verdana"/>
              <a:buNone/>
            </a:pPr>
            <a:r>
              <a:t/>
            </a:r>
            <a:endParaRPr/>
          </a:p>
        </p:txBody>
      </p:sp>
      <p:sp>
        <p:nvSpPr>
          <p:cNvPr id="182" name="Google Shape;182;p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83" name="Google Shape;183;p4"/>
          <p:cNvPicPr preferRelativeResize="0"/>
          <p:nvPr/>
        </p:nvPicPr>
        <p:blipFill rotWithShape="1">
          <a:blip r:embed="rId3">
            <a:alphaModFix/>
          </a:blip>
          <a:srcRect b="0" l="0" r="0" t="0"/>
          <a:stretch/>
        </p:blipFill>
        <p:spPr>
          <a:xfrm>
            <a:off x="7153281" y="-27384"/>
            <a:ext cx="1990725" cy="1295400"/>
          </a:xfrm>
          <a:prstGeom prst="rect">
            <a:avLst/>
          </a:prstGeom>
          <a:noFill/>
          <a:ln>
            <a:noFill/>
          </a:ln>
        </p:spPr>
      </p:pic>
      <p:pic>
        <p:nvPicPr>
          <p:cNvPr descr="C:\Users\ADMI\Desktop\download.png" id="184" name="Google Shape;184;p4"/>
          <p:cNvPicPr preferRelativeResize="0"/>
          <p:nvPr/>
        </p:nvPicPr>
        <p:blipFill rotWithShape="1">
          <a:blip r:embed="rId4">
            <a:alphaModFix/>
          </a:blip>
          <a:srcRect b="0" l="0" r="0" t="0"/>
          <a:stretch/>
        </p:blipFill>
        <p:spPr>
          <a:xfrm>
            <a:off x="5072066" y="1428736"/>
            <a:ext cx="3857652" cy="5000660"/>
          </a:xfrm>
          <a:prstGeom prst="rect">
            <a:avLst/>
          </a:prstGeom>
          <a:noFill/>
          <a:ln>
            <a:noFill/>
          </a:ln>
        </p:spPr>
      </p:pic>
      <p:sp>
        <p:nvSpPr>
          <p:cNvPr id="185" name="Google Shape;185;p4"/>
          <p:cNvSpPr/>
          <p:nvPr/>
        </p:nvSpPr>
        <p:spPr>
          <a:xfrm>
            <a:off x="6286512" y="6357958"/>
            <a:ext cx="201048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00"/>
              <a:buFont typeface="Times New Roman"/>
              <a:buNone/>
            </a:pPr>
            <a:r>
              <a:rPr lang="en-US" sz="1400">
                <a:solidFill>
                  <a:schemeClr val="dk2"/>
                </a:solidFill>
                <a:latin typeface="Times New Roman"/>
                <a:ea typeface="Times New Roman"/>
                <a:cs typeface="Times New Roman"/>
                <a:sym typeface="Times New Roman"/>
              </a:rPr>
              <a:t>Picture Courtesy :Google</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0"/>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800">
                <a:latin typeface="Times New Roman"/>
                <a:ea typeface="Times New Roman"/>
                <a:cs typeface="Times New Roman"/>
                <a:sym typeface="Times New Roman"/>
              </a:rPr>
              <a:t>Types of Interrupts</a:t>
            </a:r>
            <a:endParaRPr sz="4800">
              <a:latin typeface="Times New Roman"/>
              <a:ea typeface="Times New Roman"/>
              <a:cs typeface="Times New Roman"/>
              <a:sym typeface="Times New Roman"/>
            </a:endParaRPr>
          </a:p>
        </p:txBody>
      </p:sp>
      <p:sp>
        <p:nvSpPr>
          <p:cNvPr id="484" name="Google Shape;484;p40"/>
          <p:cNvSpPr txBox="1"/>
          <p:nvPr>
            <p:ph idx="1" type="body"/>
          </p:nvPr>
        </p:nvSpPr>
        <p:spPr>
          <a:xfrm>
            <a:off x="3214678" y="1295400"/>
            <a:ext cx="5683384" cy="491968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TYPE 0 The divide error : whenever the results from a division overflows or an attempt is made to divide by zero.</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Type 2 The non-maskable interrupt occurs when a logic 1 is placed on the NMI input pin to the microprocessor. non- maskable—it cannot be disabled</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Type 3 A special one-byte instruction (INT 3) that uses this vector to access its interrupt-service procedure. often used to store a breakpoint in a program for debugging</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TYPE 4 Overflow is a special vector used with the INTO instruction. The INTO instruction interrupts the program if an overflow condition exists.</a:t>
            </a:r>
            <a:endParaRPr sz="2000">
              <a:latin typeface="Times New Roman"/>
              <a:ea typeface="Times New Roman"/>
              <a:cs typeface="Times New Roman"/>
              <a:sym typeface="Times New Roman"/>
            </a:endParaRPr>
          </a:p>
        </p:txBody>
      </p:sp>
      <p:sp>
        <p:nvSpPr>
          <p:cNvPr id="485" name="Google Shape;485;p4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86" name="Google Shape;486;p40"/>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pic>
        <p:nvPicPr>
          <p:cNvPr id="487" name="Google Shape;487;p40"/>
          <p:cNvPicPr preferRelativeResize="0"/>
          <p:nvPr/>
        </p:nvPicPr>
        <p:blipFill rotWithShape="1">
          <a:blip r:embed="rId4">
            <a:alphaModFix/>
          </a:blip>
          <a:srcRect b="0" l="0" r="19707" t="0"/>
          <a:stretch/>
        </p:blipFill>
        <p:spPr>
          <a:xfrm>
            <a:off x="156608" y="1412776"/>
            <a:ext cx="3058070" cy="2516485"/>
          </a:xfrm>
          <a:prstGeom prst="rect">
            <a:avLst/>
          </a:prstGeom>
          <a:noFill/>
          <a:ln>
            <a:noFill/>
          </a:ln>
        </p:spPr>
      </p:pic>
      <p:pic>
        <p:nvPicPr>
          <p:cNvPr id="488" name="Google Shape;488;p40"/>
          <p:cNvPicPr preferRelativeResize="0"/>
          <p:nvPr/>
        </p:nvPicPr>
        <p:blipFill rotWithShape="1">
          <a:blip r:embed="rId5">
            <a:alphaModFix/>
          </a:blip>
          <a:srcRect b="0" l="0" r="0" t="0"/>
          <a:stretch/>
        </p:blipFill>
        <p:spPr>
          <a:xfrm>
            <a:off x="740501" y="4044943"/>
            <a:ext cx="1656184" cy="1309463"/>
          </a:xfrm>
          <a:prstGeom prst="rect">
            <a:avLst/>
          </a:prstGeom>
          <a:noFill/>
          <a:ln>
            <a:noFill/>
          </a:ln>
        </p:spPr>
      </p:pic>
      <p:sp>
        <p:nvSpPr>
          <p:cNvPr id="489" name="Google Shape;489;p40"/>
          <p:cNvSpPr txBox="1"/>
          <p:nvPr/>
        </p:nvSpPr>
        <p:spPr>
          <a:xfrm>
            <a:off x="1076310" y="4977941"/>
            <a:ext cx="732893"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Verdana"/>
                <a:ea typeface="Verdana"/>
                <a:cs typeface="Verdana"/>
                <a:sym typeface="Verdana"/>
              </a:rPr>
              <a:t>TYPE 2</a:t>
            </a:r>
            <a:endParaRPr b="1" sz="1100">
              <a:solidFill>
                <a:schemeClr val="dk1"/>
              </a:solidFill>
              <a:latin typeface="Verdana"/>
              <a:ea typeface="Verdana"/>
              <a:cs typeface="Verdana"/>
              <a:sym typeface="Verdana"/>
            </a:endParaRPr>
          </a:p>
        </p:txBody>
      </p:sp>
      <p:pic>
        <p:nvPicPr>
          <p:cNvPr id="490" name="Google Shape;490;p40"/>
          <p:cNvPicPr preferRelativeResize="0"/>
          <p:nvPr/>
        </p:nvPicPr>
        <p:blipFill rotWithShape="1">
          <a:blip r:embed="rId6">
            <a:alphaModFix/>
          </a:blip>
          <a:srcRect b="0" l="0" r="0" t="0"/>
          <a:stretch/>
        </p:blipFill>
        <p:spPr>
          <a:xfrm>
            <a:off x="357158" y="5572140"/>
            <a:ext cx="2448272" cy="1039066"/>
          </a:xfrm>
          <a:prstGeom prst="rect">
            <a:avLst/>
          </a:prstGeom>
          <a:noFill/>
          <a:ln>
            <a:noFill/>
          </a:ln>
        </p:spPr>
      </p:pic>
      <p:sp>
        <p:nvSpPr>
          <p:cNvPr id="491" name="Google Shape;491;p40"/>
          <p:cNvSpPr txBox="1"/>
          <p:nvPr/>
        </p:nvSpPr>
        <p:spPr>
          <a:xfrm>
            <a:off x="3131840" y="6374025"/>
            <a:ext cx="732893"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Verdana"/>
                <a:ea typeface="Verdana"/>
                <a:cs typeface="Verdana"/>
                <a:sym typeface="Verdana"/>
              </a:rPr>
              <a:t>TYPE 4</a:t>
            </a:r>
            <a:endParaRPr b="1" sz="1100">
              <a:solidFill>
                <a:schemeClr val="dk1"/>
              </a:solidFill>
              <a:latin typeface="Verdana"/>
              <a:ea typeface="Verdana"/>
              <a:cs typeface="Verdana"/>
              <a:sym typeface="Verdana"/>
            </a:endParaRPr>
          </a:p>
        </p:txBody>
      </p:sp>
      <p:sp>
        <p:nvSpPr>
          <p:cNvPr id="492" name="Google Shape;492;p40"/>
          <p:cNvSpPr/>
          <p:nvPr/>
        </p:nvSpPr>
        <p:spPr>
          <a:xfrm>
            <a:off x="6429388" y="6286520"/>
            <a:ext cx="25314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800"/>
              <a:buFont typeface="Times New Roman"/>
              <a:buNone/>
            </a:pPr>
            <a:r>
              <a:rPr lang="en-US" sz="1800">
                <a:solidFill>
                  <a:schemeClr val="dk2"/>
                </a:solidFill>
                <a:latin typeface="Times New Roman"/>
                <a:ea typeface="Times New Roman"/>
                <a:cs typeface="Times New Roman"/>
                <a:sym typeface="Times New Roman"/>
              </a:rPr>
              <a:t>Picture Courtesy :Google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800">
                <a:latin typeface="Times New Roman"/>
                <a:ea typeface="Times New Roman"/>
                <a:cs typeface="Times New Roman"/>
                <a:sym typeface="Times New Roman"/>
              </a:rPr>
              <a:t>Types of Interrupts</a:t>
            </a:r>
            <a:endParaRPr sz="4800">
              <a:latin typeface="Times New Roman"/>
              <a:ea typeface="Times New Roman"/>
              <a:cs typeface="Times New Roman"/>
              <a:sym typeface="Times New Roman"/>
            </a:endParaRPr>
          </a:p>
        </p:txBody>
      </p:sp>
      <p:sp>
        <p:nvSpPr>
          <p:cNvPr id="498" name="Google Shape;498;p41"/>
          <p:cNvSpPr txBox="1"/>
          <p:nvPr>
            <p:ph idx="1" type="body"/>
          </p:nvPr>
        </p:nvSpPr>
        <p:spPr>
          <a:xfrm>
            <a:off x="214282" y="1447800"/>
            <a:ext cx="8929718"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240"/>
              <a:buFont typeface="Times New Roman"/>
              <a:buChar char="•"/>
            </a:pPr>
            <a:r>
              <a:rPr b="1" lang="en-US">
                <a:solidFill>
                  <a:schemeClr val="accent2"/>
                </a:solidFill>
                <a:latin typeface="Times New Roman"/>
                <a:ea typeface="Times New Roman"/>
                <a:cs typeface="Times New Roman"/>
                <a:sym typeface="Times New Roman"/>
              </a:rPr>
              <a:t>TYPE 5 The BOUND </a:t>
            </a:r>
            <a:r>
              <a:rPr lang="en-US">
                <a:solidFill>
                  <a:schemeClr val="accent1"/>
                </a:solidFill>
                <a:latin typeface="Times New Roman"/>
                <a:ea typeface="Times New Roman"/>
                <a:cs typeface="Times New Roman"/>
                <a:sym typeface="Times New Roman"/>
              </a:rPr>
              <a:t>instruction compares a register with boundaries stored in the memory. If the contents of the register are greater than or equal to the first word in memory and less than or equal to the second word, no interrupt occurs because the contents of the register are within bounds. if the contents of the register are out of bounds, a type 5 interrupt ensues as reflected by the overflow flag (OF)</a:t>
            </a:r>
            <a:endParaRPr/>
          </a:p>
          <a:p>
            <a:pPr indent="-346066" lvl="0" marL="346066" rtl="0" algn="just">
              <a:spcBef>
                <a:spcPts val="1800"/>
              </a:spcBef>
              <a:spcAft>
                <a:spcPts val="0"/>
              </a:spcAft>
              <a:buClr>
                <a:schemeClr val="accent2"/>
              </a:buClr>
              <a:buSzPts val="3240"/>
              <a:buFont typeface="Times New Roman"/>
              <a:buChar char="•"/>
            </a:pPr>
            <a:r>
              <a:rPr b="1" lang="en-US">
                <a:solidFill>
                  <a:schemeClr val="accent2"/>
                </a:solidFill>
                <a:latin typeface="Times New Roman"/>
                <a:ea typeface="Times New Roman"/>
                <a:cs typeface="Times New Roman"/>
                <a:sym typeface="Times New Roman"/>
              </a:rPr>
              <a:t>Type 7 </a:t>
            </a:r>
            <a:r>
              <a:rPr lang="en-US">
                <a:solidFill>
                  <a:schemeClr val="accent1"/>
                </a:solidFill>
                <a:latin typeface="Times New Roman"/>
                <a:ea typeface="Times New Roman"/>
                <a:cs typeface="Times New Roman"/>
                <a:sym typeface="Times New Roman"/>
              </a:rPr>
              <a:t>The coprocessor not available interrupt occurs when a coprocessor is not found, as dictated by the machine status word (MSW or CR0) coprocessor control bits. if an ESC or WAIT instruction executes and no coprocessor is found, a type 7 exception or interrupt occurs</a:t>
            </a:r>
            <a:endParaRPr/>
          </a:p>
          <a:p>
            <a:pPr indent="-174615" lvl="0" marL="346066" rtl="0" algn="just">
              <a:spcBef>
                <a:spcPts val="1800"/>
              </a:spcBef>
              <a:spcAft>
                <a:spcPts val="0"/>
              </a:spcAft>
              <a:buClr>
                <a:schemeClr val="dk1"/>
              </a:buClr>
              <a:buSzPts val="2700"/>
              <a:buFont typeface="Verdana"/>
              <a:buNone/>
            </a:pPr>
            <a:r>
              <a:t/>
            </a:r>
            <a:endParaRPr sz="2000"/>
          </a:p>
          <a:p>
            <a:pPr indent="-174615" lvl="0" marL="346066" rtl="0" algn="l">
              <a:spcBef>
                <a:spcPts val="1800"/>
              </a:spcBef>
              <a:spcAft>
                <a:spcPts val="0"/>
              </a:spcAft>
              <a:buClr>
                <a:schemeClr val="dk1"/>
              </a:buClr>
              <a:buSzPts val="2700"/>
              <a:buFont typeface="Verdana"/>
              <a:buNone/>
            </a:pPr>
            <a:r>
              <a:t/>
            </a:r>
            <a:endParaRPr sz="2000"/>
          </a:p>
        </p:txBody>
      </p:sp>
      <p:sp>
        <p:nvSpPr>
          <p:cNvPr id="499" name="Google Shape;499;p41"/>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00" name="Google Shape;500;p41"/>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Types of Interrupts</a:t>
            </a:r>
            <a:endParaRPr sz="4800">
              <a:latin typeface="Times New Roman"/>
              <a:ea typeface="Times New Roman"/>
              <a:cs typeface="Times New Roman"/>
              <a:sym typeface="Times New Roman"/>
            </a:endParaRPr>
          </a:p>
        </p:txBody>
      </p:sp>
      <p:sp>
        <p:nvSpPr>
          <p:cNvPr id="506" name="Google Shape;506;p42"/>
          <p:cNvSpPr txBox="1"/>
          <p:nvPr>
            <p:ph idx="1" type="body"/>
          </p:nvPr>
        </p:nvSpPr>
        <p:spPr>
          <a:xfrm>
            <a:off x="214282" y="1447800"/>
            <a:ext cx="8715436"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8 </a:t>
            </a:r>
            <a:r>
              <a:rPr lang="en-US" sz="2800">
                <a:solidFill>
                  <a:schemeClr val="accent1"/>
                </a:solidFill>
                <a:latin typeface="Times New Roman"/>
                <a:ea typeface="Times New Roman"/>
                <a:cs typeface="Times New Roman"/>
                <a:sym typeface="Times New Roman"/>
              </a:rPr>
              <a:t>A double fault interrupt is activated when two separate interrupts occur during the same instruction.</a:t>
            </a:r>
            <a:endParaRPr/>
          </a:p>
          <a:p>
            <a:pPr indent="-346066" lvl="0" marL="346066" rtl="0" algn="just">
              <a:spcBef>
                <a:spcPts val="1800"/>
              </a:spcBef>
              <a:spcAft>
                <a:spcPts val="0"/>
              </a:spcAft>
              <a:buClr>
                <a:schemeClr val="accent1"/>
              </a:buClr>
              <a:buSzPts val="3780"/>
              <a:buFont typeface="Times New Roman"/>
              <a:buChar char="•"/>
            </a:pPr>
            <a:r>
              <a:rPr lang="en-US" sz="2800">
                <a:solidFill>
                  <a:schemeClr val="accent1"/>
                </a:solidFill>
                <a:latin typeface="Times New Roman"/>
                <a:ea typeface="Times New Roman"/>
                <a:cs typeface="Times New Roman"/>
                <a:sym typeface="Times New Roman"/>
              </a:rPr>
              <a:t>In computing, a double fault is a serious type of error that occurs when a central processing unit (CPU) cannot adequately handle a certain type of system event that requires the CPU’s immediate attention. Double faults may cause computer crashes and error messages, automatic restarting of the machine, and the loss of any unsaved data. They are often caused by problems in the computer’s hardware such as a bad memory module or overheating CPU.</a:t>
            </a:r>
            <a:endParaRPr sz="2800">
              <a:solidFill>
                <a:schemeClr val="accent1"/>
              </a:solidFill>
              <a:latin typeface="Times New Roman"/>
              <a:ea typeface="Times New Roman"/>
              <a:cs typeface="Times New Roman"/>
              <a:sym typeface="Times New Roman"/>
            </a:endParaRPr>
          </a:p>
        </p:txBody>
      </p:sp>
      <p:sp>
        <p:nvSpPr>
          <p:cNvPr id="507" name="Google Shape;507;p42"/>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08" name="Google Shape;508;p42"/>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type="title"/>
          </p:nvPr>
        </p:nvSpPr>
        <p:spPr>
          <a:xfrm>
            <a:off x="762000" y="381000"/>
            <a:ext cx="631033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Types of Interrupts</a:t>
            </a:r>
            <a:endParaRPr sz="4800">
              <a:latin typeface="Times New Roman"/>
              <a:ea typeface="Times New Roman"/>
              <a:cs typeface="Times New Roman"/>
              <a:sym typeface="Times New Roman"/>
            </a:endParaRPr>
          </a:p>
        </p:txBody>
      </p:sp>
      <p:sp>
        <p:nvSpPr>
          <p:cNvPr id="514" name="Google Shape;514;p43"/>
          <p:cNvSpPr txBox="1"/>
          <p:nvPr>
            <p:ph idx="1" type="body"/>
          </p:nvPr>
        </p:nvSpPr>
        <p:spPr>
          <a:xfrm>
            <a:off x="0" y="1447800"/>
            <a:ext cx="9144000" cy="4981596"/>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9</a:t>
            </a:r>
            <a:r>
              <a:rPr lang="en-US" sz="2800">
                <a:solidFill>
                  <a:schemeClr val="accent1"/>
                </a:solidFill>
                <a:latin typeface="Times New Roman"/>
                <a:ea typeface="Times New Roman"/>
                <a:cs typeface="Times New Roman"/>
                <a:sym typeface="Times New Roman"/>
              </a:rPr>
              <a:t> The coprocessor segment overrun occurs if the ESC instruction (coprocessor opcode) memory operand extends beyond offset address FFFFH in real mode.</a:t>
            </a:r>
            <a:endParaRPr/>
          </a:p>
          <a:p>
            <a:pPr indent="-346066" lvl="0" marL="346066" rtl="0" algn="just">
              <a:spcBef>
                <a:spcPts val="180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10 </a:t>
            </a:r>
            <a:r>
              <a:rPr lang="en-US" sz="2800">
                <a:solidFill>
                  <a:schemeClr val="accent1"/>
                </a:solidFill>
                <a:latin typeface="Times New Roman"/>
                <a:ea typeface="Times New Roman"/>
                <a:cs typeface="Times New Roman"/>
                <a:sym typeface="Times New Roman"/>
              </a:rPr>
              <a:t>An invalid task state segment interrupt occurs in the protected mode if the TSS is invalid because the segment limit field is not 002BH or higher. usually because the TSS is not initialized </a:t>
            </a:r>
            <a:endParaRPr/>
          </a:p>
          <a:p>
            <a:pPr indent="-346066" lvl="0" marL="346066" rtl="0" algn="just">
              <a:spcBef>
                <a:spcPts val="180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11 </a:t>
            </a:r>
            <a:r>
              <a:rPr lang="en-US" sz="2800">
                <a:solidFill>
                  <a:schemeClr val="accent1"/>
                </a:solidFill>
                <a:latin typeface="Times New Roman"/>
                <a:ea typeface="Times New Roman"/>
                <a:cs typeface="Times New Roman"/>
                <a:sym typeface="Times New Roman"/>
              </a:rPr>
              <a:t>The segment not present interrupt occurs when the protected mode P bit (P = 0) in a descriptor indicates that the segment is not present or not valid.</a:t>
            </a:r>
            <a:endParaRPr sz="2800">
              <a:solidFill>
                <a:schemeClr val="accent1"/>
              </a:solidFill>
              <a:latin typeface="Times New Roman"/>
              <a:ea typeface="Times New Roman"/>
              <a:cs typeface="Times New Roman"/>
              <a:sym typeface="Times New Roman"/>
            </a:endParaRPr>
          </a:p>
        </p:txBody>
      </p:sp>
      <p:sp>
        <p:nvSpPr>
          <p:cNvPr id="515" name="Google Shape;515;p43"/>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16" name="Google Shape;516;p43"/>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Types of Interrupts</a:t>
            </a:r>
            <a:endParaRPr sz="4400">
              <a:latin typeface="Times New Roman"/>
              <a:ea typeface="Times New Roman"/>
              <a:cs typeface="Times New Roman"/>
              <a:sym typeface="Times New Roman"/>
            </a:endParaRPr>
          </a:p>
        </p:txBody>
      </p:sp>
      <p:sp>
        <p:nvSpPr>
          <p:cNvPr id="522" name="Google Shape;522;p44"/>
          <p:cNvSpPr txBox="1"/>
          <p:nvPr>
            <p:ph idx="1" type="body"/>
          </p:nvPr>
        </p:nvSpPr>
        <p:spPr>
          <a:xfrm>
            <a:off x="142844" y="1500174"/>
            <a:ext cx="8786874" cy="459089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12 </a:t>
            </a:r>
            <a:r>
              <a:rPr lang="en-US" sz="2800">
                <a:solidFill>
                  <a:schemeClr val="accent1"/>
                </a:solidFill>
                <a:latin typeface="Times New Roman"/>
                <a:ea typeface="Times New Roman"/>
                <a:cs typeface="Times New Roman"/>
                <a:sym typeface="Times New Roman"/>
              </a:rPr>
              <a:t>A stack segment overrun occurs if the stack segment is not present (P = 0) in the protected mode or if the limit of the stack segment is exceeded.</a:t>
            </a:r>
            <a:endParaRPr/>
          </a:p>
          <a:p>
            <a:pPr indent="-346066" lvl="0" marL="346066" rtl="0" algn="just">
              <a:spcBef>
                <a:spcPts val="1800"/>
              </a:spcBef>
              <a:spcAft>
                <a:spcPts val="0"/>
              </a:spcAft>
              <a:buClr>
                <a:schemeClr val="accent2"/>
              </a:buClr>
              <a:buSzPts val="3780"/>
              <a:buFont typeface="Times New Roman"/>
              <a:buChar char="•"/>
            </a:pPr>
            <a:r>
              <a:rPr lang="en-US" sz="2800">
                <a:solidFill>
                  <a:schemeClr val="accent2"/>
                </a:solidFill>
                <a:latin typeface="Times New Roman"/>
                <a:ea typeface="Times New Roman"/>
                <a:cs typeface="Times New Roman"/>
                <a:sym typeface="Times New Roman"/>
              </a:rPr>
              <a:t>Type 13 </a:t>
            </a:r>
            <a:r>
              <a:rPr lang="en-US" sz="2800">
                <a:solidFill>
                  <a:schemeClr val="accent1"/>
                </a:solidFill>
                <a:latin typeface="Times New Roman"/>
                <a:ea typeface="Times New Roman"/>
                <a:cs typeface="Times New Roman"/>
                <a:sym typeface="Times New Roman"/>
              </a:rPr>
              <a:t>The general protection fault occurs for most protection violations in 80286–Core2 in protected mode system. These errors occur in Windows as general protection faults. A list of these protection violations follows.</a:t>
            </a:r>
            <a:endParaRPr/>
          </a:p>
          <a:p>
            <a:pPr indent="-106035" lvl="0" marL="346066" rtl="0" algn="just">
              <a:spcBef>
                <a:spcPts val="1800"/>
              </a:spcBef>
              <a:spcAft>
                <a:spcPts val="0"/>
              </a:spcAft>
              <a:buClr>
                <a:schemeClr val="dk1"/>
              </a:buClr>
              <a:buSzPts val="3780"/>
              <a:buFont typeface="Verdana"/>
              <a:buNone/>
            </a:pPr>
            <a:r>
              <a:t/>
            </a:r>
            <a:endParaRPr sz="2800">
              <a:solidFill>
                <a:schemeClr val="accent1"/>
              </a:solidFill>
              <a:latin typeface="Times New Roman"/>
              <a:ea typeface="Times New Roman"/>
              <a:cs typeface="Times New Roman"/>
              <a:sym typeface="Times New Roman"/>
            </a:endParaRPr>
          </a:p>
        </p:txBody>
      </p:sp>
      <p:sp>
        <p:nvSpPr>
          <p:cNvPr id="523" name="Google Shape;523;p44"/>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24" name="Google Shape;524;p44"/>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5"/>
          <p:cNvSpPr txBox="1"/>
          <p:nvPr>
            <p:ph type="title"/>
          </p:nvPr>
        </p:nvSpPr>
        <p:spPr>
          <a:xfrm>
            <a:off x="762000" y="381000"/>
            <a:ext cx="6381768"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400">
                <a:latin typeface="Times New Roman"/>
                <a:ea typeface="Times New Roman"/>
                <a:cs typeface="Times New Roman"/>
                <a:sym typeface="Times New Roman"/>
              </a:rPr>
              <a:t>Types of Interrupts</a:t>
            </a:r>
            <a:endParaRPr sz="4400">
              <a:latin typeface="Times New Roman"/>
              <a:ea typeface="Times New Roman"/>
              <a:cs typeface="Times New Roman"/>
              <a:sym typeface="Times New Roman"/>
            </a:endParaRPr>
          </a:p>
        </p:txBody>
      </p:sp>
      <p:sp>
        <p:nvSpPr>
          <p:cNvPr id="530" name="Google Shape;530;p45"/>
          <p:cNvSpPr txBox="1"/>
          <p:nvPr>
            <p:ph idx="1" type="body"/>
          </p:nvPr>
        </p:nvSpPr>
        <p:spPr>
          <a:xfrm>
            <a:off x="142844" y="1447800"/>
            <a:ext cx="8786874" cy="3886200"/>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240"/>
              <a:buFont typeface="Times New Roman"/>
              <a:buChar char="•"/>
            </a:pPr>
            <a:r>
              <a:rPr lang="en-US">
                <a:solidFill>
                  <a:schemeClr val="accent2"/>
                </a:solidFill>
                <a:latin typeface="Times New Roman"/>
                <a:ea typeface="Times New Roman"/>
                <a:cs typeface="Times New Roman"/>
                <a:sym typeface="Times New Roman"/>
              </a:rPr>
              <a:t>Type 13 </a:t>
            </a:r>
            <a:r>
              <a:rPr lang="en-US">
                <a:solidFill>
                  <a:schemeClr val="accent1"/>
                </a:solidFill>
                <a:latin typeface="Times New Roman"/>
                <a:ea typeface="Times New Roman"/>
                <a:cs typeface="Times New Roman"/>
                <a:sym typeface="Times New Roman"/>
              </a:rPr>
              <a:t>PROTECTION VIOLATIONS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(a) Descriptor table limit exceeded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(b) Privilege rules violated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(c) Invalid descriptor segment type loaded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(d) Write to code segment that is protected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(e) Read from execute-only code segment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(f) Write to read-only data segment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(g) Segment limit exceeded </a:t>
            </a:r>
            <a:endParaRPr/>
          </a:p>
          <a:p>
            <a:pPr indent="-182558" lvl="1" marL="593710" rtl="0" algn="just">
              <a:spcBef>
                <a:spcPts val="800"/>
              </a:spcBef>
              <a:spcAft>
                <a:spcPts val="0"/>
              </a:spcAft>
              <a:buSzPts val="2400"/>
              <a:buChar char="–"/>
            </a:pPr>
            <a:r>
              <a:rPr lang="en-US" sz="2400">
                <a:solidFill>
                  <a:schemeClr val="accent1"/>
                </a:solidFill>
                <a:latin typeface="Times New Roman"/>
                <a:ea typeface="Times New Roman"/>
                <a:cs typeface="Times New Roman"/>
                <a:sym typeface="Times New Roman"/>
              </a:rPr>
              <a:t>(h) CPL = IOPL when executing CTS, HLT, LGDT, LIDT, LLDT, LMSW, or LTR o (i) CPL &gt; IOPL when executing CLI, IN, INS, LOCK, OUT, OUTS, and STI (cont.)</a:t>
            </a:r>
            <a:endParaRPr/>
          </a:p>
          <a:p>
            <a:pPr indent="-140325" lvl="0" marL="346066" rtl="0" algn="l">
              <a:spcBef>
                <a:spcPts val="1800"/>
              </a:spcBef>
              <a:spcAft>
                <a:spcPts val="0"/>
              </a:spcAft>
              <a:buClr>
                <a:schemeClr val="dk1"/>
              </a:buClr>
              <a:buSzPts val="3240"/>
              <a:buFont typeface="Verdana"/>
              <a:buNone/>
            </a:pPr>
            <a:r>
              <a:t/>
            </a:r>
            <a:endParaRPr/>
          </a:p>
        </p:txBody>
      </p:sp>
      <p:sp>
        <p:nvSpPr>
          <p:cNvPr id="531" name="Google Shape;531;p4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32" name="Google Shape;532;p45"/>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6"/>
          <p:cNvSpPr txBox="1"/>
          <p:nvPr>
            <p:ph type="title"/>
          </p:nvPr>
        </p:nvSpPr>
        <p:spPr>
          <a:xfrm>
            <a:off x="762000" y="381000"/>
            <a:ext cx="631033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5400">
                <a:latin typeface="Times New Roman"/>
                <a:ea typeface="Times New Roman"/>
                <a:cs typeface="Times New Roman"/>
                <a:sym typeface="Times New Roman"/>
              </a:rPr>
              <a:t>Types of Interrupts</a:t>
            </a:r>
            <a:endParaRPr sz="5400">
              <a:latin typeface="Times New Roman"/>
              <a:ea typeface="Times New Roman"/>
              <a:cs typeface="Times New Roman"/>
              <a:sym typeface="Times New Roman"/>
            </a:endParaRPr>
          </a:p>
        </p:txBody>
      </p:sp>
      <p:sp>
        <p:nvSpPr>
          <p:cNvPr id="538" name="Google Shape;538;p46"/>
          <p:cNvSpPr txBox="1"/>
          <p:nvPr>
            <p:ph idx="1" type="body"/>
          </p:nvPr>
        </p:nvSpPr>
        <p:spPr>
          <a:xfrm>
            <a:off x="0" y="1357298"/>
            <a:ext cx="9144000" cy="4445734"/>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3240"/>
              <a:buFont typeface="Times New Roman"/>
              <a:buChar char="•"/>
            </a:pPr>
            <a:r>
              <a:rPr lang="en-US">
                <a:solidFill>
                  <a:schemeClr val="accent2"/>
                </a:solidFill>
                <a:latin typeface="Times New Roman"/>
                <a:ea typeface="Times New Roman"/>
                <a:cs typeface="Times New Roman"/>
                <a:sym typeface="Times New Roman"/>
              </a:rPr>
              <a:t>Type 14 </a:t>
            </a:r>
            <a:r>
              <a:rPr lang="en-US">
                <a:solidFill>
                  <a:schemeClr val="accent1"/>
                </a:solidFill>
                <a:latin typeface="Times New Roman"/>
                <a:ea typeface="Times New Roman"/>
                <a:cs typeface="Times New Roman"/>
                <a:sym typeface="Times New Roman"/>
              </a:rPr>
              <a:t>Page fault interrupts occur for any page fault memory or code access in 80386, 80486, and Pentium–Core2 processors. Type 16 Coprocessor error takes effect when a coprocessor error (ERROR = 0) occurs for ESCape or WAIT instructions for 80386, 80486, and Pentium–Core2 only.</a:t>
            </a:r>
            <a:endParaRPr/>
          </a:p>
          <a:p>
            <a:pPr indent="-346066" lvl="0" marL="346066" rtl="0" algn="just">
              <a:spcBef>
                <a:spcPts val="1800"/>
              </a:spcBef>
              <a:spcAft>
                <a:spcPts val="0"/>
              </a:spcAft>
              <a:buClr>
                <a:schemeClr val="accent2"/>
              </a:buClr>
              <a:buSzPts val="3240"/>
              <a:buFont typeface="Times New Roman"/>
              <a:buChar char="•"/>
            </a:pPr>
            <a:r>
              <a:rPr lang="en-US">
                <a:solidFill>
                  <a:schemeClr val="accent2"/>
                </a:solidFill>
                <a:latin typeface="Times New Roman"/>
                <a:ea typeface="Times New Roman"/>
                <a:cs typeface="Times New Roman"/>
                <a:sym typeface="Times New Roman"/>
              </a:rPr>
              <a:t>Type 17 </a:t>
            </a:r>
            <a:r>
              <a:rPr lang="en-US">
                <a:solidFill>
                  <a:schemeClr val="accent1"/>
                </a:solidFill>
                <a:latin typeface="Times New Roman"/>
                <a:ea typeface="Times New Roman"/>
                <a:cs typeface="Times New Roman"/>
                <a:sym typeface="Times New Roman"/>
              </a:rPr>
              <a:t>Alignment checks indicate word and double word data are addressed at an odd memory location (or incorrect location, in the case of a double word). interrupt is active in 80486 and Pentium–Core2</a:t>
            </a:r>
            <a:endParaRPr/>
          </a:p>
          <a:p>
            <a:pPr indent="-346066" lvl="0" marL="346066" rtl="0" algn="just">
              <a:spcBef>
                <a:spcPts val="1800"/>
              </a:spcBef>
              <a:spcAft>
                <a:spcPts val="0"/>
              </a:spcAft>
              <a:buClr>
                <a:schemeClr val="accent2"/>
              </a:buClr>
              <a:buSzPts val="3240"/>
              <a:buFont typeface="Times New Roman"/>
              <a:buChar char="•"/>
            </a:pPr>
            <a:r>
              <a:rPr lang="en-US">
                <a:solidFill>
                  <a:schemeClr val="accent2"/>
                </a:solidFill>
                <a:latin typeface="Times New Roman"/>
                <a:ea typeface="Times New Roman"/>
                <a:cs typeface="Times New Roman"/>
                <a:sym typeface="Times New Roman"/>
              </a:rPr>
              <a:t>Type 18 </a:t>
            </a:r>
            <a:r>
              <a:rPr lang="en-US">
                <a:solidFill>
                  <a:schemeClr val="accent1"/>
                </a:solidFill>
                <a:latin typeface="Times New Roman"/>
                <a:ea typeface="Times New Roman"/>
                <a:cs typeface="Times New Roman"/>
                <a:sym typeface="Times New Roman"/>
              </a:rPr>
              <a:t>A machine check activates a system memory management mode interrupt in Pentium– Core2.</a:t>
            </a:r>
            <a:endParaRPr/>
          </a:p>
          <a:p>
            <a:pPr indent="-174615" lvl="0" marL="346066" rtl="0" algn="just">
              <a:spcBef>
                <a:spcPts val="1800"/>
              </a:spcBef>
              <a:spcAft>
                <a:spcPts val="0"/>
              </a:spcAft>
              <a:buClr>
                <a:schemeClr val="dk1"/>
              </a:buClr>
              <a:buSzPts val="2700"/>
              <a:buFont typeface="Verdana"/>
              <a:buNone/>
            </a:pPr>
            <a:r>
              <a:t/>
            </a:r>
            <a:endParaRPr sz="2000"/>
          </a:p>
        </p:txBody>
      </p:sp>
      <p:sp>
        <p:nvSpPr>
          <p:cNvPr id="539" name="Google Shape;539;p4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40" name="Google Shape;540;p46"/>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type="title"/>
          </p:nvPr>
        </p:nvSpPr>
        <p:spPr>
          <a:xfrm>
            <a:off x="357158" y="381000"/>
            <a:ext cx="6715172"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800">
                <a:latin typeface="Times New Roman"/>
                <a:ea typeface="Times New Roman"/>
                <a:cs typeface="Times New Roman"/>
                <a:sym typeface="Times New Roman"/>
              </a:rPr>
              <a:t>Summary</a:t>
            </a:r>
            <a:br>
              <a:rPr lang="en-US" sz="4800">
                <a:latin typeface="Times New Roman"/>
                <a:ea typeface="Times New Roman"/>
                <a:cs typeface="Times New Roman"/>
                <a:sym typeface="Times New Roman"/>
              </a:rPr>
            </a:br>
            <a:endParaRPr sz="4800">
              <a:latin typeface="Times New Roman"/>
              <a:ea typeface="Times New Roman"/>
              <a:cs typeface="Times New Roman"/>
              <a:sym typeface="Times New Roman"/>
            </a:endParaRPr>
          </a:p>
        </p:txBody>
      </p:sp>
      <p:sp>
        <p:nvSpPr>
          <p:cNvPr id="546" name="Google Shape;546;p47"/>
          <p:cNvSpPr txBox="1"/>
          <p:nvPr>
            <p:ph idx="1" type="body"/>
          </p:nvPr>
        </p:nvSpPr>
        <p:spPr>
          <a:xfrm>
            <a:off x="0" y="1357298"/>
            <a:ext cx="8929718" cy="44339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addressing modes in 8086 are classified into Register, Immediate, Data memory, Stack memory and program memory addressing modes.</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different instructions in 8086 are classified into Data Transfer, Arithmetic, Logical, Shift, Rotate, Flag manipulation, Control Transfer, String and Machine Control instructions. </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The assembly language programming of 8086 can be done with line assembler or assembler.</a:t>
            </a:r>
            <a:endParaRPr/>
          </a:p>
          <a:p>
            <a:pPr indent="-346066" lvl="0" marL="346066" rtl="0" algn="just">
              <a:spcBef>
                <a:spcPts val="1800"/>
              </a:spcBef>
              <a:spcAft>
                <a:spcPts val="0"/>
              </a:spcAft>
              <a:buClr>
                <a:schemeClr val="accent1"/>
              </a:buClr>
              <a:buSzPts val="3240"/>
              <a:buFont typeface="Times New Roman"/>
              <a:buChar char="•"/>
            </a:pPr>
            <a:r>
              <a:rPr lang="en-US">
                <a:solidFill>
                  <a:schemeClr val="accent1"/>
                </a:solidFill>
                <a:latin typeface="Times New Roman"/>
                <a:ea typeface="Times New Roman"/>
                <a:cs typeface="Times New Roman"/>
                <a:sym typeface="Times New Roman"/>
              </a:rPr>
              <a:t>Assembler directives are used while writing assembly language program of 8086 which is to be assembled by using an assembler. </a:t>
            </a:r>
            <a:endParaRPr/>
          </a:p>
          <a:p>
            <a:pPr indent="-140325" lvl="0" marL="346066" rtl="0" algn="l">
              <a:spcBef>
                <a:spcPts val="1800"/>
              </a:spcBef>
              <a:spcAft>
                <a:spcPts val="0"/>
              </a:spcAft>
              <a:buClr>
                <a:schemeClr val="dk1"/>
              </a:buClr>
              <a:buSzPts val="3240"/>
              <a:buFont typeface="Verdana"/>
              <a:buNone/>
            </a:pPr>
            <a:r>
              <a:t/>
            </a:r>
            <a:endParaRPr/>
          </a:p>
        </p:txBody>
      </p:sp>
      <p:sp>
        <p:nvSpPr>
          <p:cNvPr id="547" name="Google Shape;547;p4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48" name="Google Shape;548;p47"/>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8"/>
          <p:cNvSpPr txBox="1"/>
          <p:nvPr>
            <p:ph type="title"/>
          </p:nvPr>
        </p:nvSpPr>
        <p:spPr>
          <a:xfrm>
            <a:off x="762000" y="381000"/>
            <a:ext cx="631033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Key terms in Module</a:t>
            </a:r>
            <a:br>
              <a:rPr lang="en-US" sz="4400">
                <a:latin typeface="Times New Roman"/>
                <a:ea typeface="Times New Roman"/>
                <a:cs typeface="Times New Roman"/>
                <a:sym typeface="Times New Roman"/>
              </a:rPr>
            </a:br>
            <a:endParaRPr sz="4400">
              <a:latin typeface="Times New Roman"/>
              <a:ea typeface="Times New Roman"/>
              <a:cs typeface="Times New Roman"/>
              <a:sym typeface="Times New Roman"/>
            </a:endParaRPr>
          </a:p>
        </p:txBody>
      </p:sp>
      <p:sp>
        <p:nvSpPr>
          <p:cNvPr id="554" name="Google Shape;554;p48"/>
          <p:cNvSpPr txBox="1"/>
          <p:nvPr>
            <p:ph idx="1" type="body"/>
          </p:nvPr>
        </p:nvSpPr>
        <p:spPr>
          <a:xfrm>
            <a:off x="0" y="1357298"/>
            <a:ext cx="9144000" cy="41291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Addressing mode </a:t>
            </a:r>
            <a:r>
              <a:rPr lang="en-US" sz="1800">
                <a:solidFill>
                  <a:schemeClr val="accent1"/>
                </a:solidFill>
                <a:latin typeface="Times New Roman"/>
                <a:ea typeface="Times New Roman"/>
                <a:cs typeface="Times New Roman"/>
                <a:sym typeface="Times New Roman"/>
              </a:rPr>
              <a:t>is the way by which the microprocessor addresses the operands while fetching data during execution of an instruction or the way by which the microprocessor calculates the memory address, from where the next instruction to be executed is taken, in the case of jump or call instructions.</a:t>
            </a:r>
            <a:endParaRPr/>
          </a:p>
          <a:p>
            <a:pPr indent="-346066" lvl="0" marL="346066" rtl="0" algn="just">
              <a:spcBef>
                <a:spcPts val="1800"/>
              </a:spcBef>
              <a:spcAft>
                <a:spcPts val="0"/>
              </a:spcAft>
              <a:buClr>
                <a:schemeClr val="accent1"/>
              </a:buClr>
              <a:buSzPts val="2430"/>
              <a:buFont typeface="Times New Roman"/>
              <a:buChar char="•"/>
            </a:pPr>
            <a:r>
              <a:rPr lang="en-US" sz="1800">
                <a:solidFill>
                  <a:schemeClr val="accent1"/>
                </a:solidFill>
                <a:latin typeface="Times New Roman"/>
                <a:ea typeface="Times New Roman"/>
                <a:cs typeface="Times New Roman"/>
                <a:sym typeface="Times New Roman"/>
              </a:rPr>
              <a:t>Instruction set of 8086 consists of </a:t>
            </a:r>
            <a:r>
              <a:rPr lang="en-US" sz="1800">
                <a:solidFill>
                  <a:schemeClr val="accent2"/>
                </a:solidFill>
                <a:latin typeface="Times New Roman"/>
                <a:ea typeface="Times New Roman"/>
                <a:cs typeface="Times New Roman"/>
                <a:sym typeface="Times New Roman"/>
              </a:rPr>
              <a:t>Data Transfer, Arithmetic, Logical, Shift, Rotate, Flag manipulation, Control Transfer, String and Machine Control Instructions</a:t>
            </a:r>
            <a:r>
              <a:rPr lang="en-US" sz="1800">
                <a:solidFill>
                  <a:schemeClr val="accent1"/>
                </a:solidFill>
                <a:latin typeface="Times New Roman"/>
                <a:ea typeface="Times New Roman"/>
                <a:cs typeface="Times New Roman"/>
                <a:sym typeface="Times New Roman"/>
              </a:rPr>
              <a:t>.</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Assembler</a:t>
            </a:r>
            <a:r>
              <a:rPr lang="en-US" sz="1800">
                <a:solidFill>
                  <a:schemeClr val="accent1"/>
                </a:solidFill>
                <a:latin typeface="Times New Roman"/>
                <a:ea typeface="Times New Roman"/>
                <a:cs typeface="Times New Roman"/>
                <a:sym typeface="Times New Roman"/>
              </a:rPr>
              <a:t> is software which is used to convert assembly language program into machine language program. </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Line assembler </a:t>
            </a:r>
            <a:r>
              <a:rPr lang="en-US" sz="1800">
                <a:solidFill>
                  <a:schemeClr val="accent1"/>
                </a:solidFill>
                <a:latin typeface="Times New Roman"/>
                <a:ea typeface="Times New Roman"/>
                <a:cs typeface="Times New Roman"/>
                <a:sym typeface="Times New Roman"/>
              </a:rPr>
              <a:t>converts each line in assembly language program into corresponding machine language program immediately as it is entered in the system. </a:t>
            </a:r>
            <a:endParaRPr/>
          </a:p>
          <a:p>
            <a:pPr indent="-346066" lvl="0" marL="346066" rtl="0" algn="just">
              <a:spcBef>
                <a:spcPts val="1800"/>
              </a:spcBef>
              <a:spcAft>
                <a:spcPts val="0"/>
              </a:spcAft>
              <a:buClr>
                <a:schemeClr val="accent2"/>
              </a:buClr>
              <a:buSzPts val="2430"/>
              <a:buFont typeface="Times New Roman"/>
              <a:buChar char="•"/>
            </a:pPr>
            <a:r>
              <a:rPr lang="en-US" sz="1800">
                <a:solidFill>
                  <a:schemeClr val="accent2"/>
                </a:solidFill>
                <a:latin typeface="Times New Roman"/>
                <a:ea typeface="Times New Roman"/>
                <a:cs typeface="Times New Roman"/>
                <a:sym typeface="Times New Roman"/>
              </a:rPr>
              <a:t>Assembler directives </a:t>
            </a:r>
            <a:r>
              <a:rPr lang="en-US" sz="1800">
                <a:solidFill>
                  <a:schemeClr val="accent1"/>
                </a:solidFill>
                <a:latin typeface="Times New Roman"/>
                <a:ea typeface="Times New Roman"/>
                <a:cs typeface="Times New Roman"/>
                <a:sym typeface="Times New Roman"/>
              </a:rPr>
              <a:t>are commands to the assembler to give various details in a program such as the required storage class for a particular constant or a variable (byte, word or double word), logical name of the segments (CODE or STACK or DATA segment), type of different procedures or routines (FAR or NEAR or PUBLIC or EXTRN), end of a segment (ENDS) and defining a macro (MACRO, ENDM), etc.</a:t>
            </a:r>
            <a:endParaRPr/>
          </a:p>
          <a:p>
            <a:pPr indent="-208906" lvl="0" marL="346066" rtl="0" algn="l">
              <a:spcBef>
                <a:spcPts val="1800"/>
              </a:spcBef>
              <a:spcAft>
                <a:spcPts val="0"/>
              </a:spcAft>
              <a:buClr>
                <a:schemeClr val="dk1"/>
              </a:buClr>
              <a:buSzPts val="2160"/>
              <a:buFont typeface="Verdana"/>
              <a:buNone/>
            </a:pPr>
            <a:r>
              <a:t/>
            </a:r>
            <a:endParaRPr sz="1600"/>
          </a:p>
        </p:txBody>
      </p:sp>
      <p:sp>
        <p:nvSpPr>
          <p:cNvPr id="555" name="Google Shape;555;p4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56" name="Google Shape;556;p48"/>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9"/>
          <p:cNvSpPr txBox="1"/>
          <p:nvPr>
            <p:ph type="title"/>
          </p:nvPr>
        </p:nvSpPr>
        <p:spPr>
          <a:xfrm>
            <a:off x="762000" y="381000"/>
            <a:ext cx="7543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Learning Resources</a:t>
            </a:r>
            <a:endParaRPr/>
          </a:p>
        </p:txBody>
      </p:sp>
      <p:sp>
        <p:nvSpPr>
          <p:cNvPr id="562" name="Google Shape;562;p49"/>
          <p:cNvSpPr txBox="1"/>
          <p:nvPr>
            <p:ph idx="1" type="body"/>
          </p:nvPr>
        </p:nvSpPr>
        <p:spPr>
          <a:xfrm>
            <a:off x="762000" y="1447800"/>
            <a:ext cx="7543800" cy="38862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accent1"/>
              </a:buClr>
              <a:buSzPts val="2000"/>
              <a:buFont typeface="Verdana"/>
              <a:buAutoNum type="arabicPeriod"/>
            </a:pPr>
            <a:r>
              <a:rPr lang="en-US" sz="2000">
                <a:latin typeface="Arial"/>
                <a:ea typeface="Arial"/>
                <a:cs typeface="Arial"/>
                <a:sym typeface="Arial"/>
              </a:rPr>
              <a:t>K. M. Bhurchandi and A. K. Ray, </a:t>
            </a:r>
            <a:r>
              <a:rPr i="1" lang="en-US" sz="2000">
                <a:latin typeface="Arial"/>
                <a:ea typeface="Arial"/>
                <a:cs typeface="Arial"/>
                <a:sym typeface="Arial"/>
              </a:rPr>
              <a:t>Advanced Microprocessors and Peripherals-with ARM and an Introduction to Microcontrollers and Interfacing</a:t>
            </a:r>
            <a:r>
              <a:rPr lang="en-US" sz="2000">
                <a:latin typeface="Arial"/>
                <a:ea typeface="Arial"/>
                <a:cs typeface="Arial"/>
                <a:sym typeface="Arial"/>
              </a:rPr>
              <a:t>, 3rd edition, Tata McGraw Hill, 2015.</a:t>
            </a:r>
            <a:endParaRPr sz="2000">
              <a:latin typeface="Arial"/>
              <a:ea typeface="Arial"/>
              <a:cs typeface="Arial"/>
              <a:sym typeface="Arial"/>
            </a:endParaRPr>
          </a:p>
          <a:p>
            <a:pPr indent="-457200" lvl="0" marL="457200" rtl="0" algn="l">
              <a:spcBef>
                <a:spcPts val="1800"/>
              </a:spcBef>
              <a:spcAft>
                <a:spcPts val="0"/>
              </a:spcAft>
              <a:buClr>
                <a:schemeClr val="accent1"/>
              </a:buClr>
              <a:buSzPts val="2000"/>
              <a:buFont typeface="Verdana"/>
              <a:buAutoNum type="arabicPeriod"/>
            </a:pPr>
            <a:r>
              <a:rPr lang="en-US" sz="2000">
                <a:latin typeface="Arial"/>
                <a:ea typeface="Arial"/>
                <a:cs typeface="Arial"/>
                <a:sym typeface="Arial"/>
              </a:rPr>
              <a:t>Yu-cheng Liu, Glenn A. Gibson, </a:t>
            </a:r>
            <a:r>
              <a:rPr i="1" lang="en-US" sz="2000">
                <a:latin typeface="Arial"/>
                <a:ea typeface="Arial"/>
                <a:cs typeface="Arial"/>
                <a:sym typeface="Arial"/>
              </a:rPr>
              <a:t>Microcomputer systems: The 8086/8088 family-Architecture, programming and design, </a:t>
            </a:r>
            <a:r>
              <a:rPr lang="en-US" sz="2000">
                <a:latin typeface="Arial"/>
                <a:ea typeface="Arial"/>
                <a:cs typeface="Arial"/>
                <a:sym typeface="Arial"/>
              </a:rPr>
              <a:t>2</a:t>
            </a:r>
            <a:r>
              <a:rPr baseline="30000" lang="en-US" sz="2000">
                <a:latin typeface="Arial"/>
                <a:ea typeface="Arial"/>
                <a:cs typeface="Arial"/>
                <a:sym typeface="Arial"/>
              </a:rPr>
              <a:t>nd</a:t>
            </a:r>
            <a:r>
              <a:rPr lang="en-US" sz="2000">
                <a:latin typeface="Arial"/>
                <a:ea typeface="Arial"/>
                <a:cs typeface="Arial"/>
                <a:sym typeface="Arial"/>
              </a:rPr>
              <a:t>  edition, Prentice Hall of India, 2007.</a:t>
            </a:r>
            <a:endParaRPr sz="2000">
              <a:latin typeface="Arial"/>
              <a:ea typeface="Arial"/>
              <a:cs typeface="Arial"/>
              <a:sym typeface="Arial"/>
            </a:endParaRPr>
          </a:p>
        </p:txBody>
      </p:sp>
      <p:sp>
        <p:nvSpPr>
          <p:cNvPr id="563" name="Google Shape;563;p4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65127" y="134946"/>
            <a:ext cx="8326438" cy="10763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Program Structure</a:t>
            </a:r>
            <a:endParaRPr sz="4400">
              <a:latin typeface="Times New Roman"/>
              <a:ea typeface="Times New Roman"/>
              <a:cs typeface="Times New Roman"/>
              <a:sym typeface="Times New Roman"/>
            </a:endParaRPr>
          </a:p>
        </p:txBody>
      </p:sp>
      <p:sp>
        <p:nvSpPr>
          <p:cNvPr id="191" name="Google Shape;191;p5"/>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8086 Programming" id="192" name="Google Shape;192;p5"/>
          <p:cNvPicPr preferRelativeResize="0"/>
          <p:nvPr/>
        </p:nvPicPr>
        <p:blipFill rotWithShape="1">
          <a:blip r:embed="rId3">
            <a:alphaModFix/>
          </a:blip>
          <a:srcRect b="0" l="0" r="0" t="0"/>
          <a:stretch/>
        </p:blipFill>
        <p:spPr>
          <a:xfrm>
            <a:off x="142844" y="1484784"/>
            <a:ext cx="9215502" cy="5373216"/>
          </a:xfrm>
          <a:prstGeom prst="rect">
            <a:avLst/>
          </a:prstGeom>
          <a:noFill/>
          <a:ln>
            <a:noFill/>
          </a:ln>
        </p:spPr>
      </p:pic>
      <p:sp>
        <p:nvSpPr>
          <p:cNvPr id="193" name="Google Shape;193;p5"/>
          <p:cNvSpPr/>
          <p:nvPr/>
        </p:nvSpPr>
        <p:spPr>
          <a:xfrm>
            <a:off x="0" y="6286520"/>
            <a:ext cx="2357454" cy="307777"/>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r">
              <a:spcBef>
                <a:spcPts val="0"/>
              </a:spcBef>
              <a:spcAft>
                <a:spcPts val="0"/>
              </a:spcAft>
              <a:buClr>
                <a:schemeClr val="dk2"/>
              </a:buClr>
              <a:buSzPts val="1400"/>
              <a:buFont typeface="Times New Roman"/>
              <a:buNone/>
            </a:pPr>
            <a:r>
              <a:rPr lang="en-US" sz="1400">
                <a:solidFill>
                  <a:schemeClr val="dk2"/>
                </a:solidFill>
                <a:latin typeface="Times New Roman"/>
                <a:ea typeface="Times New Roman"/>
                <a:cs typeface="Times New Roman"/>
                <a:sym typeface="Times New Roman"/>
              </a:rPr>
              <a:t>Picture Courtesy :Google</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0"/>
          <p:cNvSpPr txBox="1"/>
          <p:nvPr>
            <p:ph idx="1" type="body"/>
          </p:nvPr>
        </p:nvSpPr>
        <p:spPr>
          <a:xfrm>
            <a:off x="408781" y="1979273"/>
            <a:ext cx="8326438" cy="4389120"/>
          </a:xfrm>
          <a:prstGeom prst="rect">
            <a:avLst/>
          </a:prstGeom>
          <a:noFill/>
          <a:ln>
            <a:noFill/>
          </a:ln>
        </p:spPr>
        <p:txBody>
          <a:bodyPr anchorCtr="0" anchor="t" bIns="45700" lIns="91425" spcFirstLastPara="1" rIns="91425" wrap="square" tIns="45700">
            <a:noAutofit/>
          </a:bodyPr>
          <a:lstStyle/>
          <a:p>
            <a:pPr indent="-346066" lvl="0" marL="346066" rtl="0" algn="ctr">
              <a:spcBef>
                <a:spcPts val="0"/>
              </a:spcBef>
              <a:spcAft>
                <a:spcPts val="0"/>
              </a:spcAft>
              <a:buClr>
                <a:schemeClr val="dk1"/>
              </a:buClr>
              <a:buSzPts val="3240"/>
              <a:buFont typeface="Verdana"/>
              <a:buNone/>
            </a:pPr>
            <a:r>
              <a:t/>
            </a:r>
            <a:endParaRPr/>
          </a:p>
          <a:p>
            <a:pPr indent="-346066" lvl="0" marL="346066" rtl="0" algn="ctr">
              <a:spcBef>
                <a:spcPts val="1800"/>
              </a:spcBef>
              <a:spcAft>
                <a:spcPts val="0"/>
              </a:spcAft>
              <a:buClr>
                <a:schemeClr val="dk1"/>
              </a:buClr>
              <a:buSzPts val="3240"/>
              <a:buFont typeface="Verdana"/>
              <a:buNone/>
            </a:pPr>
            <a:r>
              <a:t/>
            </a:r>
            <a:endParaRPr/>
          </a:p>
          <a:p>
            <a:pPr indent="-346066" lvl="0" marL="346066" rtl="0" algn="ctr">
              <a:spcBef>
                <a:spcPts val="1800"/>
              </a:spcBef>
              <a:spcAft>
                <a:spcPts val="0"/>
              </a:spcAft>
              <a:buClr>
                <a:srgbClr val="168DBA"/>
              </a:buClr>
              <a:buSzPts val="8910"/>
              <a:buFont typeface="Pinyon Script"/>
              <a:buNone/>
            </a:pPr>
            <a:r>
              <a:rPr b="1" i="0" lang="en-US" sz="6600" u="none" cap="none" strike="noStrike">
                <a:solidFill>
                  <a:srgbClr val="168DBA"/>
                </a:solidFill>
                <a:latin typeface="Pinyon Script"/>
                <a:ea typeface="Pinyon Script"/>
                <a:cs typeface="Pinyon Script"/>
                <a:sym typeface="Pinyon Script"/>
              </a:rPr>
              <a:t>Thank You</a:t>
            </a:r>
            <a:endParaRPr b="1" sz="4800">
              <a:latin typeface="Times New Roman"/>
              <a:ea typeface="Times New Roman"/>
              <a:cs typeface="Times New Roman"/>
              <a:sym typeface="Times New Roman"/>
            </a:endParaRPr>
          </a:p>
          <a:p>
            <a:pPr indent="-346066" lvl="0" marL="346066" rtl="0" algn="ctr">
              <a:spcBef>
                <a:spcPts val="1800"/>
              </a:spcBef>
              <a:spcAft>
                <a:spcPts val="0"/>
              </a:spcAft>
              <a:buClr>
                <a:schemeClr val="dk1"/>
              </a:buClr>
              <a:buSzPts val="6480"/>
              <a:buFont typeface="Verdana"/>
              <a:buNone/>
            </a:pPr>
            <a:r>
              <a:t/>
            </a:r>
            <a:endParaRPr b="1" sz="4800">
              <a:latin typeface="Times New Roman"/>
              <a:ea typeface="Times New Roman"/>
              <a:cs typeface="Times New Roman"/>
              <a:sym typeface="Times New Roman"/>
            </a:endParaRPr>
          </a:p>
        </p:txBody>
      </p:sp>
      <p:sp>
        <p:nvSpPr>
          <p:cNvPr id="569" name="Google Shape;569;p50"/>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570" name="Google Shape;570;p50"/>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0" y="381000"/>
            <a:ext cx="7072330" cy="9762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8086 Assembly Language Programming</a:t>
            </a:r>
            <a:br>
              <a:rPr lang="en-US" sz="4000"/>
            </a:br>
            <a:endParaRPr sz="4000"/>
          </a:p>
        </p:txBody>
      </p:sp>
      <p:sp>
        <p:nvSpPr>
          <p:cNvPr id="199" name="Google Shape;199;p6"/>
          <p:cNvSpPr txBox="1"/>
          <p:nvPr>
            <p:ph idx="1" type="body"/>
          </p:nvPr>
        </p:nvSpPr>
        <p:spPr>
          <a:xfrm>
            <a:off x="0" y="1357298"/>
            <a:ext cx="9001156" cy="45863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A few assembly language programming examples similar to the assembly language programming of 8085 are given in this section. </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These programs can be converted into machine language programs and executed in the 8086 based system either manually finding the opcode for each instruction or by using assembler. </a:t>
            </a:r>
            <a:r>
              <a:rPr lang="en-US" sz="2000">
                <a:solidFill>
                  <a:schemeClr val="accent2"/>
                </a:solidFill>
                <a:latin typeface="Times New Roman"/>
                <a:ea typeface="Times New Roman"/>
                <a:cs typeface="Times New Roman"/>
                <a:sym typeface="Times New Roman"/>
              </a:rPr>
              <a:t>As finding the opcode of each instruction of 8086 manually is time consuming, line assembler or assembler is normally used.</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The </a:t>
            </a:r>
            <a:r>
              <a:rPr lang="en-US" sz="2000">
                <a:solidFill>
                  <a:schemeClr val="accent2"/>
                </a:solidFill>
                <a:latin typeface="Times New Roman"/>
                <a:ea typeface="Times New Roman"/>
                <a:cs typeface="Times New Roman"/>
                <a:sym typeface="Times New Roman"/>
              </a:rPr>
              <a:t>line assembler converts each mnemonics of an instruction </a:t>
            </a:r>
            <a:r>
              <a:rPr lang="en-US" sz="2000">
                <a:latin typeface="Times New Roman"/>
                <a:ea typeface="Times New Roman"/>
                <a:cs typeface="Times New Roman"/>
                <a:sym typeface="Times New Roman"/>
              </a:rPr>
              <a:t>immediately into opcode as it is entered in the system and this type of assembler is used in microprocessor trainer kits. Line assembler is stored in any one of ROM type memory in the trainer kit.</a:t>
            </a:r>
            <a:endParaRPr/>
          </a:p>
          <a:p>
            <a:pPr indent="-346066" lvl="0" marL="346066" rtl="0" algn="just">
              <a:spcBef>
                <a:spcPts val="180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The assembler needs a personal computer for generating the opcodes of an assembly language program and </a:t>
            </a:r>
            <a:r>
              <a:rPr lang="en-US" sz="2000">
                <a:solidFill>
                  <a:schemeClr val="accent2"/>
                </a:solidFill>
                <a:latin typeface="Times New Roman"/>
                <a:ea typeface="Times New Roman"/>
                <a:cs typeface="Times New Roman"/>
                <a:sym typeface="Times New Roman"/>
              </a:rPr>
              <a:t>the generated opcodes can be downloaded </a:t>
            </a:r>
            <a:r>
              <a:rPr lang="en-US" sz="2000">
                <a:latin typeface="Times New Roman"/>
                <a:ea typeface="Times New Roman"/>
                <a:cs typeface="Times New Roman"/>
                <a:sym typeface="Times New Roman"/>
              </a:rPr>
              <a:t>to the microprocessor based system such as microprocessor trainer kit or microprocessor based prototype hardware through serial port or parallel port of the computer. </a:t>
            </a:r>
            <a:endParaRPr/>
          </a:p>
          <a:p>
            <a:pPr indent="-174615" lvl="0" marL="346066" rtl="0" algn="l">
              <a:spcBef>
                <a:spcPts val="180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200" name="Google Shape;200;p6"/>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1" name="Google Shape;201;p6"/>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
          <p:cNvSpPr txBox="1"/>
          <p:nvPr>
            <p:ph type="title"/>
          </p:nvPr>
        </p:nvSpPr>
        <p:spPr>
          <a:xfrm>
            <a:off x="142844" y="381000"/>
            <a:ext cx="7000924" cy="11906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8086 Assembly Language Programming</a:t>
            </a:r>
            <a:br>
              <a:rPr lang="en-US" sz="4800"/>
            </a:br>
            <a:endParaRPr sz="4800"/>
          </a:p>
        </p:txBody>
      </p:sp>
      <p:sp>
        <p:nvSpPr>
          <p:cNvPr id="207" name="Google Shape;207;p7"/>
          <p:cNvSpPr txBox="1"/>
          <p:nvPr>
            <p:ph idx="1" type="body"/>
          </p:nvPr>
        </p:nvSpPr>
        <p:spPr>
          <a:xfrm>
            <a:off x="0" y="1357298"/>
            <a:ext cx="9144000" cy="4586302"/>
          </a:xfrm>
          <a:prstGeom prst="rect">
            <a:avLst/>
          </a:prstGeom>
          <a:noFill/>
          <a:ln>
            <a:noFill/>
          </a:ln>
        </p:spPr>
        <p:txBody>
          <a:bodyPr anchorCtr="0" anchor="t" bIns="45700" lIns="91425" spcFirstLastPara="1" rIns="91425" wrap="square" tIns="45700">
            <a:noAutofit/>
          </a:bodyPr>
          <a:lstStyle/>
          <a:p>
            <a:pPr indent="-346066" lvl="0" marL="346066" rtl="0" algn="just">
              <a:spcBef>
                <a:spcPts val="0"/>
              </a:spcBef>
              <a:spcAft>
                <a:spcPts val="0"/>
              </a:spcAft>
              <a:buClr>
                <a:schemeClr val="dk1"/>
              </a:buClr>
              <a:buSzPts val="3240"/>
              <a:buFont typeface="Times New Roman"/>
              <a:buChar char="•"/>
            </a:pPr>
            <a:r>
              <a:rPr lang="en-US">
                <a:latin typeface="Times New Roman"/>
                <a:ea typeface="Times New Roman"/>
                <a:cs typeface="Times New Roman"/>
                <a:sym typeface="Times New Roman"/>
              </a:rPr>
              <a:t>There are </a:t>
            </a:r>
            <a:r>
              <a:rPr lang="en-US">
                <a:solidFill>
                  <a:schemeClr val="accent2"/>
                </a:solidFill>
                <a:latin typeface="Times New Roman"/>
                <a:ea typeface="Times New Roman"/>
                <a:cs typeface="Times New Roman"/>
                <a:sym typeface="Times New Roman"/>
              </a:rPr>
              <a:t>many assemblers like MASM </a:t>
            </a:r>
            <a:r>
              <a:rPr lang="en-US">
                <a:latin typeface="Times New Roman"/>
                <a:ea typeface="Times New Roman"/>
                <a:cs typeface="Times New Roman"/>
                <a:sym typeface="Times New Roman"/>
              </a:rPr>
              <a:t>(Microsoft Macro Assembler), TASM (Turbo Assembler) and DOS Assembler which are used to convert the 8086 assembly language program into machine language program.</a:t>
            </a:r>
            <a:endParaRPr/>
          </a:p>
          <a:p>
            <a:pPr indent="-346066" lvl="0" marL="346066" rtl="0" algn="just">
              <a:spcBef>
                <a:spcPts val="1800"/>
              </a:spcBef>
              <a:spcAft>
                <a:spcPts val="0"/>
              </a:spcAft>
              <a:buClr>
                <a:schemeClr val="dk1"/>
              </a:buClr>
              <a:buSzPts val="3240"/>
              <a:buFont typeface="Times New Roman"/>
              <a:buChar char="•"/>
            </a:pPr>
            <a:r>
              <a:rPr lang="en-US">
                <a:latin typeface="Times New Roman"/>
                <a:ea typeface="Times New Roman"/>
                <a:cs typeface="Times New Roman"/>
                <a:sym typeface="Times New Roman"/>
              </a:rPr>
              <a:t> While using these assemblers, the assembly language program is written using </a:t>
            </a:r>
            <a:r>
              <a:rPr lang="en-US">
                <a:solidFill>
                  <a:schemeClr val="accent2"/>
                </a:solidFill>
                <a:latin typeface="Times New Roman"/>
                <a:ea typeface="Times New Roman"/>
                <a:cs typeface="Times New Roman"/>
                <a:sym typeface="Times New Roman"/>
              </a:rPr>
              <a:t>assembler directives</a:t>
            </a:r>
            <a:r>
              <a:rPr lang="en-US">
                <a:latin typeface="Times New Roman"/>
                <a:ea typeface="Times New Roman"/>
                <a:cs typeface="Times New Roman"/>
                <a:sym typeface="Times New Roman"/>
              </a:rPr>
              <a:t>. Assembler directives are commands to the assembler to indicate the size of a variable (either byte or word), number of bytes or words to be reserved in memory, value of a constant and name of a segment, etc. in a program. </a:t>
            </a:r>
            <a:endParaRPr/>
          </a:p>
          <a:p>
            <a:pPr indent="-346066" lvl="0" marL="346066" rtl="0" algn="just">
              <a:spcBef>
                <a:spcPts val="1800"/>
              </a:spcBef>
              <a:spcAft>
                <a:spcPts val="0"/>
              </a:spcAft>
              <a:buClr>
                <a:schemeClr val="dk1"/>
              </a:buClr>
              <a:buSzPts val="3240"/>
              <a:buFont typeface="Times New Roman"/>
              <a:buChar char="•"/>
            </a:pPr>
            <a:r>
              <a:rPr lang="en-US">
                <a:latin typeface="Times New Roman"/>
                <a:ea typeface="Times New Roman"/>
                <a:cs typeface="Times New Roman"/>
                <a:sym typeface="Times New Roman"/>
              </a:rPr>
              <a:t>The assembler directives are not converted directly into opcode but they are used to generate proper opcode of an instruction. The use of </a:t>
            </a:r>
            <a:r>
              <a:rPr lang="en-US">
                <a:solidFill>
                  <a:schemeClr val="accent2"/>
                </a:solidFill>
                <a:latin typeface="Times New Roman"/>
                <a:ea typeface="Times New Roman"/>
                <a:cs typeface="Times New Roman"/>
                <a:sym typeface="Times New Roman"/>
              </a:rPr>
              <a:t>Microsoft assembler </a:t>
            </a:r>
            <a:r>
              <a:rPr lang="en-US">
                <a:latin typeface="Times New Roman"/>
                <a:ea typeface="Times New Roman"/>
                <a:cs typeface="Times New Roman"/>
                <a:sym typeface="Times New Roman"/>
              </a:rPr>
              <a:t>alone is discussed in the second part of this section.</a:t>
            </a:r>
            <a:endParaRPr/>
          </a:p>
          <a:p>
            <a:pPr indent="-140325" lvl="0" marL="346066" rtl="0" algn="just">
              <a:spcBef>
                <a:spcPts val="1800"/>
              </a:spcBef>
              <a:spcAft>
                <a:spcPts val="0"/>
              </a:spcAft>
              <a:buClr>
                <a:schemeClr val="dk1"/>
              </a:buClr>
              <a:buSzPts val="3240"/>
              <a:buFont typeface="Verdana"/>
              <a:buNone/>
            </a:pPr>
            <a:r>
              <a:t/>
            </a:r>
            <a:endParaRPr>
              <a:latin typeface="Times New Roman"/>
              <a:ea typeface="Times New Roman"/>
              <a:cs typeface="Times New Roman"/>
              <a:sym typeface="Times New Roman"/>
            </a:endParaRPr>
          </a:p>
        </p:txBody>
      </p:sp>
      <p:sp>
        <p:nvSpPr>
          <p:cNvPr id="208" name="Google Shape;208;p7"/>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09" name="Google Shape;209;p7"/>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0" y="381000"/>
            <a:ext cx="7215206"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Writing 8086 program using line assembler</a:t>
            </a:r>
            <a:br>
              <a:rPr lang="en-US" sz="3200"/>
            </a:br>
            <a:endParaRPr sz="3200"/>
          </a:p>
        </p:txBody>
      </p:sp>
      <p:sp>
        <p:nvSpPr>
          <p:cNvPr id="215" name="Google Shape;215;p8"/>
          <p:cNvSpPr txBox="1"/>
          <p:nvPr>
            <p:ph idx="1" type="body"/>
          </p:nvPr>
        </p:nvSpPr>
        <p:spPr>
          <a:xfrm>
            <a:off x="0" y="1357298"/>
            <a:ext cx="9001156" cy="451010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Write a program </a:t>
            </a:r>
            <a:r>
              <a:rPr lang="en-US" sz="2000">
                <a:solidFill>
                  <a:schemeClr val="accent2"/>
                </a:solidFill>
                <a:latin typeface="Times New Roman"/>
                <a:ea typeface="Times New Roman"/>
                <a:cs typeface="Times New Roman"/>
                <a:sym typeface="Times New Roman"/>
              </a:rPr>
              <a:t>to add a word type data located at offset 0800H </a:t>
            </a:r>
            <a:r>
              <a:rPr lang="en-US" sz="2000">
                <a:latin typeface="Times New Roman"/>
                <a:ea typeface="Times New Roman"/>
                <a:cs typeface="Times New Roman"/>
                <a:sym typeface="Times New Roman"/>
              </a:rPr>
              <a:t>(Least Significant Byte) and 0801H (Most Significant Byte) in the segment address 3000H to another word type data located at offset 0700H (Least Significant Byte) and 0701H (Most Significant Byte) in the same segment. Store the result at offset 0900H and 0901H in the same segment. Store the carry generated in the above addition in the same segment at offset 0902H. </a:t>
            </a:r>
            <a:endParaRPr/>
          </a:p>
          <a:p>
            <a:pPr indent="0" lvl="0" marL="0" rtl="0" algn="l">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AX, 3000H</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DS, AX		; initialize DS with value 3000H</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AX, [800H]	; get first data word in AX</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ADD AX, [700H]		; add AX with second data word</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[900H], AX	; store AX at the offset 900H &amp; 901H</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JC   CARRY		; if carry=1, go to the place CARRY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[902H], 00H	; no carry; hence store 00H at the offset 902H</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JMP END		; go to the place END </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CARRY: MOV [902H], 01H	; store 01H at the offset 902H</a:t>
            </a:r>
            <a:endParaRPr/>
          </a:p>
          <a:p>
            <a:pPr indent="0" lvl="0" marL="0" rtl="0" algn="l">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END:	HLT		; stop</a:t>
            </a:r>
            <a:endParaRPr/>
          </a:p>
          <a:p>
            <a:pPr indent="171450" lvl="0" marL="0" rtl="0" algn="l">
              <a:spcBef>
                <a:spcPts val="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216" name="Google Shape;216;p8"/>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7" name="Google Shape;217;p8"/>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0" y="381000"/>
            <a:ext cx="707233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Times New Roman"/>
                <a:ea typeface="Times New Roman"/>
                <a:cs typeface="Times New Roman"/>
                <a:sym typeface="Times New Roman"/>
              </a:rPr>
              <a:t>Writing 8086 Program Using Line Assembler</a:t>
            </a:r>
            <a:br>
              <a:rPr lang="en-US" sz="3200"/>
            </a:br>
            <a:endParaRPr sz="3200"/>
          </a:p>
        </p:txBody>
      </p:sp>
      <p:sp>
        <p:nvSpPr>
          <p:cNvPr id="223" name="Google Shape;223;p9"/>
          <p:cNvSpPr txBox="1"/>
          <p:nvPr>
            <p:ph idx="1" type="body"/>
          </p:nvPr>
        </p:nvSpPr>
        <p:spPr>
          <a:xfrm>
            <a:off x="0" y="1357298"/>
            <a:ext cx="9144000" cy="4510102"/>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700"/>
              <a:buFont typeface="Times New Roman"/>
              <a:buChar char="•"/>
            </a:pPr>
            <a:r>
              <a:rPr lang="en-US" sz="2000">
                <a:latin typeface="Times New Roman"/>
                <a:ea typeface="Times New Roman"/>
                <a:cs typeface="Times New Roman"/>
                <a:sym typeface="Times New Roman"/>
              </a:rPr>
              <a:t>Write a program to find the </a:t>
            </a:r>
            <a:r>
              <a:rPr lang="en-US" sz="2000">
                <a:solidFill>
                  <a:schemeClr val="accent2"/>
                </a:solidFill>
                <a:latin typeface="Times New Roman"/>
                <a:ea typeface="Times New Roman"/>
                <a:cs typeface="Times New Roman"/>
                <a:sym typeface="Times New Roman"/>
              </a:rPr>
              <a:t>smallest word in an array of 100 words </a:t>
            </a:r>
            <a:r>
              <a:rPr lang="en-US" sz="2000">
                <a:latin typeface="Times New Roman"/>
                <a:ea typeface="Times New Roman"/>
                <a:cs typeface="Times New Roman"/>
                <a:sym typeface="Times New Roman"/>
              </a:rPr>
              <a:t>stored sequentially in the memory starting from the offset 1000H in the segment address 5000H and store the result at the offset 2000H in the same segment.</a:t>
            </a:r>
            <a:endParaRPr/>
          </a:p>
          <a:p>
            <a:pPr indent="171450" lvl="0" marL="0" rtl="0" algn="l">
              <a:spcBef>
                <a:spcPts val="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CX, 99		; initialize CX with the number of comparisons (=100-1)</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AX, 5000H</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DS, AX		; initialize DS with the segment address 5000H</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SI, 1000H		; initialize SI with offset 1000H</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AX, [SI]		; get the first word in AX</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START: 	INC SI</a:t>
            </a:r>
            <a:endParaRPr sz="2000">
              <a:solidFill>
                <a:schemeClr val="accent2"/>
              </a:solidFill>
              <a:latin typeface="Times New Roman"/>
              <a:ea typeface="Times New Roman"/>
              <a:cs typeface="Times New Roman"/>
              <a:sym typeface="Times New Roman"/>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INC SI 			; increment SI twice to point the next word</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CMP AX, [SI] 		; compare next word with the word in AX</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JC REPEAT		; if AX is smaller then go to REPEAT</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AX, [SI]		; replace the word in AX with the smaller word </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REPEAT: LOOP   START	; repeat the operation from START </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MOV  [2000H], AX		; store smallest number in AX at the offset 2000H</a:t>
            </a:r>
            <a:endParaRPr/>
          </a:p>
          <a:p>
            <a:pPr indent="0" lvl="0" marL="0" rtl="0" algn="just">
              <a:spcBef>
                <a:spcPts val="0"/>
              </a:spcBef>
              <a:spcAft>
                <a:spcPts val="0"/>
              </a:spcAft>
              <a:buClr>
                <a:schemeClr val="accent2"/>
              </a:buClr>
              <a:buSzPts val="2700"/>
              <a:buFont typeface="Times New Roman"/>
              <a:buChar char="•"/>
            </a:pPr>
            <a:r>
              <a:rPr lang="en-US" sz="2000">
                <a:solidFill>
                  <a:schemeClr val="accent2"/>
                </a:solidFill>
                <a:latin typeface="Times New Roman"/>
                <a:ea typeface="Times New Roman"/>
                <a:cs typeface="Times New Roman"/>
                <a:sym typeface="Times New Roman"/>
              </a:rPr>
              <a:t>HLT			; stop</a:t>
            </a:r>
            <a:endParaRPr/>
          </a:p>
          <a:p>
            <a:pPr indent="171450" lvl="0" marL="0" rtl="0" algn="l">
              <a:spcBef>
                <a:spcPts val="0"/>
              </a:spcBef>
              <a:spcAft>
                <a:spcPts val="0"/>
              </a:spcAft>
              <a:buClr>
                <a:schemeClr val="dk1"/>
              </a:buClr>
              <a:buSzPts val="2700"/>
              <a:buFont typeface="Verdana"/>
              <a:buNone/>
            </a:pPr>
            <a:r>
              <a:t/>
            </a:r>
            <a:endParaRPr sz="2000">
              <a:latin typeface="Times New Roman"/>
              <a:ea typeface="Times New Roman"/>
              <a:cs typeface="Times New Roman"/>
              <a:sym typeface="Times New Roman"/>
            </a:endParaRPr>
          </a:p>
        </p:txBody>
      </p:sp>
      <p:sp>
        <p:nvSpPr>
          <p:cNvPr id="224" name="Google Shape;224;p9"/>
          <p:cNvSpPr txBox="1"/>
          <p:nvPr>
            <p:ph idx="12" type="sldNum"/>
          </p:nvPr>
        </p:nvSpPr>
        <p:spPr>
          <a:xfrm>
            <a:off x="8328029" y="6356358"/>
            <a:ext cx="358775" cy="365125"/>
          </a:xfrm>
          <a:prstGeom prst="rect">
            <a:avLst/>
          </a:prstGeom>
          <a:noFill/>
          <a:ln>
            <a:noFill/>
          </a:ln>
        </p:spPr>
        <p:txBody>
          <a:bodyPr anchorCtr="0" anchor="ctr" bIns="45700" lIns="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25" name="Google Shape;225;p9"/>
          <p:cNvPicPr preferRelativeResize="0"/>
          <p:nvPr/>
        </p:nvPicPr>
        <p:blipFill rotWithShape="1">
          <a:blip r:embed="rId3">
            <a:alphaModFix/>
          </a:blip>
          <a:srcRect b="0" l="0" r="0" t="0"/>
          <a:stretch/>
        </p:blipFill>
        <p:spPr>
          <a:xfrm>
            <a:off x="7153281" y="0"/>
            <a:ext cx="1990725" cy="129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IEEE Corporate">
      <a:dk1>
        <a:srgbClr val="000000"/>
      </a:dk1>
      <a:lt1>
        <a:srgbClr val="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2014-03-21T03:55:08Z</dcterms:created>
  <dc:creator>Admin</dc:creator>
</cp:coreProperties>
</file>