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57"/>
  </p:notesMasterIdLst>
  <p:sldIdLst>
    <p:sldId id="486" r:id="rId2"/>
    <p:sldId id="487" r:id="rId3"/>
    <p:sldId id="488" r:id="rId4"/>
    <p:sldId id="489" r:id="rId5"/>
    <p:sldId id="490" r:id="rId6"/>
    <p:sldId id="491" r:id="rId7"/>
    <p:sldId id="492" r:id="rId8"/>
    <p:sldId id="493" r:id="rId9"/>
    <p:sldId id="494" r:id="rId10"/>
    <p:sldId id="495" r:id="rId11"/>
    <p:sldId id="496" r:id="rId12"/>
    <p:sldId id="497" r:id="rId13"/>
    <p:sldId id="498" r:id="rId14"/>
    <p:sldId id="499" r:id="rId15"/>
    <p:sldId id="500" r:id="rId16"/>
    <p:sldId id="501" r:id="rId17"/>
    <p:sldId id="502" r:id="rId18"/>
    <p:sldId id="503" r:id="rId19"/>
    <p:sldId id="504" r:id="rId20"/>
    <p:sldId id="505" r:id="rId21"/>
    <p:sldId id="506" r:id="rId22"/>
    <p:sldId id="508" r:id="rId23"/>
    <p:sldId id="509" r:id="rId24"/>
    <p:sldId id="510" r:id="rId25"/>
    <p:sldId id="511" r:id="rId26"/>
    <p:sldId id="512" r:id="rId27"/>
    <p:sldId id="513" r:id="rId28"/>
    <p:sldId id="514" r:id="rId29"/>
    <p:sldId id="515" r:id="rId30"/>
    <p:sldId id="516" r:id="rId31"/>
    <p:sldId id="517" r:id="rId32"/>
    <p:sldId id="541" r:id="rId33"/>
    <p:sldId id="518" r:id="rId34"/>
    <p:sldId id="519" r:id="rId35"/>
    <p:sldId id="520" r:id="rId36"/>
    <p:sldId id="521" r:id="rId37"/>
    <p:sldId id="522" r:id="rId38"/>
    <p:sldId id="523" r:id="rId39"/>
    <p:sldId id="524" r:id="rId40"/>
    <p:sldId id="525" r:id="rId41"/>
    <p:sldId id="526" r:id="rId42"/>
    <p:sldId id="527" r:id="rId43"/>
    <p:sldId id="528" r:id="rId44"/>
    <p:sldId id="529" r:id="rId45"/>
    <p:sldId id="530" r:id="rId46"/>
    <p:sldId id="531" r:id="rId47"/>
    <p:sldId id="532" r:id="rId48"/>
    <p:sldId id="533" r:id="rId49"/>
    <p:sldId id="534" r:id="rId50"/>
    <p:sldId id="535" r:id="rId51"/>
    <p:sldId id="536" r:id="rId52"/>
    <p:sldId id="537" r:id="rId53"/>
    <p:sldId id="538" r:id="rId54"/>
    <p:sldId id="539" r:id="rId55"/>
    <p:sldId id="540"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1C61F2-632E-4C85-8F13-AAE86A325986}" type="datetimeFigureOut">
              <a:rPr lang="en-IN" smtClean="0"/>
              <a:t>22-09-2022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C513F9-BBCE-436B-A3C5-F20195688810}" type="slidenum">
              <a:rPr lang="en-IN" smtClean="0"/>
              <a:t>‹#›</a:t>
            </a:fld>
            <a:endParaRPr lang="en-IN"/>
          </a:p>
        </p:txBody>
      </p:sp>
    </p:spTree>
    <p:extLst>
      <p:ext uri="{BB962C8B-B14F-4D97-AF65-F5344CB8AC3E}">
        <p14:creationId xmlns:p14="http://schemas.microsoft.com/office/powerpoint/2010/main" val="1999528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4312E13-CF75-43E1-80AA-3126CE54C005}" type="datetime1">
              <a:rPr lang="en-US" smtClean="0"/>
              <a:t>9/22/2022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60631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539C72-CFB9-4AF7-9C8A-32A78E8DE049}" type="datetime1">
              <a:rPr lang="en-US" smtClean="0"/>
              <a:t>9/22/2022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33722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8CD65F-7E1C-4BC4-82F1-DAEC4919F96A}" type="datetime1">
              <a:rPr lang="en-US" smtClean="0"/>
              <a:t>9/22/2022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616128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0554ABA-DDBA-46CE-8CAD-D388FC658D39}" type="datetime1">
              <a:rPr lang="en-US" smtClean="0"/>
              <a:t>9/22/2022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440953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EBB45B6-9CD3-4014-BA65-11FAC5ABB4D7}" type="datetime1">
              <a:rPr lang="en-US" smtClean="0"/>
              <a:t>9/22/2022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307224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BDE3AC5-E696-4BD8-B7D9-23E98BCF2822}" type="datetime1">
              <a:rPr lang="en-US" smtClean="0"/>
              <a:t>9/22/2022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963344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82934A-FE06-42F9-8EEB-0FBA097893EF}" type="datetime1">
              <a:rPr lang="en-US" smtClean="0"/>
              <a:t>9/22/2022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11229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69557-E85A-4A83-AEE0-30F636982708}" type="datetime1">
              <a:rPr lang="en-US" smtClean="0"/>
              <a:t>9/22/2022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56730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9166B1-7A41-4339-A21B-F9A9A8CF7AD9}" type="datetime1">
              <a:rPr lang="en-US" smtClean="0"/>
              <a:t>9/22/2022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19738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C35F3A-651C-457D-A7F9-26F736FF3E42}" type="datetime1">
              <a:rPr lang="en-US" smtClean="0"/>
              <a:t>9/22/2022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79584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B26934-057F-45F3-9AF3-DB5C286FFB3B}" type="datetime1">
              <a:rPr lang="en-US" smtClean="0"/>
              <a:t>9/22/2022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37844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4AB352-0653-4FC0-9519-8756CCFC6A88}" type="datetime1">
              <a:rPr lang="en-US" smtClean="0"/>
              <a:t>9/22/2022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5842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4FF4FF-3759-4391-A55D-78FB6779A99D}" type="datetime1">
              <a:rPr lang="en-US" smtClean="0"/>
              <a:t>9/22/2022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48134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63D783-009A-4968-83AC-9D59D115F860}" type="datetime1">
              <a:rPr lang="en-US" smtClean="0"/>
              <a:t>9/22/2022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00691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2C54EB-0254-4D50-9F2C-3B9F4F383A5A}" type="datetime1">
              <a:rPr lang="en-US" smtClean="0"/>
              <a:t>9/22/2022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78358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8B4E06-4C51-4040-B886-0D5C7C74D1D9}" type="datetime1">
              <a:rPr lang="en-US" smtClean="0"/>
              <a:t>9/22/2022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56753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133A580-2019-44EF-8676-FD60DCCB578A}" type="datetime1">
              <a:rPr lang="en-US" smtClean="0"/>
              <a:t>9/22/2022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204828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1232452"/>
            <a:ext cx="8915399" cy="3405809"/>
          </a:xfrm>
        </p:spPr>
        <p:txBody>
          <a:bodyPr>
            <a:normAutofit fontScale="90000"/>
          </a:bodyPr>
          <a:lstStyle/>
          <a:p>
            <a:pPr algn="ct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sz="4400" b="1" dirty="0">
                <a:solidFill>
                  <a:schemeClr val="accent2">
                    <a:lumMod val="60000"/>
                    <a:lumOff val="40000"/>
                  </a:schemeClr>
                </a:solidFill>
              </a:rPr>
              <a:t>18ECC203J – Module 3</a:t>
            </a:r>
            <a:br>
              <a:rPr lang="en-US" sz="4400" b="1" dirty="0">
                <a:solidFill>
                  <a:schemeClr val="accent2">
                    <a:lumMod val="60000"/>
                    <a:lumOff val="40000"/>
                  </a:schemeClr>
                </a:solidFill>
              </a:rPr>
            </a:br>
            <a:r>
              <a:rPr lang="en-US" sz="3600" dirty="0"/>
              <a:t>8086 Interfacing with Memory and Programmable Devices </a:t>
            </a:r>
            <a:br>
              <a:rPr lang="en-US" sz="3600" dirty="0"/>
            </a:br>
            <a:r>
              <a:rPr lang="en-US" sz="4900" b="1" dirty="0">
                <a:latin typeface="Bookman Old Style" panose="02050604050505020204" pitchFamily="18" charset="0"/>
              </a:rPr>
              <a:t>S </a:t>
            </a:r>
            <a:r>
              <a:rPr lang="en-US" sz="4800" dirty="0"/>
              <a:t>– </a:t>
            </a:r>
            <a:r>
              <a:rPr lang="en-US" sz="4900" b="1" dirty="0">
                <a:latin typeface="Bookman Old Style" panose="02050604050505020204" pitchFamily="18" charset="0"/>
              </a:rPr>
              <a:t>1, 2, 3  </a:t>
            </a:r>
            <a:r>
              <a:rPr lang="en-US" dirty="0"/>
              <a:t/>
            </a:r>
            <a:br>
              <a:rPr lang="en-US" dirty="0"/>
            </a:br>
            <a:endParaRPr lang="en-US" dirty="0"/>
          </a:p>
        </p:txBody>
      </p:sp>
      <p:sp>
        <p:nvSpPr>
          <p:cNvPr id="3" name="Subtitle 2"/>
          <p:cNvSpPr>
            <a:spLocks noGrp="1"/>
          </p:cNvSpPr>
          <p:nvPr>
            <p:ph type="subTitle" idx="1"/>
          </p:nvPr>
        </p:nvSpPr>
        <p:spPr/>
        <p:txBody>
          <a:bodyPr>
            <a:normAutofit lnSpcReduction="10000"/>
          </a:bodyPr>
          <a:lstStyle/>
          <a:p>
            <a:pPr algn="ctr"/>
            <a:r>
              <a:rPr lang="en-US" dirty="0"/>
              <a:t>                                                                                                       </a:t>
            </a:r>
            <a:r>
              <a:rPr lang="en-US" b="1" dirty="0">
                <a:latin typeface="+mj-lt"/>
                <a:cs typeface="Times New Roman" panose="02020603050405020304" pitchFamily="18" charset="0"/>
              </a:rPr>
              <a:t>Prepared by,</a:t>
            </a:r>
          </a:p>
          <a:p>
            <a:pPr algn="r"/>
            <a:r>
              <a:rPr lang="en-US" b="1" dirty="0">
                <a:latin typeface="+mj-lt"/>
              </a:rPr>
              <a:t>Mr. R. </a:t>
            </a:r>
            <a:r>
              <a:rPr lang="en-US" b="1" dirty="0" err="1">
                <a:latin typeface="+mj-lt"/>
              </a:rPr>
              <a:t>Prithiviraj</a:t>
            </a:r>
            <a:endParaRPr lang="en-US" b="1" dirty="0">
              <a:latin typeface="+mj-lt"/>
            </a:endParaRPr>
          </a:p>
          <a:p>
            <a:pPr algn="r"/>
            <a:r>
              <a:rPr lang="en-US" b="1" dirty="0">
                <a:cs typeface="Times New Roman" panose="02020603050405020304" pitchFamily="18" charset="0"/>
              </a:rPr>
              <a:t> Dr. Diwakar R. </a:t>
            </a:r>
            <a:r>
              <a:rPr lang="en-US" b="1" dirty="0" err="1">
                <a:cs typeface="Times New Roman" panose="02020603050405020304" pitchFamily="18" charset="0"/>
              </a:rPr>
              <a:t>Marur</a:t>
            </a:r>
            <a:r>
              <a:rPr lang="en-US" b="1" dirty="0">
                <a:cs typeface="Times New Roman" panose="02020603050405020304" pitchFamily="18" charset="0"/>
              </a:rPr>
              <a:t> </a:t>
            </a:r>
            <a:endParaRPr lang="en-US" b="1" dirty="0">
              <a:latin typeface="+mj-lt"/>
            </a:endParaRPr>
          </a:p>
          <a:p>
            <a:endParaRPr lang="en-US" dirty="0"/>
          </a:p>
        </p:txBody>
      </p:sp>
    </p:spTree>
    <p:extLst>
      <p:ext uri="{BB962C8B-B14F-4D97-AF65-F5344CB8AC3E}">
        <p14:creationId xmlns:p14="http://schemas.microsoft.com/office/powerpoint/2010/main" val="2774343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68B07-65E4-4E18-9873-835E7DE569CB}"/>
              </a:ext>
            </a:extLst>
          </p:cNvPr>
          <p:cNvSpPr>
            <a:spLocks noGrp="1"/>
          </p:cNvSpPr>
          <p:nvPr>
            <p:ph type="title"/>
          </p:nvPr>
        </p:nvSpPr>
        <p:spPr>
          <a:xfrm>
            <a:off x="1747798" y="527128"/>
            <a:ext cx="2630238" cy="761345"/>
          </a:xfrm>
        </p:spPr>
        <p:txBody>
          <a:bodyPr>
            <a:normAutofit/>
          </a:bodyPr>
          <a:lstStyle/>
          <a:p>
            <a:r>
              <a:rPr lang="en-IN" sz="4000" dirty="0"/>
              <a:t>Diagram</a:t>
            </a:r>
          </a:p>
        </p:txBody>
      </p:sp>
      <p:pic>
        <p:nvPicPr>
          <p:cNvPr id="5" name="Picture 4">
            <a:extLst>
              <a:ext uri="{FF2B5EF4-FFF2-40B4-BE49-F238E27FC236}">
                <a16:creationId xmlns:a16="http://schemas.microsoft.com/office/drawing/2014/main" id="{86E777C2-7075-4F1E-9DD6-87B1771943B8}"/>
              </a:ext>
            </a:extLst>
          </p:cNvPr>
          <p:cNvPicPr>
            <a:picLocks noChangeAspect="1"/>
          </p:cNvPicPr>
          <p:nvPr/>
        </p:nvPicPr>
        <p:blipFill>
          <a:blip r:embed="rId2"/>
          <a:stretch>
            <a:fillRect/>
          </a:stretch>
        </p:blipFill>
        <p:spPr>
          <a:xfrm>
            <a:off x="2849060" y="1288473"/>
            <a:ext cx="3057952" cy="4153480"/>
          </a:xfrm>
          <a:prstGeom prst="rect">
            <a:avLst/>
          </a:prstGeom>
          <a:ln w="19050">
            <a:solidFill>
              <a:srgbClr val="0070C0"/>
            </a:solidFill>
          </a:ln>
        </p:spPr>
      </p:pic>
      <p:pic>
        <p:nvPicPr>
          <p:cNvPr id="7" name="Picture 6">
            <a:extLst>
              <a:ext uri="{FF2B5EF4-FFF2-40B4-BE49-F238E27FC236}">
                <a16:creationId xmlns:a16="http://schemas.microsoft.com/office/drawing/2014/main" id="{1DF7C0F0-AE5A-4525-A44C-41444883E7E9}"/>
              </a:ext>
            </a:extLst>
          </p:cNvPr>
          <p:cNvPicPr>
            <a:picLocks noChangeAspect="1"/>
          </p:cNvPicPr>
          <p:nvPr/>
        </p:nvPicPr>
        <p:blipFill>
          <a:blip r:embed="rId3"/>
          <a:stretch>
            <a:fillRect/>
          </a:stretch>
        </p:blipFill>
        <p:spPr>
          <a:xfrm>
            <a:off x="6096000" y="402222"/>
            <a:ext cx="5624128" cy="6053556"/>
          </a:xfrm>
          <a:prstGeom prst="rect">
            <a:avLst/>
          </a:prstGeom>
          <a:ln w="19050">
            <a:solidFill>
              <a:srgbClr val="0070C0"/>
            </a:solidFill>
          </a:ln>
        </p:spPr>
      </p:pic>
      <p:pic>
        <p:nvPicPr>
          <p:cNvPr id="9" name="Picture 8">
            <a:extLst>
              <a:ext uri="{FF2B5EF4-FFF2-40B4-BE49-F238E27FC236}">
                <a16:creationId xmlns:a16="http://schemas.microsoft.com/office/drawing/2014/main" id="{FB7134B8-C20B-438E-AB08-D3F634EE9CC2}"/>
              </a:ext>
            </a:extLst>
          </p:cNvPr>
          <p:cNvPicPr>
            <a:picLocks noChangeAspect="1"/>
          </p:cNvPicPr>
          <p:nvPr/>
        </p:nvPicPr>
        <p:blipFill>
          <a:blip r:embed="rId4"/>
          <a:stretch>
            <a:fillRect/>
          </a:stretch>
        </p:blipFill>
        <p:spPr>
          <a:xfrm>
            <a:off x="4297062" y="5569527"/>
            <a:ext cx="1609950" cy="895475"/>
          </a:xfrm>
          <a:prstGeom prst="rect">
            <a:avLst/>
          </a:prstGeom>
          <a:ln w="19050">
            <a:solidFill>
              <a:srgbClr val="0070C0"/>
            </a:solidFill>
          </a:ln>
        </p:spPr>
      </p:pic>
      <p:sp>
        <p:nvSpPr>
          <p:cNvPr id="3" name="Slide Number Placeholder 2">
            <a:extLst>
              <a:ext uri="{FF2B5EF4-FFF2-40B4-BE49-F238E27FC236}">
                <a16:creationId xmlns:a16="http://schemas.microsoft.com/office/drawing/2014/main" id="{423C4645-5794-4160-8629-6F0CDC69F114}"/>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1833537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39B4F-491F-44C3-B5DF-FAA653971038}"/>
              </a:ext>
            </a:extLst>
          </p:cNvPr>
          <p:cNvSpPr>
            <a:spLocks noGrp="1"/>
          </p:cNvSpPr>
          <p:nvPr>
            <p:ph type="title"/>
          </p:nvPr>
        </p:nvSpPr>
        <p:spPr/>
        <p:txBody>
          <a:bodyPr/>
          <a:lstStyle/>
          <a:p>
            <a:r>
              <a:rPr lang="en-IN" dirty="0"/>
              <a:t>Dynamic RAM</a:t>
            </a:r>
          </a:p>
        </p:txBody>
      </p:sp>
      <p:sp>
        <p:nvSpPr>
          <p:cNvPr id="3" name="Content Placeholder 2">
            <a:extLst>
              <a:ext uri="{FF2B5EF4-FFF2-40B4-BE49-F238E27FC236}">
                <a16:creationId xmlns:a16="http://schemas.microsoft.com/office/drawing/2014/main" id="{00B13BA7-46C0-45AE-9F47-A11FE25A89CA}"/>
              </a:ext>
            </a:extLst>
          </p:cNvPr>
          <p:cNvSpPr>
            <a:spLocks noGrp="1"/>
          </p:cNvSpPr>
          <p:nvPr>
            <p:ph idx="1"/>
          </p:nvPr>
        </p:nvSpPr>
        <p:spPr>
          <a:xfrm>
            <a:off x="2713903" y="1717964"/>
            <a:ext cx="8915400" cy="4640633"/>
          </a:xfrm>
        </p:spPr>
        <p:txBody>
          <a:bodyPr>
            <a:normAutofit/>
          </a:bodyPr>
          <a:lstStyle/>
          <a:p>
            <a:pPr algn="just">
              <a:lnSpc>
                <a:spcPct val="107000"/>
              </a:lnSpc>
              <a:spcAft>
                <a:spcPts val="800"/>
              </a:spcAft>
            </a:pPr>
            <a:r>
              <a:rPr lang="en-IN" sz="2000" dirty="0">
                <a:effectLst/>
                <a:latin typeface="Calibri" panose="020F0502020204030204" pitchFamily="34" charset="0"/>
                <a:ea typeface="Calibri" panose="020F0502020204030204" pitchFamily="34" charset="0"/>
                <a:cs typeface="Mangal" panose="02040503050203030202" pitchFamily="18" charset="0"/>
              </a:rPr>
              <a:t>Whenever a large capacity memory is required in a microcomputer system, the memory subsystem is generally designed using dynamic RAM (DRAM).</a:t>
            </a:r>
          </a:p>
          <a:p>
            <a:pPr algn="just">
              <a:lnSpc>
                <a:spcPct val="107000"/>
              </a:lnSpc>
              <a:spcAft>
                <a:spcPts val="800"/>
              </a:spcAft>
            </a:pPr>
            <a:r>
              <a:rPr lang="en-IN" sz="2000" dirty="0">
                <a:latin typeface="Calibri" panose="020F0502020204030204" pitchFamily="34" charset="0"/>
                <a:ea typeface="Calibri" panose="020F0502020204030204" pitchFamily="34" charset="0"/>
                <a:cs typeface="Mangal" panose="02040503050203030202" pitchFamily="18" charset="0"/>
              </a:rPr>
              <a:t>Advantages of DRAM over Static RAM</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pPr marL="857250" lvl="1" indent="-457200" algn="just">
              <a:lnSpc>
                <a:spcPct val="107000"/>
              </a:lnSpc>
              <a:spcBef>
                <a:spcPts val="400"/>
              </a:spcBef>
              <a:buFont typeface="+mj-lt"/>
              <a:buAutoNum type="arabicPeriod"/>
            </a:pPr>
            <a:r>
              <a:rPr lang="en-IN" sz="2000" dirty="0">
                <a:effectLst/>
                <a:latin typeface="Calibri" panose="020F0502020204030204" pitchFamily="34" charset="0"/>
                <a:ea typeface="Calibri" panose="020F0502020204030204" pitchFamily="34" charset="0"/>
                <a:cs typeface="Mangal" panose="02040503050203030202" pitchFamily="18" charset="0"/>
              </a:rPr>
              <a:t> Higher packing density,</a:t>
            </a:r>
          </a:p>
          <a:p>
            <a:pPr marL="857250" lvl="1" indent="-457200" algn="just">
              <a:lnSpc>
                <a:spcPct val="107000"/>
              </a:lnSpc>
              <a:spcBef>
                <a:spcPts val="400"/>
              </a:spcBef>
              <a:buFont typeface="+mj-lt"/>
              <a:buAutoNum type="arabicPeriod"/>
            </a:pPr>
            <a:r>
              <a:rPr lang="en-IN" sz="2000" dirty="0">
                <a:effectLst/>
                <a:latin typeface="Calibri" panose="020F0502020204030204" pitchFamily="34" charset="0"/>
                <a:ea typeface="Calibri" panose="020F0502020204030204" pitchFamily="34" charset="0"/>
                <a:cs typeface="Mangal" panose="02040503050203030202" pitchFamily="18" charset="0"/>
              </a:rPr>
              <a:t> lower cost and </a:t>
            </a:r>
          </a:p>
          <a:p>
            <a:pPr marL="857250" lvl="1" indent="-457200" algn="just">
              <a:lnSpc>
                <a:spcPct val="107000"/>
              </a:lnSpc>
              <a:spcBef>
                <a:spcPts val="400"/>
              </a:spcBef>
              <a:buFont typeface="+mj-lt"/>
              <a:buAutoNum type="arabicPeriod"/>
            </a:pPr>
            <a:r>
              <a:rPr lang="en-IN" sz="2000" dirty="0">
                <a:effectLst/>
                <a:latin typeface="Calibri" panose="020F0502020204030204" pitchFamily="34" charset="0"/>
                <a:ea typeface="Calibri" panose="020F0502020204030204" pitchFamily="34" charset="0"/>
                <a:cs typeface="Mangal" panose="02040503050203030202" pitchFamily="18" charset="0"/>
              </a:rPr>
              <a:t> less power consumption</a:t>
            </a:r>
          </a:p>
          <a:p>
            <a:pPr algn="just">
              <a:lnSpc>
                <a:spcPct val="107000"/>
              </a:lnSpc>
              <a:spcAft>
                <a:spcPts val="800"/>
              </a:spcAft>
            </a:pPr>
            <a:r>
              <a:rPr lang="en-IN" sz="2000" dirty="0">
                <a:effectLst/>
                <a:latin typeface="Calibri" panose="020F0502020204030204" pitchFamily="34" charset="0"/>
                <a:ea typeface="Calibri" panose="020F0502020204030204" pitchFamily="34" charset="0"/>
                <a:cs typeface="Mangal" panose="02040503050203030202" pitchFamily="18" charset="0"/>
              </a:rPr>
              <a:t>A static RAM cell has </a:t>
            </a:r>
            <a:r>
              <a:rPr lang="en-IN" sz="2000" dirty="0">
                <a:latin typeface="Calibri" panose="020F0502020204030204" pitchFamily="34" charset="0"/>
                <a:ea typeface="Calibri" panose="020F0502020204030204" pitchFamily="34" charset="0"/>
                <a:cs typeface="Mangal" panose="02040503050203030202" pitchFamily="18" charset="0"/>
              </a:rPr>
              <a:t> 6 </a:t>
            </a:r>
            <a:r>
              <a:rPr lang="en-IN" sz="2000" dirty="0">
                <a:effectLst/>
                <a:latin typeface="Calibri" panose="020F0502020204030204" pitchFamily="34" charset="0"/>
                <a:ea typeface="Calibri" panose="020F0502020204030204" pitchFamily="34" charset="0"/>
                <a:cs typeface="Mangal" panose="02040503050203030202" pitchFamily="18" charset="0"/>
              </a:rPr>
              <a:t> transistors while the dynamic RAM cell has 1 transistor and a capacitor. </a:t>
            </a:r>
            <a:r>
              <a:rPr lang="en-IN" sz="2000" dirty="0">
                <a:latin typeface="Calibri" panose="020F0502020204030204" pitchFamily="34" charset="0"/>
                <a:ea typeface="Calibri" panose="020F0502020204030204" pitchFamily="34" charset="0"/>
                <a:cs typeface="Mangal" panose="02040503050203030202" pitchFamily="18" charset="0"/>
              </a:rPr>
              <a:t>This leads to </a:t>
            </a:r>
            <a:r>
              <a:rPr lang="en-IN" sz="2000" dirty="0">
                <a:effectLst/>
                <a:latin typeface="Calibri" panose="020F0502020204030204" pitchFamily="34" charset="0"/>
                <a:ea typeface="Calibri" panose="020F0502020204030204" pitchFamily="34" charset="0"/>
                <a:cs typeface="Mangal" panose="02040503050203030202" pitchFamily="18" charset="0"/>
              </a:rPr>
              <a:t>higher packaging density and low cost per unit.</a:t>
            </a:r>
          </a:p>
          <a:p>
            <a:pPr algn="just">
              <a:lnSpc>
                <a:spcPct val="107000"/>
              </a:lnSpc>
              <a:spcAft>
                <a:spcPts val="800"/>
              </a:spcAft>
            </a:pPr>
            <a:r>
              <a:rPr lang="en-IN" sz="2000" dirty="0">
                <a:effectLst/>
                <a:latin typeface="Calibri" panose="020F0502020204030204" pitchFamily="34" charset="0"/>
                <a:ea typeface="Calibri" panose="020F0502020204030204" pitchFamily="34" charset="0"/>
                <a:cs typeface="Mangal" panose="02040503050203030202" pitchFamily="18" charset="0"/>
              </a:rPr>
              <a:t>The fu</a:t>
            </a:r>
            <a:r>
              <a:rPr lang="en-IN" sz="2000" dirty="0">
                <a:latin typeface="Calibri" panose="020F0502020204030204" pitchFamily="34" charset="0"/>
                <a:ea typeface="Calibri" panose="020F0502020204030204" pitchFamily="34" charset="0"/>
                <a:cs typeface="Mangal" panose="02040503050203030202" pitchFamily="18" charset="0"/>
              </a:rPr>
              <a:t>nction of capacitor is carried out by diode that operates in a reverse bias mode. </a:t>
            </a:r>
            <a:endParaRPr lang="en-IN" sz="2000" dirty="0"/>
          </a:p>
        </p:txBody>
      </p:sp>
      <p:sp>
        <p:nvSpPr>
          <p:cNvPr id="4" name="Slide Number Placeholder 3">
            <a:extLst>
              <a:ext uri="{FF2B5EF4-FFF2-40B4-BE49-F238E27FC236}">
                <a16:creationId xmlns:a16="http://schemas.microsoft.com/office/drawing/2014/main" id="{9030BA9E-EC70-443A-BF65-B15C1AA6CB23}"/>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1582357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4B25E-F51E-437F-9D3E-84D11FF70907}"/>
              </a:ext>
            </a:extLst>
          </p:cNvPr>
          <p:cNvSpPr>
            <a:spLocks noGrp="1"/>
          </p:cNvSpPr>
          <p:nvPr>
            <p:ph type="title"/>
          </p:nvPr>
        </p:nvSpPr>
        <p:spPr>
          <a:xfrm>
            <a:off x="2592925" y="624110"/>
            <a:ext cx="8911687" cy="747490"/>
          </a:xfrm>
        </p:spPr>
        <p:txBody>
          <a:bodyPr/>
          <a:lstStyle/>
          <a:p>
            <a:r>
              <a:rPr lang="en-IN" dirty="0"/>
              <a:t>Dynamic RAM </a:t>
            </a:r>
            <a:r>
              <a:rPr lang="en-IN" sz="2400" dirty="0"/>
              <a:t>(</a:t>
            </a:r>
            <a:r>
              <a:rPr lang="en-IN" sz="2400" dirty="0" err="1"/>
              <a:t>Contd</a:t>
            </a:r>
            <a:r>
              <a:rPr lang="en-IN" sz="2400" dirty="0"/>
              <a:t>…)</a:t>
            </a:r>
          </a:p>
        </p:txBody>
      </p:sp>
      <p:sp>
        <p:nvSpPr>
          <p:cNvPr id="3" name="Content Placeholder 2">
            <a:extLst>
              <a:ext uri="{FF2B5EF4-FFF2-40B4-BE49-F238E27FC236}">
                <a16:creationId xmlns:a16="http://schemas.microsoft.com/office/drawing/2014/main" id="{21995BFC-F69E-4441-877C-8269999A3639}"/>
              </a:ext>
            </a:extLst>
          </p:cNvPr>
          <p:cNvSpPr>
            <a:spLocks noGrp="1"/>
          </p:cNvSpPr>
          <p:nvPr>
            <p:ph idx="1"/>
          </p:nvPr>
        </p:nvSpPr>
        <p:spPr>
          <a:xfrm>
            <a:off x="1745673" y="1371599"/>
            <a:ext cx="9758939" cy="5320145"/>
          </a:xfrm>
        </p:spPr>
        <p:txBody>
          <a:bodyPr>
            <a:normAutofit/>
          </a:bodyPr>
          <a:lstStyle/>
          <a:p>
            <a:pPr algn="just"/>
            <a:r>
              <a:rPr lang="en-IN" sz="2000" dirty="0">
                <a:effectLst/>
                <a:latin typeface="Calibri" panose="020F0502020204030204" pitchFamily="34" charset="0"/>
                <a:ea typeface="Calibri" panose="020F0502020204030204" pitchFamily="34" charset="0"/>
                <a:cs typeface="Mangal" panose="02040503050203030202" pitchFamily="18" charset="0"/>
              </a:rPr>
              <a:t>The reverse-biased diode has leakage current that tends to discharge the capacitor giving rise to the possibility of data loss. To avoid this, the stored data in the cell is refreshed in regular intervals. The process is called as </a:t>
            </a:r>
            <a:r>
              <a:rPr lang="en-IN" sz="2000" b="1" dirty="0">
                <a:effectLst/>
                <a:latin typeface="Calibri" panose="020F0502020204030204" pitchFamily="34" charset="0"/>
                <a:ea typeface="Calibri" panose="020F0502020204030204" pitchFamily="34" charset="0"/>
                <a:cs typeface="Mangal" panose="02040503050203030202" pitchFamily="18" charset="0"/>
              </a:rPr>
              <a:t>Refresh cycle</a:t>
            </a:r>
            <a:r>
              <a:rPr lang="en-IN" sz="2000" dirty="0">
                <a:effectLst/>
                <a:latin typeface="Calibri" panose="020F0502020204030204" pitchFamily="34" charset="0"/>
                <a:ea typeface="Calibri" panose="020F0502020204030204" pitchFamily="34" charset="0"/>
                <a:cs typeface="Mangal" panose="02040503050203030202" pitchFamily="18" charset="0"/>
              </a:rPr>
              <a:t>. </a:t>
            </a:r>
          </a:p>
          <a:p>
            <a:pPr algn="just">
              <a:lnSpc>
                <a:spcPct val="107000"/>
              </a:lnSpc>
              <a:spcAft>
                <a:spcPts val="800"/>
              </a:spcAft>
            </a:pPr>
            <a:r>
              <a:rPr lang="en-IN" sz="2000" dirty="0">
                <a:effectLst/>
                <a:latin typeface="Calibri" panose="020F0502020204030204" pitchFamily="34" charset="0"/>
                <a:ea typeface="Calibri" panose="020F0502020204030204" pitchFamily="34" charset="0"/>
                <a:cs typeface="Mangal" panose="02040503050203030202" pitchFamily="18" charset="0"/>
              </a:rPr>
              <a:t>The refresh activity is similar to reading the data from each and every cell of memory, independent of the requirement of microprocessor. During this refresh period all other operations related to the memory subsystem are suspended. Hence the refresh activity causes </a:t>
            </a:r>
            <a:r>
              <a:rPr lang="en-IN" sz="2000" b="1" dirty="0">
                <a:effectLst/>
                <a:latin typeface="Calibri" panose="020F0502020204030204" pitchFamily="34" charset="0"/>
                <a:ea typeface="Calibri" panose="020F0502020204030204" pitchFamily="34" charset="0"/>
                <a:cs typeface="Mangal" panose="02040503050203030202" pitchFamily="18" charset="0"/>
              </a:rPr>
              <a:t>loss of time</a:t>
            </a:r>
            <a:r>
              <a:rPr lang="en-IN" sz="2000" dirty="0">
                <a:effectLst/>
                <a:latin typeface="Calibri" panose="020F0502020204030204" pitchFamily="34" charset="0"/>
                <a:ea typeface="Calibri" panose="020F0502020204030204" pitchFamily="34" charset="0"/>
                <a:cs typeface="Mangal" panose="02040503050203030202" pitchFamily="18" charset="0"/>
              </a:rPr>
              <a:t>, resulting in </a:t>
            </a:r>
            <a:r>
              <a:rPr lang="en-IN" sz="2000" b="1" dirty="0">
                <a:effectLst/>
                <a:latin typeface="Calibri" panose="020F0502020204030204" pitchFamily="34" charset="0"/>
                <a:ea typeface="Calibri" panose="020F0502020204030204" pitchFamily="34" charset="0"/>
                <a:cs typeface="Mangal" panose="02040503050203030202" pitchFamily="18" charset="0"/>
              </a:rPr>
              <a:t>reduce system performance</a:t>
            </a:r>
            <a:r>
              <a:rPr lang="en-IN" sz="2000" dirty="0">
                <a:effectLst/>
                <a:latin typeface="Calibri" panose="020F0502020204030204" pitchFamily="34" charset="0"/>
                <a:ea typeface="Calibri" panose="020F0502020204030204" pitchFamily="34" charset="0"/>
                <a:cs typeface="Mangal" panose="02040503050203030202" pitchFamily="18" charset="0"/>
              </a:rPr>
              <a:t>. </a:t>
            </a:r>
          </a:p>
          <a:p>
            <a:pPr algn="just">
              <a:lnSpc>
                <a:spcPct val="107000"/>
              </a:lnSpc>
              <a:spcAft>
                <a:spcPts val="800"/>
              </a:spcAft>
            </a:pPr>
            <a:r>
              <a:rPr lang="en-IN" sz="2000" dirty="0">
                <a:effectLst/>
                <a:latin typeface="Calibri" panose="020F0502020204030204" pitchFamily="34" charset="0"/>
                <a:ea typeface="Calibri" panose="020F0502020204030204" pitchFamily="34" charset="0"/>
                <a:cs typeface="Mangal" panose="02040503050203030202" pitchFamily="18" charset="0"/>
              </a:rPr>
              <a:t>However keeping in view the advantages of dynamic RAM, like low power consumption, high packaging density and low cost, most of the advanced computing system are designed using dynamic RAM, at the cost of operating speed. </a:t>
            </a:r>
          </a:p>
          <a:p>
            <a:pPr algn="just">
              <a:lnSpc>
                <a:spcPct val="107000"/>
              </a:lnSpc>
              <a:spcAft>
                <a:spcPts val="800"/>
              </a:spcAft>
            </a:pPr>
            <a:r>
              <a:rPr lang="en-IN" sz="2000" dirty="0">
                <a:effectLst/>
                <a:latin typeface="Calibri" panose="020F0502020204030204" pitchFamily="34" charset="0"/>
                <a:ea typeface="Calibri" panose="020F0502020204030204" pitchFamily="34" charset="0"/>
                <a:cs typeface="Mangal" panose="02040503050203030202" pitchFamily="18" charset="0"/>
              </a:rPr>
              <a:t> A dedicated hardware chip called as </a:t>
            </a:r>
            <a:r>
              <a:rPr lang="en-IN" sz="2000" b="1" dirty="0">
                <a:effectLst/>
                <a:latin typeface="Calibri" panose="020F0502020204030204" pitchFamily="34" charset="0"/>
                <a:ea typeface="Calibri" panose="020F0502020204030204" pitchFamily="34" charset="0"/>
                <a:cs typeface="Mangal" panose="02040503050203030202" pitchFamily="18" charset="0"/>
              </a:rPr>
              <a:t>dynamic RAM controller </a:t>
            </a:r>
            <a:r>
              <a:rPr lang="en-IN" sz="2000" dirty="0">
                <a:effectLst/>
                <a:latin typeface="Calibri" panose="020F0502020204030204" pitchFamily="34" charset="0"/>
                <a:ea typeface="Calibri" panose="020F0502020204030204" pitchFamily="34" charset="0"/>
                <a:cs typeface="Mangal" panose="02040503050203030202" pitchFamily="18" charset="0"/>
              </a:rPr>
              <a:t>is the most important part of the interfacing circuit. </a:t>
            </a:r>
          </a:p>
          <a:p>
            <a:endParaRPr lang="en-IN" sz="18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
        <p:nvSpPr>
          <p:cNvPr id="4" name="Slide Number Placeholder 3">
            <a:extLst>
              <a:ext uri="{FF2B5EF4-FFF2-40B4-BE49-F238E27FC236}">
                <a16:creationId xmlns:a16="http://schemas.microsoft.com/office/drawing/2014/main" id="{9E628BC8-1CAD-446E-807D-A8F7DECA2193}"/>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158075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3E651-3418-439F-8490-30AF21C6D3C5}"/>
              </a:ext>
            </a:extLst>
          </p:cNvPr>
          <p:cNvSpPr>
            <a:spLocks noGrp="1"/>
          </p:cNvSpPr>
          <p:nvPr>
            <p:ph type="title"/>
          </p:nvPr>
        </p:nvSpPr>
        <p:spPr>
          <a:xfrm>
            <a:off x="2592925" y="624110"/>
            <a:ext cx="8911687" cy="844472"/>
          </a:xfrm>
        </p:spPr>
        <p:txBody>
          <a:bodyPr/>
          <a:lstStyle/>
          <a:p>
            <a:r>
              <a:rPr lang="en-IN" dirty="0"/>
              <a:t>Refresh Cycle</a:t>
            </a:r>
          </a:p>
        </p:txBody>
      </p:sp>
      <p:sp>
        <p:nvSpPr>
          <p:cNvPr id="3" name="Content Placeholder 2">
            <a:extLst>
              <a:ext uri="{FF2B5EF4-FFF2-40B4-BE49-F238E27FC236}">
                <a16:creationId xmlns:a16="http://schemas.microsoft.com/office/drawing/2014/main" id="{CB605E3F-001C-4CA6-A5BD-848F286EEC20}"/>
              </a:ext>
            </a:extLst>
          </p:cNvPr>
          <p:cNvSpPr>
            <a:spLocks noGrp="1"/>
          </p:cNvSpPr>
          <p:nvPr>
            <p:ph idx="1"/>
          </p:nvPr>
        </p:nvSpPr>
        <p:spPr>
          <a:xfrm>
            <a:off x="1413164" y="1468583"/>
            <a:ext cx="10091448" cy="5153890"/>
          </a:xfrm>
        </p:spPr>
        <p:txBody>
          <a:bodyPr>
            <a:normAutofit/>
          </a:bodyPr>
          <a:lstStyle/>
          <a:p>
            <a:pPr algn="just">
              <a:lnSpc>
                <a:spcPct val="107000"/>
              </a:lnSpc>
              <a:spcAft>
                <a:spcPts val="800"/>
              </a:spcAft>
            </a:pPr>
            <a:r>
              <a:rPr lang="en-IN" sz="2000" dirty="0">
                <a:effectLst/>
                <a:latin typeface="Calibri" panose="020F0502020204030204" pitchFamily="34" charset="0"/>
                <a:ea typeface="Calibri" panose="020F0502020204030204" pitchFamily="34" charset="0"/>
                <a:cs typeface="Mangal" panose="02040503050203030202" pitchFamily="18" charset="0"/>
              </a:rPr>
              <a:t>The Refresh cycle is different from the memory read cycle in the following aspects. </a:t>
            </a:r>
          </a:p>
          <a:p>
            <a:pPr marL="457200" indent="-457200" algn="just">
              <a:lnSpc>
                <a:spcPct val="107000"/>
              </a:lnSpc>
              <a:spcAft>
                <a:spcPts val="800"/>
              </a:spcAft>
              <a:buFont typeface="+mj-lt"/>
              <a:buAutoNum type="arabicPeriod"/>
            </a:pPr>
            <a:r>
              <a:rPr lang="en-IN" sz="2000" dirty="0">
                <a:effectLst/>
                <a:latin typeface="Calibri" panose="020F0502020204030204" pitchFamily="34" charset="0"/>
                <a:ea typeface="Calibri" panose="020F0502020204030204" pitchFamily="34" charset="0"/>
                <a:cs typeface="Mangal" panose="02040503050203030202" pitchFamily="18" charset="0"/>
              </a:rPr>
              <a:t>The memory address is not provided by the CPU address bus, rather it is generated by a refresh mechanism counter called as </a:t>
            </a:r>
            <a:r>
              <a:rPr lang="en-IN" sz="2000" b="1" dirty="0">
                <a:effectLst/>
                <a:latin typeface="Calibri" panose="020F0502020204030204" pitchFamily="34" charset="0"/>
                <a:ea typeface="Calibri" panose="020F0502020204030204" pitchFamily="34" charset="0"/>
                <a:cs typeface="Mangal" panose="02040503050203030202" pitchFamily="18" charset="0"/>
              </a:rPr>
              <a:t>refresh counter</a:t>
            </a:r>
            <a:r>
              <a:rPr lang="en-IN" sz="2000" dirty="0">
                <a:effectLst/>
                <a:latin typeface="Calibri" panose="020F0502020204030204" pitchFamily="34" charset="0"/>
                <a:ea typeface="Calibri" panose="020F0502020204030204" pitchFamily="34" charset="0"/>
                <a:cs typeface="Mangal" panose="02040503050203030202" pitchFamily="18" charset="0"/>
              </a:rPr>
              <a:t>. </a:t>
            </a:r>
          </a:p>
          <a:p>
            <a:pPr marL="457200" indent="-457200" algn="just">
              <a:lnSpc>
                <a:spcPct val="107000"/>
              </a:lnSpc>
              <a:spcAft>
                <a:spcPts val="800"/>
              </a:spcAft>
              <a:buFont typeface="+mj-lt"/>
              <a:buAutoNum type="arabicPeriod"/>
            </a:pPr>
            <a:r>
              <a:rPr lang="en-IN" sz="2000" dirty="0">
                <a:effectLst/>
                <a:latin typeface="Calibri" panose="020F0502020204030204" pitchFamily="34" charset="0"/>
                <a:ea typeface="Calibri" panose="020F0502020204030204" pitchFamily="34" charset="0"/>
                <a:cs typeface="Mangal" panose="02040503050203030202" pitchFamily="18" charset="0"/>
              </a:rPr>
              <a:t>Unlike memory read cycle, </a:t>
            </a:r>
            <a:r>
              <a:rPr lang="en-IN" sz="2000" b="1" dirty="0">
                <a:effectLst/>
                <a:latin typeface="Calibri" panose="020F0502020204030204" pitchFamily="34" charset="0"/>
                <a:ea typeface="Calibri" panose="020F0502020204030204" pitchFamily="34" charset="0"/>
                <a:cs typeface="Mangal" panose="02040503050203030202" pitchFamily="18" charset="0"/>
              </a:rPr>
              <a:t>more than one memory chip </a:t>
            </a:r>
            <a:r>
              <a:rPr lang="en-IN" sz="2000" dirty="0">
                <a:effectLst/>
                <a:latin typeface="Calibri" panose="020F0502020204030204" pitchFamily="34" charset="0"/>
                <a:ea typeface="Calibri" panose="020F0502020204030204" pitchFamily="34" charset="0"/>
                <a:cs typeface="Mangal" panose="02040503050203030202" pitchFamily="18" charset="0"/>
              </a:rPr>
              <a:t>may be enabled at a time so as to reduce the number of total memory refresh cycles. </a:t>
            </a:r>
          </a:p>
          <a:p>
            <a:pPr marL="457200" indent="-457200" algn="just">
              <a:lnSpc>
                <a:spcPct val="107000"/>
              </a:lnSpc>
              <a:spcAft>
                <a:spcPts val="800"/>
              </a:spcAft>
              <a:buFont typeface="+mj-lt"/>
              <a:buAutoNum type="arabicPeriod"/>
            </a:pPr>
            <a:r>
              <a:rPr lang="en-IN" sz="2000" dirty="0">
                <a:effectLst/>
                <a:latin typeface="Calibri" panose="020F0502020204030204" pitchFamily="34" charset="0"/>
                <a:ea typeface="Calibri" panose="020F0502020204030204" pitchFamily="34" charset="0"/>
                <a:cs typeface="Mangal" panose="02040503050203030202" pitchFamily="18" charset="0"/>
              </a:rPr>
              <a:t>The </a:t>
            </a:r>
            <a:r>
              <a:rPr lang="en-IN" sz="2000" b="1" dirty="0">
                <a:effectLst/>
                <a:latin typeface="Calibri" panose="020F0502020204030204" pitchFamily="34" charset="0"/>
                <a:ea typeface="Calibri" panose="020F0502020204030204" pitchFamily="34" charset="0"/>
                <a:cs typeface="Mangal" panose="02040503050203030202" pitchFamily="18" charset="0"/>
              </a:rPr>
              <a:t>data enable </a:t>
            </a:r>
            <a:r>
              <a:rPr lang="en-IN" sz="2000" dirty="0">
                <a:effectLst/>
                <a:latin typeface="Calibri" panose="020F0502020204030204" pitchFamily="34" charset="0"/>
                <a:ea typeface="Calibri" panose="020F0502020204030204" pitchFamily="34" charset="0"/>
                <a:cs typeface="Mangal" panose="02040503050203030202" pitchFamily="18" charset="0"/>
              </a:rPr>
              <a:t>control of the selected memory chip is deactivated, and data is not allowed to appear on the system data bus during refresh, as more than one memory units are refreshed simultaneously. This is to avoid the data from the different chips to appear on the bus simultaneously. </a:t>
            </a:r>
          </a:p>
          <a:p>
            <a:pPr marL="457200" indent="-457200" algn="just">
              <a:lnSpc>
                <a:spcPct val="107000"/>
              </a:lnSpc>
              <a:spcAft>
                <a:spcPts val="800"/>
              </a:spcAft>
              <a:buFont typeface="+mj-lt"/>
              <a:buAutoNum type="arabicPeriod"/>
            </a:pPr>
            <a:r>
              <a:rPr lang="en-IN" sz="2000" dirty="0">
                <a:effectLst/>
                <a:latin typeface="Calibri" panose="020F0502020204030204" pitchFamily="34" charset="0"/>
                <a:ea typeface="Calibri" panose="020F0502020204030204" pitchFamily="34" charset="0"/>
                <a:cs typeface="Mangal" panose="02040503050203030202" pitchFamily="18" charset="0"/>
              </a:rPr>
              <a:t>Memory read is either a </a:t>
            </a:r>
            <a:r>
              <a:rPr lang="en-IN" sz="2000" b="1" dirty="0">
                <a:effectLst/>
                <a:latin typeface="Calibri" panose="020F0502020204030204" pitchFamily="34" charset="0"/>
                <a:ea typeface="Calibri" panose="020F0502020204030204" pitchFamily="34" charset="0"/>
                <a:cs typeface="Mangal" panose="02040503050203030202" pitchFamily="18" charset="0"/>
              </a:rPr>
              <a:t>processor initiated </a:t>
            </a:r>
            <a:r>
              <a:rPr lang="en-IN" sz="2000" dirty="0">
                <a:effectLst/>
                <a:latin typeface="Calibri" panose="020F0502020204030204" pitchFamily="34" charset="0"/>
                <a:ea typeface="Calibri" panose="020F0502020204030204" pitchFamily="34" charset="0"/>
                <a:cs typeface="Mangal" panose="02040503050203030202" pitchFamily="18" charset="0"/>
              </a:rPr>
              <a:t>or an external bus master initiated and carried out by the refresh mechanism. </a:t>
            </a:r>
          </a:p>
          <a:p>
            <a:endParaRPr lang="en-IN" dirty="0"/>
          </a:p>
        </p:txBody>
      </p:sp>
      <p:sp>
        <p:nvSpPr>
          <p:cNvPr id="4" name="Slide Number Placeholder 3">
            <a:extLst>
              <a:ext uri="{FF2B5EF4-FFF2-40B4-BE49-F238E27FC236}">
                <a16:creationId xmlns:a16="http://schemas.microsoft.com/office/drawing/2014/main" id="{1B42B593-5C8C-4037-9305-C7DE8EFB2C7B}"/>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31769754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49996-B90C-4749-B19C-3FAEE2D79B67}"/>
              </a:ext>
            </a:extLst>
          </p:cNvPr>
          <p:cNvSpPr>
            <a:spLocks noGrp="1"/>
          </p:cNvSpPr>
          <p:nvPr>
            <p:ph type="title"/>
          </p:nvPr>
        </p:nvSpPr>
        <p:spPr>
          <a:xfrm>
            <a:off x="2592925" y="624110"/>
            <a:ext cx="8911687" cy="846881"/>
          </a:xfrm>
        </p:spPr>
        <p:txBody>
          <a:bodyPr/>
          <a:lstStyle/>
          <a:p>
            <a:r>
              <a:rPr lang="en-IN" dirty="0"/>
              <a:t>Refresh Cycle </a:t>
            </a:r>
            <a:r>
              <a:rPr lang="en-IN" sz="2400" dirty="0"/>
              <a:t>(2)</a:t>
            </a:r>
          </a:p>
        </p:txBody>
      </p:sp>
      <p:sp>
        <p:nvSpPr>
          <p:cNvPr id="3" name="Content Placeholder 2">
            <a:extLst>
              <a:ext uri="{FF2B5EF4-FFF2-40B4-BE49-F238E27FC236}">
                <a16:creationId xmlns:a16="http://schemas.microsoft.com/office/drawing/2014/main" id="{FE294119-8885-455D-BEBE-FCBFB50CB714}"/>
              </a:ext>
            </a:extLst>
          </p:cNvPr>
          <p:cNvSpPr>
            <a:spLocks noGrp="1"/>
          </p:cNvSpPr>
          <p:nvPr>
            <p:ph idx="1"/>
          </p:nvPr>
        </p:nvSpPr>
        <p:spPr>
          <a:xfrm>
            <a:off x="2585499" y="1696278"/>
            <a:ext cx="8915400" cy="4240696"/>
          </a:xfrm>
        </p:spPr>
        <p:txBody>
          <a:bodyPr>
            <a:normAutofit/>
          </a:bodyPr>
          <a:lstStyle/>
          <a:p>
            <a:pPr algn="just">
              <a:lnSpc>
                <a:spcPct val="107000"/>
              </a:lnSpc>
              <a:spcAft>
                <a:spcPts val="800"/>
              </a:spcAft>
            </a:pPr>
            <a:r>
              <a:rPr lang="en-IN" sz="2000" dirty="0">
                <a:effectLst/>
                <a:latin typeface="Calibri" panose="020F0502020204030204" pitchFamily="34" charset="0"/>
                <a:ea typeface="Calibri" panose="020F0502020204030204" pitchFamily="34" charset="0"/>
                <a:cs typeface="Mangal" panose="02040503050203030202" pitchFamily="18" charset="0"/>
              </a:rPr>
              <a:t>Dynamic RAM is available in units of several </a:t>
            </a:r>
            <a:r>
              <a:rPr lang="en-IN" sz="2000" b="1" dirty="0">
                <a:effectLst/>
                <a:latin typeface="Calibri" panose="020F0502020204030204" pitchFamily="34" charset="0"/>
                <a:ea typeface="Calibri" panose="020F0502020204030204" pitchFamily="34" charset="0"/>
                <a:cs typeface="Mangal" panose="02040503050203030202" pitchFamily="18" charset="0"/>
              </a:rPr>
              <a:t>kilobits to megabits </a:t>
            </a:r>
            <a:r>
              <a:rPr lang="en-IN" sz="2000" dirty="0">
                <a:effectLst/>
                <a:latin typeface="Calibri" panose="020F0502020204030204" pitchFamily="34" charset="0"/>
                <a:ea typeface="Calibri" panose="020F0502020204030204" pitchFamily="34" charset="0"/>
                <a:cs typeface="Mangal" panose="02040503050203030202" pitchFamily="18" charset="0"/>
              </a:rPr>
              <a:t>of memory. This memory is arranged internally in a 2 – D matrix  so that it will have </a:t>
            </a:r>
            <a:r>
              <a:rPr lang="en-IN" sz="2000" i="1" dirty="0">
                <a:effectLst/>
                <a:latin typeface="Calibri" panose="020F0502020204030204" pitchFamily="34" charset="0"/>
                <a:ea typeface="Calibri" panose="020F0502020204030204" pitchFamily="34" charset="0"/>
                <a:cs typeface="Mangal" panose="02040503050203030202" pitchFamily="18" charset="0"/>
              </a:rPr>
              <a:t>n</a:t>
            </a:r>
            <a:r>
              <a:rPr lang="en-IN" sz="2000" dirty="0">
                <a:effectLst/>
                <a:latin typeface="Calibri" panose="020F0502020204030204" pitchFamily="34" charset="0"/>
                <a:ea typeface="Calibri" panose="020F0502020204030204" pitchFamily="34" charset="0"/>
                <a:cs typeface="Mangal" panose="02040503050203030202" pitchFamily="18" charset="0"/>
              </a:rPr>
              <a:t> rows and </a:t>
            </a:r>
            <a:r>
              <a:rPr lang="en-IN" sz="2000" i="1" dirty="0">
                <a:effectLst/>
                <a:latin typeface="Calibri" panose="020F0502020204030204" pitchFamily="34" charset="0"/>
                <a:ea typeface="Calibri" panose="020F0502020204030204" pitchFamily="34" charset="0"/>
                <a:cs typeface="Mangal" panose="02040503050203030202" pitchFamily="18" charset="0"/>
              </a:rPr>
              <a:t>m</a:t>
            </a:r>
            <a:r>
              <a:rPr lang="en-IN" sz="2000" dirty="0">
                <a:effectLst/>
                <a:latin typeface="Calibri" panose="020F0502020204030204" pitchFamily="34" charset="0"/>
                <a:ea typeface="Calibri" panose="020F0502020204030204" pitchFamily="34" charset="0"/>
                <a:cs typeface="Mangal" panose="02040503050203030202" pitchFamily="18" charset="0"/>
              </a:rPr>
              <a:t> columns. The row address </a:t>
            </a:r>
            <a:r>
              <a:rPr lang="en-IN" sz="2000" i="1" dirty="0">
                <a:effectLst/>
                <a:latin typeface="Calibri" panose="020F0502020204030204" pitchFamily="34" charset="0"/>
                <a:ea typeface="Calibri" panose="020F0502020204030204" pitchFamily="34" charset="0"/>
                <a:cs typeface="Mangal" panose="02040503050203030202" pitchFamily="18" charset="0"/>
              </a:rPr>
              <a:t>n</a:t>
            </a:r>
            <a:r>
              <a:rPr lang="en-IN" sz="2000" dirty="0">
                <a:effectLst/>
                <a:latin typeface="Calibri" panose="020F0502020204030204" pitchFamily="34" charset="0"/>
                <a:ea typeface="Calibri" panose="020F0502020204030204" pitchFamily="34" charset="0"/>
                <a:cs typeface="Mangal" panose="02040503050203030202" pitchFamily="18" charset="0"/>
              </a:rPr>
              <a:t> and column address </a:t>
            </a:r>
            <a:r>
              <a:rPr lang="en-IN" sz="2000" i="1" dirty="0">
                <a:effectLst/>
                <a:latin typeface="Calibri" panose="020F0502020204030204" pitchFamily="34" charset="0"/>
                <a:ea typeface="Calibri" panose="020F0502020204030204" pitchFamily="34" charset="0"/>
                <a:cs typeface="Mangal" panose="02040503050203030202" pitchFamily="18" charset="0"/>
              </a:rPr>
              <a:t>m</a:t>
            </a:r>
            <a:r>
              <a:rPr lang="en-IN" sz="2000" dirty="0">
                <a:effectLst/>
                <a:latin typeface="Calibri" panose="020F0502020204030204" pitchFamily="34" charset="0"/>
                <a:ea typeface="Calibri" panose="020F0502020204030204" pitchFamily="34" charset="0"/>
                <a:cs typeface="Mangal" panose="02040503050203030202" pitchFamily="18" charset="0"/>
              </a:rPr>
              <a:t> are important for the </a:t>
            </a:r>
            <a:r>
              <a:rPr lang="en-IN" sz="2000" b="1" dirty="0">
                <a:effectLst/>
                <a:latin typeface="Calibri" panose="020F0502020204030204" pitchFamily="34" charset="0"/>
                <a:ea typeface="Calibri" panose="020F0502020204030204" pitchFamily="34" charset="0"/>
                <a:cs typeface="Mangal" panose="02040503050203030202" pitchFamily="18" charset="0"/>
              </a:rPr>
              <a:t>refreshing</a:t>
            </a:r>
            <a:r>
              <a:rPr lang="en-IN" sz="2000" dirty="0">
                <a:effectLst/>
                <a:latin typeface="Calibri" panose="020F0502020204030204" pitchFamily="34" charset="0"/>
                <a:ea typeface="Calibri" panose="020F0502020204030204" pitchFamily="34" charset="0"/>
                <a:cs typeface="Mangal" panose="02040503050203030202" pitchFamily="18" charset="0"/>
              </a:rPr>
              <a:t> operation. </a:t>
            </a:r>
          </a:p>
          <a:p>
            <a:pPr algn="just">
              <a:lnSpc>
                <a:spcPct val="107000"/>
              </a:lnSpc>
              <a:spcAft>
                <a:spcPts val="800"/>
              </a:spcAft>
            </a:pPr>
            <a:r>
              <a:rPr lang="en-IN" sz="2000" dirty="0">
                <a:latin typeface="Calibri" panose="020F0502020204030204" pitchFamily="34" charset="0"/>
                <a:ea typeface="Calibri" panose="020F0502020204030204" pitchFamily="34" charset="0"/>
                <a:cs typeface="Mangal" panose="02040503050203030202" pitchFamily="18" charset="0"/>
              </a:rPr>
              <a:t>A</a:t>
            </a:r>
            <a:r>
              <a:rPr lang="en-IN" sz="2000" dirty="0">
                <a:effectLst/>
                <a:latin typeface="Calibri" panose="020F0502020204030204" pitchFamily="34" charset="0"/>
                <a:ea typeface="Calibri" panose="020F0502020204030204" pitchFamily="34" charset="0"/>
                <a:cs typeface="Mangal" panose="02040503050203030202" pitchFamily="18" charset="0"/>
              </a:rPr>
              <a:t>  4 K bit dynamic RAM chip </a:t>
            </a:r>
            <a:r>
              <a:rPr lang="en-IN" sz="2000" dirty="0">
                <a:latin typeface="Calibri" panose="020F0502020204030204" pitchFamily="34" charset="0"/>
                <a:ea typeface="Calibri" panose="020F0502020204030204" pitchFamily="34" charset="0"/>
                <a:cs typeface="Mangal" panose="02040503050203030202" pitchFamily="18" charset="0"/>
              </a:rPr>
              <a:t>is</a:t>
            </a:r>
            <a:r>
              <a:rPr lang="en-IN" sz="2000" dirty="0">
                <a:effectLst/>
                <a:latin typeface="Calibri" panose="020F0502020204030204" pitchFamily="34" charset="0"/>
                <a:ea typeface="Calibri" panose="020F0502020204030204" pitchFamily="34" charset="0"/>
                <a:cs typeface="Mangal" panose="02040503050203030202" pitchFamily="18" charset="0"/>
              </a:rPr>
              <a:t> internally arranged bit array of dimension 64 * 64 , i.e. 64 rows and 64 columns. The row address and column address will require 6 bits each (since </a:t>
            </a:r>
            <a:r>
              <a:rPr lang="en-US" sz="1800" dirty="0">
                <a:effectLst/>
                <a:latin typeface="Calibri" panose="020F0502020204030204" pitchFamily="34" charset="0"/>
                <a:ea typeface="Calibri" panose="020F0502020204030204" pitchFamily="34" charset="0"/>
                <a:cs typeface="Mangal" panose="02040503050203030202" pitchFamily="18" charset="0"/>
              </a:rPr>
              <a:t>2</a:t>
            </a:r>
            <a:r>
              <a:rPr lang="en-US" sz="1800" baseline="30000" dirty="0">
                <a:effectLst/>
                <a:latin typeface="Calibri" panose="020F0502020204030204" pitchFamily="34" charset="0"/>
                <a:ea typeface="Calibri" panose="020F0502020204030204" pitchFamily="34" charset="0"/>
                <a:cs typeface="Mangal" panose="02040503050203030202" pitchFamily="18" charset="0"/>
              </a:rPr>
              <a:t>6 </a:t>
            </a:r>
            <a:r>
              <a:rPr lang="en-US" sz="1800" dirty="0">
                <a:effectLst/>
                <a:latin typeface="Calibri" panose="020F0502020204030204" pitchFamily="34" charset="0"/>
                <a:ea typeface="Calibri" panose="020F0502020204030204" pitchFamily="34" charset="0"/>
                <a:cs typeface="Mangal" panose="02040503050203030202" pitchFamily="18" charset="0"/>
              </a:rPr>
              <a:t>= 64)</a:t>
            </a:r>
            <a:r>
              <a:rPr lang="en-IN" sz="2000" dirty="0">
                <a:effectLst/>
                <a:latin typeface="Calibri" panose="020F0502020204030204" pitchFamily="34" charset="0"/>
                <a:ea typeface="Calibri" panose="020F0502020204030204" pitchFamily="34" charset="0"/>
                <a:cs typeface="Mangal" panose="02040503050203030202" pitchFamily="18" charset="0"/>
              </a:rPr>
              <a:t>. These 6 bits for each row address and column address </a:t>
            </a:r>
            <a:r>
              <a:rPr lang="en-IN" sz="2000" dirty="0">
                <a:latin typeface="Calibri" panose="020F0502020204030204" pitchFamily="34" charset="0"/>
                <a:ea typeface="Calibri" panose="020F0502020204030204" pitchFamily="34" charset="0"/>
                <a:cs typeface="Mangal" panose="02040503050203030202" pitchFamily="18" charset="0"/>
              </a:rPr>
              <a:t>are</a:t>
            </a:r>
            <a:r>
              <a:rPr lang="en-IN" sz="2000" dirty="0">
                <a:effectLst/>
                <a:latin typeface="Calibri" panose="020F0502020204030204" pitchFamily="34" charset="0"/>
                <a:ea typeface="Calibri" panose="020F0502020204030204" pitchFamily="34" charset="0"/>
                <a:cs typeface="Mangal" panose="02040503050203030202" pitchFamily="18" charset="0"/>
              </a:rPr>
              <a:t> generated by the refresh counter, during the refresh cycles.</a:t>
            </a:r>
          </a:p>
          <a:p>
            <a:pPr algn="just">
              <a:lnSpc>
                <a:spcPct val="107000"/>
              </a:lnSpc>
              <a:spcAft>
                <a:spcPts val="800"/>
              </a:spcAft>
            </a:pPr>
            <a:r>
              <a:rPr lang="en-IN" sz="2000" dirty="0">
                <a:effectLst/>
                <a:latin typeface="Calibri" panose="020F0502020204030204" pitchFamily="34" charset="0"/>
                <a:ea typeface="Calibri" panose="020F0502020204030204" pitchFamily="34" charset="0"/>
                <a:cs typeface="Mangal" panose="02040503050203030202" pitchFamily="18" charset="0"/>
              </a:rPr>
              <a:t> A complete row of 64 cells is refreshed at a time to minimize the refreshing time. Thus the refresh counter generate row addresses only. The row address are multiplexed, over lower order address lines.</a:t>
            </a:r>
          </a:p>
          <a:p>
            <a:endParaRPr lang="en-IN" dirty="0"/>
          </a:p>
        </p:txBody>
      </p:sp>
      <p:sp>
        <p:nvSpPr>
          <p:cNvPr id="4" name="Slide Number Placeholder 3">
            <a:extLst>
              <a:ext uri="{FF2B5EF4-FFF2-40B4-BE49-F238E27FC236}">
                <a16:creationId xmlns:a16="http://schemas.microsoft.com/office/drawing/2014/main" id="{F031B58F-71C4-4F2E-BCCD-7C6C5E1764B1}"/>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33160150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9AF93-A092-4DCB-9350-2A4694C046EE}"/>
              </a:ext>
            </a:extLst>
          </p:cNvPr>
          <p:cNvSpPr>
            <a:spLocks noGrp="1"/>
          </p:cNvSpPr>
          <p:nvPr>
            <p:ph type="title"/>
          </p:nvPr>
        </p:nvSpPr>
        <p:spPr>
          <a:xfrm>
            <a:off x="2592925" y="624110"/>
            <a:ext cx="8911687" cy="899890"/>
          </a:xfrm>
        </p:spPr>
        <p:txBody>
          <a:bodyPr/>
          <a:lstStyle/>
          <a:p>
            <a:r>
              <a:rPr lang="en-IN" dirty="0"/>
              <a:t>Refresh Cycle </a:t>
            </a:r>
            <a:r>
              <a:rPr lang="en-IN" sz="2400" dirty="0"/>
              <a:t>(3)</a:t>
            </a:r>
            <a:endParaRPr lang="en-IN" dirty="0"/>
          </a:p>
        </p:txBody>
      </p:sp>
      <p:sp>
        <p:nvSpPr>
          <p:cNvPr id="3" name="Content Placeholder 2">
            <a:extLst>
              <a:ext uri="{FF2B5EF4-FFF2-40B4-BE49-F238E27FC236}">
                <a16:creationId xmlns:a16="http://schemas.microsoft.com/office/drawing/2014/main" id="{2A34D9BD-517D-4BE7-9DAC-7F6C32801A46}"/>
              </a:ext>
            </a:extLst>
          </p:cNvPr>
          <p:cNvSpPr>
            <a:spLocks noGrp="1"/>
          </p:cNvSpPr>
          <p:nvPr>
            <p:ph idx="1"/>
          </p:nvPr>
        </p:nvSpPr>
        <p:spPr>
          <a:xfrm>
            <a:off x="2592925" y="1524000"/>
            <a:ext cx="8915400" cy="4484604"/>
          </a:xfrm>
        </p:spPr>
        <p:txBody>
          <a:bodyPr>
            <a:noAutofit/>
          </a:bodyPr>
          <a:lstStyle/>
          <a:p>
            <a:pPr algn="just">
              <a:lnSpc>
                <a:spcPct val="107000"/>
              </a:lnSpc>
              <a:spcAft>
                <a:spcPts val="800"/>
              </a:spcAft>
            </a:pPr>
            <a:r>
              <a:rPr lang="en-IN" sz="2000" dirty="0">
                <a:effectLst/>
                <a:latin typeface="Calibri" panose="020F0502020204030204" pitchFamily="34" charset="0"/>
                <a:ea typeface="Calibri" panose="020F0502020204030204" pitchFamily="34" charset="0"/>
                <a:cs typeface="Mangal" panose="02040503050203030202" pitchFamily="18" charset="0"/>
              </a:rPr>
              <a:t>During refresh cycle is in process the refresh counter puts the row address over the address bus. </a:t>
            </a:r>
          </a:p>
          <a:p>
            <a:pPr algn="just">
              <a:lnSpc>
                <a:spcPct val="107000"/>
              </a:lnSpc>
              <a:spcAft>
                <a:spcPts val="800"/>
              </a:spcAft>
            </a:pPr>
            <a:r>
              <a:rPr lang="en-IN" sz="2000" dirty="0">
                <a:latin typeface="Calibri" panose="020F0502020204030204" pitchFamily="34" charset="0"/>
                <a:ea typeface="Calibri" panose="020F0502020204030204" pitchFamily="34" charset="0"/>
                <a:cs typeface="Mangal" panose="02040503050203030202" pitchFamily="18" charset="0"/>
              </a:rPr>
              <a:t>D</a:t>
            </a:r>
            <a:r>
              <a:rPr lang="en-IN" sz="2000" dirty="0">
                <a:effectLst/>
                <a:latin typeface="Calibri" panose="020F0502020204030204" pitchFamily="34" charset="0"/>
                <a:ea typeface="Calibri" panose="020F0502020204030204" pitchFamily="34" charset="0"/>
                <a:cs typeface="Mangal" panose="02040503050203030202" pitchFamily="18" charset="0"/>
              </a:rPr>
              <a:t>uring normal processor-initiated activities the address bus of the processor is connected to the address bus of DRAM</a:t>
            </a:r>
            <a:r>
              <a:rPr lang="en-IN" sz="2000" dirty="0">
                <a:latin typeface="Calibri" panose="020F0502020204030204" pitchFamily="34" charset="0"/>
                <a:ea typeface="Calibri" panose="020F0502020204030204" pitchFamily="34" charset="0"/>
                <a:cs typeface="Mangal" panose="02040503050203030202" pitchFamily="18" charset="0"/>
              </a:rPr>
              <a:t>.</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pPr>
            <a:r>
              <a:rPr lang="en-IN" sz="2000" dirty="0">
                <a:effectLst/>
                <a:latin typeface="Calibri" panose="020F0502020204030204" pitchFamily="34" charset="0"/>
                <a:ea typeface="Calibri" panose="020F0502020204030204" pitchFamily="34" charset="0"/>
                <a:cs typeface="Mangal" panose="02040503050203030202" pitchFamily="18" charset="0"/>
              </a:rPr>
              <a:t>A timer, called refresh timer, derives a pulse for refreshing action after each refresh interval.  </a:t>
            </a:r>
          </a:p>
          <a:p>
            <a:pPr algn="just">
              <a:lnSpc>
                <a:spcPct val="107000"/>
              </a:lnSpc>
              <a:spcAft>
                <a:spcPts val="800"/>
              </a:spcAft>
            </a:pPr>
            <a:r>
              <a:rPr lang="en-IN" sz="2000" b="1" dirty="0">
                <a:effectLst/>
                <a:latin typeface="Calibri" panose="020F0502020204030204" pitchFamily="34" charset="0"/>
                <a:ea typeface="Calibri" panose="020F0502020204030204" pitchFamily="34" charset="0"/>
                <a:cs typeface="Mangal" panose="02040503050203030202" pitchFamily="18" charset="0"/>
              </a:rPr>
              <a:t>Refresh interval </a:t>
            </a:r>
            <a:r>
              <a:rPr lang="en-IN" sz="2000" dirty="0">
                <a:effectLst/>
                <a:latin typeface="Calibri" panose="020F0502020204030204" pitchFamily="34" charset="0"/>
                <a:ea typeface="Calibri" panose="020F0502020204030204" pitchFamily="34" charset="0"/>
                <a:cs typeface="Mangal" panose="02040503050203030202" pitchFamily="18" charset="0"/>
              </a:rPr>
              <a:t>can be qualitatively defined as the time for which a dynamic RAM cell can hold data charge level practically constant, i.e. no data loss takes place. </a:t>
            </a:r>
          </a:p>
          <a:p>
            <a:pPr algn="just">
              <a:lnSpc>
                <a:spcPct val="107000"/>
              </a:lnSpc>
              <a:spcAft>
                <a:spcPts val="800"/>
              </a:spcAft>
            </a:pPr>
            <a:r>
              <a:rPr lang="en-IN" sz="2000" dirty="0">
                <a:effectLst/>
                <a:latin typeface="Calibri" panose="020F0502020204030204" pitchFamily="34" charset="0"/>
                <a:ea typeface="Calibri" panose="020F0502020204030204" pitchFamily="34" charset="0"/>
                <a:cs typeface="Mangal" panose="02040503050203030202" pitchFamily="18" charset="0"/>
              </a:rPr>
              <a:t>If a dynamic RAM chip has 64 rows, then all the 64 rows are to refreshed in a single refresh interval.</a:t>
            </a:r>
            <a:endParaRPr lang="en-IN" sz="2000" dirty="0"/>
          </a:p>
        </p:txBody>
      </p:sp>
      <p:sp>
        <p:nvSpPr>
          <p:cNvPr id="4" name="Slide Number Placeholder 3">
            <a:extLst>
              <a:ext uri="{FF2B5EF4-FFF2-40B4-BE49-F238E27FC236}">
                <a16:creationId xmlns:a16="http://schemas.microsoft.com/office/drawing/2014/main" id="{94866063-5D40-41F9-828C-E458B532A434}"/>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15149990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08605-CCA1-4BD8-A630-B4A8934CA1A1}"/>
              </a:ext>
            </a:extLst>
          </p:cNvPr>
          <p:cNvSpPr>
            <a:spLocks noGrp="1"/>
          </p:cNvSpPr>
          <p:nvPr>
            <p:ph type="title"/>
          </p:nvPr>
        </p:nvSpPr>
        <p:spPr>
          <a:xfrm>
            <a:off x="2592925" y="624110"/>
            <a:ext cx="8911687" cy="1005907"/>
          </a:xfrm>
        </p:spPr>
        <p:txBody>
          <a:bodyPr/>
          <a:lstStyle/>
          <a:p>
            <a:r>
              <a:rPr lang="en-IN" dirty="0"/>
              <a:t>Refresh Cycle </a:t>
            </a:r>
            <a:r>
              <a:rPr lang="en-IN" sz="2400" dirty="0"/>
              <a:t>(4)</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4C0299A-6300-4BBB-B357-6BE0D6B7E6CF}"/>
                  </a:ext>
                </a:extLst>
              </p:cNvPr>
              <p:cNvSpPr>
                <a:spLocks noGrp="1"/>
              </p:cNvSpPr>
              <p:nvPr>
                <p:ph idx="1"/>
              </p:nvPr>
            </p:nvSpPr>
            <p:spPr>
              <a:xfrm>
                <a:off x="2589212" y="1630017"/>
                <a:ext cx="8915400" cy="3777622"/>
              </a:xfrm>
            </p:spPr>
            <p:txBody>
              <a:bodyPr>
                <a:normAutofit/>
              </a:bodyPr>
              <a:lstStyle/>
              <a:p>
                <a:pPr algn="just">
                  <a:lnSpc>
                    <a:spcPct val="107000"/>
                  </a:lnSpc>
                  <a:spcAft>
                    <a:spcPts val="800"/>
                  </a:spcAft>
                </a:pPr>
                <a:r>
                  <a:rPr lang="en-IN" sz="2000" dirty="0">
                    <a:effectLst/>
                    <a:latin typeface="Calibri" panose="020F0502020204030204" pitchFamily="34" charset="0"/>
                    <a:ea typeface="Calibri" panose="020F0502020204030204" pitchFamily="34" charset="0"/>
                    <a:cs typeface="Mangal" panose="02040503050203030202" pitchFamily="18" charset="0"/>
                  </a:rPr>
                  <a:t>This refresh interval depends upon the manufacturing technology of the dynamic RAM cell. </a:t>
                </a:r>
              </a:p>
              <a:p>
                <a:pPr algn="just">
                  <a:lnSpc>
                    <a:spcPct val="107000"/>
                  </a:lnSpc>
                  <a:spcAft>
                    <a:spcPts val="800"/>
                  </a:spcAft>
                </a:pPr>
                <a:r>
                  <a:rPr lang="en-IN" sz="2000" dirty="0">
                    <a:effectLst/>
                    <a:latin typeface="Calibri" panose="020F0502020204030204" pitchFamily="34" charset="0"/>
                    <a:ea typeface="Calibri" panose="020F0502020204030204" pitchFamily="34" charset="0"/>
                    <a:cs typeface="Mangal" panose="02040503050203030202" pitchFamily="18" charset="0"/>
                  </a:rPr>
                  <a:t>It may range anywhere from 1 msec to 3 msec.</a:t>
                </a:r>
              </a:p>
              <a:p>
                <a:pPr algn="just">
                  <a:lnSpc>
                    <a:spcPct val="107000"/>
                  </a:lnSpc>
                  <a:spcAft>
                    <a:spcPts val="800"/>
                  </a:spcAft>
                </a:pPr>
                <a:r>
                  <a:rPr lang="en-IN" sz="2000" b="1" dirty="0">
                    <a:latin typeface="Calibri" panose="020F0502020204030204" pitchFamily="34" charset="0"/>
                    <a:ea typeface="Calibri" panose="020F0502020204030204" pitchFamily="34" charset="0"/>
                    <a:cs typeface="Mangal" panose="02040503050203030202" pitchFamily="18" charset="0"/>
                  </a:rPr>
                  <a:t>Example: </a:t>
                </a:r>
                <a:r>
                  <a:rPr lang="en-IN" sz="2000" dirty="0">
                    <a:latin typeface="Calibri" panose="020F0502020204030204" pitchFamily="34" charset="0"/>
                    <a:ea typeface="Calibri" panose="020F0502020204030204" pitchFamily="34" charset="0"/>
                    <a:cs typeface="Mangal" panose="02040503050203030202" pitchFamily="18" charset="0"/>
                  </a:rPr>
                  <a:t>Find the frequency of refresh pulses for 4K DRAM arranged in 64 columns x 64 rows. Assume  refresh time interval as </a:t>
                </a:r>
                <a:r>
                  <a:rPr lang="en-IN" sz="2000" dirty="0">
                    <a:effectLst/>
                    <a:latin typeface="Calibri" panose="020F0502020204030204" pitchFamily="34" charset="0"/>
                    <a:ea typeface="Calibri" panose="020F0502020204030204" pitchFamily="34" charset="0"/>
                    <a:cs typeface="Mangal" panose="02040503050203030202" pitchFamily="18" charset="0"/>
                  </a:rPr>
                  <a:t>2 msec.  </a:t>
                </a:r>
              </a:p>
              <a:p>
                <a:pPr marL="457200" lvl="1" indent="0" algn="ctr">
                  <a:lnSpc>
                    <a:spcPct val="107000"/>
                  </a:lnSpc>
                  <a:spcAft>
                    <a:spcPts val="800"/>
                  </a:spcAft>
                  <a:buNone/>
                </a:pPr>
                <a:r>
                  <a:rPr lang="en-IN" sz="2000" dirty="0">
                    <a:effectLst/>
                    <a:latin typeface="Calibri" panose="020F0502020204030204" pitchFamily="34" charset="0"/>
                    <a:ea typeface="Calibri" panose="020F0502020204030204" pitchFamily="34" charset="0"/>
                    <a:cs typeface="Mangal" panose="02040503050203030202" pitchFamily="18" charset="0"/>
                  </a:rPr>
                  <a:t>Refresh Time (per row)  </a:t>
                </a:r>
                <a14:m>
                  <m:oMath xmlns:m="http://schemas.openxmlformats.org/officeDocument/2006/math">
                    <m:box>
                      <m:boxPr>
                        <m:ctrlPr>
                          <a:rPr lang="en-IN" sz="2000" i="1">
                            <a:effectLst/>
                            <a:latin typeface="Cambria Math" panose="02040503050406030204" pitchFamily="18" charset="0"/>
                            <a:ea typeface="Calibri" panose="020F0502020204030204" pitchFamily="34" charset="0"/>
                            <a:cs typeface="Mangal" panose="02040503050203030202" pitchFamily="18" charset="0"/>
                          </a:rPr>
                        </m:ctrlPr>
                      </m:boxPr>
                      <m:e>
                        <m:sSub>
                          <m:sSubPr>
                            <m:ctrlPr>
                              <a:rPr lang="en-IN" sz="2000" i="1">
                                <a:effectLst/>
                                <a:latin typeface="Cambria Math" panose="02040503050406030204" pitchFamily="18" charset="0"/>
                                <a:ea typeface="Calibri" panose="020F0502020204030204" pitchFamily="34" charset="0"/>
                                <a:cs typeface="Mangal" panose="02040503050203030202" pitchFamily="18" charset="0"/>
                              </a:rPr>
                            </m:ctrlPr>
                          </m:sSubPr>
                          <m:e>
                            <m:r>
                              <a:rPr lang="en-IN" sz="2000" i="1">
                                <a:effectLst/>
                                <a:latin typeface="Cambria Math" panose="02040503050406030204" pitchFamily="18" charset="0"/>
                                <a:ea typeface="Calibri" panose="020F0502020204030204" pitchFamily="34" charset="0"/>
                                <a:cs typeface="Mangal" panose="02040503050203030202" pitchFamily="18" charset="0"/>
                              </a:rPr>
                              <m:t>𝑡</m:t>
                            </m:r>
                          </m:e>
                          <m:sub>
                            <m:r>
                              <a:rPr lang="en-IN" sz="2000" i="1">
                                <a:effectLst/>
                                <a:latin typeface="Cambria Math" panose="02040503050406030204" pitchFamily="18" charset="0"/>
                                <a:ea typeface="Calibri" panose="020F0502020204030204" pitchFamily="34" charset="0"/>
                                <a:cs typeface="Mangal" panose="02040503050203030202" pitchFamily="18" charset="0"/>
                              </a:rPr>
                              <m:t>𝑟</m:t>
                            </m:r>
                          </m:sub>
                        </m:sSub>
                        <m:r>
                          <a:rPr lang="en-IN" sz="2000" i="1">
                            <a:effectLst/>
                            <a:latin typeface="Cambria Math" panose="02040503050406030204" pitchFamily="18" charset="0"/>
                            <a:ea typeface="Calibri" panose="020F0502020204030204" pitchFamily="34" charset="0"/>
                            <a:cs typeface="Mangal" panose="02040503050203030202" pitchFamily="18" charset="0"/>
                          </a:rPr>
                          <m:t>=</m:t>
                        </m:r>
                      </m:e>
                    </m:box>
                    <m:f>
                      <m:fPr>
                        <m:ctrlPr>
                          <a:rPr lang="en-IN" sz="2000" i="1">
                            <a:effectLst/>
                            <a:latin typeface="Cambria Math" panose="02040503050406030204" pitchFamily="18" charset="0"/>
                            <a:ea typeface="Calibri" panose="020F0502020204030204" pitchFamily="34" charset="0"/>
                            <a:cs typeface="Mangal" panose="02040503050203030202" pitchFamily="18" charset="0"/>
                          </a:rPr>
                        </m:ctrlPr>
                      </m:fPr>
                      <m:num>
                        <m:r>
                          <a:rPr lang="en-IN" sz="2000" i="1">
                            <a:effectLst/>
                            <a:latin typeface="Cambria Math" panose="02040503050406030204" pitchFamily="18" charset="0"/>
                            <a:ea typeface="Calibri" panose="020F0502020204030204" pitchFamily="34" charset="0"/>
                            <a:cs typeface="Mangal" panose="02040503050203030202" pitchFamily="18" charset="0"/>
                          </a:rPr>
                          <m:t>2 </m:t>
                        </m:r>
                        <m:r>
                          <a:rPr lang="en-IN" sz="2000" i="1">
                            <a:effectLst/>
                            <a:latin typeface="Cambria Math" panose="02040503050406030204" pitchFamily="18" charset="0"/>
                            <a:ea typeface="Calibri" panose="020F0502020204030204" pitchFamily="34" charset="0"/>
                            <a:cs typeface="Mangal" panose="02040503050203030202" pitchFamily="18" charset="0"/>
                          </a:rPr>
                          <m:t>𝑥</m:t>
                        </m:r>
                        <m:r>
                          <a:rPr lang="en-IN" sz="2000" i="1">
                            <a:effectLst/>
                            <a:latin typeface="Cambria Math" panose="02040503050406030204" pitchFamily="18" charset="0"/>
                            <a:ea typeface="Calibri" panose="020F0502020204030204" pitchFamily="34" charset="0"/>
                            <a:cs typeface="Mangal" panose="02040503050203030202" pitchFamily="18" charset="0"/>
                          </a:rPr>
                          <m:t> </m:t>
                        </m:r>
                        <m:sSup>
                          <m:sSupPr>
                            <m:ctrlPr>
                              <a:rPr lang="en-IN" sz="2000" i="1">
                                <a:effectLst/>
                                <a:latin typeface="Cambria Math" panose="02040503050406030204" pitchFamily="18" charset="0"/>
                                <a:ea typeface="Calibri" panose="020F0502020204030204" pitchFamily="34" charset="0"/>
                                <a:cs typeface="Mangal" panose="02040503050203030202" pitchFamily="18" charset="0"/>
                              </a:rPr>
                            </m:ctrlPr>
                          </m:sSupPr>
                          <m:e>
                            <m:r>
                              <a:rPr lang="en-IN" sz="2000" i="1">
                                <a:effectLst/>
                                <a:latin typeface="Cambria Math" panose="02040503050406030204" pitchFamily="18" charset="0"/>
                                <a:ea typeface="Calibri" panose="020F0502020204030204" pitchFamily="34" charset="0"/>
                                <a:cs typeface="Mangal" panose="02040503050203030202" pitchFamily="18" charset="0"/>
                              </a:rPr>
                              <m:t>10</m:t>
                            </m:r>
                          </m:e>
                          <m:sup>
                            <m:r>
                              <a:rPr lang="en-IN" sz="2000" i="1">
                                <a:effectLst/>
                                <a:latin typeface="Cambria Math" panose="02040503050406030204" pitchFamily="18" charset="0"/>
                                <a:ea typeface="Calibri" panose="020F0502020204030204" pitchFamily="34" charset="0"/>
                                <a:cs typeface="Mangal" panose="02040503050203030202" pitchFamily="18" charset="0"/>
                              </a:rPr>
                              <m:t>−3</m:t>
                            </m:r>
                          </m:sup>
                        </m:sSup>
                      </m:num>
                      <m:den>
                        <m:r>
                          <a:rPr lang="en-IN" sz="2000" i="1">
                            <a:effectLst/>
                            <a:latin typeface="Cambria Math" panose="02040503050406030204" pitchFamily="18" charset="0"/>
                            <a:ea typeface="Calibri" panose="020F0502020204030204" pitchFamily="34" charset="0"/>
                            <a:cs typeface="Mangal" panose="02040503050203030202" pitchFamily="18" charset="0"/>
                          </a:rPr>
                          <m:t>64</m:t>
                        </m:r>
                      </m:den>
                    </m:f>
                  </m:oMath>
                </a14:m>
                <a:r>
                  <a:rPr lang="en-IN" sz="2000" dirty="0">
                    <a:effectLst/>
                    <a:latin typeface="Calibri" panose="020F0502020204030204" pitchFamily="34" charset="0"/>
                    <a:ea typeface="Calibri" panose="020F0502020204030204" pitchFamily="34" charset="0"/>
                    <a:cs typeface="Mangal" panose="02040503050203030202" pitchFamily="18" charset="0"/>
                  </a:rPr>
                  <a:t>     …. (1)</a:t>
                </a:r>
              </a:p>
              <a:p>
                <a:pPr marL="457200" lvl="1" indent="0" algn="ctr">
                  <a:lnSpc>
                    <a:spcPct val="107000"/>
                  </a:lnSpc>
                  <a:spcAft>
                    <a:spcPts val="800"/>
                  </a:spcAft>
                  <a:buNone/>
                </a:pPr>
                <a:r>
                  <a:rPr lang="en-IN" sz="2000" dirty="0">
                    <a:effectLst/>
                    <a:latin typeface="Calibri" panose="020F0502020204030204" pitchFamily="34" charset="0"/>
                    <a:ea typeface="Calibri" panose="020F0502020204030204" pitchFamily="34" charset="0"/>
                    <a:cs typeface="Mangal" panose="02040503050203030202" pitchFamily="18" charset="0"/>
                  </a:rPr>
                  <a:t>Refresh Frequency </a:t>
                </a:r>
                <a14:m>
                  <m:oMath xmlns:m="http://schemas.openxmlformats.org/officeDocument/2006/math">
                    <m:box>
                      <m:boxPr>
                        <m:ctrlPr>
                          <a:rPr lang="en-IN" sz="2000" i="1">
                            <a:effectLst/>
                            <a:latin typeface="Cambria Math" panose="02040503050406030204" pitchFamily="18" charset="0"/>
                            <a:ea typeface="Calibri" panose="020F0502020204030204" pitchFamily="34" charset="0"/>
                            <a:cs typeface="Mangal" panose="02040503050203030202" pitchFamily="18" charset="0"/>
                          </a:rPr>
                        </m:ctrlPr>
                      </m:boxPr>
                      <m:e>
                        <m:sSub>
                          <m:sSubPr>
                            <m:ctrlPr>
                              <a:rPr lang="en-IN" sz="2000" i="1">
                                <a:effectLst/>
                                <a:latin typeface="Cambria Math" panose="02040503050406030204" pitchFamily="18" charset="0"/>
                                <a:ea typeface="Calibri" panose="020F0502020204030204" pitchFamily="34" charset="0"/>
                                <a:cs typeface="Mangal" panose="02040503050203030202" pitchFamily="18" charset="0"/>
                              </a:rPr>
                            </m:ctrlPr>
                          </m:sSubPr>
                          <m:e>
                            <m:r>
                              <a:rPr lang="en-IN" sz="2000" i="1">
                                <a:effectLst/>
                                <a:latin typeface="Cambria Math" panose="02040503050406030204" pitchFamily="18" charset="0"/>
                                <a:ea typeface="Calibri" panose="020F0502020204030204" pitchFamily="34" charset="0"/>
                                <a:cs typeface="Mangal" panose="02040503050203030202" pitchFamily="18" charset="0"/>
                              </a:rPr>
                              <m:t>𝑓</m:t>
                            </m:r>
                          </m:e>
                          <m:sub>
                            <m:r>
                              <a:rPr lang="en-IN" sz="2000" i="1">
                                <a:effectLst/>
                                <a:latin typeface="Cambria Math" panose="02040503050406030204" pitchFamily="18" charset="0"/>
                                <a:ea typeface="Calibri" panose="020F0502020204030204" pitchFamily="34" charset="0"/>
                                <a:cs typeface="Mangal" panose="02040503050203030202" pitchFamily="18" charset="0"/>
                              </a:rPr>
                              <m:t>𝑟</m:t>
                            </m:r>
                          </m:sub>
                        </m:sSub>
                        <m:r>
                          <a:rPr lang="en-IN" sz="2000" i="1">
                            <a:effectLst/>
                            <a:latin typeface="Cambria Math" panose="02040503050406030204" pitchFamily="18" charset="0"/>
                            <a:ea typeface="Calibri" panose="020F0502020204030204" pitchFamily="34" charset="0"/>
                            <a:cs typeface="Mangal" panose="02040503050203030202" pitchFamily="18" charset="0"/>
                          </a:rPr>
                          <m:t>=</m:t>
                        </m:r>
                      </m:e>
                    </m:box>
                    <m:f>
                      <m:fPr>
                        <m:ctrlPr>
                          <a:rPr lang="en-IN" sz="2000" i="1">
                            <a:effectLst/>
                            <a:latin typeface="Cambria Math" panose="02040503050406030204" pitchFamily="18" charset="0"/>
                            <a:ea typeface="Calibri" panose="020F0502020204030204" pitchFamily="34" charset="0"/>
                            <a:cs typeface="Mangal" panose="02040503050203030202" pitchFamily="18" charset="0"/>
                          </a:rPr>
                        </m:ctrlPr>
                      </m:fPr>
                      <m:num>
                        <m:r>
                          <a:rPr lang="en-IN" sz="2000" i="1">
                            <a:effectLst/>
                            <a:latin typeface="Cambria Math" panose="02040503050406030204" pitchFamily="18" charset="0"/>
                            <a:ea typeface="Calibri" panose="020F0502020204030204" pitchFamily="34" charset="0"/>
                            <a:cs typeface="Mangal" panose="02040503050203030202" pitchFamily="18" charset="0"/>
                          </a:rPr>
                          <m:t>64 </m:t>
                        </m:r>
                      </m:num>
                      <m:den>
                        <m:r>
                          <a:rPr lang="en-IN" sz="2000" i="1">
                            <a:effectLst/>
                            <a:latin typeface="Cambria Math" panose="02040503050406030204" pitchFamily="18" charset="0"/>
                            <a:ea typeface="Calibri" panose="020F0502020204030204" pitchFamily="34" charset="0"/>
                            <a:cs typeface="Mangal" panose="02040503050203030202" pitchFamily="18" charset="0"/>
                          </a:rPr>
                          <m:t>2 </m:t>
                        </m:r>
                        <m:r>
                          <a:rPr lang="en-IN" sz="2000" i="1">
                            <a:effectLst/>
                            <a:latin typeface="Cambria Math" panose="02040503050406030204" pitchFamily="18" charset="0"/>
                            <a:ea typeface="Calibri" panose="020F0502020204030204" pitchFamily="34" charset="0"/>
                            <a:cs typeface="Mangal" panose="02040503050203030202" pitchFamily="18" charset="0"/>
                          </a:rPr>
                          <m:t>𝑥</m:t>
                        </m:r>
                        <m:r>
                          <a:rPr lang="en-IN" sz="2000" i="1">
                            <a:effectLst/>
                            <a:latin typeface="Cambria Math" panose="02040503050406030204" pitchFamily="18" charset="0"/>
                            <a:ea typeface="Calibri" panose="020F0502020204030204" pitchFamily="34" charset="0"/>
                            <a:cs typeface="Mangal" panose="02040503050203030202" pitchFamily="18" charset="0"/>
                          </a:rPr>
                          <m:t> </m:t>
                        </m:r>
                        <m:sSup>
                          <m:sSupPr>
                            <m:ctrlPr>
                              <a:rPr lang="en-IN" sz="2000" i="1">
                                <a:effectLst/>
                                <a:latin typeface="Cambria Math" panose="02040503050406030204" pitchFamily="18" charset="0"/>
                                <a:ea typeface="Calibri" panose="020F0502020204030204" pitchFamily="34" charset="0"/>
                                <a:cs typeface="Mangal" panose="02040503050203030202" pitchFamily="18" charset="0"/>
                              </a:rPr>
                            </m:ctrlPr>
                          </m:sSupPr>
                          <m:e>
                            <m:r>
                              <a:rPr lang="en-IN" sz="2000" i="1">
                                <a:effectLst/>
                                <a:latin typeface="Cambria Math" panose="02040503050406030204" pitchFamily="18" charset="0"/>
                                <a:ea typeface="Calibri" panose="020F0502020204030204" pitchFamily="34" charset="0"/>
                                <a:cs typeface="Mangal" panose="02040503050203030202" pitchFamily="18" charset="0"/>
                              </a:rPr>
                              <m:t>10</m:t>
                            </m:r>
                          </m:e>
                          <m:sup>
                            <m:r>
                              <a:rPr lang="en-IN" sz="2000" i="1">
                                <a:effectLst/>
                                <a:latin typeface="Cambria Math" panose="02040503050406030204" pitchFamily="18" charset="0"/>
                                <a:ea typeface="Calibri" panose="020F0502020204030204" pitchFamily="34" charset="0"/>
                                <a:cs typeface="Mangal" panose="02040503050203030202" pitchFamily="18" charset="0"/>
                              </a:rPr>
                              <m:t>−3</m:t>
                            </m:r>
                          </m:sup>
                        </m:sSup>
                      </m:den>
                    </m:f>
                  </m:oMath>
                </a14:m>
                <a:r>
                  <a:rPr lang="en-IN" sz="2000" dirty="0">
                    <a:effectLst/>
                    <a:latin typeface="Calibri" panose="020F0502020204030204" pitchFamily="34" charset="0"/>
                    <a:ea typeface="Calibri" panose="020F0502020204030204" pitchFamily="34" charset="0"/>
                    <a:cs typeface="Mangal" panose="02040503050203030202" pitchFamily="18" charset="0"/>
                  </a:rPr>
                  <a:t> </a:t>
                </a:r>
                <a:r>
                  <a:rPr lang="en-IN" sz="2000" dirty="0">
                    <a:latin typeface="Calibri" panose="020F0502020204030204" pitchFamily="34" charset="0"/>
                    <a:ea typeface="Calibri" panose="020F0502020204030204" pitchFamily="34" charset="0"/>
                    <a:cs typeface="Mangal" panose="02040503050203030202" pitchFamily="18" charset="0"/>
                  </a:rPr>
                  <a:t>             … (2)</a:t>
                </a:r>
                <a:r>
                  <a:rPr lang="en-IN" sz="2000" dirty="0">
                    <a:effectLst/>
                    <a:latin typeface="Calibri" panose="020F0502020204030204" pitchFamily="34" charset="0"/>
                    <a:ea typeface="Calibri" panose="020F0502020204030204" pitchFamily="34" charset="0"/>
                    <a:cs typeface="Mangal" panose="02040503050203030202" pitchFamily="18" charset="0"/>
                  </a:rPr>
                  <a:t>     </a:t>
                </a:r>
              </a:p>
              <a:p>
                <a:endParaRPr lang="en-IN" dirty="0"/>
              </a:p>
            </p:txBody>
          </p:sp>
        </mc:Choice>
        <mc:Fallback xmlns="">
          <p:sp>
            <p:nvSpPr>
              <p:cNvPr id="3" name="Content Placeholder 2">
                <a:extLst>
                  <a:ext uri="{FF2B5EF4-FFF2-40B4-BE49-F238E27FC236}">
                    <a16:creationId xmlns:a16="http://schemas.microsoft.com/office/drawing/2014/main" id="{94C0299A-6300-4BBB-B357-6BE0D6B7E6CF}"/>
                  </a:ext>
                </a:extLst>
              </p:cNvPr>
              <p:cNvSpPr>
                <a:spLocks noGrp="1" noRot="1" noChangeAspect="1" noMove="1" noResize="1" noEditPoints="1" noAdjustHandles="1" noChangeArrowheads="1" noChangeShapeType="1" noTextEdit="1"/>
              </p:cNvSpPr>
              <p:nvPr>
                <p:ph idx="1"/>
              </p:nvPr>
            </p:nvSpPr>
            <p:spPr>
              <a:xfrm>
                <a:off x="2589212" y="1630017"/>
                <a:ext cx="8915400" cy="3777622"/>
              </a:xfrm>
              <a:blipFill>
                <a:blip r:embed="rId2"/>
                <a:stretch>
                  <a:fillRect l="-684" t="-645" r="-684"/>
                </a:stretch>
              </a:blipFill>
            </p:spPr>
            <p:txBody>
              <a:bodyPr/>
              <a:lstStyle/>
              <a:p>
                <a:r>
                  <a:rPr lang="en-IN">
                    <a:noFill/>
                  </a:rPr>
                  <a:t> </a:t>
                </a:r>
              </a:p>
            </p:txBody>
          </p:sp>
        </mc:Fallback>
      </mc:AlternateContent>
      <p:sp>
        <p:nvSpPr>
          <p:cNvPr id="4" name="Slide Number Placeholder 3">
            <a:extLst>
              <a:ext uri="{FF2B5EF4-FFF2-40B4-BE49-F238E27FC236}">
                <a16:creationId xmlns:a16="http://schemas.microsoft.com/office/drawing/2014/main" id="{79A027E9-BEF9-4D9B-9AC0-EBBF3AFAA71B}"/>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29898183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F284E-0344-46F7-BC9F-3653D4F0A3C1}"/>
              </a:ext>
            </a:extLst>
          </p:cNvPr>
          <p:cNvSpPr>
            <a:spLocks noGrp="1"/>
          </p:cNvSpPr>
          <p:nvPr>
            <p:ph type="title"/>
          </p:nvPr>
        </p:nvSpPr>
        <p:spPr>
          <a:xfrm>
            <a:off x="1608552" y="676529"/>
            <a:ext cx="1899563" cy="1810562"/>
          </a:xfrm>
        </p:spPr>
        <p:txBody>
          <a:bodyPr>
            <a:normAutofit/>
          </a:bodyPr>
          <a:lstStyle/>
          <a:p>
            <a:r>
              <a:rPr lang="en-IN" dirty="0"/>
              <a:t>DRAM </a:t>
            </a:r>
          </a:p>
        </p:txBody>
      </p:sp>
      <p:sp>
        <p:nvSpPr>
          <p:cNvPr id="3" name="Content Placeholder 2">
            <a:extLst>
              <a:ext uri="{FF2B5EF4-FFF2-40B4-BE49-F238E27FC236}">
                <a16:creationId xmlns:a16="http://schemas.microsoft.com/office/drawing/2014/main" id="{BDEA8B32-9E8D-46C0-A371-83B69EA878B8}"/>
              </a:ext>
            </a:extLst>
          </p:cNvPr>
          <p:cNvSpPr>
            <a:spLocks noGrp="1"/>
          </p:cNvSpPr>
          <p:nvPr>
            <p:ph idx="1"/>
          </p:nvPr>
        </p:nvSpPr>
        <p:spPr>
          <a:xfrm>
            <a:off x="3508115" y="6088115"/>
            <a:ext cx="8915400" cy="557344"/>
          </a:xfrm>
        </p:spPr>
        <p:txBody>
          <a:bodyPr/>
          <a:lstStyle/>
          <a:p>
            <a:pPr marL="0" indent="0">
              <a:buNone/>
            </a:pPr>
            <a:r>
              <a:rPr lang="en-IN" dirty="0"/>
              <a:t>Dynamic RAM refresh Logic</a:t>
            </a:r>
          </a:p>
        </p:txBody>
      </p:sp>
      <p:pic>
        <p:nvPicPr>
          <p:cNvPr id="9" name="Picture 8">
            <a:extLst>
              <a:ext uri="{FF2B5EF4-FFF2-40B4-BE49-F238E27FC236}">
                <a16:creationId xmlns:a16="http://schemas.microsoft.com/office/drawing/2014/main" id="{AA75F557-640A-47DD-B53B-2BD06D52C0F7}"/>
              </a:ext>
            </a:extLst>
          </p:cNvPr>
          <p:cNvPicPr>
            <a:picLocks noChangeAspect="1"/>
          </p:cNvPicPr>
          <p:nvPr/>
        </p:nvPicPr>
        <p:blipFill>
          <a:blip r:embed="rId2"/>
          <a:stretch>
            <a:fillRect/>
          </a:stretch>
        </p:blipFill>
        <p:spPr>
          <a:xfrm>
            <a:off x="3508115" y="344555"/>
            <a:ext cx="8266316" cy="5743560"/>
          </a:xfrm>
          <a:prstGeom prst="rect">
            <a:avLst/>
          </a:prstGeom>
          <a:ln>
            <a:noFill/>
          </a:ln>
          <a:effectLst>
            <a:outerShdw blurRad="292100" dist="139700" dir="2700000" algn="tl" rotWithShape="0">
              <a:srgbClr val="333333">
                <a:alpha val="65000"/>
              </a:srgbClr>
            </a:outerShdw>
          </a:effectLst>
        </p:spPr>
      </p:pic>
      <p:sp>
        <p:nvSpPr>
          <p:cNvPr id="4" name="Slide Number Placeholder 3">
            <a:extLst>
              <a:ext uri="{FF2B5EF4-FFF2-40B4-BE49-F238E27FC236}">
                <a16:creationId xmlns:a16="http://schemas.microsoft.com/office/drawing/2014/main" id="{0C71D278-82C8-41B9-80D9-A1A52567F204}"/>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11248852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5843C-5914-49FB-9F2F-9B09F5993788}"/>
              </a:ext>
            </a:extLst>
          </p:cNvPr>
          <p:cNvSpPr>
            <a:spLocks noGrp="1"/>
          </p:cNvSpPr>
          <p:nvPr>
            <p:ph type="title"/>
          </p:nvPr>
        </p:nvSpPr>
        <p:spPr/>
        <p:txBody>
          <a:bodyPr/>
          <a:lstStyle/>
          <a:p>
            <a:r>
              <a:rPr lang="en-IN" dirty="0"/>
              <a:t>Refresh Cycle </a:t>
            </a:r>
            <a:r>
              <a:rPr lang="en-IN" sz="2400" dirty="0"/>
              <a:t>(5)</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F268BE7-9B5E-4794-8A4B-3544C99DA4DF}"/>
                  </a:ext>
                </a:extLst>
              </p:cNvPr>
              <p:cNvSpPr>
                <a:spLocks noGrp="1"/>
              </p:cNvSpPr>
              <p:nvPr>
                <p:ph idx="1"/>
              </p:nvPr>
            </p:nvSpPr>
            <p:spPr>
              <a:xfrm>
                <a:off x="2589212" y="2133600"/>
                <a:ext cx="8915400" cy="4100290"/>
              </a:xfrm>
            </p:spPr>
            <p:txBody>
              <a:bodyPr>
                <a:normAutofit fontScale="92500" lnSpcReduction="10000"/>
              </a:bodyPr>
              <a:lstStyle/>
              <a:p>
                <a:pPr algn="just">
                  <a:lnSpc>
                    <a:spcPct val="107000"/>
                  </a:lnSpc>
                  <a:spcAft>
                    <a:spcPts val="800"/>
                  </a:spcAft>
                </a:pPr>
                <a:r>
                  <a:rPr lang="en-IN" sz="2000" dirty="0">
                    <a:effectLst/>
                    <a:latin typeface="Calibri" panose="020F0502020204030204" pitchFamily="34" charset="0"/>
                    <a:ea typeface="Calibri" panose="020F0502020204030204" pitchFamily="34" charset="0"/>
                    <a:cs typeface="Mangal" panose="02040503050203030202" pitchFamily="18" charset="0"/>
                  </a:rPr>
                  <a:t>Each chip is of 16K * 1-bit dynamic RAM cell array. The system contains two 16K byte dynamic RAM units. All the address and data lines are assumed to be available from an 8086-microprocessor system. </a:t>
                </a:r>
              </a:p>
              <a:p>
                <a:pPr algn="just">
                  <a:lnSpc>
                    <a:spcPct val="107000"/>
                  </a:lnSpc>
                  <a:spcAft>
                    <a:spcPts val="800"/>
                  </a:spcAft>
                </a:pPr>
                <a:r>
                  <a:rPr lang="en-IN" sz="2000" dirty="0">
                    <a:effectLst/>
                    <a:latin typeface="Calibri" panose="020F0502020204030204" pitchFamily="34" charset="0"/>
                    <a:ea typeface="Calibri" panose="020F0502020204030204" pitchFamily="34" charset="0"/>
                    <a:cs typeface="Mangal" panose="02040503050203030202" pitchFamily="18" charset="0"/>
                  </a:rPr>
                  <a:t> The </a:t>
                </a:r>
                <a14:m>
                  <m:oMath xmlns:m="http://schemas.openxmlformats.org/officeDocument/2006/math">
                    <m:acc>
                      <m:accPr>
                        <m:chr m:val="̅"/>
                        <m:ctrlPr>
                          <a:rPr lang="en-IN" sz="2000" i="1">
                            <a:effectLst/>
                            <a:latin typeface="Cambria Math" panose="02040503050406030204" pitchFamily="18" charset="0"/>
                            <a:ea typeface="Times New Roman" panose="02020603050405020304" pitchFamily="18" charset="0"/>
                            <a:cs typeface="Mangal" panose="02040503050203030202" pitchFamily="18" charset="0"/>
                          </a:rPr>
                        </m:ctrlPr>
                      </m:accPr>
                      <m:e>
                        <m:r>
                          <a:rPr lang="en-IN" sz="2000" i="1">
                            <a:effectLst/>
                            <a:latin typeface="Cambria Math" panose="02040503050406030204" pitchFamily="18" charset="0"/>
                            <a:ea typeface="Times New Roman" panose="02020603050405020304" pitchFamily="18" charset="0"/>
                            <a:cs typeface="Mangal" panose="02040503050203030202" pitchFamily="18" charset="0"/>
                          </a:rPr>
                          <m:t>𝑂𝐸</m:t>
                        </m:r>
                      </m:e>
                    </m:acc>
                  </m:oMath>
                </a14:m>
                <a:r>
                  <a:rPr lang="en-IN" sz="2000" dirty="0">
                    <a:effectLst/>
                    <a:latin typeface="Calibri" panose="020F0502020204030204" pitchFamily="34" charset="0"/>
                    <a:ea typeface="Calibri" panose="020F0502020204030204" pitchFamily="34" charset="0"/>
                    <a:cs typeface="Mangal" panose="02040503050203030202" pitchFamily="18" charset="0"/>
                  </a:rPr>
                  <a:t> pin controls output data buffer of the memory chips. The Chip Enable (CE) pins are active high </a:t>
                </a:r>
                <a:r>
                  <a:rPr lang="en-IN" sz="2000" dirty="0">
                    <a:latin typeface="Calibri" panose="020F0502020204030204" pitchFamily="34" charset="0"/>
                    <a:ea typeface="Calibri" panose="020F0502020204030204" pitchFamily="34" charset="0"/>
                    <a:cs typeface="Mangal" panose="02040503050203030202" pitchFamily="18" charset="0"/>
                  </a:rPr>
                  <a:t>chip select signals. </a:t>
                </a:r>
                <a:endParaRPr lang="en-IN" sz="2000" dirty="0">
                  <a:effectLst/>
                  <a:highlight>
                    <a:srgbClr val="FFFF00"/>
                  </a:highlight>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pPr>
                <a:r>
                  <a:rPr lang="en-IN" sz="2000" dirty="0">
                    <a:effectLst/>
                    <a:latin typeface="Calibri" panose="020F0502020204030204" pitchFamily="34" charset="0"/>
                    <a:ea typeface="Calibri" panose="020F0502020204030204" pitchFamily="34" charset="0"/>
                    <a:cs typeface="Mangal" panose="02040503050203030202" pitchFamily="18" charset="0"/>
                  </a:rPr>
                  <a:t>When the refresh cycle starts,</a:t>
                </a:r>
                <a14:m>
                  <m:oMath xmlns:m="http://schemas.openxmlformats.org/officeDocument/2006/math">
                    <m:acc>
                      <m:accPr>
                        <m:chr m:val="̅"/>
                        <m:ctrlPr>
                          <a:rPr lang="en-IN" sz="2000" i="1">
                            <a:effectLst/>
                            <a:latin typeface="Cambria Math" panose="02040503050406030204" pitchFamily="18" charset="0"/>
                            <a:ea typeface="Times New Roman" panose="02020603050405020304" pitchFamily="18" charset="0"/>
                            <a:cs typeface="Mangal" panose="02040503050203030202" pitchFamily="18" charset="0"/>
                          </a:rPr>
                        </m:ctrlPr>
                      </m:accPr>
                      <m:e>
                        <m:r>
                          <a:rPr lang="en-IN" sz="2000" i="1">
                            <a:effectLst/>
                            <a:latin typeface="Cambria Math" panose="02040503050406030204" pitchFamily="18" charset="0"/>
                            <a:ea typeface="Times New Roman" panose="02020603050405020304" pitchFamily="18" charset="0"/>
                            <a:cs typeface="Mangal" panose="02040503050203030202" pitchFamily="18" charset="0"/>
                          </a:rPr>
                          <m:t> </m:t>
                        </m:r>
                        <m:r>
                          <a:rPr lang="en-IN" sz="2000" i="1">
                            <a:effectLst/>
                            <a:latin typeface="Cambria Math" panose="02040503050406030204" pitchFamily="18" charset="0"/>
                            <a:ea typeface="Times New Roman" panose="02020603050405020304" pitchFamily="18" charset="0"/>
                            <a:cs typeface="Mangal" panose="02040503050203030202" pitchFamily="18" charset="0"/>
                          </a:rPr>
                          <m:t>𝑂𝐸</m:t>
                        </m:r>
                      </m:e>
                    </m:acc>
                  </m:oMath>
                </a14:m>
                <a:r>
                  <a:rPr lang="en-IN" sz="2000" dirty="0">
                    <a:effectLst/>
                    <a:latin typeface="Calibri" panose="020F0502020204030204" pitchFamily="34" charset="0"/>
                    <a:ea typeface="Calibri" panose="020F0502020204030204" pitchFamily="34" charset="0"/>
                    <a:cs typeface="Mangal" panose="02040503050203030202" pitchFamily="18" charset="0"/>
                  </a:rPr>
                  <a:t> and CE pins tend to go high. The high CE enables the memory chip for refreshing, while high OE prevents the data from appearing on the data bus.</a:t>
                </a:r>
              </a:p>
              <a:p>
                <a:pPr algn="just">
                  <a:lnSpc>
                    <a:spcPct val="107000"/>
                  </a:lnSpc>
                  <a:spcAft>
                    <a:spcPts val="800"/>
                  </a:spcAft>
                </a:pPr>
                <a:r>
                  <a:rPr lang="en-IN" sz="2000" dirty="0">
                    <a:effectLst/>
                    <a:latin typeface="Calibri" panose="020F0502020204030204" pitchFamily="34" charset="0"/>
                    <a:ea typeface="Calibri" panose="020F0502020204030204" pitchFamily="34" charset="0"/>
                    <a:cs typeface="Mangal" panose="02040503050203030202" pitchFamily="18" charset="0"/>
                  </a:rPr>
                  <a:t>The 16K * 1-bit dynamic RAM has an internal array of 128*128 cells, requiring 7 bits for row address. The lower order seven lines A</a:t>
                </a:r>
                <a:r>
                  <a:rPr lang="en-IN" sz="2000" baseline="-25000" dirty="0">
                    <a:effectLst/>
                    <a:latin typeface="Calibri" panose="020F0502020204030204" pitchFamily="34" charset="0"/>
                    <a:ea typeface="Calibri" panose="020F0502020204030204" pitchFamily="34" charset="0"/>
                    <a:cs typeface="Mangal" panose="02040503050203030202" pitchFamily="18" charset="0"/>
                  </a:rPr>
                  <a:t>0</a:t>
                </a:r>
                <a:r>
                  <a:rPr lang="en-IN" sz="2000" dirty="0">
                    <a:effectLst/>
                    <a:latin typeface="Calibri" panose="020F0502020204030204" pitchFamily="34" charset="0"/>
                    <a:ea typeface="Calibri" panose="020F0502020204030204" pitchFamily="34" charset="0"/>
                    <a:cs typeface="Mangal" panose="02040503050203030202" pitchFamily="18" charset="0"/>
                  </a:rPr>
                  <a:t>-A</a:t>
                </a:r>
                <a:r>
                  <a:rPr lang="en-IN" sz="2000" baseline="-25000" dirty="0">
                    <a:effectLst/>
                    <a:latin typeface="Calibri" panose="020F0502020204030204" pitchFamily="34" charset="0"/>
                    <a:ea typeface="Calibri" panose="020F0502020204030204" pitchFamily="34" charset="0"/>
                    <a:cs typeface="Mangal" panose="02040503050203030202" pitchFamily="18" charset="0"/>
                  </a:rPr>
                  <a:t>6</a:t>
                </a:r>
                <a:r>
                  <a:rPr lang="en-IN" sz="2000" dirty="0">
                    <a:effectLst/>
                    <a:latin typeface="Calibri" panose="020F0502020204030204" pitchFamily="34" charset="0"/>
                    <a:ea typeface="Calibri" panose="020F0502020204030204" pitchFamily="34" charset="0"/>
                    <a:cs typeface="Mangal" panose="02040503050203030202" pitchFamily="18" charset="0"/>
                  </a:rPr>
                  <a:t> are multiplexed with the refresh counter output A</a:t>
                </a:r>
                <a:r>
                  <a:rPr lang="en-IN" sz="2000" baseline="-25000" dirty="0">
                    <a:effectLst/>
                    <a:latin typeface="Calibri" panose="020F0502020204030204" pitchFamily="34" charset="0"/>
                    <a:ea typeface="Calibri" panose="020F0502020204030204" pitchFamily="34" charset="0"/>
                    <a:cs typeface="Mangal" panose="02040503050203030202" pitchFamily="18" charset="0"/>
                  </a:rPr>
                  <a:t>10</a:t>
                </a:r>
                <a:r>
                  <a:rPr lang="en-IN" sz="2000" dirty="0">
                    <a:effectLst/>
                    <a:latin typeface="Calibri" panose="020F0502020204030204" pitchFamily="34" charset="0"/>
                    <a:ea typeface="Calibri" panose="020F0502020204030204" pitchFamily="34" charset="0"/>
                    <a:cs typeface="Mangal" panose="02040503050203030202" pitchFamily="18" charset="0"/>
                  </a:rPr>
                  <a:t>-A</a:t>
                </a:r>
                <a:r>
                  <a:rPr lang="en-IN" sz="2000" baseline="-25000" dirty="0">
                    <a:effectLst/>
                    <a:latin typeface="Calibri" panose="020F0502020204030204" pitchFamily="34" charset="0"/>
                    <a:ea typeface="Calibri" panose="020F0502020204030204" pitchFamily="34" charset="0"/>
                    <a:cs typeface="Mangal" panose="02040503050203030202" pitchFamily="18" charset="0"/>
                  </a:rPr>
                  <a:t>16</a:t>
                </a:r>
                <a:r>
                  <a:rPr lang="en-IN" sz="2000" dirty="0">
                    <a:effectLst/>
                    <a:latin typeface="Calibri" panose="020F0502020204030204" pitchFamily="34" charset="0"/>
                    <a:ea typeface="Calibri" panose="020F0502020204030204" pitchFamily="34" charset="0"/>
                    <a:cs typeface="Mangal" panose="02040503050203030202" pitchFamily="18" charset="0"/>
                  </a:rPr>
                  <a:t>.</a:t>
                </a:r>
              </a:p>
              <a:p>
                <a:endParaRPr lang="en-IN" dirty="0"/>
              </a:p>
            </p:txBody>
          </p:sp>
        </mc:Choice>
        <mc:Fallback xmlns="">
          <p:sp>
            <p:nvSpPr>
              <p:cNvPr id="3" name="Content Placeholder 2">
                <a:extLst>
                  <a:ext uri="{FF2B5EF4-FFF2-40B4-BE49-F238E27FC236}">
                    <a16:creationId xmlns:a16="http://schemas.microsoft.com/office/drawing/2014/main" id="{BF268BE7-9B5E-4794-8A4B-3544C99DA4DF}"/>
                  </a:ext>
                </a:extLst>
              </p:cNvPr>
              <p:cNvSpPr>
                <a:spLocks noGrp="1" noRot="1" noChangeAspect="1" noMove="1" noResize="1" noEditPoints="1" noAdjustHandles="1" noChangeArrowheads="1" noChangeShapeType="1" noTextEdit="1"/>
              </p:cNvSpPr>
              <p:nvPr>
                <p:ph idx="1"/>
              </p:nvPr>
            </p:nvSpPr>
            <p:spPr>
              <a:xfrm>
                <a:off x="2589212" y="2133600"/>
                <a:ext cx="8915400" cy="4100290"/>
              </a:xfrm>
              <a:blipFill>
                <a:blip r:embed="rId2"/>
                <a:stretch>
                  <a:fillRect l="-547" t="-892" r="-616"/>
                </a:stretch>
              </a:blipFill>
            </p:spPr>
            <p:txBody>
              <a:bodyPr/>
              <a:lstStyle/>
              <a:p>
                <a:r>
                  <a:rPr lang="en-IN">
                    <a:noFill/>
                  </a:rPr>
                  <a:t> </a:t>
                </a:r>
              </a:p>
            </p:txBody>
          </p:sp>
        </mc:Fallback>
      </mc:AlternateContent>
      <p:sp>
        <p:nvSpPr>
          <p:cNvPr id="4" name="Slide Number Placeholder 3">
            <a:extLst>
              <a:ext uri="{FF2B5EF4-FFF2-40B4-BE49-F238E27FC236}">
                <a16:creationId xmlns:a16="http://schemas.microsoft.com/office/drawing/2014/main" id="{2DA68200-5F35-497B-9508-4384C77BB5F5}"/>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22305807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67EB6-9B62-458D-B831-0D3808CBF288}"/>
              </a:ext>
            </a:extLst>
          </p:cNvPr>
          <p:cNvSpPr>
            <a:spLocks noGrp="1"/>
          </p:cNvSpPr>
          <p:nvPr>
            <p:ph type="title"/>
          </p:nvPr>
        </p:nvSpPr>
        <p:spPr>
          <a:xfrm>
            <a:off x="1956822" y="2240874"/>
            <a:ext cx="8911687" cy="2052830"/>
          </a:xfrm>
        </p:spPr>
        <p:txBody>
          <a:bodyPr>
            <a:normAutofit fontScale="90000"/>
          </a:bodyPr>
          <a:lstStyle/>
          <a:p>
            <a:pPr algn="ctr"/>
            <a:r>
              <a:rPr lang="en-US" sz="4400" b="1" dirty="0">
                <a:latin typeface="Bookman Old Style" panose="02050604050505020204" pitchFamily="18" charset="0"/>
              </a:rPr>
              <a:t>S </a:t>
            </a:r>
            <a:r>
              <a:rPr lang="en-US" sz="4400" dirty="0"/>
              <a:t>–</a:t>
            </a:r>
            <a:r>
              <a:rPr lang="en-US" sz="4400" b="1" dirty="0">
                <a:latin typeface="Bookman Old Style" panose="02050604050505020204" pitchFamily="18" charset="0"/>
              </a:rPr>
              <a:t> 2</a:t>
            </a:r>
            <a:r>
              <a:rPr lang="en-US" sz="3200" dirty="0"/>
              <a:t/>
            </a:r>
            <a:br>
              <a:rPr lang="en-US" sz="3200" dirty="0"/>
            </a:br>
            <a:r>
              <a:rPr lang="en-US" sz="3200" dirty="0"/>
              <a:t>Programmable Peripheral Interface 8255 &amp; Interfacing 8255 with 8086 and programming</a:t>
            </a:r>
            <a:br>
              <a:rPr lang="en-US" sz="3200" dirty="0"/>
            </a:br>
            <a:endParaRPr lang="en-IN" sz="3200" dirty="0"/>
          </a:p>
        </p:txBody>
      </p:sp>
      <p:sp>
        <p:nvSpPr>
          <p:cNvPr id="3" name="Slide Number Placeholder 2">
            <a:extLst>
              <a:ext uri="{FF2B5EF4-FFF2-40B4-BE49-F238E27FC236}">
                <a16:creationId xmlns:a16="http://schemas.microsoft.com/office/drawing/2014/main" id="{4472C45F-1066-4C79-83B6-3697AAB83094}"/>
              </a:ext>
            </a:extLst>
          </p:cNvPr>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36045189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67EB6-9B62-458D-B831-0D3808CBF288}"/>
              </a:ext>
            </a:extLst>
          </p:cNvPr>
          <p:cNvSpPr>
            <a:spLocks noGrp="1"/>
          </p:cNvSpPr>
          <p:nvPr>
            <p:ph type="title"/>
          </p:nvPr>
        </p:nvSpPr>
        <p:spPr>
          <a:xfrm>
            <a:off x="1956822" y="2240874"/>
            <a:ext cx="8911687" cy="2052830"/>
          </a:xfrm>
        </p:spPr>
        <p:txBody>
          <a:bodyPr>
            <a:normAutofit/>
          </a:bodyPr>
          <a:lstStyle/>
          <a:p>
            <a:pPr algn="ctr"/>
            <a:r>
              <a:rPr lang="en-US" sz="4400" b="1" dirty="0">
                <a:solidFill>
                  <a:schemeClr val="tx2">
                    <a:lumMod val="60000"/>
                    <a:lumOff val="40000"/>
                  </a:schemeClr>
                </a:solidFill>
                <a:latin typeface="Bookman Old Style" panose="02050604050505020204" pitchFamily="18" charset="0"/>
              </a:rPr>
              <a:t>S </a:t>
            </a:r>
            <a:r>
              <a:rPr lang="en-US" sz="4400" dirty="0">
                <a:solidFill>
                  <a:schemeClr val="tx2">
                    <a:lumMod val="60000"/>
                    <a:lumOff val="40000"/>
                  </a:schemeClr>
                </a:solidFill>
              </a:rPr>
              <a:t>–</a:t>
            </a:r>
            <a:r>
              <a:rPr lang="en-US" sz="4400" b="1" dirty="0">
                <a:solidFill>
                  <a:schemeClr val="tx2">
                    <a:lumMod val="60000"/>
                    <a:lumOff val="40000"/>
                  </a:schemeClr>
                </a:solidFill>
                <a:latin typeface="Bookman Old Style" panose="02050604050505020204" pitchFamily="18" charset="0"/>
              </a:rPr>
              <a:t> 1</a:t>
            </a:r>
            <a:r>
              <a:rPr lang="en-US" sz="3200" dirty="0"/>
              <a:t/>
            </a:r>
            <a:br>
              <a:rPr lang="en-US" sz="3200" dirty="0"/>
            </a:br>
            <a:r>
              <a:rPr lang="en-US" sz="3200" dirty="0"/>
              <a:t>Semiconductor memory interfacing &amp; Dynamic RAM interfacing</a:t>
            </a:r>
            <a:endParaRPr lang="en-IN" sz="3200" dirty="0"/>
          </a:p>
        </p:txBody>
      </p:sp>
      <p:sp>
        <p:nvSpPr>
          <p:cNvPr id="3" name="Slide Number Placeholder 2">
            <a:extLst>
              <a:ext uri="{FF2B5EF4-FFF2-40B4-BE49-F238E27FC236}">
                <a16:creationId xmlns:a16="http://schemas.microsoft.com/office/drawing/2014/main" id="{44EEE38E-977E-4C78-8800-55B9171F5632}"/>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733189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52FC0-EDD1-449E-B5B7-AFD1E6929D8B}"/>
              </a:ext>
            </a:extLst>
          </p:cNvPr>
          <p:cNvSpPr>
            <a:spLocks noGrp="1"/>
          </p:cNvSpPr>
          <p:nvPr>
            <p:ph type="title"/>
          </p:nvPr>
        </p:nvSpPr>
        <p:spPr>
          <a:xfrm>
            <a:off x="2592925" y="624110"/>
            <a:ext cx="8911687" cy="807125"/>
          </a:xfrm>
        </p:spPr>
        <p:txBody>
          <a:bodyPr/>
          <a:lstStyle/>
          <a:p>
            <a:r>
              <a:rPr lang="en-IN" dirty="0"/>
              <a:t>8255 – Ports </a:t>
            </a:r>
          </a:p>
        </p:txBody>
      </p:sp>
      <p:sp>
        <p:nvSpPr>
          <p:cNvPr id="3" name="Content Placeholder 2">
            <a:extLst>
              <a:ext uri="{FF2B5EF4-FFF2-40B4-BE49-F238E27FC236}">
                <a16:creationId xmlns:a16="http://schemas.microsoft.com/office/drawing/2014/main" id="{E38DA36C-A247-4E06-93D4-AF53CA45514D}"/>
              </a:ext>
            </a:extLst>
          </p:cNvPr>
          <p:cNvSpPr>
            <a:spLocks noGrp="1"/>
          </p:cNvSpPr>
          <p:nvPr>
            <p:ph idx="1"/>
          </p:nvPr>
        </p:nvSpPr>
        <p:spPr>
          <a:xfrm>
            <a:off x="2252870" y="1431235"/>
            <a:ext cx="8911687" cy="1997765"/>
          </a:xfrm>
        </p:spPr>
        <p:txBody>
          <a:bodyPr>
            <a:noAutofit/>
          </a:bodyPr>
          <a:lstStyle/>
          <a:p>
            <a:pPr algn="just">
              <a:lnSpc>
                <a:spcPct val="107000"/>
              </a:lnSpc>
              <a:spcAft>
                <a:spcPts val="800"/>
              </a:spcAft>
            </a:pPr>
            <a:r>
              <a:rPr lang="en-IN" sz="2000" dirty="0">
                <a:effectLst/>
                <a:latin typeface="Calibri" panose="020F0502020204030204" pitchFamily="34" charset="0"/>
                <a:ea typeface="Calibri" panose="020F0502020204030204" pitchFamily="34" charset="0"/>
                <a:cs typeface="Mangal" panose="02040503050203030202" pitchFamily="18" charset="0"/>
              </a:rPr>
              <a:t>The Parallel </a:t>
            </a:r>
            <a:r>
              <a:rPr lang="en-IN" sz="2000" dirty="0">
                <a:latin typeface="Calibri" panose="020F0502020204030204" pitchFamily="34" charset="0"/>
                <a:ea typeface="Calibri" panose="020F0502020204030204" pitchFamily="34" charset="0"/>
                <a:cs typeface="Mangal" panose="02040503050203030202" pitchFamily="18" charset="0"/>
              </a:rPr>
              <a:t>I</a:t>
            </a:r>
            <a:r>
              <a:rPr lang="en-IN" sz="2000" dirty="0">
                <a:effectLst/>
                <a:latin typeface="Calibri" panose="020F0502020204030204" pitchFamily="34" charset="0"/>
                <a:ea typeface="Calibri" panose="020F0502020204030204" pitchFamily="34" charset="0"/>
                <a:cs typeface="Mangal" panose="02040503050203030202" pitchFamily="18" charset="0"/>
              </a:rPr>
              <a:t>nput-Output </a:t>
            </a:r>
            <a:r>
              <a:rPr lang="en-IN" sz="2000" dirty="0">
                <a:latin typeface="Calibri" panose="020F0502020204030204" pitchFamily="34" charset="0"/>
                <a:ea typeface="Calibri" panose="020F0502020204030204" pitchFamily="34" charset="0"/>
                <a:cs typeface="Mangal" panose="02040503050203030202" pitchFamily="18" charset="0"/>
              </a:rPr>
              <a:t>P</a:t>
            </a:r>
            <a:r>
              <a:rPr lang="en-IN" sz="2000" dirty="0">
                <a:effectLst/>
                <a:latin typeface="Calibri" panose="020F0502020204030204" pitchFamily="34" charset="0"/>
                <a:ea typeface="Calibri" panose="020F0502020204030204" pitchFamily="34" charset="0"/>
                <a:cs typeface="Mangal" panose="02040503050203030202" pitchFamily="18" charset="0"/>
              </a:rPr>
              <a:t>ort chip 8255 is also called as Programmable </a:t>
            </a:r>
            <a:r>
              <a:rPr lang="en-IN" sz="2000" dirty="0">
                <a:latin typeface="Calibri" panose="020F0502020204030204" pitchFamily="34" charset="0"/>
                <a:ea typeface="Calibri" panose="020F0502020204030204" pitchFamily="34" charset="0"/>
                <a:cs typeface="Mangal" panose="02040503050203030202" pitchFamily="18" charset="0"/>
              </a:rPr>
              <a:t>P</a:t>
            </a:r>
            <a:r>
              <a:rPr lang="en-IN" sz="2000" dirty="0">
                <a:effectLst/>
                <a:latin typeface="Calibri" panose="020F0502020204030204" pitchFamily="34" charset="0"/>
                <a:ea typeface="Calibri" panose="020F0502020204030204" pitchFamily="34" charset="0"/>
                <a:cs typeface="Mangal" panose="02040503050203030202" pitchFamily="18" charset="0"/>
              </a:rPr>
              <a:t>eripheral </a:t>
            </a:r>
            <a:r>
              <a:rPr lang="en-IN" sz="2000" dirty="0">
                <a:latin typeface="Calibri" panose="020F0502020204030204" pitchFamily="34" charset="0"/>
                <a:ea typeface="Calibri" panose="020F0502020204030204" pitchFamily="34" charset="0"/>
                <a:cs typeface="Mangal" panose="02040503050203030202" pitchFamily="18" charset="0"/>
              </a:rPr>
              <a:t>I</a:t>
            </a:r>
            <a:r>
              <a:rPr lang="en-IN" sz="2000" dirty="0">
                <a:effectLst/>
                <a:latin typeface="Calibri" panose="020F0502020204030204" pitchFamily="34" charset="0"/>
                <a:ea typeface="Calibri" panose="020F0502020204030204" pitchFamily="34" charset="0"/>
                <a:cs typeface="Mangal" panose="02040503050203030202" pitchFamily="18" charset="0"/>
              </a:rPr>
              <a:t>nput-Output Port. The Intel’s 8255 is designed for use with Intel’s 8- bit, 16-bit and higher capability microprocessors. It has 24 input/output lines which may be individually programmed in </a:t>
            </a:r>
            <a:r>
              <a:rPr lang="en-IN" sz="2000" u="sng" dirty="0">
                <a:effectLst/>
                <a:latin typeface="Calibri" panose="020F0502020204030204" pitchFamily="34" charset="0"/>
                <a:ea typeface="Calibri" panose="020F0502020204030204" pitchFamily="34" charset="0"/>
                <a:cs typeface="Mangal" panose="02040503050203030202" pitchFamily="18" charset="0"/>
              </a:rPr>
              <a:t>two groups of </a:t>
            </a:r>
            <a:r>
              <a:rPr lang="en-IN" sz="2000" u="sng" dirty="0">
                <a:latin typeface="Calibri" panose="020F0502020204030204" pitchFamily="34" charset="0"/>
                <a:ea typeface="Calibri" panose="020F0502020204030204" pitchFamily="34" charset="0"/>
                <a:cs typeface="Mangal" panose="02040503050203030202" pitchFamily="18" charset="0"/>
              </a:rPr>
              <a:t>12</a:t>
            </a:r>
            <a:r>
              <a:rPr lang="en-IN" sz="2000" u="sng" dirty="0">
                <a:effectLst/>
                <a:latin typeface="Calibri" panose="020F0502020204030204" pitchFamily="34" charset="0"/>
                <a:ea typeface="Calibri" panose="020F0502020204030204" pitchFamily="34" charset="0"/>
                <a:cs typeface="Mangal" panose="02040503050203030202" pitchFamily="18" charset="0"/>
              </a:rPr>
              <a:t> lines each, OR </a:t>
            </a:r>
            <a:r>
              <a:rPr lang="en-IN" sz="2000" u="sng" dirty="0" err="1">
                <a:effectLst/>
                <a:latin typeface="Calibri" panose="020F0502020204030204" pitchFamily="34" charset="0"/>
                <a:ea typeface="Calibri" panose="020F0502020204030204" pitchFamily="34" charset="0"/>
                <a:cs typeface="Mangal" panose="02040503050203030202" pitchFamily="18" charset="0"/>
              </a:rPr>
              <a:t>or</a:t>
            </a:r>
            <a:r>
              <a:rPr lang="en-IN" sz="2000" u="sng" dirty="0">
                <a:effectLst/>
                <a:latin typeface="Calibri" panose="020F0502020204030204" pitchFamily="34" charset="0"/>
                <a:ea typeface="Calibri" panose="020F0502020204030204" pitchFamily="34" charset="0"/>
                <a:cs typeface="Mangal" panose="02040503050203030202" pitchFamily="18" charset="0"/>
              </a:rPr>
              <a:t> three groups of eight lines.</a:t>
            </a:r>
          </a:p>
          <a:p>
            <a:endParaRPr lang="en-IN" sz="2000" dirty="0"/>
          </a:p>
        </p:txBody>
      </p:sp>
      <p:graphicFrame>
        <p:nvGraphicFramePr>
          <p:cNvPr id="5" name="Table 4">
            <a:extLst>
              <a:ext uri="{FF2B5EF4-FFF2-40B4-BE49-F238E27FC236}">
                <a16:creationId xmlns:a16="http://schemas.microsoft.com/office/drawing/2014/main" id="{0E93007F-C2F4-483E-BC91-8B101F5A18B1}"/>
              </a:ext>
            </a:extLst>
          </p:cNvPr>
          <p:cNvGraphicFramePr>
            <a:graphicFrameLocks/>
          </p:cNvGraphicFramePr>
          <p:nvPr/>
        </p:nvGraphicFramePr>
        <p:xfrm>
          <a:off x="435257" y="3586659"/>
          <a:ext cx="4315336" cy="857628"/>
        </p:xfrm>
        <a:graphic>
          <a:graphicData uri="http://schemas.openxmlformats.org/drawingml/2006/table">
            <a:tbl>
              <a:tblPr firstRow="1" bandRow="1">
                <a:tableStyleId>{21E4AEA4-8DFA-4A89-87EB-49C32662AFE0}</a:tableStyleId>
              </a:tblPr>
              <a:tblGrid>
                <a:gridCol w="539417">
                  <a:extLst>
                    <a:ext uri="{9D8B030D-6E8A-4147-A177-3AD203B41FA5}">
                      <a16:colId xmlns:a16="http://schemas.microsoft.com/office/drawing/2014/main" val="2782855762"/>
                    </a:ext>
                  </a:extLst>
                </a:gridCol>
                <a:gridCol w="539417">
                  <a:extLst>
                    <a:ext uri="{9D8B030D-6E8A-4147-A177-3AD203B41FA5}">
                      <a16:colId xmlns:a16="http://schemas.microsoft.com/office/drawing/2014/main" val="468821734"/>
                    </a:ext>
                  </a:extLst>
                </a:gridCol>
                <a:gridCol w="539417">
                  <a:extLst>
                    <a:ext uri="{9D8B030D-6E8A-4147-A177-3AD203B41FA5}">
                      <a16:colId xmlns:a16="http://schemas.microsoft.com/office/drawing/2014/main" val="2254135264"/>
                    </a:ext>
                  </a:extLst>
                </a:gridCol>
                <a:gridCol w="539417">
                  <a:extLst>
                    <a:ext uri="{9D8B030D-6E8A-4147-A177-3AD203B41FA5}">
                      <a16:colId xmlns:a16="http://schemas.microsoft.com/office/drawing/2014/main" val="501714427"/>
                    </a:ext>
                  </a:extLst>
                </a:gridCol>
                <a:gridCol w="539417">
                  <a:extLst>
                    <a:ext uri="{9D8B030D-6E8A-4147-A177-3AD203B41FA5}">
                      <a16:colId xmlns:a16="http://schemas.microsoft.com/office/drawing/2014/main" val="1781467676"/>
                    </a:ext>
                  </a:extLst>
                </a:gridCol>
                <a:gridCol w="539417">
                  <a:extLst>
                    <a:ext uri="{9D8B030D-6E8A-4147-A177-3AD203B41FA5}">
                      <a16:colId xmlns:a16="http://schemas.microsoft.com/office/drawing/2014/main" val="1194709434"/>
                    </a:ext>
                  </a:extLst>
                </a:gridCol>
                <a:gridCol w="539417">
                  <a:extLst>
                    <a:ext uri="{9D8B030D-6E8A-4147-A177-3AD203B41FA5}">
                      <a16:colId xmlns:a16="http://schemas.microsoft.com/office/drawing/2014/main" val="873463707"/>
                    </a:ext>
                  </a:extLst>
                </a:gridCol>
                <a:gridCol w="539417">
                  <a:extLst>
                    <a:ext uri="{9D8B030D-6E8A-4147-A177-3AD203B41FA5}">
                      <a16:colId xmlns:a16="http://schemas.microsoft.com/office/drawing/2014/main" val="822530808"/>
                    </a:ext>
                  </a:extLst>
                </a:gridCol>
              </a:tblGrid>
              <a:tr h="423242">
                <a:tc>
                  <a:txBody>
                    <a:bodyPr/>
                    <a:lstStyle/>
                    <a:p>
                      <a:pPr algn="ctr"/>
                      <a:r>
                        <a:rPr lang="en-IN" sz="1800" dirty="0">
                          <a:effectLst/>
                          <a:latin typeface="Calibri" panose="020F0502020204030204" pitchFamily="34" charset="0"/>
                          <a:ea typeface="Calibri" panose="020F0502020204030204" pitchFamily="34" charset="0"/>
                          <a:cs typeface="Mangal" panose="02040503050203030202" pitchFamily="18" charset="0"/>
                        </a:rPr>
                        <a:t>PA</a:t>
                      </a:r>
                      <a:r>
                        <a:rPr lang="en-IN" sz="1800" baseline="-25000" dirty="0">
                          <a:effectLst/>
                          <a:latin typeface="Calibri" panose="020F0502020204030204" pitchFamily="34" charset="0"/>
                          <a:ea typeface="Calibri" panose="020F0502020204030204" pitchFamily="34" charset="0"/>
                          <a:cs typeface="Mangal" panose="02040503050203030202" pitchFamily="18" charset="0"/>
                        </a:rPr>
                        <a:t>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dirty="0">
                          <a:effectLst/>
                          <a:latin typeface="Calibri" panose="020F0502020204030204" pitchFamily="34" charset="0"/>
                          <a:ea typeface="Calibri" panose="020F0502020204030204" pitchFamily="34" charset="0"/>
                          <a:cs typeface="Mangal" panose="02040503050203030202" pitchFamily="18" charset="0"/>
                        </a:rPr>
                        <a:t>PA</a:t>
                      </a:r>
                      <a:r>
                        <a:rPr lang="en-IN" sz="1800" baseline="-25000" dirty="0">
                          <a:effectLst/>
                          <a:latin typeface="Calibri" panose="020F0502020204030204" pitchFamily="34" charset="0"/>
                          <a:ea typeface="Calibri" panose="020F0502020204030204" pitchFamily="34" charset="0"/>
                          <a:cs typeface="Mangal" panose="02040503050203030202" pitchFamily="18" charset="0"/>
                        </a:rPr>
                        <a:t>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dirty="0">
                          <a:effectLst/>
                          <a:latin typeface="Calibri" panose="020F0502020204030204" pitchFamily="34" charset="0"/>
                          <a:ea typeface="Calibri" panose="020F0502020204030204" pitchFamily="34" charset="0"/>
                          <a:cs typeface="Mangal" panose="02040503050203030202" pitchFamily="18" charset="0"/>
                        </a:rPr>
                        <a:t>PA</a:t>
                      </a:r>
                      <a:r>
                        <a:rPr lang="en-IN" sz="1800" baseline="-25000" dirty="0">
                          <a:effectLst/>
                          <a:latin typeface="Calibri" panose="020F0502020204030204" pitchFamily="34" charset="0"/>
                          <a:ea typeface="Calibri" panose="020F0502020204030204" pitchFamily="34" charset="0"/>
                          <a:cs typeface="Mangal" panose="02040503050203030202" pitchFamily="18" charset="0"/>
                        </a:rPr>
                        <a:t>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dirty="0">
                          <a:effectLst/>
                          <a:latin typeface="Calibri" panose="020F0502020204030204" pitchFamily="34" charset="0"/>
                          <a:ea typeface="Calibri" panose="020F0502020204030204" pitchFamily="34" charset="0"/>
                          <a:cs typeface="Mangal" panose="02040503050203030202" pitchFamily="18" charset="0"/>
                        </a:rPr>
                        <a:t>PA</a:t>
                      </a:r>
                      <a:r>
                        <a:rPr lang="en-IN" sz="1800" baseline="-25000" dirty="0">
                          <a:effectLst/>
                          <a:latin typeface="Calibri" panose="020F0502020204030204" pitchFamily="34" charset="0"/>
                          <a:ea typeface="Calibri" panose="020F0502020204030204" pitchFamily="34" charset="0"/>
                          <a:cs typeface="Mangal" panose="02040503050203030202" pitchFamily="18" charset="0"/>
                        </a:rPr>
                        <a:t>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dirty="0">
                          <a:effectLst/>
                          <a:latin typeface="Calibri" panose="020F0502020204030204" pitchFamily="34" charset="0"/>
                          <a:ea typeface="Calibri" panose="020F0502020204030204" pitchFamily="34" charset="0"/>
                          <a:cs typeface="Mangal" panose="02040503050203030202" pitchFamily="18" charset="0"/>
                        </a:rPr>
                        <a:t>PA</a:t>
                      </a:r>
                      <a:r>
                        <a:rPr lang="en-IN" sz="1800" baseline="-25000" dirty="0">
                          <a:effectLst/>
                          <a:latin typeface="Calibri" panose="020F0502020204030204" pitchFamily="34" charset="0"/>
                          <a:ea typeface="Calibri" panose="020F0502020204030204" pitchFamily="34" charset="0"/>
                          <a:cs typeface="Mangal" panose="02040503050203030202" pitchFamily="18" charset="0"/>
                        </a:rPr>
                        <a:t>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dirty="0">
                          <a:effectLst/>
                          <a:latin typeface="Calibri" panose="020F0502020204030204" pitchFamily="34" charset="0"/>
                          <a:ea typeface="Calibri" panose="020F0502020204030204" pitchFamily="34" charset="0"/>
                          <a:cs typeface="Mangal" panose="02040503050203030202" pitchFamily="18" charset="0"/>
                        </a:rPr>
                        <a:t>PA</a:t>
                      </a:r>
                      <a:r>
                        <a:rPr lang="en-IN" sz="1800" baseline="-25000" dirty="0">
                          <a:effectLst/>
                          <a:latin typeface="Calibri" panose="020F0502020204030204" pitchFamily="34" charset="0"/>
                          <a:ea typeface="Calibri" panose="020F0502020204030204" pitchFamily="34" charset="0"/>
                          <a:cs typeface="Mangal" panose="02040503050203030202" pitchFamily="18" charset="0"/>
                        </a:rPr>
                        <a:t>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dirty="0">
                          <a:effectLst/>
                          <a:latin typeface="Calibri" panose="020F0502020204030204" pitchFamily="34" charset="0"/>
                          <a:ea typeface="Calibri" panose="020F0502020204030204" pitchFamily="34" charset="0"/>
                          <a:cs typeface="Mangal" panose="02040503050203030202" pitchFamily="18" charset="0"/>
                        </a:rPr>
                        <a:t>PA</a:t>
                      </a:r>
                      <a:r>
                        <a:rPr lang="en-IN" sz="1800" baseline="-25000" dirty="0">
                          <a:effectLst/>
                          <a:latin typeface="Calibri" panose="020F0502020204030204" pitchFamily="34" charset="0"/>
                          <a:ea typeface="Calibri" panose="020F0502020204030204" pitchFamily="34" charset="0"/>
                          <a:cs typeface="Mangal" panose="02040503050203030202" pitchFamily="18" charset="0"/>
                        </a:rPr>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dirty="0">
                          <a:effectLst/>
                          <a:latin typeface="Calibri" panose="020F0502020204030204" pitchFamily="34" charset="0"/>
                          <a:ea typeface="Calibri" panose="020F0502020204030204" pitchFamily="34" charset="0"/>
                          <a:cs typeface="Mangal" panose="02040503050203030202" pitchFamily="18" charset="0"/>
                        </a:rPr>
                        <a:t>PA</a:t>
                      </a:r>
                      <a:r>
                        <a:rPr lang="en-IN" sz="1800" baseline="-25000" dirty="0">
                          <a:effectLst/>
                          <a:latin typeface="Calibri" panose="020F0502020204030204" pitchFamily="34" charset="0"/>
                          <a:ea typeface="Calibri" panose="020F0502020204030204" pitchFamily="34" charset="0"/>
                          <a:cs typeface="Mangal" panose="02040503050203030202" pitchFamily="18" charset="0"/>
                        </a:rPr>
                        <a:t>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9211753"/>
                  </a:ext>
                </a:extLst>
              </a:tr>
              <a:tr h="434386">
                <a:tc gridSpan="8">
                  <a:txBody>
                    <a:bodyPr/>
                    <a:lstStyle/>
                    <a:p>
                      <a:pPr algn="ctr"/>
                      <a:r>
                        <a:rPr lang="en-IN" sz="1800" dirty="0"/>
                        <a:t>Port 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IN" dirty="0"/>
                    </a:p>
                  </a:txBody>
                  <a:tcPr/>
                </a:tc>
                <a:tc hMerge="1">
                  <a:txBody>
                    <a:bodyPr/>
                    <a:lstStyle/>
                    <a:p>
                      <a:pPr algn="ct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38622924"/>
                  </a:ext>
                </a:extLst>
              </a:tr>
            </a:tbl>
          </a:graphicData>
        </a:graphic>
      </p:graphicFrame>
      <p:graphicFrame>
        <p:nvGraphicFramePr>
          <p:cNvPr id="15" name="Table 14">
            <a:extLst>
              <a:ext uri="{FF2B5EF4-FFF2-40B4-BE49-F238E27FC236}">
                <a16:creationId xmlns:a16="http://schemas.microsoft.com/office/drawing/2014/main" id="{AD5F2EA5-B07D-40F3-9238-A8CCC2A5F47B}"/>
              </a:ext>
            </a:extLst>
          </p:cNvPr>
          <p:cNvGraphicFramePr>
            <a:graphicFrameLocks/>
          </p:cNvGraphicFramePr>
          <p:nvPr/>
        </p:nvGraphicFramePr>
        <p:xfrm>
          <a:off x="435257" y="4588179"/>
          <a:ext cx="4350912" cy="857628"/>
        </p:xfrm>
        <a:graphic>
          <a:graphicData uri="http://schemas.openxmlformats.org/drawingml/2006/table">
            <a:tbl>
              <a:tblPr firstRow="1" bandRow="1">
                <a:tableStyleId>{21E4AEA4-8DFA-4A89-87EB-49C32662AFE0}</a:tableStyleId>
              </a:tblPr>
              <a:tblGrid>
                <a:gridCol w="574993">
                  <a:extLst>
                    <a:ext uri="{9D8B030D-6E8A-4147-A177-3AD203B41FA5}">
                      <a16:colId xmlns:a16="http://schemas.microsoft.com/office/drawing/2014/main" val="2782855762"/>
                    </a:ext>
                  </a:extLst>
                </a:gridCol>
                <a:gridCol w="539417">
                  <a:extLst>
                    <a:ext uri="{9D8B030D-6E8A-4147-A177-3AD203B41FA5}">
                      <a16:colId xmlns:a16="http://schemas.microsoft.com/office/drawing/2014/main" val="468821734"/>
                    </a:ext>
                  </a:extLst>
                </a:gridCol>
                <a:gridCol w="539417">
                  <a:extLst>
                    <a:ext uri="{9D8B030D-6E8A-4147-A177-3AD203B41FA5}">
                      <a16:colId xmlns:a16="http://schemas.microsoft.com/office/drawing/2014/main" val="2254135264"/>
                    </a:ext>
                  </a:extLst>
                </a:gridCol>
                <a:gridCol w="539417">
                  <a:extLst>
                    <a:ext uri="{9D8B030D-6E8A-4147-A177-3AD203B41FA5}">
                      <a16:colId xmlns:a16="http://schemas.microsoft.com/office/drawing/2014/main" val="501714427"/>
                    </a:ext>
                  </a:extLst>
                </a:gridCol>
                <a:gridCol w="539417">
                  <a:extLst>
                    <a:ext uri="{9D8B030D-6E8A-4147-A177-3AD203B41FA5}">
                      <a16:colId xmlns:a16="http://schemas.microsoft.com/office/drawing/2014/main" val="1781467676"/>
                    </a:ext>
                  </a:extLst>
                </a:gridCol>
                <a:gridCol w="539417">
                  <a:extLst>
                    <a:ext uri="{9D8B030D-6E8A-4147-A177-3AD203B41FA5}">
                      <a16:colId xmlns:a16="http://schemas.microsoft.com/office/drawing/2014/main" val="1194709434"/>
                    </a:ext>
                  </a:extLst>
                </a:gridCol>
                <a:gridCol w="539417">
                  <a:extLst>
                    <a:ext uri="{9D8B030D-6E8A-4147-A177-3AD203B41FA5}">
                      <a16:colId xmlns:a16="http://schemas.microsoft.com/office/drawing/2014/main" val="873463707"/>
                    </a:ext>
                  </a:extLst>
                </a:gridCol>
                <a:gridCol w="539417">
                  <a:extLst>
                    <a:ext uri="{9D8B030D-6E8A-4147-A177-3AD203B41FA5}">
                      <a16:colId xmlns:a16="http://schemas.microsoft.com/office/drawing/2014/main" val="822530808"/>
                    </a:ext>
                  </a:extLst>
                </a:gridCol>
              </a:tblGrid>
              <a:tr h="423242">
                <a:tc>
                  <a:txBody>
                    <a:bodyPr/>
                    <a:lstStyle/>
                    <a:p>
                      <a:pPr algn="ctr"/>
                      <a:r>
                        <a:rPr lang="en-IN" sz="1800" dirty="0">
                          <a:effectLst/>
                          <a:latin typeface="Calibri" panose="020F0502020204030204" pitchFamily="34" charset="0"/>
                          <a:ea typeface="Calibri" panose="020F0502020204030204" pitchFamily="34" charset="0"/>
                          <a:cs typeface="Mangal" panose="02040503050203030202" pitchFamily="18" charset="0"/>
                        </a:rPr>
                        <a:t>PB</a:t>
                      </a:r>
                      <a:r>
                        <a:rPr lang="en-IN" sz="1800" baseline="-25000" dirty="0">
                          <a:effectLst/>
                          <a:latin typeface="Calibri" panose="020F0502020204030204" pitchFamily="34" charset="0"/>
                          <a:ea typeface="Calibri" panose="020F0502020204030204" pitchFamily="34" charset="0"/>
                          <a:cs typeface="Mangal" panose="02040503050203030202" pitchFamily="18" charset="0"/>
                        </a:rPr>
                        <a:t>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IN" sz="1800" dirty="0">
                          <a:effectLst/>
                          <a:latin typeface="Calibri" panose="020F0502020204030204" pitchFamily="34" charset="0"/>
                          <a:ea typeface="Calibri" panose="020F0502020204030204" pitchFamily="34" charset="0"/>
                          <a:cs typeface="Mangal" panose="02040503050203030202" pitchFamily="18" charset="0"/>
                        </a:rPr>
                        <a:t>PB</a:t>
                      </a:r>
                      <a:r>
                        <a:rPr lang="en-IN" sz="1800" baseline="-25000" dirty="0">
                          <a:effectLst/>
                          <a:latin typeface="Calibri" panose="020F0502020204030204" pitchFamily="34" charset="0"/>
                          <a:ea typeface="Calibri" panose="020F0502020204030204" pitchFamily="34" charset="0"/>
                          <a:cs typeface="Mangal" panose="02040503050203030202" pitchFamily="18" charset="0"/>
                        </a:rPr>
                        <a:t>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IN" sz="1800" dirty="0">
                          <a:effectLst/>
                          <a:latin typeface="Calibri" panose="020F0502020204030204" pitchFamily="34" charset="0"/>
                          <a:ea typeface="Calibri" panose="020F0502020204030204" pitchFamily="34" charset="0"/>
                          <a:cs typeface="Mangal" panose="02040503050203030202" pitchFamily="18" charset="0"/>
                        </a:rPr>
                        <a:t>PB</a:t>
                      </a:r>
                      <a:r>
                        <a:rPr lang="en-IN" sz="1800" baseline="-25000" dirty="0">
                          <a:effectLst/>
                          <a:latin typeface="Calibri" panose="020F0502020204030204" pitchFamily="34" charset="0"/>
                          <a:ea typeface="Calibri" panose="020F0502020204030204" pitchFamily="34" charset="0"/>
                          <a:cs typeface="Mangal" panose="02040503050203030202" pitchFamily="18" charset="0"/>
                        </a:rPr>
                        <a:t>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IN" sz="1800" dirty="0">
                          <a:effectLst/>
                          <a:latin typeface="Calibri" panose="020F0502020204030204" pitchFamily="34" charset="0"/>
                          <a:ea typeface="Calibri" panose="020F0502020204030204" pitchFamily="34" charset="0"/>
                          <a:cs typeface="Mangal" panose="02040503050203030202" pitchFamily="18" charset="0"/>
                        </a:rPr>
                        <a:t>PB</a:t>
                      </a:r>
                      <a:r>
                        <a:rPr lang="en-IN" sz="1800" baseline="-25000" dirty="0">
                          <a:effectLst/>
                          <a:latin typeface="Calibri" panose="020F0502020204030204" pitchFamily="34" charset="0"/>
                          <a:ea typeface="Calibri" panose="020F0502020204030204" pitchFamily="34" charset="0"/>
                          <a:cs typeface="Mangal" panose="02040503050203030202" pitchFamily="18" charset="0"/>
                        </a:rPr>
                        <a:t>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IN" sz="1800" dirty="0">
                          <a:effectLst/>
                          <a:latin typeface="Calibri" panose="020F0502020204030204" pitchFamily="34" charset="0"/>
                          <a:ea typeface="Calibri" panose="020F0502020204030204" pitchFamily="34" charset="0"/>
                          <a:cs typeface="Mangal" panose="02040503050203030202" pitchFamily="18" charset="0"/>
                        </a:rPr>
                        <a:t>PB</a:t>
                      </a:r>
                      <a:r>
                        <a:rPr lang="en-IN" sz="1800" baseline="-25000" dirty="0">
                          <a:effectLst/>
                          <a:latin typeface="Calibri" panose="020F0502020204030204" pitchFamily="34" charset="0"/>
                          <a:ea typeface="Calibri" panose="020F0502020204030204" pitchFamily="34" charset="0"/>
                          <a:cs typeface="Mangal" panose="02040503050203030202" pitchFamily="18" charset="0"/>
                        </a:rPr>
                        <a:t>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IN" sz="1800" dirty="0">
                          <a:effectLst/>
                          <a:latin typeface="Calibri" panose="020F0502020204030204" pitchFamily="34" charset="0"/>
                          <a:ea typeface="Calibri" panose="020F0502020204030204" pitchFamily="34" charset="0"/>
                          <a:cs typeface="Mangal" panose="02040503050203030202" pitchFamily="18" charset="0"/>
                        </a:rPr>
                        <a:t>PB</a:t>
                      </a:r>
                      <a:r>
                        <a:rPr lang="en-IN" sz="1800" baseline="-25000" dirty="0">
                          <a:effectLst/>
                          <a:latin typeface="Calibri" panose="020F0502020204030204" pitchFamily="34" charset="0"/>
                          <a:ea typeface="Calibri" panose="020F0502020204030204" pitchFamily="34" charset="0"/>
                          <a:cs typeface="Mangal" panose="02040503050203030202" pitchFamily="18" charset="0"/>
                        </a:rPr>
                        <a:t>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IN" sz="1800" dirty="0">
                          <a:effectLst/>
                          <a:latin typeface="Calibri" panose="020F0502020204030204" pitchFamily="34" charset="0"/>
                          <a:ea typeface="Calibri" panose="020F0502020204030204" pitchFamily="34" charset="0"/>
                          <a:cs typeface="Mangal" panose="02040503050203030202" pitchFamily="18" charset="0"/>
                        </a:rPr>
                        <a:t>PB</a:t>
                      </a:r>
                      <a:r>
                        <a:rPr lang="en-IN" sz="1800" baseline="-25000" dirty="0">
                          <a:effectLst/>
                          <a:latin typeface="Calibri" panose="020F0502020204030204" pitchFamily="34" charset="0"/>
                          <a:ea typeface="Calibri" panose="020F0502020204030204" pitchFamily="34" charset="0"/>
                          <a:cs typeface="Mangal" panose="02040503050203030202" pitchFamily="18" charset="0"/>
                        </a:rPr>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IN" sz="1800" dirty="0">
                          <a:effectLst/>
                          <a:latin typeface="Calibri" panose="020F0502020204030204" pitchFamily="34" charset="0"/>
                          <a:ea typeface="Calibri" panose="020F0502020204030204" pitchFamily="34" charset="0"/>
                          <a:cs typeface="Mangal" panose="02040503050203030202" pitchFamily="18" charset="0"/>
                        </a:rPr>
                        <a:t>PB</a:t>
                      </a:r>
                      <a:r>
                        <a:rPr lang="en-IN" sz="1800" baseline="-25000" dirty="0">
                          <a:effectLst/>
                          <a:latin typeface="Calibri" panose="020F0502020204030204" pitchFamily="34" charset="0"/>
                          <a:ea typeface="Calibri" panose="020F0502020204030204" pitchFamily="34" charset="0"/>
                          <a:cs typeface="Mangal" panose="02040503050203030202" pitchFamily="18" charset="0"/>
                        </a:rPr>
                        <a:t>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3189211753"/>
                  </a:ext>
                </a:extLst>
              </a:tr>
              <a:tr h="434386">
                <a:tc gridSpan="8">
                  <a:txBody>
                    <a:bodyPr/>
                    <a:lstStyle/>
                    <a:p>
                      <a:pPr algn="ctr"/>
                      <a:r>
                        <a:rPr lang="en-IN" sz="1800" dirty="0"/>
                        <a:t>Port 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IN" dirty="0"/>
                    </a:p>
                  </a:txBody>
                  <a:tcPr/>
                </a:tc>
                <a:tc hMerge="1">
                  <a:txBody>
                    <a:bodyPr/>
                    <a:lstStyle/>
                    <a:p>
                      <a:pPr algn="ct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38622924"/>
                  </a:ext>
                </a:extLst>
              </a:tr>
            </a:tbl>
          </a:graphicData>
        </a:graphic>
      </p:graphicFrame>
      <p:graphicFrame>
        <p:nvGraphicFramePr>
          <p:cNvPr id="17" name="Table 16">
            <a:extLst>
              <a:ext uri="{FF2B5EF4-FFF2-40B4-BE49-F238E27FC236}">
                <a16:creationId xmlns:a16="http://schemas.microsoft.com/office/drawing/2014/main" id="{D04AE76F-F076-44AB-AE1B-CB15CBAD3A4C}"/>
              </a:ext>
            </a:extLst>
          </p:cNvPr>
          <p:cNvGraphicFramePr>
            <a:graphicFrameLocks/>
          </p:cNvGraphicFramePr>
          <p:nvPr/>
        </p:nvGraphicFramePr>
        <p:xfrm>
          <a:off x="435257" y="5589699"/>
          <a:ext cx="4315336" cy="857628"/>
        </p:xfrm>
        <a:graphic>
          <a:graphicData uri="http://schemas.openxmlformats.org/drawingml/2006/table">
            <a:tbl>
              <a:tblPr firstRow="1" bandRow="1">
                <a:tableStyleId>{21E4AEA4-8DFA-4A89-87EB-49C32662AFE0}</a:tableStyleId>
              </a:tblPr>
              <a:tblGrid>
                <a:gridCol w="539417">
                  <a:extLst>
                    <a:ext uri="{9D8B030D-6E8A-4147-A177-3AD203B41FA5}">
                      <a16:colId xmlns:a16="http://schemas.microsoft.com/office/drawing/2014/main" val="2782855762"/>
                    </a:ext>
                  </a:extLst>
                </a:gridCol>
                <a:gridCol w="539417">
                  <a:extLst>
                    <a:ext uri="{9D8B030D-6E8A-4147-A177-3AD203B41FA5}">
                      <a16:colId xmlns:a16="http://schemas.microsoft.com/office/drawing/2014/main" val="468821734"/>
                    </a:ext>
                  </a:extLst>
                </a:gridCol>
                <a:gridCol w="539417">
                  <a:extLst>
                    <a:ext uri="{9D8B030D-6E8A-4147-A177-3AD203B41FA5}">
                      <a16:colId xmlns:a16="http://schemas.microsoft.com/office/drawing/2014/main" val="2254135264"/>
                    </a:ext>
                  </a:extLst>
                </a:gridCol>
                <a:gridCol w="539417">
                  <a:extLst>
                    <a:ext uri="{9D8B030D-6E8A-4147-A177-3AD203B41FA5}">
                      <a16:colId xmlns:a16="http://schemas.microsoft.com/office/drawing/2014/main" val="501714427"/>
                    </a:ext>
                  </a:extLst>
                </a:gridCol>
                <a:gridCol w="539417">
                  <a:extLst>
                    <a:ext uri="{9D8B030D-6E8A-4147-A177-3AD203B41FA5}">
                      <a16:colId xmlns:a16="http://schemas.microsoft.com/office/drawing/2014/main" val="1781467676"/>
                    </a:ext>
                  </a:extLst>
                </a:gridCol>
                <a:gridCol w="539417">
                  <a:extLst>
                    <a:ext uri="{9D8B030D-6E8A-4147-A177-3AD203B41FA5}">
                      <a16:colId xmlns:a16="http://schemas.microsoft.com/office/drawing/2014/main" val="1194709434"/>
                    </a:ext>
                  </a:extLst>
                </a:gridCol>
                <a:gridCol w="539417">
                  <a:extLst>
                    <a:ext uri="{9D8B030D-6E8A-4147-A177-3AD203B41FA5}">
                      <a16:colId xmlns:a16="http://schemas.microsoft.com/office/drawing/2014/main" val="873463707"/>
                    </a:ext>
                  </a:extLst>
                </a:gridCol>
                <a:gridCol w="539417">
                  <a:extLst>
                    <a:ext uri="{9D8B030D-6E8A-4147-A177-3AD203B41FA5}">
                      <a16:colId xmlns:a16="http://schemas.microsoft.com/office/drawing/2014/main" val="822530808"/>
                    </a:ext>
                  </a:extLst>
                </a:gridCol>
              </a:tblGrid>
              <a:tr h="423242">
                <a:tc>
                  <a:txBody>
                    <a:bodyPr/>
                    <a:lstStyle/>
                    <a:p>
                      <a:pPr algn="ctr"/>
                      <a:r>
                        <a:rPr lang="en-IN" sz="1800" dirty="0">
                          <a:effectLst/>
                          <a:latin typeface="Calibri" panose="020F0502020204030204" pitchFamily="34" charset="0"/>
                          <a:ea typeface="Calibri" panose="020F0502020204030204" pitchFamily="34" charset="0"/>
                          <a:cs typeface="Mangal" panose="02040503050203030202" pitchFamily="18" charset="0"/>
                        </a:rPr>
                        <a:t>PC</a:t>
                      </a:r>
                      <a:r>
                        <a:rPr lang="en-IN" sz="1800" baseline="-25000" dirty="0">
                          <a:effectLst/>
                          <a:latin typeface="Calibri" panose="020F0502020204030204" pitchFamily="34" charset="0"/>
                          <a:ea typeface="Calibri" panose="020F0502020204030204" pitchFamily="34" charset="0"/>
                          <a:cs typeface="Mangal" panose="02040503050203030202" pitchFamily="18" charset="0"/>
                        </a:rPr>
                        <a:t>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IN" sz="1800" dirty="0">
                          <a:effectLst/>
                          <a:latin typeface="Calibri" panose="020F0502020204030204" pitchFamily="34" charset="0"/>
                          <a:ea typeface="Calibri" panose="020F0502020204030204" pitchFamily="34" charset="0"/>
                          <a:cs typeface="Mangal" panose="02040503050203030202" pitchFamily="18" charset="0"/>
                        </a:rPr>
                        <a:t>PC</a:t>
                      </a:r>
                      <a:r>
                        <a:rPr lang="en-IN" sz="1800" baseline="-25000" dirty="0">
                          <a:effectLst/>
                          <a:latin typeface="Calibri" panose="020F0502020204030204" pitchFamily="34" charset="0"/>
                          <a:ea typeface="Calibri" panose="020F0502020204030204" pitchFamily="34" charset="0"/>
                          <a:cs typeface="Mangal" panose="02040503050203030202" pitchFamily="18" charset="0"/>
                        </a:rPr>
                        <a:t>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IN" sz="1800" dirty="0">
                          <a:effectLst/>
                          <a:latin typeface="Calibri" panose="020F0502020204030204" pitchFamily="34" charset="0"/>
                          <a:ea typeface="Calibri" panose="020F0502020204030204" pitchFamily="34" charset="0"/>
                          <a:cs typeface="Mangal" panose="02040503050203030202" pitchFamily="18" charset="0"/>
                        </a:rPr>
                        <a:t>PC</a:t>
                      </a:r>
                      <a:r>
                        <a:rPr lang="en-IN" sz="1800" baseline="-25000" dirty="0">
                          <a:effectLst/>
                          <a:latin typeface="Calibri" panose="020F0502020204030204" pitchFamily="34" charset="0"/>
                          <a:ea typeface="Calibri" panose="020F0502020204030204" pitchFamily="34" charset="0"/>
                          <a:cs typeface="Mangal" panose="02040503050203030202" pitchFamily="18" charset="0"/>
                        </a:rPr>
                        <a:t>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IN" sz="1800" dirty="0">
                          <a:effectLst/>
                          <a:latin typeface="Calibri" panose="020F0502020204030204" pitchFamily="34" charset="0"/>
                          <a:ea typeface="Calibri" panose="020F0502020204030204" pitchFamily="34" charset="0"/>
                          <a:cs typeface="Mangal" panose="02040503050203030202" pitchFamily="18" charset="0"/>
                        </a:rPr>
                        <a:t>PC</a:t>
                      </a:r>
                      <a:r>
                        <a:rPr lang="en-IN" sz="1800" baseline="-25000" dirty="0">
                          <a:effectLst/>
                          <a:latin typeface="Calibri" panose="020F0502020204030204" pitchFamily="34" charset="0"/>
                          <a:ea typeface="Calibri" panose="020F0502020204030204" pitchFamily="34" charset="0"/>
                          <a:cs typeface="Mangal" panose="02040503050203030202" pitchFamily="18" charset="0"/>
                        </a:rPr>
                        <a:t>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IN" sz="1800" dirty="0">
                          <a:effectLst/>
                          <a:latin typeface="Calibri" panose="020F0502020204030204" pitchFamily="34" charset="0"/>
                          <a:ea typeface="Calibri" panose="020F0502020204030204" pitchFamily="34" charset="0"/>
                          <a:cs typeface="Mangal" panose="02040503050203030202" pitchFamily="18" charset="0"/>
                        </a:rPr>
                        <a:t>PC</a:t>
                      </a:r>
                      <a:r>
                        <a:rPr lang="en-IN" sz="1800" baseline="-25000" dirty="0">
                          <a:effectLst/>
                          <a:latin typeface="Calibri" panose="020F0502020204030204" pitchFamily="34" charset="0"/>
                          <a:ea typeface="Calibri" panose="020F0502020204030204" pitchFamily="34" charset="0"/>
                          <a:cs typeface="Mangal" panose="02040503050203030202" pitchFamily="18" charset="0"/>
                        </a:rPr>
                        <a:t>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IN" sz="1800" dirty="0">
                          <a:effectLst/>
                          <a:latin typeface="Calibri" panose="020F0502020204030204" pitchFamily="34" charset="0"/>
                          <a:ea typeface="Calibri" panose="020F0502020204030204" pitchFamily="34" charset="0"/>
                          <a:cs typeface="Mangal" panose="02040503050203030202" pitchFamily="18" charset="0"/>
                        </a:rPr>
                        <a:t>PC</a:t>
                      </a:r>
                      <a:r>
                        <a:rPr lang="en-IN" sz="1800" baseline="-25000" dirty="0">
                          <a:effectLst/>
                          <a:latin typeface="Calibri" panose="020F0502020204030204" pitchFamily="34" charset="0"/>
                          <a:ea typeface="Calibri" panose="020F0502020204030204" pitchFamily="34" charset="0"/>
                          <a:cs typeface="Mangal" panose="02040503050203030202" pitchFamily="18" charset="0"/>
                        </a:rPr>
                        <a:t>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IN" sz="1800" dirty="0">
                          <a:effectLst/>
                          <a:latin typeface="Calibri" panose="020F0502020204030204" pitchFamily="34" charset="0"/>
                          <a:ea typeface="Calibri" panose="020F0502020204030204" pitchFamily="34" charset="0"/>
                          <a:cs typeface="Mangal" panose="02040503050203030202" pitchFamily="18" charset="0"/>
                        </a:rPr>
                        <a:t>PC</a:t>
                      </a:r>
                      <a:r>
                        <a:rPr lang="en-IN" sz="1800" baseline="-25000" dirty="0">
                          <a:effectLst/>
                          <a:latin typeface="Calibri" panose="020F0502020204030204" pitchFamily="34" charset="0"/>
                          <a:ea typeface="Calibri" panose="020F0502020204030204" pitchFamily="34" charset="0"/>
                          <a:cs typeface="Mangal" panose="02040503050203030202" pitchFamily="18" charset="0"/>
                        </a:rPr>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IN" sz="1800" dirty="0">
                          <a:effectLst/>
                          <a:latin typeface="Calibri" panose="020F0502020204030204" pitchFamily="34" charset="0"/>
                          <a:ea typeface="Calibri" panose="020F0502020204030204" pitchFamily="34" charset="0"/>
                          <a:cs typeface="Mangal" panose="02040503050203030202" pitchFamily="18" charset="0"/>
                        </a:rPr>
                        <a:t>PC</a:t>
                      </a:r>
                      <a:r>
                        <a:rPr lang="en-IN" sz="1800" baseline="-25000" dirty="0">
                          <a:effectLst/>
                          <a:latin typeface="Calibri" panose="020F0502020204030204" pitchFamily="34" charset="0"/>
                          <a:ea typeface="Calibri" panose="020F0502020204030204" pitchFamily="34" charset="0"/>
                          <a:cs typeface="Mangal" panose="02040503050203030202" pitchFamily="18" charset="0"/>
                        </a:rPr>
                        <a:t>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189211753"/>
                  </a:ext>
                </a:extLst>
              </a:tr>
              <a:tr h="434386">
                <a:tc gridSpan="8">
                  <a:txBody>
                    <a:bodyPr/>
                    <a:lstStyle/>
                    <a:p>
                      <a:pPr algn="ctr"/>
                      <a:r>
                        <a:rPr lang="en-IN" sz="1800" dirty="0"/>
                        <a:t>Port 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IN" dirty="0"/>
                    </a:p>
                  </a:txBody>
                  <a:tcPr/>
                </a:tc>
                <a:tc hMerge="1">
                  <a:txBody>
                    <a:bodyPr/>
                    <a:lstStyle/>
                    <a:p>
                      <a:pPr algn="ct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38622924"/>
                  </a:ext>
                </a:extLst>
              </a:tr>
            </a:tbl>
          </a:graphicData>
        </a:graphic>
      </p:graphicFrame>
      <p:grpSp>
        <p:nvGrpSpPr>
          <p:cNvPr id="26" name="Group 25">
            <a:extLst>
              <a:ext uri="{FF2B5EF4-FFF2-40B4-BE49-F238E27FC236}">
                <a16:creationId xmlns:a16="http://schemas.microsoft.com/office/drawing/2014/main" id="{E3B67091-32C4-427B-B320-4760DE2C4E03}"/>
              </a:ext>
            </a:extLst>
          </p:cNvPr>
          <p:cNvGrpSpPr/>
          <p:nvPr/>
        </p:nvGrpSpPr>
        <p:grpSpPr>
          <a:xfrm>
            <a:off x="4946971" y="3988148"/>
            <a:ext cx="6613512" cy="859576"/>
            <a:chOff x="4891100" y="3586659"/>
            <a:chExt cx="6613512" cy="859576"/>
          </a:xfrm>
        </p:grpSpPr>
        <p:graphicFrame>
          <p:nvGraphicFramePr>
            <p:cNvPr id="19" name="Table 18">
              <a:extLst>
                <a:ext uri="{FF2B5EF4-FFF2-40B4-BE49-F238E27FC236}">
                  <a16:creationId xmlns:a16="http://schemas.microsoft.com/office/drawing/2014/main" id="{CFB59845-5332-4787-93D2-91E006450798}"/>
                </a:ext>
              </a:extLst>
            </p:cNvPr>
            <p:cNvGraphicFramePr>
              <a:graphicFrameLocks/>
            </p:cNvGraphicFramePr>
            <p:nvPr/>
          </p:nvGraphicFramePr>
          <p:xfrm>
            <a:off x="4891100" y="3588607"/>
            <a:ext cx="4315336" cy="857628"/>
          </p:xfrm>
          <a:graphic>
            <a:graphicData uri="http://schemas.openxmlformats.org/drawingml/2006/table">
              <a:tbl>
                <a:tblPr firstRow="1" bandRow="1">
                  <a:tableStyleId>{21E4AEA4-8DFA-4A89-87EB-49C32662AFE0}</a:tableStyleId>
                </a:tblPr>
                <a:tblGrid>
                  <a:gridCol w="539417">
                    <a:extLst>
                      <a:ext uri="{9D8B030D-6E8A-4147-A177-3AD203B41FA5}">
                        <a16:colId xmlns:a16="http://schemas.microsoft.com/office/drawing/2014/main" val="2782855762"/>
                      </a:ext>
                    </a:extLst>
                  </a:gridCol>
                  <a:gridCol w="539417">
                    <a:extLst>
                      <a:ext uri="{9D8B030D-6E8A-4147-A177-3AD203B41FA5}">
                        <a16:colId xmlns:a16="http://schemas.microsoft.com/office/drawing/2014/main" val="468821734"/>
                      </a:ext>
                    </a:extLst>
                  </a:gridCol>
                  <a:gridCol w="539417">
                    <a:extLst>
                      <a:ext uri="{9D8B030D-6E8A-4147-A177-3AD203B41FA5}">
                        <a16:colId xmlns:a16="http://schemas.microsoft.com/office/drawing/2014/main" val="2254135264"/>
                      </a:ext>
                    </a:extLst>
                  </a:gridCol>
                  <a:gridCol w="539417">
                    <a:extLst>
                      <a:ext uri="{9D8B030D-6E8A-4147-A177-3AD203B41FA5}">
                        <a16:colId xmlns:a16="http://schemas.microsoft.com/office/drawing/2014/main" val="501714427"/>
                      </a:ext>
                    </a:extLst>
                  </a:gridCol>
                  <a:gridCol w="539417">
                    <a:extLst>
                      <a:ext uri="{9D8B030D-6E8A-4147-A177-3AD203B41FA5}">
                        <a16:colId xmlns:a16="http://schemas.microsoft.com/office/drawing/2014/main" val="1781467676"/>
                      </a:ext>
                    </a:extLst>
                  </a:gridCol>
                  <a:gridCol w="539417">
                    <a:extLst>
                      <a:ext uri="{9D8B030D-6E8A-4147-A177-3AD203B41FA5}">
                        <a16:colId xmlns:a16="http://schemas.microsoft.com/office/drawing/2014/main" val="1194709434"/>
                      </a:ext>
                    </a:extLst>
                  </a:gridCol>
                  <a:gridCol w="539417">
                    <a:extLst>
                      <a:ext uri="{9D8B030D-6E8A-4147-A177-3AD203B41FA5}">
                        <a16:colId xmlns:a16="http://schemas.microsoft.com/office/drawing/2014/main" val="873463707"/>
                      </a:ext>
                    </a:extLst>
                  </a:gridCol>
                  <a:gridCol w="539417">
                    <a:extLst>
                      <a:ext uri="{9D8B030D-6E8A-4147-A177-3AD203B41FA5}">
                        <a16:colId xmlns:a16="http://schemas.microsoft.com/office/drawing/2014/main" val="822530808"/>
                      </a:ext>
                    </a:extLst>
                  </a:gridCol>
                </a:tblGrid>
                <a:tr h="423242">
                  <a:tc>
                    <a:txBody>
                      <a:bodyPr/>
                      <a:lstStyle/>
                      <a:p>
                        <a:pPr algn="ctr"/>
                        <a:r>
                          <a:rPr lang="en-IN" sz="1800" dirty="0">
                            <a:effectLst/>
                            <a:latin typeface="Calibri" panose="020F0502020204030204" pitchFamily="34" charset="0"/>
                            <a:ea typeface="Calibri" panose="020F0502020204030204" pitchFamily="34" charset="0"/>
                            <a:cs typeface="Mangal" panose="02040503050203030202" pitchFamily="18" charset="0"/>
                          </a:rPr>
                          <a:t>PA</a:t>
                        </a:r>
                        <a:r>
                          <a:rPr lang="en-IN" sz="1800" baseline="-25000" dirty="0">
                            <a:effectLst/>
                            <a:latin typeface="Calibri" panose="020F0502020204030204" pitchFamily="34" charset="0"/>
                            <a:ea typeface="Calibri" panose="020F0502020204030204" pitchFamily="34" charset="0"/>
                            <a:cs typeface="Mangal" panose="02040503050203030202" pitchFamily="18" charset="0"/>
                          </a:rPr>
                          <a:t>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dirty="0">
                            <a:effectLst/>
                            <a:latin typeface="Calibri" panose="020F0502020204030204" pitchFamily="34" charset="0"/>
                            <a:ea typeface="Calibri" panose="020F0502020204030204" pitchFamily="34" charset="0"/>
                            <a:cs typeface="Mangal" panose="02040503050203030202" pitchFamily="18" charset="0"/>
                          </a:rPr>
                          <a:t>PA</a:t>
                        </a:r>
                        <a:r>
                          <a:rPr lang="en-IN" sz="1800" baseline="-25000" dirty="0">
                            <a:effectLst/>
                            <a:latin typeface="Calibri" panose="020F0502020204030204" pitchFamily="34" charset="0"/>
                            <a:ea typeface="Calibri" panose="020F0502020204030204" pitchFamily="34" charset="0"/>
                            <a:cs typeface="Mangal" panose="02040503050203030202" pitchFamily="18" charset="0"/>
                          </a:rPr>
                          <a:t>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dirty="0">
                            <a:effectLst/>
                            <a:latin typeface="Calibri" panose="020F0502020204030204" pitchFamily="34" charset="0"/>
                            <a:ea typeface="Calibri" panose="020F0502020204030204" pitchFamily="34" charset="0"/>
                            <a:cs typeface="Mangal" panose="02040503050203030202" pitchFamily="18" charset="0"/>
                          </a:rPr>
                          <a:t>PA</a:t>
                        </a:r>
                        <a:r>
                          <a:rPr lang="en-IN" sz="1800" baseline="-25000" dirty="0">
                            <a:effectLst/>
                            <a:latin typeface="Calibri" panose="020F0502020204030204" pitchFamily="34" charset="0"/>
                            <a:ea typeface="Calibri" panose="020F0502020204030204" pitchFamily="34" charset="0"/>
                            <a:cs typeface="Mangal" panose="02040503050203030202" pitchFamily="18" charset="0"/>
                          </a:rPr>
                          <a:t>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dirty="0">
                            <a:effectLst/>
                            <a:latin typeface="Calibri" panose="020F0502020204030204" pitchFamily="34" charset="0"/>
                            <a:ea typeface="Calibri" panose="020F0502020204030204" pitchFamily="34" charset="0"/>
                            <a:cs typeface="Mangal" panose="02040503050203030202" pitchFamily="18" charset="0"/>
                          </a:rPr>
                          <a:t>PA</a:t>
                        </a:r>
                        <a:r>
                          <a:rPr lang="en-IN" sz="1800" baseline="-25000" dirty="0">
                            <a:effectLst/>
                            <a:latin typeface="Calibri" panose="020F0502020204030204" pitchFamily="34" charset="0"/>
                            <a:ea typeface="Calibri" panose="020F0502020204030204" pitchFamily="34" charset="0"/>
                            <a:cs typeface="Mangal" panose="02040503050203030202" pitchFamily="18" charset="0"/>
                          </a:rPr>
                          <a:t>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dirty="0">
                            <a:effectLst/>
                            <a:latin typeface="Calibri" panose="020F0502020204030204" pitchFamily="34" charset="0"/>
                            <a:ea typeface="Calibri" panose="020F0502020204030204" pitchFamily="34" charset="0"/>
                            <a:cs typeface="Mangal" panose="02040503050203030202" pitchFamily="18" charset="0"/>
                          </a:rPr>
                          <a:t>PA</a:t>
                        </a:r>
                        <a:r>
                          <a:rPr lang="en-IN" sz="1800" baseline="-25000" dirty="0">
                            <a:effectLst/>
                            <a:latin typeface="Calibri" panose="020F0502020204030204" pitchFamily="34" charset="0"/>
                            <a:ea typeface="Calibri" panose="020F0502020204030204" pitchFamily="34" charset="0"/>
                            <a:cs typeface="Mangal" panose="02040503050203030202" pitchFamily="18" charset="0"/>
                          </a:rPr>
                          <a:t>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dirty="0">
                            <a:effectLst/>
                            <a:latin typeface="Calibri" panose="020F0502020204030204" pitchFamily="34" charset="0"/>
                            <a:ea typeface="Calibri" panose="020F0502020204030204" pitchFamily="34" charset="0"/>
                            <a:cs typeface="Mangal" panose="02040503050203030202" pitchFamily="18" charset="0"/>
                          </a:rPr>
                          <a:t>PA</a:t>
                        </a:r>
                        <a:r>
                          <a:rPr lang="en-IN" sz="1800" baseline="-25000" dirty="0">
                            <a:effectLst/>
                            <a:latin typeface="Calibri" panose="020F0502020204030204" pitchFamily="34" charset="0"/>
                            <a:ea typeface="Calibri" panose="020F0502020204030204" pitchFamily="34" charset="0"/>
                            <a:cs typeface="Mangal" panose="02040503050203030202" pitchFamily="18" charset="0"/>
                          </a:rPr>
                          <a:t>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dirty="0">
                            <a:effectLst/>
                            <a:latin typeface="Calibri" panose="020F0502020204030204" pitchFamily="34" charset="0"/>
                            <a:ea typeface="Calibri" panose="020F0502020204030204" pitchFamily="34" charset="0"/>
                            <a:cs typeface="Mangal" panose="02040503050203030202" pitchFamily="18" charset="0"/>
                          </a:rPr>
                          <a:t>PA</a:t>
                        </a:r>
                        <a:r>
                          <a:rPr lang="en-IN" sz="1800" baseline="-25000" dirty="0">
                            <a:effectLst/>
                            <a:latin typeface="Calibri" panose="020F0502020204030204" pitchFamily="34" charset="0"/>
                            <a:ea typeface="Calibri" panose="020F0502020204030204" pitchFamily="34" charset="0"/>
                            <a:cs typeface="Mangal" panose="02040503050203030202" pitchFamily="18" charset="0"/>
                          </a:rPr>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dirty="0">
                            <a:effectLst/>
                            <a:latin typeface="Calibri" panose="020F0502020204030204" pitchFamily="34" charset="0"/>
                            <a:ea typeface="Calibri" panose="020F0502020204030204" pitchFamily="34" charset="0"/>
                            <a:cs typeface="Mangal" panose="02040503050203030202" pitchFamily="18" charset="0"/>
                          </a:rPr>
                          <a:t>PA</a:t>
                        </a:r>
                        <a:r>
                          <a:rPr lang="en-IN" sz="1800" baseline="-25000" dirty="0">
                            <a:effectLst/>
                            <a:latin typeface="Calibri" panose="020F0502020204030204" pitchFamily="34" charset="0"/>
                            <a:ea typeface="Calibri" panose="020F0502020204030204" pitchFamily="34" charset="0"/>
                            <a:cs typeface="Mangal" panose="02040503050203030202" pitchFamily="18" charset="0"/>
                          </a:rPr>
                          <a:t>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9211753"/>
                    </a:ext>
                  </a:extLst>
                </a:tr>
                <a:tr h="434386">
                  <a:tc gridSpan="8">
                    <a:txBody>
                      <a:bodyPr/>
                      <a:lstStyle/>
                      <a:p>
                        <a:pPr algn="ctr"/>
                        <a:r>
                          <a:rPr lang="en-IN" sz="1800" dirty="0"/>
                          <a:t>Port 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IN" dirty="0"/>
                      </a:p>
                    </a:txBody>
                    <a:tcPr/>
                  </a:tc>
                  <a:tc hMerge="1">
                    <a:txBody>
                      <a:bodyPr/>
                      <a:lstStyle/>
                      <a:p>
                        <a:pPr algn="ct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38622924"/>
                    </a:ext>
                  </a:extLst>
                </a:tr>
              </a:tbl>
            </a:graphicData>
          </a:graphic>
        </p:graphicFrame>
        <p:graphicFrame>
          <p:nvGraphicFramePr>
            <p:cNvPr id="21" name="Table 20">
              <a:extLst>
                <a:ext uri="{FF2B5EF4-FFF2-40B4-BE49-F238E27FC236}">
                  <a16:creationId xmlns:a16="http://schemas.microsoft.com/office/drawing/2014/main" id="{3467459D-69A3-425E-BD03-700E56C2727A}"/>
                </a:ext>
              </a:extLst>
            </p:cNvPr>
            <p:cNvGraphicFramePr>
              <a:graphicFrameLocks/>
            </p:cNvGraphicFramePr>
            <p:nvPr/>
          </p:nvGraphicFramePr>
          <p:xfrm>
            <a:off x="9346944" y="3586659"/>
            <a:ext cx="2157668" cy="857628"/>
          </p:xfrm>
          <a:graphic>
            <a:graphicData uri="http://schemas.openxmlformats.org/drawingml/2006/table">
              <a:tbl>
                <a:tblPr firstRow="1" bandRow="1">
                  <a:tableStyleId>{21E4AEA4-8DFA-4A89-87EB-49C32662AFE0}</a:tableStyleId>
                </a:tblPr>
                <a:tblGrid>
                  <a:gridCol w="539417">
                    <a:extLst>
                      <a:ext uri="{9D8B030D-6E8A-4147-A177-3AD203B41FA5}">
                        <a16:colId xmlns:a16="http://schemas.microsoft.com/office/drawing/2014/main" val="2782855762"/>
                      </a:ext>
                    </a:extLst>
                  </a:gridCol>
                  <a:gridCol w="539417">
                    <a:extLst>
                      <a:ext uri="{9D8B030D-6E8A-4147-A177-3AD203B41FA5}">
                        <a16:colId xmlns:a16="http://schemas.microsoft.com/office/drawing/2014/main" val="468821734"/>
                      </a:ext>
                    </a:extLst>
                  </a:gridCol>
                  <a:gridCol w="539417">
                    <a:extLst>
                      <a:ext uri="{9D8B030D-6E8A-4147-A177-3AD203B41FA5}">
                        <a16:colId xmlns:a16="http://schemas.microsoft.com/office/drawing/2014/main" val="2254135264"/>
                      </a:ext>
                    </a:extLst>
                  </a:gridCol>
                  <a:gridCol w="539417">
                    <a:extLst>
                      <a:ext uri="{9D8B030D-6E8A-4147-A177-3AD203B41FA5}">
                        <a16:colId xmlns:a16="http://schemas.microsoft.com/office/drawing/2014/main" val="501714427"/>
                      </a:ext>
                    </a:extLst>
                  </a:gridCol>
                </a:tblGrid>
                <a:tr h="423242">
                  <a:tc>
                    <a:txBody>
                      <a:bodyPr/>
                      <a:lstStyle/>
                      <a:p>
                        <a:pPr algn="ctr"/>
                        <a:r>
                          <a:rPr lang="en-IN" sz="1800" dirty="0">
                            <a:effectLst/>
                            <a:latin typeface="Calibri" panose="020F0502020204030204" pitchFamily="34" charset="0"/>
                            <a:ea typeface="Calibri" panose="020F0502020204030204" pitchFamily="34" charset="0"/>
                            <a:cs typeface="Mangal" panose="02040503050203030202" pitchFamily="18" charset="0"/>
                          </a:rPr>
                          <a:t>PC</a:t>
                        </a:r>
                        <a:r>
                          <a:rPr lang="en-IN" sz="1800" baseline="-25000" dirty="0">
                            <a:effectLst/>
                            <a:latin typeface="Calibri" panose="020F0502020204030204" pitchFamily="34" charset="0"/>
                            <a:ea typeface="Calibri" panose="020F0502020204030204" pitchFamily="34" charset="0"/>
                            <a:cs typeface="Mangal" panose="02040503050203030202" pitchFamily="18" charset="0"/>
                          </a:rPr>
                          <a:t>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IN" sz="1800" dirty="0">
                            <a:effectLst/>
                            <a:latin typeface="Calibri" panose="020F0502020204030204" pitchFamily="34" charset="0"/>
                            <a:ea typeface="Calibri" panose="020F0502020204030204" pitchFamily="34" charset="0"/>
                            <a:cs typeface="Mangal" panose="02040503050203030202" pitchFamily="18" charset="0"/>
                          </a:rPr>
                          <a:t>PC</a:t>
                        </a:r>
                        <a:r>
                          <a:rPr lang="en-IN" sz="1800" baseline="-25000" dirty="0">
                            <a:effectLst/>
                            <a:latin typeface="Calibri" panose="020F0502020204030204" pitchFamily="34" charset="0"/>
                            <a:ea typeface="Calibri" panose="020F0502020204030204" pitchFamily="34" charset="0"/>
                            <a:cs typeface="Mangal" panose="02040503050203030202" pitchFamily="18" charset="0"/>
                          </a:rPr>
                          <a:t>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IN" sz="1800" dirty="0">
                            <a:effectLst/>
                            <a:latin typeface="Calibri" panose="020F0502020204030204" pitchFamily="34" charset="0"/>
                            <a:ea typeface="Calibri" panose="020F0502020204030204" pitchFamily="34" charset="0"/>
                            <a:cs typeface="Mangal" panose="02040503050203030202" pitchFamily="18" charset="0"/>
                          </a:rPr>
                          <a:t>PC</a:t>
                        </a:r>
                        <a:r>
                          <a:rPr lang="en-IN" sz="1800" baseline="-25000" dirty="0">
                            <a:effectLst/>
                            <a:latin typeface="Calibri" panose="020F0502020204030204" pitchFamily="34" charset="0"/>
                            <a:ea typeface="Calibri" panose="020F0502020204030204" pitchFamily="34" charset="0"/>
                            <a:cs typeface="Mangal" panose="02040503050203030202" pitchFamily="18" charset="0"/>
                          </a:rPr>
                          <a:t>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IN" sz="1800" dirty="0">
                            <a:effectLst/>
                            <a:latin typeface="Calibri" panose="020F0502020204030204" pitchFamily="34" charset="0"/>
                            <a:ea typeface="Calibri" panose="020F0502020204030204" pitchFamily="34" charset="0"/>
                            <a:cs typeface="Mangal" panose="02040503050203030202" pitchFamily="18" charset="0"/>
                          </a:rPr>
                          <a:t>PC</a:t>
                        </a:r>
                        <a:r>
                          <a:rPr lang="en-IN" sz="1800" baseline="-25000" dirty="0">
                            <a:effectLst/>
                            <a:latin typeface="Calibri" panose="020F0502020204030204" pitchFamily="34" charset="0"/>
                            <a:ea typeface="Calibri" panose="020F0502020204030204" pitchFamily="34" charset="0"/>
                            <a:cs typeface="Mangal" panose="02040503050203030202" pitchFamily="18" charset="0"/>
                          </a:rPr>
                          <a:t>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189211753"/>
                    </a:ext>
                  </a:extLst>
                </a:tr>
                <a:tr h="434386">
                  <a:tc gridSpan="4">
                    <a:txBody>
                      <a:bodyPr/>
                      <a:lstStyle/>
                      <a:p>
                        <a:pPr algn="ctr"/>
                        <a:r>
                          <a:rPr lang="en-IN" sz="1800" dirty="0"/>
                          <a:t>Port C upper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IN" dirty="0"/>
                      </a:p>
                    </a:txBody>
                    <a:tcPr/>
                  </a:tc>
                  <a:tc hMerge="1">
                    <a:txBody>
                      <a:bodyPr/>
                      <a:lstStyle/>
                      <a:p>
                        <a:pPr algn="ct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38622924"/>
                    </a:ext>
                  </a:extLst>
                </a:tr>
              </a:tbl>
            </a:graphicData>
          </a:graphic>
        </p:graphicFrame>
      </p:grpSp>
      <p:grpSp>
        <p:nvGrpSpPr>
          <p:cNvPr id="27" name="Group 26">
            <a:extLst>
              <a:ext uri="{FF2B5EF4-FFF2-40B4-BE49-F238E27FC236}">
                <a16:creationId xmlns:a16="http://schemas.microsoft.com/office/drawing/2014/main" id="{36E6147D-8DDC-44A9-8BDB-0D9EB751A1A4}"/>
              </a:ext>
            </a:extLst>
          </p:cNvPr>
          <p:cNvGrpSpPr/>
          <p:nvPr/>
        </p:nvGrpSpPr>
        <p:grpSpPr>
          <a:xfrm>
            <a:off x="4946971" y="5584424"/>
            <a:ext cx="6613512" cy="859576"/>
            <a:chOff x="4891100" y="3586659"/>
            <a:chExt cx="6613512" cy="859576"/>
          </a:xfrm>
        </p:grpSpPr>
        <p:graphicFrame>
          <p:nvGraphicFramePr>
            <p:cNvPr id="28" name="Table 27">
              <a:extLst>
                <a:ext uri="{FF2B5EF4-FFF2-40B4-BE49-F238E27FC236}">
                  <a16:creationId xmlns:a16="http://schemas.microsoft.com/office/drawing/2014/main" id="{A3FDE536-88EE-48A8-87AA-47683BDAF81A}"/>
                </a:ext>
              </a:extLst>
            </p:cNvPr>
            <p:cNvGraphicFramePr>
              <a:graphicFrameLocks/>
            </p:cNvGraphicFramePr>
            <p:nvPr/>
          </p:nvGraphicFramePr>
          <p:xfrm>
            <a:off x="4891100" y="3588607"/>
            <a:ext cx="4315336" cy="857628"/>
          </p:xfrm>
          <a:graphic>
            <a:graphicData uri="http://schemas.openxmlformats.org/drawingml/2006/table">
              <a:tbl>
                <a:tblPr firstRow="1" bandRow="1">
                  <a:tableStyleId>{21E4AEA4-8DFA-4A89-87EB-49C32662AFE0}</a:tableStyleId>
                </a:tblPr>
                <a:tblGrid>
                  <a:gridCol w="539417">
                    <a:extLst>
                      <a:ext uri="{9D8B030D-6E8A-4147-A177-3AD203B41FA5}">
                        <a16:colId xmlns:a16="http://schemas.microsoft.com/office/drawing/2014/main" val="2782855762"/>
                      </a:ext>
                    </a:extLst>
                  </a:gridCol>
                  <a:gridCol w="539417">
                    <a:extLst>
                      <a:ext uri="{9D8B030D-6E8A-4147-A177-3AD203B41FA5}">
                        <a16:colId xmlns:a16="http://schemas.microsoft.com/office/drawing/2014/main" val="468821734"/>
                      </a:ext>
                    </a:extLst>
                  </a:gridCol>
                  <a:gridCol w="539417">
                    <a:extLst>
                      <a:ext uri="{9D8B030D-6E8A-4147-A177-3AD203B41FA5}">
                        <a16:colId xmlns:a16="http://schemas.microsoft.com/office/drawing/2014/main" val="2254135264"/>
                      </a:ext>
                    </a:extLst>
                  </a:gridCol>
                  <a:gridCol w="539417">
                    <a:extLst>
                      <a:ext uri="{9D8B030D-6E8A-4147-A177-3AD203B41FA5}">
                        <a16:colId xmlns:a16="http://schemas.microsoft.com/office/drawing/2014/main" val="501714427"/>
                      </a:ext>
                    </a:extLst>
                  </a:gridCol>
                  <a:gridCol w="539417">
                    <a:extLst>
                      <a:ext uri="{9D8B030D-6E8A-4147-A177-3AD203B41FA5}">
                        <a16:colId xmlns:a16="http://schemas.microsoft.com/office/drawing/2014/main" val="1781467676"/>
                      </a:ext>
                    </a:extLst>
                  </a:gridCol>
                  <a:gridCol w="539417">
                    <a:extLst>
                      <a:ext uri="{9D8B030D-6E8A-4147-A177-3AD203B41FA5}">
                        <a16:colId xmlns:a16="http://schemas.microsoft.com/office/drawing/2014/main" val="1194709434"/>
                      </a:ext>
                    </a:extLst>
                  </a:gridCol>
                  <a:gridCol w="539417">
                    <a:extLst>
                      <a:ext uri="{9D8B030D-6E8A-4147-A177-3AD203B41FA5}">
                        <a16:colId xmlns:a16="http://schemas.microsoft.com/office/drawing/2014/main" val="873463707"/>
                      </a:ext>
                    </a:extLst>
                  </a:gridCol>
                  <a:gridCol w="539417">
                    <a:extLst>
                      <a:ext uri="{9D8B030D-6E8A-4147-A177-3AD203B41FA5}">
                        <a16:colId xmlns:a16="http://schemas.microsoft.com/office/drawing/2014/main" val="822530808"/>
                      </a:ext>
                    </a:extLst>
                  </a:gridCol>
                </a:tblGrid>
                <a:tr h="423242">
                  <a:tc>
                    <a:txBody>
                      <a:bodyPr/>
                      <a:lstStyle/>
                      <a:p>
                        <a:pPr algn="ctr"/>
                        <a:r>
                          <a:rPr lang="en-IN" sz="1800" dirty="0">
                            <a:effectLst/>
                            <a:latin typeface="Calibri" panose="020F0502020204030204" pitchFamily="34" charset="0"/>
                            <a:ea typeface="Calibri" panose="020F0502020204030204" pitchFamily="34" charset="0"/>
                            <a:cs typeface="Mangal" panose="02040503050203030202" pitchFamily="18" charset="0"/>
                          </a:rPr>
                          <a:t>PB</a:t>
                        </a:r>
                        <a:r>
                          <a:rPr lang="en-IN" sz="1800" baseline="-25000" dirty="0">
                            <a:effectLst/>
                            <a:latin typeface="Calibri" panose="020F0502020204030204" pitchFamily="34" charset="0"/>
                            <a:ea typeface="Calibri" panose="020F0502020204030204" pitchFamily="34" charset="0"/>
                            <a:cs typeface="Mangal" panose="02040503050203030202" pitchFamily="18" charset="0"/>
                          </a:rPr>
                          <a:t>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IN" sz="1800" dirty="0">
                            <a:effectLst/>
                            <a:latin typeface="Calibri" panose="020F0502020204030204" pitchFamily="34" charset="0"/>
                            <a:ea typeface="Calibri" panose="020F0502020204030204" pitchFamily="34" charset="0"/>
                            <a:cs typeface="Mangal" panose="02040503050203030202" pitchFamily="18" charset="0"/>
                          </a:rPr>
                          <a:t>PB</a:t>
                        </a:r>
                        <a:r>
                          <a:rPr lang="en-IN" sz="1800" baseline="-25000" dirty="0">
                            <a:effectLst/>
                            <a:latin typeface="Calibri" panose="020F0502020204030204" pitchFamily="34" charset="0"/>
                            <a:ea typeface="Calibri" panose="020F0502020204030204" pitchFamily="34" charset="0"/>
                            <a:cs typeface="Mangal" panose="02040503050203030202" pitchFamily="18" charset="0"/>
                          </a:rPr>
                          <a:t>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IN" sz="1800" dirty="0">
                            <a:effectLst/>
                            <a:latin typeface="Calibri" panose="020F0502020204030204" pitchFamily="34" charset="0"/>
                            <a:ea typeface="Calibri" panose="020F0502020204030204" pitchFamily="34" charset="0"/>
                            <a:cs typeface="Mangal" panose="02040503050203030202" pitchFamily="18" charset="0"/>
                          </a:rPr>
                          <a:t>PB</a:t>
                        </a:r>
                        <a:r>
                          <a:rPr lang="en-IN" sz="1800" baseline="-25000" dirty="0">
                            <a:effectLst/>
                            <a:latin typeface="Calibri" panose="020F0502020204030204" pitchFamily="34" charset="0"/>
                            <a:ea typeface="Calibri" panose="020F0502020204030204" pitchFamily="34" charset="0"/>
                            <a:cs typeface="Mangal" panose="02040503050203030202" pitchFamily="18" charset="0"/>
                          </a:rPr>
                          <a:t>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IN" sz="1800" dirty="0">
                            <a:effectLst/>
                            <a:latin typeface="Calibri" panose="020F0502020204030204" pitchFamily="34" charset="0"/>
                            <a:ea typeface="Calibri" panose="020F0502020204030204" pitchFamily="34" charset="0"/>
                            <a:cs typeface="Mangal" panose="02040503050203030202" pitchFamily="18" charset="0"/>
                          </a:rPr>
                          <a:t>PB</a:t>
                        </a:r>
                        <a:r>
                          <a:rPr lang="en-IN" sz="1800" baseline="-25000" dirty="0">
                            <a:effectLst/>
                            <a:latin typeface="Calibri" panose="020F0502020204030204" pitchFamily="34" charset="0"/>
                            <a:ea typeface="Calibri" panose="020F0502020204030204" pitchFamily="34" charset="0"/>
                            <a:cs typeface="Mangal" panose="02040503050203030202" pitchFamily="18" charset="0"/>
                          </a:rPr>
                          <a:t>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IN" sz="1800" dirty="0">
                            <a:effectLst/>
                            <a:latin typeface="Calibri" panose="020F0502020204030204" pitchFamily="34" charset="0"/>
                            <a:ea typeface="Calibri" panose="020F0502020204030204" pitchFamily="34" charset="0"/>
                            <a:cs typeface="Mangal" panose="02040503050203030202" pitchFamily="18" charset="0"/>
                          </a:rPr>
                          <a:t>PB</a:t>
                        </a:r>
                        <a:r>
                          <a:rPr lang="en-IN" sz="1800" baseline="-25000" dirty="0">
                            <a:effectLst/>
                            <a:latin typeface="Calibri" panose="020F0502020204030204" pitchFamily="34" charset="0"/>
                            <a:ea typeface="Calibri" panose="020F0502020204030204" pitchFamily="34" charset="0"/>
                            <a:cs typeface="Mangal" panose="02040503050203030202" pitchFamily="18" charset="0"/>
                          </a:rPr>
                          <a:t>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IN" sz="1800" dirty="0">
                            <a:effectLst/>
                            <a:latin typeface="Calibri" panose="020F0502020204030204" pitchFamily="34" charset="0"/>
                            <a:ea typeface="Calibri" panose="020F0502020204030204" pitchFamily="34" charset="0"/>
                            <a:cs typeface="Mangal" panose="02040503050203030202" pitchFamily="18" charset="0"/>
                          </a:rPr>
                          <a:t>PB</a:t>
                        </a:r>
                        <a:r>
                          <a:rPr lang="en-IN" sz="1800" baseline="-25000" dirty="0">
                            <a:effectLst/>
                            <a:latin typeface="Calibri" panose="020F0502020204030204" pitchFamily="34" charset="0"/>
                            <a:ea typeface="Calibri" panose="020F0502020204030204" pitchFamily="34" charset="0"/>
                            <a:cs typeface="Mangal" panose="02040503050203030202" pitchFamily="18" charset="0"/>
                          </a:rPr>
                          <a:t>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IN" sz="1800" dirty="0">
                            <a:effectLst/>
                            <a:latin typeface="Calibri" panose="020F0502020204030204" pitchFamily="34" charset="0"/>
                            <a:ea typeface="Calibri" panose="020F0502020204030204" pitchFamily="34" charset="0"/>
                            <a:cs typeface="Mangal" panose="02040503050203030202" pitchFamily="18" charset="0"/>
                          </a:rPr>
                          <a:t>PB</a:t>
                        </a:r>
                        <a:r>
                          <a:rPr lang="en-IN" sz="1800" baseline="-25000" dirty="0">
                            <a:effectLst/>
                            <a:latin typeface="Calibri" panose="020F0502020204030204" pitchFamily="34" charset="0"/>
                            <a:ea typeface="Calibri" panose="020F0502020204030204" pitchFamily="34" charset="0"/>
                            <a:cs typeface="Mangal" panose="02040503050203030202" pitchFamily="18" charset="0"/>
                          </a:rPr>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IN" sz="1800" dirty="0">
                            <a:effectLst/>
                            <a:latin typeface="Calibri" panose="020F0502020204030204" pitchFamily="34" charset="0"/>
                            <a:ea typeface="Calibri" panose="020F0502020204030204" pitchFamily="34" charset="0"/>
                            <a:cs typeface="Mangal" panose="02040503050203030202" pitchFamily="18" charset="0"/>
                          </a:rPr>
                          <a:t>PB</a:t>
                        </a:r>
                        <a:r>
                          <a:rPr lang="en-IN" sz="1800" baseline="-25000" dirty="0">
                            <a:effectLst/>
                            <a:latin typeface="Calibri" panose="020F0502020204030204" pitchFamily="34" charset="0"/>
                            <a:ea typeface="Calibri" panose="020F0502020204030204" pitchFamily="34" charset="0"/>
                            <a:cs typeface="Mangal" panose="02040503050203030202" pitchFamily="18" charset="0"/>
                          </a:rPr>
                          <a:t>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3189211753"/>
                    </a:ext>
                  </a:extLst>
                </a:tr>
                <a:tr h="434386">
                  <a:tc gridSpan="8">
                    <a:txBody>
                      <a:bodyPr/>
                      <a:lstStyle/>
                      <a:p>
                        <a:pPr algn="ctr"/>
                        <a:r>
                          <a:rPr lang="en-IN" sz="1800" dirty="0"/>
                          <a:t>Port 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IN" dirty="0"/>
                      </a:p>
                    </a:txBody>
                    <a:tcPr/>
                  </a:tc>
                  <a:tc hMerge="1">
                    <a:txBody>
                      <a:bodyPr/>
                      <a:lstStyle/>
                      <a:p>
                        <a:pPr algn="ct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38622924"/>
                    </a:ext>
                  </a:extLst>
                </a:tr>
              </a:tbl>
            </a:graphicData>
          </a:graphic>
        </p:graphicFrame>
        <p:graphicFrame>
          <p:nvGraphicFramePr>
            <p:cNvPr id="29" name="Table 28">
              <a:extLst>
                <a:ext uri="{FF2B5EF4-FFF2-40B4-BE49-F238E27FC236}">
                  <a16:creationId xmlns:a16="http://schemas.microsoft.com/office/drawing/2014/main" id="{29B05E51-9508-4332-9B20-05553865CE3F}"/>
                </a:ext>
              </a:extLst>
            </p:cNvPr>
            <p:cNvGraphicFramePr>
              <a:graphicFrameLocks/>
            </p:cNvGraphicFramePr>
            <p:nvPr/>
          </p:nvGraphicFramePr>
          <p:xfrm>
            <a:off x="9346944" y="3586659"/>
            <a:ext cx="2157668" cy="857628"/>
          </p:xfrm>
          <a:graphic>
            <a:graphicData uri="http://schemas.openxmlformats.org/drawingml/2006/table">
              <a:tbl>
                <a:tblPr firstRow="1" bandRow="1">
                  <a:tableStyleId>{21E4AEA4-8DFA-4A89-87EB-49C32662AFE0}</a:tableStyleId>
                </a:tblPr>
                <a:tblGrid>
                  <a:gridCol w="539417">
                    <a:extLst>
                      <a:ext uri="{9D8B030D-6E8A-4147-A177-3AD203B41FA5}">
                        <a16:colId xmlns:a16="http://schemas.microsoft.com/office/drawing/2014/main" val="2782855762"/>
                      </a:ext>
                    </a:extLst>
                  </a:gridCol>
                  <a:gridCol w="539417">
                    <a:extLst>
                      <a:ext uri="{9D8B030D-6E8A-4147-A177-3AD203B41FA5}">
                        <a16:colId xmlns:a16="http://schemas.microsoft.com/office/drawing/2014/main" val="468821734"/>
                      </a:ext>
                    </a:extLst>
                  </a:gridCol>
                  <a:gridCol w="539417">
                    <a:extLst>
                      <a:ext uri="{9D8B030D-6E8A-4147-A177-3AD203B41FA5}">
                        <a16:colId xmlns:a16="http://schemas.microsoft.com/office/drawing/2014/main" val="2254135264"/>
                      </a:ext>
                    </a:extLst>
                  </a:gridCol>
                  <a:gridCol w="539417">
                    <a:extLst>
                      <a:ext uri="{9D8B030D-6E8A-4147-A177-3AD203B41FA5}">
                        <a16:colId xmlns:a16="http://schemas.microsoft.com/office/drawing/2014/main" val="501714427"/>
                      </a:ext>
                    </a:extLst>
                  </a:gridCol>
                </a:tblGrid>
                <a:tr h="423242">
                  <a:tc>
                    <a:txBody>
                      <a:bodyPr/>
                      <a:lstStyle/>
                      <a:p>
                        <a:pPr algn="ctr"/>
                        <a:r>
                          <a:rPr lang="en-IN" sz="1800" dirty="0">
                            <a:effectLst/>
                            <a:latin typeface="Calibri" panose="020F0502020204030204" pitchFamily="34" charset="0"/>
                            <a:ea typeface="Calibri" panose="020F0502020204030204" pitchFamily="34" charset="0"/>
                            <a:cs typeface="Mangal" panose="02040503050203030202" pitchFamily="18" charset="0"/>
                          </a:rPr>
                          <a:t>PC</a:t>
                        </a:r>
                        <a:r>
                          <a:rPr lang="en-IN" sz="1800" baseline="-25000" dirty="0">
                            <a:effectLst/>
                            <a:latin typeface="Calibri" panose="020F0502020204030204" pitchFamily="34" charset="0"/>
                            <a:ea typeface="Calibri" panose="020F0502020204030204" pitchFamily="34" charset="0"/>
                            <a:cs typeface="Mangal" panose="02040503050203030202" pitchFamily="18" charset="0"/>
                          </a:rPr>
                          <a:t>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IN" sz="1800" dirty="0">
                            <a:effectLst/>
                            <a:latin typeface="Calibri" panose="020F0502020204030204" pitchFamily="34" charset="0"/>
                            <a:ea typeface="Calibri" panose="020F0502020204030204" pitchFamily="34" charset="0"/>
                            <a:cs typeface="Mangal" panose="02040503050203030202" pitchFamily="18" charset="0"/>
                          </a:rPr>
                          <a:t>PC</a:t>
                        </a:r>
                        <a:r>
                          <a:rPr lang="en-IN" sz="1800" baseline="-25000" dirty="0">
                            <a:effectLst/>
                            <a:latin typeface="Calibri" panose="020F0502020204030204" pitchFamily="34" charset="0"/>
                            <a:ea typeface="Calibri" panose="020F0502020204030204" pitchFamily="34" charset="0"/>
                            <a:cs typeface="Mangal" panose="02040503050203030202" pitchFamily="18" charset="0"/>
                          </a:rPr>
                          <a:t>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IN" sz="1800" dirty="0">
                            <a:effectLst/>
                            <a:latin typeface="Calibri" panose="020F0502020204030204" pitchFamily="34" charset="0"/>
                            <a:ea typeface="Calibri" panose="020F0502020204030204" pitchFamily="34" charset="0"/>
                            <a:cs typeface="Mangal" panose="02040503050203030202" pitchFamily="18" charset="0"/>
                          </a:rPr>
                          <a:t>PC</a:t>
                        </a:r>
                        <a:r>
                          <a:rPr lang="en-IN" sz="1800" baseline="-25000" dirty="0">
                            <a:effectLst/>
                            <a:latin typeface="Calibri" panose="020F0502020204030204" pitchFamily="34" charset="0"/>
                            <a:ea typeface="Calibri" panose="020F0502020204030204" pitchFamily="34" charset="0"/>
                            <a:cs typeface="Mangal" panose="02040503050203030202" pitchFamily="18" charset="0"/>
                          </a:rPr>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IN" sz="1800" dirty="0">
                            <a:effectLst/>
                            <a:latin typeface="Calibri" panose="020F0502020204030204" pitchFamily="34" charset="0"/>
                            <a:ea typeface="Calibri" panose="020F0502020204030204" pitchFamily="34" charset="0"/>
                            <a:cs typeface="Mangal" panose="02040503050203030202" pitchFamily="18" charset="0"/>
                          </a:rPr>
                          <a:t>PC</a:t>
                        </a:r>
                        <a:r>
                          <a:rPr lang="en-IN" sz="1800" baseline="-25000" dirty="0">
                            <a:effectLst/>
                            <a:latin typeface="Calibri" panose="020F0502020204030204" pitchFamily="34" charset="0"/>
                            <a:ea typeface="Calibri" panose="020F0502020204030204" pitchFamily="34" charset="0"/>
                            <a:cs typeface="Mangal" panose="02040503050203030202" pitchFamily="18" charset="0"/>
                          </a:rPr>
                          <a:t>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189211753"/>
                    </a:ext>
                  </a:extLst>
                </a:tr>
                <a:tr h="434386">
                  <a:tc gridSpan="4">
                    <a:txBody>
                      <a:bodyPr/>
                      <a:lstStyle/>
                      <a:p>
                        <a:pPr algn="ctr"/>
                        <a:r>
                          <a:rPr lang="en-IN" sz="1800" dirty="0"/>
                          <a:t>Port C lower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IN" dirty="0"/>
                      </a:p>
                    </a:txBody>
                    <a:tcPr/>
                  </a:tc>
                  <a:tc hMerge="1">
                    <a:txBody>
                      <a:bodyPr/>
                      <a:lstStyle/>
                      <a:p>
                        <a:pPr algn="ct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38622924"/>
                    </a:ext>
                  </a:extLst>
                </a:tr>
              </a:tbl>
            </a:graphicData>
          </a:graphic>
        </p:graphicFrame>
      </p:grpSp>
      <p:sp>
        <p:nvSpPr>
          <p:cNvPr id="30" name="TextBox 29">
            <a:extLst>
              <a:ext uri="{FF2B5EF4-FFF2-40B4-BE49-F238E27FC236}">
                <a16:creationId xmlns:a16="http://schemas.microsoft.com/office/drawing/2014/main" id="{B6FC7099-0F7E-40AF-BB6D-A51708CD4785}"/>
              </a:ext>
            </a:extLst>
          </p:cNvPr>
          <p:cNvSpPr txBox="1"/>
          <p:nvPr/>
        </p:nvSpPr>
        <p:spPr>
          <a:xfrm>
            <a:off x="4946971" y="5016993"/>
            <a:ext cx="2002469" cy="4001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000" b="1" i="0" u="none" strike="noStrike" kern="1200" cap="none" spc="0" normalizeH="0" baseline="0" noProof="0" dirty="0">
                <a:ln>
                  <a:noFill/>
                </a:ln>
                <a:solidFill>
                  <a:prstClr val="black"/>
                </a:solidFill>
                <a:effectLst/>
                <a:uLnTx/>
                <a:uFillTx/>
                <a:latin typeface="Century Gothic"/>
                <a:ea typeface="+mn-ea"/>
                <a:cs typeface="+mn-cs"/>
              </a:rPr>
              <a:t>GROUP B</a:t>
            </a:r>
          </a:p>
        </p:txBody>
      </p:sp>
      <p:sp>
        <p:nvSpPr>
          <p:cNvPr id="32" name="TextBox 31">
            <a:extLst>
              <a:ext uri="{FF2B5EF4-FFF2-40B4-BE49-F238E27FC236}">
                <a16:creationId xmlns:a16="http://schemas.microsoft.com/office/drawing/2014/main" id="{FB683BA5-CDD6-4CFC-80C1-97C0F30599AB}"/>
              </a:ext>
            </a:extLst>
          </p:cNvPr>
          <p:cNvSpPr txBox="1"/>
          <p:nvPr/>
        </p:nvSpPr>
        <p:spPr>
          <a:xfrm>
            <a:off x="4946970" y="3508519"/>
            <a:ext cx="2002469" cy="4001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000" b="1" i="0" u="none" strike="noStrike" kern="1200" cap="none" spc="0" normalizeH="0" baseline="0" noProof="0" dirty="0">
                <a:ln>
                  <a:noFill/>
                </a:ln>
                <a:solidFill>
                  <a:prstClr val="black"/>
                </a:solidFill>
                <a:effectLst/>
                <a:uLnTx/>
                <a:uFillTx/>
                <a:latin typeface="Century Gothic"/>
                <a:ea typeface="+mn-ea"/>
                <a:cs typeface="+mn-cs"/>
              </a:rPr>
              <a:t>GROUP A</a:t>
            </a:r>
          </a:p>
        </p:txBody>
      </p:sp>
      <p:cxnSp>
        <p:nvCxnSpPr>
          <p:cNvPr id="34" name="Straight Arrow Connector 33">
            <a:extLst>
              <a:ext uri="{FF2B5EF4-FFF2-40B4-BE49-F238E27FC236}">
                <a16:creationId xmlns:a16="http://schemas.microsoft.com/office/drawing/2014/main" id="{E6C26508-0FC3-408D-A119-62E682F8ACFB}"/>
              </a:ext>
            </a:extLst>
          </p:cNvPr>
          <p:cNvCxnSpPr/>
          <p:nvPr/>
        </p:nvCxnSpPr>
        <p:spPr>
          <a:xfrm flipH="1">
            <a:off x="6457071" y="2827606"/>
            <a:ext cx="2805236" cy="880968"/>
          </a:xfrm>
          <a:prstGeom prst="straightConnector1">
            <a:avLst/>
          </a:prstGeom>
          <a:ln w="28575">
            <a:solidFill>
              <a:srgbClr val="FFC000"/>
            </a:solidFill>
            <a:tailEnd type="triangle"/>
          </a:ln>
        </p:spPr>
        <p:style>
          <a:lnRef idx="1">
            <a:schemeClr val="accent2"/>
          </a:lnRef>
          <a:fillRef idx="0">
            <a:schemeClr val="accent2"/>
          </a:fillRef>
          <a:effectRef idx="0">
            <a:schemeClr val="accent2"/>
          </a:effectRef>
          <a:fontRef idx="minor">
            <a:schemeClr val="tx1"/>
          </a:fontRef>
        </p:style>
      </p:cxnSp>
      <p:cxnSp>
        <p:nvCxnSpPr>
          <p:cNvPr id="35" name="Straight Arrow Connector 34">
            <a:extLst>
              <a:ext uri="{FF2B5EF4-FFF2-40B4-BE49-F238E27FC236}">
                <a16:creationId xmlns:a16="http://schemas.microsoft.com/office/drawing/2014/main" id="{1D3E75ED-04A8-4EE2-B8E5-4FFE53F1C11D}"/>
              </a:ext>
            </a:extLst>
          </p:cNvPr>
          <p:cNvCxnSpPr>
            <a:cxnSpLocks/>
          </p:cNvCxnSpPr>
          <p:nvPr/>
        </p:nvCxnSpPr>
        <p:spPr>
          <a:xfrm flipH="1">
            <a:off x="2701505" y="3180288"/>
            <a:ext cx="744659" cy="327542"/>
          </a:xfrm>
          <a:prstGeom prst="straightConnector1">
            <a:avLst/>
          </a:prstGeom>
          <a:ln w="28575">
            <a:solidFill>
              <a:srgbClr val="FFC000"/>
            </a:solidFill>
            <a:tailEnd type="triangle"/>
          </a:ln>
        </p:spPr>
        <p:style>
          <a:lnRef idx="1">
            <a:schemeClr val="accent2"/>
          </a:lnRef>
          <a:fillRef idx="0">
            <a:schemeClr val="accent2"/>
          </a:fillRef>
          <a:effectRef idx="0">
            <a:schemeClr val="accent2"/>
          </a:effectRef>
          <a:fontRef idx="minor">
            <a:schemeClr val="tx1"/>
          </a:fontRef>
        </p:style>
      </p:cxnSp>
      <p:sp>
        <p:nvSpPr>
          <p:cNvPr id="4" name="Slide Number Placeholder 3">
            <a:extLst>
              <a:ext uri="{FF2B5EF4-FFF2-40B4-BE49-F238E27FC236}">
                <a16:creationId xmlns:a16="http://schemas.microsoft.com/office/drawing/2014/main" id="{60FFEA94-9534-4A02-9615-3E12BEAB9C40}"/>
              </a:ext>
            </a:extLst>
          </p:cNvPr>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33422283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F4853-1D79-41CA-9FB1-6E92EDE59439}"/>
              </a:ext>
            </a:extLst>
          </p:cNvPr>
          <p:cNvSpPr>
            <a:spLocks noGrp="1"/>
          </p:cNvSpPr>
          <p:nvPr>
            <p:ph type="title"/>
          </p:nvPr>
        </p:nvSpPr>
        <p:spPr/>
        <p:txBody>
          <a:bodyPr/>
          <a:lstStyle/>
          <a:p>
            <a:r>
              <a:rPr lang="en-IN" dirty="0"/>
              <a:t>8255 – Ports </a:t>
            </a:r>
            <a:r>
              <a:rPr lang="en-IN" sz="2800" dirty="0"/>
              <a:t>(2)</a:t>
            </a:r>
          </a:p>
        </p:txBody>
      </p:sp>
      <p:sp>
        <p:nvSpPr>
          <p:cNvPr id="3" name="Content Placeholder 2">
            <a:extLst>
              <a:ext uri="{FF2B5EF4-FFF2-40B4-BE49-F238E27FC236}">
                <a16:creationId xmlns:a16="http://schemas.microsoft.com/office/drawing/2014/main" id="{7FC34B51-5409-41DF-8EA6-24C8236A157A}"/>
              </a:ext>
            </a:extLst>
          </p:cNvPr>
          <p:cNvSpPr>
            <a:spLocks noGrp="1"/>
          </p:cNvSpPr>
          <p:nvPr>
            <p:ph idx="1"/>
          </p:nvPr>
        </p:nvSpPr>
        <p:spPr>
          <a:xfrm>
            <a:off x="2124222" y="1623646"/>
            <a:ext cx="9380390" cy="4610244"/>
          </a:xfrm>
        </p:spPr>
        <p:txBody>
          <a:bodyPr>
            <a:normAutofit lnSpcReduction="10000"/>
          </a:bodyPr>
          <a:lstStyle/>
          <a:p>
            <a:pPr algn="just">
              <a:lnSpc>
                <a:spcPct val="107000"/>
              </a:lnSpc>
              <a:spcAft>
                <a:spcPts val="800"/>
              </a:spcAft>
            </a:pPr>
            <a:r>
              <a:rPr lang="en-IN" sz="2000" dirty="0">
                <a:effectLst/>
                <a:latin typeface="Calibri" panose="020F0502020204030204" pitchFamily="34" charset="0"/>
                <a:ea typeface="Calibri" panose="020F0502020204030204" pitchFamily="34" charset="0"/>
                <a:cs typeface="Mangal" panose="02040503050203030202" pitchFamily="18" charset="0"/>
              </a:rPr>
              <a:t>The two groups of I/O pins are named as Group A and Group B. Each of these two groups contains a subgroup of eight I/O lines called as 8-bit port and another subgroup of four lines or a 4-bit port. Thus, Group A contains an 8-bit port A along with a 4-bit port C upper. </a:t>
            </a:r>
          </a:p>
          <a:p>
            <a:pPr algn="just">
              <a:lnSpc>
                <a:spcPct val="107000"/>
              </a:lnSpc>
              <a:spcAft>
                <a:spcPts val="800"/>
              </a:spcAft>
            </a:pPr>
            <a:r>
              <a:rPr lang="en-IN" sz="2000" dirty="0">
                <a:effectLst/>
                <a:latin typeface="Calibri" panose="020F0502020204030204" pitchFamily="34" charset="0"/>
                <a:ea typeface="Calibri" panose="020F0502020204030204" pitchFamily="34" charset="0"/>
                <a:cs typeface="Mangal" panose="02040503050203030202" pitchFamily="18" charset="0"/>
              </a:rPr>
              <a:t>The port A lines are identified by symbols PA</a:t>
            </a:r>
            <a:r>
              <a:rPr lang="en-IN" sz="2000" baseline="-25000" dirty="0">
                <a:effectLst/>
                <a:latin typeface="Calibri" panose="020F0502020204030204" pitchFamily="34" charset="0"/>
                <a:ea typeface="Calibri" panose="020F0502020204030204" pitchFamily="34" charset="0"/>
                <a:cs typeface="Mangal" panose="02040503050203030202" pitchFamily="18" charset="0"/>
              </a:rPr>
              <a:t>0</a:t>
            </a:r>
            <a:r>
              <a:rPr lang="en-IN" sz="2000" dirty="0">
                <a:effectLst/>
                <a:latin typeface="Calibri" panose="020F0502020204030204" pitchFamily="34" charset="0"/>
                <a:ea typeface="Calibri" panose="020F0502020204030204" pitchFamily="34" charset="0"/>
                <a:cs typeface="Mangal" panose="02040503050203030202" pitchFamily="18" charset="0"/>
              </a:rPr>
              <a:t>-PA</a:t>
            </a:r>
            <a:r>
              <a:rPr lang="en-IN" sz="2000" baseline="-25000" dirty="0">
                <a:effectLst/>
                <a:latin typeface="Calibri" panose="020F0502020204030204" pitchFamily="34" charset="0"/>
                <a:ea typeface="Calibri" panose="020F0502020204030204" pitchFamily="34" charset="0"/>
                <a:cs typeface="Mangal" panose="02040503050203030202" pitchFamily="18" charset="0"/>
              </a:rPr>
              <a:t>7</a:t>
            </a:r>
            <a:r>
              <a:rPr lang="en-IN" sz="2000" dirty="0">
                <a:effectLst/>
                <a:latin typeface="Calibri" panose="020F0502020204030204" pitchFamily="34" charset="0"/>
                <a:ea typeface="Calibri" panose="020F0502020204030204" pitchFamily="34" charset="0"/>
                <a:cs typeface="Mangal" panose="02040503050203030202" pitchFamily="18" charset="0"/>
              </a:rPr>
              <a:t> while the port C upper lines are identified as PC</a:t>
            </a:r>
            <a:r>
              <a:rPr lang="en-IN" sz="2000" baseline="-25000" dirty="0">
                <a:latin typeface="Calibri" panose="020F0502020204030204" pitchFamily="34" charset="0"/>
                <a:ea typeface="Calibri" panose="020F0502020204030204" pitchFamily="34" charset="0"/>
                <a:cs typeface="Mangal" panose="02040503050203030202" pitchFamily="18" charset="0"/>
              </a:rPr>
              <a:t>7</a:t>
            </a:r>
            <a:r>
              <a:rPr lang="en-IN" sz="2000" dirty="0">
                <a:effectLst/>
                <a:latin typeface="Calibri" panose="020F0502020204030204" pitchFamily="34" charset="0"/>
                <a:ea typeface="Calibri" panose="020F0502020204030204" pitchFamily="34" charset="0"/>
                <a:cs typeface="Mangal" panose="02040503050203030202" pitchFamily="18" charset="0"/>
              </a:rPr>
              <a:t>-PC</a:t>
            </a:r>
            <a:r>
              <a:rPr lang="en-IN" sz="2000" baseline="-25000" dirty="0">
                <a:latin typeface="Calibri" panose="020F0502020204030204" pitchFamily="34" charset="0"/>
                <a:ea typeface="Calibri" panose="020F0502020204030204" pitchFamily="34" charset="0"/>
                <a:cs typeface="Mangal" panose="02040503050203030202" pitchFamily="18" charset="0"/>
              </a:rPr>
              <a:t>4</a:t>
            </a:r>
            <a:r>
              <a:rPr lang="en-IN" sz="2000" dirty="0">
                <a:effectLst/>
                <a:latin typeface="Calibri" panose="020F0502020204030204" pitchFamily="34" charset="0"/>
                <a:ea typeface="Calibri" panose="020F0502020204030204" pitchFamily="34" charset="0"/>
                <a:cs typeface="Mangal" panose="02040503050203030202" pitchFamily="18" charset="0"/>
              </a:rPr>
              <a:t>. Similarly, Group B contains an 8-bit port B, containing lines PB</a:t>
            </a:r>
            <a:r>
              <a:rPr lang="en-IN" sz="2000" baseline="-25000" dirty="0">
                <a:effectLst/>
                <a:latin typeface="Calibri" panose="020F0502020204030204" pitchFamily="34" charset="0"/>
                <a:ea typeface="Calibri" panose="020F0502020204030204" pitchFamily="34" charset="0"/>
                <a:cs typeface="Mangal" panose="02040503050203030202" pitchFamily="18" charset="0"/>
              </a:rPr>
              <a:t>0</a:t>
            </a:r>
            <a:r>
              <a:rPr lang="en-IN" sz="2000" dirty="0">
                <a:effectLst/>
                <a:latin typeface="Calibri" panose="020F0502020204030204" pitchFamily="34" charset="0"/>
                <a:ea typeface="Calibri" panose="020F0502020204030204" pitchFamily="34" charset="0"/>
                <a:cs typeface="Mangal" panose="02040503050203030202" pitchFamily="18" charset="0"/>
              </a:rPr>
              <a:t>-PB</a:t>
            </a:r>
            <a:r>
              <a:rPr lang="en-IN" sz="2000" baseline="-25000" dirty="0">
                <a:effectLst/>
                <a:latin typeface="Calibri" panose="020F0502020204030204" pitchFamily="34" charset="0"/>
                <a:ea typeface="Calibri" panose="020F0502020204030204" pitchFamily="34" charset="0"/>
                <a:cs typeface="Mangal" panose="02040503050203030202" pitchFamily="18" charset="0"/>
              </a:rPr>
              <a:t>7</a:t>
            </a:r>
            <a:r>
              <a:rPr lang="en-IN" sz="2000" dirty="0">
                <a:effectLst/>
                <a:latin typeface="Calibri" panose="020F0502020204030204" pitchFamily="34" charset="0"/>
                <a:ea typeface="Calibri" panose="020F0502020204030204" pitchFamily="34" charset="0"/>
                <a:cs typeface="Mangal" panose="02040503050203030202" pitchFamily="18" charset="0"/>
              </a:rPr>
              <a:t> and a 4-bit port C with lower bits PC</a:t>
            </a:r>
            <a:r>
              <a:rPr lang="en-IN" sz="2000" baseline="-25000" dirty="0">
                <a:effectLst/>
                <a:latin typeface="Calibri" panose="020F0502020204030204" pitchFamily="34" charset="0"/>
                <a:ea typeface="Calibri" panose="020F0502020204030204" pitchFamily="34" charset="0"/>
                <a:cs typeface="Mangal" panose="02040503050203030202" pitchFamily="18" charset="0"/>
              </a:rPr>
              <a:t>0</a:t>
            </a:r>
            <a:r>
              <a:rPr lang="en-IN" sz="2000" dirty="0">
                <a:effectLst/>
                <a:latin typeface="Calibri" panose="020F0502020204030204" pitchFamily="34" charset="0"/>
                <a:ea typeface="Calibri" panose="020F0502020204030204" pitchFamily="34" charset="0"/>
                <a:cs typeface="Mangal" panose="02040503050203030202" pitchFamily="18" charset="0"/>
              </a:rPr>
              <a:t>- PC</a:t>
            </a:r>
            <a:r>
              <a:rPr lang="en-IN" sz="2000" baseline="-25000" dirty="0">
                <a:effectLst/>
                <a:latin typeface="Calibri" panose="020F0502020204030204" pitchFamily="34" charset="0"/>
                <a:ea typeface="Calibri" panose="020F0502020204030204" pitchFamily="34" charset="0"/>
                <a:cs typeface="Mangal" panose="02040503050203030202" pitchFamily="18" charset="0"/>
              </a:rPr>
              <a:t>3</a:t>
            </a:r>
            <a:r>
              <a:rPr lang="en-IN" sz="2000" dirty="0">
                <a:effectLst/>
                <a:latin typeface="Calibri" panose="020F0502020204030204" pitchFamily="34" charset="0"/>
                <a:ea typeface="Calibri" panose="020F0502020204030204" pitchFamily="34" charset="0"/>
                <a:cs typeface="Mangal" panose="02040503050203030202" pitchFamily="18" charset="0"/>
              </a:rPr>
              <a:t>. The port C upper and port C lower can be used in combination as an 8-bit port C. </a:t>
            </a:r>
            <a:r>
              <a:rPr lang="en-IN" sz="2000" dirty="0">
                <a:latin typeface="Calibri" panose="020F0502020204030204" pitchFamily="34" charset="0"/>
                <a:ea typeface="Calibri" panose="020F0502020204030204" pitchFamily="34" charset="0"/>
                <a:cs typeface="Mangal" panose="02040503050203030202" pitchFamily="18" charset="0"/>
              </a:rPr>
              <a:t>Upper and lower</a:t>
            </a:r>
            <a:r>
              <a:rPr lang="en-IN" sz="2000" dirty="0">
                <a:effectLst/>
                <a:latin typeface="Calibri" panose="020F0502020204030204" pitchFamily="34" charset="0"/>
                <a:ea typeface="Calibri" panose="020F0502020204030204" pitchFamily="34" charset="0"/>
                <a:cs typeface="Mangal" panose="02040503050203030202" pitchFamily="18" charset="0"/>
              </a:rPr>
              <a:t> port C are assigned the same address. </a:t>
            </a:r>
          </a:p>
          <a:p>
            <a:pPr algn="just">
              <a:lnSpc>
                <a:spcPct val="107000"/>
              </a:lnSpc>
              <a:spcAft>
                <a:spcPts val="800"/>
              </a:spcAft>
            </a:pPr>
            <a:r>
              <a:rPr lang="en-IN" sz="2000" dirty="0">
                <a:latin typeface="Calibri" panose="020F0502020204030204" pitchFamily="34" charset="0"/>
                <a:ea typeface="Calibri" panose="020F0502020204030204" pitchFamily="34" charset="0"/>
                <a:cs typeface="Mangal" panose="02040503050203030202" pitchFamily="18" charset="0"/>
              </a:rPr>
              <a:t>Either T</a:t>
            </a:r>
            <a:r>
              <a:rPr lang="en-IN" sz="2000" dirty="0">
                <a:effectLst/>
                <a:latin typeface="Calibri" panose="020F0502020204030204" pitchFamily="34" charset="0"/>
                <a:ea typeface="Calibri" panose="020F0502020204030204" pitchFamily="34" charset="0"/>
                <a:cs typeface="Mangal" panose="02040503050203030202" pitchFamily="18" charset="0"/>
              </a:rPr>
              <a:t>hree 8- bit I/O ports or two 8-bit and two 4-bit C ports from 8255 are possible. All of these ports can function independently either as input or as output ports. This can be achieved by programming the bits of an internal register of 8255 called as Control Word Register (CWR). </a:t>
            </a:r>
          </a:p>
          <a:p>
            <a:pPr algn="just">
              <a:lnSpc>
                <a:spcPct val="107000"/>
              </a:lnSpc>
              <a:spcAft>
                <a:spcPts val="800"/>
              </a:spcAft>
            </a:pPr>
            <a:endParaRPr lang="en-IN" sz="18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
        <p:nvSpPr>
          <p:cNvPr id="4" name="Slide Number Placeholder 3">
            <a:extLst>
              <a:ext uri="{FF2B5EF4-FFF2-40B4-BE49-F238E27FC236}">
                <a16:creationId xmlns:a16="http://schemas.microsoft.com/office/drawing/2014/main" id="{B84EA6A4-9430-44B7-B31C-159FA4A05ED7}"/>
              </a:ext>
            </a:extLst>
          </p:cNvPr>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702866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28D52-C805-4F70-B238-FF0D6F4DB706}"/>
              </a:ext>
            </a:extLst>
          </p:cNvPr>
          <p:cNvSpPr>
            <a:spLocks noGrp="1"/>
          </p:cNvSpPr>
          <p:nvPr>
            <p:ph type="title"/>
          </p:nvPr>
        </p:nvSpPr>
        <p:spPr>
          <a:xfrm>
            <a:off x="1744787" y="624110"/>
            <a:ext cx="4629510" cy="1280890"/>
          </a:xfrm>
        </p:spPr>
        <p:txBody>
          <a:bodyPr/>
          <a:lstStyle/>
          <a:p>
            <a:r>
              <a:rPr lang="en-IN" dirty="0"/>
              <a:t>Pin Diagram</a:t>
            </a:r>
          </a:p>
        </p:txBody>
      </p:sp>
      <p:sp>
        <p:nvSpPr>
          <p:cNvPr id="3" name="Content Placeholder 2">
            <a:extLst>
              <a:ext uri="{FF2B5EF4-FFF2-40B4-BE49-F238E27FC236}">
                <a16:creationId xmlns:a16="http://schemas.microsoft.com/office/drawing/2014/main" id="{7F15CC1E-B842-4B96-9DCB-75CF608BAA4F}"/>
              </a:ext>
            </a:extLst>
          </p:cNvPr>
          <p:cNvSpPr>
            <a:spLocks noGrp="1"/>
          </p:cNvSpPr>
          <p:nvPr>
            <p:ph idx="1"/>
          </p:nvPr>
        </p:nvSpPr>
        <p:spPr>
          <a:xfrm>
            <a:off x="8380837" y="5713381"/>
            <a:ext cx="2968284" cy="464579"/>
          </a:xfrm>
        </p:spPr>
        <p:txBody>
          <a:bodyPr/>
          <a:lstStyle/>
          <a:p>
            <a:pPr marL="0" indent="0">
              <a:buNone/>
            </a:pPr>
            <a:r>
              <a:rPr lang="en-IN" dirty="0"/>
              <a:t>Pin Diagram of 8255</a:t>
            </a:r>
          </a:p>
        </p:txBody>
      </p:sp>
      <p:pic>
        <p:nvPicPr>
          <p:cNvPr id="9" name="Picture 8">
            <a:extLst>
              <a:ext uri="{FF2B5EF4-FFF2-40B4-BE49-F238E27FC236}">
                <a16:creationId xmlns:a16="http://schemas.microsoft.com/office/drawing/2014/main" id="{E34E98F9-3637-4A97-9981-76C42AA3CB90}"/>
              </a:ext>
            </a:extLst>
          </p:cNvPr>
          <p:cNvPicPr>
            <a:picLocks noChangeAspect="1"/>
          </p:cNvPicPr>
          <p:nvPr/>
        </p:nvPicPr>
        <p:blipFill>
          <a:blip r:embed="rId2"/>
          <a:stretch>
            <a:fillRect/>
          </a:stretch>
        </p:blipFill>
        <p:spPr>
          <a:xfrm>
            <a:off x="4684621" y="624110"/>
            <a:ext cx="3696216" cy="5553850"/>
          </a:xfrm>
          <a:prstGeom prst="rect">
            <a:avLst/>
          </a:prstGeom>
          <a:ln w="6350">
            <a:solidFill>
              <a:schemeClr val="tx1"/>
            </a:solidFill>
          </a:ln>
          <a:effectLst>
            <a:outerShdw blurRad="292100" dist="139700" dir="2700000" algn="tl" rotWithShape="0">
              <a:srgbClr val="333333">
                <a:alpha val="65000"/>
              </a:srgbClr>
            </a:outerShdw>
          </a:effectLst>
        </p:spPr>
      </p:pic>
      <p:sp>
        <p:nvSpPr>
          <p:cNvPr id="4" name="Slide Number Placeholder 3">
            <a:extLst>
              <a:ext uri="{FF2B5EF4-FFF2-40B4-BE49-F238E27FC236}">
                <a16:creationId xmlns:a16="http://schemas.microsoft.com/office/drawing/2014/main" id="{ADB2C0C3-3196-4322-BCA4-EB32361E3FA9}"/>
              </a:ext>
            </a:extLst>
          </p:cNvPr>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12865387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D9FE9-9DB5-45CC-9BDF-C41FEB96FD28}"/>
              </a:ext>
            </a:extLst>
          </p:cNvPr>
          <p:cNvSpPr>
            <a:spLocks noGrp="1"/>
          </p:cNvSpPr>
          <p:nvPr>
            <p:ph type="title"/>
          </p:nvPr>
        </p:nvSpPr>
        <p:spPr>
          <a:xfrm>
            <a:off x="2592925" y="624110"/>
            <a:ext cx="8911687" cy="873386"/>
          </a:xfrm>
        </p:spPr>
        <p:txBody>
          <a:bodyPr/>
          <a:lstStyle/>
          <a:p>
            <a:r>
              <a:rPr lang="en-IN" dirty="0"/>
              <a:t>Signal Description</a:t>
            </a:r>
          </a:p>
        </p:txBody>
      </p:sp>
      <p:sp>
        <p:nvSpPr>
          <p:cNvPr id="3" name="Content Placeholder 2">
            <a:extLst>
              <a:ext uri="{FF2B5EF4-FFF2-40B4-BE49-F238E27FC236}">
                <a16:creationId xmlns:a16="http://schemas.microsoft.com/office/drawing/2014/main" id="{6DB95D5D-6166-4B1E-8775-1EA6F837F81A}"/>
              </a:ext>
            </a:extLst>
          </p:cNvPr>
          <p:cNvSpPr>
            <a:spLocks noGrp="1"/>
          </p:cNvSpPr>
          <p:nvPr>
            <p:ph idx="1"/>
          </p:nvPr>
        </p:nvSpPr>
        <p:spPr>
          <a:xfrm>
            <a:off x="2589212" y="1705928"/>
            <a:ext cx="8915400" cy="4373217"/>
          </a:xfrm>
        </p:spPr>
        <p:txBody>
          <a:bodyPr/>
          <a:lstStyle/>
          <a:p>
            <a:pPr algn="just">
              <a:lnSpc>
                <a:spcPct val="107000"/>
              </a:lnSpc>
              <a:spcAft>
                <a:spcPts val="800"/>
              </a:spcAft>
            </a:pPr>
            <a:r>
              <a:rPr lang="en-IN" sz="2000" dirty="0">
                <a:effectLst/>
                <a:latin typeface="Calibri" panose="020F0502020204030204" pitchFamily="34" charset="0"/>
                <a:ea typeface="Calibri" panose="020F0502020204030204" pitchFamily="34" charset="0"/>
                <a:cs typeface="Mangal" panose="02040503050203030202" pitchFamily="18" charset="0"/>
              </a:rPr>
              <a:t>PA</a:t>
            </a:r>
            <a:r>
              <a:rPr lang="en-IN" sz="2000" baseline="-25000" dirty="0">
                <a:effectLst/>
                <a:latin typeface="Calibri" panose="020F0502020204030204" pitchFamily="34" charset="0"/>
                <a:ea typeface="Calibri" panose="020F0502020204030204" pitchFamily="34" charset="0"/>
                <a:cs typeface="Mangal" panose="02040503050203030202" pitchFamily="18" charset="0"/>
              </a:rPr>
              <a:t>7</a:t>
            </a:r>
            <a:r>
              <a:rPr lang="en-IN" sz="2000" dirty="0">
                <a:effectLst/>
                <a:latin typeface="Calibri" panose="020F0502020204030204" pitchFamily="34" charset="0"/>
                <a:ea typeface="Calibri" panose="020F0502020204030204" pitchFamily="34" charset="0"/>
                <a:cs typeface="Mangal" panose="02040503050203030202" pitchFamily="18" charset="0"/>
              </a:rPr>
              <a:t> – PA</a:t>
            </a:r>
            <a:r>
              <a:rPr lang="en-IN" sz="2000" baseline="-25000" dirty="0">
                <a:effectLst/>
                <a:latin typeface="Calibri" panose="020F0502020204030204" pitchFamily="34" charset="0"/>
                <a:ea typeface="Calibri" panose="020F0502020204030204" pitchFamily="34" charset="0"/>
                <a:cs typeface="Mangal" panose="02040503050203030202" pitchFamily="18" charset="0"/>
              </a:rPr>
              <a:t>0 </a:t>
            </a:r>
            <a:r>
              <a:rPr lang="en-IN" sz="2000" dirty="0">
                <a:effectLst/>
                <a:latin typeface="Calibri" panose="020F0502020204030204" pitchFamily="34" charset="0"/>
                <a:ea typeface="Calibri" panose="020F0502020204030204" pitchFamily="34" charset="0"/>
                <a:cs typeface="Mangal" panose="02040503050203030202" pitchFamily="18" charset="0"/>
              </a:rPr>
              <a:t>: These are eight port A lines that acts as either latched output or buffered input lines depending upon the control word loaded into the CWR.</a:t>
            </a:r>
          </a:p>
          <a:p>
            <a:pPr algn="just">
              <a:lnSpc>
                <a:spcPct val="107000"/>
              </a:lnSpc>
              <a:spcAft>
                <a:spcPts val="800"/>
              </a:spcAft>
            </a:pPr>
            <a:r>
              <a:rPr lang="en-IN" sz="2000" dirty="0">
                <a:effectLst/>
                <a:latin typeface="Calibri" panose="020F0502020204030204" pitchFamily="34" charset="0"/>
                <a:ea typeface="Calibri" panose="020F0502020204030204" pitchFamily="34" charset="0"/>
                <a:cs typeface="Mangal" panose="02040503050203030202" pitchFamily="18" charset="0"/>
              </a:rPr>
              <a:t>PC</a:t>
            </a:r>
            <a:r>
              <a:rPr lang="en-IN" sz="2000" baseline="-25000" dirty="0">
                <a:effectLst/>
                <a:latin typeface="Calibri" panose="020F0502020204030204" pitchFamily="34" charset="0"/>
                <a:ea typeface="Calibri" panose="020F0502020204030204" pitchFamily="34" charset="0"/>
                <a:cs typeface="Mangal" panose="02040503050203030202" pitchFamily="18" charset="0"/>
              </a:rPr>
              <a:t>7</a:t>
            </a:r>
            <a:r>
              <a:rPr lang="en-IN" sz="2000" dirty="0">
                <a:effectLst/>
                <a:latin typeface="Calibri" panose="020F0502020204030204" pitchFamily="34" charset="0"/>
                <a:ea typeface="Calibri" panose="020F0502020204030204" pitchFamily="34" charset="0"/>
                <a:cs typeface="Mangal" panose="02040503050203030202" pitchFamily="18" charset="0"/>
              </a:rPr>
              <a:t> – PC</a:t>
            </a:r>
            <a:r>
              <a:rPr lang="en-IN" sz="2000" baseline="-25000" dirty="0">
                <a:latin typeface="Calibri" panose="020F0502020204030204" pitchFamily="34" charset="0"/>
                <a:ea typeface="Calibri" panose="020F0502020204030204" pitchFamily="34" charset="0"/>
                <a:cs typeface="Mangal" panose="02040503050203030202" pitchFamily="18" charset="0"/>
              </a:rPr>
              <a:t>4</a:t>
            </a:r>
            <a:r>
              <a:rPr lang="en-IN" sz="2000" baseline="-25000" dirty="0">
                <a:effectLst/>
                <a:latin typeface="Calibri" panose="020F0502020204030204" pitchFamily="34" charset="0"/>
                <a:ea typeface="Calibri" panose="020F0502020204030204" pitchFamily="34" charset="0"/>
                <a:cs typeface="Mangal" panose="02040503050203030202" pitchFamily="18" charset="0"/>
              </a:rPr>
              <a:t> </a:t>
            </a:r>
            <a:r>
              <a:rPr lang="en-IN" sz="2000" dirty="0">
                <a:effectLst/>
                <a:latin typeface="Calibri" panose="020F0502020204030204" pitchFamily="34" charset="0"/>
                <a:ea typeface="Calibri" panose="020F0502020204030204" pitchFamily="34" charset="0"/>
                <a:cs typeface="Mangal" panose="02040503050203030202" pitchFamily="18" charset="0"/>
              </a:rPr>
              <a:t>: Upper nibble of port C lines. They may act as either output latches or input buffers lines. This port also can be used for generation of handshake lines in mode 1 or mode 2.</a:t>
            </a:r>
          </a:p>
          <a:p>
            <a:pPr algn="just">
              <a:lnSpc>
                <a:spcPct val="107000"/>
              </a:lnSpc>
              <a:spcAft>
                <a:spcPts val="800"/>
              </a:spcAft>
            </a:pPr>
            <a:r>
              <a:rPr lang="en-IN" sz="2000" dirty="0">
                <a:effectLst/>
                <a:latin typeface="Calibri" panose="020F0502020204030204" pitchFamily="34" charset="0"/>
                <a:ea typeface="Calibri" panose="020F0502020204030204" pitchFamily="34" charset="0"/>
                <a:cs typeface="Mangal" panose="02040503050203030202" pitchFamily="18" charset="0"/>
              </a:rPr>
              <a:t> PC</a:t>
            </a:r>
            <a:r>
              <a:rPr lang="en-IN" sz="2000" baseline="-25000" dirty="0">
                <a:latin typeface="Calibri" panose="020F0502020204030204" pitchFamily="34" charset="0"/>
                <a:ea typeface="Calibri" panose="020F0502020204030204" pitchFamily="34" charset="0"/>
                <a:cs typeface="Mangal" panose="02040503050203030202" pitchFamily="18" charset="0"/>
              </a:rPr>
              <a:t>3</a:t>
            </a:r>
            <a:r>
              <a:rPr lang="en-IN" sz="2000" dirty="0">
                <a:effectLst/>
                <a:latin typeface="Calibri" panose="020F0502020204030204" pitchFamily="34" charset="0"/>
                <a:ea typeface="Calibri" panose="020F0502020204030204" pitchFamily="34" charset="0"/>
                <a:cs typeface="Mangal" panose="02040503050203030202" pitchFamily="18" charset="0"/>
              </a:rPr>
              <a:t> – PC</a:t>
            </a:r>
            <a:r>
              <a:rPr lang="en-IN" sz="2000" baseline="-25000" dirty="0">
                <a:effectLst/>
                <a:latin typeface="Calibri" panose="020F0502020204030204" pitchFamily="34" charset="0"/>
                <a:ea typeface="Calibri" panose="020F0502020204030204" pitchFamily="34" charset="0"/>
                <a:cs typeface="Mangal" panose="02040503050203030202" pitchFamily="18" charset="0"/>
              </a:rPr>
              <a:t>0 </a:t>
            </a:r>
            <a:r>
              <a:rPr lang="en-IN" sz="2000" dirty="0">
                <a:effectLst/>
                <a:latin typeface="Calibri" panose="020F0502020204030204" pitchFamily="34" charset="0"/>
                <a:ea typeface="Calibri" panose="020F0502020204030204" pitchFamily="34" charset="0"/>
                <a:cs typeface="Mangal" panose="02040503050203030202" pitchFamily="18" charset="0"/>
              </a:rPr>
              <a:t>: These are the lower port C lines; other details are the same as PC</a:t>
            </a:r>
            <a:r>
              <a:rPr lang="en-IN" sz="2000" baseline="-25000" dirty="0">
                <a:effectLst/>
                <a:latin typeface="Calibri" panose="020F0502020204030204" pitchFamily="34" charset="0"/>
                <a:ea typeface="Calibri" panose="020F0502020204030204" pitchFamily="34" charset="0"/>
                <a:cs typeface="Mangal" panose="02040503050203030202" pitchFamily="18" charset="0"/>
              </a:rPr>
              <a:t>7</a:t>
            </a:r>
            <a:r>
              <a:rPr lang="en-IN" sz="2000" dirty="0">
                <a:effectLst/>
                <a:latin typeface="Calibri" panose="020F0502020204030204" pitchFamily="34" charset="0"/>
                <a:ea typeface="Calibri" panose="020F0502020204030204" pitchFamily="34" charset="0"/>
                <a:cs typeface="Mangal" panose="02040503050203030202" pitchFamily="18" charset="0"/>
              </a:rPr>
              <a:t> – PC</a:t>
            </a:r>
            <a:r>
              <a:rPr lang="en-IN" sz="2000" baseline="-25000" dirty="0">
                <a:latin typeface="Calibri" panose="020F0502020204030204" pitchFamily="34" charset="0"/>
                <a:ea typeface="Calibri" panose="020F0502020204030204" pitchFamily="34" charset="0"/>
                <a:cs typeface="Mangal" panose="02040503050203030202" pitchFamily="18" charset="0"/>
              </a:rPr>
              <a:t>4</a:t>
            </a:r>
            <a:r>
              <a:rPr lang="en-IN" sz="2000" baseline="-25000" dirty="0">
                <a:effectLst/>
                <a:latin typeface="Calibri" panose="020F0502020204030204" pitchFamily="34" charset="0"/>
                <a:ea typeface="Calibri" panose="020F0502020204030204" pitchFamily="34" charset="0"/>
                <a:cs typeface="Mangal" panose="02040503050203030202" pitchFamily="18" charset="0"/>
              </a:rPr>
              <a:t> </a:t>
            </a:r>
            <a:r>
              <a:rPr lang="en-IN" sz="2000" dirty="0">
                <a:effectLst/>
                <a:latin typeface="Calibri" panose="020F0502020204030204" pitchFamily="34" charset="0"/>
                <a:ea typeface="Calibri" panose="020F0502020204030204" pitchFamily="34" charset="0"/>
                <a:cs typeface="Mangal" panose="02040503050203030202" pitchFamily="18" charset="0"/>
              </a:rPr>
              <a:t> lines.</a:t>
            </a:r>
          </a:p>
          <a:p>
            <a:pPr algn="just">
              <a:lnSpc>
                <a:spcPct val="107000"/>
              </a:lnSpc>
              <a:spcAft>
                <a:spcPts val="800"/>
              </a:spcAft>
            </a:pPr>
            <a:r>
              <a:rPr lang="en-IN" sz="2000" dirty="0">
                <a:effectLst/>
                <a:latin typeface="Calibri" panose="020F0502020204030204" pitchFamily="34" charset="0"/>
                <a:ea typeface="Calibri" panose="020F0502020204030204" pitchFamily="34" charset="0"/>
                <a:cs typeface="Mangal" panose="02040503050203030202" pitchFamily="18" charset="0"/>
              </a:rPr>
              <a:t> PB</a:t>
            </a:r>
            <a:r>
              <a:rPr lang="en-IN" sz="2000" baseline="-25000" dirty="0">
                <a:effectLst/>
                <a:latin typeface="Calibri" panose="020F0502020204030204" pitchFamily="34" charset="0"/>
                <a:ea typeface="Calibri" panose="020F0502020204030204" pitchFamily="34" charset="0"/>
                <a:cs typeface="Mangal" panose="02040503050203030202" pitchFamily="18" charset="0"/>
              </a:rPr>
              <a:t>7</a:t>
            </a:r>
            <a:r>
              <a:rPr lang="en-IN" sz="2000" dirty="0">
                <a:effectLst/>
                <a:latin typeface="Calibri" panose="020F0502020204030204" pitchFamily="34" charset="0"/>
                <a:ea typeface="Calibri" panose="020F0502020204030204" pitchFamily="34" charset="0"/>
                <a:cs typeface="Mangal" panose="02040503050203030202" pitchFamily="18" charset="0"/>
              </a:rPr>
              <a:t> – PB</a:t>
            </a:r>
            <a:r>
              <a:rPr lang="en-IN" sz="2000" baseline="-25000" dirty="0">
                <a:latin typeface="Calibri" panose="020F0502020204030204" pitchFamily="34" charset="0"/>
                <a:ea typeface="Calibri" panose="020F0502020204030204" pitchFamily="34" charset="0"/>
                <a:cs typeface="Mangal" panose="02040503050203030202" pitchFamily="18" charset="0"/>
              </a:rPr>
              <a:t>4</a:t>
            </a:r>
            <a:r>
              <a:rPr lang="en-IN" sz="2000" baseline="-25000" dirty="0">
                <a:effectLst/>
                <a:latin typeface="Calibri" panose="020F0502020204030204" pitchFamily="34" charset="0"/>
                <a:ea typeface="Calibri" panose="020F0502020204030204" pitchFamily="34" charset="0"/>
                <a:cs typeface="Mangal" panose="02040503050203030202" pitchFamily="18" charset="0"/>
              </a:rPr>
              <a:t> </a:t>
            </a:r>
            <a:r>
              <a:rPr lang="en-IN" sz="2000" dirty="0">
                <a:effectLst/>
                <a:latin typeface="Calibri" panose="020F0502020204030204" pitchFamily="34" charset="0"/>
                <a:ea typeface="Calibri" panose="020F0502020204030204" pitchFamily="34" charset="0"/>
                <a:cs typeface="Mangal" panose="02040503050203030202" pitchFamily="18" charset="0"/>
              </a:rPr>
              <a:t>: These are the eight port B lines which are used as latched output lines or buffered input lines in the same way as port A.</a:t>
            </a:r>
          </a:p>
          <a:p>
            <a:endParaRPr lang="en-IN" dirty="0"/>
          </a:p>
        </p:txBody>
      </p:sp>
      <p:sp>
        <p:nvSpPr>
          <p:cNvPr id="4" name="Slide Number Placeholder 3">
            <a:extLst>
              <a:ext uri="{FF2B5EF4-FFF2-40B4-BE49-F238E27FC236}">
                <a16:creationId xmlns:a16="http://schemas.microsoft.com/office/drawing/2014/main" id="{15AE0147-0C9F-4F8D-848A-30FDE7350538}"/>
              </a:ext>
            </a:extLst>
          </p:cNvPr>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val="16004001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ECFF2-64B5-40C5-A5A3-9CC780E5035D}"/>
              </a:ext>
            </a:extLst>
          </p:cNvPr>
          <p:cNvSpPr>
            <a:spLocks noGrp="1"/>
          </p:cNvSpPr>
          <p:nvPr>
            <p:ph type="title"/>
          </p:nvPr>
        </p:nvSpPr>
        <p:spPr/>
        <p:txBody>
          <a:bodyPr/>
          <a:lstStyle/>
          <a:p>
            <a:r>
              <a:rPr lang="en-IN" dirty="0"/>
              <a:t>Signal Description </a:t>
            </a:r>
            <a:r>
              <a:rPr lang="en-IN" sz="2400" dirty="0"/>
              <a:t>(2)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02BD0A6-3307-4FF4-90A4-470FBF4CA878}"/>
                  </a:ext>
                </a:extLst>
              </p:cNvPr>
              <p:cNvSpPr>
                <a:spLocks noGrp="1"/>
              </p:cNvSpPr>
              <p:nvPr>
                <p:ph idx="1"/>
              </p:nvPr>
            </p:nvSpPr>
            <p:spPr>
              <a:xfrm>
                <a:off x="2589212" y="1775790"/>
                <a:ext cx="8915400" cy="4333461"/>
              </a:xfrm>
            </p:spPr>
            <p:txBody>
              <a:bodyPr>
                <a:normAutofit/>
              </a:bodyPr>
              <a:lstStyle/>
              <a:p>
                <a:pPr algn="just">
                  <a:lnSpc>
                    <a:spcPct val="107000"/>
                  </a:lnSpc>
                  <a:spcAft>
                    <a:spcPts val="800"/>
                  </a:spcAft>
                </a:pPr>
                <a14:m>
                  <m:oMath xmlns:m="http://schemas.openxmlformats.org/officeDocument/2006/math">
                    <m:acc>
                      <m:accPr>
                        <m:chr m:val="̅"/>
                        <m:ctrlPr>
                          <a:rPr lang="en-IN" sz="2000" i="1">
                            <a:effectLst/>
                            <a:latin typeface="Cambria Math" panose="02040503050406030204" pitchFamily="18" charset="0"/>
                            <a:ea typeface="Calibri" panose="020F0502020204030204" pitchFamily="34" charset="0"/>
                            <a:cs typeface="Mangal" panose="02040503050203030202" pitchFamily="18" charset="0"/>
                          </a:rPr>
                        </m:ctrlPr>
                      </m:accPr>
                      <m:e>
                        <m:r>
                          <a:rPr lang="en-IN" sz="2000" i="1">
                            <a:effectLst/>
                            <a:latin typeface="Cambria Math" panose="02040503050406030204" pitchFamily="18" charset="0"/>
                            <a:ea typeface="Calibri" panose="020F0502020204030204" pitchFamily="34" charset="0"/>
                            <a:cs typeface="Mangal" panose="02040503050203030202" pitchFamily="18" charset="0"/>
                          </a:rPr>
                          <m:t>𝑅𝐷</m:t>
                        </m:r>
                      </m:e>
                    </m:acc>
                  </m:oMath>
                </a14:m>
                <a:r>
                  <a:rPr lang="en-IN" sz="2000" dirty="0">
                    <a:effectLst/>
                    <a:latin typeface="Calibri" panose="020F0502020204030204" pitchFamily="34" charset="0"/>
                    <a:ea typeface="Calibri" panose="020F0502020204030204" pitchFamily="34" charset="0"/>
                    <a:cs typeface="Mangal" panose="02040503050203030202" pitchFamily="18" charset="0"/>
                  </a:rPr>
                  <a:t>: This is the input line driven by the microprocessor and should be low to indicate read operation to 8255. </a:t>
                </a:r>
              </a:p>
              <a:p>
                <a:pPr algn="just">
                  <a:lnSpc>
                    <a:spcPct val="107000"/>
                  </a:lnSpc>
                  <a:spcAft>
                    <a:spcPts val="800"/>
                  </a:spcAft>
                </a:pPr>
                <a14:m>
                  <m:oMath xmlns:m="http://schemas.openxmlformats.org/officeDocument/2006/math">
                    <m:acc>
                      <m:accPr>
                        <m:chr m:val="̅"/>
                        <m:ctrlPr>
                          <a:rPr lang="en-IN" sz="2000" i="1">
                            <a:effectLst/>
                            <a:latin typeface="Cambria Math" panose="02040503050406030204" pitchFamily="18" charset="0"/>
                            <a:ea typeface="Calibri" panose="020F0502020204030204" pitchFamily="34" charset="0"/>
                            <a:cs typeface="Mangal" panose="02040503050203030202" pitchFamily="18" charset="0"/>
                          </a:rPr>
                        </m:ctrlPr>
                      </m:accPr>
                      <m:e>
                        <m:r>
                          <a:rPr lang="en-IN" sz="2000" i="1">
                            <a:effectLst/>
                            <a:latin typeface="Cambria Math" panose="02040503050406030204" pitchFamily="18" charset="0"/>
                            <a:ea typeface="Calibri" panose="020F0502020204030204" pitchFamily="34" charset="0"/>
                            <a:cs typeface="Mangal" panose="02040503050203030202" pitchFamily="18" charset="0"/>
                          </a:rPr>
                          <m:t>𝑊𝑅</m:t>
                        </m:r>
                      </m:e>
                    </m:acc>
                  </m:oMath>
                </a14:m>
                <a:r>
                  <a:rPr lang="en-IN" sz="2000" dirty="0">
                    <a:effectLst/>
                    <a:latin typeface="Calibri" panose="020F0502020204030204" pitchFamily="34" charset="0"/>
                    <a:ea typeface="Calibri" panose="020F0502020204030204" pitchFamily="34" charset="0"/>
                    <a:cs typeface="Mangal" panose="02040503050203030202" pitchFamily="18" charset="0"/>
                  </a:rPr>
                  <a:t>: This is an input line driven by the microprocessor. A low on this line indicates write operation.</a:t>
                </a:r>
              </a:p>
              <a:p>
                <a:pPr algn="just">
                  <a:lnSpc>
                    <a:spcPct val="107000"/>
                  </a:lnSpc>
                  <a:spcAft>
                    <a:spcPts val="800"/>
                  </a:spcAft>
                </a:pPr>
                <a:r>
                  <a:rPr lang="en-IN" sz="2000" dirty="0">
                    <a:effectLst/>
                    <a:latin typeface="Calibri" panose="020F0502020204030204" pitchFamily="34" charset="0"/>
                    <a:ea typeface="Calibri" panose="020F0502020204030204" pitchFamily="34" charset="0"/>
                    <a:cs typeface="Mangal" panose="02040503050203030202" pitchFamily="18" charset="0"/>
                  </a:rPr>
                  <a:t> </a:t>
                </a:r>
                <a14:m>
                  <m:oMath xmlns:m="http://schemas.openxmlformats.org/officeDocument/2006/math">
                    <m:acc>
                      <m:accPr>
                        <m:chr m:val="̅"/>
                        <m:ctrlPr>
                          <a:rPr lang="en-IN" sz="2000" i="1">
                            <a:effectLst/>
                            <a:latin typeface="Cambria Math" panose="02040503050406030204" pitchFamily="18" charset="0"/>
                            <a:ea typeface="Calibri" panose="020F0502020204030204" pitchFamily="34" charset="0"/>
                            <a:cs typeface="Mangal" panose="02040503050203030202" pitchFamily="18" charset="0"/>
                          </a:rPr>
                        </m:ctrlPr>
                      </m:accPr>
                      <m:e>
                        <m:r>
                          <a:rPr lang="en-IN" sz="2000" i="1">
                            <a:effectLst/>
                            <a:latin typeface="Cambria Math" panose="02040503050406030204" pitchFamily="18" charset="0"/>
                            <a:ea typeface="Calibri" panose="020F0502020204030204" pitchFamily="34" charset="0"/>
                            <a:cs typeface="Mangal" panose="02040503050203030202" pitchFamily="18" charset="0"/>
                          </a:rPr>
                          <m:t>𝐶𝑆</m:t>
                        </m:r>
                        <m:r>
                          <a:rPr lang="en-IN" sz="2000" i="1">
                            <a:effectLst/>
                            <a:latin typeface="Cambria Math" panose="02040503050406030204" pitchFamily="18" charset="0"/>
                            <a:ea typeface="Calibri" panose="020F0502020204030204" pitchFamily="34" charset="0"/>
                            <a:cs typeface="Mangal" panose="02040503050203030202" pitchFamily="18" charset="0"/>
                          </a:rPr>
                          <m:t> </m:t>
                        </m:r>
                      </m:e>
                    </m:acc>
                  </m:oMath>
                </a14:m>
                <a:r>
                  <a:rPr lang="en-IN" sz="2000" dirty="0">
                    <a:effectLst/>
                    <a:latin typeface="Calibri" panose="020F0502020204030204" pitchFamily="34" charset="0"/>
                    <a:ea typeface="Calibri" panose="020F0502020204030204" pitchFamily="34" charset="0"/>
                    <a:cs typeface="Mangal" panose="02040503050203030202" pitchFamily="18" charset="0"/>
                  </a:rPr>
                  <a:t>: This is a chip select line. If this line goes low, it enables the 8255 to respond to RD and WR signals, otherwise RD and WR signal are neglected. </a:t>
                </a:r>
              </a:p>
              <a:p>
                <a:pPr algn="just">
                  <a:lnSpc>
                    <a:spcPct val="107000"/>
                  </a:lnSpc>
                </a:pPr>
                <a:r>
                  <a:rPr lang="en-IN" sz="2000" dirty="0">
                    <a:effectLst/>
                    <a:latin typeface="Calibri" panose="020F0502020204030204" pitchFamily="34" charset="0"/>
                    <a:ea typeface="Calibri" panose="020F0502020204030204" pitchFamily="34" charset="0"/>
                    <a:cs typeface="Mangal" panose="02040503050203030202" pitchFamily="18" charset="0"/>
                  </a:rPr>
                  <a:t>A</a:t>
                </a:r>
                <a:r>
                  <a:rPr lang="en-IN" sz="2000" baseline="-25000" dirty="0">
                    <a:effectLst/>
                    <a:latin typeface="Calibri" panose="020F0502020204030204" pitchFamily="34" charset="0"/>
                    <a:ea typeface="Calibri" panose="020F0502020204030204" pitchFamily="34" charset="0"/>
                    <a:cs typeface="Mangal" panose="02040503050203030202" pitchFamily="18" charset="0"/>
                  </a:rPr>
                  <a:t>1</a:t>
                </a:r>
                <a:r>
                  <a:rPr lang="en-IN" sz="2000" dirty="0">
                    <a:effectLst/>
                    <a:latin typeface="Calibri" panose="020F0502020204030204" pitchFamily="34" charset="0"/>
                    <a:ea typeface="Calibri" panose="020F0502020204030204" pitchFamily="34" charset="0"/>
                    <a:cs typeface="Mangal" panose="02040503050203030202" pitchFamily="18" charset="0"/>
                  </a:rPr>
                  <a:t>-A</a:t>
                </a:r>
                <a:r>
                  <a:rPr lang="en-IN" sz="2000" baseline="-25000" dirty="0">
                    <a:effectLst/>
                    <a:latin typeface="Calibri" panose="020F0502020204030204" pitchFamily="34" charset="0"/>
                    <a:ea typeface="Calibri" panose="020F0502020204030204" pitchFamily="34" charset="0"/>
                    <a:cs typeface="Mangal" panose="02040503050203030202" pitchFamily="18" charset="0"/>
                  </a:rPr>
                  <a:t>0</a:t>
                </a:r>
                <a:r>
                  <a:rPr lang="en-IN" sz="2000" dirty="0">
                    <a:effectLst/>
                    <a:latin typeface="Calibri" panose="020F0502020204030204" pitchFamily="34" charset="0"/>
                    <a:ea typeface="Calibri" panose="020F0502020204030204" pitchFamily="34" charset="0"/>
                    <a:cs typeface="Mangal" panose="02040503050203030202" pitchFamily="18" charset="0"/>
                  </a:rPr>
                  <a:t>: These are the address input lines and are driven by the </a:t>
                </a:r>
                <a:r>
                  <a:rPr lang="en-IN" sz="2000" dirty="0">
                    <a:latin typeface="Calibri" panose="020F0502020204030204" pitchFamily="34" charset="0"/>
                    <a:ea typeface="Calibri" panose="020F0502020204030204" pitchFamily="34" charset="0"/>
                    <a:cs typeface="Calibri" panose="020F0502020204030204" pitchFamily="34" charset="0"/>
                  </a:rPr>
                  <a:t>µ</a:t>
                </a:r>
                <a:r>
                  <a:rPr lang="en-IN" sz="2000" dirty="0">
                    <a:latin typeface="Calibri" panose="020F0502020204030204" pitchFamily="34" charset="0"/>
                    <a:ea typeface="Calibri" panose="020F0502020204030204" pitchFamily="34" charset="0"/>
                    <a:cs typeface="Mangal" panose="02040503050203030202" pitchFamily="18" charset="0"/>
                  </a:rPr>
                  <a:t>P. </a:t>
                </a:r>
                <a:r>
                  <a:rPr lang="en-IN" sz="2000" dirty="0">
                    <a:effectLst/>
                    <a:latin typeface="Calibri" panose="020F0502020204030204" pitchFamily="34" charset="0"/>
                    <a:ea typeface="Calibri" panose="020F0502020204030204" pitchFamily="34" charset="0"/>
                    <a:cs typeface="Mangal" panose="02040503050203030202" pitchFamily="18" charset="0"/>
                  </a:rPr>
                  <a:t>These lines A1-A0 with </a:t>
                </a:r>
                <a14:m>
                  <m:oMath xmlns:m="http://schemas.openxmlformats.org/officeDocument/2006/math">
                    <m:acc>
                      <m:accPr>
                        <m:chr m:val="̅"/>
                        <m:ctrlPr>
                          <a:rPr lang="en-IN" sz="2000" i="1">
                            <a:effectLst/>
                            <a:latin typeface="Cambria Math" panose="02040503050406030204" pitchFamily="18" charset="0"/>
                            <a:ea typeface="Calibri" panose="020F0502020204030204" pitchFamily="34" charset="0"/>
                            <a:cs typeface="Mangal" panose="02040503050203030202" pitchFamily="18" charset="0"/>
                          </a:rPr>
                        </m:ctrlPr>
                      </m:accPr>
                      <m:e>
                        <m:r>
                          <a:rPr lang="en-IN" sz="2000" i="1">
                            <a:effectLst/>
                            <a:latin typeface="Cambria Math" panose="02040503050406030204" pitchFamily="18" charset="0"/>
                            <a:ea typeface="Calibri" panose="020F0502020204030204" pitchFamily="34" charset="0"/>
                            <a:cs typeface="Mangal" panose="02040503050203030202" pitchFamily="18" charset="0"/>
                          </a:rPr>
                          <m:t>𝑅𝐷</m:t>
                        </m:r>
                      </m:e>
                    </m:acc>
                  </m:oMath>
                </a14:m>
                <a:r>
                  <a:rPr lang="en-IN" sz="2000" dirty="0">
                    <a:effectLst/>
                    <a:latin typeface="Calibri" panose="020F0502020204030204" pitchFamily="34" charset="0"/>
                    <a:ea typeface="Calibri" panose="020F0502020204030204" pitchFamily="34" charset="0"/>
                    <a:cs typeface="Mangal" panose="02040503050203030202" pitchFamily="18" charset="0"/>
                  </a:rPr>
                  <a:t>, </a:t>
                </a:r>
                <a14:m>
                  <m:oMath xmlns:m="http://schemas.openxmlformats.org/officeDocument/2006/math">
                    <m:acc>
                      <m:accPr>
                        <m:chr m:val="̅"/>
                        <m:ctrlPr>
                          <a:rPr lang="en-IN" sz="2000" i="1">
                            <a:effectLst/>
                            <a:latin typeface="Cambria Math" panose="02040503050406030204" pitchFamily="18" charset="0"/>
                            <a:ea typeface="Calibri" panose="020F0502020204030204" pitchFamily="34" charset="0"/>
                            <a:cs typeface="Mangal" panose="02040503050203030202" pitchFamily="18" charset="0"/>
                          </a:rPr>
                        </m:ctrlPr>
                      </m:accPr>
                      <m:e>
                        <m:r>
                          <a:rPr lang="en-IN" sz="2000" i="1">
                            <a:effectLst/>
                            <a:latin typeface="Cambria Math" panose="02040503050406030204" pitchFamily="18" charset="0"/>
                            <a:ea typeface="Calibri" panose="020F0502020204030204" pitchFamily="34" charset="0"/>
                            <a:cs typeface="Mangal" panose="02040503050203030202" pitchFamily="18" charset="0"/>
                          </a:rPr>
                          <m:t>𝑊𝑅</m:t>
                        </m:r>
                      </m:e>
                    </m:acc>
                  </m:oMath>
                </a14:m>
                <a:r>
                  <a:rPr lang="en-IN" sz="2000" dirty="0">
                    <a:effectLst/>
                    <a:latin typeface="Calibri" panose="020F0502020204030204" pitchFamily="34" charset="0"/>
                    <a:ea typeface="Calibri" panose="020F0502020204030204" pitchFamily="34" charset="0"/>
                    <a:cs typeface="Mangal" panose="02040503050203030202" pitchFamily="18" charset="0"/>
                  </a:rPr>
                  <a:t> and </a:t>
                </a:r>
                <a14:m>
                  <m:oMath xmlns:m="http://schemas.openxmlformats.org/officeDocument/2006/math">
                    <m:acc>
                      <m:accPr>
                        <m:chr m:val="̅"/>
                        <m:ctrlPr>
                          <a:rPr lang="en-IN" sz="2000" i="1">
                            <a:effectLst/>
                            <a:latin typeface="Cambria Math" panose="02040503050406030204" pitchFamily="18" charset="0"/>
                            <a:ea typeface="Calibri" panose="020F0502020204030204" pitchFamily="34" charset="0"/>
                            <a:cs typeface="Mangal" panose="02040503050203030202" pitchFamily="18" charset="0"/>
                          </a:rPr>
                        </m:ctrlPr>
                      </m:accPr>
                      <m:e>
                        <m:r>
                          <a:rPr lang="en-IN" sz="2000" i="1">
                            <a:effectLst/>
                            <a:latin typeface="Cambria Math" panose="02040503050406030204" pitchFamily="18" charset="0"/>
                            <a:ea typeface="Calibri" panose="020F0502020204030204" pitchFamily="34" charset="0"/>
                            <a:cs typeface="Mangal" panose="02040503050203030202" pitchFamily="18" charset="0"/>
                          </a:rPr>
                          <m:t>𝐶𝑆</m:t>
                        </m:r>
                      </m:e>
                    </m:acc>
                  </m:oMath>
                </a14:m>
                <a:r>
                  <a:rPr lang="en-IN" sz="2000" dirty="0">
                    <a:effectLst/>
                    <a:latin typeface="Calibri" panose="020F0502020204030204" pitchFamily="34" charset="0"/>
                    <a:ea typeface="Calibri" panose="020F0502020204030204" pitchFamily="34" charset="0"/>
                    <a:cs typeface="Mangal" panose="02040503050203030202" pitchFamily="18" charset="0"/>
                  </a:rPr>
                  <a:t> from the following operations for 8255.</a:t>
                </a:r>
              </a:p>
              <a:p>
                <a:pPr lvl="1" algn="just">
                  <a:lnSpc>
                    <a:spcPct val="107000"/>
                  </a:lnSpc>
                  <a:spcBef>
                    <a:spcPts val="0"/>
                  </a:spcBef>
                  <a:buFont typeface="Courier New" panose="02070309020205020404" pitchFamily="49" charset="0"/>
                  <a:buChar char="o"/>
                </a:pPr>
                <a:r>
                  <a:rPr lang="en-IN" sz="1800" dirty="0">
                    <a:effectLst/>
                    <a:latin typeface="Calibri" panose="020F0502020204030204" pitchFamily="34" charset="0"/>
                    <a:ea typeface="Calibri" panose="020F0502020204030204" pitchFamily="34" charset="0"/>
                    <a:cs typeface="Mangal" panose="02040503050203030202" pitchFamily="18" charset="0"/>
                  </a:rPr>
                  <a:t> </a:t>
                </a:r>
                <a:r>
                  <a:rPr lang="en-IN" sz="2000" dirty="0">
                    <a:effectLst/>
                    <a:latin typeface="Calibri" panose="020F0502020204030204" pitchFamily="34" charset="0"/>
                    <a:ea typeface="Calibri" panose="020F0502020204030204" pitchFamily="34" charset="0"/>
                    <a:cs typeface="Mangal" panose="02040503050203030202" pitchFamily="18" charset="0"/>
                  </a:rPr>
                  <a:t>These address lines (A</a:t>
                </a:r>
                <a:r>
                  <a:rPr lang="en-IN" sz="2000" baseline="-25000" dirty="0">
                    <a:effectLst/>
                    <a:latin typeface="Calibri" panose="020F0502020204030204" pitchFamily="34" charset="0"/>
                    <a:ea typeface="Calibri" panose="020F0502020204030204" pitchFamily="34" charset="0"/>
                    <a:cs typeface="Mangal" panose="02040503050203030202" pitchFamily="18" charset="0"/>
                  </a:rPr>
                  <a:t>1</a:t>
                </a:r>
                <a:r>
                  <a:rPr lang="en-IN" sz="2000" dirty="0">
                    <a:effectLst/>
                    <a:latin typeface="Calibri" panose="020F0502020204030204" pitchFamily="34" charset="0"/>
                    <a:ea typeface="Calibri" panose="020F0502020204030204" pitchFamily="34" charset="0"/>
                    <a:cs typeface="Mangal" panose="02040503050203030202" pitchFamily="18" charset="0"/>
                  </a:rPr>
                  <a:t>-A</a:t>
                </a:r>
                <a:r>
                  <a:rPr lang="en-IN" sz="2000" baseline="-25000" dirty="0">
                    <a:effectLst/>
                    <a:latin typeface="Calibri" panose="020F0502020204030204" pitchFamily="34" charset="0"/>
                    <a:ea typeface="Calibri" panose="020F0502020204030204" pitchFamily="34" charset="0"/>
                    <a:cs typeface="Mangal" panose="02040503050203030202" pitchFamily="18" charset="0"/>
                  </a:rPr>
                  <a:t>0 </a:t>
                </a:r>
                <a:r>
                  <a:rPr lang="en-IN" sz="2000" dirty="0">
                    <a:effectLst/>
                    <a:latin typeface="Calibri" panose="020F0502020204030204" pitchFamily="34" charset="0"/>
                    <a:ea typeface="Calibri" panose="020F0502020204030204" pitchFamily="34" charset="0"/>
                    <a:cs typeface="Mangal" panose="02040503050203030202" pitchFamily="18" charset="0"/>
                  </a:rPr>
                  <a:t>) are used for addressing any one of the four registers, i.e. three ports and a </a:t>
                </a:r>
                <a:r>
                  <a:rPr lang="en-IN" sz="2000" dirty="0">
                    <a:latin typeface="Calibri" panose="020F0502020204030204" pitchFamily="34" charset="0"/>
                    <a:ea typeface="Calibri" panose="020F0502020204030204" pitchFamily="34" charset="0"/>
                    <a:cs typeface="Mangal" panose="02040503050203030202" pitchFamily="18" charset="0"/>
                  </a:rPr>
                  <a:t>C</a:t>
                </a:r>
                <a:r>
                  <a:rPr lang="en-IN" sz="2000" dirty="0">
                    <a:effectLst/>
                    <a:latin typeface="Calibri" panose="020F0502020204030204" pitchFamily="34" charset="0"/>
                    <a:ea typeface="Calibri" panose="020F0502020204030204" pitchFamily="34" charset="0"/>
                    <a:cs typeface="Mangal" panose="02040503050203030202" pitchFamily="18" charset="0"/>
                  </a:rPr>
                  <a:t>ontrol </a:t>
                </a:r>
                <a:r>
                  <a:rPr lang="en-IN" sz="2000" dirty="0">
                    <a:latin typeface="Calibri" panose="020F0502020204030204" pitchFamily="34" charset="0"/>
                    <a:ea typeface="Calibri" panose="020F0502020204030204" pitchFamily="34" charset="0"/>
                    <a:cs typeface="Mangal" panose="02040503050203030202" pitchFamily="18" charset="0"/>
                  </a:rPr>
                  <a:t>W</a:t>
                </a:r>
                <a:r>
                  <a:rPr lang="en-IN" sz="2000" dirty="0">
                    <a:effectLst/>
                    <a:latin typeface="Calibri" panose="020F0502020204030204" pitchFamily="34" charset="0"/>
                    <a:ea typeface="Calibri" panose="020F0502020204030204" pitchFamily="34" charset="0"/>
                    <a:cs typeface="Mangal" panose="02040503050203030202" pitchFamily="18" charset="0"/>
                  </a:rPr>
                  <a:t>ord </a:t>
                </a:r>
                <a:r>
                  <a:rPr lang="en-IN" sz="2000" dirty="0">
                    <a:latin typeface="Calibri" panose="020F0502020204030204" pitchFamily="34" charset="0"/>
                    <a:ea typeface="Calibri" panose="020F0502020204030204" pitchFamily="34" charset="0"/>
                    <a:cs typeface="Mangal" panose="02040503050203030202" pitchFamily="18" charset="0"/>
                  </a:rPr>
                  <a:t>R</a:t>
                </a:r>
                <a:r>
                  <a:rPr lang="en-IN" sz="2000" dirty="0">
                    <a:effectLst/>
                    <a:latin typeface="Calibri" panose="020F0502020204030204" pitchFamily="34" charset="0"/>
                    <a:ea typeface="Calibri" panose="020F0502020204030204" pitchFamily="34" charset="0"/>
                    <a:cs typeface="Mangal" panose="02040503050203030202" pitchFamily="18" charset="0"/>
                  </a:rPr>
                  <a:t>egister (CWR). </a:t>
                </a:r>
              </a:p>
              <a:p>
                <a:endParaRPr lang="en-IN" dirty="0"/>
              </a:p>
            </p:txBody>
          </p:sp>
        </mc:Choice>
        <mc:Fallback xmlns="">
          <p:sp>
            <p:nvSpPr>
              <p:cNvPr id="3" name="Content Placeholder 2">
                <a:extLst>
                  <a:ext uri="{FF2B5EF4-FFF2-40B4-BE49-F238E27FC236}">
                    <a16:creationId xmlns:a16="http://schemas.microsoft.com/office/drawing/2014/main" id="{E02BD0A6-3307-4FF4-90A4-470FBF4CA878}"/>
                  </a:ext>
                </a:extLst>
              </p:cNvPr>
              <p:cNvSpPr>
                <a:spLocks noGrp="1" noRot="1" noChangeAspect="1" noMove="1" noResize="1" noEditPoints="1" noAdjustHandles="1" noChangeArrowheads="1" noChangeShapeType="1" noTextEdit="1"/>
              </p:cNvSpPr>
              <p:nvPr>
                <p:ph idx="1"/>
              </p:nvPr>
            </p:nvSpPr>
            <p:spPr>
              <a:xfrm>
                <a:off x="2589212" y="1775790"/>
                <a:ext cx="8915400" cy="4333461"/>
              </a:xfrm>
              <a:blipFill>
                <a:blip r:embed="rId2"/>
                <a:stretch>
                  <a:fillRect l="-684" t="-563" r="-684"/>
                </a:stretch>
              </a:blipFill>
            </p:spPr>
            <p:txBody>
              <a:bodyPr/>
              <a:lstStyle/>
              <a:p>
                <a:r>
                  <a:rPr lang="en-IN">
                    <a:noFill/>
                  </a:rPr>
                  <a:t> </a:t>
                </a:r>
              </a:p>
            </p:txBody>
          </p:sp>
        </mc:Fallback>
      </mc:AlternateContent>
      <p:sp>
        <p:nvSpPr>
          <p:cNvPr id="4" name="Slide Number Placeholder 3">
            <a:extLst>
              <a:ext uri="{FF2B5EF4-FFF2-40B4-BE49-F238E27FC236}">
                <a16:creationId xmlns:a16="http://schemas.microsoft.com/office/drawing/2014/main" id="{9B926B94-2CC1-4CD4-9E73-8F7DF7CAA36B}"/>
              </a:ext>
            </a:extLst>
          </p:cNvPr>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7282839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B3345-1E07-4A09-AA63-35DE6AC3E410}"/>
              </a:ext>
            </a:extLst>
          </p:cNvPr>
          <p:cNvSpPr>
            <a:spLocks noGrp="1"/>
          </p:cNvSpPr>
          <p:nvPr>
            <p:ph type="title"/>
          </p:nvPr>
        </p:nvSpPr>
        <p:spPr>
          <a:xfrm>
            <a:off x="1663550" y="610857"/>
            <a:ext cx="3245216" cy="2104208"/>
          </a:xfrm>
        </p:spPr>
        <p:txBody>
          <a:bodyPr>
            <a:normAutofit/>
          </a:bodyPr>
          <a:lstStyle/>
          <a:p>
            <a:r>
              <a:rPr lang="en-IN" dirty="0"/>
              <a:t>8255 – Addressing Ports </a:t>
            </a:r>
          </a:p>
        </p:txBody>
      </p:sp>
      <p:sp>
        <p:nvSpPr>
          <p:cNvPr id="3" name="Content Placeholder 2">
            <a:extLst>
              <a:ext uri="{FF2B5EF4-FFF2-40B4-BE49-F238E27FC236}">
                <a16:creationId xmlns:a16="http://schemas.microsoft.com/office/drawing/2014/main" id="{9AA6A1B0-4146-43EA-ACFE-11E795623C3D}"/>
              </a:ext>
            </a:extLst>
          </p:cNvPr>
          <p:cNvSpPr>
            <a:spLocks noGrp="1"/>
          </p:cNvSpPr>
          <p:nvPr>
            <p:ph idx="1"/>
          </p:nvPr>
        </p:nvSpPr>
        <p:spPr>
          <a:xfrm>
            <a:off x="4908765" y="6219506"/>
            <a:ext cx="5666471" cy="358940"/>
          </a:xfrm>
        </p:spPr>
        <p:txBody>
          <a:bodyPr>
            <a:normAutofit/>
          </a:bodyPr>
          <a:lstStyle/>
          <a:p>
            <a:pPr marL="0" indent="0">
              <a:buNone/>
            </a:pPr>
            <a:r>
              <a:rPr lang="en-IN" sz="1400" dirty="0"/>
              <a:t>Image Courtesy : 8255 data sheet</a:t>
            </a:r>
          </a:p>
        </p:txBody>
      </p:sp>
      <p:pic>
        <p:nvPicPr>
          <p:cNvPr id="5" name="Picture 4">
            <a:extLst>
              <a:ext uri="{FF2B5EF4-FFF2-40B4-BE49-F238E27FC236}">
                <a16:creationId xmlns:a16="http://schemas.microsoft.com/office/drawing/2014/main" id="{7B65B4C4-9B1F-4207-9140-9EC0BA5095DA}"/>
              </a:ext>
            </a:extLst>
          </p:cNvPr>
          <p:cNvPicPr>
            <a:picLocks noChangeAspect="1"/>
          </p:cNvPicPr>
          <p:nvPr/>
        </p:nvPicPr>
        <p:blipFill>
          <a:blip r:embed="rId2"/>
          <a:stretch>
            <a:fillRect/>
          </a:stretch>
        </p:blipFill>
        <p:spPr>
          <a:xfrm>
            <a:off x="4908765" y="420571"/>
            <a:ext cx="6090539" cy="5742851"/>
          </a:xfrm>
          <a:prstGeom prst="rect">
            <a:avLst/>
          </a:prstGeom>
          <a:ln>
            <a:noFill/>
          </a:ln>
          <a:effectLst>
            <a:outerShdw blurRad="292100" dist="139700" dir="2700000" algn="tl" rotWithShape="0">
              <a:srgbClr val="333333">
                <a:alpha val="65000"/>
              </a:srgbClr>
            </a:outerShdw>
          </a:effectLst>
        </p:spPr>
      </p:pic>
      <p:sp>
        <p:nvSpPr>
          <p:cNvPr id="4" name="Slide Number Placeholder 3">
            <a:extLst>
              <a:ext uri="{FF2B5EF4-FFF2-40B4-BE49-F238E27FC236}">
                <a16:creationId xmlns:a16="http://schemas.microsoft.com/office/drawing/2014/main" id="{0660194D-E793-408C-B4E3-B9E21BC2F1D2}"/>
              </a:ext>
            </a:extLst>
          </p:cNvPr>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2721075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825BD-B521-4B48-A09A-F0C092AA99C5}"/>
              </a:ext>
            </a:extLst>
          </p:cNvPr>
          <p:cNvSpPr>
            <a:spLocks noGrp="1"/>
          </p:cNvSpPr>
          <p:nvPr>
            <p:ph type="title"/>
          </p:nvPr>
        </p:nvSpPr>
        <p:spPr/>
        <p:txBody>
          <a:bodyPr/>
          <a:lstStyle/>
          <a:p>
            <a:r>
              <a:rPr lang="en-IN" dirty="0"/>
              <a:t>Signal Description </a:t>
            </a:r>
            <a:r>
              <a:rPr lang="en-IN" sz="2400" dirty="0"/>
              <a:t>(3)</a:t>
            </a:r>
            <a:endParaRPr lang="en-IN" dirty="0"/>
          </a:p>
        </p:txBody>
      </p:sp>
      <p:sp>
        <p:nvSpPr>
          <p:cNvPr id="3" name="Content Placeholder 2">
            <a:extLst>
              <a:ext uri="{FF2B5EF4-FFF2-40B4-BE49-F238E27FC236}">
                <a16:creationId xmlns:a16="http://schemas.microsoft.com/office/drawing/2014/main" id="{4BD3A7CD-5161-4C33-BF5B-6755D37EEB9C}"/>
              </a:ext>
            </a:extLst>
          </p:cNvPr>
          <p:cNvSpPr>
            <a:spLocks noGrp="1"/>
          </p:cNvSpPr>
          <p:nvPr>
            <p:ph idx="1"/>
          </p:nvPr>
        </p:nvSpPr>
        <p:spPr>
          <a:xfrm>
            <a:off x="2592925" y="2150201"/>
            <a:ext cx="8915400" cy="4026214"/>
          </a:xfrm>
        </p:spPr>
        <p:txBody>
          <a:bodyPr>
            <a:normAutofit/>
          </a:bodyPr>
          <a:lstStyle/>
          <a:p>
            <a:pPr algn="just">
              <a:lnSpc>
                <a:spcPct val="107000"/>
              </a:lnSpc>
              <a:spcAft>
                <a:spcPts val="800"/>
              </a:spcAft>
            </a:pPr>
            <a:r>
              <a:rPr lang="en-IN" sz="2000" dirty="0">
                <a:effectLst/>
                <a:latin typeface="Calibri" panose="020F0502020204030204" pitchFamily="34" charset="0"/>
                <a:ea typeface="Calibri" panose="020F0502020204030204" pitchFamily="34" charset="0"/>
                <a:cs typeface="Mangal" panose="02040503050203030202" pitchFamily="18" charset="0"/>
              </a:rPr>
              <a:t>In case of 8086 systems, if the 8255 is to be interfaced with lower order data bus, the A</a:t>
            </a:r>
            <a:r>
              <a:rPr lang="en-IN" sz="2000" baseline="-25000" dirty="0">
                <a:effectLst/>
                <a:latin typeface="Calibri" panose="020F0502020204030204" pitchFamily="34" charset="0"/>
                <a:ea typeface="Calibri" panose="020F0502020204030204" pitchFamily="34" charset="0"/>
                <a:cs typeface="Mangal" panose="02040503050203030202" pitchFamily="18" charset="0"/>
              </a:rPr>
              <a:t>0</a:t>
            </a:r>
            <a:r>
              <a:rPr lang="en-IN" sz="2000" dirty="0">
                <a:effectLst/>
                <a:latin typeface="Calibri" panose="020F0502020204030204" pitchFamily="34" charset="0"/>
                <a:ea typeface="Calibri" panose="020F0502020204030204" pitchFamily="34" charset="0"/>
                <a:cs typeface="Mangal" panose="02040503050203030202" pitchFamily="18" charset="0"/>
              </a:rPr>
              <a:t> and A</a:t>
            </a:r>
            <a:r>
              <a:rPr lang="en-IN" sz="2000" baseline="-25000" dirty="0">
                <a:effectLst/>
                <a:latin typeface="Calibri" panose="020F0502020204030204" pitchFamily="34" charset="0"/>
                <a:ea typeface="Calibri" panose="020F0502020204030204" pitchFamily="34" charset="0"/>
                <a:cs typeface="Mangal" panose="02040503050203030202" pitchFamily="18" charset="0"/>
              </a:rPr>
              <a:t>1</a:t>
            </a:r>
            <a:r>
              <a:rPr lang="en-IN" sz="2000" dirty="0">
                <a:effectLst/>
                <a:latin typeface="Calibri" panose="020F0502020204030204" pitchFamily="34" charset="0"/>
                <a:ea typeface="Calibri" panose="020F0502020204030204" pitchFamily="34" charset="0"/>
                <a:cs typeface="Mangal" panose="02040503050203030202" pitchFamily="18" charset="0"/>
              </a:rPr>
              <a:t> pins of 8255 are connected with A</a:t>
            </a:r>
            <a:r>
              <a:rPr lang="en-IN" sz="2000" baseline="-25000" dirty="0">
                <a:effectLst/>
                <a:latin typeface="Calibri" panose="020F0502020204030204" pitchFamily="34" charset="0"/>
                <a:ea typeface="Calibri" panose="020F0502020204030204" pitchFamily="34" charset="0"/>
                <a:cs typeface="Mangal" panose="02040503050203030202" pitchFamily="18" charset="0"/>
              </a:rPr>
              <a:t>1</a:t>
            </a:r>
            <a:r>
              <a:rPr lang="en-IN" sz="2000" dirty="0">
                <a:effectLst/>
                <a:latin typeface="Calibri" panose="020F0502020204030204" pitchFamily="34" charset="0"/>
                <a:ea typeface="Calibri" panose="020F0502020204030204" pitchFamily="34" charset="0"/>
                <a:cs typeface="Mangal" panose="02040503050203030202" pitchFamily="18" charset="0"/>
              </a:rPr>
              <a:t> and A</a:t>
            </a:r>
            <a:r>
              <a:rPr lang="en-IN" sz="2000" baseline="-25000" dirty="0">
                <a:effectLst/>
                <a:latin typeface="Calibri" panose="020F0502020204030204" pitchFamily="34" charset="0"/>
                <a:ea typeface="Calibri" panose="020F0502020204030204" pitchFamily="34" charset="0"/>
                <a:cs typeface="Mangal" panose="02040503050203030202" pitchFamily="18" charset="0"/>
              </a:rPr>
              <a:t>2</a:t>
            </a:r>
            <a:r>
              <a:rPr lang="en-IN" sz="2000" dirty="0">
                <a:effectLst/>
                <a:latin typeface="Calibri" panose="020F0502020204030204" pitchFamily="34" charset="0"/>
                <a:ea typeface="Calibri" panose="020F0502020204030204" pitchFamily="34" charset="0"/>
                <a:cs typeface="Mangal" panose="02040503050203030202" pitchFamily="18" charset="0"/>
              </a:rPr>
              <a:t> respectively.</a:t>
            </a:r>
          </a:p>
          <a:p>
            <a:pPr algn="just">
              <a:lnSpc>
                <a:spcPct val="107000"/>
              </a:lnSpc>
              <a:spcAft>
                <a:spcPts val="800"/>
              </a:spcAft>
            </a:pPr>
            <a:r>
              <a:rPr lang="en-IN" sz="2000" dirty="0">
                <a:effectLst/>
                <a:latin typeface="Calibri" panose="020F0502020204030204" pitchFamily="34" charset="0"/>
                <a:ea typeface="Calibri" panose="020F0502020204030204" pitchFamily="34" charset="0"/>
                <a:cs typeface="Mangal" panose="02040503050203030202" pitchFamily="18" charset="0"/>
              </a:rPr>
              <a:t> D</a:t>
            </a:r>
            <a:r>
              <a:rPr lang="en-IN" sz="2000" baseline="-25000" dirty="0">
                <a:effectLst/>
                <a:latin typeface="Calibri" panose="020F0502020204030204" pitchFamily="34" charset="0"/>
                <a:ea typeface="Calibri" panose="020F0502020204030204" pitchFamily="34" charset="0"/>
                <a:cs typeface="Mangal" panose="02040503050203030202" pitchFamily="18" charset="0"/>
              </a:rPr>
              <a:t>0</a:t>
            </a:r>
            <a:r>
              <a:rPr lang="en-IN" sz="2000" dirty="0">
                <a:effectLst/>
                <a:latin typeface="Calibri" panose="020F0502020204030204" pitchFamily="34" charset="0"/>
                <a:ea typeface="Calibri" panose="020F0502020204030204" pitchFamily="34" charset="0"/>
                <a:cs typeface="Mangal" panose="02040503050203030202" pitchFamily="18" charset="0"/>
              </a:rPr>
              <a:t>-D</a:t>
            </a:r>
            <a:r>
              <a:rPr lang="en-IN" sz="2000" baseline="-25000" dirty="0">
                <a:effectLst/>
                <a:latin typeface="Calibri" panose="020F0502020204030204" pitchFamily="34" charset="0"/>
                <a:ea typeface="Calibri" panose="020F0502020204030204" pitchFamily="34" charset="0"/>
                <a:cs typeface="Mangal" panose="02040503050203030202" pitchFamily="18" charset="0"/>
              </a:rPr>
              <a:t>7</a:t>
            </a:r>
            <a:r>
              <a:rPr lang="en-IN" sz="2000" dirty="0">
                <a:effectLst/>
                <a:latin typeface="Calibri" panose="020F0502020204030204" pitchFamily="34" charset="0"/>
                <a:ea typeface="Calibri" panose="020F0502020204030204" pitchFamily="34" charset="0"/>
                <a:cs typeface="Mangal" panose="02040503050203030202" pitchFamily="18" charset="0"/>
              </a:rPr>
              <a:t>: These are the data bus lines those carry data or control word to/from the microprocessor. </a:t>
            </a:r>
          </a:p>
          <a:p>
            <a:pPr algn="just">
              <a:lnSpc>
                <a:spcPct val="107000"/>
              </a:lnSpc>
              <a:spcAft>
                <a:spcPts val="800"/>
              </a:spcAft>
            </a:pPr>
            <a:r>
              <a:rPr lang="en-IN" sz="2000" dirty="0">
                <a:effectLst/>
                <a:latin typeface="Calibri" panose="020F0502020204030204" pitchFamily="34" charset="0"/>
                <a:ea typeface="Calibri" panose="020F0502020204030204" pitchFamily="34" charset="0"/>
                <a:cs typeface="Mangal" panose="02040503050203030202" pitchFamily="18" charset="0"/>
              </a:rPr>
              <a:t>RESET: A logic high on this line clears the control word register of 8255. All ports are set as input ports by default after reset.</a:t>
            </a:r>
          </a:p>
          <a:p>
            <a:pPr algn="just">
              <a:lnSpc>
                <a:spcPct val="107000"/>
              </a:lnSpc>
              <a:spcAft>
                <a:spcPts val="800"/>
              </a:spcAft>
            </a:pPr>
            <a:r>
              <a:rPr lang="en-IN" sz="2000" dirty="0">
                <a:effectLst/>
                <a:latin typeface="Calibri" panose="020F0502020204030204" pitchFamily="34" charset="0"/>
                <a:ea typeface="Calibri" panose="020F0502020204030204" pitchFamily="34" charset="0"/>
                <a:cs typeface="Mangal" panose="02040503050203030202" pitchFamily="18" charset="0"/>
              </a:rPr>
              <a:t>It has a 40 pins of 4 groups.</a:t>
            </a:r>
          </a:p>
          <a:p>
            <a:pPr marL="0" indent="0">
              <a:buNone/>
            </a:pPr>
            <a:endParaRPr lang="en-IN" dirty="0"/>
          </a:p>
        </p:txBody>
      </p:sp>
      <p:sp>
        <p:nvSpPr>
          <p:cNvPr id="4" name="Slide Number Placeholder 3">
            <a:extLst>
              <a:ext uri="{FF2B5EF4-FFF2-40B4-BE49-F238E27FC236}">
                <a16:creationId xmlns:a16="http://schemas.microsoft.com/office/drawing/2014/main" id="{9B01FDF7-3951-4898-9C69-20F8ADCFEC9E}"/>
              </a:ext>
            </a:extLst>
          </p:cNvPr>
          <p:cNvSpPr>
            <a:spLocks noGrp="1"/>
          </p:cNvSpPr>
          <p:nvPr>
            <p:ph type="sldNum" sz="quarter" idx="12"/>
          </p:nvPr>
        </p:nvSpPr>
        <p:spPr/>
        <p:txBody>
          <a:bodyPr/>
          <a:lstStyle/>
          <a:p>
            <a:fld id="{D57F1E4F-1CFF-5643-939E-217C01CDF565}" type="slidenum">
              <a:rPr lang="en-US" smtClean="0"/>
              <a:pPr/>
              <a:t>26</a:t>
            </a:fld>
            <a:endParaRPr lang="en-US" dirty="0"/>
          </a:p>
        </p:txBody>
      </p:sp>
    </p:spTree>
    <p:extLst>
      <p:ext uri="{BB962C8B-B14F-4D97-AF65-F5344CB8AC3E}">
        <p14:creationId xmlns:p14="http://schemas.microsoft.com/office/powerpoint/2010/main" val="12781153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C7030-A470-4EDA-87F9-3CDD19569329}"/>
              </a:ext>
            </a:extLst>
          </p:cNvPr>
          <p:cNvSpPr>
            <a:spLocks noGrp="1"/>
          </p:cNvSpPr>
          <p:nvPr>
            <p:ph type="title"/>
          </p:nvPr>
        </p:nvSpPr>
        <p:spPr>
          <a:xfrm>
            <a:off x="1590261" y="528803"/>
            <a:ext cx="2955235" cy="2174640"/>
          </a:xfrm>
        </p:spPr>
        <p:txBody>
          <a:bodyPr>
            <a:noAutofit/>
          </a:bodyPr>
          <a:lstStyle/>
          <a:p>
            <a:r>
              <a:rPr lang="en-IN" sz="3200" dirty="0"/>
              <a:t>8255 – </a:t>
            </a:r>
            <a:br>
              <a:rPr lang="en-IN" sz="3200" dirty="0"/>
            </a:br>
            <a:r>
              <a:rPr lang="en-IN" sz="3200" dirty="0"/>
              <a:t>Internal </a:t>
            </a:r>
            <a:br>
              <a:rPr lang="en-IN" sz="3200" dirty="0"/>
            </a:br>
            <a:r>
              <a:rPr lang="en-IN" sz="3200" dirty="0"/>
              <a:t>Architecture</a:t>
            </a:r>
          </a:p>
        </p:txBody>
      </p:sp>
      <p:sp>
        <p:nvSpPr>
          <p:cNvPr id="3" name="Content Placeholder 2">
            <a:extLst>
              <a:ext uri="{FF2B5EF4-FFF2-40B4-BE49-F238E27FC236}">
                <a16:creationId xmlns:a16="http://schemas.microsoft.com/office/drawing/2014/main" id="{8A4EFC16-6146-4CDF-95EE-702BA7ADE28B}"/>
              </a:ext>
            </a:extLst>
          </p:cNvPr>
          <p:cNvSpPr>
            <a:spLocks noGrp="1"/>
          </p:cNvSpPr>
          <p:nvPr>
            <p:ph idx="1"/>
          </p:nvPr>
        </p:nvSpPr>
        <p:spPr>
          <a:xfrm>
            <a:off x="4417023" y="5635003"/>
            <a:ext cx="4288666" cy="460997"/>
          </a:xfrm>
        </p:spPr>
        <p:txBody>
          <a:bodyPr/>
          <a:lstStyle/>
          <a:p>
            <a:pPr marL="0" indent="0">
              <a:buNone/>
            </a:pPr>
            <a:r>
              <a:rPr lang="en-IN" dirty="0"/>
              <a:t>8255 Internal Architecture</a:t>
            </a:r>
          </a:p>
        </p:txBody>
      </p:sp>
      <p:pic>
        <p:nvPicPr>
          <p:cNvPr id="5" name="Picture 4">
            <a:extLst>
              <a:ext uri="{FF2B5EF4-FFF2-40B4-BE49-F238E27FC236}">
                <a16:creationId xmlns:a16="http://schemas.microsoft.com/office/drawing/2014/main" id="{6405EFD4-C35D-4D04-9FE4-85D06F0F4C7F}"/>
              </a:ext>
            </a:extLst>
          </p:cNvPr>
          <p:cNvPicPr>
            <a:picLocks noChangeAspect="1"/>
          </p:cNvPicPr>
          <p:nvPr/>
        </p:nvPicPr>
        <p:blipFill>
          <a:blip r:embed="rId2"/>
          <a:stretch>
            <a:fillRect/>
          </a:stretch>
        </p:blipFill>
        <p:spPr>
          <a:xfrm>
            <a:off x="4417023" y="624110"/>
            <a:ext cx="7087589" cy="4915586"/>
          </a:xfrm>
          <a:prstGeom prst="rect">
            <a:avLst/>
          </a:prstGeom>
          <a:ln>
            <a:solidFill>
              <a:schemeClr val="accent2">
                <a:lumMod val="50000"/>
              </a:schemeClr>
            </a:solidFill>
          </a:ln>
          <a:effectLst>
            <a:outerShdw blurRad="292100" dist="139700" dir="2700000" algn="tl" rotWithShape="0">
              <a:srgbClr val="333333">
                <a:alpha val="65000"/>
              </a:srgbClr>
            </a:outerShdw>
          </a:effectLst>
        </p:spPr>
      </p:pic>
      <p:sp>
        <p:nvSpPr>
          <p:cNvPr id="4" name="TextBox 3">
            <a:extLst>
              <a:ext uri="{FF2B5EF4-FFF2-40B4-BE49-F238E27FC236}">
                <a16:creationId xmlns:a16="http://schemas.microsoft.com/office/drawing/2014/main" id="{53276BF2-EEE4-4880-8930-4A15B8618172}"/>
              </a:ext>
            </a:extLst>
          </p:cNvPr>
          <p:cNvSpPr txBox="1"/>
          <p:nvPr/>
        </p:nvSpPr>
        <p:spPr>
          <a:xfrm>
            <a:off x="886266" y="2703443"/>
            <a:ext cx="3277772" cy="2051331"/>
          </a:xfrm>
          <a:prstGeom prst="rect">
            <a:avLst/>
          </a:prstGeom>
          <a:solidFill>
            <a:schemeClr val="accent3">
              <a:lumMod val="20000"/>
              <a:lumOff val="80000"/>
            </a:schemeClr>
          </a:solidFill>
          <a:ln w="3175">
            <a:solidFill>
              <a:schemeClr val="tx1"/>
            </a:solidFill>
          </a:ln>
        </p:spPr>
        <p:txBody>
          <a:bodyPr wrap="square" rtlCol="0">
            <a:spAutoFit/>
          </a:bodyPr>
          <a:lstStyle/>
          <a:p>
            <a:pPr marL="0" marR="0" lvl="0" indent="0" algn="just" defTabSz="457200" rtl="0" eaLnBrk="1" fontAlgn="auto" latinLnBrk="0" hangingPunct="1">
              <a:lnSpc>
                <a:spcPct val="107000"/>
              </a:lnSpc>
              <a:spcBef>
                <a:spcPts val="0"/>
              </a:spcBef>
              <a:spcAft>
                <a:spcPts val="0"/>
              </a:spcAft>
              <a:buClrTx/>
              <a:buSzTx/>
              <a:buFontTx/>
              <a:buNone/>
              <a:tabLst/>
              <a:defRPr/>
            </a:pPr>
            <a:r>
              <a:rPr kumimoji="0" lang="en-IN" sz="20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Mangal" panose="02040503050203030202" pitchFamily="18" charset="0"/>
              </a:rPr>
              <a:t>SECTIONS</a:t>
            </a:r>
            <a:r>
              <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Mangal" panose="02040503050203030202" pitchFamily="18" charset="0"/>
              </a:rPr>
              <a:t> </a:t>
            </a:r>
          </a:p>
          <a:p>
            <a:pPr marL="457200" marR="0" lvl="0" indent="-457200" algn="just" defTabSz="457200" rtl="0" eaLnBrk="1" fontAlgn="auto" latinLnBrk="0" hangingPunct="1">
              <a:lnSpc>
                <a:spcPct val="107000"/>
              </a:lnSpc>
              <a:spcBef>
                <a:spcPts val="0"/>
              </a:spcBef>
              <a:spcAft>
                <a:spcPts val="0"/>
              </a:spcAft>
              <a:buClrTx/>
              <a:buSzTx/>
              <a:buFont typeface="+mj-lt"/>
              <a:buAutoNum type="arabicPeriod"/>
              <a:tabLst/>
              <a:defRPr/>
            </a:pPr>
            <a:r>
              <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Mangal" panose="02040503050203030202" pitchFamily="18" charset="0"/>
              </a:rPr>
              <a:t>Data bus </a:t>
            </a:r>
          </a:p>
          <a:p>
            <a:pPr marL="457200" marR="0" lvl="0" indent="-457200" algn="just" defTabSz="457200" rtl="0" eaLnBrk="1" fontAlgn="auto" latinLnBrk="0" hangingPunct="1">
              <a:lnSpc>
                <a:spcPct val="107000"/>
              </a:lnSpc>
              <a:spcBef>
                <a:spcPts val="0"/>
              </a:spcBef>
              <a:spcAft>
                <a:spcPts val="0"/>
              </a:spcAft>
              <a:buClrTx/>
              <a:buSzTx/>
              <a:buFont typeface="+mj-lt"/>
              <a:buAutoNum type="arabicPeriod"/>
              <a:tabLst/>
              <a:defRPr/>
            </a:pPr>
            <a:r>
              <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Mangal" panose="02040503050203030202" pitchFamily="18" charset="0"/>
              </a:rPr>
              <a:t>Read Write control logic </a:t>
            </a:r>
          </a:p>
          <a:p>
            <a:pPr marL="457200" marR="0" lvl="0" indent="-457200" algn="just" defTabSz="457200" rtl="0" eaLnBrk="1" fontAlgn="auto" latinLnBrk="0" hangingPunct="1">
              <a:lnSpc>
                <a:spcPct val="107000"/>
              </a:lnSpc>
              <a:spcBef>
                <a:spcPts val="0"/>
              </a:spcBef>
              <a:spcAft>
                <a:spcPts val="0"/>
              </a:spcAft>
              <a:buClrTx/>
              <a:buSzTx/>
              <a:buFont typeface="+mj-lt"/>
              <a:buAutoNum type="arabicPeriod"/>
              <a:tabLst/>
              <a:defRPr/>
            </a:pPr>
            <a:r>
              <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Mangal" panose="02040503050203030202" pitchFamily="18" charset="0"/>
              </a:rPr>
              <a:t>Group A and Group B controls </a:t>
            </a:r>
          </a:p>
          <a:p>
            <a:pPr marL="457200" marR="0" lvl="0" indent="-457200" algn="just" defTabSz="457200" rtl="0" eaLnBrk="1" fontAlgn="auto" latinLnBrk="0" hangingPunct="1">
              <a:lnSpc>
                <a:spcPct val="107000"/>
              </a:lnSpc>
              <a:spcBef>
                <a:spcPts val="0"/>
              </a:spcBef>
              <a:spcAft>
                <a:spcPts val="0"/>
              </a:spcAft>
              <a:buClrTx/>
              <a:buSzTx/>
              <a:buFont typeface="+mj-lt"/>
              <a:buAutoNum type="arabicPeriod"/>
              <a:tabLst/>
              <a:defRPr/>
            </a:pPr>
            <a:r>
              <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Mangal" panose="02040503050203030202" pitchFamily="18" charset="0"/>
              </a:rPr>
              <a:t>Port A, B and C </a:t>
            </a:r>
            <a:endParaRPr kumimoji="0" lang="en-IN" sz="2000" b="0" i="0" u="none" strike="noStrike" kern="1200" cap="none" spc="0" normalizeH="0" baseline="0" noProof="0" dirty="0">
              <a:ln>
                <a:noFill/>
              </a:ln>
              <a:solidFill>
                <a:prstClr val="black"/>
              </a:solidFill>
              <a:effectLst/>
              <a:uLnTx/>
              <a:uFillTx/>
              <a:latin typeface="Century Gothic"/>
              <a:ea typeface="+mn-ea"/>
              <a:cs typeface="+mn-cs"/>
            </a:endParaRPr>
          </a:p>
        </p:txBody>
      </p:sp>
      <p:sp>
        <p:nvSpPr>
          <p:cNvPr id="6" name="Slide Number Placeholder 5">
            <a:extLst>
              <a:ext uri="{FF2B5EF4-FFF2-40B4-BE49-F238E27FC236}">
                <a16:creationId xmlns:a16="http://schemas.microsoft.com/office/drawing/2014/main" id="{FBB858E1-DDFF-4695-A16F-64A3334F76B1}"/>
              </a:ext>
            </a:extLst>
          </p:cNvPr>
          <p:cNvSpPr>
            <a:spLocks noGrp="1"/>
          </p:cNvSpPr>
          <p:nvPr>
            <p:ph type="sldNum" sz="quarter" idx="12"/>
          </p:nvPr>
        </p:nvSpPr>
        <p:spPr/>
        <p:txBody>
          <a:bodyPr/>
          <a:lstStyle/>
          <a:p>
            <a:fld id="{D57F1E4F-1CFF-5643-939E-217C01CDF565}" type="slidenum">
              <a:rPr lang="en-US" smtClean="0"/>
              <a:pPr/>
              <a:t>27</a:t>
            </a:fld>
            <a:endParaRPr lang="en-US" dirty="0"/>
          </a:p>
        </p:txBody>
      </p:sp>
    </p:spTree>
    <p:extLst>
      <p:ext uri="{BB962C8B-B14F-4D97-AF65-F5344CB8AC3E}">
        <p14:creationId xmlns:p14="http://schemas.microsoft.com/office/powerpoint/2010/main" val="8412890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5DFEA-A823-409A-ACB8-6FCEA1C3EDF5}"/>
              </a:ext>
            </a:extLst>
          </p:cNvPr>
          <p:cNvSpPr>
            <a:spLocks noGrp="1"/>
          </p:cNvSpPr>
          <p:nvPr>
            <p:ph type="title"/>
          </p:nvPr>
        </p:nvSpPr>
        <p:spPr>
          <a:xfrm>
            <a:off x="2592925" y="624110"/>
            <a:ext cx="8911687" cy="873386"/>
          </a:xfrm>
        </p:spPr>
        <p:txBody>
          <a:bodyPr>
            <a:normAutofit/>
          </a:bodyPr>
          <a:lstStyle/>
          <a:p>
            <a:r>
              <a:rPr lang="en-IN" dirty="0"/>
              <a:t>Architecture – Explanation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4591C5F-3513-4EF5-BBC7-9A623FB19064}"/>
                  </a:ext>
                </a:extLst>
              </p:cNvPr>
              <p:cNvSpPr>
                <a:spLocks noGrp="1"/>
              </p:cNvSpPr>
              <p:nvPr>
                <p:ph idx="1"/>
              </p:nvPr>
            </p:nvSpPr>
            <p:spPr>
              <a:xfrm>
                <a:off x="1696278" y="1497496"/>
                <a:ext cx="9808334" cy="4505739"/>
              </a:xfrm>
            </p:spPr>
            <p:txBody>
              <a:bodyPr>
                <a:noAutofit/>
              </a:bodyPr>
              <a:lstStyle/>
              <a:p>
                <a:pPr marL="457200" indent="-457200" algn="just">
                  <a:lnSpc>
                    <a:spcPct val="107000"/>
                  </a:lnSpc>
                  <a:spcBef>
                    <a:spcPts val="0"/>
                  </a:spcBef>
                  <a:spcAft>
                    <a:spcPts val="800"/>
                  </a:spcAft>
                  <a:buFont typeface="+mj-lt"/>
                  <a:buAutoNum type="arabicPeriod"/>
                </a:pPr>
                <a:r>
                  <a:rPr lang="en-IN" sz="2000" b="1" dirty="0">
                    <a:effectLst/>
                    <a:latin typeface="Calibri" panose="020F0502020204030204" pitchFamily="34" charset="0"/>
                    <a:ea typeface="Calibri" panose="020F0502020204030204" pitchFamily="34" charset="0"/>
                    <a:cs typeface="Mangal" panose="02040503050203030202" pitchFamily="18" charset="0"/>
                  </a:rPr>
                  <a:t>Data bus buffer</a:t>
                </a:r>
                <a:r>
                  <a:rPr lang="en-IN" sz="2000" dirty="0">
                    <a:effectLst/>
                    <a:latin typeface="Calibri" panose="020F0502020204030204" pitchFamily="34" charset="0"/>
                    <a:ea typeface="Calibri" panose="020F0502020204030204" pitchFamily="34" charset="0"/>
                    <a:cs typeface="Mangal" panose="02040503050203030202" pitchFamily="18" charset="0"/>
                  </a:rPr>
                  <a:t>: This is a tristate bidirectional buffer used to interface the 8255 to system data bus. Data is transmitted or received by the buffer on execution of input or output instruction by the CPU. </a:t>
                </a:r>
              </a:p>
              <a:p>
                <a:pPr lvl="1" algn="just">
                  <a:lnSpc>
                    <a:spcPct val="107000"/>
                  </a:lnSpc>
                  <a:spcBef>
                    <a:spcPts val="0"/>
                  </a:spcBef>
                  <a:spcAft>
                    <a:spcPts val="800"/>
                  </a:spcAft>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Mangal" panose="02040503050203030202" pitchFamily="18" charset="0"/>
                  </a:rPr>
                  <a:t> </a:t>
                </a:r>
                <a:r>
                  <a:rPr lang="en-IN" sz="2000" dirty="0">
                    <a:effectLst/>
                    <a:latin typeface="Calibri" panose="020F0502020204030204" pitchFamily="34" charset="0"/>
                    <a:ea typeface="Calibri" panose="020F0502020204030204" pitchFamily="34" charset="0"/>
                    <a:cs typeface="Mangal" panose="02040503050203030202" pitchFamily="18" charset="0"/>
                  </a:rPr>
                  <a:t>Control word and status information are also transferred through this unit. </a:t>
                </a:r>
              </a:p>
              <a:p>
                <a:pPr marL="457200" indent="-457200" algn="just">
                  <a:lnSpc>
                    <a:spcPct val="107000"/>
                  </a:lnSpc>
                  <a:spcBef>
                    <a:spcPts val="0"/>
                  </a:spcBef>
                  <a:spcAft>
                    <a:spcPts val="800"/>
                  </a:spcAft>
                  <a:buFont typeface="+mj-lt"/>
                  <a:buAutoNum type="arabicPeriod"/>
                </a:pPr>
                <a:r>
                  <a:rPr lang="en-IN" sz="2000" b="1" dirty="0">
                    <a:effectLst/>
                    <a:latin typeface="Calibri" panose="020F0502020204030204" pitchFamily="34" charset="0"/>
                    <a:ea typeface="Calibri" panose="020F0502020204030204" pitchFamily="34" charset="0"/>
                    <a:cs typeface="Mangal" panose="02040503050203030202" pitchFamily="18" charset="0"/>
                  </a:rPr>
                  <a:t>Read/Write control logic</a:t>
                </a:r>
                <a:r>
                  <a:rPr lang="en-IN" sz="2000" dirty="0">
                    <a:effectLst/>
                    <a:latin typeface="Calibri" panose="020F0502020204030204" pitchFamily="34" charset="0"/>
                    <a:ea typeface="Calibri" panose="020F0502020204030204" pitchFamily="34" charset="0"/>
                    <a:cs typeface="Mangal" panose="02040503050203030202" pitchFamily="18" charset="0"/>
                  </a:rPr>
                  <a:t>: This unit accepts control signals (</a:t>
                </a:r>
                <a14:m>
                  <m:oMath xmlns:m="http://schemas.openxmlformats.org/officeDocument/2006/math">
                    <m:r>
                      <a:rPr lang="en-IN" sz="2000">
                        <a:effectLst/>
                        <a:latin typeface="Cambria Math" panose="02040503050406030204" pitchFamily="18" charset="0"/>
                        <a:ea typeface="Calibri" panose="020F0502020204030204" pitchFamily="34" charset="0"/>
                        <a:cs typeface="Mangal" panose="02040503050203030202" pitchFamily="18" charset="0"/>
                      </a:rPr>
                      <m:t> </m:t>
                    </m:r>
                    <m:acc>
                      <m:accPr>
                        <m:chr m:val="̅"/>
                        <m:ctrlPr>
                          <a:rPr lang="en-IN" sz="2000" i="1">
                            <a:effectLst/>
                            <a:latin typeface="Cambria Math" panose="02040503050406030204" pitchFamily="18" charset="0"/>
                            <a:ea typeface="Times New Roman" panose="02020603050405020304" pitchFamily="18" charset="0"/>
                            <a:cs typeface="Mangal" panose="02040503050203030202" pitchFamily="18" charset="0"/>
                          </a:rPr>
                        </m:ctrlPr>
                      </m:accPr>
                      <m:e>
                        <m:r>
                          <a:rPr lang="en-IN" sz="2000" i="1">
                            <a:effectLst/>
                            <a:latin typeface="Cambria Math" panose="02040503050406030204" pitchFamily="18" charset="0"/>
                            <a:ea typeface="Times New Roman" panose="02020603050405020304" pitchFamily="18" charset="0"/>
                            <a:cs typeface="Mangal" panose="02040503050203030202" pitchFamily="18" charset="0"/>
                          </a:rPr>
                          <m:t>𝑅𝐷</m:t>
                        </m:r>
                      </m:e>
                    </m:acc>
                  </m:oMath>
                </a14:m>
                <a:r>
                  <a:rPr lang="en-IN" sz="2000" dirty="0">
                    <a:effectLst/>
                    <a:latin typeface="Calibri" panose="020F0502020204030204" pitchFamily="34" charset="0"/>
                    <a:ea typeface="Calibri" panose="020F0502020204030204" pitchFamily="34" charset="0"/>
                    <a:cs typeface="Mangal" panose="02040503050203030202" pitchFamily="18" charset="0"/>
                  </a:rPr>
                  <a:t>,  </a:t>
                </a:r>
                <a14:m>
                  <m:oMath xmlns:m="http://schemas.openxmlformats.org/officeDocument/2006/math">
                    <m:acc>
                      <m:accPr>
                        <m:chr m:val="̅"/>
                        <m:ctrlPr>
                          <a:rPr lang="en-IN" sz="2000" i="1">
                            <a:effectLst/>
                            <a:latin typeface="Cambria Math" panose="02040503050406030204" pitchFamily="18" charset="0"/>
                            <a:ea typeface="Times New Roman" panose="02020603050405020304" pitchFamily="18" charset="0"/>
                            <a:cs typeface="Mangal" panose="02040503050203030202" pitchFamily="18" charset="0"/>
                          </a:rPr>
                        </m:ctrlPr>
                      </m:accPr>
                      <m:e>
                        <m:r>
                          <a:rPr lang="en-IN" sz="2000" i="1">
                            <a:effectLst/>
                            <a:latin typeface="Cambria Math" panose="02040503050406030204" pitchFamily="18" charset="0"/>
                            <a:ea typeface="Times New Roman" panose="02020603050405020304" pitchFamily="18" charset="0"/>
                            <a:cs typeface="Mangal" panose="02040503050203030202" pitchFamily="18" charset="0"/>
                          </a:rPr>
                          <m:t>𝑊𝑅</m:t>
                        </m:r>
                      </m:e>
                    </m:acc>
                  </m:oMath>
                </a14:m>
                <a:r>
                  <a:rPr lang="en-IN" sz="2000" dirty="0">
                    <a:effectLst/>
                    <a:latin typeface="Calibri" panose="020F0502020204030204" pitchFamily="34" charset="0"/>
                    <a:ea typeface="Calibri" panose="020F0502020204030204" pitchFamily="34" charset="0"/>
                    <a:cs typeface="Mangal" panose="02040503050203030202" pitchFamily="18" charset="0"/>
                  </a:rPr>
                  <a:t> ) and also inputs from address bus and issues commands to individual group of control blocks ( Group A, Group B).</a:t>
                </a:r>
              </a:p>
              <a:p>
                <a:pPr marL="457200" indent="-457200" algn="just">
                  <a:lnSpc>
                    <a:spcPct val="107000"/>
                  </a:lnSpc>
                  <a:spcBef>
                    <a:spcPts val="0"/>
                  </a:spcBef>
                  <a:spcAft>
                    <a:spcPts val="800"/>
                  </a:spcAft>
                  <a:buFont typeface="+mj-lt"/>
                  <a:buAutoNum type="arabicPeriod"/>
                </a:pPr>
                <a:r>
                  <a:rPr lang="en-IN" sz="2000" b="1" dirty="0">
                    <a:effectLst/>
                    <a:latin typeface="Calibri" panose="020F0502020204030204" pitchFamily="34" charset="0"/>
                    <a:ea typeface="Calibri" panose="020F0502020204030204" pitchFamily="34" charset="0"/>
                    <a:cs typeface="Mangal" panose="02040503050203030202" pitchFamily="18" charset="0"/>
                  </a:rPr>
                  <a:t>Group A and Group B controls</a:t>
                </a:r>
                <a:r>
                  <a:rPr lang="en-IN" sz="2000" dirty="0">
                    <a:effectLst/>
                    <a:latin typeface="Calibri" panose="020F0502020204030204" pitchFamily="34" charset="0"/>
                    <a:ea typeface="Calibri" panose="020F0502020204030204" pitchFamily="34" charset="0"/>
                    <a:cs typeface="Mangal" panose="02040503050203030202" pitchFamily="18" charset="0"/>
                  </a:rPr>
                  <a:t>: These block receive control from the CPU and issues commands to their respective ports. </a:t>
                </a:r>
              </a:p>
              <a:p>
                <a:pPr lvl="1" algn="just">
                  <a:lnSpc>
                    <a:spcPct val="107000"/>
                  </a:lnSpc>
                  <a:spcBef>
                    <a:spcPts val="0"/>
                  </a:spcBef>
                  <a:spcAft>
                    <a:spcPts val="800"/>
                  </a:spcAft>
                  <a:buFont typeface="Wingdings" panose="05000000000000000000" pitchFamily="2" charset="2"/>
                  <a:buChar char="§"/>
                </a:pPr>
                <a:r>
                  <a:rPr lang="en-IN" sz="2000" dirty="0">
                    <a:effectLst/>
                    <a:latin typeface="Calibri" panose="020F0502020204030204" pitchFamily="34" charset="0"/>
                    <a:ea typeface="Calibri" panose="020F0502020204030204" pitchFamily="34" charset="0"/>
                    <a:cs typeface="Mangal" panose="02040503050203030202" pitchFamily="18" charset="0"/>
                  </a:rPr>
                  <a:t> Group A - PA and PCU (PC</a:t>
                </a:r>
                <a:r>
                  <a:rPr lang="en-IN" sz="2000" baseline="-25000" dirty="0">
                    <a:effectLst/>
                    <a:latin typeface="Calibri" panose="020F0502020204030204" pitchFamily="34" charset="0"/>
                    <a:ea typeface="Calibri" panose="020F0502020204030204" pitchFamily="34" charset="0"/>
                    <a:cs typeface="Mangal" panose="02040503050203030202" pitchFamily="18" charset="0"/>
                  </a:rPr>
                  <a:t>7</a:t>
                </a:r>
                <a:r>
                  <a:rPr lang="en-IN" sz="2000" dirty="0">
                    <a:effectLst/>
                    <a:latin typeface="Calibri" panose="020F0502020204030204" pitchFamily="34" charset="0"/>
                    <a:ea typeface="Calibri" panose="020F0502020204030204" pitchFamily="34" charset="0"/>
                    <a:cs typeface="Mangal" panose="02040503050203030202" pitchFamily="18" charset="0"/>
                  </a:rPr>
                  <a:t> –PC</a:t>
                </a:r>
                <a:r>
                  <a:rPr lang="en-IN" sz="2000" baseline="-25000" dirty="0">
                    <a:effectLst/>
                    <a:latin typeface="Calibri" panose="020F0502020204030204" pitchFamily="34" charset="0"/>
                    <a:ea typeface="Calibri" panose="020F0502020204030204" pitchFamily="34" charset="0"/>
                    <a:cs typeface="Mangal" panose="02040503050203030202" pitchFamily="18" charset="0"/>
                  </a:rPr>
                  <a:t>4</a:t>
                </a:r>
                <a:r>
                  <a:rPr lang="en-IN" sz="2000" dirty="0">
                    <a:effectLst/>
                    <a:latin typeface="Calibri" panose="020F0502020204030204" pitchFamily="34" charset="0"/>
                    <a:ea typeface="Calibri" panose="020F0502020204030204" pitchFamily="34" charset="0"/>
                    <a:cs typeface="Mangal" panose="02040503050203030202" pitchFamily="18" charset="0"/>
                  </a:rPr>
                  <a:t>)    Group B - PCL (PC</a:t>
                </a:r>
                <a:r>
                  <a:rPr lang="en-IN" sz="2000" baseline="-25000" dirty="0">
                    <a:effectLst/>
                    <a:latin typeface="Calibri" panose="020F0502020204030204" pitchFamily="34" charset="0"/>
                    <a:ea typeface="Calibri" panose="020F0502020204030204" pitchFamily="34" charset="0"/>
                    <a:cs typeface="Mangal" panose="02040503050203030202" pitchFamily="18" charset="0"/>
                  </a:rPr>
                  <a:t>3</a:t>
                </a:r>
                <a:r>
                  <a:rPr lang="en-IN" sz="2000" dirty="0">
                    <a:effectLst/>
                    <a:latin typeface="Calibri" panose="020F0502020204030204" pitchFamily="34" charset="0"/>
                    <a:ea typeface="Calibri" panose="020F0502020204030204" pitchFamily="34" charset="0"/>
                    <a:cs typeface="Mangal" panose="02040503050203030202" pitchFamily="18" charset="0"/>
                  </a:rPr>
                  <a:t> – PC</a:t>
                </a:r>
                <a:r>
                  <a:rPr lang="en-IN" sz="2000" baseline="-25000" dirty="0">
                    <a:effectLst/>
                    <a:latin typeface="Calibri" panose="020F0502020204030204" pitchFamily="34" charset="0"/>
                    <a:ea typeface="Calibri" panose="020F0502020204030204" pitchFamily="34" charset="0"/>
                    <a:cs typeface="Mangal" panose="02040503050203030202" pitchFamily="18" charset="0"/>
                  </a:rPr>
                  <a:t>0</a:t>
                </a:r>
                <a:r>
                  <a:rPr lang="en-IN" sz="2000" dirty="0">
                    <a:effectLst/>
                    <a:latin typeface="Calibri" panose="020F0502020204030204" pitchFamily="34" charset="0"/>
                    <a:ea typeface="Calibri" panose="020F0502020204030204" pitchFamily="34" charset="0"/>
                    <a:cs typeface="Mangal" panose="02040503050203030202" pitchFamily="18" charset="0"/>
                  </a:rPr>
                  <a:t>) </a:t>
                </a:r>
              </a:p>
              <a:p>
                <a:pPr lvl="1" algn="just">
                  <a:lnSpc>
                    <a:spcPct val="107000"/>
                  </a:lnSpc>
                  <a:spcBef>
                    <a:spcPts val="0"/>
                  </a:spcBef>
                  <a:spcAft>
                    <a:spcPts val="800"/>
                  </a:spcAft>
                  <a:buFont typeface="Wingdings" panose="05000000000000000000" pitchFamily="2" charset="2"/>
                  <a:buChar char="§"/>
                </a:pPr>
                <a:r>
                  <a:rPr lang="en-IN" sz="2000" dirty="0">
                    <a:effectLst/>
                    <a:latin typeface="Calibri" panose="020F0502020204030204" pitchFamily="34" charset="0"/>
                    <a:ea typeface="Calibri" panose="020F0502020204030204" pitchFamily="34" charset="0"/>
                    <a:cs typeface="Mangal" panose="02040503050203030202" pitchFamily="18" charset="0"/>
                  </a:rPr>
                  <a:t>CWR can only be written into no read operation of the CWR  is allowed.</a:t>
                </a:r>
              </a:p>
              <a:p>
                <a:endParaRPr lang="en-IN" sz="2000" dirty="0"/>
              </a:p>
            </p:txBody>
          </p:sp>
        </mc:Choice>
        <mc:Fallback xmlns="">
          <p:sp>
            <p:nvSpPr>
              <p:cNvPr id="3" name="Content Placeholder 2">
                <a:extLst>
                  <a:ext uri="{FF2B5EF4-FFF2-40B4-BE49-F238E27FC236}">
                    <a16:creationId xmlns:a16="http://schemas.microsoft.com/office/drawing/2014/main" id="{44591C5F-3513-4EF5-BBC7-9A623FB19064}"/>
                  </a:ext>
                </a:extLst>
              </p:cNvPr>
              <p:cNvSpPr>
                <a:spLocks noGrp="1" noRot="1" noChangeAspect="1" noMove="1" noResize="1" noEditPoints="1" noAdjustHandles="1" noChangeArrowheads="1" noChangeShapeType="1" noTextEdit="1"/>
              </p:cNvSpPr>
              <p:nvPr>
                <p:ph idx="1"/>
              </p:nvPr>
            </p:nvSpPr>
            <p:spPr>
              <a:xfrm>
                <a:off x="1696278" y="1497496"/>
                <a:ext cx="9808334" cy="4505739"/>
              </a:xfrm>
              <a:blipFill>
                <a:blip r:embed="rId2"/>
                <a:stretch>
                  <a:fillRect l="-684" t="-812" r="-684"/>
                </a:stretch>
              </a:blipFill>
            </p:spPr>
            <p:txBody>
              <a:bodyPr/>
              <a:lstStyle/>
              <a:p>
                <a:r>
                  <a:rPr lang="en-IN">
                    <a:noFill/>
                  </a:rPr>
                  <a:t> </a:t>
                </a:r>
              </a:p>
            </p:txBody>
          </p:sp>
        </mc:Fallback>
      </mc:AlternateContent>
      <p:sp>
        <p:nvSpPr>
          <p:cNvPr id="4" name="Slide Number Placeholder 3">
            <a:extLst>
              <a:ext uri="{FF2B5EF4-FFF2-40B4-BE49-F238E27FC236}">
                <a16:creationId xmlns:a16="http://schemas.microsoft.com/office/drawing/2014/main" id="{4995185D-77FC-45E8-8B7A-28059DCD0DD4}"/>
              </a:ext>
            </a:extLst>
          </p:cNvPr>
          <p:cNvSpPr>
            <a:spLocks noGrp="1"/>
          </p:cNvSpPr>
          <p:nvPr>
            <p:ph type="sldNum" sz="quarter" idx="12"/>
          </p:nvPr>
        </p:nvSpPr>
        <p:spPr/>
        <p:txBody>
          <a:bodyPr/>
          <a:lstStyle/>
          <a:p>
            <a:fld id="{D57F1E4F-1CFF-5643-939E-217C01CDF565}" type="slidenum">
              <a:rPr lang="en-US" smtClean="0"/>
              <a:pPr/>
              <a:t>28</a:t>
            </a:fld>
            <a:endParaRPr lang="en-US" dirty="0"/>
          </a:p>
        </p:txBody>
      </p:sp>
    </p:spTree>
    <p:extLst>
      <p:ext uri="{BB962C8B-B14F-4D97-AF65-F5344CB8AC3E}">
        <p14:creationId xmlns:p14="http://schemas.microsoft.com/office/powerpoint/2010/main" val="4654409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E8454-62C7-4B12-8840-5B611726F936}"/>
              </a:ext>
            </a:extLst>
          </p:cNvPr>
          <p:cNvSpPr>
            <a:spLocks noGrp="1"/>
          </p:cNvSpPr>
          <p:nvPr>
            <p:ph type="title"/>
          </p:nvPr>
        </p:nvSpPr>
        <p:spPr/>
        <p:txBody>
          <a:bodyPr/>
          <a:lstStyle/>
          <a:p>
            <a:r>
              <a:rPr lang="en-IN" dirty="0"/>
              <a:t>Architecture – Explanation </a:t>
            </a:r>
            <a:r>
              <a:rPr lang="en-IN" sz="2800" dirty="0"/>
              <a:t>(2)</a:t>
            </a:r>
          </a:p>
        </p:txBody>
      </p:sp>
      <p:sp>
        <p:nvSpPr>
          <p:cNvPr id="3" name="Content Placeholder 2">
            <a:extLst>
              <a:ext uri="{FF2B5EF4-FFF2-40B4-BE49-F238E27FC236}">
                <a16:creationId xmlns:a16="http://schemas.microsoft.com/office/drawing/2014/main" id="{F433F8D9-A551-40D1-B058-9B9686D3A06A}"/>
              </a:ext>
            </a:extLst>
          </p:cNvPr>
          <p:cNvSpPr>
            <a:spLocks noGrp="1"/>
          </p:cNvSpPr>
          <p:nvPr>
            <p:ph idx="1"/>
          </p:nvPr>
        </p:nvSpPr>
        <p:spPr>
          <a:xfrm>
            <a:off x="2054639" y="1641231"/>
            <a:ext cx="8915400" cy="3777622"/>
          </a:xfrm>
        </p:spPr>
        <p:txBody>
          <a:bodyPr/>
          <a:lstStyle/>
          <a:p>
            <a:pPr marL="457200" indent="-457200" algn="just">
              <a:buFont typeface="+mj-lt"/>
              <a:buAutoNum type="arabicPeriod" startAt="4"/>
            </a:pPr>
            <a:r>
              <a:rPr lang="en-IN" sz="2000" b="1" dirty="0">
                <a:effectLst/>
                <a:latin typeface="Calibri" panose="020F0502020204030204" pitchFamily="34" charset="0"/>
                <a:ea typeface="Calibri" panose="020F0502020204030204" pitchFamily="34" charset="0"/>
                <a:cs typeface="Mangal" panose="02040503050203030202" pitchFamily="18" charset="0"/>
              </a:rPr>
              <a:t>Port A, B and C</a:t>
            </a:r>
          </a:p>
          <a:p>
            <a:pPr lvl="1" algn="just">
              <a:buFont typeface="Courier New" panose="02070309020205020404" pitchFamily="49" charset="0"/>
              <a:buChar char="o"/>
            </a:pPr>
            <a:r>
              <a:rPr lang="en-IN" sz="2000" dirty="0">
                <a:effectLst/>
                <a:latin typeface="Calibri" panose="020F0502020204030204" pitchFamily="34" charset="0"/>
                <a:ea typeface="Calibri" panose="020F0502020204030204" pitchFamily="34" charset="0"/>
                <a:cs typeface="Mangal" panose="02040503050203030202" pitchFamily="18" charset="0"/>
              </a:rPr>
              <a:t>Port A: This has an 8 bit latched/buffered O/P and 8 bit input latch. It can be programmed in 3 modes – mode 0, mode 1, mode 2</a:t>
            </a:r>
          </a:p>
          <a:p>
            <a:pPr lvl="1" algn="just">
              <a:buFont typeface="Courier New" panose="02070309020205020404" pitchFamily="49" charset="0"/>
              <a:buChar char="o"/>
            </a:pPr>
            <a:r>
              <a:rPr lang="en-IN" sz="2000" dirty="0">
                <a:effectLst/>
                <a:latin typeface="Calibri" panose="020F0502020204030204" pitchFamily="34" charset="0"/>
                <a:ea typeface="Calibri" panose="020F0502020204030204" pitchFamily="34" charset="0"/>
                <a:cs typeface="Mangal" panose="02040503050203030202" pitchFamily="18" charset="0"/>
              </a:rPr>
              <a:t>Port B: This has an 8 bit latched / buffered O/P and 8 bit input latch. It can be programmed in mode 0, mode 1.</a:t>
            </a:r>
          </a:p>
          <a:p>
            <a:pPr lvl="1" algn="just">
              <a:buFont typeface="Courier New" panose="02070309020205020404" pitchFamily="49" charset="0"/>
              <a:buChar char="o"/>
            </a:pPr>
            <a:r>
              <a:rPr lang="en-IN" sz="2000" dirty="0">
                <a:effectLst/>
                <a:latin typeface="Calibri" panose="020F0502020204030204" pitchFamily="34" charset="0"/>
                <a:ea typeface="Calibri" panose="020F0502020204030204" pitchFamily="34" charset="0"/>
                <a:cs typeface="Mangal" panose="02040503050203030202" pitchFamily="18" charset="0"/>
              </a:rPr>
              <a:t> Port C : This has an 8 bit latched input buffer and 8 bit output latched/buffer. This port can be divided into two 4 bit ports and can be used as control signals for port A and port B. it can be programmed in mode 0</a:t>
            </a:r>
            <a:r>
              <a:rPr lang="en-IN" sz="2000" dirty="0">
                <a:latin typeface="Calibri" panose="020F0502020204030204" pitchFamily="34" charset="0"/>
                <a:ea typeface="Calibri" panose="020F0502020204030204" pitchFamily="34" charset="0"/>
                <a:cs typeface="Mangal" panose="02040503050203030202" pitchFamily="18" charset="0"/>
              </a:rPr>
              <a:t>.</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
        <p:nvSpPr>
          <p:cNvPr id="4" name="Slide Number Placeholder 3">
            <a:extLst>
              <a:ext uri="{FF2B5EF4-FFF2-40B4-BE49-F238E27FC236}">
                <a16:creationId xmlns:a16="http://schemas.microsoft.com/office/drawing/2014/main" id="{B8A0B292-D1C2-46F8-8976-18436C8BB7C9}"/>
              </a:ext>
            </a:extLst>
          </p:cNvPr>
          <p:cNvSpPr>
            <a:spLocks noGrp="1"/>
          </p:cNvSpPr>
          <p:nvPr>
            <p:ph type="sldNum" sz="quarter" idx="12"/>
          </p:nvPr>
        </p:nvSpPr>
        <p:spPr/>
        <p:txBody>
          <a:bodyPr/>
          <a:lstStyle/>
          <a:p>
            <a:fld id="{D57F1E4F-1CFF-5643-939E-217C01CDF565}" type="slidenum">
              <a:rPr lang="en-US" smtClean="0"/>
              <a:pPr/>
              <a:t>29</a:t>
            </a:fld>
            <a:endParaRPr lang="en-US" dirty="0"/>
          </a:p>
        </p:txBody>
      </p:sp>
    </p:spTree>
    <p:extLst>
      <p:ext uri="{BB962C8B-B14F-4D97-AF65-F5344CB8AC3E}">
        <p14:creationId xmlns:p14="http://schemas.microsoft.com/office/powerpoint/2010/main" val="23526876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E2FA8-A102-41DB-9A99-7C99D2D9EEB3}"/>
              </a:ext>
            </a:extLst>
          </p:cNvPr>
          <p:cNvSpPr>
            <a:spLocks noGrp="1"/>
          </p:cNvSpPr>
          <p:nvPr>
            <p:ph type="title"/>
          </p:nvPr>
        </p:nvSpPr>
        <p:spPr>
          <a:xfrm>
            <a:off x="2592925" y="624110"/>
            <a:ext cx="8911687" cy="873385"/>
          </a:xfrm>
        </p:spPr>
        <p:txBody>
          <a:bodyPr/>
          <a:lstStyle/>
          <a:p>
            <a:r>
              <a:rPr lang="en-IN" dirty="0"/>
              <a:t>Semiconductor RAM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D1069FD-A7C6-4C46-8072-FA323BD8240A}"/>
                  </a:ext>
                </a:extLst>
              </p:cNvPr>
              <p:cNvSpPr>
                <a:spLocks noGrp="1"/>
              </p:cNvSpPr>
              <p:nvPr>
                <p:ph idx="1"/>
              </p:nvPr>
            </p:nvSpPr>
            <p:spPr>
              <a:xfrm>
                <a:off x="2359659" y="1370343"/>
                <a:ext cx="9144953" cy="4863547"/>
              </a:xfrm>
            </p:spPr>
            <p:txBody>
              <a:bodyPr>
                <a:noAutofit/>
              </a:bodyPr>
              <a:lstStyle/>
              <a:p>
                <a:pPr algn="just">
                  <a:lnSpc>
                    <a:spcPct val="107000"/>
                  </a:lnSpc>
                  <a:spcBef>
                    <a:spcPts val="0"/>
                  </a:spcBef>
                </a:pPr>
                <a:r>
                  <a:rPr lang="en-IN" sz="2000" dirty="0">
                    <a:effectLst/>
                    <a:latin typeface="Calibri" panose="020F0502020204030204" pitchFamily="34" charset="0"/>
                    <a:ea typeface="Calibri" panose="020F0502020204030204" pitchFamily="34" charset="0"/>
                    <a:cs typeface="Mangal" panose="02040503050203030202" pitchFamily="18" charset="0"/>
                  </a:rPr>
                  <a:t>The semiconductor RAM is broadly two types – Static RAM and Dynamic RAM.</a:t>
                </a:r>
              </a:p>
              <a:p>
                <a:pPr algn="just">
                  <a:lnSpc>
                    <a:spcPct val="107000"/>
                  </a:lnSpc>
                  <a:spcBef>
                    <a:spcPts val="0"/>
                  </a:spcBef>
                </a:pPr>
                <a:r>
                  <a:rPr lang="en-IN" sz="2000" dirty="0">
                    <a:effectLst/>
                    <a:latin typeface="Calibri" panose="020F0502020204030204" pitchFamily="34" charset="0"/>
                    <a:ea typeface="Calibri" panose="020F0502020204030204" pitchFamily="34" charset="0"/>
                    <a:cs typeface="Mangal" panose="02040503050203030202" pitchFamily="18" charset="0"/>
                  </a:rPr>
                  <a:t> Semiconductor memory organization</a:t>
                </a:r>
              </a:p>
              <a:p>
                <a:pPr lvl="1" algn="just">
                  <a:lnSpc>
                    <a:spcPct val="107000"/>
                  </a:lnSpc>
                  <a:spcBef>
                    <a:spcPts val="0"/>
                  </a:spcBef>
                  <a:buFont typeface="Wingdings" panose="05000000000000000000" pitchFamily="2" charset="2"/>
                  <a:buChar char="§"/>
                </a:pPr>
                <a:r>
                  <a:rPr lang="en-IN" sz="2000" dirty="0">
                    <a:effectLst/>
                    <a:latin typeface="Calibri" panose="020F0502020204030204" pitchFamily="34" charset="0"/>
                    <a:ea typeface="Calibri" panose="020F0502020204030204" pitchFamily="34" charset="0"/>
                    <a:cs typeface="Mangal" panose="02040503050203030202" pitchFamily="18" charset="0"/>
                  </a:rPr>
                  <a:t> Memory is organised  as two-dimensional arrays of memory locations. </a:t>
                </a:r>
              </a:p>
              <a:p>
                <a:pPr lvl="1" algn="just">
                  <a:lnSpc>
                    <a:spcPct val="107000"/>
                  </a:lnSpc>
                  <a:spcBef>
                    <a:spcPts val="0"/>
                  </a:spcBef>
                  <a:buFont typeface="Wingdings" panose="05000000000000000000" pitchFamily="2" charset="2"/>
                  <a:buChar char="§"/>
                </a:pPr>
                <a:r>
                  <a:rPr lang="en-IN" sz="2000" dirty="0">
                    <a:effectLst/>
                    <a:latin typeface="Calibri" panose="020F0502020204030204" pitchFamily="34" charset="0"/>
                    <a:ea typeface="Calibri" panose="020F0502020204030204" pitchFamily="34" charset="0"/>
                    <a:cs typeface="Mangal" panose="02040503050203030202" pitchFamily="18" charset="0"/>
                  </a:rPr>
                  <a:t>4K * 8 or 4K byte memory contains 4096 locations. Each location contains 8 bits</a:t>
                </a:r>
              </a:p>
              <a:p>
                <a:pPr lvl="1" algn="just">
                  <a:lnSpc>
                    <a:spcPct val="107000"/>
                  </a:lnSpc>
                  <a:spcBef>
                    <a:spcPts val="0"/>
                  </a:spcBef>
                  <a:buFont typeface="Wingdings" panose="05000000000000000000" pitchFamily="2" charset="2"/>
                  <a:buChar char="§"/>
                </a:pPr>
                <a:r>
                  <a:rPr lang="en-IN" sz="2000" dirty="0">
                    <a:effectLst/>
                    <a:latin typeface="Calibri" panose="020F0502020204030204" pitchFamily="34" charset="0"/>
                    <a:ea typeface="Calibri" panose="020F0502020204030204" pitchFamily="34" charset="0"/>
                    <a:cs typeface="Mangal" panose="02040503050203030202" pitchFamily="18" charset="0"/>
                  </a:rPr>
                  <a:t> Only one of the 4096 locations can be selected at a time.</a:t>
                </a:r>
              </a:p>
              <a:p>
                <a:pPr lvl="1" algn="just">
                  <a:lnSpc>
                    <a:spcPct val="107000"/>
                  </a:lnSpc>
                  <a:spcBef>
                    <a:spcPts val="0"/>
                  </a:spcBef>
                  <a:buFont typeface="Wingdings" panose="05000000000000000000" pitchFamily="2" charset="2"/>
                  <a:buChar char="§"/>
                </a:pPr>
                <a:r>
                  <a:rPr lang="en-IN" sz="2000" dirty="0">
                    <a:effectLst/>
                    <a:latin typeface="Calibri" panose="020F0502020204030204" pitchFamily="34" charset="0"/>
                    <a:ea typeface="Calibri" panose="020F0502020204030204" pitchFamily="34" charset="0"/>
                    <a:cs typeface="Mangal" panose="02040503050203030202" pitchFamily="18" charset="0"/>
                  </a:rPr>
                  <a:t>Once selected, all bits are available in Data bus.</a:t>
                </a:r>
              </a:p>
              <a:p>
                <a:pPr lvl="1" algn="just">
                  <a:lnSpc>
                    <a:spcPct val="107000"/>
                  </a:lnSpc>
                  <a:spcBef>
                    <a:spcPts val="0"/>
                  </a:spcBef>
                  <a:buFont typeface="Wingdings" panose="05000000000000000000" pitchFamily="2" charset="2"/>
                  <a:buChar char="§"/>
                </a:pPr>
                <a:r>
                  <a:rPr lang="en-IN" sz="2000" dirty="0">
                    <a:effectLst/>
                    <a:latin typeface="Calibri" panose="020F0502020204030204" pitchFamily="34" charset="0"/>
                    <a:ea typeface="Calibri" panose="020F0502020204030204" pitchFamily="34" charset="0"/>
                    <a:cs typeface="Mangal" panose="02040503050203030202" pitchFamily="18" charset="0"/>
                  </a:rPr>
                  <a:t>For addressing the 4K bytes of memory, 12 address lines are required. </a:t>
                </a:r>
              </a:p>
              <a:p>
                <a:pPr lvl="1" algn="just">
                  <a:lnSpc>
                    <a:spcPct val="107000"/>
                  </a:lnSpc>
                  <a:spcBef>
                    <a:spcPts val="0"/>
                  </a:spcBef>
                  <a:buFont typeface="Wingdings" panose="05000000000000000000" pitchFamily="2" charset="2"/>
                  <a:buChar char="§"/>
                </a:pPr>
                <a:r>
                  <a:rPr lang="en-IN" sz="2000" dirty="0">
                    <a:effectLst/>
                    <a:latin typeface="Calibri" panose="020F0502020204030204" pitchFamily="34" charset="0"/>
                    <a:ea typeface="Calibri" panose="020F0502020204030204" pitchFamily="34" charset="0"/>
                    <a:cs typeface="Mangal" panose="02040503050203030202" pitchFamily="18" charset="0"/>
                  </a:rPr>
                  <a:t>N memory locations means, n address lines required</a:t>
                </a:r>
                <a:r>
                  <a:rPr lang="en-IN" sz="2000" dirty="0">
                    <a:latin typeface="Calibri" panose="020F0502020204030204" pitchFamily="34" charset="0"/>
                    <a:ea typeface="Calibri" panose="020F0502020204030204" pitchFamily="34" charset="0"/>
                    <a:cs typeface="Mangal" panose="02040503050203030202" pitchFamily="18" charset="0"/>
                  </a:rPr>
                  <a:t> i.e. </a:t>
                </a:r>
                <a:r>
                  <a:rPr lang="en-IN" sz="2000" dirty="0">
                    <a:effectLst/>
                    <a:latin typeface="Calibri" panose="020F0502020204030204" pitchFamily="34" charset="0"/>
                    <a:ea typeface="Calibri" panose="020F0502020204030204" pitchFamily="34" charset="0"/>
                    <a:cs typeface="Mangal" panose="02040503050203030202" pitchFamily="18" charset="0"/>
                  </a:rPr>
                  <a:t> n = Log</a:t>
                </a:r>
                <a:r>
                  <a:rPr lang="en-IN" sz="2000" baseline="-25000" dirty="0">
                    <a:effectLst/>
                    <a:latin typeface="Calibri" panose="020F0502020204030204" pitchFamily="34" charset="0"/>
                    <a:ea typeface="Calibri" panose="020F0502020204030204" pitchFamily="34" charset="0"/>
                    <a:cs typeface="Mangal" panose="02040503050203030202" pitchFamily="18" charset="0"/>
                  </a:rPr>
                  <a:t>2</a:t>
                </a:r>
                <a:r>
                  <a:rPr lang="en-IN" sz="2000" dirty="0">
                    <a:effectLst/>
                    <a:latin typeface="Calibri" panose="020F0502020204030204" pitchFamily="34" charset="0"/>
                    <a:ea typeface="Calibri" panose="020F0502020204030204" pitchFamily="34" charset="0"/>
                    <a:cs typeface="Mangal" panose="02040503050203030202" pitchFamily="18" charset="0"/>
                  </a:rPr>
                  <a:t> N.</a:t>
                </a:r>
              </a:p>
              <a:p>
                <a:pPr marL="800100" lvl="2" indent="0" algn="just">
                  <a:lnSpc>
                    <a:spcPct val="107000"/>
                  </a:lnSpc>
                  <a:spcBef>
                    <a:spcPts val="0"/>
                  </a:spcBef>
                  <a:buNone/>
                </a:pPr>
                <a:r>
                  <a:rPr lang="en-IN" sz="1600" dirty="0">
                    <a:effectLst/>
                    <a:latin typeface="Calibri" panose="020F0502020204030204" pitchFamily="34" charset="0"/>
                    <a:ea typeface="Calibri" panose="020F0502020204030204" pitchFamily="34" charset="0"/>
                    <a:cs typeface="Mangal" panose="02040503050203030202" pitchFamily="18" charset="0"/>
                  </a:rPr>
                  <a:t> </a:t>
                </a:r>
                <a:r>
                  <a:rPr lang="en-IN" sz="1600" dirty="0">
                    <a:latin typeface="Calibri" panose="020F0502020204030204" pitchFamily="34" charset="0"/>
                    <a:ea typeface="Calibri" panose="020F0502020204030204" pitchFamily="34" charset="0"/>
                    <a:cs typeface="Mangal" panose="02040503050203030202" pitchFamily="18" charset="0"/>
                  </a:rPr>
                  <a:t>If</a:t>
                </a:r>
                <a:r>
                  <a:rPr lang="en-IN" sz="1600" dirty="0">
                    <a:effectLst/>
                    <a:latin typeface="Calibri" panose="020F0502020204030204" pitchFamily="34" charset="0"/>
                    <a:ea typeface="Calibri" panose="020F0502020204030204" pitchFamily="34" charset="0"/>
                    <a:cs typeface="Mangal" panose="02040503050203030202" pitchFamily="18" charset="0"/>
                  </a:rPr>
                  <a:t> the </a:t>
                </a:r>
                <a:r>
                  <a:rPr lang="en-IN" sz="1600" dirty="0">
                    <a:effectLst/>
                    <a:latin typeface="Calibri" panose="020F0502020204030204" pitchFamily="34" charset="0"/>
                    <a:ea typeface="Calibri" panose="020F0502020204030204" pitchFamily="34" charset="0"/>
                    <a:cs typeface="Calibri" panose="020F0502020204030204" pitchFamily="34" charset="0"/>
                  </a:rPr>
                  <a:t>µ</a:t>
                </a:r>
                <a:r>
                  <a:rPr lang="en-IN" sz="1600" dirty="0">
                    <a:effectLst/>
                    <a:latin typeface="Calibri" panose="020F0502020204030204" pitchFamily="34" charset="0"/>
                    <a:ea typeface="Calibri" panose="020F0502020204030204" pitchFamily="34" charset="0"/>
                    <a:cs typeface="Mangal" panose="02040503050203030202" pitchFamily="18" charset="0"/>
                  </a:rPr>
                  <a:t>P has n address lines, then it is able to address at the most N locations of memory, where </a:t>
                </a:r>
                <a:r>
                  <a:rPr lang="en-US" sz="1600" dirty="0">
                    <a:effectLst/>
                    <a:latin typeface="Calibri" panose="020F0502020204030204" pitchFamily="34" charset="0"/>
                    <a:ea typeface="Calibri" panose="020F0502020204030204" pitchFamily="34" charset="0"/>
                    <a:cs typeface="Mangal" panose="02040503050203030202" pitchFamily="18" charset="0"/>
                  </a:rPr>
                  <a:t>2</a:t>
                </a:r>
                <a:r>
                  <a:rPr lang="en-US" sz="1600" baseline="30000" dirty="0">
                    <a:effectLst/>
                    <a:latin typeface="Calibri" panose="020F0502020204030204" pitchFamily="34" charset="0"/>
                    <a:ea typeface="Calibri" panose="020F0502020204030204" pitchFamily="34" charset="0"/>
                    <a:cs typeface="Mangal" panose="02040503050203030202" pitchFamily="18" charset="0"/>
                  </a:rPr>
                  <a:t>n  </a:t>
                </a:r>
                <a:r>
                  <a:rPr lang="en-IN" sz="1600" dirty="0">
                    <a:effectLst/>
                    <a:latin typeface="Calibri" panose="020F0502020204030204" pitchFamily="34" charset="0"/>
                    <a:ea typeface="Calibri" panose="020F0502020204030204" pitchFamily="34" charset="0"/>
                    <a:cs typeface="Mangal" panose="02040503050203030202" pitchFamily="18" charset="0"/>
                  </a:rPr>
                  <a:t>= N. If out of N locations only P memory locations are to be interfaced, then the least significant p address lines out of the n lines of </a:t>
                </a:r>
                <a:r>
                  <a:rPr lang="en-IN" sz="1600" dirty="0">
                    <a:effectLst/>
                    <a:latin typeface="Calibri" panose="020F0502020204030204" pitchFamily="34" charset="0"/>
                    <a:ea typeface="Calibri" panose="020F0502020204030204" pitchFamily="34" charset="0"/>
                    <a:cs typeface="Calibri" panose="020F0502020204030204" pitchFamily="34" charset="0"/>
                  </a:rPr>
                  <a:t>µ</a:t>
                </a:r>
                <a:r>
                  <a:rPr lang="en-IN" sz="1600" dirty="0">
                    <a:effectLst/>
                    <a:latin typeface="Calibri" panose="020F0502020204030204" pitchFamily="34" charset="0"/>
                    <a:ea typeface="Calibri" panose="020F0502020204030204" pitchFamily="34" charset="0"/>
                    <a:cs typeface="Mangal" panose="02040503050203030202" pitchFamily="18" charset="0"/>
                  </a:rPr>
                  <a:t>P are connected to the memory chip while the remaining (n-p) higher order address lines are used  as inputs to the chip selection logic.</a:t>
                </a:r>
              </a:p>
              <a:p>
                <a:pPr algn="just">
                  <a:lnSpc>
                    <a:spcPct val="107000"/>
                  </a:lnSpc>
                  <a:spcBef>
                    <a:spcPts val="0"/>
                  </a:spcBef>
                </a:pPr>
                <a:r>
                  <a:rPr lang="en-IN" sz="2000" dirty="0">
                    <a:effectLst/>
                    <a:latin typeface="Calibri" panose="020F0502020204030204" pitchFamily="34" charset="0"/>
                    <a:ea typeface="Calibri" panose="020F0502020204030204" pitchFamily="34" charset="0"/>
                    <a:cs typeface="Mangal" panose="02040503050203030202" pitchFamily="18" charset="0"/>
                  </a:rPr>
                  <a:t> The memory address depends upon the hardware circuit used for decoding the chip select (</a:t>
                </a:r>
                <a14:m>
                  <m:oMath xmlns:m="http://schemas.openxmlformats.org/officeDocument/2006/math">
                    <m:acc>
                      <m:accPr>
                        <m:chr m:val="̅"/>
                        <m:ctrlPr>
                          <a:rPr lang="en-IN" sz="2000" i="1">
                            <a:effectLst/>
                            <a:latin typeface="Cambria Math" panose="02040503050406030204" pitchFamily="18" charset="0"/>
                            <a:ea typeface="Calibri" panose="020F0502020204030204" pitchFamily="34" charset="0"/>
                            <a:cs typeface="Mangal" panose="02040503050203030202" pitchFamily="18" charset="0"/>
                          </a:rPr>
                        </m:ctrlPr>
                      </m:accPr>
                      <m:e>
                        <m:r>
                          <a:rPr lang="en-IN" sz="2000" i="1">
                            <a:effectLst/>
                            <a:latin typeface="Cambria Math" panose="02040503050406030204" pitchFamily="18" charset="0"/>
                            <a:ea typeface="Calibri" panose="020F0502020204030204" pitchFamily="34" charset="0"/>
                            <a:cs typeface="Mangal" panose="02040503050203030202" pitchFamily="18" charset="0"/>
                          </a:rPr>
                          <m:t>𝐶𝑆</m:t>
                        </m:r>
                      </m:e>
                    </m:acc>
                  </m:oMath>
                </a14:m>
                <a:r>
                  <a:rPr lang="en-IN" sz="2000" dirty="0">
                    <a:effectLst/>
                    <a:latin typeface="Calibri" panose="020F0502020204030204" pitchFamily="34" charset="0"/>
                    <a:ea typeface="Calibri" panose="020F0502020204030204" pitchFamily="34" charset="0"/>
                    <a:cs typeface="Mangal" panose="02040503050203030202" pitchFamily="18" charset="0"/>
                  </a:rPr>
                  <a:t>). The output of the decoding circuit is connected with the </a:t>
                </a:r>
                <a14:m>
                  <m:oMath xmlns:m="http://schemas.openxmlformats.org/officeDocument/2006/math">
                    <m:acc>
                      <m:accPr>
                        <m:chr m:val="̅"/>
                        <m:ctrlPr>
                          <a:rPr lang="en-IN" sz="2000" i="1">
                            <a:effectLst/>
                            <a:latin typeface="Cambria Math" panose="02040503050406030204" pitchFamily="18" charset="0"/>
                            <a:ea typeface="Calibri" panose="020F0502020204030204" pitchFamily="34" charset="0"/>
                            <a:cs typeface="Mangal" panose="02040503050203030202" pitchFamily="18" charset="0"/>
                          </a:rPr>
                        </m:ctrlPr>
                      </m:accPr>
                      <m:e>
                        <m:r>
                          <a:rPr lang="en-IN" sz="2000" i="1">
                            <a:effectLst/>
                            <a:latin typeface="Cambria Math" panose="02040503050406030204" pitchFamily="18" charset="0"/>
                            <a:ea typeface="Calibri" panose="020F0502020204030204" pitchFamily="34" charset="0"/>
                            <a:cs typeface="Mangal" panose="02040503050203030202" pitchFamily="18" charset="0"/>
                          </a:rPr>
                          <m:t>𝐶𝑆</m:t>
                        </m:r>
                      </m:e>
                    </m:acc>
                  </m:oMath>
                </a14:m>
                <a:r>
                  <a:rPr lang="en-IN" sz="2000" dirty="0">
                    <a:effectLst/>
                    <a:latin typeface="Calibri" panose="020F0502020204030204" pitchFamily="34" charset="0"/>
                    <a:ea typeface="Calibri" panose="020F0502020204030204" pitchFamily="34" charset="0"/>
                    <a:cs typeface="Mangal" panose="02040503050203030202" pitchFamily="18" charset="0"/>
                  </a:rPr>
                  <a:t> pin of the memory chip. </a:t>
                </a:r>
              </a:p>
            </p:txBody>
          </p:sp>
        </mc:Choice>
        <mc:Fallback xmlns="">
          <p:sp>
            <p:nvSpPr>
              <p:cNvPr id="3" name="Content Placeholder 2">
                <a:extLst>
                  <a:ext uri="{FF2B5EF4-FFF2-40B4-BE49-F238E27FC236}">
                    <a16:creationId xmlns:a16="http://schemas.microsoft.com/office/drawing/2014/main" id="{4D1069FD-A7C6-4C46-8072-FA323BD8240A}"/>
                  </a:ext>
                </a:extLst>
              </p:cNvPr>
              <p:cNvSpPr>
                <a:spLocks noGrp="1" noRot="1" noChangeAspect="1" noMove="1" noResize="1" noEditPoints="1" noAdjustHandles="1" noChangeArrowheads="1" noChangeShapeType="1" noTextEdit="1"/>
              </p:cNvSpPr>
              <p:nvPr>
                <p:ph idx="1"/>
              </p:nvPr>
            </p:nvSpPr>
            <p:spPr>
              <a:xfrm>
                <a:off x="2359659" y="1370343"/>
                <a:ext cx="9144953" cy="4863547"/>
              </a:xfrm>
              <a:blipFill>
                <a:blip r:embed="rId2"/>
                <a:stretch>
                  <a:fillRect l="-600" t="-627" r="-733"/>
                </a:stretch>
              </a:blipFill>
            </p:spPr>
            <p:txBody>
              <a:bodyPr/>
              <a:lstStyle/>
              <a:p>
                <a:r>
                  <a:rPr lang="en-IN">
                    <a:noFill/>
                  </a:rPr>
                  <a:t> </a:t>
                </a:r>
              </a:p>
            </p:txBody>
          </p:sp>
        </mc:Fallback>
      </mc:AlternateContent>
      <p:sp>
        <p:nvSpPr>
          <p:cNvPr id="4" name="Slide Number Placeholder 3">
            <a:extLst>
              <a:ext uri="{FF2B5EF4-FFF2-40B4-BE49-F238E27FC236}">
                <a16:creationId xmlns:a16="http://schemas.microsoft.com/office/drawing/2014/main" id="{0C801A98-B80C-49BE-97F4-12F4496C65D0}"/>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8013863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A7EEF-7708-4B88-808B-66B1D5569CAD}"/>
              </a:ext>
            </a:extLst>
          </p:cNvPr>
          <p:cNvSpPr>
            <a:spLocks noGrp="1"/>
          </p:cNvSpPr>
          <p:nvPr>
            <p:ph type="title"/>
          </p:nvPr>
        </p:nvSpPr>
        <p:spPr/>
        <p:txBody>
          <a:bodyPr/>
          <a:lstStyle/>
          <a:p>
            <a:r>
              <a:rPr lang="en-IN" dirty="0"/>
              <a:t>BSR and IO Mode</a:t>
            </a:r>
          </a:p>
        </p:txBody>
      </p:sp>
      <p:sp>
        <p:nvSpPr>
          <p:cNvPr id="3" name="Content Placeholder 2">
            <a:extLst>
              <a:ext uri="{FF2B5EF4-FFF2-40B4-BE49-F238E27FC236}">
                <a16:creationId xmlns:a16="http://schemas.microsoft.com/office/drawing/2014/main" id="{FF4AA4C3-402A-40EE-B77D-38467A6F5682}"/>
              </a:ext>
            </a:extLst>
          </p:cNvPr>
          <p:cNvSpPr>
            <a:spLocks noGrp="1"/>
          </p:cNvSpPr>
          <p:nvPr>
            <p:ph idx="1"/>
          </p:nvPr>
        </p:nvSpPr>
        <p:spPr>
          <a:xfrm>
            <a:off x="2592925" y="1577007"/>
            <a:ext cx="8915400" cy="4373217"/>
          </a:xfrm>
        </p:spPr>
        <p:txBody>
          <a:bodyPr>
            <a:normAutofit/>
          </a:bodyPr>
          <a:lstStyle/>
          <a:p>
            <a:pPr algn="just">
              <a:lnSpc>
                <a:spcPct val="107000"/>
              </a:lnSpc>
              <a:spcAft>
                <a:spcPts val="800"/>
              </a:spcAft>
            </a:pPr>
            <a:r>
              <a:rPr lang="en-IN" sz="2000" dirty="0">
                <a:effectLst/>
                <a:latin typeface="Calibri" panose="020F0502020204030204" pitchFamily="34" charset="0"/>
                <a:ea typeface="Calibri" panose="020F0502020204030204" pitchFamily="34" charset="0"/>
                <a:cs typeface="Mangal" panose="02040503050203030202" pitchFamily="18" charset="0"/>
              </a:rPr>
              <a:t>These are two basic modes of operation of 8255.</a:t>
            </a:r>
          </a:p>
          <a:p>
            <a:pPr algn="just">
              <a:lnSpc>
                <a:spcPct val="107000"/>
              </a:lnSpc>
              <a:spcAft>
                <a:spcPts val="800"/>
              </a:spcAft>
            </a:pPr>
            <a:r>
              <a:rPr lang="en-IN" sz="2000" dirty="0">
                <a:effectLst/>
                <a:latin typeface="Calibri" panose="020F0502020204030204" pitchFamily="34" charset="0"/>
                <a:ea typeface="Calibri" panose="020F0502020204030204" pitchFamily="34" charset="0"/>
                <a:cs typeface="Mangal" panose="02040503050203030202" pitchFamily="18" charset="0"/>
              </a:rPr>
              <a:t> I/O mode and Bit Set-Reset (BSR) mode.</a:t>
            </a:r>
          </a:p>
          <a:p>
            <a:pPr algn="just">
              <a:lnSpc>
                <a:spcPct val="107000"/>
              </a:lnSpc>
              <a:spcAft>
                <a:spcPts val="800"/>
              </a:spcAft>
            </a:pPr>
            <a:r>
              <a:rPr lang="en-IN" sz="2000" dirty="0">
                <a:latin typeface="Calibri" panose="020F0502020204030204" pitchFamily="34" charset="0"/>
                <a:ea typeface="Calibri" panose="020F0502020204030204" pitchFamily="34" charset="0"/>
                <a:cs typeface="Mangal" panose="02040503050203030202" pitchFamily="18" charset="0"/>
              </a:rPr>
              <a:t>In</a:t>
            </a:r>
            <a:r>
              <a:rPr lang="en-IN" sz="2000" dirty="0">
                <a:effectLst/>
                <a:latin typeface="Calibri" panose="020F0502020204030204" pitchFamily="34" charset="0"/>
                <a:ea typeface="Calibri" panose="020F0502020204030204" pitchFamily="34" charset="0"/>
                <a:cs typeface="Mangal" panose="02040503050203030202" pitchFamily="18" charset="0"/>
              </a:rPr>
              <a:t> BSR mode only port C (PC</a:t>
            </a:r>
            <a:r>
              <a:rPr lang="en-IN" sz="2000" baseline="-25000" dirty="0">
                <a:effectLst/>
                <a:latin typeface="Calibri" panose="020F0502020204030204" pitchFamily="34" charset="0"/>
                <a:ea typeface="Calibri" panose="020F0502020204030204" pitchFamily="34" charset="0"/>
                <a:cs typeface="Mangal" panose="02040503050203030202" pitchFamily="18" charset="0"/>
              </a:rPr>
              <a:t>0</a:t>
            </a:r>
            <a:r>
              <a:rPr lang="en-IN" sz="2000" dirty="0">
                <a:effectLst/>
                <a:latin typeface="Calibri" panose="020F0502020204030204" pitchFamily="34" charset="0"/>
                <a:ea typeface="Calibri" panose="020F0502020204030204" pitchFamily="34" charset="0"/>
                <a:cs typeface="Mangal" panose="02040503050203030202" pitchFamily="18" charset="0"/>
              </a:rPr>
              <a:t>-PC</a:t>
            </a:r>
            <a:r>
              <a:rPr lang="en-IN" sz="2000" baseline="-25000" dirty="0">
                <a:effectLst/>
                <a:latin typeface="Calibri" panose="020F0502020204030204" pitchFamily="34" charset="0"/>
                <a:ea typeface="Calibri" panose="020F0502020204030204" pitchFamily="34" charset="0"/>
                <a:cs typeface="Mangal" panose="02040503050203030202" pitchFamily="18" charset="0"/>
              </a:rPr>
              <a:t>7</a:t>
            </a:r>
            <a:r>
              <a:rPr lang="en-IN" sz="2000" dirty="0">
                <a:effectLst/>
                <a:latin typeface="Calibri" panose="020F0502020204030204" pitchFamily="34" charset="0"/>
                <a:ea typeface="Calibri" panose="020F0502020204030204" pitchFamily="34" charset="0"/>
                <a:cs typeface="Mangal" panose="02040503050203030202" pitchFamily="18" charset="0"/>
              </a:rPr>
              <a:t>) can be used to set or reset its individual port bits. In I/O mode, the 8255 ports work as </a:t>
            </a:r>
            <a:r>
              <a:rPr lang="en-IN" sz="2000" b="1" dirty="0">
                <a:effectLst/>
                <a:latin typeface="Calibri" panose="020F0502020204030204" pitchFamily="34" charset="0"/>
                <a:ea typeface="Calibri" panose="020F0502020204030204" pitchFamily="34" charset="0"/>
                <a:cs typeface="Mangal" panose="02040503050203030202" pitchFamily="18" charset="0"/>
              </a:rPr>
              <a:t>programmable I/O ports. </a:t>
            </a:r>
            <a:r>
              <a:rPr lang="en-IN" sz="2000" dirty="0">
                <a:effectLst/>
                <a:latin typeface="Calibri" panose="020F0502020204030204" pitchFamily="34" charset="0"/>
                <a:ea typeface="Calibri" panose="020F0502020204030204" pitchFamily="34" charset="0"/>
                <a:cs typeface="Mangal" panose="02040503050203030202" pitchFamily="18" charset="0"/>
              </a:rPr>
              <a:t>Under the I/O mode of operation, mode 0, mode 1 and mode 2 is possible</a:t>
            </a:r>
          </a:p>
          <a:p>
            <a:pPr algn="just">
              <a:lnSpc>
                <a:spcPct val="107000"/>
              </a:lnSpc>
              <a:spcAft>
                <a:spcPts val="800"/>
              </a:spcAft>
            </a:pPr>
            <a:r>
              <a:rPr lang="en-IN" sz="2000" dirty="0">
                <a:effectLst/>
                <a:latin typeface="Calibri" panose="020F0502020204030204" pitchFamily="34" charset="0"/>
                <a:ea typeface="Calibri" panose="020F0502020204030204" pitchFamily="34" charset="0"/>
                <a:cs typeface="Mangal" panose="02040503050203030202" pitchFamily="18" charset="0"/>
              </a:rPr>
              <a:t> </a:t>
            </a:r>
            <a:r>
              <a:rPr lang="en-IN" sz="2000" b="1" dirty="0">
                <a:effectLst/>
                <a:latin typeface="Calibri" panose="020F0502020204030204" pitchFamily="34" charset="0"/>
                <a:ea typeface="Calibri" panose="020F0502020204030204" pitchFamily="34" charset="0"/>
                <a:cs typeface="Mangal" panose="02040503050203030202" pitchFamily="18" charset="0"/>
              </a:rPr>
              <a:t>BSR Mode</a:t>
            </a:r>
            <a:r>
              <a:rPr lang="en-IN" sz="2000" dirty="0">
                <a:effectLst/>
                <a:latin typeface="Calibri" panose="020F0502020204030204" pitchFamily="34" charset="0"/>
                <a:ea typeface="Calibri" panose="020F0502020204030204" pitchFamily="34" charset="0"/>
                <a:cs typeface="Mangal" panose="02040503050203030202" pitchFamily="18" charset="0"/>
              </a:rPr>
              <a:t>: In this mode any of the 8-bits of port C can be set or reset depending on D0 of the control word. The bit to be set or reset is selected by bit select flags D3, D2 and D1 of the CWR.</a:t>
            </a:r>
          </a:p>
          <a:p>
            <a:endParaRPr lang="en-IN" dirty="0"/>
          </a:p>
        </p:txBody>
      </p:sp>
      <p:sp>
        <p:nvSpPr>
          <p:cNvPr id="4" name="Slide Number Placeholder 3">
            <a:extLst>
              <a:ext uri="{FF2B5EF4-FFF2-40B4-BE49-F238E27FC236}">
                <a16:creationId xmlns:a16="http://schemas.microsoft.com/office/drawing/2014/main" id="{B2DF9CA2-561B-4E47-AA69-B2105DF03D78}"/>
              </a:ext>
            </a:extLst>
          </p:cNvPr>
          <p:cNvSpPr>
            <a:spLocks noGrp="1"/>
          </p:cNvSpPr>
          <p:nvPr>
            <p:ph type="sldNum" sz="quarter" idx="12"/>
          </p:nvPr>
        </p:nvSpPr>
        <p:spPr/>
        <p:txBody>
          <a:bodyPr/>
          <a:lstStyle/>
          <a:p>
            <a:fld id="{D57F1E4F-1CFF-5643-939E-217C01CDF565}" type="slidenum">
              <a:rPr lang="en-US" smtClean="0"/>
              <a:pPr/>
              <a:t>30</a:t>
            </a:fld>
            <a:endParaRPr lang="en-US" dirty="0"/>
          </a:p>
        </p:txBody>
      </p:sp>
    </p:spTree>
    <p:extLst>
      <p:ext uri="{BB962C8B-B14F-4D97-AF65-F5344CB8AC3E}">
        <p14:creationId xmlns:p14="http://schemas.microsoft.com/office/powerpoint/2010/main" val="12827019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6D943-A0D5-40AE-8A31-CC76F6D56096}"/>
              </a:ext>
            </a:extLst>
          </p:cNvPr>
          <p:cNvSpPr>
            <a:spLocks noGrp="1"/>
          </p:cNvSpPr>
          <p:nvPr>
            <p:ph type="title"/>
          </p:nvPr>
        </p:nvSpPr>
        <p:spPr>
          <a:xfrm>
            <a:off x="1640156" y="584730"/>
            <a:ext cx="8911687" cy="1280890"/>
          </a:xfrm>
        </p:spPr>
        <p:txBody>
          <a:bodyPr/>
          <a:lstStyle/>
          <a:p>
            <a:r>
              <a:rPr lang="en-IN" dirty="0"/>
              <a:t>BSR Mode</a:t>
            </a:r>
          </a:p>
        </p:txBody>
      </p:sp>
      <p:sp>
        <p:nvSpPr>
          <p:cNvPr id="3" name="Content Placeholder 2">
            <a:extLst>
              <a:ext uri="{FF2B5EF4-FFF2-40B4-BE49-F238E27FC236}">
                <a16:creationId xmlns:a16="http://schemas.microsoft.com/office/drawing/2014/main" id="{BAA74E6C-288A-4323-8BFF-EE129122DA5C}"/>
              </a:ext>
            </a:extLst>
          </p:cNvPr>
          <p:cNvSpPr>
            <a:spLocks noGrp="1"/>
          </p:cNvSpPr>
          <p:nvPr>
            <p:ph idx="1"/>
          </p:nvPr>
        </p:nvSpPr>
        <p:spPr>
          <a:xfrm>
            <a:off x="4415219" y="5678265"/>
            <a:ext cx="7642646" cy="317676"/>
          </a:xfrm>
        </p:spPr>
        <p:txBody>
          <a:bodyPr>
            <a:normAutofit/>
          </a:bodyPr>
          <a:lstStyle/>
          <a:p>
            <a:pPr marL="0" indent="0">
              <a:buNone/>
            </a:pPr>
            <a:r>
              <a:rPr lang="en-IN" sz="1400" dirty="0"/>
              <a:t>Image Courtesy: 8255 Data sheet</a:t>
            </a:r>
          </a:p>
        </p:txBody>
      </p:sp>
      <p:pic>
        <p:nvPicPr>
          <p:cNvPr id="5" name="Picture 4">
            <a:extLst>
              <a:ext uri="{FF2B5EF4-FFF2-40B4-BE49-F238E27FC236}">
                <a16:creationId xmlns:a16="http://schemas.microsoft.com/office/drawing/2014/main" id="{A15C4B7A-A5A2-4111-A9EF-12F626EB68DE}"/>
              </a:ext>
            </a:extLst>
          </p:cNvPr>
          <p:cNvPicPr>
            <a:picLocks noChangeAspect="1"/>
          </p:cNvPicPr>
          <p:nvPr/>
        </p:nvPicPr>
        <p:blipFill>
          <a:blip r:embed="rId2"/>
          <a:stretch>
            <a:fillRect/>
          </a:stretch>
        </p:blipFill>
        <p:spPr>
          <a:xfrm>
            <a:off x="4415219" y="584730"/>
            <a:ext cx="7325212" cy="4901670"/>
          </a:xfrm>
          <a:prstGeom prst="rect">
            <a:avLst/>
          </a:prstGeom>
          <a:ln>
            <a:noFill/>
          </a:ln>
          <a:effectLst>
            <a:outerShdw blurRad="292100" dist="139700" dir="2700000" algn="tl" rotWithShape="0">
              <a:srgbClr val="333333">
                <a:alpha val="65000"/>
              </a:srgbClr>
            </a:outerShdw>
          </a:effectLst>
        </p:spPr>
      </p:pic>
      <p:sp>
        <p:nvSpPr>
          <p:cNvPr id="4" name="TextBox 3">
            <a:extLst>
              <a:ext uri="{FF2B5EF4-FFF2-40B4-BE49-F238E27FC236}">
                <a16:creationId xmlns:a16="http://schemas.microsoft.com/office/drawing/2014/main" id="{86C59F45-F71D-40CF-ADC9-497DC487711E}"/>
              </a:ext>
            </a:extLst>
          </p:cNvPr>
          <p:cNvSpPr txBox="1"/>
          <p:nvPr/>
        </p:nvSpPr>
        <p:spPr>
          <a:xfrm>
            <a:off x="1640156" y="1865620"/>
            <a:ext cx="2073715" cy="646331"/>
          </a:xfrm>
          <a:prstGeom prst="rect">
            <a:avLst/>
          </a:prstGeom>
          <a:solidFill>
            <a:schemeClr val="accent3">
              <a:lumMod val="20000"/>
              <a:lumOff val="80000"/>
            </a:schemeClr>
          </a:solidFill>
          <a:ln w="3175">
            <a:solidFill>
              <a:schemeClr val="accent5">
                <a:lumMod val="75000"/>
              </a:schemeClr>
            </a:solid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entury Gothic"/>
                <a:ea typeface="+mn-ea"/>
                <a:cs typeface="+mn-cs"/>
              </a:rPr>
              <a:t>Port C bits can be SET or RESET</a:t>
            </a:r>
          </a:p>
        </p:txBody>
      </p:sp>
      <p:graphicFrame>
        <p:nvGraphicFramePr>
          <p:cNvPr id="7" name="Table 6">
            <a:extLst>
              <a:ext uri="{FF2B5EF4-FFF2-40B4-BE49-F238E27FC236}">
                <a16:creationId xmlns:a16="http://schemas.microsoft.com/office/drawing/2014/main" id="{8177B8E4-28C1-482E-A189-8684FE4D485E}"/>
              </a:ext>
            </a:extLst>
          </p:cNvPr>
          <p:cNvGraphicFramePr>
            <a:graphicFrameLocks/>
          </p:cNvGraphicFramePr>
          <p:nvPr/>
        </p:nvGraphicFramePr>
        <p:xfrm>
          <a:off x="451569" y="3141770"/>
          <a:ext cx="4303312" cy="1305535"/>
        </p:xfrm>
        <a:graphic>
          <a:graphicData uri="http://schemas.openxmlformats.org/drawingml/2006/table">
            <a:tbl>
              <a:tblPr firstRow="1" bandRow="1">
                <a:tableStyleId>{21E4AEA4-8DFA-4A89-87EB-49C32662AFE0}</a:tableStyleId>
              </a:tblPr>
              <a:tblGrid>
                <a:gridCol w="537914">
                  <a:extLst>
                    <a:ext uri="{9D8B030D-6E8A-4147-A177-3AD203B41FA5}">
                      <a16:colId xmlns:a16="http://schemas.microsoft.com/office/drawing/2014/main" val="2782855762"/>
                    </a:ext>
                  </a:extLst>
                </a:gridCol>
                <a:gridCol w="537914">
                  <a:extLst>
                    <a:ext uri="{9D8B030D-6E8A-4147-A177-3AD203B41FA5}">
                      <a16:colId xmlns:a16="http://schemas.microsoft.com/office/drawing/2014/main" val="468821734"/>
                    </a:ext>
                  </a:extLst>
                </a:gridCol>
                <a:gridCol w="537914">
                  <a:extLst>
                    <a:ext uri="{9D8B030D-6E8A-4147-A177-3AD203B41FA5}">
                      <a16:colId xmlns:a16="http://schemas.microsoft.com/office/drawing/2014/main" val="2254135264"/>
                    </a:ext>
                  </a:extLst>
                </a:gridCol>
                <a:gridCol w="537914">
                  <a:extLst>
                    <a:ext uri="{9D8B030D-6E8A-4147-A177-3AD203B41FA5}">
                      <a16:colId xmlns:a16="http://schemas.microsoft.com/office/drawing/2014/main" val="501714427"/>
                    </a:ext>
                  </a:extLst>
                </a:gridCol>
                <a:gridCol w="537914">
                  <a:extLst>
                    <a:ext uri="{9D8B030D-6E8A-4147-A177-3AD203B41FA5}">
                      <a16:colId xmlns:a16="http://schemas.microsoft.com/office/drawing/2014/main" val="1781467676"/>
                    </a:ext>
                  </a:extLst>
                </a:gridCol>
                <a:gridCol w="537914">
                  <a:extLst>
                    <a:ext uri="{9D8B030D-6E8A-4147-A177-3AD203B41FA5}">
                      <a16:colId xmlns:a16="http://schemas.microsoft.com/office/drawing/2014/main" val="1194709434"/>
                    </a:ext>
                  </a:extLst>
                </a:gridCol>
                <a:gridCol w="537914">
                  <a:extLst>
                    <a:ext uri="{9D8B030D-6E8A-4147-A177-3AD203B41FA5}">
                      <a16:colId xmlns:a16="http://schemas.microsoft.com/office/drawing/2014/main" val="873463707"/>
                    </a:ext>
                  </a:extLst>
                </a:gridCol>
                <a:gridCol w="537914">
                  <a:extLst>
                    <a:ext uri="{9D8B030D-6E8A-4147-A177-3AD203B41FA5}">
                      <a16:colId xmlns:a16="http://schemas.microsoft.com/office/drawing/2014/main" val="822530808"/>
                    </a:ext>
                  </a:extLst>
                </a:gridCol>
              </a:tblGrid>
              <a:tr h="353437">
                <a:tc>
                  <a:txBody>
                    <a:bodyPr/>
                    <a:lstStyle/>
                    <a:p>
                      <a:pPr algn="ctr"/>
                      <a:r>
                        <a:rPr lang="en-IN" sz="1800" dirty="0">
                          <a:effectLst/>
                          <a:latin typeface="Calibri" panose="020F0502020204030204" pitchFamily="34" charset="0"/>
                          <a:ea typeface="Calibri" panose="020F0502020204030204" pitchFamily="34" charset="0"/>
                          <a:cs typeface="Mangal" panose="02040503050203030202" pitchFamily="18" charset="0"/>
                        </a:rPr>
                        <a:t>D</a:t>
                      </a:r>
                      <a:r>
                        <a:rPr lang="en-IN" sz="1800" baseline="-25000" dirty="0">
                          <a:effectLst/>
                          <a:latin typeface="Calibri" panose="020F0502020204030204" pitchFamily="34" charset="0"/>
                          <a:ea typeface="Calibri" panose="020F0502020204030204" pitchFamily="34" charset="0"/>
                          <a:cs typeface="Mangal" panose="02040503050203030202" pitchFamily="18" charset="0"/>
                        </a:rPr>
                        <a:t>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dirty="0">
                          <a:effectLst/>
                          <a:latin typeface="Calibri" panose="020F0502020204030204" pitchFamily="34" charset="0"/>
                          <a:ea typeface="Calibri" panose="020F0502020204030204" pitchFamily="34" charset="0"/>
                          <a:cs typeface="Mangal" panose="02040503050203030202" pitchFamily="18" charset="0"/>
                        </a:rPr>
                        <a:t>D</a:t>
                      </a:r>
                      <a:r>
                        <a:rPr lang="en-IN" sz="1800" baseline="-25000" dirty="0">
                          <a:effectLst/>
                          <a:latin typeface="Calibri" panose="020F0502020204030204" pitchFamily="34" charset="0"/>
                          <a:ea typeface="Calibri" panose="020F0502020204030204" pitchFamily="34" charset="0"/>
                          <a:cs typeface="Mangal" panose="02040503050203030202" pitchFamily="18" charset="0"/>
                        </a:rPr>
                        <a:t>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dirty="0">
                          <a:effectLst/>
                          <a:latin typeface="Calibri" panose="020F0502020204030204" pitchFamily="34" charset="0"/>
                          <a:ea typeface="Calibri" panose="020F0502020204030204" pitchFamily="34" charset="0"/>
                          <a:cs typeface="Mangal" panose="02040503050203030202" pitchFamily="18" charset="0"/>
                        </a:rPr>
                        <a:t>D</a:t>
                      </a:r>
                      <a:r>
                        <a:rPr lang="en-IN" sz="1800" baseline="-25000" dirty="0">
                          <a:effectLst/>
                          <a:latin typeface="Calibri" panose="020F0502020204030204" pitchFamily="34" charset="0"/>
                          <a:ea typeface="Calibri" panose="020F0502020204030204" pitchFamily="34" charset="0"/>
                          <a:cs typeface="Mangal" panose="02040503050203030202" pitchFamily="18" charset="0"/>
                        </a:rPr>
                        <a:t>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dirty="0">
                          <a:effectLst/>
                          <a:latin typeface="Calibri" panose="020F0502020204030204" pitchFamily="34" charset="0"/>
                          <a:ea typeface="Calibri" panose="020F0502020204030204" pitchFamily="34" charset="0"/>
                          <a:cs typeface="Mangal" panose="02040503050203030202" pitchFamily="18" charset="0"/>
                        </a:rPr>
                        <a:t>D</a:t>
                      </a:r>
                      <a:r>
                        <a:rPr lang="en-IN" sz="1800" baseline="-25000" dirty="0">
                          <a:effectLst/>
                          <a:latin typeface="Calibri" panose="020F0502020204030204" pitchFamily="34" charset="0"/>
                          <a:ea typeface="Calibri" panose="020F0502020204030204" pitchFamily="34" charset="0"/>
                          <a:cs typeface="Mangal" panose="02040503050203030202" pitchFamily="18" charset="0"/>
                        </a:rPr>
                        <a:t>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dirty="0">
                          <a:effectLst/>
                          <a:latin typeface="Calibri" panose="020F0502020204030204" pitchFamily="34" charset="0"/>
                          <a:ea typeface="Calibri" panose="020F0502020204030204" pitchFamily="34" charset="0"/>
                          <a:cs typeface="Mangal" panose="02040503050203030202" pitchFamily="18" charset="0"/>
                        </a:rPr>
                        <a:t>D</a:t>
                      </a:r>
                      <a:r>
                        <a:rPr lang="en-IN" sz="1800" baseline="-25000" dirty="0">
                          <a:effectLst/>
                          <a:latin typeface="Calibri" panose="020F0502020204030204" pitchFamily="34" charset="0"/>
                          <a:ea typeface="Calibri" panose="020F0502020204030204" pitchFamily="34" charset="0"/>
                          <a:cs typeface="Mangal" panose="02040503050203030202" pitchFamily="18" charset="0"/>
                        </a:rPr>
                        <a:t>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dirty="0">
                          <a:effectLst/>
                          <a:latin typeface="Calibri" panose="020F0502020204030204" pitchFamily="34" charset="0"/>
                          <a:ea typeface="Calibri" panose="020F0502020204030204" pitchFamily="34" charset="0"/>
                          <a:cs typeface="Mangal" panose="02040503050203030202" pitchFamily="18" charset="0"/>
                        </a:rPr>
                        <a:t>D</a:t>
                      </a:r>
                      <a:r>
                        <a:rPr lang="en-IN" sz="1800" baseline="-25000" dirty="0">
                          <a:effectLst/>
                          <a:latin typeface="Calibri" panose="020F0502020204030204" pitchFamily="34" charset="0"/>
                          <a:ea typeface="Calibri" panose="020F0502020204030204" pitchFamily="34" charset="0"/>
                          <a:cs typeface="Mangal" panose="02040503050203030202" pitchFamily="18" charset="0"/>
                        </a:rPr>
                        <a:t>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dirty="0">
                          <a:effectLst/>
                          <a:latin typeface="Calibri" panose="020F0502020204030204" pitchFamily="34" charset="0"/>
                          <a:ea typeface="Calibri" panose="020F0502020204030204" pitchFamily="34" charset="0"/>
                          <a:cs typeface="Mangal" panose="02040503050203030202" pitchFamily="18" charset="0"/>
                        </a:rPr>
                        <a:t>D</a:t>
                      </a:r>
                      <a:r>
                        <a:rPr lang="en-IN" sz="1800" baseline="-25000" dirty="0">
                          <a:effectLst/>
                          <a:latin typeface="Calibri" panose="020F0502020204030204" pitchFamily="34" charset="0"/>
                          <a:ea typeface="Calibri" panose="020F0502020204030204" pitchFamily="34" charset="0"/>
                          <a:cs typeface="Mangal" panose="02040503050203030202" pitchFamily="18" charset="0"/>
                        </a:rPr>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dirty="0">
                          <a:effectLst/>
                          <a:latin typeface="Calibri" panose="020F0502020204030204" pitchFamily="34" charset="0"/>
                          <a:ea typeface="Calibri" panose="020F0502020204030204" pitchFamily="34" charset="0"/>
                          <a:cs typeface="Mangal" panose="02040503050203030202" pitchFamily="18" charset="0"/>
                        </a:rPr>
                        <a:t>D</a:t>
                      </a:r>
                      <a:r>
                        <a:rPr lang="en-IN" sz="1800" baseline="-25000" dirty="0">
                          <a:effectLst/>
                          <a:latin typeface="Calibri" panose="020F0502020204030204" pitchFamily="34" charset="0"/>
                          <a:ea typeface="Calibri" panose="020F0502020204030204" pitchFamily="34" charset="0"/>
                          <a:cs typeface="Mangal" panose="02040503050203030202" pitchFamily="18" charset="0"/>
                        </a:rPr>
                        <a:t>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9211753"/>
                  </a:ext>
                </a:extLst>
              </a:tr>
              <a:tr h="353437">
                <a:tc>
                  <a:txBody>
                    <a:bodyPr/>
                    <a:lstStyle/>
                    <a:p>
                      <a:pPr algn="ctr"/>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18902925"/>
                  </a:ext>
                </a:extLst>
              </a:tr>
              <a:tr h="574015">
                <a:tc gridSpan="8">
                  <a:txBody>
                    <a:bodyPr/>
                    <a:lstStyle/>
                    <a:p>
                      <a:pPr algn="ctr"/>
                      <a:r>
                        <a:rPr lang="en-IN" sz="1800" dirty="0"/>
                        <a:t>Port C:    6</a:t>
                      </a:r>
                      <a:r>
                        <a:rPr lang="en-IN" sz="1800" baseline="30000" dirty="0"/>
                        <a:t>th</a:t>
                      </a:r>
                      <a:r>
                        <a:rPr lang="en-IN" sz="1800" dirty="0"/>
                        <a:t> bit is SET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IN" dirty="0"/>
                    </a:p>
                  </a:txBody>
                  <a:tcPr/>
                </a:tc>
                <a:tc hMerge="1">
                  <a:txBody>
                    <a:bodyPr/>
                    <a:lstStyle/>
                    <a:p>
                      <a:pPr algn="ct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38622924"/>
                  </a:ext>
                </a:extLst>
              </a:tr>
            </a:tbl>
          </a:graphicData>
        </a:graphic>
      </p:graphicFrame>
      <p:sp>
        <p:nvSpPr>
          <p:cNvPr id="9" name="TextBox 8">
            <a:extLst>
              <a:ext uri="{FF2B5EF4-FFF2-40B4-BE49-F238E27FC236}">
                <a16:creationId xmlns:a16="http://schemas.microsoft.com/office/drawing/2014/main" id="{614C298A-4870-439C-B279-6881DB76393D}"/>
              </a:ext>
            </a:extLst>
          </p:cNvPr>
          <p:cNvSpPr txBox="1"/>
          <p:nvPr/>
        </p:nvSpPr>
        <p:spPr>
          <a:xfrm>
            <a:off x="444402" y="2758099"/>
            <a:ext cx="2391507"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Century Gothic"/>
                <a:ea typeface="+mn-ea"/>
                <a:cs typeface="+mn-cs"/>
              </a:rPr>
              <a:t>Example</a:t>
            </a:r>
          </a:p>
        </p:txBody>
      </p:sp>
      <p:sp>
        <p:nvSpPr>
          <p:cNvPr id="6" name="Slide Number Placeholder 5">
            <a:extLst>
              <a:ext uri="{FF2B5EF4-FFF2-40B4-BE49-F238E27FC236}">
                <a16:creationId xmlns:a16="http://schemas.microsoft.com/office/drawing/2014/main" id="{B1766E4B-E056-43C5-96E4-EAFD275E2FF3}"/>
              </a:ext>
            </a:extLst>
          </p:cNvPr>
          <p:cNvSpPr>
            <a:spLocks noGrp="1"/>
          </p:cNvSpPr>
          <p:nvPr>
            <p:ph type="sldNum" sz="quarter" idx="12"/>
          </p:nvPr>
        </p:nvSpPr>
        <p:spPr/>
        <p:txBody>
          <a:bodyPr/>
          <a:lstStyle/>
          <a:p>
            <a:fld id="{D57F1E4F-1CFF-5643-939E-217C01CDF565}" type="slidenum">
              <a:rPr lang="en-US" smtClean="0"/>
              <a:pPr/>
              <a:t>31</a:t>
            </a:fld>
            <a:endParaRPr lang="en-US" dirty="0"/>
          </a:p>
        </p:txBody>
      </p:sp>
    </p:spTree>
    <p:extLst>
      <p:ext uri="{BB962C8B-B14F-4D97-AF65-F5344CB8AC3E}">
        <p14:creationId xmlns:p14="http://schemas.microsoft.com/office/powerpoint/2010/main" val="11679056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BSR Mode</a:t>
            </a:r>
            <a:endParaRPr lang="en-IN" dirty="0"/>
          </a:p>
        </p:txBody>
      </p:sp>
      <p:pic>
        <p:nvPicPr>
          <p:cNvPr id="5" name="Content Placeholder 4"/>
          <p:cNvPicPr>
            <a:picLocks noGrp="1" noChangeAspect="1"/>
          </p:cNvPicPr>
          <p:nvPr>
            <p:ph idx="1"/>
          </p:nvPr>
        </p:nvPicPr>
        <p:blipFill>
          <a:blip r:embed="rId2"/>
          <a:stretch>
            <a:fillRect/>
          </a:stretch>
        </p:blipFill>
        <p:spPr>
          <a:xfrm>
            <a:off x="2882537" y="1798399"/>
            <a:ext cx="7412581" cy="4479211"/>
          </a:xfrm>
          <a:prstGeom prst="rect">
            <a:avLst/>
          </a:prstGeom>
        </p:spPr>
      </p:pic>
      <p:sp>
        <p:nvSpPr>
          <p:cNvPr id="4" name="Slide Number Placeholder 3"/>
          <p:cNvSpPr>
            <a:spLocks noGrp="1"/>
          </p:cNvSpPr>
          <p:nvPr>
            <p:ph type="sldNum" sz="quarter" idx="12"/>
          </p:nvPr>
        </p:nvSpPr>
        <p:spPr/>
        <p:txBody>
          <a:bodyPr/>
          <a:lstStyle/>
          <a:p>
            <a:fld id="{D57F1E4F-1CFF-5643-939E-217C01CDF565}" type="slidenum">
              <a:rPr lang="en-US" smtClean="0"/>
              <a:pPr/>
              <a:t>32</a:t>
            </a:fld>
            <a:endParaRPr lang="en-US" dirty="0"/>
          </a:p>
        </p:txBody>
      </p:sp>
    </p:spTree>
    <p:extLst>
      <p:ext uri="{BB962C8B-B14F-4D97-AF65-F5344CB8AC3E}">
        <p14:creationId xmlns:p14="http://schemas.microsoft.com/office/powerpoint/2010/main" val="87928173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29A94-7901-4336-9A0A-F7E493CB26DF}"/>
              </a:ext>
            </a:extLst>
          </p:cNvPr>
          <p:cNvSpPr>
            <a:spLocks noGrp="1"/>
          </p:cNvSpPr>
          <p:nvPr>
            <p:ph type="title"/>
          </p:nvPr>
        </p:nvSpPr>
        <p:spPr>
          <a:xfrm>
            <a:off x="1640157" y="723522"/>
            <a:ext cx="4141666" cy="579567"/>
          </a:xfrm>
        </p:spPr>
        <p:txBody>
          <a:bodyPr>
            <a:noAutofit/>
          </a:bodyPr>
          <a:lstStyle/>
          <a:p>
            <a:r>
              <a:rPr lang="en-IN" dirty="0"/>
              <a:t>I/O Mode CWR</a:t>
            </a:r>
          </a:p>
        </p:txBody>
      </p:sp>
      <p:sp>
        <p:nvSpPr>
          <p:cNvPr id="3" name="Content Placeholder 2">
            <a:extLst>
              <a:ext uri="{FF2B5EF4-FFF2-40B4-BE49-F238E27FC236}">
                <a16:creationId xmlns:a16="http://schemas.microsoft.com/office/drawing/2014/main" id="{9819BA96-CF0C-4082-875E-1A7E1424CF19}"/>
              </a:ext>
            </a:extLst>
          </p:cNvPr>
          <p:cNvSpPr>
            <a:spLocks noGrp="1"/>
          </p:cNvSpPr>
          <p:nvPr>
            <p:ph idx="1"/>
          </p:nvPr>
        </p:nvSpPr>
        <p:spPr>
          <a:xfrm>
            <a:off x="5431120" y="6155096"/>
            <a:ext cx="4036437" cy="421068"/>
          </a:xfrm>
        </p:spPr>
        <p:txBody>
          <a:bodyPr>
            <a:normAutofit/>
          </a:bodyPr>
          <a:lstStyle/>
          <a:p>
            <a:pPr marL="0" indent="0">
              <a:buNone/>
            </a:pPr>
            <a:r>
              <a:rPr lang="en-IN" sz="1400" dirty="0"/>
              <a:t>Image Courtesy: 8255 Data sheet</a:t>
            </a:r>
          </a:p>
        </p:txBody>
      </p:sp>
      <p:pic>
        <p:nvPicPr>
          <p:cNvPr id="7" name="Picture 6">
            <a:extLst>
              <a:ext uri="{FF2B5EF4-FFF2-40B4-BE49-F238E27FC236}">
                <a16:creationId xmlns:a16="http://schemas.microsoft.com/office/drawing/2014/main" id="{E8E237FD-9623-4FF7-BD38-C6CF7A4F0623}"/>
              </a:ext>
            </a:extLst>
          </p:cNvPr>
          <p:cNvPicPr>
            <a:picLocks noChangeAspect="1"/>
          </p:cNvPicPr>
          <p:nvPr/>
        </p:nvPicPr>
        <p:blipFill>
          <a:blip r:embed="rId2"/>
          <a:stretch>
            <a:fillRect/>
          </a:stretch>
        </p:blipFill>
        <p:spPr>
          <a:xfrm>
            <a:off x="5781823" y="492370"/>
            <a:ext cx="4907045" cy="5642108"/>
          </a:xfrm>
          <a:prstGeom prst="rect">
            <a:avLst/>
          </a:prstGeom>
          <a:ln>
            <a:noFill/>
          </a:ln>
          <a:effectLst>
            <a:outerShdw blurRad="292100" dist="139700" dir="2700000" algn="tl" rotWithShape="0">
              <a:srgbClr val="333333">
                <a:alpha val="65000"/>
              </a:srgbClr>
            </a:outerShdw>
          </a:effectLst>
        </p:spPr>
      </p:pic>
      <p:graphicFrame>
        <p:nvGraphicFramePr>
          <p:cNvPr id="4" name="Table 3">
            <a:extLst>
              <a:ext uri="{FF2B5EF4-FFF2-40B4-BE49-F238E27FC236}">
                <a16:creationId xmlns:a16="http://schemas.microsoft.com/office/drawing/2014/main" id="{80620290-9DB3-4B29-8460-871A4745ECF2}"/>
              </a:ext>
            </a:extLst>
          </p:cNvPr>
          <p:cNvGraphicFramePr>
            <a:graphicFrameLocks/>
          </p:cNvGraphicFramePr>
          <p:nvPr/>
        </p:nvGraphicFramePr>
        <p:xfrm>
          <a:off x="538455" y="3292805"/>
          <a:ext cx="5440312" cy="1712647"/>
        </p:xfrm>
        <a:graphic>
          <a:graphicData uri="http://schemas.openxmlformats.org/drawingml/2006/table">
            <a:tbl>
              <a:tblPr firstRow="1" bandRow="1">
                <a:tableStyleId>{21E4AEA4-8DFA-4A89-87EB-49C32662AFE0}</a:tableStyleId>
              </a:tblPr>
              <a:tblGrid>
                <a:gridCol w="680039">
                  <a:extLst>
                    <a:ext uri="{9D8B030D-6E8A-4147-A177-3AD203B41FA5}">
                      <a16:colId xmlns:a16="http://schemas.microsoft.com/office/drawing/2014/main" val="2782855762"/>
                    </a:ext>
                  </a:extLst>
                </a:gridCol>
                <a:gridCol w="680039">
                  <a:extLst>
                    <a:ext uri="{9D8B030D-6E8A-4147-A177-3AD203B41FA5}">
                      <a16:colId xmlns:a16="http://schemas.microsoft.com/office/drawing/2014/main" val="468821734"/>
                    </a:ext>
                  </a:extLst>
                </a:gridCol>
                <a:gridCol w="680039">
                  <a:extLst>
                    <a:ext uri="{9D8B030D-6E8A-4147-A177-3AD203B41FA5}">
                      <a16:colId xmlns:a16="http://schemas.microsoft.com/office/drawing/2014/main" val="2254135264"/>
                    </a:ext>
                  </a:extLst>
                </a:gridCol>
                <a:gridCol w="680039">
                  <a:extLst>
                    <a:ext uri="{9D8B030D-6E8A-4147-A177-3AD203B41FA5}">
                      <a16:colId xmlns:a16="http://schemas.microsoft.com/office/drawing/2014/main" val="501714427"/>
                    </a:ext>
                  </a:extLst>
                </a:gridCol>
                <a:gridCol w="680039">
                  <a:extLst>
                    <a:ext uri="{9D8B030D-6E8A-4147-A177-3AD203B41FA5}">
                      <a16:colId xmlns:a16="http://schemas.microsoft.com/office/drawing/2014/main" val="1781467676"/>
                    </a:ext>
                  </a:extLst>
                </a:gridCol>
                <a:gridCol w="680039">
                  <a:extLst>
                    <a:ext uri="{9D8B030D-6E8A-4147-A177-3AD203B41FA5}">
                      <a16:colId xmlns:a16="http://schemas.microsoft.com/office/drawing/2014/main" val="1194709434"/>
                    </a:ext>
                  </a:extLst>
                </a:gridCol>
                <a:gridCol w="680039">
                  <a:extLst>
                    <a:ext uri="{9D8B030D-6E8A-4147-A177-3AD203B41FA5}">
                      <a16:colId xmlns:a16="http://schemas.microsoft.com/office/drawing/2014/main" val="873463707"/>
                    </a:ext>
                  </a:extLst>
                </a:gridCol>
                <a:gridCol w="680039">
                  <a:extLst>
                    <a:ext uri="{9D8B030D-6E8A-4147-A177-3AD203B41FA5}">
                      <a16:colId xmlns:a16="http://schemas.microsoft.com/office/drawing/2014/main" val="822530808"/>
                    </a:ext>
                  </a:extLst>
                </a:gridCol>
              </a:tblGrid>
              <a:tr h="356773">
                <a:tc>
                  <a:txBody>
                    <a:bodyPr/>
                    <a:lstStyle/>
                    <a:p>
                      <a:pPr algn="ctr"/>
                      <a:r>
                        <a:rPr lang="en-IN" sz="1800" dirty="0">
                          <a:effectLst/>
                          <a:latin typeface="Calibri" panose="020F0502020204030204" pitchFamily="34" charset="0"/>
                          <a:ea typeface="Calibri" panose="020F0502020204030204" pitchFamily="34" charset="0"/>
                          <a:cs typeface="Mangal" panose="02040503050203030202" pitchFamily="18" charset="0"/>
                        </a:rPr>
                        <a:t>D</a:t>
                      </a:r>
                      <a:r>
                        <a:rPr lang="en-IN" sz="1800" baseline="-25000" dirty="0">
                          <a:effectLst/>
                          <a:latin typeface="Calibri" panose="020F0502020204030204" pitchFamily="34" charset="0"/>
                          <a:ea typeface="Calibri" panose="020F0502020204030204" pitchFamily="34" charset="0"/>
                          <a:cs typeface="Mangal" panose="02040503050203030202" pitchFamily="18" charset="0"/>
                        </a:rPr>
                        <a:t>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dirty="0">
                          <a:effectLst/>
                          <a:latin typeface="Calibri" panose="020F0502020204030204" pitchFamily="34" charset="0"/>
                          <a:ea typeface="Calibri" panose="020F0502020204030204" pitchFamily="34" charset="0"/>
                          <a:cs typeface="Mangal" panose="02040503050203030202" pitchFamily="18" charset="0"/>
                        </a:rPr>
                        <a:t>D</a:t>
                      </a:r>
                      <a:r>
                        <a:rPr lang="en-IN" sz="1800" baseline="-25000" dirty="0">
                          <a:effectLst/>
                          <a:latin typeface="Calibri" panose="020F0502020204030204" pitchFamily="34" charset="0"/>
                          <a:ea typeface="Calibri" panose="020F0502020204030204" pitchFamily="34" charset="0"/>
                          <a:cs typeface="Mangal" panose="02040503050203030202" pitchFamily="18" charset="0"/>
                        </a:rPr>
                        <a:t>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dirty="0">
                          <a:effectLst/>
                          <a:latin typeface="Calibri" panose="020F0502020204030204" pitchFamily="34" charset="0"/>
                          <a:ea typeface="Calibri" panose="020F0502020204030204" pitchFamily="34" charset="0"/>
                          <a:cs typeface="Mangal" panose="02040503050203030202" pitchFamily="18" charset="0"/>
                        </a:rPr>
                        <a:t>D</a:t>
                      </a:r>
                      <a:r>
                        <a:rPr lang="en-IN" sz="1800" baseline="-25000" dirty="0">
                          <a:effectLst/>
                          <a:latin typeface="Calibri" panose="020F0502020204030204" pitchFamily="34" charset="0"/>
                          <a:ea typeface="Calibri" panose="020F0502020204030204" pitchFamily="34" charset="0"/>
                          <a:cs typeface="Mangal" panose="02040503050203030202" pitchFamily="18" charset="0"/>
                        </a:rPr>
                        <a:t>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dirty="0">
                          <a:effectLst/>
                          <a:latin typeface="Calibri" panose="020F0502020204030204" pitchFamily="34" charset="0"/>
                          <a:ea typeface="Calibri" panose="020F0502020204030204" pitchFamily="34" charset="0"/>
                          <a:cs typeface="Mangal" panose="02040503050203030202" pitchFamily="18" charset="0"/>
                        </a:rPr>
                        <a:t>D</a:t>
                      </a:r>
                      <a:r>
                        <a:rPr lang="en-IN" sz="1800" baseline="-25000" dirty="0">
                          <a:effectLst/>
                          <a:latin typeface="Calibri" panose="020F0502020204030204" pitchFamily="34" charset="0"/>
                          <a:ea typeface="Calibri" panose="020F0502020204030204" pitchFamily="34" charset="0"/>
                          <a:cs typeface="Mangal" panose="02040503050203030202" pitchFamily="18" charset="0"/>
                        </a:rPr>
                        <a:t>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dirty="0">
                          <a:effectLst/>
                          <a:latin typeface="Calibri" panose="020F0502020204030204" pitchFamily="34" charset="0"/>
                          <a:ea typeface="Calibri" panose="020F0502020204030204" pitchFamily="34" charset="0"/>
                          <a:cs typeface="Mangal" panose="02040503050203030202" pitchFamily="18" charset="0"/>
                        </a:rPr>
                        <a:t>D</a:t>
                      </a:r>
                      <a:r>
                        <a:rPr lang="en-IN" sz="1800" baseline="-25000" dirty="0">
                          <a:effectLst/>
                          <a:latin typeface="Calibri" panose="020F0502020204030204" pitchFamily="34" charset="0"/>
                          <a:ea typeface="Calibri" panose="020F0502020204030204" pitchFamily="34" charset="0"/>
                          <a:cs typeface="Mangal" panose="02040503050203030202" pitchFamily="18" charset="0"/>
                        </a:rPr>
                        <a:t>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dirty="0">
                          <a:effectLst/>
                          <a:latin typeface="Calibri" panose="020F0502020204030204" pitchFamily="34" charset="0"/>
                          <a:ea typeface="Calibri" panose="020F0502020204030204" pitchFamily="34" charset="0"/>
                          <a:cs typeface="Mangal" panose="02040503050203030202" pitchFamily="18" charset="0"/>
                        </a:rPr>
                        <a:t>D</a:t>
                      </a:r>
                      <a:r>
                        <a:rPr lang="en-IN" sz="1800" baseline="-25000" dirty="0">
                          <a:effectLst/>
                          <a:latin typeface="Calibri" panose="020F0502020204030204" pitchFamily="34" charset="0"/>
                          <a:ea typeface="Calibri" panose="020F0502020204030204" pitchFamily="34" charset="0"/>
                          <a:cs typeface="Mangal" panose="02040503050203030202" pitchFamily="18" charset="0"/>
                        </a:rPr>
                        <a:t>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dirty="0">
                          <a:effectLst/>
                          <a:latin typeface="Calibri" panose="020F0502020204030204" pitchFamily="34" charset="0"/>
                          <a:ea typeface="Calibri" panose="020F0502020204030204" pitchFamily="34" charset="0"/>
                          <a:cs typeface="Mangal" panose="02040503050203030202" pitchFamily="18" charset="0"/>
                        </a:rPr>
                        <a:t>D</a:t>
                      </a:r>
                      <a:r>
                        <a:rPr lang="en-IN" sz="1800" baseline="-25000" dirty="0">
                          <a:effectLst/>
                          <a:latin typeface="Calibri" panose="020F0502020204030204" pitchFamily="34" charset="0"/>
                          <a:ea typeface="Calibri" panose="020F0502020204030204" pitchFamily="34" charset="0"/>
                          <a:cs typeface="Mangal" panose="02040503050203030202" pitchFamily="18" charset="0"/>
                        </a:rPr>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dirty="0">
                          <a:effectLst/>
                          <a:latin typeface="Calibri" panose="020F0502020204030204" pitchFamily="34" charset="0"/>
                          <a:ea typeface="Calibri" panose="020F0502020204030204" pitchFamily="34" charset="0"/>
                          <a:cs typeface="Mangal" panose="02040503050203030202" pitchFamily="18" charset="0"/>
                        </a:rPr>
                        <a:t>D</a:t>
                      </a:r>
                      <a:r>
                        <a:rPr lang="en-IN" sz="1800" baseline="-25000" dirty="0">
                          <a:effectLst/>
                          <a:latin typeface="Calibri" panose="020F0502020204030204" pitchFamily="34" charset="0"/>
                          <a:ea typeface="Calibri" panose="020F0502020204030204" pitchFamily="34" charset="0"/>
                          <a:cs typeface="Mangal" panose="02040503050203030202" pitchFamily="18" charset="0"/>
                        </a:rPr>
                        <a:t>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9211753"/>
                  </a:ext>
                </a:extLst>
              </a:tr>
              <a:tr h="356773">
                <a:tc>
                  <a:txBody>
                    <a:bodyPr/>
                    <a:lstStyle/>
                    <a:p>
                      <a:pPr algn="ctr"/>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18902925"/>
                  </a:ext>
                </a:extLst>
              </a:tr>
              <a:tr h="981127">
                <a:tc>
                  <a:txBody>
                    <a:bodyPr/>
                    <a:lstStyle/>
                    <a:p>
                      <a:pPr algn="ctr"/>
                      <a:r>
                        <a:rPr lang="en-US" sz="1200" dirty="0"/>
                        <a:t>IO mode</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US" sz="1600" dirty="0"/>
                        <a:t>Mode 0</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IN" dirty="0"/>
                    </a:p>
                  </a:txBody>
                  <a:tcPr/>
                </a:tc>
                <a:tc>
                  <a:txBody>
                    <a:bodyPr/>
                    <a:lstStyle/>
                    <a:p>
                      <a:pPr algn="ctr"/>
                      <a:r>
                        <a:rPr lang="en-US" sz="1200" dirty="0"/>
                        <a:t>Port A input</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Port C (up) input</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Mode 0</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Port B output</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Port C (low) output</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38622924"/>
                  </a:ext>
                </a:extLst>
              </a:tr>
            </a:tbl>
          </a:graphicData>
        </a:graphic>
      </p:graphicFrame>
      <p:sp>
        <p:nvSpPr>
          <p:cNvPr id="6" name="TextBox 5">
            <a:extLst>
              <a:ext uri="{FF2B5EF4-FFF2-40B4-BE49-F238E27FC236}">
                <a16:creationId xmlns:a16="http://schemas.microsoft.com/office/drawing/2014/main" id="{8F6BB63C-2FA0-49F3-BCA4-D70A306A1335}"/>
              </a:ext>
            </a:extLst>
          </p:cNvPr>
          <p:cNvSpPr txBox="1"/>
          <p:nvPr/>
        </p:nvSpPr>
        <p:spPr>
          <a:xfrm>
            <a:off x="538455" y="2817483"/>
            <a:ext cx="2391507"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Century Gothic"/>
                <a:ea typeface="+mn-ea"/>
                <a:cs typeface="+mn-cs"/>
              </a:rPr>
              <a:t>Example</a:t>
            </a:r>
          </a:p>
        </p:txBody>
      </p:sp>
      <p:sp>
        <p:nvSpPr>
          <p:cNvPr id="5" name="Slide Number Placeholder 4">
            <a:extLst>
              <a:ext uri="{FF2B5EF4-FFF2-40B4-BE49-F238E27FC236}">
                <a16:creationId xmlns:a16="http://schemas.microsoft.com/office/drawing/2014/main" id="{AAE903EB-5B23-4118-AB3E-2694216375E9}"/>
              </a:ext>
            </a:extLst>
          </p:cNvPr>
          <p:cNvSpPr>
            <a:spLocks noGrp="1"/>
          </p:cNvSpPr>
          <p:nvPr>
            <p:ph type="sldNum" sz="quarter" idx="12"/>
          </p:nvPr>
        </p:nvSpPr>
        <p:spPr/>
        <p:txBody>
          <a:bodyPr/>
          <a:lstStyle/>
          <a:p>
            <a:fld id="{D57F1E4F-1CFF-5643-939E-217C01CDF565}" type="slidenum">
              <a:rPr lang="en-US" smtClean="0"/>
              <a:pPr/>
              <a:t>33</a:t>
            </a:fld>
            <a:endParaRPr lang="en-US" dirty="0"/>
          </a:p>
        </p:txBody>
      </p:sp>
    </p:spTree>
    <p:extLst>
      <p:ext uri="{BB962C8B-B14F-4D97-AF65-F5344CB8AC3E}">
        <p14:creationId xmlns:p14="http://schemas.microsoft.com/office/powerpoint/2010/main" val="320789274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D46CA-3299-4676-A35B-F1EA90BE860F}"/>
              </a:ext>
            </a:extLst>
          </p:cNvPr>
          <p:cNvSpPr>
            <a:spLocks noGrp="1"/>
          </p:cNvSpPr>
          <p:nvPr>
            <p:ph type="title"/>
          </p:nvPr>
        </p:nvSpPr>
        <p:spPr>
          <a:xfrm>
            <a:off x="2592925" y="624110"/>
            <a:ext cx="8911687" cy="793873"/>
          </a:xfrm>
        </p:spPr>
        <p:txBody>
          <a:bodyPr>
            <a:normAutofit/>
          </a:bodyPr>
          <a:lstStyle/>
          <a:p>
            <a:r>
              <a:rPr lang="en-IN" dirty="0"/>
              <a:t>Mode 0 </a:t>
            </a:r>
            <a:r>
              <a:rPr lang="en-IN" sz="2400" dirty="0"/>
              <a:t>(Basic I/O mode)</a:t>
            </a:r>
          </a:p>
        </p:txBody>
      </p:sp>
      <p:sp>
        <p:nvSpPr>
          <p:cNvPr id="3" name="Content Placeholder 2">
            <a:extLst>
              <a:ext uri="{FF2B5EF4-FFF2-40B4-BE49-F238E27FC236}">
                <a16:creationId xmlns:a16="http://schemas.microsoft.com/office/drawing/2014/main" id="{D04F0C60-76CC-4A92-AE12-52E53E5C8381}"/>
              </a:ext>
            </a:extLst>
          </p:cNvPr>
          <p:cNvSpPr>
            <a:spLocks noGrp="1"/>
          </p:cNvSpPr>
          <p:nvPr>
            <p:ph idx="1"/>
          </p:nvPr>
        </p:nvSpPr>
        <p:spPr>
          <a:xfrm>
            <a:off x="2589212" y="1524000"/>
            <a:ext cx="8915400" cy="4709890"/>
          </a:xfrm>
        </p:spPr>
        <p:txBody>
          <a:bodyPr>
            <a:normAutofit/>
          </a:bodyPr>
          <a:lstStyle/>
          <a:p>
            <a:pPr algn="just">
              <a:lnSpc>
                <a:spcPct val="107000"/>
              </a:lnSpc>
              <a:spcAft>
                <a:spcPts val="800"/>
              </a:spcAft>
            </a:pPr>
            <a:r>
              <a:rPr lang="en-IN" sz="2000" dirty="0">
                <a:effectLst/>
                <a:latin typeface="Calibri" panose="020F0502020204030204" pitchFamily="34" charset="0"/>
                <a:ea typeface="Calibri" panose="020F0502020204030204" pitchFamily="34" charset="0"/>
                <a:cs typeface="Mangal" panose="02040503050203030202" pitchFamily="18" charset="0"/>
              </a:rPr>
              <a:t>This mode is also called as basic Input/Output mode. This mode provides simple input and output capabilities using each of the three ports. Data can be simply read from and written to the input and output ports respectively, after appropriate initialisation.</a:t>
            </a:r>
          </a:p>
          <a:p>
            <a:pPr algn="just">
              <a:lnSpc>
                <a:spcPct val="107000"/>
              </a:lnSpc>
              <a:spcAft>
                <a:spcPts val="800"/>
              </a:spcAft>
            </a:pPr>
            <a:r>
              <a:rPr lang="en-IN" sz="2000" b="1" dirty="0">
                <a:effectLst/>
                <a:latin typeface="Calibri" panose="020F0502020204030204" pitchFamily="34" charset="0"/>
                <a:ea typeface="Calibri" panose="020F0502020204030204" pitchFamily="34" charset="0"/>
                <a:cs typeface="Mangal" panose="02040503050203030202" pitchFamily="18" charset="0"/>
              </a:rPr>
              <a:t>The salient features </a:t>
            </a:r>
          </a:p>
          <a:p>
            <a:pPr lvl="1" algn="just">
              <a:lnSpc>
                <a:spcPct val="107000"/>
              </a:lnSpc>
              <a:spcBef>
                <a:spcPts val="0"/>
              </a:spcBef>
              <a:spcAft>
                <a:spcPts val="800"/>
              </a:spcAft>
              <a:buFont typeface="+mj-lt"/>
              <a:buAutoNum type="arabicPeriod"/>
            </a:pPr>
            <a:r>
              <a:rPr lang="en-IN" sz="2000" dirty="0">
                <a:effectLst/>
                <a:latin typeface="Calibri" panose="020F0502020204030204" pitchFamily="34" charset="0"/>
                <a:ea typeface="Calibri" panose="020F0502020204030204" pitchFamily="34" charset="0"/>
                <a:cs typeface="Mangal" panose="02040503050203030202" pitchFamily="18" charset="0"/>
              </a:rPr>
              <a:t>Two 8-bit ports (port A and port B )and two 4-bit ports (port C upper and lower ) are available. The two 4-bit ports can be combinedly used as a third 8-bit port.</a:t>
            </a:r>
          </a:p>
          <a:p>
            <a:pPr lvl="1" algn="just">
              <a:lnSpc>
                <a:spcPct val="107000"/>
              </a:lnSpc>
              <a:spcBef>
                <a:spcPts val="0"/>
              </a:spcBef>
              <a:spcAft>
                <a:spcPts val="800"/>
              </a:spcAft>
              <a:buFont typeface="+mj-lt"/>
              <a:buAutoNum type="arabicPeriod"/>
            </a:pPr>
            <a:r>
              <a:rPr lang="en-IN" sz="2000" dirty="0">
                <a:effectLst/>
                <a:latin typeface="Calibri" panose="020F0502020204030204" pitchFamily="34" charset="0"/>
                <a:ea typeface="Calibri" panose="020F0502020204030204" pitchFamily="34" charset="0"/>
                <a:cs typeface="Mangal" panose="02040503050203030202" pitchFamily="18" charset="0"/>
              </a:rPr>
              <a:t> Any port can be used as an input or output port. </a:t>
            </a:r>
          </a:p>
          <a:p>
            <a:pPr lvl="1" algn="just">
              <a:lnSpc>
                <a:spcPct val="107000"/>
              </a:lnSpc>
              <a:spcBef>
                <a:spcPts val="0"/>
              </a:spcBef>
              <a:spcAft>
                <a:spcPts val="800"/>
              </a:spcAft>
              <a:buFont typeface="+mj-lt"/>
              <a:buAutoNum type="arabicPeriod"/>
            </a:pPr>
            <a:r>
              <a:rPr lang="en-IN" sz="2000" dirty="0">
                <a:effectLst/>
                <a:latin typeface="Calibri" panose="020F0502020204030204" pitchFamily="34" charset="0"/>
                <a:ea typeface="Calibri" panose="020F0502020204030204" pitchFamily="34" charset="0"/>
                <a:cs typeface="Mangal" panose="02040503050203030202" pitchFamily="18" charset="0"/>
              </a:rPr>
              <a:t>Output ports are latched. Input ports are not latched. </a:t>
            </a:r>
          </a:p>
          <a:p>
            <a:pPr lvl="1" algn="just">
              <a:lnSpc>
                <a:spcPct val="107000"/>
              </a:lnSpc>
              <a:spcBef>
                <a:spcPts val="0"/>
              </a:spcBef>
              <a:spcAft>
                <a:spcPts val="800"/>
              </a:spcAft>
              <a:buFont typeface="+mj-lt"/>
              <a:buAutoNum type="arabicPeriod"/>
            </a:pPr>
            <a:r>
              <a:rPr lang="en-IN" sz="2000" dirty="0">
                <a:effectLst/>
                <a:latin typeface="Calibri" panose="020F0502020204030204" pitchFamily="34" charset="0"/>
                <a:ea typeface="Calibri" panose="020F0502020204030204" pitchFamily="34" charset="0"/>
                <a:cs typeface="Mangal" panose="02040503050203030202" pitchFamily="18" charset="0"/>
              </a:rPr>
              <a:t> A maximum of 4 ports are available. so, 16 I/O configuration are possible. </a:t>
            </a:r>
          </a:p>
          <a:p>
            <a:endParaRPr lang="en-IN" dirty="0"/>
          </a:p>
        </p:txBody>
      </p:sp>
      <p:sp>
        <p:nvSpPr>
          <p:cNvPr id="4" name="Slide Number Placeholder 3">
            <a:extLst>
              <a:ext uri="{FF2B5EF4-FFF2-40B4-BE49-F238E27FC236}">
                <a16:creationId xmlns:a16="http://schemas.microsoft.com/office/drawing/2014/main" id="{97A52975-EC3A-401F-B288-BF128BC18BA7}"/>
              </a:ext>
            </a:extLst>
          </p:cNvPr>
          <p:cNvSpPr>
            <a:spLocks noGrp="1"/>
          </p:cNvSpPr>
          <p:nvPr>
            <p:ph type="sldNum" sz="quarter" idx="12"/>
          </p:nvPr>
        </p:nvSpPr>
        <p:spPr/>
        <p:txBody>
          <a:bodyPr/>
          <a:lstStyle/>
          <a:p>
            <a:fld id="{D57F1E4F-1CFF-5643-939E-217C01CDF565}" type="slidenum">
              <a:rPr lang="en-US" smtClean="0"/>
              <a:pPr/>
              <a:t>34</a:t>
            </a:fld>
            <a:endParaRPr lang="en-US" dirty="0"/>
          </a:p>
        </p:txBody>
      </p:sp>
    </p:spTree>
    <p:extLst>
      <p:ext uri="{BB962C8B-B14F-4D97-AF65-F5344CB8AC3E}">
        <p14:creationId xmlns:p14="http://schemas.microsoft.com/office/powerpoint/2010/main" val="36404064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DD421-DD2C-4F4D-AECE-C8C3EBF5B826}"/>
              </a:ext>
            </a:extLst>
          </p:cNvPr>
          <p:cNvSpPr>
            <a:spLocks noGrp="1"/>
          </p:cNvSpPr>
          <p:nvPr>
            <p:ph type="title"/>
          </p:nvPr>
        </p:nvSpPr>
        <p:spPr>
          <a:xfrm>
            <a:off x="2592925" y="624110"/>
            <a:ext cx="8911687" cy="767368"/>
          </a:xfrm>
        </p:spPr>
        <p:txBody>
          <a:bodyPr/>
          <a:lstStyle/>
          <a:p>
            <a:r>
              <a:rPr lang="en-IN" dirty="0"/>
              <a:t>Mode 1 </a:t>
            </a:r>
            <a:r>
              <a:rPr lang="en-IN" sz="2400" dirty="0"/>
              <a:t>(</a:t>
            </a:r>
            <a:r>
              <a:rPr lang="en-IN" sz="2400" dirty="0">
                <a:effectLst/>
                <a:latin typeface="Calibri" panose="020F0502020204030204" pitchFamily="34" charset="0"/>
                <a:ea typeface="Calibri" panose="020F0502020204030204" pitchFamily="34" charset="0"/>
                <a:cs typeface="Mangal" panose="02040503050203030202" pitchFamily="18" charset="0"/>
              </a:rPr>
              <a:t>Strobed input/output mode )</a:t>
            </a:r>
            <a:endParaRPr lang="en-IN" sz="2400" dirty="0"/>
          </a:p>
        </p:txBody>
      </p:sp>
      <p:sp>
        <p:nvSpPr>
          <p:cNvPr id="3" name="Content Placeholder 2">
            <a:extLst>
              <a:ext uri="{FF2B5EF4-FFF2-40B4-BE49-F238E27FC236}">
                <a16:creationId xmlns:a16="http://schemas.microsoft.com/office/drawing/2014/main" id="{517B37EC-763F-41A9-89EB-2F0F78268E58}"/>
              </a:ext>
            </a:extLst>
          </p:cNvPr>
          <p:cNvSpPr>
            <a:spLocks noGrp="1"/>
          </p:cNvSpPr>
          <p:nvPr>
            <p:ph idx="1"/>
          </p:nvPr>
        </p:nvSpPr>
        <p:spPr>
          <a:xfrm>
            <a:off x="2589212" y="1391478"/>
            <a:ext cx="8915400" cy="5035826"/>
          </a:xfrm>
        </p:spPr>
        <p:txBody>
          <a:bodyPr>
            <a:normAutofit/>
          </a:bodyPr>
          <a:lstStyle/>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Mangal" panose="02040503050203030202" pitchFamily="18" charset="0"/>
              </a:rPr>
              <a:t> </a:t>
            </a:r>
            <a:r>
              <a:rPr lang="en-US" dirty="0">
                <a:latin typeface="Calibri" panose="020F0502020204030204" pitchFamily="34" charset="0"/>
                <a:ea typeface="Calibri" panose="020F0502020204030204" pitchFamily="34" charset="0"/>
                <a:cs typeface="Mangal" panose="02040503050203030202" pitchFamily="18" charset="0"/>
              </a:rPr>
              <a:t>In this mode the Port A and Port B can be used as input or output ports, the port C are used for handshaking. In this mode the inputs and outputs are latched. This mode also has the interrupt handling capability, and signal control to match the speed of CPU and IO devices.</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pPr>
            <a:r>
              <a:rPr lang="en-IN" sz="2000" dirty="0">
                <a:effectLst/>
                <a:latin typeface="Calibri" panose="020F0502020204030204" pitchFamily="34" charset="0"/>
                <a:ea typeface="Calibri" panose="020F0502020204030204" pitchFamily="34" charset="0"/>
                <a:cs typeface="Mangal" panose="02040503050203030202" pitchFamily="18" charset="0"/>
              </a:rPr>
              <a:t>The salient features of mode 1 are listed as follows: </a:t>
            </a:r>
          </a:p>
          <a:p>
            <a:pPr marL="857250" lvl="1" indent="-457200" algn="just">
              <a:lnSpc>
                <a:spcPct val="107000"/>
              </a:lnSpc>
              <a:spcBef>
                <a:spcPts val="0"/>
              </a:spcBef>
              <a:spcAft>
                <a:spcPts val="400"/>
              </a:spcAft>
              <a:buFont typeface="+mj-lt"/>
              <a:buAutoNum type="arabicPeriod"/>
            </a:pPr>
            <a:r>
              <a:rPr lang="en-IN" sz="2000" dirty="0">
                <a:effectLst/>
                <a:latin typeface="Calibri" panose="020F0502020204030204" pitchFamily="34" charset="0"/>
                <a:ea typeface="Calibri" panose="020F0502020204030204" pitchFamily="34" charset="0"/>
                <a:cs typeface="Mangal" panose="02040503050203030202" pitchFamily="18" charset="0"/>
              </a:rPr>
              <a:t>Two groups – group A and group B are available for strobed data transfer.</a:t>
            </a:r>
          </a:p>
          <a:p>
            <a:pPr marL="857250" lvl="1" indent="-457200" algn="just">
              <a:lnSpc>
                <a:spcPct val="107000"/>
              </a:lnSpc>
              <a:spcBef>
                <a:spcPts val="0"/>
              </a:spcBef>
              <a:spcAft>
                <a:spcPts val="400"/>
              </a:spcAft>
              <a:buFont typeface="+mj-lt"/>
              <a:buAutoNum type="arabicPeriod"/>
            </a:pPr>
            <a:r>
              <a:rPr lang="en-IN" sz="2000" dirty="0">
                <a:effectLst/>
                <a:latin typeface="Calibri" panose="020F0502020204030204" pitchFamily="34" charset="0"/>
                <a:ea typeface="Calibri" panose="020F0502020204030204" pitchFamily="34" charset="0"/>
                <a:cs typeface="Mangal" panose="02040503050203030202" pitchFamily="18" charset="0"/>
              </a:rPr>
              <a:t>Each group contains one 8-bit data I/O port and one 4-bit control/data port. </a:t>
            </a:r>
          </a:p>
          <a:p>
            <a:pPr marL="857250" lvl="1" indent="-457200" algn="just">
              <a:lnSpc>
                <a:spcPct val="107000"/>
              </a:lnSpc>
              <a:spcBef>
                <a:spcPts val="0"/>
              </a:spcBef>
              <a:spcAft>
                <a:spcPts val="400"/>
              </a:spcAft>
              <a:buFont typeface="+mj-lt"/>
              <a:buAutoNum type="arabicPeriod"/>
            </a:pPr>
            <a:r>
              <a:rPr lang="en-IN" sz="2000" dirty="0">
                <a:effectLst/>
                <a:latin typeface="Calibri" panose="020F0502020204030204" pitchFamily="34" charset="0"/>
                <a:ea typeface="Calibri" panose="020F0502020204030204" pitchFamily="34" charset="0"/>
                <a:cs typeface="Mangal" panose="02040503050203030202" pitchFamily="18" charset="0"/>
              </a:rPr>
              <a:t>The 8-bit data port can be either used as input and output port. The inputs and outputs both are latched. </a:t>
            </a:r>
          </a:p>
          <a:p>
            <a:pPr marL="857250" lvl="1" indent="-457200" algn="just">
              <a:lnSpc>
                <a:spcPct val="107000"/>
              </a:lnSpc>
              <a:spcBef>
                <a:spcPts val="0"/>
              </a:spcBef>
              <a:spcAft>
                <a:spcPts val="400"/>
              </a:spcAft>
              <a:buFont typeface="+mj-lt"/>
              <a:buAutoNum type="arabicPeriod"/>
            </a:pPr>
            <a:r>
              <a:rPr lang="en-IN" sz="2000" dirty="0">
                <a:effectLst/>
                <a:latin typeface="Calibri" panose="020F0502020204030204" pitchFamily="34" charset="0"/>
                <a:ea typeface="Calibri" panose="020F0502020204030204" pitchFamily="34" charset="0"/>
                <a:cs typeface="Mangal" panose="02040503050203030202" pitchFamily="18" charset="0"/>
              </a:rPr>
              <a:t>Out of 8-bit port C, PC</a:t>
            </a:r>
            <a:r>
              <a:rPr lang="en-IN" sz="2000" baseline="-25000" dirty="0">
                <a:effectLst/>
                <a:latin typeface="Calibri" panose="020F0502020204030204" pitchFamily="34" charset="0"/>
                <a:ea typeface="Calibri" panose="020F0502020204030204" pitchFamily="34" charset="0"/>
                <a:cs typeface="Mangal" panose="02040503050203030202" pitchFamily="18" charset="0"/>
              </a:rPr>
              <a:t>0</a:t>
            </a:r>
            <a:r>
              <a:rPr lang="en-IN" sz="2000" dirty="0">
                <a:effectLst/>
                <a:latin typeface="Calibri" panose="020F0502020204030204" pitchFamily="34" charset="0"/>
                <a:ea typeface="Calibri" panose="020F0502020204030204" pitchFamily="34" charset="0"/>
                <a:cs typeface="Mangal" panose="02040503050203030202" pitchFamily="18" charset="0"/>
              </a:rPr>
              <a:t>-PC</a:t>
            </a:r>
            <a:r>
              <a:rPr lang="en-IN" sz="2000" baseline="-25000" dirty="0">
                <a:effectLst/>
                <a:latin typeface="Calibri" panose="020F0502020204030204" pitchFamily="34" charset="0"/>
                <a:ea typeface="Calibri" panose="020F0502020204030204" pitchFamily="34" charset="0"/>
                <a:cs typeface="Mangal" panose="02040503050203030202" pitchFamily="18" charset="0"/>
              </a:rPr>
              <a:t>2</a:t>
            </a:r>
            <a:r>
              <a:rPr lang="en-IN" sz="2000" dirty="0">
                <a:effectLst/>
                <a:latin typeface="Calibri" panose="020F0502020204030204" pitchFamily="34" charset="0"/>
                <a:ea typeface="Calibri" panose="020F0502020204030204" pitchFamily="34" charset="0"/>
                <a:cs typeface="Mangal" panose="02040503050203030202" pitchFamily="18" charset="0"/>
              </a:rPr>
              <a:t> are used to generate control signals for port B and PC</a:t>
            </a:r>
            <a:r>
              <a:rPr lang="en-IN" sz="2000" baseline="-25000" dirty="0">
                <a:effectLst/>
                <a:latin typeface="Calibri" panose="020F0502020204030204" pitchFamily="34" charset="0"/>
                <a:ea typeface="Calibri" panose="020F0502020204030204" pitchFamily="34" charset="0"/>
                <a:cs typeface="Mangal" panose="02040503050203030202" pitchFamily="18" charset="0"/>
              </a:rPr>
              <a:t>3</a:t>
            </a:r>
            <a:r>
              <a:rPr lang="en-IN" sz="2000" dirty="0">
                <a:effectLst/>
                <a:latin typeface="Calibri" panose="020F0502020204030204" pitchFamily="34" charset="0"/>
                <a:ea typeface="Calibri" panose="020F0502020204030204" pitchFamily="34" charset="0"/>
                <a:cs typeface="Mangal" panose="02040503050203030202" pitchFamily="18" charset="0"/>
              </a:rPr>
              <a:t>-PC</a:t>
            </a:r>
            <a:r>
              <a:rPr lang="en-IN" sz="2000" baseline="-25000" dirty="0">
                <a:effectLst/>
                <a:latin typeface="Calibri" panose="020F0502020204030204" pitchFamily="34" charset="0"/>
                <a:ea typeface="Calibri" panose="020F0502020204030204" pitchFamily="34" charset="0"/>
                <a:cs typeface="Mangal" panose="02040503050203030202" pitchFamily="18" charset="0"/>
              </a:rPr>
              <a:t>5</a:t>
            </a:r>
            <a:r>
              <a:rPr lang="en-IN" sz="2000" dirty="0">
                <a:effectLst/>
                <a:latin typeface="Calibri" panose="020F0502020204030204" pitchFamily="34" charset="0"/>
                <a:ea typeface="Calibri" panose="020F0502020204030204" pitchFamily="34" charset="0"/>
                <a:cs typeface="Mangal" panose="02040503050203030202" pitchFamily="18" charset="0"/>
              </a:rPr>
              <a:t> are used to generate control signals for port A. the lines PC</a:t>
            </a:r>
            <a:r>
              <a:rPr lang="en-IN" sz="2000" baseline="-25000" dirty="0">
                <a:effectLst/>
                <a:latin typeface="Calibri" panose="020F0502020204030204" pitchFamily="34" charset="0"/>
                <a:ea typeface="Calibri" panose="020F0502020204030204" pitchFamily="34" charset="0"/>
                <a:cs typeface="Mangal" panose="02040503050203030202" pitchFamily="18" charset="0"/>
              </a:rPr>
              <a:t>6</a:t>
            </a:r>
            <a:r>
              <a:rPr lang="en-IN" sz="2000" dirty="0">
                <a:effectLst/>
                <a:latin typeface="Calibri" panose="020F0502020204030204" pitchFamily="34" charset="0"/>
                <a:ea typeface="Calibri" panose="020F0502020204030204" pitchFamily="34" charset="0"/>
                <a:cs typeface="Mangal" panose="02040503050203030202" pitchFamily="18" charset="0"/>
              </a:rPr>
              <a:t>, PC</a:t>
            </a:r>
            <a:r>
              <a:rPr lang="en-IN" sz="2000" baseline="-25000" dirty="0">
                <a:effectLst/>
                <a:latin typeface="Calibri" panose="020F0502020204030204" pitchFamily="34" charset="0"/>
                <a:ea typeface="Calibri" panose="020F0502020204030204" pitchFamily="34" charset="0"/>
                <a:cs typeface="Mangal" panose="02040503050203030202" pitchFamily="18" charset="0"/>
              </a:rPr>
              <a:t>7</a:t>
            </a:r>
            <a:r>
              <a:rPr lang="en-IN" sz="2000" dirty="0">
                <a:effectLst/>
                <a:latin typeface="Calibri" panose="020F0502020204030204" pitchFamily="34" charset="0"/>
                <a:ea typeface="Calibri" panose="020F0502020204030204" pitchFamily="34" charset="0"/>
                <a:cs typeface="Mangal" panose="02040503050203030202" pitchFamily="18" charset="0"/>
              </a:rPr>
              <a:t> may be used as independent data lines.</a:t>
            </a:r>
          </a:p>
          <a:p>
            <a:endParaRPr lang="en-IN" dirty="0"/>
          </a:p>
        </p:txBody>
      </p:sp>
      <p:sp>
        <p:nvSpPr>
          <p:cNvPr id="4" name="Slide Number Placeholder 3">
            <a:extLst>
              <a:ext uri="{FF2B5EF4-FFF2-40B4-BE49-F238E27FC236}">
                <a16:creationId xmlns:a16="http://schemas.microsoft.com/office/drawing/2014/main" id="{1DEC5088-84BD-44F5-88B7-B3EC1C9F13B3}"/>
              </a:ext>
            </a:extLst>
          </p:cNvPr>
          <p:cNvSpPr>
            <a:spLocks noGrp="1"/>
          </p:cNvSpPr>
          <p:nvPr>
            <p:ph type="sldNum" sz="quarter" idx="12"/>
          </p:nvPr>
        </p:nvSpPr>
        <p:spPr/>
        <p:txBody>
          <a:bodyPr/>
          <a:lstStyle/>
          <a:p>
            <a:fld id="{D57F1E4F-1CFF-5643-939E-217C01CDF565}" type="slidenum">
              <a:rPr lang="en-US" smtClean="0"/>
              <a:pPr/>
              <a:t>35</a:t>
            </a:fld>
            <a:endParaRPr lang="en-US" dirty="0"/>
          </a:p>
        </p:txBody>
      </p:sp>
    </p:spTree>
    <p:extLst>
      <p:ext uri="{BB962C8B-B14F-4D97-AF65-F5344CB8AC3E}">
        <p14:creationId xmlns:p14="http://schemas.microsoft.com/office/powerpoint/2010/main" val="171936918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2833C-30EA-47EF-ADAC-68072E304CE9}"/>
              </a:ext>
            </a:extLst>
          </p:cNvPr>
          <p:cNvSpPr>
            <a:spLocks noGrp="1"/>
          </p:cNvSpPr>
          <p:nvPr>
            <p:ph type="title"/>
          </p:nvPr>
        </p:nvSpPr>
        <p:spPr>
          <a:xfrm>
            <a:off x="2592925" y="624110"/>
            <a:ext cx="8911687" cy="913142"/>
          </a:xfrm>
        </p:spPr>
        <p:txBody>
          <a:bodyPr/>
          <a:lstStyle/>
          <a:p>
            <a:r>
              <a:rPr lang="en-IN" dirty="0"/>
              <a:t>Mode 2 </a:t>
            </a:r>
            <a:r>
              <a:rPr lang="en-IN" sz="2400" dirty="0"/>
              <a:t>(</a:t>
            </a:r>
            <a:r>
              <a:rPr lang="en-IN" sz="2400" dirty="0">
                <a:effectLst/>
                <a:latin typeface="Calibri" panose="020F0502020204030204" pitchFamily="34" charset="0"/>
                <a:ea typeface="Calibri" panose="020F0502020204030204" pitchFamily="34" charset="0"/>
                <a:cs typeface="Mangal" panose="02040503050203030202" pitchFamily="18" charset="0"/>
              </a:rPr>
              <a:t>Strobed bidirectional I/O)</a:t>
            </a:r>
            <a:endParaRPr lang="en-IN" sz="2400"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AA640CE-64F2-422D-A1A7-1794390D106D}"/>
                  </a:ext>
                </a:extLst>
              </p:cNvPr>
              <p:cNvSpPr>
                <a:spLocks noGrp="1"/>
              </p:cNvSpPr>
              <p:nvPr>
                <p:ph idx="1"/>
              </p:nvPr>
            </p:nvSpPr>
            <p:spPr>
              <a:xfrm>
                <a:off x="2589212" y="1272209"/>
                <a:ext cx="8915400" cy="4639013"/>
              </a:xfrm>
            </p:spPr>
            <p:txBody>
              <a:bodyPr>
                <a:normAutofit/>
              </a:bodyPr>
              <a:lstStyle/>
              <a:p>
                <a:pPr algn="just">
                  <a:lnSpc>
                    <a:spcPct val="107000"/>
                  </a:lnSpc>
                  <a:spcAft>
                    <a:spcPts val="800"/>
                  </a:spcAft>
                </a:pPr>
                <a:r>
                  <a:rPr lang="en-US" sz="2000" dirty="0">
                    <a:latin typeface="Calibri" panose="020F0502020204030204" pitchFamily="34" charset="0"/>
                    <a:ea typeface="Calibri" panose="020F0502020204030204" pitchFamily="34" charset="0"/>
                    <a:cs typeface="Mangal" panose="02040503050203030202" pitchFamily="18" charset="0"/>
                  </a:rPr>
                  <a:t>In this mode only Port A can work, and port B can either be in mode 0 or mode 1, and the port C are used for handshaking. In this mode the inputs and outputs are latched. The control register is looking like below in this mode:</a:t>
                </a:r>
                <a:r>
                  <a:rPr lang="en-IN" sz="2000" dirty="0" smtClean="0">
                    <a:effectLst/>
                    <a:latin typeface="Calibri" panose="020F0502020204030204" pitchFamily="34" charset="0"/>
                    <a:ea typeface="Calibri" panose="020F0502020204030204" pitchFamily="34" charset="0"/>
                    <a:cs typeface="Mangal" panose="02040503050203030202" pitchFamily="18" charset="0"/>
                  </a:rPr>
                  <a:t>In </a:t>
                </a:r>
                <a:r>
                  <a:rPr lang="en-IN" sz="2000" dirty="0">
                    <a:effectLst/>
                    <a:latin typeface="Calibri" panose="020F0502020204030204" pitchFamily="34" charset="0"/>
                    <a:ea typeface="Calibri" panose="020F0502020204030204" pitchFamily="34" charset="0"/>
                    <a:cs typeface="Mangal" panose="02040503050203030202" pitchFamily="18" charset="0"/>
                  </a:rPr>
                  <a:t>this mode, 8255 is a bidirectional 8-bit port with handshake signals. The</a:t>
                </a:r>
                <a14:m>
                  <m:oMath xmlns:m="http://schemas.openxmlformats.org/officeDocument/2006/math">
                    <m:r>
                      <a:rPr lang="en-IN" sz="2000" i="1">
                        <a:effectLst/>
                        <a:latin typeface="Cambria Math" panose="02040503050406030204" pitchFamily="18" charset="0"/>
                        <a:ea typeface="Times New Roman" panose="02020603050405020304" pitchFamily="18" charset="0"/>
                        <a:cs typeface="Mangal" panose="02040503050203030202" pitchFamily="18" charset="0"/>
                      </a:rPr>
                      <m:t> </m:t>
                    </m:r>
                    <m:acc>
                      <m:accPr>
                        <m:chr m:val="̅"/>
                        <m:ctrlPr>
                          <a:rPr lang="en-IN" sz="2000" i="1">
                            <a:effectLst/>
                            <a:latin typeface="Cambria Math" panose="02040503050406030204" pitchFamily="18" charset="0"/>
                            <a:ea typeface="Times New Roman" panose="02020603050405020304" pitchFamily="18" charset="0"/>
                            <a:cs typeface="Mangal" panose="02040503050203030202" pitchFamily="18" charset="0"/>
                          </a:rPr>
                        </m:ctrlPr>
                      </m:accPr>
                      <m:e>
                        <m:r>
                          <a:rPr lang="en-IN" sz="2000" i="1">
                            <a:effectLst/>
                            <a:latin typeface="Cambria Math" panose="02040503050406030204" pitchFamily="18" charset="0"/>
                            <a:ea typeface="Times New Roman" panose="02020603050405020304" pitchFamily="18" charset="0"/>
                            <a:cs typeface="Mangal" panose="02040503050203030202" pitchFamily="18" charset="0"/>
                          </a:rPr>
                          <m:t>𝑅𝐷</m:t>
                        </m:r>
                      </m:e>
                    </m:acc>
                  </m:oMath>
                </a14:m>
                <a:r>
                  <a:rPr lang="en-IN" sz="2000" dirty="0">
                    <a:effectLst/>
                    <a:latin typeface="Calibri" panose="020F0502020204030204" pitchFamily="34" charset="0"/>
                    <a:ea typeface="Calibri" panose="020F0502020204030204" pitchFamily="34" charset="0"/>
                    <a:cs typeface="Mangal" panose="02040503050203030202" pitchFamily="18" charset="0"/>
                  </a:rPr>
                  <a:t> and </a:t>
                </a:r>
                <a14:m>
                  <m:oMath xmlns:m="http://schemas.openxmlformats.org/officeDocument/2006/math">
                    <m:acc>
                      <m:accPr>
                        <m:chr m:val="̅"/>
                        <m:ctrlPr>
                          <a:rPr lang="en-IN" sz="2000" i="1">
                            <a:effectLst/>
                            <a:latin typeface="Cambria Math" panose="02040503050406030204" pitchFamily="18" charset="0"/>
                            <a:ea typeface="Calibri" panose="020F0502020204030204" pitchFamily="34" charset="0"/>
                            <a:cs typeface="Mangal" panose="02040503050203030202" pitchFamily="18" charset="0"/>
                          </a:rPr>
                        </m:ctrlPr>
                      </m:accPr>
                      <m:e>
                        <m:r>
                          <a:rPr lang="en-IN" sz="2000" i="1">
                            <a:effectLst/>
                            <a:latin typeface="Cambria Math" panose="02040503050406030204" pitchFamily="18" charset="0"/>
                            <a:ea typeface="Calibri" panose="020F0502020204030204" pitchFamily="34" charset="0"/>
                            <a:cs typeface="Mangal" panose="02040503050203030202" pitchFamily="18" charset="0"/>
                          </a:rPr>
                          <m:t>𝑊𝑅</m:t>
                        </m:r>
                      </m:e>
                    </m:acc>
                  </m:oMath>
                </a14:m>
                <a:r>
                  <a:rPr lang="en-IN" sz="2000" dirty="0">
                    <a:effectLst/>
                    <a:latin typeface="Calibri" panose="020F0502020204030204" pitchFamily="34" charset="0"/>
                    <a:ea typeface="Calibri" panose="020F0502020204030204" pitchFamily="34" charset="0"/>
                    <a:cs typeface="Mangal" panose="02040503050203030202" pitchFamily="18" charset="0"/>
                  </a:rPr>
                  <a:t> signals decide whether the 8255 is going to operate as an input port or output port.</a:t>
                </a:r>
              </a:p>
              <a:p>
                <a:pPr algn="just">
                  <a:lnSpc>
                    <a:spcPct val="107000"/>
                  </a:lnSpc>
                  <a:spcAft>
                    <a:spcPts val="800"/>
                  </a:spcAft>
                </a:pPr>
                <a:r>
                  <a:rPr lang="en-IN" sz="2000" dirty="0">
                    <a:effectLst/>
                    <a:latin typeface="Calibri" panose="020F0502020204030204" pitchFamily="34" charset="0"/>
                    <a:ea typeface="Calibri" panose="020F0502020204030204" pitchFamily="34" charset="0"/>
                    <a:cs typeface="Mangal" panose="02040503050203030202" pitchFamily="18" charset="0"/>
                  </a:rPr>
                  <a:t> </a:t>
                </a:r>
                <a:endParaRPr lang="en-IN" dirty="0"/>
              </a:p>
            </p:txBody>
          </p:sp>
        </mc:Choice>
        <mc:Fallback>
          <p:sp>
            <p:nvSpPr>
              <p:cNvPr id="3" name="Content Placeholder 2">
                <a:extLst>
                  <a:ext uri="{FF2B5EF4-FFF2-40B4-BE49-F238E27FC236}">
                    <a16:creationId xmlns:a16="http://schemas.microsoft.com/office/drawing/2014/main" id="{EAA640CE-64F2-422D-A1A7-1794390D106D}"/>
                  </a:ext>
                </a:extLst>
              </p:cNvPr>
              <p:cNvSpPr>
                <a:spLocks noGrp="1" noRot="1" noChangeAspect="1" noMove="1" noResize="1" noEditPoints="1" noAdjustHandles="1" noChangeArrowheads="1" noChangeShapeType="1" noTextEdit="1"/>
              </p:cNvSpPr>
              <p:nvPr>
                <p:ph idx="1"/>
              </p:nvPr>
            </p:nvSpPr>
            <p:spPr>
              <a:xfrm>
                <a:off x="2589212" y="1272209"/>
                <a:ext cx="8915400" cy="4639013"/>
              </a:xfrm>
              <a:blipFill>
                <a:blip r:embed="rId2"/>
                <a:stretch>
                  <a:fillRect l="-684" t="-657" r="-684"/>
                </a:stretch>
              </a:blipFill>
            </p:spPr>
            <p:txBody>
              <a:bodyPr/>
              <a:lstStyle/>
              <a:p>
                <a:r>
                  <a:rPr lang="en-IN">
                    <a:noFill/>
                  </a:rPr>
                  <a:t> </a:t>
                </a:r>
              </a:p>
            </p:txBody>
          </p:sp>
        </mc:Fallback>
      </mc:AlternateContent>
      <p:sp>
        <p:nvSpPr>
          <p:cNvPr id="4" name="Slide Number Placeholder 3">
            <a:extLst>
              <a:ext uri="{FF2B5EF4-FFF2-40B4-BE49-F238E27FC236}">
                <a16:creationId xmlns:a16="http://schemas.microsoft.com/office/drawing/2014/main" id="{01F20FA9-AAD5-4635-BE29-A810FB34F368}"/>
              </a:ext>
            </a:extLst>
          </p:cNvPr>
          <p:cNvSpPr>
            <a:spLocks noGrp="1"/>
          </p:cNvSpPr>
          <p:nvPr>
            <p:ph type="sldNum" sz="quarter" idx="12"/>
          </p:nvPr>
        </p:nvSpPr>
        <p:spPr/>
        <p:txBody>
          <a:bodyPr/>
          <a:lstStyle/>
          <a:p>
            <a:fld id="{D57F1E4F-1CFF-5643-939E-217C01CDF565}" type="slidenum">
              <a:rPr lang="en-US" smtClean="0"/>
              <a:pPr/>
              <a:t>36</a:t>
            </a:fld>
            <a:endParaRPr lang="en-US" dirty="0"/>
          </a:p>
        </p:txBody>
      </p:sp>
      <p:pic>
        <p:nvPicPr>
          <p:cNvPr id="5" name="Picture 4"/>
          <p:cNvPicPr>
            <a:picLocks noChangeAspect="1"/>
          </p:cNvPicPr>
          <p:nvPr/>
        </p:nvPicPr>
        <p:blipFill>
          <a:blip r:embed="rId3"/>
          <a:stretch>
            <a:fillRect/>
          </a:stretch>
        </p:blipFill>
        <p:spPr>
          <a:xfrm>
            <a:off x="3555999" y="3215647"/>
            <a:ext cx="6981825" cy="2695575"/>
          </a:xfrm>
          <a:prstGeom prst="rect">
            <a:avLst/>
          </a:prstGeom>
        </p:spPr>
      </p:pic>
    </p:spTree>
    <p:extLst>
      <p:ext uri="{BB962C8B-B14F-4D97-AF65-F5344CB8AC3E}">
        <p14:creationId xmlns:p14="http://schemas.microsoft.com/office/powerpoint/2010/main" val="55179753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67EB6-9B62-458D-B831-0D3808CBF288}"/>
              </a:ext>
            </a:extLst>
          </p:cNvPr>
          <p:cNvSpPr>
            <a:spLocks noGrp="1"/>
          </p:cNvSpPr>
          <p:nvPr>
            <p:ph type="title"/>
          </p:nvPr>
        </p:nvSpPr>
        <p:spPr>
          <a:xfrm>
            <a:off x="1956822" y="2240874"/>
            <a:ext cx="8911687" cy="2052830"/>
          </a:xfrm>
        </p:spPr>
        <p:txBody>
          <a:bodyPr>
            <a:normAutofit fontScale="90000"/>
          </a:bodyPr>
          <a:lstStyle/>
          <a:p>
            <a:pPr algn="ctr"/>
            <a:r>
              <a:rPr lang="en-US" sz="4400" b="1" dirty="0">
                <a:latin typeface="Bookman Old Style" panose="02050604050505020204" pitchFamily="18" charset="0"/>
              </a:rPr>
              <a:t>S </a:t>
            </a:r>
            <a:r>
              <a:rPr lang="en-US" sz="4400" dirty="0"/>
              <a:t>–</a:t>
            </a:r>
            <a:r>
              <a:rPr lang="en-US" sz="4400" b="1" dirty="0">
                <a:latin typeface="Bookman Old Style" panose="02050604050505020204" pitchFamily="18" charset="0"/>
              </a:rPr>
              <a:t> 3</a:t>
            </a:r>
            <a:r>
              <a:rPr lang="en-US" sz="3200" dirty="0"/>
              <a:t/>
            </a:r>
            <a:br>
              <a:rPr lang="en-US" sz="3200" dirty="0"/>
            </a:br>
            <a:r>
              <a:rPr lang="en-US" sz="3200" dirty="0"/>
              <a:t>Interfacing ADC with 8086 and programming &amp; Interfacing DAC with 8086 and programming</a:t>
            </a:r>
            <a:endParaRPr lang="en-IN" sz="3200" dirty="0"/>
          </a:p>
        </p:txBody>
      </p:sp>
      <p:sp>
        <p:nvSpPr>
          <p:cNvPr id="3" name="Slide Number Placeholder 2">
            <a:extLst>
              <a:ext uri="{FF2B5EF4-FFF2-40B4-BE49-F238E27FC236}">
                <a16:creationId xmlns:a16="http://schemas.microsoft.com/office/drawing/2014/main" id="{88407707-E66E-4FCF-818E-CBD5DA6CB04C}"/>
              </a:ext>
            </a:extLst>
          </p:cNvPr>
          <p:cNvSpPr>
            <a:spLocks noGrp="1"/>
          </p:cNvSpPr>
          <p:nvPr>
            <p:ph type="sldNum" sz="quarter" idx="12"/>
          </p:nvPr>
        </p:nvSpPr>
        <p:spPr/>
        <p:txBody>
          <a:bodyPr/>
          <a:lstStyle/>
          <a:p>
            <a:fld id="{D57F1E4F-1CFF-5643-939E-217C01CDF565}" type="slidenum">
              <a:rPr lang="en-US" smtClean="0"/>
              <a:pPr/>
              <a:t>37</a:t>
            </a:fld>
            <a:endParaRPr lang="en-US" dirty="0"/>
          </a:p>
        </p:txBody>
      </p:sp>
    </p:spTree>
    <p:extLst>
      <p:ext uri="{BB962C8B-B14F-4D97-AF65-F5344CB8AC3E}">
        <p14:creationId xmlns:p14="http://schemas.microsoft.com/office/powerpoint/2010/main" val="241244440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FFA05-DDE0-40FA-A480-24D66E75DD58}"/>
              </a:ext>
            </a:extLst>
          </p:cNvPr>
          <p:cNvSpPr>
            <a:spLocks noGrp="1"/>
          </p:cNvSpPr>
          <p:nvPr>
            <p:ph type="title"/>
          </p:nvPr>
        </p:nvSpPr>
        <p:spPr/>
        <p:txBody>
          <a:bodyPr/>
          <a:lstStyle/>
          <a:p>
            <a:r>
              <a:rPr lang="en-US" sz="3600" dirty="0"/>
              <a:t>Analog-to-Digital Converter (ADC)</a:t>
            </a:r>
            <a:endParaRPr lang="en-IN" dirty="0"/>
          </a:p>
        </p:txBody>
      </p:sp>
      <p:sp>
        <p:nvSpPr>
          <p:cNvPr id="3" name="Content Placeholder 2">
            <a:extLst>
              <a:ext uri="{FF2B5EF4-FFF2-40B4-BE49-F238E27FC236}">
                <a16:creationId xmlns:a16="http://schemas.microsoft.com/office/drawing/2014/main" id="{7EA8DB8F-E7B0-4F16-A927-E1D6862AE3E2}"/>
              </a:ext>
            </a:extLst>
          </p:cNvPr>
          <p:cNvSpPr>
            <a:spLocks noGrp="1"/>
          </p:cNvSpPr>
          <p:nvPr>
            <p:ph idx="1"/>
          </p:nvPr>
        </p:nvSpPr>
        <p:spPr>
          <a:xfrm>
            <a:off x="2589212" y="1811945"/>
            <a:ext cx="8915400" cy="3477507"/>
          </a:xfrm>
        </p:spPr>
        <p:txBody>
          <a:bodyPr>
            <a:normAutofit/>
          </a:bodyPr>
          <a:lstStyle/>
          <a:p>
            <a:pPr algn="just">
              <a:lnSpc>
                <a:spcPct val="107000"/>
              </a:lnSpc>
              <a:spcAft>
                <a:spcPts val="800"/>
              </a:spcAft>
            </a:pPr>
            <a:r>
              <a:rPr lang="en-IN" sz="2000" dirty="0">
                <a:effectLst/>
                <a:latin typeface="Calibri" panose="020F0502020204030204" pitchFamily="34" charset="0"/>
                <a:ea typeface="Calibri" panose="020F0502020204030204" pitchFamily="34" charset="0"/>
                <a:cs typeface="Calibri" panose="020F0502020204030204" pitchFamily="34" charset="0"/>
              </a:rPr>
              <a:t>µ</a:t>
            </a:r>
            <a:r>
              <a:rPr lang="en-IN" sz="2000" dirty="0">
                <a:effectLst/>
                <a:latin typeface="Calibri" panose="020F0502020204030204" pitchFamily="34" charset="0"/>
                <a:ea typeface="Calibri" panose="020F0502020204030204" pitchFamily="34" charset="0"/>
                <a:cs typeface="Mangal" panose="02040503050203030202" pitchFamily="18" charset="0"/>
              </a:rPr>
              <a:t>P considers ADC as a input device. So, it sends Start of Conversation (SoC) signal </a:t>
            </a:r>
            <a:r>
              <a:rPr lang="en-IN" sz="2000" dirty="0">
                <a:latin typeface="Calibri" panose="020F0502020204030204" pitchFamily="34" charset="0"/>
                <a:ea typeface="Calibri" panose="020F0502020204030204" pitchFamily="34" charset="0"/>
                <a:cs typeface="Mangal" panose="02040503050203030202" pitchFamily="18" charset="0"/>
              </a:rPr>
              <a:t>(</a:t>
            </a:r>
            <a:r>
              <a:rPr lang="en-IN" sz="2000" dirty="0">
                <a:effectLst/>
                <a:latin typeface="Calibri" panose="020F0502020204030204" pitchFamily="34" charset="0"/>
                <a:ea typeface="Calibri" panose="020F0502020204030204" pitchFamily="34" charset="0"/>
                <a:cs typeface="Mangal" panose="02040503050203030202" pitchFamily="18" charset="0"/>
              </a:rPr>
              <a:t>pulse of a specific duration) to ADC.</a:t>
            </a:r>
          </a:p>
          <a:p>
            <a:pPr algn="just">
              <a:lnSpc>
                <a:spcPct val="107000"/>
              </a:lnSpc>
              <a:spcAft>
                <a:spcPts val="800"/>
              </a:spcAft>
            </a:pPr>
            <a:r>
              <a:rPr lang="en-IN" sz="2000" dirty="0">
                <a:latin typeface="Calibri" panose="020F0502020204030204" pitchFamily="34" charset="0"/>
                <a:ea typeface="Calibri" panose="020F0502020204030204" pitchFamily="34" charset="0"/>
                <a:cs typeface="Mangal" panose="02040503050203030202" pitchFamily="18" charset="0"/>
              </a:rPr>
              <a:t>A</a:t>
            </a:r>
            <a:r>
              <a:rPr lang="en-IN" sz="2000" dirty="0">
                <a:effectLst/>
                <a:latin typeface="Calibri" panose="020F0502020204030204" pitchFamily="34" charset="0"/>
                <a:ea typeface="Calibri" panose="020F0502020204030204" pitchFamily="34" charset="0"/>
                <a:cs typeface="Mangal" panose="02040503050203030202" pitchFamily="18" charset="0"/>
              </a:rPr>
              <a:t>nalog to digital conversion is a </a:t>
            </a:r>
            <a:r>
              <a:rPr lang="en-IN" sz="2000" b="1" dirty="0">
                <a:effectLst/>
                <a:latin typeface="Calibri" panose="020F0502020204030204" pitchFamily="34" charset="0"/>
                <a:ea typeface="Calibri" panose="020F0502020204030204" pitchFamily="34" charset="0"/>
                <a:cs typeface="Mangal" panose="02040503050203030202" pitchFamily="18" charset="0"/>
              </a:rPr>
              <a:t>slow </a:t>
            </a:r>
            <a:r>
              <a:rPr lang="en-IN" sz="2000" dirty="0">
                <a:effectLst/>
                <a:latin typeface="Calibri" panose="020F0502020204030204" pitchFamily="34" charset="0"/>
                <a:ea typeface="Calibri" panose="020F0502020204030204" pitchFamily="34" charset="0"/>
                <a:cs typeface="Mangal" panose="02040503050203030202" pitchFamily="18" charset="0"/>
              </a:rPr>
              <a:t>process. So, ADC will send a End of Conversion (</a:t>
            </a:r>
            <a:r>
              <a:rPr lang="en-IN" sz="2000" dirty="0" err="1">
                <a:effectLst/>
                <a:latin typeface="Calibri" panose="020F0502020204030204" pitchFamily="34" charset="0"/>
                <a:ea typeface="Calibri" panose="020F0502020204030204" pitchFamily="34" charset="0"/>
                <a:cs typeface="Mangal" panose="02040503050203030202" pitchFamily="18" charset="0"/>
              </a:rPr>
              <a:t>EoC</a:t>
            </a:r>
            <a:r>
              <a:rPr lang="en-IN" sz="2000" dirty="0">
                <a:effectLst/>
                <a:latin typeface="Calibri" panose="020F0502020204030204" pitchFamily="34" charset="0"/>
                <a:ea typeface="Calibri" panose="020F0502020204030204" pitchFamily="34" charset="0"/>
                <a:cs typeface="Mangal" panose="02040503050203030202" pitchFamily="18" charset="0"/>
              </a:rPr>
              <a:t>) signal to </a:t>
            </a:r>
            <a:r>
              <a:rPr lang="en-IN" sz="2000" dirty="0">
                <a:effectLst/>
                <a:latin typeface="Calibri" panose="020F0502020204030204" pitchFamily="34" charset="0"/>
                <a:ea typeface="Calibri" panose="020F0502020204030204" pitchFamily="34" charset="0"/>
                <a:cs typeface="Calibri" panose="020F0502020204030204" pitchFamily="34" charset="0"/>
              </a:rPr>
              <a:t>µ</a:t>
            </a:r>
            <a:r>
              <a:rPr lang="en-IN" sz="2000" dirty="0">
                <a:effectLst/>
                <a:latin typeface="Calibri" panose="020F0502020204030204" pitchFamily="34" charset="0"/>
                <a:ea typeface="Calibri" panose="020F0502020204030204" pitchFamily="34" charset="0"/>
                <a:cs typeface="Mangal" panose="02040503050203030202" pitchFamily="18" charset="0"/>
              </a:rPr>
              <a:t>P, when the conversion is over. Then </a:t>
            </a:r>
            <a:r>
              <a:rPr lang="en-IN" sz="2000" dirty="0">
                <a:effectLst/>
                <a:latin typeface="Calibri" panose="020F0502020204030204" pitchFamily="34" charset="0"/>
                <a:ea typeface="Calibri" panose="020F0502020204030204" pitchFamily="34" charset="0"/>
                <a:cs typeface="Calibri" panose="020F0502020204030204" pitchFamily="34" charset="0"/>
              </a:rPr>
              <a:t>µ</a:t>
            </a:r>
            <a:r>
              <a:rPr lang="en-IN" sz="2000" dirty="0">
                <a:effectLst/>
                <a:latin typeface="Calibri" panose="020F0502020204030204" pitchFamily="34" charset="0"/>
                <a:ea typeface="Calibri" panose="020F0502020204030204" pitchFamily="34" charset="0"/>
                <a:cs typeface="Mangal" panose="02040503050203030202" pitchFamily="18" charset="0"/>
              </a:rPr>
              <a:t>P can take the result from the buffer. </a:t>
            </a:r>
            <a:r>
              <a:rPr lang="en-IN" sz="2000" dirty="0" err="1">
                <a:effectLst/>
                <a:latin typeface="Calibri" panose="020F0502020204030204" pitchFamily="34" charset="0"/>
                <a:ea typeface="Calibri" panose="020F0502020204030204" pitchFamily="34" charset="0"/>
                <a:cs typeface="Mangal" panose="02040503050203030202" pitchFamily="18" charset="0"/>
              </a:rPr>
              <a:t>EoC</a:t>
            </a:r>
            <a:r>
              <a:rPr lang="en-IN" sz="2000" dirty="0">
                <a:effectLst/>
                <a:latin typeface="Calibri" panose="020F0502020204030204" pitchFamily="34" charset="0"/>
                <a:ea typeface="Calibri" panose="020F0502020204030204" pitchFamily="34" charset="0"/>
                <a:cs typeface="Mangal" panose="02040503050203030202" pitchFamily="18" charset="0"/>
              </a:rPr>
              <a:t> signal can trigger a interrup</a:t>
            </a:r>
            <a:r>
              <a:rPr lang="en-IN" sz="2000" dirty="0">
                <a:latin typeface="Calibri" panose="020F0502020204030204" pitchFamily="34" charset="0"/>
                <a:ea typeface="Calibri" panose="020F0502020204030204" pitchFamily="34" charset="0"/>
                <a:cs typeface="Mangal" panose="02040503050203030202" pitchFamily="18" charset="0"/>
              </a:rPr>
              <a:t>t in 8086 or </a:t>
            </a:r>
            <a:r>
              <a:rPr lang="en-IN" sz="2000" dirty="0">
                <a:effectLst/>
                <a:latin typeface="Calibri" panose="020F0502020204030204" pitchFamily="34" charset="0"/>
                <a:ea typeface="Calibri" panose="020F0502020204030204" pitchFamily="34" charset="0"/>
                <a:cs typeface="Calibri" panose="020F0502020204030204" pitchFamily="34" charset="0"/>
              </a:rPr>
              <a:t>µ</a:t>
            </a:r>
            <a:r>
              <a:rPr lang="en-IN" sz="2000" dirty="0">
                <a:effectLst/>
                <a:latin typeface="Calibri" panose="020F0502020204030204" pitchFamily="34" charset="0"/>
                <a:ea typeface="Calibri" panose="020F0502020204030204" pitchFamily="34" charset="0"/>
                <a:cs typeface="Mangal" panose="02040503050203030202" pitchFamily="18" charset="0"/>
              </a:rPr>
              <a:t>P</a:t>
            </a:r>
            <a:r>
              <a:rPr lang="en-IN" sz="2000" dirty="0">
                <a:latin typeface="Calibri" panose="020F0502020204030204" pitchFamily="34" charset="0"/>
                <a:ea typeface="Calibri" panose="020F0502020204030204" pitchFamily="34" charset="0"/>
                <a:cs typeface="Mangal" panose="02040503050203030202" pitchFamily="18" charset="0"/>
              </a:rPr>
              <a:t> can poll the </a:t>
            </a:r>
            <a:r>
              <a:rPr lang="en-IN" sz="2000" dirty="0" err="1">
                <a:latin typeface="Calibri" panose="020F0502020204030204" pitchFamily="34" charset="0"/>
                <a:ea typeface="Calibri" panose="020F0502020204030204" pitchFamily="34" charset="0"/>
                <a:cs typeface="Mangal" panose="02040503050203030202" pitchFamily="18" charset="0"/>
              </a:rPr>
              <a:t>EoC</a:t>
            </a:r>
            <a:r>
              <a:rPr lang="en-IN" sz="2000" dirty="0">
                <a:latin typeface="Calibri" panose="020F0502020204030204" pitchFamily="34" charset="0"/>
                <a:ea typeface="Calibri" panose="020F0502020204030204" pitchFamily="34" charset="0"/>
                <a:cs typeface="Mangal" panose="02040503050203030202" pitchFamily="18" charset="0"/>
              </a:rPr>
              <a:t> signal. </a:t>
            </a:r>
          </a:p>
          <a:p>
            <a:pPr algn="just">
              <a:lnSpc>
                <a:spcPct val="107000"/>
              </a:lnSpc>
              <a:spcAft>
                <a:spcPts val="800"/>
              </a:spcAft>
            </a:pPr>
            <a:r>
              <a:rPr lang="en-IN" sz="2000" dirty="0">
                <a:effectLst/>
                <a:latin typeface="Calibri" panose="020F0502020204030204" pitchFamily="34" charset="0"/>
                <a:ea typeface="Calibri" panose="020F0502020204030204" pitchFamily="34" charset="0"/>
                <a:cs typeface="Calibri" panose="020F0502020204030204" pitchFamily="34" charset="0"/>
              </a:rPr>
              <a:t>Usually µ</a:t>
            </a:r>
            <a:r>
              <a:rPr lang="en-IN" sz="2000" dirty="0">
                <a:effectLst/>
                <a:latin typeface="Calibri" panose="020F0502020204030204" pitchFamily="34" charset="0"/>
                <a:ea typeface="Calibri" panose="020F0502020204030204" pitchFamily="34" charset="0"/>
                <a:cs typeface="Mangal" panose="02040503050203030202" pitchFamily="18" charset="0"/>
              </a:rPr>
              <a:t>P</a:t>
            </a:r>
            <a:r>
              <a:rPr lang="en-IN" sz="2000" dirty="0">
                <a:latin typeface="Calibri" panose="020F0502020204030204" pitchFamily="34" charset="0"/>
                <a:ea typeface="Calibri" panose="020F0502020204030204" pitchFamily="34" charset="0"/>
                <a:cs typeface="Mangal" panose="02040503050203030202" pitchFamily="18" charset="0"/>
              </a:rPr>
              <a:t> will use the IO ports of 8255 to interact with ADC. Like reading </a:t>
            </a:r>
            <a:r>
              <a:rPr lang="en-IN" sz="2000" dirty="0" err="1">
                <a:latin typeface="Calibri" panose="020F0502020204030204" pitchFamily="34" charset="0"/>
                <a:ea typeface="Calibri" panose="020F0502020204030204" pitchFamily="34" charset="0"/>
                <a:cs typeface="Mangal" panose="02040503050203030202" pitchFamily="18" charset="0"/>
              </a:rPr>
              <a:t>EoC</a:t>
            </a:r>
            <a:r>
              <a:rPr lang="en-IN" sz="2000" dirty="0">
                <a:latin typeface="Calibri" panose="020F0502020204030204" pitchFamily="34" charset="0"/>
                <a:ea typeface="Calibri" panose="020F0502020204030204" pitchFamily="34" charset="0"/>
                <a:cs typeface="Mangal" panose="02040503050203030202" pitchFamily="18" charset="0"/>
              </a:rPr>
              <a:t> signal from ADC and reading digital output of ADC.</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pPr marL="0" indent="0">
              <a:buNone/>
            </a:pPr>
            <a:endParaRPr lang="en-IN" dirty="0"/>
          </a:p>
        </p:txBody>
      </p:sp>
      <p:sp>
        <p:nvSpPr>
          <p:cNvPr id="4" name="Slide Number Placeholder 3">
            <a:extLst>
              <a:ext uri="{FF2B5EF4-FFF2-40B4-BE49-F238E27FC236}">
                <a16:creationId xmlns:a16="http://schemas.microsoft.com/office/drawing/2014/main" id="{BCC923F5-A6F0-486E-AA8E-A8B5CD6A4FF2}"/>
              </a:ext>
            </a:extLst>
          </p:cNvPr>
          <p:cNvSpPr>
            <a:spLocks noGrp="1"/>
          </p:cNvSpPr>
          <p:nvPr>
            <p:ph type="sldNum" sz="quarter" idx="12"/>
          </p:nvPr>
        </p:nvSpPr>
        <p:spPr/>
        <p:txBody>
          <a:bodyPr/>
          <a:lstStyle/>
          <a:p>
            <a:fld id="{D57F1E4F-1CFF-5643-939E-217C01CDF565}" type="slidenum">
              <a:rPr lang="en-US" smtClean="0"/>
              <a:pPr/>
              <a:t>38</a:t>
            </a:fld>
            <a:endParaRPr lang="en-US" dirty="0"/>
          </a:p>
        </p:txBody>
      </p:sp>
    </p:spTree>
    <p:extLst>
      <p:ext uri="{BB962C8B-B14F-4D97-AF65-F5344CB8AC3E}">
        <p14:creationId xmlns:p14="http://schemas.microsoft.com/office/powerpoint/2010/main" val="7649215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C2DA1-B9E1-4709-B3F8-3DFFD93FBA12}"/>
              </a:ext>
            </a:extLst>
          </p:cNvPr>
          <p:cNvSpPr>
            <a:spLocks noGrp="1"/>
          </p:cNvSpPr>
          <p:nvPr>
            <p:ph type="title"/>
          </p:nvPr>
        </p:nvSpPr>
        <p:spPr/>
        <p:txBody>
          <a:bodyPr/>
          <a:lstStyle/>
          <a:p>
            <a:r>
              <a:rPr lang="en-US" sz="3600" dirty="0"/>
              <a:t>Analog-to-Digital Converter </a:t>
            </a:r>
            <a:r>
              <a:rPr lang="en-US" sz="2400" dirty="0"/>
              <a:t>(2)</a:t>
            </a:r>
            <a:endParaRPr lang="en-IN" sz="2400" dirty="0"/>
          </a:p>
        </p:txBody>
      </p:sp>
      <p:sp>
        <p:nvSpPr>
          <p:cNvPr id="3" name="Content Placeholder 2">
            <a:extLst>
              <a:ext uri="{FF2B5EF4-FFF2-40B4-BE49-F238E27FC236}">
                <a16:creationId xmlns:a16="http://schemas.microsoft.com/office/drawing/2014/main" id="{C418440D-B37A-4E92-B87C-A4558E68ED11}"/>
              </a:ext>
            </a:extLst>
          </p:cNvPr>
          <p:cNvSpPr>
            <a:spLocks noGrp="1"/>
          </p:cNvSpPr>
          <p:nvPr>
            <p:ph idx="1"/>
          </p:nvPr>
        </p:nvSpPr>
        <p:spPr>
          <a:xfrm>
            <a:off x="2589212" y="1697502"/>
            <a:ext cx="8915400" cy="3777622"/>
          </a:xfrm>
        </p:spPr>
        <p:txBody>
          <a:bodyPr>
            <a:normAutofit/>
          </a:bodyPr>
          <a:lstStyle/>
          <a:p>
            <a:pPr algn="just">
              <a:lnSpc>
                <a:spcPct val="107000"/>
              </a:lnSpc>
              <a:spcAft>
                <a:spcPts val="800"/>
              </a:spcAft>
            </a:pPr>
            <a:r>
              <a:rPr lang="en-IN" sz="2000" dirty="0">
                <a:effectLst/>
                <a:latin typeface="Calibri" panose="020F0502020204030204" pitchFamily="34" charset="0"/>
                <a:ea typeface="Calibri" panose="020F0502020204030204" pitchFamily="34" charset="0"/>
                <a:cs typeface="Mangal" panose="02040503050203030202" pitchFamily="18" charset="0"/>
              </a:rPr>
              <a:t>The time taken by the ADC from the active edge of SoC pulse till the active edge of </a:t>
            </a:r>
            <a:r>
              <a:rPr lang="en-IN" sz="2000" dirty="0" err="1">
                <a:effectLst/>
                <a:latin typeface="Calibri" panose="020F0502020204030204" pitchFamily="34" charset="0"/>
                <a:ea typeface="Calibri" panose="020F0502020204030204" pitchFamily="34" charset="0"/>
                <a:cs typeface="Mangal" panose="02040503050203030202" pitchFamily="18" charset="0"/>
              </a:rPr>
              <a:t>EoC</a:t>
            </a:r>
            <a:r>
              <a:rPr lang="en-IN" sz="2000" dirty="0">
                <a:effectLst/>
                <a:latin typeface="Calibri" panose="020F0502020204030204" pitchFamily="34" charset="0"/>
                <a:ea typeface="Calibri" panose="020F0502020204030204" pitchFamily="34" charset="0"/>
                <a:cs typeface="Mangal" panose="02040503050203030202" pitchFamily="18" charset="0"/>
              </a:rPr>
              <a:t> signal is called as the </a:t>
            </a:r>
            <a:r>
              <a:rPr lang="en-IN" sz="2000" b="1" dirty="0">
                <a:effectLst/>
                <a:latin typeface="Calibri" panose="020F0502020204030204" pitchFamily="34" charset="0"/>
                <a:ea typeface="Calibri" panose="020F0502020204030204" pitchFamily="34" charset="0"/>
                <a:cs typeface="Mangal" panose="02040503050203030202" pitchFamily="18" charset="0"/>
              </a:rPr>
              <a:t>conversion delay </a:t>
            </a:r>
            <a:r>
              <a:rPr lang="en-IN" sz="2000" dirty="0">
                <a:effectLst/>
                <a:latin typeface="Calibri" panose="020F0502020204030204" pitchFamily="34" charset="0"/>
                <a:ea typeface="Calibri" panose="020F0502020204030204" pitchFamily="34" charset="0"/>
                <a:cs typeface="Mangal" panose="02040503050203030202" pitchFamily="18" charset="0"/>
              </a:rPr>
              <a:t>of the ADC. </a:t>
            </a:r>
          </a:p>
          <a:p>
            <a:pPr algn="just">
              <a:lnSpc>
                <a:spcPct val="107000"/>
              </a:lnSpc>
              <a:spcAft>
                <a:spcPts val="800"/>
              </a:spcAft>
            </a:pPr>
            <a:r>
              <a:rPr lang="en-IN" sz="2000" dirty="0">
                <a:effectLst/>
                <a:latin typeface="Calibri" panose="020F0502020204030204" pitchFamily="34" charset="0"/>
                <a:ea typeface="Calibri" panose="020F0502020204030204" pitchFamily="34" charset="0"/>
                <a:cs typeface="Mangal" panose="02040503050203030202" pitchFamily="18" charset="0"/>
              </a:rPr>
              <a:t>Conversion delay:  few </a:t>
            </a:r>
            <a:r>
              <a:rPr lang="en-IN" sz="2000" b="1" dirty="0">
                <a:effectLst/>
                <a:latin typeface="Calibri" panose="020F0502020204030204" pitchFamily="34" charset="0"/>
                <a:ea typeface="Calibri" panose="020F0502020204030204" pitchFamily="34" charset="0"/>
              </a:rPr>
              <a:t>µ</a:t>
            </a:r>
            <a:r>
              <a:rPr lang="en-IN" sz="2000" b="1" dirty="0">
                <a:latin typeface="Calibri" panose="020F0502020204030204" pitchFamily="34" charset="0"/>
                <a:ea typeface="Calibri" panose="020F0502020204030204" pitchFamily="34" charset="0"/>
                <a:cs typeface="Mangal" panose="02040503050203030202" pitchFamily="18" charset="0"/>
              </a:rPr>
              <a:t>s </a:t>
            </a:r>
            <a:r>
              <a:rPr lang="en-IN" sz="2000" dirty="0">
                <a:latin typeface="Calibri" panose="020F0502020204030204" pitchFamily="34" charset="0"/>
                <a:ea typeface="Calibri" panose="020F0502020204030204" pitchFamily="34" charset="0"/>
                <a:cs typeface="Mangal" panose="02040503050203030202" pitchFamily="18" charset="0"/>
              </a:rPr>
              <a:t>(f</a:t>
            </a:r>
            <a:r>
              <a:rPr lang="en-IN" sz="2000" dirty="0">
                <a:effectLst/>
                <a:latin typeface="Calibri" panose="020F0502020204030204" pitchFamily="34" charset="0"/>
                <a:ea typeface="Calibri" panose="020F0502020204030204" pitchFamily="34" charset="0"/>
                <a:cs typeface="Mangal" panose="02040503050203030202" pitchFamily="18" charset="0"/>
              </a:rPr>
              <a:t>ast ADC) to few 100 </a:t>
            </a:r>
            <a:r>
              <a:rPr lang="en-IN" sz="2000" b="1" dirty="0" err="1">
                <a:effectLst/>
                <a:latin typeface="Calibri" panose="020F0502020204030204" pitchFamily="34" charset="0"/>
                <a:ea typeface="Calibri" panose="020F0502020204030204" pitchFamily="34" charset="0"/>
                <a:cs typeface="Mangal" panose="02040503050203030202" pitchFamily="18" charset="0"/>
              </a:rPr>
              <a:t>ms</a:t>
            </a:r>
            <a:r>
              <a:rPr lang="en-IN" sz="2000" dirty="0">
                <a:effectLst/>
                <a:latin typeface="Calibri" panose="020F0502020204030204" pitchFamily="34" charset="0"/>
                <a:ea typeface="Calibri" panose="020F0502020204030204" pitchFamily="34" charset="0"/>
                <a:cs typeface="Mangal" panose="02040503050203030202" pitchFamily="18" charset="0"/>
              </a:rPr>
              <a:t> </a:t>
            </a:r>
            <a:r>
              <a:rPr lang="en-IN" sz="2000" dirty="0">
                <a:latin typeface="Calibri" panose="020F0502020204030204" pitchFamily="34" charset="0"/>
                <a:ea typeface="Calibri" panose="020F0502020204030204" pitchFamily="34" charset="0"/>
                <a:cs typeface="Mangal" panose="02040503050203030202" pitchFamily="18" charset="0"/>
              </a:rPr>
              <a:t> </a:t>
            </a:r>
            <a:r>
              <a:rPr lang="en-IN" sz="2000" dirty="0">
                <a:effectLst/>
                <a:latin typeface="Calibri" panose="020F0502020204030204" pitchFamily="34" charset="0"/>
                <a:ea typeface="Calibri" panose="020F0502020204030204" pitchFamily="34" charset="0"/>
                <a:cs typeface="Mangal" panose="02040503050203030202" pitchFamily="18" charset="0"/>
              </a:rPr>
              <a:t>(slow ADC). </a:t>
            </a:r>
          </a:p>
          <a:p>
            <a:pPr algn="just">
              <a:lnSpc>
                <a:spcPct val="107000"/>
              </a:lnSpc>
              <a:spcAft>
                <a:spcPts val="800"/>
              </a:spcAft>
            </a:pPr>
            <a:r>
              <a:rPr lang="en-IN" sz="2000" dirty="0">
                <a:effectLst/>
                <a:latin typeface="Calibri" panose="020F0502020204030204" pitchFamily="34" charset="0"/>
                <a:ea typeface="Calibri" panose="020F0502020204030204" pitchFamily="34" charset="0"/>
                <a:cs typeface="Mangal" panose="02040503050203030202" pitchFamily="18" charset="0"/>
              </a:rPr>
              <a:t>Most popular conversion techniques in integrated ADC chips</a:t>
            </a:r>
          </a:p>
          <a:p>
            <a:pPr lvl="1" algn="just">
              <a:lnSpc>
                <a:spcPct val="107000"/>
              </a:lnSpc>
              <a:spcAft>
                <a:spcPts val="800"/>
              </a:spcAft>
              <a:buFont typeface="Arial" panose="020B0604020202020204" pitchFamily="34" charset="0"/>
              <a:buChar char="•"/>
            </a:pPr>
            <a:r>
              <a:rPr lang="en-IN" sz="2000" dirty="0">
                <a:effectLst/>
                <a:latin typeface="Calibri" panose="020F0502020204030204" pitchFamily="34" charset="0"/>
                <a:ea typeface="Calibri" panose="020F0502020204030204" pitchFamily="34" charset="0"/>
                <a:cs typeface="Mangal" panose="02040503050203030202" pitchFamily="18" charset="0"/>
              </a:rPr>
              <a:t>Successive </a:t>
            </a:r>
            <a:r>
              <a:rPr lang="en-IN" sz="2000" dirty="0">
                <a:latin typeface="Calibri" panose="020F0502020204030204" pitchFamily="34" charset="0"/>
                <a:ea typeface="Calibri" panose="020F0502020204030204" pitchFamily="34" charset="0"/>
                <a:cs typeface="Mangal" panose="02040503050203030202" pitchFamily="18" charset="0"/>
              </a:rPr>
              <a:t>A</a:t>
            </a:r>
            <a:r>
              <a:rPr lang="en-IN" sz="2000" dirty="0">
                <a:effectLst/>
                <a:latin typeface="Calibri" panose="020F0502020204030204" pitchFamily="34" charset="0"/>
                <a:ea typeface="Calibri" panose="020F0502020204030204" pitchFamily="34" charset="0"/>
                <a:cs typeface="Mangal" panose="02040503050203030202" pitchFamily="18" charset="0"/>
              </a:rPr>
              <a:t>pproximation </a:t>
            </a:r>
            <a:r>
              <a:rPr lang="en-IN" sz="2000" dirty="0">
                <a:latin typeface="Calibri" panose="020F0502020204030204" pitchFamily="34" charset="0"/>
                <a:ea typeface="Calibri" panose="020F0502020204030204" pitchFamily="34" charset="0"/>
                <a:cs typeface="Mangal" panose="02040503050203030202" pitchFamily="18" charset="0"/>
              </a:rPr>
              <a:t>T</a:t>
            </a:r>
            <a:r>
              <a:rPr lang="en-IN" sz="2000" dirty="0">
                <a:effectLst/>
                <a:latin typeface="Calibri" panose="020F0502020204030204" pitchFamily="34" charset="0"/>
                <a:ea typeface="Calibri" panose="020F0502020204030204" pitchFamily="34" charset="0"/>
                <a:cs typeface="Mangal" panose="02040503050203030202" pitchFamily="18" charset="0"/>
              </a:rPr>
              <a:t>echniques </a:t>
            </a:r>
          </a:p>
          <a:p>
            <a:pPr lvl="1" algn="just">
              <a:lnSpc>
                <a:spcPct val="107000"/>
              </a:lnSpc>
              <a:spcAft>
                <a:spcPts val="800"/>
              </a:spcAft>
              <a:buFont typeface="Arial" panose="020B0604020202020204" pitchFamily="34" charset="0"/>
              <a:buChar char="•"/>
            </a:pPr>
            <a:r>
              <a:rPr lang="en-IN" sz="2000" dirty="0">
                <a:latin typeface="Calibri" panose="020F0502020204030204" pitchFamily="34" charset="0"/>
                <a:ea typeface="Calibri" panose="020F0502020204030204" pitchFamily="34" charset="0"/>
                <a:cs typeface="Mangal" panose="02040503050203030202" pitchFamily="18" charset="0"/>
              </a:rPr>
              <a:t>D</a:t>
            </a:r>
            <a:r>
              <a:rPr lang="en-IN" sz="2000" dirty="0">
                <a:effectLst/>
                <a:latin typeface="Calibri" panose="020F0502020204030204" pitchFamily="34" charset="0"/>
                <a:ea typeface="Calibri" panose="020F0502020204030204" pitchFamily="34" charset="0"/>
                <a:cs typeface="Mangal" panose="02040503050203030202" pitchFamily="18" charset="0"/>
              </a:rPr>
              <a:t>ual </a:t>
            </a:r>
            <a:r>
              <a:rPr lang="en-IN" sz="2000" dirty="0">
                <a:latin typeface="Calibri" panose="020F0502020204030204" pitchFamily="34" charset="0"/>
                <a:ea typeface="Calibri" panose="020F0502020204030204" pitchFamily="34" charset="0"/>
                <a:cs typeface="Mangal" panose="02040503050203030202" pitchFamily="18" charset="0"/>
              </a:rPr>
              <a:t>S</a:t>
            </a:r>
            <a:r>
              <a:rPr lang="en-IN" sz="2000" dirty="0">
                <a:effectLst/>
                <a:latin typeface="Calibri" panose="020F0502020204030204" pitchFamily="34" charset="0"/>
                <a:ea typeface="Calibri" panose="020F0502020204030204" pitchFamily="34" charset="0"/>
                <a:cs typeface="Mangal" panose="02040503050203030202" pitchFamily="18" charset="0"/>
              </a:rPr>
              <a:t>lope </a:t>
            </a:r>
            <a:r>
              <a:rPr lang="en-IN" sz="2000" dirty="0">
                <a:latin typeface="Calibri" panose="020F0502020204030204" pitchFamily="34" charset="0"/>
                <a:ea typeface="Calibri" panose="020F0502020204030204" pitchFamily="34" charset="0"/>
                <a:cs typeface="Mangal" panose="02040503050203030202" pitchFamily="18" charset="0"/>
              </a:rPr>
              <a:t>I</a:t>
            </a:r>
            <a:r>
              <a:rPr lang="en-IN" sz="2000" dirty="0">
                <a:effectLst/>
                <a:latin typeface="Calibri" panose="020F0502020204030204" pitchFamily="34" charset="0"/>
                <a:ea typeface="Calibri" panose="020F0502020204030204" pitchFamily="34" charset="0"/>
                <a:cs typeface="Mangal" panose="02040503050203030202" pitchFamily="18" charset="0"/>
              </a:rPr>
              <a:t>ntegration </a:t>
            </a:r>
            <a:r>
              <a:rPr lang="en-IN" sz="2000" dirty="0">
                <a:latin typeface="Calibri" panose="020F0502020204030204" pitchFamily="34" charset="0"/>
                <a:ea typeface="Calibri" panose="020F0502020204030204" pitchFamily="34" charset="0"/>
                <a:cs typeface="Mangal" panose="02040503050203030202" pitchFamily="18" charset="0"/>
              </a:rPr>
              <a:t>T</a:t>
            </a:r>
            <a:r>
              <a:rPr lang="en-IN" sz="2000" dirty="0">
                <a:effectLst/>
                <a:latin typeface="Calibri" panose="020F0502020204030204" pitchFamily="34" charset="0"/>
                <a:ea typeface="Calibri" panose="020F0502020204030204" pitchFamily="34" charset="0"/>
                <a:cs typeface="Mangal" panose="02040503050203030202" pitchFamily="18" charset="0"/>
              </a:rPr>
              <a:t>echniques</a:t>
            </a:r>
          </a:p>
        </p:txBody>
      </p:sp>
      <p:sp>
        <p:nvSpPr>
          <p:cNvPr id="4" name="Slide Number Placeholder 3">
            <a:extLst>
              <a:ext uri="{FF2B5EF4-FFF2-40B4-BE49-F238E27FC236}">
                <a16:creationId xmlns:a16="http://schemas.microsoft.com/office/drawing/2014/main" id="{5D6D43AC-A7F0-4478-9367-46F3582A422D}"/>
              </a:ext>
            </a:extLst>
          </p:cNvPr>
          <p:cNvSpPr>
            <a:spLocks noGrp="1"/>
          </p:cNvSpPr>
          <p:nvPr>
            <p:ph type="sldNum" sz="quarter" idx="12"/>
          </p:nvPr>
        </p:nvSpPr>
        <p:spPr/>
        <p:txBody>
          <a:bodyPr/>
          <a:lstStyle/>
          <a:p>
            <a:fld id="{D57F1E4F-1CFF-5643-939E-217C01CDF565}" type="slidenum">
              <a:rPr lang="en-US" smtClean="0"/>
              <a:pPr/>
              <a:t>39</a:t>
            </a:fld>
            <a:endParaRPr lang="en-US" dirty="0"/>
          </a:p>
        </p:txBody>
      </p:sp>
    </p:spTree>
    <p:extLst>
      <p:ext uri="{BB962C8B-B14F-4D97-AF65-F5344CB8AC3E}">
        <p14:creationId xmlns:p14="http://schemas.microsoft.com/office/powerpoint/2010/main" val="271855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8325" y="466065"/>
            <a:ext cx="8911687" cy="1280890"/>
          </a:xfrm>
        </p:spPr>
        <p:txBody>
          <a:bodyPr/>
          <a:lstStyle/>
          <a:p>
            <a:r>
              <a:rPr lang="en-IN" b="1" dirty="0"/>
              <a:t>RECAP:- </a:t>
            </a:r>
            <a:r>
              <a:rPr lang="en-IN" dirty="0"/>
              <a:t>Physical Memory Organisation </a:t>
            </a:r>
            <a:br>
              <a:rPr lang="en-IN" dirty="0"/>
            </a:br>
            <a:r>
              <a:rPr lang="en-IN" sz="1800" dirty="0"/>
              <a:t>(Module 1, Session 6, Slide No. 12)</a:t>
            </a:r>
          </a:p>
        </p:txBody>
      </p:sp>
      <p:pic>
        <p:nvPicPr>
          <p:cNvPr id="4" name="Content Placeholder 3"/>
          <p:cNvPicPr>
            <a:picLocks noGrp="1" noChangeAspect="1"/>
          </p:cNvPicPr>
          <p:nvPr>
            <p:ph idx="1"/>
          </p:nvPr>
        </p:nvPicPr>
        <p:blipFill rotWithShape="1">
          <a:blip r:embed="rId2"/>
          <a:srcRect t="60788" b="20805"/>
          <a:stretch/>
        </p:blipFill>
        <p:spPr>
          <a:xfrm>
            <a:off x="1714373" y="1715303"/>
            <a:ext cx="9065639" cy="2795789"/>
          </a:xfrm>
          <a:prstGeom prst="rect">
            <a:avLst/>
          </a:prstGeom>
          <a:ln w="3175">
            <a:solidFill>
              <a:schemeClr val="tx1"/>
            </a:solidFill>
          </a:ln>
        </p:spPr>
      </p:pic>
      <p:sp>
        <p:nvSpPr>
          <p:cNvPr id="9" name="TextBox 8"/>
          <p:cNvSpPr txBox="1"/>
          <p:nvPr/>
        </p:nvSpPr>
        <p:spPr>
          <a:xfrm>
            <a:off x="1504450" y="4674946"/>
            <a:ext cx="9510553" cy="1323439"/>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Certain locations in memory are reserved for specific CPU operations. The locations from FFFF0H to FFFFFH are reserved for operations including jump to initialisation programme and I/O-processor initialisation.</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The locations 00000H to 003FFH are reserved for </a:t>
            </a:r>
            <a:r>
              <a:rPr kumimoji="0" lang="en-IN" sz="2000" b="0" i="1"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interrupt vector table</a:t>
            </a:r>
            <a:r>
              <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a:t>
            </a:r>
          </a:p>
        </p:txBody>
      </p:sp>
      <p:sp>
        <p:nvSpPr>
          <p:cNvPr id="3" name="Slide Number Placeholder 2">
            <a:extLst>
              <a:ext uri="{FF2B5EF4-FFF2-40B4-BE49-F238E27FC236}">
                <a16:creationId xmlns:a16="http://schemas.microsoft.com/office/drawing/2014/main" id="{9A4718D4-0023-4708-97D7-325B76521F05}"/>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17737332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063D9-849D-4619-992F-896B9152C199}"/>
              </a:ext>
            </a:extLst>
          </p:cNvPr>
          <p:cNvSpPr>
            <a:spLocks noGrp="1"/>
          </p:cNvSpPr>
          <p:nvPr>
            <p:ph type="title"/>
          </p:nvPr>
        </p:nvSpPr>
        <p:spPr/>
        <p:txBody>
          <a:bodyPr/>
          <a:lstStyle/>
          <a:p>
            <a:r>
              <a:rPr lang="en-IN" dirty="0"/>
              <a:t>ADC Interfacing – General Algorithm</a:t>
            </a:r>
          </a:p>
        </p:txBody>
      </p:sp>
      <p:sp>
        <p:nvSpPr>
          <p:cNvPr id="3" name="Content Placeholder 2">
            <a:extLst>
              <a:ext uri="{FF2B5EF4-FFF2-40B4-BE49-F238E27FC236}">
                <a16:creationId xmlns:a16="http://schemas.microsoft.com/office/drawing/2014/main" id="{7360789E-855F-451D-ACE0-0A623B74F1C7}"/>
              </a:ext>
            </a:extLst>
          </p:cNvPr>
          <p:cNvSpPr>
            <a:spLocks noGrp="1"/>
          </p:cNvSpPr>
          <p:nvPr>
            <p:ph idx="1"/>
          </p:nvPr>
        </p:nvSpPr>
        <p:spPr>
          <a:xfrm>
            <a:off x="2589212" y="1758462"/>
            <a:ext cx="8915400" cy="4475428"/>
          </a:xfrm>
        </p:spPr>
        <p:txBody>
          <a:bodyPr>
            <a:normAutofit/>
          </a:bodyPr>
          <a:lstStyle/>
          <a:p>
            <a:pPr algn="just">
              <a:lnSpc>
                <a:spcPct val="107000"/>
              </a:lnSpc>
              <a:spcBef>
                <a:spcPts val="0"/>
              </a:spcBef>
              <a:spcAft>
                <a:spcPts val="800"/>
              </a:spcAft>
              <a:buFont typeface="+mj-lt"/>
              <a:buAutoNum type="arabicPeriod"/>
            </a:pPr>
            <a:r>
              <a:rPr lang="en-IN" sz="2000" dirty="0">
                <a:effectLst/>
                <a:latin typeface="Calibri" panose="020F0502020204030204" pitchFamily="34" charset="0"/>
                <a:ea typeface="Calibri" panose="020F0502020204030204" pitchFamily="34" charset="0"/>
                <a:cs typeface="Mangal" panose="02040503050203030202" pitchFamily="18" charset="0"/>
              </a:rPr>
              <a:t>Ensure the stability of </a:t>
            </a:r>
            <a:r>
              <a:rPr lang="en-IN" sz="2000" dirty="0" err="1">
                <a:effectLst/>
                <a:latin typeface="Calibri" panose="020F0502020204030204" pitchFamily="34" charset="0"/>
                <a:ea typeface="Calibri" panose="020F0502020204030204" pitchFamily="34" charset="0"/>
                <a:cs typeface="Mangal" panose="02040503050203030202" pitchFamily="18" charset="0"/>
              </a:rPr>
              <a:t>analog</a:t>
            </a:r>
            <a:r>
              <a:rPr lang="en-IN" sz="2000" dirty="0">
                <a:effectLst/>
                <a:latin typeface="Calibri" panose="020F0502020204030204" pitchFamily="34" charset="0"/>
                <a:ea typeface="Calibri" panose="020F0502020204030204" pitchFamily="34" charset="0"/>
                <a:cs typeface="Mangal" panose="02040503050203030202" pitchFamily="18" charset="0"/>
              </a:rPr>
              <a:t> input, applied to the ADC. </a:t>
            </a:r>
          </a:p>
          <a:p>
            <a:pPr algn="just">
              <a:lnSpc>
                <a:spcPct val="107000"/>
              </a:lnSpc>
              <a:spcBef>
                <a:spcPts val="0"/>
              </a:spcBef>
              <a:spcAft>
                <a:spcPts val="800"/>
              </a:spcAft>
              <a:buFont typeface="+mj-lt"/>
              <a:buAutoNum type="arabicPeriod"/>
            </a:pPr>
            <a:r>
              <a:rPr lang="en-IN" sz="2000" dirty="0">
                <a:effectLst/>
                <a:latin typeface="Calibri" panose="020F0502020204030204" pitchFamily="34" charset="0"/>
                <a:ea typeface="Calibri" panose="020F0502020204030204" pitchFamily="34" charset="0"/>
                <a:cs typeface="Mangal" panose="02040503050203030202" pitchFamily="18" charset="0"/>
              </a:rPr>
              <a:t>Issue </a:t>
            </a:r>
            <a:r>
              <a:rPr lang="en-IN" sz="2000" dirty="0">
                <a:latin typeface="Calibri" panose="020F0502020204030204" pitchFamily="34" charset="0"/>
                <a:ea typeface="Calibri" panose="020F0502020204030204" pitchFamily="34" charset="0"/>
                <a:cs typeface="Mangal" panose="02040503050203030202" pitchFamily="18" charset="0"/>
              </a:rPr>
              <a:t>SoC</a:t>
            </a:r>
            <a:r>
              <a:rPr lang="en-IN" sz="2000" dirty="0">
                <a:effectLst/>
                <a:latin typeface="Calibri" panose="020F0502020204030204" pitchFamily="34" charset="0"/>
                <a:ea typeface="Calibri" panose="020F0502020204030204" pitchFamily="34" charset="0"/>
                <a:cs typeface="Mangal" panose="02040503050203030202" pitchFamily="18" charset="0"/>
              </a:rPr>
              <a:t> pulse to ADC</a:t>
            </a:r>
          </a:p>
          <a:p>
            <a:pPr algn="just">
              <a:lnSpc>
                <a:spcPct val="107000"/>
              </a:lnSpc>
              <a:spcBef>
                <a:spcPts val="0"/>
              </a:spcBef>
              <a:spcAft>
                <a:spcPts val="800"/>
              </a:spcAft>
              <a:buFont typeface="+mj-lt"/>
              <a:buAutoNum type="arabicPeriod"/>
            </a:pPr>
            <a:r>
              <a:rPr lang="en-IN" sz="2000" dirty="0">
                <a:effectLst/>
                <a:latin typeface="Calibri" panose="020F0502020204030204" pitchFamily="34" charset="0"/>
                <a:ea typeface="Calibri" panose="020F0502020204030204" pitchFamily="34" charset="0"/>
                <a:cs typeface="Mangal" panose="02040503050203030202" pitchFamily="18" charset="0"/>
              </a:rPr>
              <a:t> Read </a:t>
            </a:r>
            <a:r>
              <a:rPr lang="en-IN" sz="2000" dirty="0" err="1">
                <a:effectLst/>
                <a:latin typeface="Calibri" panose="020F0502020204030204" pitchFamily="34" charset="0"/>
                <a:ea typeface="Calibri" panose="020F0502020204030204" pitchFamily="34" charset="0"/>
                <a:cs typeface="Mangal" panose="02040503050203030202" pitchFamily="18" charset="0"/>
              </a:rPr>
              <a:t>EoC</a:t>
            </a:r>
            <a:r>
              <a:rPr lang="en-IN" sz="2000" dirty="0">
                <a:effectLst/>
                <a:latin typeface="Calibri" panose="020F0502020204030204" pitchFamily="34" charset="0"/>
                <a:ea typeface="Calibri" panose="020F0502020204030204" pitchFamily="34" charset="0"/>
                <a:cs typeface="Mangal" panose="02040503050203030202" pitchFamily="18" charset="0"/>
              </a:rPr>
              <a:t> signal to mark the end of conversion processes.</a:t>
            </a:r>
          </a:p>
          <a:p>
            <a:pPr algn="just">
              <a:lnSpc>
                <a:spcPct val="107000"/>
              </a:lnSpc>
              <a:spcBef>
                <a:spcPts val="0"/>
              </a:spcBef>
              <a:spcAft>
                <a:spcPts val="800"/>
              </a:spcAft>
              <a:buFont typeface="+mj-lt"/>
              <a:buAutoNum type="arabicPeriod"/>
            </a:pPr>
            <a:r>
              <a:rPr lang="en-IN" sz="2000" dirty="0">
                <a:effectLst/>
                <a:latin typeface="Calibri" panose="020F0502020204030204" pitchFamily="34" charset="0"/>
                <a:ea typeface="Calibri" panose="020F0502020204030204" pitchFamily="34" charset="0"/>
                <a:cs typeface="Mangal" panose="02040503050203030202" pitchFamily="18" charset="0"/>
              </a:rPr>
              <a:t> Read digital data output of the ADC as equivalent digital output.</a:t>
            </a:r>
          </a:p>
          <a:p>
            <a:pPr algn="just">
              <a:lnSpc>
                <a:spcPct val="107000"/>
              </a:lnSpc>
              <a:spcBef>
                <a:spcPts val="0"/>
              </a:spcBef>
              <a:spcAft>
                <a:spcPts val="800"/>
              </a:spcAft>
              <a:buFont typeface="+mj-lt"/>
              <a:buAutoNum type="arabicPeriod"/>
            </a:pPr>
            <a:r>
              <a:rPr lang="en-IN" sz="2000" dirty="0">
                <a:effectLst/>
                <a:latin typeface="Calibri" panose="020F0502020204030204" pitchFamily="34" charset="0"/>
                <a:ea typeface="Calibri" panose="020F0502020204030204" pitchFamily="34" charset="0"/>
                <a:cs typeface="Mangal" panose="02040503050203030202" pitchFamily="18" charset="0"/>
              </a:rPr>
              <a:t> Analog input voltage must be constant at the input of the ADC right from the start of conversion till the end of the conversion to get correct results.</a:t>
            </a:r>
          </a:p>
          <a:p>
            <a:pPr marL="400050" lvl="1" indent="0" algn="just">
              <a:lnSpc>
                <a:spcPct val="107000"/>
              </a:lnSpc>
              <a:spcBef>
                <a:spcPts val="0"/>
              </a:spcBef>
              <a:spcAft>
                <a:spcPts val="800"/>
              </a:spcAft>
              <a:buNone/>
            </a:pPr>
            <a:r>
              <a:rPr lang="en-IN" sz="1800" dirty="0">
                <a:effectLst/>
                <a:latin typeface="Calibri" panose="020F0502020204030204" pitchFamily="34" charset="0"/>
                <a:ea typeface="Calibri" panose="020F0502020204030204" pitchFamily="34" charset="0"/>
                <a:cs typeface="Mangal" panose="02040503050203030202" pitchFamily="18" charset="0"/>
              </a:rPr>
              <a:t> This may be ensured by a </a:t>
            </a:r>
            <a:r>
              <a:rPr lang="en-IN" sz="1800" b="1" dirty="0">
                <a:effectLst/>
                <a:latin typeface="Calibri" panose="020F0502020204030204" pitchFamily="34" charset="0"/>
                <a:ea typeface="Calibri" panose="020F0502020204030204" pitchFamily="34" charset="0"/>
                <a:cs typeface="Mangal" panose="02040503050203030202" pitchFamily="18" charset="0"/>
              </a:rPr>
              <a:t>sample and hold circuit (S-H) </a:t>
            </a:r>
            <a:r>
              <a:rPr lang="en-IN" sz="1800" dirty="0">
                <a:effectLst/>
                <a:latin typeface="Calibri" panose="020F0502020204030204" pitchFamily="34" charset="0"/>
                <a:ea typeface="Calibri" panose="020F0502020204030204" pitchFamily="34" charset="0"/>
                <a:cs typeface="Mangal" panose="02040503050203030202" pitchFamily="18" charset="0"/>
              </a:rPr>
              <a:t>which samples the </a:t>
            </a:r>
            <a:r>
              <a:rPr lang="en-IN" sz="1800" dirty="0" err="1">
                <a:effectLst/>
                <a:latin typeface="Calibri" panose="020F0502020204030204" pitchFamily="34" charset="0"/>
                <a:ea typeface="Calibri" panose="020F0502020204030204" pitchFamily="34" charset="0"/>
                <a:cs typeface="Mangal" panose="02040503050203030202" pitchFamily="18" charset="0"/>
              </a:rPr>
              <a:t>analog</a:t>
            </a:r>
            <a:r>
              <a:rPr lang="en-IN" sz="1800" dirty="0">
                <a:effectLst/>
                <a:latin typeface="Calibri" panose="020F0502020204030204" pitchFamily="34" charset="0"/>
                <a:ea typeface="Calibri" panose="020F0502020204030204" pitchFamily="34" charset="0"/>
                <a:cs typeface="Mangal" panose="02040503050203030202" pitchFamily="18" charset="0"/>
              </a:rPr>
              <a:t> signal and holds it constant for a specific time duration.  </a:t>
            </a:r>
            <a:r>
              <a:rPr lang="en-IN" sz="1800" dirty="0">
                <a:effectLst/>
                <a:latin typeface="Calibri" panose="020F0502020204030204" pitchFamily="34" charset="0"/>
                <a:ea typeface="Calibri" panose="020F0502020204030204" pitchFamily="34" charset="0"/>
                <a:cs typeface="Calibri" panose="020F0502020204030204" pitchFamily="34" charset="0"/>
              </a:rPr>
              <a:t>µ</a:t>
            </a:r>
            <a:r>
              <a:rPr lang="en-IN" sz="1800" dirty="0">
                <a:effectLst/>
                <a:latin typeface="Calibri" panose="020F0502020204030204" pitchFamily="34" charset="0"/>
                <a:ea typeface="Calibri" panose="020F0502020204030204" pitchFamily="34" charset="0"/>
                <a:cs typeface="Mangal" panose="02040503050203030202" pitchFamily="18" charset="0"/>
              </a:rPr>
              <a:t>P issue a hold signal to the S-H circuit.</a:t>
            </a:r>
          </a:p>
          <a:p>
            <a:pPr algn="just">
              <a:lnSpc>
                <a:spcPct val="107000"/>
              </a:lnSpc>
              <a:spcBef>
                <a:spcPts val="0"/>
              </a:spcBef>
              <a:spcAft>
                <a:spcPts val="800"/>
              </a:spcAft>
              <a:buFont typeface="+mj-lt"/>
              <a:buAutoNum type="arabicPeriod"/>
            </a:pPr>
            <a:r>
              <a:rPr lang="en-IN" sz="2000" dirty="0">
                <a:effectLst/>
                <a:latin typeface="Calibri" panose="020F0502020204030204" pitchFamily="34" charset="0"/>
                <a:ea typeface="Calibri" panose="020F0502020204030204" pitchFamily="34" charset="0"/>
                <a:cs typeface="Mangal" panose="02040503050203030202" pitchFamily="18" charset="0"/>
              </a:rPr>
              <a:t> If the applied input changes before the complete conversion process is over, the digital equivalent of the </a:t>
            </a:r>
            <a:r>
              <a:rPr lang="en-IN" sz="2000" dirty="0" err="1">
                <a:effectLst/>
                <a:latin typeface="Calibri" panose="020F0502020204030204" pitchFamily="34" charset="0"/>
                <a:ea typeface="Calibri" panose="020F0502020204030204" pitchFamily="34" charset="0"/>
                <a:cs typeface="Mangal" panose="02040503050203030202" pitchFamily="18" charset="0"/>
              </a:rPr>
              <a:t>analog</a:t>
            </a:r>
            <a:r>
              <a:rPr lang="en-IN" sz="2000" dirty="0">
                <a:effectLst/>
                <a:latin typeface="Calibri" panose="020F0502020204030204" pitchFamily="34" charset="0"/>
                <a:ea typeface="Calibri" panose="020F0502020204030204" pitchFamily="34" charset="0"/>
                <a:cs typeface="Mangal" panose="02040503050203030202" pitchFamily="18" charset="0"/>
              </a:rPr>
              <a:t> input calculated by the ADC may not be correct.</a:t>
            </a:r>
          </a:p>
          <a:p>
            <a:endParaRPr lang="en-IN" dirty="0"/>
          </a:p>
        </p:txBody>
      </p:sp>
      <p:sp>
        <p:nvSpPr>
          <p:cNvPr id="4" name="Slide Number Placeholder 3">
            <a:extLst>
              <a:ext uri="{FF2B5EF4-FFF2-40B4-BE49-F238E27FC236}">
                <a16:creationId xmlns:a16="http://schemas.microsoft.com/office/drawing/2014/main" id="{747F1763-45EE-48B6-8D2F-57F45ADA1B56}"/>
              </a:ext>
            </a:extLst>
          </p:cNvPr>
          <p:cNvSpPr>
            <a:spLocks noGrp="1"/>
          </p:cNvSpPr>
          <p:nvPr>
            <p:ph type="sldNum" sz="quarter" idx="12"/>
          </p:nvPr>
        </p:nvSpPr>
        <p:spPr/>
        <p:txBody>
          <a:bodyPr/>
          <a:lstStyle/>
          <a:p>
            <a:fld id="{D57F1E4F-1CFF-5643-939E-217C01CDF565}" type="slidenum">
              <a:rPr lang="en-US" smtClean="0"/>
              <a:pPr/>
              <a:t>40</a:t>
            </a:fld>
            <a:endParaRPr lang="en-US" dirty="0"/>
          </a:p>
        </p:txBody>
      </p:sp>
    </p:spTree>
    <p:extLst>
      <p:ext uri="{BB962C8B-B14F-4D97-AF65-F5344CB8AC3E}">
        <p14:creationId xmlns:p14="http://schemas.microsoft.com/office/powerpoint/2010/main" val="13972237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02F33-5B64-46B5-A544-3B2F41D29887}"/>
              </a:ext>
            </a:extLst>
          </p:cNvPr>
          <p:cNvSpPr>
            <a:spLocks noGrp="1"/>
          </p:cNvSpPr>
          <p:nvPr>
            <p:ph type="title"/>
          </p:nvPr>
        </p:nvSpPr>
        <p:spPr/>
        <p:txBody>
          <a:bodyPr/>
          <a:lstStyle/>
          <a:p>
            <a:r>
              <a:rPr lang="en-IN" dirty="0"/>
              <a:t>ADC 808 and 809 Characteristics</a:t>
            </a:r>
          </a:p>
        </p:txBody>
      </p:sp>
      <p:sp>
        <p:nvSpPr>
          <p:cNvPr id="3" name="Content Placeholder 2">
            <a:extLst>
              <a:ext uri="{FF2B5EF4-FFF2-40B4-BE49-F238E27FC236}">
                <a16:creationId xmlns:a16="http://schemas.microsoft.com/office/drawing/2014/main" id="{ECC57D4E-292D-4EB3-A860-52903D5ECFF2}"/>
              </a:ext>
            </a:extLst>
          </p:cNvPr>
          <p:cNvSpPr>
            <a:spLocks noGrp="1"/>
          </p:cNvSpPr>
          <p:nvPr>
            <p:ph idx="1"/>
          </p:nvPr>
        </p:nvSpPr>
        <p:spPr>
          <a:xfrm>
            <a:off x="1913206" y="1331741"/>
            <a:ext cx="9591406" cy="4902149"/>
          </a:xfrm>
        </p:spPr>
        <p:txBody>
          <a:bodyPr>
            <a:noAutofit/>
          </a:bodyPr>
          <a:lstStyle/>
          <a:p>
            <a:pPr algn="just">
              <a:lnSpc>
                <a:spcPct val="107000"/>
              </a:lnSpc>
              <a:spcAft>
                <a:spcPts val="800"/>
              </a:spcAft>
            </a:pPr>
            <a:r>
              <a:rPr lang="en-IN" sz="2000" dirty="0">
                <a:effectLst/>
                <a:latin typeface="Calibri" panose="020F0502020204030204" pitchFamily="34" charset="0"/>
                <a:ea typeface="Calibri" panose="020F0502020204030204" pitchFamily="34" charset="0"/>
                <a:cs typeface="Mangal" panose="02040503050203030202" pitchFamily="18" charset="0"/>
              </a:rPr>
              <a:t>The ADC chips 0808 and 0809 are 8-bit CMOS, successive approximation converters. The conversion delay is 100 µs at a clock frequency of 640 KHz.</a:t>
            </a:r>
          </a:p>
          <a:p>
            <a:pPr algn="just">
              <a:lnSpc>
                <a:spcPct val="107000"/>
              </a:lnSpc>
              <a:spcAft>
                <a:spcPts val="800"/>
              </a:spcAft>
            </a:pPr>
            <a:r>
              <a:rPr lang="en-IN" sz="2000" dirty="0">
                <a:latin typeface="Calibri" panose="020F0502020204030204" pitchFamily="34" charset="0"/>
                <a:ea typeface="Calibri" panose="020F0502020204030204" pitchFamily="34" charset="0"/>
                <a:cs typeface="Mangal" panose="02040503050203030202" pitchFamily="18" charset="0"/>
              </a:rPr>
              <a:t>No need of </a:t>
            </a:r>
            <a:r>
              <a:rPr lang="en-IN" sz="2000" dirty="0">
                <a:effectLst/>
                <a:latin typeface="Calibri" panose="020F0502020204030204" pitchFamily="34" charset="0"/>
                <a:ea typeface="Calibri" panose="020F0502020204030204" pitchFamily="34" charset="0"/>
                <a:cs typeface="Mangal" panose="02040503050203030202" pitchFamily="18" charset="0"/>
              </a:rPr>
              <a:t>external zero or full scale adjustments. </a:t>
            </a:r>
            <a:r>
              <a:rPr lang="en-IN" sz="2000" dirty="0">
                <a:latin typeface="Calibri" panose="020F0502020204030204" pitchFamily="34" charset="0"/>
                <a:ea typeface="Calibri" panose="020F0502020204030204" pitchFamily="34" charset="0"/>
                <a:cs typeface="Mangal" panose="02040503050203030202" pitchFamily="18" charset="0"/>
              </a:rPr>
              <a:t>They are inbuilt in the chip.</a:t>
            </a:r>
          </a:p>
          <a:p>
            <a:pPr algn="just">
              <a:lnSpc>
                <a:spcPct val="107000"/>
              </a:lnSpc>
              <a:spcAft>
                <a:spcPts val="800"/>
              </a:spcAft>
            </a:pPr>
            <a:r>
              <a:rPr lang="en-IN" sz="2000" dirty="0">
                <a:effectLst/>
                <a:latin typeface="Calibri" panose="020F0502020204030204" pitchFamily="34" charset="0"/>
                <a:ea typeface="Calibri" panose="020F0502020204030204" pitchFamily="34" charset="0"/>
                <a:cs typeface="Mangal" panose="02040503050203030202" pitchFamily="18" charset="0"/>
              </a:rPr>
              <a:t>These converters internally have a 3:8 </a:t>
            </a:r>
            <a:r>
              <a:rPr lang="en-IN" sz="2000" dirty="0" err="1">
                <a:effectLst/>
                <a:latin typeface="Calibri" panose="020F0502020204030204" pitchFamily="34" charset="0"/>
                <a:ea typeface="Calibri" panose="020F0502020204030204" pitchFamily="34" charset="0"/>
                <a:cs typeface="Mangal" panose="02040503050203030202" pitchFamily="18" charset="0"/>
              </a:rPr>
              <a:t>analog</a:t>
            </a:r>
            <a:r>
              <a:rPr lang="en-IN" sz="2000" dirty="0">
                <a:effectLst/>
                <a:latin typeface="Calibri" panose="020F0502020204030204" pitchFamily="34" charset="0"/>
                <a:ea typeface="Calibri" panose="020F0502020204030204" pitchFamily="34" charset="0"/>
                <a:cs typeface="Mangal" panose="02040503050203030202" pitchFamily="18" charset="0"/>
              </a:rPr>
              <a:t> multiplexer so that at a time 8 different </a:t>
            </a:r>
            <a:r>
              <a:rPr lang="en-IN" sz="2000" dirty="0" err="1">
                <a:effectLst/>
                <a:latin typeface="Calibri" panose="020F0502020204030204" pitchFamily="34" charset="0"/>
                <a:ea typeface="Calibri" panose="020F0502020204030204" pitchFamily="34" charset="0"/>
                <a:cs typeface="Mangal" panose="02040503050203030202" pitchFamily="18" charset="0"/>
              </a:rPr>
              <a:t>analog</a:t>
            </a:r>
            <a:r>
              <a:rPr lang="en-IN" sz="2000" dirty="0">
                <a:effectLst/>
                <a:latin typeface="Calibri" panose="020F0502020204030204" pitchFamily="34" charset="0"/>
                <a:ea typeface="Calibri" panose="020F0502020204030204" pitchFamily="34" charset="0"/>
                <a:cs typeface="Mangal" panose="02040503050203030202" pitchFamily="18" charset="0"/>
              </a:rPr>
              <a:t> conversion </a:t>
            </a:r>
            <a:r>
              <a:rPr lang="en-IN" sz="2000" dirty="0">
                <a:latin typeface="Calibri" panose="020F0502020204030204" pitchFamily="34" charset="0"/>
                <a:ea typeface="Calibri" panose="020F0502020204030204" pitchFamily="34" charset="0"/>
                <a:cs typeface="Mangal" panose="02040503050203030202" pitchFamily="18" charset="0"/>
              </a:rPr>
              <a:t>can be carried out. Use </a:t>
            </a:r>
            <a:r>
              <a:rPr lang="en-IN" sz="2000" dirty="0">
                <a:effectLst/>
                <a:latin typeface="Calibri" panose="020F0502020204030204" pitchFamily="34" charset="0"/>
                <a:ea typeface="Calibri" panose="020F0502020204030204" pitchFamily="34" charset="0"/>
                <a:cs typeface="Mangal" panose="02040503050203030202" pitchFamily="18" charset="0"/>
              </a:rPr>
              <a:t>address lines - ADD A, ADD B, ADD C. </a:t>
            </a:r>
          </a:p>
          <a:p>
            <a:pPr algn="just">
              <a:lnSpc>
                <a:spcPct val="107000"/>
              </a:lnSpc>
              <a:spcAft>
                <a:spcPts val="800"/>
              </a:spcAft>
            </a:pPr>
            <a:r>
              <a:rPr lang="en-IN" sz="2000" dirty="0">
                <a:effectLst/>
                <a:latin typeface="Calibri" panose="020F0502020204030204" pitchFamily="34" charset="0"/>
                <a:ea typeface="Calibri" panose="020F0502020204030204" pitchFamily="34" charset="0"/>
                <a:cs typeface="Mangal" panose="02040503050203030202" pitchFamily="18" charset="0"/>
              </a:rPr>
              <a:t>In multichannel applications </a:t>
            </a:r>
            <a:r>
              <a:rPr lang="en-IN" sz="2000" dirty="0">
                <a:latin typeface="Calibri" panose="020F0502020204030204" pitchFamily="34" charset="0"/>
                <a:ea typeface="Calibri" panose="020F0502020204030204" pitchFamily="34" charset="0"/>
                <a:cs typeface="Mangal" panose="02040503050203030202" pitchFamily="18" charset="0"/>
              </a:rPr>
              <a:t>– </a:t>
            </a:r>
            <a:r>
              <a:rPr lang="en-IN" sz="2000" dirty="0">
                <a:effectLst/>
                <a:latin typeface="Calibri" panose="020F0502020204030204" pitchFamily="34" charset="0"/>
                <a:ea typeface="Calibri" panose="020F0502020204030204" pitchFamily="34" charset="0"/>
                <a:cs typeface="Mangal" panose="02040503050203030202" pitchFamily="18" charset="0"/>
              </a:rPr>
              <a:t>The CPU drive the lines using output port.                           </a:t>
            </a:r>
            <a:r>
              <a:rPr lang="en-IN" sz="2000" dirty="0">
                <a:latin typeface="Calibri" panose="020F0502020204030204" pitchFamily="34" charset="0"/>
                <a:ea typeface="Calibri" panose="020F0502020204030204" pitchFamily="34" charset="0"/>
                <a:cs typeface="Mangal" panose="02040503050203030202" pitchFamily="18" charset="0"/>
              </a:rPr>
              <a:t>In single channel applications   –  the lines are hardwired to select the input.</a:t>
            </a:r>
            <a:r>
              <a:rPr lang="en-IN" sz="2000" dirty="0">
                <a:effectLst/>
                <a:latin typeface="Calibri" panose="020F0502020204030204" pitchFamily="34" charset="0"/>
                <a:ea typeface="Calibri" panose="020F0502020204030204" pitchFamily="34" charset="0"/>
                <a:cs typeface="Mangal" panose="02040503050203030202" pitchFamily="18" charset="0"/>
              </a:rPr>
              <a:t> </a:t>
            </a:r>
          </a:p>
          <a:p>
            <a:pPr algn="just">
              <a:lnSpc>
                <a:spcPct val="107000"/>
              </a:lnSpc>
              <a:spcAft>
                <a:spcPts val="800"/>
              </a:spcAft>
            </a:pPr>
            <a:r>
              <a:rPr lang="en-IN" sz="2000" dirty="0">
                <a:effectLst/>
                <a:latin typeface="Calibri" panose="020F0502020204030204" pitchFamily="34" charset="0"/>
                <a:ea typeface="Calibri" panose="020F0502020204030204" pitchFamily="34" charset="0"/>
                <a:cs typeface="Mangal" panose="02040503050203030202" pitchFamily="18" charset="0"/>
              </a:rPr>
              <a:t>There are </a:t>
            </a:r>
            <a:r>
              <a:rPr lang="en-IN" sz="2000" b="1" dirty="0">
                <a:effectLst/>
                <a:latin typeface="Calibri" panose="020F0502020204030204" pitchFamily="34" charset="0"/>
                <a:ea typeface="Calibri" panose="020F0502020204030204" pitchFamily="34" charset="0"/>
                <a:cs typeface="Mangal" panose="02040503050203030202" pitchFamily="18" charset="0"/>
              </a:rPr>
              <a:t>unipolar</a:t>
            </a:r>
            <a:r>
              <a:rPr lang="en-IN" sz="2000" dirty="0">
                <a:effectLst/>
                <a:latin typeface="Calibri" panose="020F0502020204030204" pitchFamily="34" charset="0"/>
                <a:ea typeface="Calibri" panose="020F0502020204030204" pitchFamily="34" charset="0"/>
                <a:cs typeface="Mangal" panose="02040503050203030202" pitchFamily="18" charset="0"/>
              </a:rPr>
              <a:t> </a:t>
            </a:r>
            <a:r>
              <a:rPr lang="en-IN" sz="2000" dirty="0" err="1">
                <a:effectLst/>
                <a:latin typeface="Calibri" panose="020F0502020204030204" pitchFamily="34" charset="0"/>
                <a:ea typeface="Calibri" panose="020F0502020204030204" pitchFamily="34" charset="0"/>
                <a:cs typeface="Mangal" panose="02040503050203030202" pitchFamily="18" charset="0"/>
              </a:rPr>
              <a:t>analog</a:t>
            </a:r>
            <a:r>
              <a:rPr lang="en-IN" sz="2000" dirty="0">
                <a:effectLst/>
                <a:latin typeface="Calibri" panose="020F0502020204030204" pitchFamily="34" charset="0"/>
                <a:ea typeface="Calibri" panose="020F0502020204030204" pitchFamily="34" charset="0"/>
                <a:cs typeface="Mangal" panose="02040503050203030202" pitchFamily="18" charset="0"/>
              </a:rPr>
              <a:t> to digital converters, i.e. they are able to convert only positive </a:t>
            </a:r>
            <a:r>
              <a:rPr lang="en-IN" sz="2000" dirty="0" err="1">
                <a:effectLst/>
                <a:latin typeface="Calibri" panose="020F0502020204030204" pitchFamily="34" charset="0"/>
                <a:ea typeface="Calibri" panose="020F0502020204030204" pitchFamily="34" charset="0"/>
                <a:cs typeface="Mangal" panose="02040503050203030202" pitchFamily="18" charset="0"/>
              </a:rPr>
              <a:t>analog</a:t>
            </a:r>
            <a:r>
              <a:rPr lang="en-IN" sz="2000" dirty="0">
                <a:effectLst/>
                <a:latin typeface="Calibri" panose="020F0502020204030204" pitchFamily="34" charset="0"/>
                <a:ea typeface="Calibri" panose="020F0502020204030204" pitchFamily="34" charset="0"/>
                <a:cs typeface="Mangal" panose="02040503050203030202" pitchFamily="18" charset="0"/>
              </a:rPr>
              <a:t> input voltage to their digital equivalent. These chips do no contain any internal sample and hold circuit.</a:t>
            </a:r>
            <a:endParaRPr lang="en-IN" sz="2000" dirty="0"/>
          </a:p>
        </p:txBody>
      </p:sp>
      <p:sp>
        <p:nvSpPr>
          <p:cNvPr id="4" name="Slide Number Placeholder 3">
            <a:extLst>
              <a:ext uri="{FF2B5EF4-FFF2-40B4-BE49-F238E27FC236}">
                <a16:creationId xmlns:a16="http://schemas.microsoft.com/office/drawing/2014/main" id="{75629079-AD53-4E73-8D31-BB3D3B739789}"/>
              </a:ext>
            </a:extLst>
          </p:cNvPr>
          <p:cNvSpPr>
            <a:spLocks noGrp="1"/>
          </p:cNvSpPr>
          <p:nvPr>
            <p:ph type="sldNum" sz="quarter" idx="12"/>
          </p:nvPr>
        </p:nvSpPr>
        <p:spPr/>
        <p:txBody>
          <a:bodyPr/>
          <a:lstStyle/>
          <a:p>
            <a:fld id="{D57F1E4F-1CFF-5643-939E-217C01CDF565}" type="slidenum">
              <a:rPr lang="en-US" smtClean="0"/>
              <a:pPr/>
              <a:t>41</a:t>
            </a:fld>
            <a:endParaRPr lang="en-US" dirty="0"/>
          </a:p>
        </p:txBody>
      </p:sp>
    </p:spTree>
    <p:extLst>
      <p:ext uri="{BB962C8B-B14F-4D97-AF65-F5344CB8AC3E}">
        <p14:creationId xmlns:p14="http://schemas.microsoft.com/office/powerpoint/2010/main" val="28399209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3298C-8285-4424-A06F-A61FF614E625}"/>
              </a:ext>
            </a:extLst>
          </p:cNvPr>
          <p:cNvSpPr>
            <a:spLocks noGrp="1"/>
          </p:cNvSpPr>
          <p:nvPr>
            <p:ph type="title"/>
          </p:nvPr>
        </p:nvSpPr>
        <p:spPr>
          <a:xfrm>
            <a:off x="1917681" y="610042"/>
            <a:ext cx="8911687" cy="754524"/>
          </a:xfrm>
        </p:spPr>
        <p:txBody>
          <a:bodyPr/>
          <a:lstStyle/>
          <a:p>
            <a:r>
              <a:rPr lang="en-IN" dirty="0"/>
              <a:t>Table</a:t>
            </a:r>
          </a:p>
        </p:txBody>
      </p:sp>
      <p:sp>
        <p:nvSpPr>
          <p:cNvPr id="3" name="Content Placeholder 2">
            <a:extLst>
              <a:ext uri="{FF2B5EF4-FFF2-40B4-BE49-F238E27FC236}">
                <a16:creationId xmlns:a16="http://schemas.microsoft.com/office/drawing/2014/main" id="{8C7E7CD6-49CA-4E84-9984-4B6E5D3C4BD4}"/>
              </a:ext>
            </a:extLst>
          </p:cNvPr>
          <p:cNvSpPr>
            <a:spLocks noGrp="1"/>
          </p:cNvSpPr>
          <p:nvPr>
            <p:ph idx="1"/>
          </p:nvPr>
        </p:nvSpPr>
        <p:spPr>
          <a:xfrm>
            <a:off x="3485270" y="4838250"/>
            <a:ext cx="7614139" cy="1492097"/>
          </a:xfrm>
        </p:spPr>
        <p:txBody>
          <a:bodyPr>
            <a:normAutofit/>
          </a:bodyPr>
          <a:lstStyle/>
          <a:p>
            <a:pPr marL="0" indent="0">
              <a:spcBef>
                <a:spcPts val="0"/>
              </a:spcBef>
              <a:buNone/>
            </a:pPr>
            <a:r>
              <a:rPr lang="en-IN" dirty="0"/>
              <a:t>                                      </a:t>
            </a:r>
            <a:r>
              <a:rPr lang="en-IN" b="1" dirty="0"/>
              <a:t>Address mapping</a:t>
            </a:r>
          </a:p>
          <a:p>
            <a:pPr marL="0" indent="0">
              <a:lnSpc>
                <a:spcPct val="107000"/>
              </a:lnSpc>
              <a:spcBef>
                <a:spcPts val="0"/>
              </a:spcBef>
              <a:spcAft>
                <a:spcPts val="800"/>
              </a:spcAft>
              <a:buNone/>
            </a:pPr>
            <a:r>
              <a:rPr lang="en-IN" sz="1800" b="1" dirty="0">
                <a:effectLst/>
                <a:latin typeface="Calibri" panose="020F0502020204030204" pitchFamily="34" charset="0"/>
                <a:ea typeface="Calibri" panose="020F0502020204030204" pitchFamily="34" charset="0"/>
                <a:cs typeface="Mangal" panose="02040503050203030202" pitchFamily="18" charset="0"/>
              </a:rPr>
              <a:t>NOTE</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lvl="0">
              <a:lnSpc>
                <a:spcPct val="107000"/>
              </a:lnSpc>
              <a:spcBef>
                <a:spcPts val="0"/>
              </a:spcBef>
              <a:buFont typeface="Wingdings" panose="05000000000000000000" pitchFamily="2" charset="2"/>
              <a:buChar char="§"/>
            </a:pPr>
            <a:r>
              <a:rPr lang="en-IN" sz="1900" dirty="0">
                <a:effectLst/>
                <a:latin typeface="Calibri" panose="020F0502020204030204" pitchFamily="34" charset="0"/>
                <a:ea typeface="Calibri" panose="020F0502020204030204" pitchFamily="34" charset="0"/>
                <a:cs typeface="Mangal" panose="02040503050203030202" pitchFamily="18" charset="0"/>
              </a:rPr>
              <a:t>The signal I/P</a:t>
            </a:r>
            <a:r>
              <a:rPr lang="en-IN" sz="1900" baseline="-25000" dirty="0">
                <a:effectLst/>
                <a:latin typeface="Calibri" panose="020F0502020204030204" pitchFamily="34" charset="0"/>
                <a:ea typeface="Calibri" panose="020F0502020204030204" pitchFamily="34" charset="0"/>
                <a:cs typeface="Mangal" panose="02040503050203030202" pitchFamily="18" charset="0"/>
              </a:rPr>
              <a:t>0</a:t>
            </a:r>
            <a:r>
              <a:rPr lang="en-IN" sz="1900" dirty="0">
                <a:effectLst/>
                <a:latin typeface="Calibri" panose="020F0502020204030204" pitchFamily="34" charset="0"/>
                <a:ea typeface="Calibri" panose="020F0502020204030204" pitchFamily="34" charset="0"/>
                <a:cs typeface="Mangal" panose="02040503050203030202" pitchFamily="18" charset="0"/>
              </a:rPr>
              <a:t> is referred as IN0 in Pin Diagram</a:t>
            </a:r>
          </a:p>
          <a:p>
            <a:pPr>
              <a:spcBef>
                <a:spcPts val="0"/>
              </a:spcBef>
              <a:buFont typeface="Wingdings" panose="05000000000000000000" pitchFamily="2" charset="2"/>
              <a:buChar char="§"/>
            </a:pPr>
            <a:r>
              <a:rPr lang="en-IN" sz="1900" dirty="0">
                <a:effectLst/>
                <a:latin typeface="Calibri" panose="020F0502020204030204" pitchFamily="34" charset="0"/>
                <a:ea typeface="Calibri" panose="020F0502020204030204" pitchFamily="34" charset="0"/>
                <a:cs typeface="Mangal" panose="02040503050203030202" pitchFamily="18" charset="0"/>
              </a:rPr>
              <a:t>The signals O</a:t>
            </a:r>
            <a:r>
              <a:rPr lang="en-IN" sz="1900" baseline="-25000" dirty="0">
                <a:effectLst/>
                <a:latin typeface="Calibri" panose="020F0502020204030204" pitchFamily="34" charset="0"/>
                <a:ea typeface="Calibri" panose="020F0502020204030204" pitchFamily="34" charset="0"/>
                <a:cs typeface="Mangal" panose="02040503050203030202" pitchFamily="18" charset="0"/>
              </a:rPr>
              <a:t>0</a:t>
            </a:r>
            <a:r>
              <a:rPr lang="en-IN" sz="1900" dirty="0">
                <a:effectLst/>
                <a:latin typeface="Calibri" panose="020F0502020204030204" pitchFamily="34" charset="0"/>
                <a:ea typeface="Calibri" panose="020F0502020204030204" pitchFamily="34" charset="0"/>
                <a:cs typeface="Mangal" panose="02040503050203030202" pitchFamily="18" charset="0"/>
              </a:rPr>
              <a:t>, O</a:t>
            </a:r>
            <a:r>
              <a:rPr lang="en-IN" sz="1900" baseline="-25000" dirty="0">
                <a:effectLst/>
                <a:latin typeface="Calibri" panose="020F0502020204030204" pitchFamily="34" charset="0"/>
                <a:ea typeface="Calibri" panose="020F0502020204030204" pitchFamily="34" charset="0"/>
                <a:cs typeface="Mangal" panose="02040503050203030202" pitchFamily="18" charset="0"/>
              </a:rPr>
              <a:t>2</a:t>
            </a:r>
            <a:r>
              <a:rPr lang="en-IN" sz="1900" dirty="0">
                <a:effectLst/>
                <a:latin typeface="Calibri" panose="020F0502020204030204" pitchFamily="34" charset="0"/>
                <a:ea typeface="Calibri" panose="020F0502020204030204" pitchFamily="34" charset="0"/>
                <a:cs typeface="Mangal" panose="02040503050203030202" pitchFamily="18" charset="0"/>
              </a:rPr>
              <a:t>, … O</a:t>
            </a:r>
            <a:r>
              <a:rPr lang="en-IN" sz="1900" baseline="-25000" dirty="0">
                <a:effectLst/>
                <a:latin typeface="Calibri" panose="020F0502020204030204" pitchFamily="34" charset="0"/>
                <a:ea typeface="Calibri" panose="020F0502020204030204" pitchFamily="34" charset="0"/>
                <a:cs typeface="Mangal" panose="02040503050203030202" pitchFamily="18" charset="0"/>
              </a:rPr>
              <a:t>7</a:t>
            </a:r>
            <a:r>
              <a:rPr lang="en-IN" sz="1900" dirty="0">
                <a:effectLst/>
                <a:latin typeface="Calibri" panose="020F0502020204030204" pitchFamily="34" charset="0"/>
                <a:ea typeface="Calibri" panose="020F0502020204030204" pitchFamily="34" charset="0"/>
                <a:cs typeface="Mangal" panose="02040503050203030202" pitchFamily="18" charset="0"/>
              </a:rPr>
              <a:t> are referred as 2</a:t>
            </a:r>
            <a:r>
              <a:rPr lang="en-IN" sz="1900" baseline="30000" dirty="0">
                <a:effectLst/>
                <a:latin typeface="Calibri" panose="020F0502020204030204" pitchFamily="34" charset="0"/>
                <a:ea typeface="Calibri" panose="020F0502020204030204" pitchFamily="34" charset="0"/>
                <a:cs typeface="Mangal" panose="02040503050203030202" pitchFamily="18" charset="0"/>
              </a:rPr>
              <a:t>-8</a:t>
            </a:r>
            <a:r>
              <a:rPr lang="en-IN" sz="1900" dirty="0">
                <a:effectLst/>
                <a:latin typeface="Calibri" panose="020F0502020204030204" pitchFamily="34" charset="0"/>
                <a:ea typeface="Calibri" panose="020F0502020204030204" pitchFamily="34" charset="0"/>
                <a:cs typeface="Mangal" panose="02040503050203030202" pitchFamily="18" charset="0"/>
              </a:rPr>
              <a:t>, 2</a:t>
            </a:r>
            <a:r>
              <a:rPr lang="en-IN" sz="1900" baseline="30000" dirty="0">
                <a:effectLst/>
                <a:latin typeface="Calibri" panose="020F0502020204030204" pitchFamily="34" charset="0"/>
                <a:ea typeface="Calibri" panose="020F0502020204030204" pitchFamily="34" charset="0"/>
                <a:cs typeface="Mangal" panose="02040503050203030202" pitchFamily="18" charset="0"/>
              </a:rPr>
              <a:t>-7</a:t>
            </a:r>
            <a:r>
              <a:rPr lang="en-IN" sz="1900" dirty="0">
                <a:effectLst/>
                <a:latin typeface="Calibri" panose="020F0502020204030204" pitchFamily="34" charset="0"/>
                <a:ea typeface="Calibri" panose="020F0502020204030204" pitchFamily="34" charset="0"/>
                <a:cs typeface="Mangal" panose="02040503050203030202" pitchFamily="18" charset="0"/>
              </a:rPr>
              <a:t> … 2</a:t>
            </a:r>
            <a:r>
              <a:rPr lang="en-IN" sz="1900" baseline="30000" dirty="0">
                <a:effectLst/>
                <a:latin typeface="Calibri" panose="020F0502020204030204" pitchFamily="34" charset="0"/>
                <a:ea typeface="Calibri" panose="020F0502020204030204" pitchFamily="34" charset="0"/>
                <a:cs typeface="Mangal" panose="02040503050203030202" pitchFamily="18" charset="0"/>
              </a:rPr>
              <a:t>-1 </a:t>
            </a:r>
            <a:r>
              <a:rPr lang="en-IN" sz="1900" dirty="0">
                <a:effectLst/>
                <a:latin typeface="Calibri" panose="020F0502020204030204" pitchFamily="34" charset="0"/>
                <a:ea typeface="Calibri" panose="020F0502020204030204" pitchFamily="34" charset="0"/>
                <a:cs typeface="Mangal" panose="02040503050203030202" pitchFamily="18" charset="0"/>
              </a:rPr>
              <a:t>in Pin Diagram</a:t>
            </a:r>
            <a:endParaRPr lang="en-IN" sz="1900" dirty="0"/>
          </a:p>
        </p:txBody>
      </p:sp>
      <p:pic>
        <p:nvPicPr>
          <p:cNvPr id="5" name="Picture 4">
            <a:extLst>
              <a:ext uri="{FF2B5EF4-FFF2-40B4-BE49-F238E27FC236}">
                <a16:creationId xmlns:a16="http://schemas.microsoft.com/office/drawing/2014/main" id="{45982F0B-3278-4B16-BF05-79FA89958EEA}"/>
              </a:ext>
            </a:extLst>
          </p:cNvPr>
          <p:cNvPicPr>
            <a:picLocks noChangeAspect="1"/>
          </p:cNvPicPr>
          <p:nvPr/>
        </p:nvPicPr>
        <p:blipFill>
          <a:blip r:embed="rId2"/>
          <a:stretch>
            <a:fillRect/>
          </a:stretch>
        </p:blipFill>
        <p:spPr>
          <a:xfrm>
            <a:off x="3645948" y="737821"/>
            <a:ext cx="6201437" cy="3972650"/>
          </a:xfrm>
          <a:prstGeom prst="rect">
            <a:avLst/>
          </a:prstGeom>
          <a:ln>
            <a:noFill/>
          </a:ln>
          <a:effectLst>
            <a:outerShdw blurRad="292100" dist="139700" dir="2700000" algn="tl" rotWithShape="0">
              <a:srgbClr val="333333">
                <a:alpha val="65000"/>
              </a:srgbClr>
            </a:outerShdw>
          </a:effectLst>
        </p:spPr>
      </p:pic>
      <p:sp>
        <p:nvSpPr>
          <p:cNvPr id="4" name="Slide Number Placeholder 3">
            <a:extLst>
              <a:ext uri="{FF2B5EF4-FFF2-40B4-BE49-F238E27FC236}">
                <a16:creationId xmlns:a16="http://schemas.microsoft.com/office/drawing/2014/main" id="{135BA35F-9658-4756-9315-252FCB029432}"/>
              </a:ext>
            </a:extLst>
          </p:cNvPr>
          <p:cNvSpPr>
            <a:spLocks noGrp="1"/>
          </p:cNvSpPr>
          <p:nvPr>
            <p:ph type="sldNum" sz="quarter" idx="12"/>
          </p:nvPr>
        </p:nvSpPr>
        <p:spPr/>
        <p:txBody>
          <a:bodyPr/>
          <a:lstStyle/>
          <a:p>
            <a:fld id="{D57F1E4F-1CFF-5643-939E-217C01CDF565}" type="slidenum">
              <a:rPr lang="en-US" smtClean="0"/>
              <a:pPr/>
              <a:t>42</a:t>
            </a:fld>
            <a:endParaRPr lang="en-US" dirty="0"/>
          </a:p>
        </p:txBody>
      </p:sp>
    </p:spTree>
    <p:extLst>
      <p:ext uri="{BB962C8B-B14F-4D97-AF65-F5344CB8AC3E}">
        <p14:creationId xmlns:p14="http://schemas.microsoft.com/office/powerpoint/2010/main" val="4876815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EDF0-E404-41C8-988A-A738301697D4}"/>
              </a:ext>
            </a:extLst>
          </p:cNvPr>
          <p:cNvSpPr>
            <a:spLocks noGrp="1"/>
          </p:cNvSpPr>
          <p:nvPr>
            <p:ph type="title"/>
          </p:nvPr>
        </p:nvSpPr>
        <p:spPr>
          <a:xfrm>
            <a:off x="1692593" y="595974"/>
            <a:ext cx="3624995" cy="1514179"/>
          </a:xfrm>
        </p:spPr>
        <p:txBody>
          <a:bodyPr>
            <a:normAutofit/>
          </a:bodyPr>
          <a:lstStyle/>
          <a:p>
            <a:r>
              <a:rPr lang="en-IN" dirty="0"/>
              <a:t>Block </a:t>
            </a:r>
            <a:br>
              <a:rPr lang="en-IN" dirty="0"/>
            </a:br>
            <a:r>
              <a:rPr lang="en-IN" dirty="0"/>
              <a:t>Diagram</a:t>
            </a:r>
          </a:p>
        </p:txBody>
      </p:sp>
      <p:pic>
        <p:nvPicPr>
          <p:cNvPr id="5" name="Content Placeholder 4">
            <a:extLst>
              <a:ext uri="{FF2B5EF4-FFF2-40B4-BE49-F238E27FC236}">
                <a16:creationId xmlns:a16="http://schemas.microsoft.com/office/drawing/2014/main" id="{A3A15351-893A-4F8F-9C32-7F7FF0E297DE}"/>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colorTemperature colorTemp="11200"/>
                    </a14:imgEffect>
                    <a14:imgEffect>
                      <a14:brightnessContrast contrast="40000"/>
                    </a14:imgEffect>
                  </a14:imgLayer>
                </a14:imgProps>
              </a:ext>
            </a:extLst>
          </a:blip>
          <a:stretch>
            <a:fillRect/>
          </a:stretch>
        </p:blipFill>
        <p:spPr>
          <a:xfrm>
            <a:off x="3798278" y="595974"/>
            <a:ext cx="7990448" cy="5354661"/>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40DE618B-B432-4B5E-9870-9E748568DA78}"/>
              </a:ext>
            </a:extLst>
          </p:cNvPr>
          <p:cNvSpPr txBox="1"/>
          <p:nvPr/>
        </p:nvSpPr>
        <p:spPr>
          <a:xfrm>
            <a:off x="3798278" y="5954249"/>
            <a:ext cx="5078436"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entury Gothic"/>
                <a:ea typeface="+mn-ea"/>
                <a:cs typeface="+mn-cs"/>
              </a:rPr>
              <a:t>Image Courtesy: 808 IC data sheet</a:t>
            </a:r>
          </a:p>
        </p:txBody>
      </p:sp>
      <p:sp>
        <p:nvSpPr>
          <p:cNvPr id="3" name="Slide Number Placeholder 2">
            <a:extLst>
              <a:ext uri="{FF2B5EF4-FFF2-40B4-BE49-F238E27FC236}">
                <a16:creationId xmlns:a16="http://schemas.microsoft.com/office/drawing/2014/main" id="{5C43AE76-CCDE-4ABE-8C84-8BE27838175F}"/>
              </a:ext>
            </a:extLst>
          </p:cNvPr>
          <p:cNvSpPr>
            <a:spLocks noGrp="1"/>
          </p:cNvSpPr>
          <p:nvPr>
            <p:ph type="sldNum" sz="quarter" idx="12"/>
          </p:nvPr>
        </p:nvSpPr>
        <p:spPr/>
        <p:txBody>
          <a:bodyPr/>
          <a:lstStyle/>
          <a:p>
            <a:fld id="{D57F1E4F-1CFF-5643-939E-217C01CDF565}" type="slidenum">
              <a:rPr lang="en-US" smtClean="0"/>
              <a:pPr/>
              <a:t>43</a:t>
            </a:fld>
            <a:endParaRPr lang="en-US" dirty="0"/>
          </a:p>
        </p:txBody>
      </p:sp>
    </p:spTree>
    <p:extLst>
      <p:ext uri="{BB962C8B-B14F-4D97-AF65-F5344CB8AC3E}">
        <p14:creationId xmlns:p14="http://schemas.microsoft.com/office/powerpoint/2010/main" val="10027614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B15EB-C5D7-4DD6-8915-CC16331BA651}"/>
              </a:ext>
            </a:extLst>
          </p:cNvPr>
          <p:cNvSpPr>
            <a:spLocks noGrp="1"/>
          </p:cNvSpPr>
          <p:nvPr>
            <p:ph type="title"/>
          </p:nvPr>
        </p:nvSpPr>
        <p:spPr>
          <a:xfrm>
            <a:off x="1748865" y="553771"/>
            <a:ext cx="2893474" cy="1280890"/>
          </a:xfrm>
        </p:spPr>
        <p:txBody>
          <a:bodyPr/>
          <a:lstStyle/>
          <a:p>
            <a:r>
              <a:rPr lang="en-IN" dirty="0"/>
              <a:t>Pin Diagram</a:t>
            </a:r>
          </a:p>
        </p:txBody>
      </p:sp>
      <p:sp>
        <p:nvSpPr>
          <p:cNvPr id="3" name="Content Placeholder 2">
            <a:extLst>
              <a:ext uri="{FF2B5EF4-FFF2-40B4-BE49-F238E27FC236}">
                <a16:creationId xmlns:a16="http://schemas.microsoft.com/office/drawing/2014/main" id="{D8BAF61A-1371-47AB-8DC8-7AC3595934B5}"/>
              </a:ext>
            </a:extLst>
          </p:cNvPr>
          <p:cNvSpPr>
            <a:spLocks noGrp="1"/>
          </p:cNvSpPr>
          <p:nvPr>
            <p:ph idx="1"/>
          </p:nvPr>
        </p:nvSpPr>
        <p:spPr>
          <a:xfrm>
            <a:off x="5599382" y="6176614"/>
            <a:ext cx="4993589" cy="505540"/>
          </a:xfrm>
        </p:spPr>
        <p:txBody>
          <a:bodyPr>
            <a:normAutofit/>
          </a:bodyPr>
          <a:lstStyle/>
          <a:p>
            <a:pPr marL="0" indent="0">
              <a:buNone/>
            </a:pPr>
            <a:r>
              <a:rPr lang="en-IN" sz="1600" dirty="0"/>
              <a:t>Image Courtesy: ADC 808 Data sheet</a:t>
            </a:r>
          </a:p>
        </p:txBody>
      </p:sp>
      <p:pic>
        <p:nvPicPr>
          <p:cNvPr id="5" name="Picture 4">
            <a:extLst>
              <a:ext uri="{FF2B5EF4-FFF2-40B4-BE49-F238E27FC236}">
                <a16:creationId xmlns:a16="http://schemas.microsoft.com/office/drawing/2014/main" id="{09475144-172A-4AE2-A254-BAB648367040}"/>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Lst>
          </a:blip>
          <a:stretch>
            <a:fillRect/>
          </a:stretch>
        </p:blipFill>
        <p:spPr>
          <a:xfrm>
            <a:off x="5599382" y="681385"/>
            <a:ext cx="4993589" cy="5495229"/>
          </a:xfrm>
          <a:prstGeom prst="rect">
            <a:avLst/>
          </a:prstGeom>
          <a:ln>
            <a:noFill/>
          </a:ln>
          <a:effectLst>
            <a:outerShdw blurRad="292100" dist="139700" dir="2700000" algn="tl" rotWithShape="0">
              <a:srgbClr val="333333">
                <a:alpha val="65000"/>
              </a:srgbClr>
            </a:outerShdw>
          </a:effectLst>
        </p:spPr>
      </p:pic>
      <p:sp>
        <p:nvSpPr>
          <p:cNvPr id="4" name="Slide Number Placeholder 3">
            <a:extLst>
              <a:ext uri="{FF2B5EF4-FFF2-40B4-BE49-F238E27FC236}">
                <a16:creationId xmlns:a16="http://schemas.microsoft.com/office/drawing/2014/main" id="{ED2255BE-B12B-4EB9-AD91-24640D94112D}"/>
              </a:ext>
            </a:extLst>
          </p:cNvPr>
          <p:cNvSpPr>
            <a:spLocks noGrp="1"/>
          </p:cNvSpPr>
          <p:nvPr>
            <p:ph type="sldNum" sz="quarter" idx="12"/>
          </p:nvPr>
        </p:nvSpPr>
        <p:spPr/>
        <p:txBody>
          <a:bodyPr/>
          <a:lstStyle/>
          <a:p>
            <a:fld id="{D57F1E4F-1CFF-5643-939E-217C01CDF565}" type="slidenum">
              <a:rPr lang="en-US" smtClean="0"/>
              <a:pPr/>
              <a:t>44</a:t>
            </a:fld>
            <a:endParaRPr lang="en-US" dirty="0"/>
          </a:p>
        </p:txBody>
      </p:sp>
    </p:spTree>
    <p:extLst>
      <p:ext uri="{BB962C8B-B14F-4D97-AF65-F5344CB8AC3E}">
        <p14:creationId xmlns:p14="http://schemas.microsoft.com/office/powerpoint/2010/main" val="8636069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627E6-F2EA-4A98-91A4-DE24A0CDC501}"/>
              </a:ext>
            </a:extLst>
          </p:cNvPr>
          <p:cNvSpPr>
            <a:spLocks noGrp="1"/>
          </p:cNvSpPr>
          <p:nvPr>
            <p:ph type="title"/>
          </p:nvPr>
        </p:nvSpPr>
        <p:spPr/>
        <p:txBody>
          <a:bodyPr/>
          <a:lstStyle/>
          <a:p>
            <a:r>
              <a:rPr lang="en-IN" dirty="0"/>
              <a:t>Example Interfacing Problem</a:t>
            </a:r>
          </a:p>
        </p:txBody>
      </p:sp>
      <p:sp>
        <p:nvSpPr>
          <p:cNvPr id="3" name="Content Placeholder 2">
            <a:extLst>
              <a:ext uri="{FF2B5EF4-FFF2-40B4-BE49-F238E27FC236}">
                <a16:creationId xmlns:a16="http://schemas.microsoft.com/office/drawing/2014/main" id="{7B738148-FB45-49F2-8C62-51B28846EFC3}"/>
              </a:ext>
            </a:extLst>
          </p:cNvPr>
          <p:cNvSpPr>
            <a:spLocks noGrp="1"/>
          </p:cNvSpPr>
          <p:nvPr>
            <p:ph idx="1"/>
          </p:nvPr>
        </p:nvSpPr>
        <p:spPr>
          <a:xfrm>
            <a:off x="1406769" y="1386354"/>
            <a:ext cx="10097843" cy="5000377"/>
          </a:xfrm>
        </p:spPr>
        <p:txBody>
          <a:bodyPr>
            <a:normAutofit/>
          </a:bodyPr>
          <a:lstStyle/>
          <a:p>
            <a:pPr algn="just">
              <a:lnSpc>
                <a:spcPct val="107000"/>
              </a:lnSpc>
              <a:spcAft>
                <a:spcPts val="800"/>
              </a:spcAft>
            </a:pPr>
            <a:r>
              <a:rPr lang="en-IN" sz="2000" b="1" dirty="0">
                <a:effectLst/>
                <a:latin typeface="Calibri" panose="020F0502020204030204" pitchFamily="34" charset="0"/>
                <a:ea typeface="Calibri" panose="020F0502020204030204" pitchFamily="34" charset="0"/>
                <a:cs typeface="Mangal" panose="02040503050203030202" pitchFamily="18" charset="0"/>
              </a:rPr>
              <a:t>Example: </a:t>
            </a:r>
            <a:r>
              <a:rPr lang="en-IN" sz="2000" dirty="0">
                <a:effectLst/>
                <a:latin typeface="Calibri" panose="020F0502020204030204" pitchFamily="34" charset="0"/>
                <a:ea typeface="Calibri" panose="020F0502020204030204" pitchFamily="34" charset="0"/>
                <a:cs typeface="Mangal" panose="02040503050203030202" pitchFamily="18" charset="0"/>
              </a:rPr>
              <a:t>Interfacing ADC 0808 with 8086 using 8255 ports. Use port A of 8255 for transferring digital data output of ADC to the CPU and port C for control signals. Assume that an </a:t>
            </a:r>
            <a:r>
              <a:rPr lang="en-IN" sz="2000" dirty="0" err="1">
                <a:effectLst/>
                <a:latin typeface="Calibri" panose="020F0502020204030204" pitchFamily="34" charset="0"/>
                <a:ea typeface="Calibri" panose="020F0502020204030204" pitchFamily="34" charset="0"/>
                <a:cs typeface="Mangal" panose="02040503050203030202" pitchFamily="18" charset="0"/>
              </a:rPr>
              <a:t>analog</a:t>
            </a:r>
            <a:r>
              <a:rPr lang="en-IN" sz="2000" dirty="0">
                <a:effectLst/>
                <a:latin typeface="Calibri" panose="020F0502020204030204" pitchFamily="34" charset="0"/>
                <a:ea typeface="Calibri" panose="020F0502020204030204" pitchFamily="34" charset="0"/>
                <a:cs typeface="Mangal" panose="02040503050203030202" pitchFamily="18" charset="0"/>
              </a:rPr>
              <a:t> input is present at I/P2 of the ADC and a clock input of suitable frequency is available for ADC.</a:t>
            </a:r>
          </a:p>
          <a:p>
            <a:pPr algn="just">
              <a:lnSpc>
                <a:spcPct val="107000"/>
              </a:lnSpc>
              <a:spcBef>
                <a:spcPts val="400"/>
              </a:spcBef>
              <a:spcAft>
                <a:spcPts val="400"/>
              </a:spcAft>
            </a:pPr>
            <a:r>
              <a:rPr lang="en-IN" sz="2000" dirty="0">
                <a:effectLst/>
                <a:latin typeface="Calibri" panose="020F0502020204030204" pitchFamily="34" charset="0"/>
                <a:ea typeface="Calibri" panose="020F0502020204030204" pitchFamily="34" charset="0"/>
                <a:cs typeface="Mangal" panose="02040503050203030202" pitchFamily="18" charset="0"/>
              </a:rPr>
              <a:t> </a:t>
            </a:r>
            <a:r>
              <a:rPr lang="en-IN" sz="2000" b="1" dirty="0">
                <a:effectLst/>
                <a:latin typeface="Calibri" panose="020F0502020204030204" pitchFamily="34" charset="0"/>
                <a:ea typeface="Calibri" panose="020F0502020204030204" pitchFamily="34" charset="0"/>
                <a:cs typeface="Mangal" panose="02040503050203030202" pitchFamily="18" charset="0"/>
              </a:rPr>
              <a:t>Solution: </a:t>
            </a:r>
            <a:r>
              <a:rPr lang="en-IN" sz="2000" dirty="0">
                <a:effectLst/>
                <a:latin typeface="Calibri" panose="020F0502020204030204" pitchFamily="34" charset="0"/>
                <a:ea typeface="Calibri" panose="020F0502020204030204" pitchFamily="34" charset="0"/>
                <a:cs typeface="Mangal" panose="02040503050203030202" pitchFamily="18" charset="0"/>
              </a:rPr>
              <a:t>The </a:t>
            </a:r>
            <a:r>
              <a:rPr lang="en-IN" sz="2000" dirty="0" err="1">
                <a:effectLst/>
                <a:latin typeface="Calibri" panose="020F0502020204030204" pitchFamily="34" charset="0"/>
                <a:ea typeface="Calibri" panose="020F0502020204030204" pitchFamily="34" charset="0"/>
                <a:cs typeface="Mangal" panose="02040503050203030202" pitchFamily="18" charset="0"/>
              </a:rPr>
              <a:t>analog</a:t>
            </a:r>
            <a:r>
              <a:rPr lang="en-IN" sz="2000" dirty="0">
                <a:effectLst/>
                <a:latin typeface="Calibri" panose="020F0502020204030204" pitchFamily="34" charset="0"/>
                <a:ea typeface="Calibri" panose="020F0502020204030204" pitchFamily="34" charset="0"/>
                <a:cs typeface="Mangal" panose="02040503050203030202" pitchFamily="18" charset="0"/>
              </a:rPr>
              <a:t> input I/P2 is used and therefore address pins A,B,C should be 0,1,0 respectively to select I/P2. The OE and ALE pins are already kept at +5V to select the ADC and enable the outputs. </a:t>
            </a:r>
          </a:p>
          <a:p>
            <a:pPr algn="just">
              <a:lnSpc>
                <a:spcPct val="107000"/>
              </a:lnSpc>
              <a:spcAft>
                <a:spcPts val="800"/>
              </a:spcAft>
            </a:pPr>
            <a:r>
              <a:rPr lang="en-IN" sz="2000" dirty="0">
                <a:effectLst/>
                <a:latin typeface="Calibri" panose="020F0502020204030204" pitchFamily="34" charset="0"/>
                <a:ea typeface="Calibri" panose="020F0502020204030204" pitchFamily="34" charset="0"/>
                <a:cs typeface="Mangal" panose="02040503050203030202" pitchFamily="18" charset="0"/>
              </a:rPr>
              <a:t> </a:t>
            </a:r>
          </a:p>
          <a:p>
            <a:pPr algn="just">
              <a:lnSpc>
                <a:spcPct val="107000"/>
              </a:lnSpc>
              <a:spcAft>
                <a:spcPts val="800"/>
              </a:spcAft>
            </a:pPr>
            <a:endParaRPr lang="en-IN" sz="20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pPr>
            <a:r>
              <a:rPr lang="en-IN" sz="2000" dirty="0">
                <a:solidFill>
                  <a:schemeClr val="bg2">
                    <a:lumMod val="90000"/>
                  </a:schemeClr>
                </a:solidFill>
                <a:latin typeface="Calibri" panose="020F0502020204030204" pitchFamily="34" charset="0"/>
                <a:cs typeface="Mangal" panose="02040503050203030202" pitchFamily="18" charset="0"/>
              </a:rPr>
              <a:t>.                                                                </a:t>
            </a:r>
          </a:p>
          <a:p>
            <a:pPr marL="0" indent="0" algn="just">
              <a:lnSpc>
                <a:spcPct val="107000"/>
              </a:lnSpc>
              <a:spcAft>
                <a:spcPts val="800"/>
              </a:spcAft>
              <a:buNone/>
            </a:pPr>
            <a:r>
              <a:rPr lang="en-IN" sz="2000" dirty="0">
                <a:latin typeface="Calibri" panose="020F0502020204030204" pitchFamily="34" charset="0"/>
                <a:cs typeface="Mangal" panose="02040503050203030202" pitchFamily="18" charset="0"/>
              </a:rPr>
              <a:t>                                                                                            CWR is holding a value 98h</a:t>
            </a:r>
          </a:p>
        </p:txBody>
      </p:sp>
      <p:graphicFrame>
        <p:nvGraphicFramePr>
          <p:cNvPr id="5" name="Table 4">
            <a:extLst>
              <a:ext uri="{FF2B5EF4-FFF2-40B4-BE49-F238E27FC236}">
                <a16:creationId xmlns:a16="http://schemas.microsoft.com/office/drawing/2014/main" id="{A953E03B-624C-4D00-B811-6BDCB49AC399}"/>
              </a:ext>
            </a:extLst>
          </p:cNvPr>
          <p:cNvGraphicFramePr>
            <a:graphicFrameLocks/>
          </p:cNvGraphicFramePr>
          <p:nvPr/>
        </p:nvGraphicFramePr>
        <p:xfrm>
          <a:off x="5923621" y="3990580"/>
          <a:ext cx="5580992" cy="1481066"/>
        </p:xfrm>
        <a:graphic>
          <a:graphicData uri="http://schemas.openxmlformats.org/drawingml/2006/table">
            <a:tbl>
              <a:tblPr firstRow="1" bandRow="1">
                <a:tableStyleId>{21E4AEA4-8DFA-4A89-87EB-49C32662AFE0}</a:tableStyleId>
              </a:tblPr>
              <a:tblGrid>
                <a:gridCol w="697624">
                  <a:extLst>
                    <a:ext uri="{9D8B030D-6E8A-4147-A177-3AD203B41FA5}">
                      <a16:colId xmlns:a16="http://schemas.microsoft.com/office/drawing/2014/main" val="2782855762"/>
                    </a:ext>
                  </a:extLst>
                </a:gridCol>
                <a:gridCol w="697624">
                  <a:extLst>
                    <a:ext uri="{9D8B030D-6E8A-4147-A177-3AD203B41FA5}">
                      <a16:colId xmlns:a16="http://schemas.microsoft.com/office/drawing/2014/main" val="468821734"/>
                    </a:ext>
                  </a:extLst>
                </a:gridCol>
                <a:gridCol w="697624">
                  <a:extLst>
                    <a:ext uri="{9D8B030D-6E8A-4147-A177-3AD203B41FA5}">
                      <a16:colId xmlns:a16="http://schemas.microsoft.com/office/drawing/2014/main" val="2254135264"/>
                    </a:ext>
                  </a:extLst>
                </a:gridCol>
                <a:gridCol w="697624">
                  <a:extLst>
                    <a:ext uri="{9D8B030D-6E8A-4147-A177-3AD203B41FA5}">
                      <a16:colId xmlns:a16="http://schemas.microsoft.com/office/drawing/2014/main" val="501714427"/>
                    </a:ext>
                  </a:extLst>
                </a:gridCol>
                <a:gridCol w="697624">
                  <a:extLst>
                    <a:ext uri="{9D8B030D-6E8A-4147-A177-3AD203B41FA5}">
                      <a16:colId xmlns:a16="http://schemas.microsoft.com/office/drawing/2014/main" val="1781467676"/>
                    </a:ext>
                  </a:extLst>
                </a:gridCol>
                <a:gridCol w="697624">
                  <a:extLst>
                    <a:ext uri="{9D8B030D-6E8A-4147-A177-3AD203B41FA5}">
                      <a16:colId xmlns:a16="http://schemas.microsoft.com/office/drawing/2014/main" val="1194709434"/>
                    </a:ext>
                  </a:extLst>
                </a:gridCol>
                <a:gridCol w="697624">
                  <a:extLst>
                    <a:ext uri="{9D8B030D-6E8A-4147-A177-3AD203B41FA5}">
                      <a16:colId xmlns:a16="http://schemas.microsoft.com/office/drawing/2014/main" val="873463707"/>
                    </a:ext>
                  </a:extLst>
                </a:gridCol>
                <a:gridCol w="697624">
                  <a:extLst>
                    <a:ext uri="{9D8B030D-6E8A-4147-A177-3AD203B41FA5}">
                      <a16:colId xmlns:a16="http://schemas.microsoft.com/office/drawing/2014/main" val="822530808"/>
                    </a:ext>
                  </a:extLst>
                </a:gridCol>
              </a:tblGrid>
              <a:tr h="369719">
                <a:tc>
                  <a:txBody>
                    <a:bodyPr/>
                    <a:lstStyle/>
                    <a:p>
                      <a:pPr algn="ctr"/>
                      <a:r>
                        <a:rPr lang="en-IN" sz="1800" dirty="0">
                          <a:effectLst/>
                          <a:latin typeface="Calibri" panose="020F0502020204030204" pitchFamily="34" charset="0"/>
                          <a:ea typeface="Calibri" panose="020F0502020204030204" pitchFamily="34" charset="0"/>
                          <a:cs typeface="Mangal" panose="02040503050203030202" pitchFamily="18" charset="0"/>
                        </a:rPr>
                        <a:t>D</a:t>
                      </a:r>
                      <a:r>
                        <a:rPr lang="en-IN" sz="1800" baseline="-25000" dirty="0">
                          <a:effectLst/>
                          <a:latin typeface="Calibri" panose="020F0502020204030204" pitchFamily="34" charset="0"/>
                          <a:ea typeface="Calibri" panose="020F0502020204030204" pitchFamily="34" charset="0"/>
                          <a:cs typeface="Mangal" panose="02040503050203030202" pitchFamily="18" charset="0"/>
                        </a:rPr>
                        <a:t>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dirty="0">
                          <a:effectLst/>
                          <a:latin typeface="Calibri" panose="020F0502020204030204" pitchFamily="34" charset="0"/>
                          <a:ea typeface="Calibri" panose="020F0502020204030204" pitchFamily="34" charset="0"/>
                          <a:cs typeface="Mangal" panose="02040503050203030202" pitchFamily="18" charset="0"/>
                        </a:rPr>
                        <a:t>D</a:t>
                      </a:r>
                      <a:r>
                        <a:rPr lang="en-IN" sz="1800" baseline="-25000" dirty="0">
                          <a:effectLst/>
                          <a:latin typeface="Calibri" panose="020F0502020204030204" pitchFamily="34" charset="0"/>
                          <a:ea typeface="Calibri" panose="020F0502020204030204" pitchFamily="34" charset="0"/>
                          <a:cs typeface="Mangal" panose="02040503050203030202" pitchFamily="18" charset="0"/>
                        </a:rPr>
                        <a:t>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dirty="0">
                          <a:effectLst/>
                          <a:latin typeface="Calibri" panose="020F0502020204030204" pitchFamily="34" charset="0"/>
                          <a:ea typeface="Calibri" panose="020F0502020204030204" pitchFamily="34" charset="0"/>
                          <a:cs typeface="Mangal" panose="02040503050203030202" pitchFamily="18" charset="0"/>
                        </a:rPr>
                        <a:t>D</a:t>
                      </a:r>
                      <a:r>
                        <a:rPr lang="en-IN" sz="1800" baseline="-25000" dirty="0">
                          <a:effectLst/>
                          <a:latin typeface="Calibri" panose="020F0502020204030204" pitchFamily="34" charset="0"/>
                          <a:ea typeface="Calibri" panose="020F0502020204030204" pitchFamily="34" charset="0"/>
                          <a:cs typeface="Mangal" panose="02040503050203030202" pitchFamily="18" charset="0"/>
                        </a:rPr>
                        <a:t>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dirty="0">
                          <a:effectLst/>
                          <a:latin typeface="Calibri" panose="020F0502020204030204" pitchFamily="34" charset="0"/>
                          <a:ea typeface="Calibri" panose="020F0502020204030204" pitchFamily="34" charset="0"/>
                          <a:cs typeface="Mangal" panose="02040503050203030202" pitchFamily="18" charset="0"/>
                        </a:rPr>
                        <a:t>D</a:t>
                      </a:r>
                      <a:r>
                        <a:rPr lang="en-IN" sz="1800" baseline="-25000" dirty="0">
                          <a:effectLst/>
                          <a:latin typeface="Calibri" panose="020F0502020204030204" pitchFamily="34" charset="0"/>
                          <a:ea typeface="Calibri" panose="020F0502020204030204" pitchFamily="34" charset="0"/>
                          <a:cs typeface="Mangal" panose="02040503050203030202" pitchFamily="18" charset="0"/>
                        </a:rPr>
                        <a:t>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dirty="0">
                          <a:effectLst/>
                          <a:latin typeface="Calibri" panose="020F0502020204030204" pitchFamily="34" charset="0"/>
                          <a:ea typeface="Calibri" panose="020F0502020204030204" pitchFamily="34" charset="0"/>
                          <a:cs typeface="Mangal" panose="02040503050203030202" pitchFamily="18" charset="0"/>
                        </a:rPr>
                        <a:t>D</a:t>
                      </a:r>
                      <a:r>
                        <a:rPr lang="en-IN" sz="1800" baseline="-25000" dirty="0">
                          <a:effectLst/>
                          <a:latin typeface="Calibri" panose="020F0502020204030204" pitchFamily="34" charset="0"/>
                          <a:ea typeface="Calibri" panose="020F0502020204030204" pitchFamily="34" charset="0"/>
                          <a:cs typeface="Mangal" panose="02040503050203030202" pitchFamily="18" charset="0"/>
                        </a:rPr>
                        <a:t>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dirty="0">
                          <a:effectLst/>
                          <a:latin typeface="Calibri" panose="020F0502020204030204" pitchFamily="34" charset="0"/>
                          <a:ea typeface="Calibri" panose="020F0502020204030204" pitchFamily="34" charset="0"/>
                          <a:cs typeface="Mangal" panose="02040503050203030202" pitchFamily="18" charset="0"/>
                        </a:rPr>
                        <a:t>D</a:t>
                      </a:r>
                      <a:r>
                        <a:rPr lang="en-IN" sz="1800" baseline="-25000" dirty="0">
                          <a:effectLst/>
                          <a:latin typeface="Calibri" panose="020F0502020204030204" pitchFamily="34" charset="0"/>
                          <a:ea typeface="Calibri" panose="020F0502020204030204" pitchFamily="34" charset="0"/>
                          <a:cs typeface="Mangal" panose="02040503050203030202" pitchFamily="18" charset="0"/>
                        </a:rPr>
                        <a:t>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dirty="0">
                          <a:effectLst/>
                          <a:latin typeface="Calibri" panose="020F0502020204030204" pitchFamily="34" charset="0"/>
                          <a:ea typeface="Calibri" panose="020F0502020204030204" pitchFamily="34" charset="0"/>
                          <a:cs typeface="Mangal" panose="02040503050203030202" pitchFamily="18" charset="0"/>
                        </a:rPr>
                        <a:t>D</a:t>
                      </a:r>
                      <a:r>
                        <a:rPr lang="en-IN" sz="1800" baseline="-25000" dirty="0">
                          <a:effectLst/>
                          <a:latin typeface="Calibri" panose="020F0502020204030204" pitchFamily="34" charset="0"/>
                          <a:ea typeface="Calibri" panose="020F0502020204030204" pitchFamily="34" charset="0"/>
                          <a:cs typeface="Mangal" panose="02040503050203030202" pitchFamily="18" charset="0"/>
                        </a:rPr>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dirty="0">
                          <a:effectLst/>
                          <a:latin typeface="Calibri" panose="020F0502020204030204" pitchFamily="34" charset="0"/>
                          <a:ea typeface="Calibri" panose="020F0502020204030204" pitchFamily="34" charset="0"/>
                          <a:cs typeface="Mangal" panose="02040503050203030202" pitchFamily="18" charset="0"/>
                        </a:rPr>
                        <a:t>D</a:t>
                      </a:r>
                      <a:r>
                        <a:rPr lang="en-IN" sz="1800" baseline="-25000" dirty="0">
                          <a:effectLst/>
                          <a:latin typeface="Calibri" panose="020F0502020204030204" pitchFamily="34" charset="0"/>
                          <a:ea typeface="Calibri" panose="020F0502020204030204" pitchFamily="34" charset="0"/>
                          <a:cs typeface="Mangal" panose="02040503050203030202" pitchFamily="18" charset="0"/>
                        </a:rPr>
                        <a:t>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9211753"/>
                  </a:ext>
                </a:extLst>
              </a:tr>
              <a:tr h="379827">
                <a:tc>
                  <a:txBody>
                    <a:bodyPr/>
                    <a:lstStyle/>
                    <a:p>
                      <a:pPr algn="ctr"/>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18902925"/>
                  </a:ext>
                </a:extLst>
              </a:tr>
              <a:tr h="622763">
                <a:tc>
                  <a:txBody>
                    <a:bodyPr/>
                    <a:lstStyle/>
                    <a:p>
                      <a:pPr algn="ctr"/>
                      <a:r>
                        <a:rPr lang="en-US" sz="1200" dirty="0"/>
                        <a:t>IO mode</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US" sz="1600" dirty="0"/>
                        <a:t>Mode 0</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IN" dirty="0"/>
                    </a:p>
                  </a:txBody>
                  <a:tcPr/>
                </a:tc>
                <a:tc>
                  <a:txBody>
                    <a:bodyPr/>
                    <a:lstStyle/>
                    <a:p>
                      <a:pPr algn="ctr"/>
                      <a:r>
                        <a:rPr lang="en-US" sz="1400" dirty="0"/>
                        <a:t>Port A input</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Port C (up) input</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Mode 0</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Port B output</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Port C (low) output</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38622924"/>
                  </a:ext>
                </a:extLst>
              </a:tr>
            </a:tbl>
          </a:graphicData>
        </a:graphic>
      </p:graphicFrame>
      <p:sp>
        <p:nvSpPr>
          <p:cNvPr id="8" name="TextBox 7">
            <a:extLst>
              <a:ext uri="{FF2B5EF4-FFF2-40B4-BE49-F238E27FC236}">
                <a16:creationId xmlns:a16="http://schemas.microsoft.com/office/drawing/2014/main" id="{D063B4B2-699F-4C7A-BD3B-04FD23C610FA}"/>
              </a:ext>
            </a:extLst>
          </p:cNvPr>
          <p:cNvSpPr txBox="1"/>
          <p:nvPr/>
        </p:nvSpPr>
        <p:spPr>
          <a:xfrm>
            <a:off x="1826125" y="3886542"/>
            <a:ext cx="3678140" cy="2156231"/>
          </a:xfrm>
          <a:prstGeom prst="rect">
            <a:avLst/>
          </a:prstGeom>
          <a:noFill/>
        </p:spPr>
        <p:txBody>
          <a:bodyPr wrap="square" rtlCol="0">
            <a:spAutoFit/>
          </a:bodyPr>
          <a:lstStyle/>
          <a:p>
            <a:pPr marL="0" marR="0" lvl="0" indent="0" algn="just" defTabSz="457200" rtl="0" eaLnBrk="1" fontAlgn="auto" latinLnBrk="0" hangingPunct="1">
              <a:lnSpc>
                <a:spcPct val="107000"/>
              </a:lnSpc>
              <a:spcBef>
                <a:spcPts val="0"/>
              </a:spcBef>
              <a:spcAft>
                <a:spcPts val="800"/>
              </a:spcAft>
              <a:buClrTx/>
              <a:buSzTx/>
              <a:buFontTx/>
              <a:buNone/>
              <a:tabLst/>
              <a:defRPr/>
            </a:pPr>
            <a:r>
              <a:rPr kumimoji="0" lang="en-IN" sz="200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mn-ea"/>
                <a:cs typeface="Mangal" panose="02040503050203030202" pitchFamily="18" charset="0"/>
              </a:rPr>
              <a:t>Port C upper receives the </a:t>
            </a:r>
            <a:r>
              <a:rPr kumimoji="0" lang="en-IN" sz="2000" b="0" i="0" u="none" strike="noStrike" kern="1200" cap="none" spc="0" normalizeH="0" baseline="0" noProof="0" dirty="0" err="1">
                <a:ln>
                  <a:noFill/>
                </a:ln>
                <a:solidFill>
                  <a:prstClr val="black">
                    <a:lumMod val="75000"/>
                    <a:lumOff val="25000"/>
                  </a:prstClr>
                </a:solidFill>
                <a:effectLst/>
                <a:uLnTx/>
                <a:uFillTx/>
                <a:latin typeface="Calibri" panose="020F0502020204030204" pitchFamily="34" charset="0"/>
                <a:ea typeface="+mn-ea"/>
                <a:cs typeface="Mangal" panose="02040503050203030202" pitchFamily="18" charset="0"/>
              </a:rPr>
              <a:t>EoC</a:t>
            </a:r>
            <a:r>
              <a:rPr kumimoji="0" lang="en-IN" sz="200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mn-ea"/>
                <a:cs typeface="Mangal" panose="02040503050203030202" pitchFamily="18" charset="0"/>
              </a:rPr>
              <a:t> signal.  Port C lower sends (output) SoC to the ADC.</a:t>
            </a:r>
          </a:p>
          <a:p>
            <a:pPr marL="0" marR="0" lvl="0" indent="0" algn="just" defTabSz="457200" rtl="0" eaLnBrk="1" fontAlgn="auto" latinLnBrk="0" hangingPunct="1">
              <a:lnSpc>
                <a:spcPct val="107000"/>
              </a:lnSpc>
              <a:spcBef>
                <a:spcPts val="0"/>
              </a:spcBef>
              <a:spcAft>
                <a:spcPts val="800"/>
              </a:spcAft>
              <a:buClrTx/>
              <a:buSzTx/>
              <a:buFontTx/>
              <a:buNone/>
              <a:tabLst/>
              <a:defRPr/>
            </a:pPr>
            <a:r>
              <a:rPr kumimoji="0" lang="en-IN" sz="200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mn-ea"/>
                <a:cs typeface="Mangal" panose="02040503050203030202" pitchFamily="18" charset="0"/>
              </a:rPr>
              <a:t>Port A acts as a 8-bit input  data port to receive the digital data output from the  ADC. </a:t>
            </a:r>
          </a:p>
        </p:txBody>
      </p:sp>
      <p:sp>
        <p:nvSpPr>
          <p:cNvPr id="4" name="Slide Number Placeholder 3">
            <a:extLst>
              <a:ext uri="{FF2B5EF4-FFF2-40B4-BE49-F238E27FC236}">
                <a16:creationId xmlns:a16="http://schemas.microsoft.com/office/drawing/2014/main" id="{C0839A09-2622-413A-BBEF-5505941B4C19}"/>
              </a:ext>
            </a:extLst>
          </p:cNvPr>
          <p:cNvSpPr>
            <a:spLocks noGrp="1"/>
          </p:cNvSpPr>
          <p:nvPr>
            <p:ph type="sldNum" sz="quarter" idx="12"/>
          </p:nvPr>
        </p:nvSpPr>
        <p:spPr/>
        <p:txBody>
          <a:bodyPr/>
          <a:lstStyle/>
          <a:p>
            <a:fld id="{D57F1E4F-1CFF-5643-939E-217C01CDF565}" type="slidenum">
              <a:rPr lang="en-US" smtClean="0"/>
              <a:pPr/>
              <a:t>45</a:t>
            </a:fld>
            <a:endParaRPr lang="en-US" dirty="0"/>
          </a:p>
        </p:txBody>
      </p:sp>
    </p:spTree>
    <p:extLst>
      <p:ext uri="{BB962C8B-B14F-4D97-AF65-F5344CB8AC3E}">
        <p14:creationId xmlns:p14="http://schemas.microsoft.com/office/powerpoint/2010/main" val="17835591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A94EF-C1D8-49F5-B93C-A26CF73E1E84}"/>
              </a:ext>
            </a:extLst>
          </p:cNvPr>
          <p:cNvSpPr>
            <a:spLocks noGrp="1"/>
          </p:cNvSpPr>
          <p:nvPr>
            <p:ph type="title"/>
          </p:nvPr>
        </p:nvSpPr>
        <p:spPr>
          <a:xfrm>
            <a:off x="1791067" y="511568"/>
            <a:ext cx="8911687" cy="1280890"/>
          </a:xfrm>
        </p:spPr>
        <p:txBody>
          <a:bodyPr/>
          <a:lstStyle/>
          <a:p>
            <a:r>
              <a:rPr lang="en-IN" dirty="0"/>
              <a:t>Interfacing Diagram</a:t>
            </a:r>
          </a:p>
        </p:txBody>
      </p:sp>
      <p:sp>
        <p:nvSpPr>
          <p:cNvPr id="3" name="Content Placeholder 2">
            <a:extLst>
              <a:ext uri="{FF2B5EF4-FFF2-40B4-BE49-F238E27FC236}">
                <a16:creationId xmlns:a16="http://schemas.microsoft.com/office/drawing/2014/main" id="{BED7DD8D-2B71-45C0-8A25-6DDE0624BCF2}"/>
              </a:ext>
            </a:extLst>
          </p:cNvPr>
          <p:cNvSpPr>
            <a:spLocks noGrp="1"/>
          </p:cNvSpPr>
          <p:nvPr>
            <p:ph idx="1"/>
          </p:nvPr>
        </p:nvSpPr>
        <p:spPr>
          <a:xfrm>
            <a:off x="2277141" y="6148088"/>
            <a:ext cx="3969769" cy="396687"/>
          </a:xfrm>
        </p:spPr>
        <p:txBody>
          <a:bodyPr>
            <a:normAutofit/>
          </a:bodyPr>
          <a:lstStyle/>
          <a:p>
            <a:pPr marL="0" indent="0">
              <a:buNone/>
            </a:pPr>
            <a:r>
              <a:rPr lang="en-IN" sz="1400" dirty="0"/>
              <a:t>Image Courtesy: A. K. Ray Book</a:t>
            </a:r>
          </a:p>
        </p:txBody>
      </p:sp>
      <p:pic>
        <p:nvPicPr>
          <p:cNvPr id="4" name="Picture 3">
            <a:extLst>
              <a:ext uri="{FF2B5EF4-FFF2-40B4-BE49-F238E27FC236}">
                <a16:creationId xmlns:a16="http://schemas.microsoft.com/office/drawing/2014/main" id="{64124D5F-405E-4B10-BDC4-68DEE7CE3B38}"/>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1489246" y="1320885"/>
            <a:ext cx="10179479" cy="4657883"/>
          </a:xfrm>
          <a:prstGeom prst="rect">
            <a:avLst/>
          </a:prstGeom>
          <a:ln>
            <a:noFill/>
          </a:ln>
          <a:effectLst>
            <a:outerShdw blurRad="292100" dist="139700" dir="2700000" algn="tl" rotWithShape="0">
              <a:srgbClr val="333333">
                <a:alpha val="65000"/>
              </a:srgbClr>
            </a:outerShdw>
          </a:effectLst>
        </p:spPr>
      </p:pic>
      <p:sp>
        <p:nvSpPr>
          <p:cNvPr id="5" name="Slide Number Placeholder 4">
            <a:extLst>
              <a:ext uri="{FF2B5EF4-FFF2-40B4-BE49-F238E27FC236}">
                <a16:creationId xmlns:a16="http://schemas.microsoft.com/office/drawing/2014/main" id="{72740C69-0FE6-46BD-AE56-7E402E30A2AD}"/>
              </a:ext>
            </a:extLst>
          </p:cNvPr>
          <p:cNvSpPr>
            <a:spLocks noGrp="1"/>
          </p:cNvSpPr>
          <p:nvPr>
            <p:ph type="sldNum" sz="quarter" idx="12"/>
          </p:nvPr>
        </p:nvSpPr>
        <p:spPr/>
        <p:txBody>
          <a:bodyPr/>
          <a:lstStyle/>
          <a:p>
            <a:fld id="{D57F1E4F-1CFF-5643-939E-217C01CDF565}" type="slidenum">
              <a:rPr lang="en-US" smtClean="0"/>
              <a:pPr/>
              <a:t>46</a:t>
            </a:fld>
            <a:endParaRPr lang="en-US" dirty="0"/>
          </a:p>
        </p:txBody>
      </p:sp>
    </p:spTree>
    <p:extLst>
      <p:ext uri="{BB962C8B-B14F-4D97-AF65-F5344CB8AC3E}">
        <p14:creationId xmlns:p14="http://schemas.microsoft.com/office/powerpoint/2010/main" val="27302981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DA1CD-600B-4969-98D0-3F3F4E613D5F}"/>
              </a:ext>
            </a:extLst>
          </p:cNvPr>
          <p:cNvSpPr>
            <a:spLocks noGrp="1"/>
          </p:cNvSpPr>
          <p:nvPr>
            <p:ph type="title"/>
          </p:nvPr>
        </p:nvSpPr>
        <p:spPr>
          <a:xfrm>
            <a:off x="1734795" y="567839"/>
            <a:ext cx="3132627" cy="1908076"/>
          </a:xfrm>
        </p:spPr>
        <p:txBody>
          <a:bodyPr>
            <a:normAutofit/>
          </a:bodyPr>
          <a:lstStyle/>
          <a:p>
            <a:r>
              <a:rPr lang="en-IN" dirty="0"/>
              <a:t>ALP to interface</a:t>
            </a:r>
            <a:br>
              <a:rPr lang="en-IN" dirty="0"/>
            </a:br>
            <a:r>
              <a:rPr lang="en-IN" dirty="0"/>
              <a:t>8086 and 808</a:t>
            </a:r>
          </a:p>
        </p:txBody>
      </p:sp>
      <p:sp>
        <p:nvSpPr>
          <p:cNvPr id="3" name="Content Placeholder 2">
            <a:extLst>
              <a:ext uri="{FF2B5EF4-FFF2-40B4-BE49-F238E27FC236}">
                <a16:creationId xmlns:a16="http://schemas.microsoft.com/office/drawing/2014/main" id="{F16697DD-C202-4674-B87C-CF15996349A9}"/>
              </a:ext>
            </a:extLst>
          </p:cNvPr>
          <p:cNvSpPr>
            <a:spLocks noGrp="1"/>
          </p:cNvSpPr>
          <p:nvPr>
            <p:ph idx="1"/>
          </p:nvPr>
        </p:nvSpPr>
        <p:spPr>
          <a:xfrm>
            <a:off x="4078459" y="567839"/>
            <a:ext cx="7180605" cy="6015841"/>
          </a:xfrm>
        </p:spPr>
        <p:txBody>
          <a:bodyPr>
            <a:normAutofit fontScale="25000" lnSpcReduction="20000"/>
          </a:bodyPr>
          <a:lstStyle/>
          <a:p>
            <a:pPr marL="0" indent="0">
              <a:lnSpc>
                <a:spcPct val="134000"/>
              </a:lnSpc>
              <a:spcBef>
                <a:spcPts val="0"/>
              </a:spcBef>
              <a:buNone/>
            </a:pPr>
            <a:r>
              <a:rPr lang="en-IN" sz="7200" dirty="0">
                <a:latin typeface="Calibri" panose="020F0502020204030204" pitchFamily="34" charset="0"/>
                <a:ea typeface="Calibri" panose="020F0502020204030204" pitchFamily="34" charset="0"/>
                <a:cs typeface="Mangal" panose="02040503050203030202" pitchFamily="18" charset="0"/>
              </a:rPr>
              <a:t>		</a:t>
            </a:r>
            <a:r>
              <a:rPr lang="en-IN" sz="8000" dirty="0">
                <a:effectLst/>
                <a:latin typeface="Calibri" panose="020F0502020204030204" pitchFamily="34" charset="0"/>
                <a:ea typeface="Calibri" panose="020F0502020204030204" pitchFamily="34" charset="0"/>
                <a:cs typeface="Mangal" panose="02040503050203030202" pitchFamily="18" charset="0"/>
              </a:rPr>
              <a:t>MOV AL, 98h              ; initialise 8255 as OUT</a:t>
            </a:r>
          </a:p>
          <a:p>
            <a:pPr marL="457200" indent="0">
              <a:lnSpc>
                <a:spcPct val="134000"/>
              </a:lnSpc>
              <a:spcBef>
                <a:spcPts val="0"/>
              </a:spcBef>
              <a:buNone/>
            </a:pPr>
            <a:r>
              <a:rPr lang="en-IN" sz="8000" dirty="0">
                <a:effectLst/>
                <a:latin typeface="Calibri" panose="020F0502020204030204" pitchFamily="34" charset="0"/>
                <a:ea typeface="Calibri" panose="020F0502020204030204" pitchFamily="34" charset="0"/>
                <a:cs typeface="Mangal" panose="02040503050203030202" pitchFamily="18" charset="0"/>
              </a:rPr>
              <a:t> 	CWR, AL                     ; discussed above.</a:t>
            </a:r>
          </a:p>
          <a:p>
            <a:pPr marL="457200" indent="0">
              <a:lnSpc>
                <a:spcPct val="134000"/>
              </a:lnSpc>
              <a:spcBef>
                <a:spcPts val="0"/>
              </a:spcBef>
              <a:buNone/>
            </a:pPr>
            <a:r>
              <a:rPr lang="en-IN" sz="8000" dirty="0">
                <a:effectLst/>
                <a:latin typeface="Calibri" panose="020F0502020204030204" pitchFamily="34" charset="0"/>
                <a:ea typeface="Calibri" panose="020F0502020204030204" pitchFamily="34" charset="0"/>
                <a:cs typeface="Mangal" panose="02040503050203030202" pitchFamily="18" charset="0"/>
              </a:rPr>
              <a:t> 	MOV AL, 02h            ; Select I/P2 as </a:t>
            </a:r>
            <a:r>
              <a:rPr lang="en-IN" sz="8000" dirty="0" err="1">
                <a:effectLst/>
                <a:latin typeface="Calibri" panose="020F0502020204030204" pitchFamily="34" charset="0"/>
                <a:ea typeface="Calibri" panose="020F0502020204030204" pitchFamily="34" charset="0"/>
                <a:cs typeface="Mangal" panose="02040503050203030202" pitchFamily="18" charset="0"/>
              </a:rPr>
              <a:t>analog</a:t>
            </a:r>
            <a:r>
              <a:rPr lang="en-IN" sz="8000" dirty="0">
                <a:effectLst/>
                <a:latin typeface="Calibri" panose="020F0502020204030204" pitchFamily="34" charset="0"/>
                <a:ea typeface="Calibri" panose="020F0502020204030204" pitchFamily="34" charset="0"/>
                <a:cs typeface="Mangal" panose="02040503050203030202" pitchFamily="18" charset="0"/>
              </a:rPr>
              <a:t>  input</a:t>
            </a:r>
          </a:p>
          <a:p>
            <a:pPr marL="457200" indent="0">
              <a:lnSpc>
                <a:spcPct val="134000"/>
              </a:lnSpc>
              <a:spcBef>
                <a:spcPts val="0"/>
              </a:spcBef>
              <a:buNone/>
            </a:pPr>
            <a:r>
              <a:rPr lang="en-IN" sz="8000" dirty="0">
                <a:effectLst/>
                <a:latin typeface="Calibri" panose="020F0502020204030204" pitchFamily="34" charset="0"/>
                <a:ea typeface="Calibri" panose="020F0502020204030204" pitchFamily="34" charset="0"/>
                <a:cs typeface="Mangal" panose="02040503050203030202" pitchFamily="18" charset="0"/>
              </a:rPr>
              <a:t>	OUT </a:t>
            </a:r>
            <a:r>
              <a:rPr lang="en-IN" sz="8000" dirty="0" err="1">
                <a:effectLst/>
                <a:latin typeface="Calibri" panose="020F0502020204030204" pitchFamily="34" charset="0"/>
                <a:ea typeface="Calibri" panose="020F0502020204030204" pitchFamily="34" charset="0"/>
                <a:cs typeface="Mangal" panose="02040503050203030202" pitchFamily="18" charset="0"/>
              </a:rPr>
              <a:t>PortB</a:t>
            </a:r>
            <a:r>
              <a:rPr lang="en-IN" sz="8000" dirty="0">
                <a:effectLst/>
                <a:latin typeface="Calibri" panose="020F0502020204030204" pitchFamily="34" charset="0"/>
                <a:ea typeface="Calibri" panose="020F0502020204030204" pitchFamily="34" charset="0"/>
                <a:cs typeface="Mangal" panose="02040503050203030202" pitchFamily="18" charset="0"/>
              </a:rPr>
              <a:t>, AL           ; </a:t>
            </a:r>
            <a:r>
              <a:rPr lang="en-IN" sz="8000" dirty="0" err="1">
                <a:latin typeface="Calibri" panose="020F0502020204030204" pitchFamily="34" charset="0"/>
                <a:ea typeface="Calibri" panose="020F0502020204030204" pitchFamily="34" charset="0"/>
                <a:cs typeface="Mangal" panose="02040503050203030202" pitchFamily="18" charset="0"/>
              </a:rPr>
              <a:t>PortB</a:t>
            </a:r>
            <a:r>
              <a:rPr lang="en-IN" sz="8000" dirty="0">
                <a:latin typeface="Calibri" panose="020F0502020204030204" pitchFamily="34" charset="0"/>
                <a:ea typeface="Calibri" panose="020F0502020204030204" pitchFamily="34" charset="0"/>
                <a:cs typeface="Mangal" panose="02040503050203030202" pitchFamily="18" charset="0"/>
              </a:rPr>
              <a:t> – Port address</a:t>
            </a:r>
            <a:endParaRPr lang="en-IN" sz="8000" dirty="0">
              <a:effectLst/>
              <a:latin typeface="Calibri" panose="020F0502020204030204" pitchFamily="34" charset="0"/>
              <a:ea typeface="Calibri" panose="020F0502020204030204" pitchFamily="34" charset="0"/>
              <a:cs typeface="Mangal" panose="02040503050203030202" pitchFamily="18" charset="0"/>
            </a:endParaRPr>
          </a:p>
          <a:p>
            <a:pPr marL="457200" indent="0">
              <a:lnSpc>
                <a:spcPct val="134000"/>
              </a:lnSpc>
              <a:spcBef>
                <a:spcPts val="0"/>
              </a:spcBef>
              <a:buNone/>
            </a:pPr>
            <a:r>
              <a:rPr lang="en-IN" sz="8000" dirty="0">
                <a:effectLst/>
                <a:latin typeface="Calibri" panose="020F0502020204030204" pitchFamily="34" charset="0"/>
                <a:ea typeface="Calibri" panose="020F0502020204030204" pitchFamily="34" charset="0"/>
                <a:cs typeface="Mangal" panose="02040503050203030202" pitchFamily="18" charset="0"/>
              </a:rPr>
              <a:t>	MOV AL, 00h             ; Give </a:t>
            </a:r>
            <a:r>
              <a:rPr lang="en-IN" sz="8000" dirty="0">
                <a:latin typeface="Calibri" panose="020F0502020204030204" pitchFamily="34" charset="0"/>
                <a:ea typeface="Calibri" panose="020F0502020204030204" pitchFamily="34" charset="0"/>
                <a:cs typeface="Mangal" panose="02040503050203030202" pitchFamily="18" charset="0"/>
              </a:rPr>
              <a:t>SoC pulse to ADC</a:t>
            </a:r>
            <a:endParaRPr lang="en-IN" sz="8000" dirty="0">
              <a:effectLst/>
              <a:latin typeface="Calibri" panose="020F0502020204030204" pitchFamily="34" charset="0"/>
              <a:ea typeface="Calibri" panose="020F0502020204030204" pitchFamily="34" charset="0"/>
              <a:cs typeface="Mangal" panose="02040503050203030202" pitchFamily="18" charset="0"/>
            </a:endParaRPr>
          </a:p>
          <a:p>
            <a:pPr marL="457200" indent="0">
              <a:lnSpc>
                <a:spcPct val="134000"/>
              </a:lnSpc>
              <a:spcBef>
                <a:spcPts val="0"/>
              </a:spcBef>
              <a:buNone/>
            </a:pPr>
            <a:r>
              <a:rPr lang="en-IN" sz="8000" dirty="0">
                <a:effectLst/>
                <a:latin typeface="Calibri" panose="020F0502020204030204" pitchFamily="34" charset="0"/>
                <a:ea typeface="Calibri" panose="020F0502020204030204" pitchFamily="34" charset="0"/>
                <a:cs typeface="Mangal" panose="02040503050203030202" pitchFamily="18" charset="0"/>
              </a:rPr>
              <a:t>	OUT </a:t>
            </a:r>
            <a:r>
              <a:rPr lang="en-IN" sz="8000" dirty="0" err="1">
                <a:effectLst/>
                <a:latin typeface="Calibri" panose="020F0502020204030204" pitchFamily="34" charset="0"/>
                <a:ea typeface="Calibri" panose="020F0502020204030204" pitchFamily="34" charset="0"/>
                <a:cs typeface="Mangal" panose="02040503050203030202" pitchFamily="18" charset="0"/>
              </a:rPr>
              <a:t>PortC</a:t>
            </a:r>
            <a:r>
              <a:rPr lang="en-IN" sz="8000" dirty="0">
                <a:effectLst/>
                <a:latin typeface="Calibri" panose="020F0502020204030204" pitchFamily="34" charset="0"/>
                <a:ea typeface="Calibri" panose="020F0502020204030204" pitchFamily="34" charset="0"/>
                <a:cs typeface="Mangal" panose="02040503050203030202" pitchFamily="18" charset="0"/>
              </a:rPr>
              <a:t>, AL           ; </a:t>
            </a:r>
            <a:r>
              <a:rPr lang="en-IN" sz="8000" dirty="0" err="1">
                <a:latin typeface="Calibri" panose="020F0502020204030204" pitchFamily="34" charset="0"/>
                <a:ea typeface="Calibri" panose="020F0502020204030204" pitchFamily="34" charset="0"/>
                <a:cs typeface="Mangal" panose="02040503050203030202" pitchFamily="18" charset="0"/>
              </a:rPr>
              <a:t>PortC</a:t>
            </a:r>
            <a:r>
              <a:rPr lang="en-IN" sz="8000" dirty="0">
                <a:latin typeface="Calibri" panose="020F0502020204030204" pitchFamily="34" charset="0"/>
                <a:ea typeface="Calibri" panose="020F0502020204030204" pitchFamily="34" charset="0"/>
                <a:cs typeface="Mangal" panose="02040503050203030202" pitchFamily="18" charset="0"/>
              </a:rPr>
              <a:t> – Port address</a:t>
            </a:r>
            <a:endParaRPr lang="en-IN" sz="8000" dirty="0">
              <a:effectLst/>
              <a:latin typeface="Calibri" panose="020F0502020204030204" pitchFamily="34" charset="0"/>
              <a:ea typeface="Calibri" panose="020F0502020204030204" pitchFamily="34" charset="0"/>
              <a:cs typeface="Mangal" panose="02040503050203030202" pitchFamily="18" charset="0"/>
            </a:endParaRPr>
          </a:p>
          <a:p>
            <a:pPr marL="457200" indent="0">
              <a:lnSpc>
                <a:spcPct val="134000"/>
              </a:lnSpc>
              <a:spcBef>
                <a:spcPts val="0"/>
              </a:spcBef>
              <a:buNone/>
            </a:pPr>
            <a:r>
              <a:rPr lang="en-IN" sz="8000" dirty="0">
                <a:effectLst/>
                <a:latin typeface="Calibri" panose="020F0502020204030204" pitchFamily="34" charset="0"/>
                <a:ea typeface="Calibri" panose="020F0502020204030204" pitchFamily="34" charset="0"/>
                <a:cs typeface="Mangal" panose="02040503050203030202" pitchFamily="18" charset="0"/>
              </a:rPr>
              <a:t> 	MOV AL, 01h </a:t>
            </a:r>
          </a:p>
          <a:p>
            <a:pPr marL="457200" indent="0">
              <a:lnSpc>
                <a:spcPct val="134000"/>
              </a:lnSpc>
              <a:spcBef>
                <a:spcPts val="0"/>
              </a:spcBef>
              <a:buNone/>
            </a:pPr>
            <a:r>
              <a:rPr lang="en-IN" sz="8000" dirty="0">
                <a:effectLst/>
                <a:latin typeface="Calibri" panose="020F0502020204030204" pitchFamily="34" charset="0"/>
                <a:ea typeface="Calibri" panose="020F0502020204030204" pitchFamily="34" charset="0"/>
                <a:cs typeface="Mangal" panose="02040503050203030202" pitchFamily="18" charset="0"/>
              </a:rPr>
              <a:t>	OUT </a:t>
            </a:r>
            <a:r>
              <a:rPr lang="en-IN" sz="8000" dirty="0" err="1">
                <a:effectLst/>
                <a:latin typeface="Calibri" panose="020F0502020204030204" pitchFamily="34" charset="0"/>
                <a:ea typeface="Calibri" panose="020F0502020204030204" pitchFamily="34" charset="0"/>
                <a:cs typeface="Mangal" panose="02040503050203030202" pitchFamily="18" charset="0"/>
              </a:rPr>
              <a:t>PortC</a:t>
            </a:r>
            <a:r>
              <a:rPr lang="en-IN" sz="8000" dirty="0">
                <a:effectLst/>
                <a:latin typeface="Calibri" panose="020F0502020204030204" pitchFamily="34" charset="0"/>
                <a:ea typeface="Calibri" panose="020F0502020204030204" pitchFamily="34" charset="0"/>
                <a:cs typeface="Mangal" panose="02040503050203030202" pitchFamily="18" charset="0"/>
              </a:rPr>
              <a:t>, AL</a:t>
            </a:r>
          </a:p>
          <a:p>
            <a:pPr marL="457200" indent="0">
              <a:lnSpc>
                <a:spcPct val="134000"/>
              </a:lnSpc>
              <a:spcBef>
                <a:spcPts val="0"/>
              </a:spcBef>
              <a:buNone/>
            </a:pPr>
            <a:r>
              <a:rPr lang="en-IN" sz="8000" dirty="0">
                <a:effectLst/>
                <a:latin typeface="Calibri" panose="020F0502020204030204" pitchFamily="34" charset="0"/>
                <a:ea typeface="Calibri" panose="020F0502020204030204" pitchFamily="34" charset="0"/>
                <a:cs typeface="Mangal" panose="02040503050203030202" pitchFamily="18" charset="0"/>
              </a:rPr>
              <a:t> 	MOV AL, 00h</a:t>
            </a:r>
          </a:p>
          <a:p>
            <a:pPr marL="457200" indent="0">
              <a:lnSpc>
                <a:spcPct val="134000"/>
              </a:lnSpc>
              <a:spcBef>
                <a:spcPts val="0"/>
              </a:spcBef>
              <a:buNone/>
            </a:pPr>
            <a:r>
              <a:rPr lang="en-IN" sz="8000" dirty="0">
                <a:effectLst/>
                <a:latin typeface="Calibri" panose="020F0502020204030204" pitchFamily="34" charset="0"/>
                <a:ea typeface="Calibri" panose="020F0502020204030204" pitchFamily="34" charset="0"/>
                <a:cs typeface="Mangal" panose="02040503050203030202" pitchFamily="18" charset="0"/>
              </a:rPr>
              <a:t> 	OUT </a:t>
            </a:r>
            <a:r>
              <a:rPr lang="en-IN" sz="8000" dirty="0" err="1">
                <a:effectLst/>
                <a:latin typeface="Calibri" panose="020F0502020204030204" pitchFamily="34" charset="0"/>
                <a:ea typeface="Calibri" panose="020F0502020204030204" pitchFamily="34" charset="0"/>
                <a:cs typeface="Mangal" panose="02040503050203030202" pitchFamily="18" charset="0"/>
              </a:rPr>
              <a:t>PortC</a:t>
            </a:r>
            <a:r>
              <a:rPr lang="en-IN" sz="8000" dirty="0">
                <a:effectLst/>
                <a:latin typeface="Calibri" panose="020F0502020204030204" pitchFamily="34" charset="0"/>
                <a:ea typeface="Calibri" panose="020F0502020204030204" pitchFamily="34" charset="0"/>
                <a:cs typeface="Mangal" panose="02040503050203030202" pitchFamily="18" charset="0"/>
              </a:rPr>
              <a:t>, AL </a:t>
            </a:r>
          </a:p>
          <a:p>
            <a:pPr marL="114300" indent="0">
              <a:lnSpc>
                <a:spcPct val="134000"/>
              </a:lnSpc>
              <a:spcBef>
                <a:spcPts val="0"/>
              </a:spcBef>
              <a:buNone/>
            </a:pPr>
            <a:r>
              <a:rPr lang="en-IN" sz="8000" dirty="0">
                <a:effectLst/>
                <a:latin typeface="Calibri" panose="020F0502020204030204" pitchFamily="34" charset="0"/>
                <a:ea typeface="Calibri" panose="020F0502020204030204" pitchFamily="34" charset="0"/>
                <a:cs typeface="Mangal" panose="02040503050203030202" pitchFamily="18" charset="0"/>
              </a:rPr>
              <a:t>WAIT:    IN AL, </a:t>
            </a:r>
            <a:r>
              <a:rPr lang="en-IN" sz="8000" dirty="0" err="1">
                <a:effectLst/>
                <a:latin typeface="Calibri" panose="020F0502020204030204" pitchFamily="34" charset="0"/>
                <a:ea typeface="Calibri" panose="020F0502020204030204" pitchFamily="34" charset="0"/>
                <a:cs typeface="Mangal" panose="02040503050203030202" pitchFamily="18" charset="0"/>
              </a:rPr>
              <a:t>PortC</a:t>
            </a:r>
            <a:r>
              <a:rPr lang="en-IN" sz="8000" dirty="0">
                <a:effectLst/>
                <a:latin typeface="Calibri" panose="020F0502020204030204" pitchFamily="34" charset="0"/>
                <a:ea typeface="Calibri" panose="020F0502020204030204" pitchFamily="34" charset="0"/>
                <a:cs typeface="Mangal" panose="02040503050203030202" pitchFamily="18" charset="0"/>
              </a:rPr>
              <a:t>             ; Check for </a:t>
            </a:r>
            <a:r>
              <a:rPr lang="en-IN" sz="8000" dirty="0" err="1">
                <a:effectLst/>
                <a:latin typeface="Calibri" panose="020F0502020204030204" pitchFamily="34" charset="0"/>
                <a:ea typeface="Calibri" panose="020F0502020204030204" pitchFamily="34" charset="0"/>
                <a:cs typeface="Mangal" panose="02040503050203030202" pitchFamily="18" charset="0"/>
              </a:rPr>
              <a:t>EoC</a:t>
            </a:r>
            <a:r>
              <a:rPr lang="en-IN" sz="8000" dirty="0">
                <a:effectLst/>
                <a:latin typeface="Calibri" panose="020F0502020204030204" pitchFamily="34" charset="0"/>
                <a:ea typeface="Calibri" panose="020F0502020204030204" pitchFamily="34" charset="0"/>
                <a:cs typeface="Mangal" panose="02040503050203030202" pitchFamily="18" charset="0"/>
              </a:rPr>
              <a:t> by </a:t>
            </a:r>
          </a:p>
          <a:p>
            <a:pPr marL="571500" indent="0">
              <a:lnSpc>
                <a:spcPct val="134000"/>
              </a:lnSpc>
              <a:spcBef>
                <a:spcPts val="0"/>
              </a:spcBef>
              <a:buNone/>
            </a:pPr>
            <a:r>
              <a:rPr lang="en-IN" sz="8000" dirty="0">
                <a:effectLst/>
                <a:latin typeface="Calibri" panose="020F0502020204030204" pitchFamily="34" charset="0"/>
                <a:ea typeface="Calibri" panose="020F0502020204030204" pitchFamily="34" charset="0"/>
                <a:cs typeface="Mangal" panose="02040503050203030202" pitchFamily="18" charset="0"/>
              </a:rPr>
              <a:t>  	RCR                             ; reading port C upper and</a:t>
            </a:r>
          </a:p>
          <a:p>
            <a:pPr marL="571500" indent="0">
              <a:lnSpc>
                <a:spcPct val="134000"/>
              </a:lnSpc>
              <a:spcBef>
                <a:spcPts val="0"/>
              </a:spcBef>
              <a:buNone/>
            </a:pPr>
            <a:r>
              <a:rPr lang="en-IN" sz="8000" dirty="0">
                <a:effectLst/>
                <a:latin typeface="Calibri" panose="020F0502020204030204" pitchFamily="34" charset="0"/>
                <a:ea typeface="Calibri" panose="020F0502020204030204" pitchFamily="34" charset="0"/>
                <a:cs typeface="Mangal" panose="02040503050203030202" pitchFamily="18" charset="0"/>
              </a:rPr>
              <a:t> 	JNC WAIT                    ; rotating through carry. </a:t>
            </a:r>
          </a:p>
          <a:p>
            <a:pPr marL="571500" indent="0">
              <a:lnSpc>
                <a:spcPct val="134000"/>
              </a:lnSpc>
              <a:spcBef>
                <a:spcPts val="0"/>
              </a:spcBef>
              <a:buNone/>
            </a:pPr>
            <a:r>
              <a:rPr lang="en-IN" sz="8000" dirty="0">
                <a:effectLst/>
                <a:latin typeface="Calibri" panose="020F0502020204030204" pitchFamily="34" charset="0"/>
                <a:ea typeface="Calibri" panose="020F0502020204030204" pitchFamily="34" charset="0"/>
                <a:cs typeface="Mangal" panose="02040503050203030202" pitchFamily="18" charset="0"/>
              </a:rPr>
              <a:t>	IN AL, </a:t>
            </a:r>
            <a:r>
              <a:rPr lang="en-IN" sz="8000" dirty="0" err="1">
                <a:effectLst/>
                <a:latin typeface="Calibri" panose="020F0502020204030204" pitchFamily="34" charset="0"/>
                <a:ea typeface="Calibri" panose="020F0502020204030204" pitchFamily="34" charset="0"/>
                <a:cs typeface="Mangal" panose="02040503050203030202" pitchFamily="18" charset="0"/>
              </a:rPr>
              <a:t>PortA</a:t>
            </a:r>
            <a:r>
              <a:rPr lang="en-IN" sz="8000" dirty="0">
                <a:effectLst/>
                <a:latin typeface="Calibri" panose="020F0502020204030204" pitchFamily="34" charset="0"/>
                <a:ea typeface="Calibri" panose="020F0502020204030204" pitchFamily="34" charset="0"/>
                <a:cs typeface="Mangal" panose="02040503050203030202" pitchFamily="18" charset="0"/>
              </a:rPr>
              <a:t>                ; If </a:t>
            </a:r>
            <a:r>
              <a:rPr lang="en-IN" sz="8000" dirty="0" err="1">
                <a:effectLst/>
                <a:latin typeface="Calibri" panose="020F0502020204030204" pitchFamily="34" charset="0"/>
                <a:ea typeface="Calibri" panose="020F0502020204030204" pitchFamily="34" charset="0"/>
                <a:cs typeface="Mangal" panose="02040503050203030202" pitchFamily="18" charset="0"/>
              </a:rPr>
              <a:t>EoC</a:t>
            </a:r>
            <a:r>
              <a:rPr lang="en-IN" sz="8000" dirty="0">
                <a:effectLst/>
                <a:latin typeface="Calibri" panose="020F0502020204030204" pitchFamily="34" charset="0"/>
                <a:ea typeface="Calibri" panose="020F0502020204030204" pitchFamily="34" charset="0"/>
                <a:cs typeface="Mangal" panose="02040503050203030202" pitchFamily="18" charset="0"/>
              </a:rPr>
              <a:t>, read digital equivalent in AL</a:t>
            </a:r>
          </a:p>
          <a:p>
            <a:pPr marL="571500" indent="0">
              <a:lnSpc>
                <a:spcPct val="134000"/>
              </a:lnSpc>
              <a:spcBef>
                <a:spcPts val="0"/>
              </a:spcBef>
              <a:buNone/>
            </a:pPr>
            <a:r>
              <a:rPr lang="en-IN" sz="8000" dirty="0">
                <a:effectLst/>
                <a:latin typeface="Calibri" panose="020F0502020204030204" pitchFamily="34" charset="0"/>
                <a:ea typeface="Calibri" panose="020F0502020204030204" pitchFamily="34" charset="0"/>
                <a:cs typeface="Mangal" panose="02040503050203030202" pitchFamily="18" charset="0"/>
              </a:rPr>
              <a:t>	 HLT                              ; Stop.</a:t>
            </a:r>
          </a:p>
          <a:p>
            <a:pPr marL="0" indent="0">
              <a:buNone/>
            </a:pPr>
            <a:endParaRPr lang="en-IN" dirty="0"/>
          </a:p>
        </p:txBody>
      </p:sp>
      <p:sp>
        <p:nvSpPr>
          <p:cNvPr id="4" name="Slide Number Placeholder 3">
            <a:extLst>
              <a:ext uri="{FF2B5EF4-FFF2-40B4-BE49-F238E27FC236}">
                <a16:creationId xmlns:a16="http://schemas.microsoft.com/office/drawing/2014/main" id="{2EB09C72-61AA-4222-9FEE-7C4CA928F44A}"/>
              </a:ext>
            </a:extLst>
          </p:cNvPr>
          <p:cNvSpPr>
            <a:spLocks noGrp="1"/>
          </p:cNvSpPr>
          <p:nvPr>
            <p:ph type="sldNum" sz="quarter" idx="12"/>
          </p:nvPr>
        </p:nvSpPr>
        <p:spPr/>
        <p:txBody>
          <a:bodyPr/>
          <a:lstStyle/>
          <a:p>
            <a:fld id="{D57F1E4F-1CFF-5643-939E-217C01CDF565}" type="slidenum">
              <a:rPr lang="en-US" smtClean="0"/>
              <a:pPr/>
              <a:t>47</a:t>
            </a:fld>
            <a:endParaRPr lang="en-US" dirty="0"/>
          </a:p>
        </p:txBody>
      </p:sp>
    </p:spTree>
    <p:extLst>
      <p:ext uri="{BB962C8B-B14F-4D97-AF65-F5344CB8AC3E}">
        <p14:creationId xmlns:p14="http://schemas.microsoft.com/office/powerpoint/2010/main" val="7211561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B78D2-106B-418F-832B-9A1920BBFCB7}"/>
              </a:ext>
            </a:extLst>
          </p:cNvPr>
          <p:cNvSpPr>
            <a:spLocks noGrp="1"/>
          </p:cNvSpPr>
          <p:nvPr>
            <p:ph type="title"/>
          </p:nvPr>
        </p:nvSpPr>
        <p:spPr/>
        <p:txBody>
          <a:bodyPr/>
          <a:lstStyle/>
          <a:p>
            <a:r>
              <a:rPr lang="en-IN" dirty="0"/>
              <a:t>Digital Analog Converters</a:t>
            </a:r>
          </a:p>
        </p:txBody>
      </p:sp>
      <p:sp>
        <p:nvSpPr>
          <p:cNvPr id="3" name="Content Placeholder 2">
            <a:extLst>
              <a:ext uri="{FF2B5EF4-FFF2-40B4-BE49-F238E27FC236}">
                <a16:creationId xmlns:a16="http://schemas.microsoft.com/office/drawing/2014/main" id="{20E98B9D-3F20-4945-825C-F60EA765E485}"/>
              </a:ext>
            </a:extLst>
          </p:cNvPr>
          <p:cNvSpPr>
            <a:spLocks noGrp="1"/>
          </p:cNvSpPr>
          <p:nvPr>
            <p:ph idx="1"/>
          </p:nvPr>
        </p:nvSpPr>
        <p:spPr/>
        <p:txBody>
          <a:bodyPr/>
          <a:lstStyle/>
          <a:p>
            <a:pPr algn="just">
              <a:lnSpc>
                <a:spcPct val="107000"/>
              </a:lnSpc>
              <a:spcAft>
                <a:spcPts val="800"/>
              </a:spcAft>
            </a:pPr>
            <a:r>
              <a:rPr lang="en-IN" sz="2200" dirty="0">
                <a:effectLst/>
                <a:latin typeface="Calibri" panose="020F0502020204030204" pitchFamily="34" charset="0"/>
                <a:ea typeface="Calibri" panose="020F0502020204030204" pitchFamily="34" charset="0"/>
                <a:cs typeface="Mangal" panose="02040503050203030202" pitchFamily="18" charset="0"/>
              </a:rPr>
              <a:t>The digital to </a:t>
            </a:r>
            <a:r>
              <a:rPr lang="en-IN" sz="2200" dirty="0" err="1">
                <a:effectLst/>
                <a:latin typeface="Calibri" panose="020F0502020204030204" pitchFamily="34" charset="0"/>
                <a:ea typeface="Calibri" panose="020F0502020204030204" pitchFamily="34" charset="0"/>
                <a:cs typeface="Mangal" panose="02040503050203030202" pitchFamily="18" charset="0"/>
              </a:rPr>
              <a:t>analog</a:t>
            </a:r>
            <a:r>
              <a:rPr lang="en-IN" sz="2200" dirty="0">
                <a:effectLst/>
                <a:latin typeface="Calibri" panose="020F0502020204030204" pitchFamily="34" charset="0"/>
                <a:ea typeface="Calibri" panose="020F0502020204030204" pitchFamily="34" charset="0"/>
                <a:cs typeface="Mangal" panose="02040503050203030202" pitchFamily="18" charset="0"/>
              </a:rPr>
              <a:t> converters convert binary number into their equivalent voltages (</a:t>
            </a:r>
            <a:r>
              <a:rPr lang="en-IN" sz="2200" dirty="0" err="1">
                <a:effectLst/>
                <a:latin typeface="Calibri" panose="020F0502020204030204" pitchFamily="34" charset="0"/>
                <a:ea typeface="Calibri" panose="020F0502020204030204" pitchFamily="34" charset="0"/>
                <a:cs typeface="Mangal" panose="02040503050203030202" pitchFamily="18" charset="0"/>
              </a:rPr>
              <a:t>analog</a:t>
            </a:r>
            <a:r>
              <a:rPr lang="en-IN" sz="2200" dirty="0">
                <a:effectLst/>
                <a:latin typeface="Calibri" panose="020F0502020204030204" pitchFamily="34" charset="0"/>
                <a:ea typeface="Calibri" panose="020F0502020204030204" pitchFamily="34" charset="0"/>
                <a:cs typeface="Mangal" panose="02040503050203030202" pitchFamily="18" charset="0"/>
              </a:rPr>
              <a:t>).</a:t>
            </a:r>
          </a:p>
          <a:p>
            <a:pPr algn="just">
              <a:lnSpc>
                <a:spcPct val="107000"/>
              </a:lnSpc>
              <a:spcAft>
                <a:spcPts val="800"/>
              </a:spcAft>
            </a:pPr>
            <a:r>
              <a:rPr lang="en-IN" sz="2200" dirty="0">
                <a:effectLst/>
                <a:latin typeface="Calibri" panose="020F0502020204030204" pitchFamily="34" charset="0"/>
                <a:ea typeface="Calibri" panose="020F0502020204030204" pitchFamily="34" charset="0"/>
                <a:cs typeface="Mangal" panose="02040503050203030202" pitchFamily="18" charset="0"/>
              </a:rPr>
              <a:t> The DAC find applications in areas like digitally controlled gains, motors speed controls, programmable gain amplifiers etc. AD 7523 </a:t>
            </a:r>
          </a:p>
          <a:p>
            <a:pPr algn="just">
              <a:lnSpc>
                <a:spcPct val="107000"/>
              </a:lnSpc>
              <a:spcAft>
                <a:spcPts val="800"/>
              </a:spcAft>
            </a:pPr>
            <a:r>
              <a:rPr lang="en-IN" sz="2200" dirty="0">
                <a:effectLst/>
                <a:latin typeface="Calibri" panose="020F0502020204030204" pitchFamily="34" charset="0"/>
                <a:ea typeface="Calibri" panose="020F0502020204030204" pitchFamily="34" charset="0"/>
                <a:cs typeface="Mangal" panose="02040503050203030202" pitchFamily="18" charset="0"/>
              </a:rPr>
              <a:t>8-bit Multiplying DAC :  This is a 16 pin DIP, multiplying digital to </a:t>
            </a:r>
            <a:r>
              <a:rPr lang="en-IN" sz="2200" dirty="0" err="1">
                <a:effectLst/>
                <a:latin typeface="Calibri" panose="020F0502020204030204" pitchFamily="34" charset="0"/>
                <a:ea typeface="Calibri" panose="020F0502020204030204" pitchFamily="34" charset="0"/>
                <a:cs typeface="Mangal" panose="02040503050203030202" pitchFamily="18" charset="0"/>
              </a:rPr>
              <a:t>analog</a:t>
            </a:r>
            <a:r>
              <a:rPr lang="en-IN" sz="2200" dirty="0">
                <a:effectLst/>
                <a:latin typeface="Calibri" panose="020F0502020204030204" pitchFamily="34" charset="0"/>
                <a:ea typeface="Calibri" panose="020F0502020204030204" pitchFamily="34" charset="0"/>
                <a:cs typeface="Mangal" panose="02040503050203030202" pitchFamily="18" charset="0"/>
              </a:rPr>
              <a:t> converter, containing R-2R ladder for D-A conversion along with single pole double thrown NMOS switches to connect the digital inputs to the ladder.</a:t>
            </a:r>
          </a:p>
          <a:p>
            <a:endParaRPr lang="en-IN" dirty="0"/>
          </a:p>
        </p:txBody>
      </p:sp>
      <p:sp>
        <p:nvSpPr>
          <p:cNvPr id="4" name="Slide Number Placeholder 3">
            <a:extLst>
              <a:ext uri="{FF2B5EF4-FFF2-40B4-BE49-F238E27FC236}">
                <a16:creationId xmlns:a16="http://schemas.microsoft.com/office/drawing/2014/main" id="{6CA758EE-14A0-43D1-B5E0-B2BFEBDD2D24}"/>
              </a:ext>
            </a:extLst>
          </p:cNvPr>
          <p:cNvSpPr>
            <a:spLocks noGrp="1"/>
          </p:cNvSpPr>
          <p:nvPr>
            <p:ph type="sldNum" sz="quarter" idx="12"/>
          </p:nvPr>
        </p:nvSpPr>
        <p:spPr/>
        <p:txBody>
          <a:bodyPr/>
          <a:lstStyle/>
          <a:p>
            <a:fld id="{D57F1E4F-1CFF-5643-939E-217C01CDF565}" type="slidenum">
              <a:rPr lang="en-US" smtClean="0"/>
              <a:pPr/>
              <a:t>48</a:t>
            </a:fld>
            <a:endParaRPr lang="en-US" dirty="0"/>
          </a:p>
        </p:txBody>
      </p:sp>
    </p:spTree>
    <p:extLst>
      <p:ext uri="{BB962C8B-B14F-4D97-AF65-F5344CB8AC3E}">
        <p14:creationId xmlns:p14="http://schemas.microsoft.com/office/powerpoint/2010/main" val="4784714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6B69E-F432-46A6-BCAE-92D7506942D5}"/>
              </a:ext>
            </a:extLst>
          </p:cNvPr>
          <p:cNvSpPr>
            <a:spLocks noGrp="1"/>
          </p:cNvSpPr>
          <p:nvPr>
            <p:ph type="title"/>
          </p:nvPr>
        </p:nvSpPr>
        <p:spPr/>
        <p:txBody>
          <a:bodyPr/>
          <a:lstStyle/>
          <a:p>
            <a:r>
              <a:rPr lang="en-IN" dirty="0"/>
              <a:t>Digital Analog Converters </a:t>
            </a:r>
            <a:r>
              <a:rPr lang="en-IN" sz="2400" dirty="0"/>
              <a:t>(2)</a:t>
            </a:r>
          </a:p>
        </p:txBody>
      </p:sp>
      <p:sp>
        <p:nvSpPr>
          <p:cNvPr id="3" name="Content Placeholder 2">
            <a:extLst>
              <a:ext uri="{FF2B5EF4-FFF2-40B4-BE49-F238E27FC236}">
                <a16:creationId xmlns:a16="http://schemas.microsoft.com/office/drawing/2014/main" id="{DF494C8C-32A0-4A43-A74A-CD08CEF2BE61}"/>
              </a:ext>
            </a:extLst>
          </p:cNvPr>
          <p:cNvSpPr>
            <a:spLocks noGrp="1"/>
          </p:cNvSpPr>
          <p:nvPr>
            <p:ph idx="1"/>
          </p:nvPr>
        </p:nvSpPr>
        <p:spPr>
          <a:xfrm>
            <a:off x="2589212" y="1689846"/>
            <a:ext cx="8915400" cy="4323471"/>
          </a:xfrm>
        </p:spPr>
        <p:txBody>
          <a:bodyPr>
            <a:normAutofit/>
          </a:bodyPr>
          <a:lstStyle/>
          <a:p>
            <a:pPr algn="just">
              <a:lnSpc>
                <a:spcPct val="107000"/>
              </a:lnSpc>
              <a:spcAft>
                <a:spcPts val="800"/>
              </a:spcAft>
            </a:pPr>
            <a:r>
              <a:rPr lang="en-IN" sz="2000" dirty="0">
                <a:effectLst/>
                <a:latin typeface="Calibri" panose="020F0502020204030204" pitchFamily="34" charset="0"/>
                <a:ea typeface="Calibri" panose="020F0502020204030204" pitchFamily="34" charset="0"/>
                <a:cs typeface="Mangal" panose="02040503050203030202" pitchFamily="18" charset="0"/>
              </a:rPr>
              <a:t>The supply range is from +5V to +15V, while </a:t>
            </a:r>
            <a:r>
              <a:rPr lang="en-IN" sz="1800" dirty="0" err="1">
                <a:effectLst/>
                <a:latin typeface="Calibri" panose="020F0502020204030204" pitchFamily="34" charset="0"/>
                <a:ea typeface="Calibri" panose="020F0502020204030204" pitchFamily="34" charset="0"/>
                <a:cs typeface="Mangal" panose="02040503050203030202" pitchFamily="18" charset="0"/>
              </a:rPr>
              <a:t>V</a:t>
            </a:r>
            <a:r>
              <a:rPr lang="en-IN" sz="1800" baseline="-25000" dirty="0" err="1">
                <a:effectLst/>
                <a:latin typeface="Calibri" panose="020F0502020204030204" pitchFamily="34" charset="0"/>
                <a:ea typeface="Calibri" panose="020F0502020204030204" pitchFamily="34" charset="0"/>
                <a:cs typeface="Mangal" panose="02040503050203030202" pitchFamily="18" charset="0"/>
              </a:rPr>
              <a:t>ref</a:t>
            </a:r>
            <a:r>
              <a:rPr lang="en-IN" sz="1800" baseline="-25000" dirty="0">
                <a:effectLst/>
                <a:latin typeface="Calibri" panose="020F0502020204030204" pitchFamily="34" charset="0"/>
                <a:ea typeface="Calibri" panose="020F0502020204030204" pitchFamily="34" charset="0"/>
                <a:cs typeface="Mangal" panose="02040503050203030202" pitchFamily="18" charset="0"/>
              </a:rPr>
              <a:t>   </a:t>
            </a:r>
            <a:r>
              <a:rPr lang="en-IN" sz="2000" dirty="0">
                <a:effectLst/>
                <a:latin typeface="Calibri" panose="020F0502020204030204" pitchFamily="34" charset="0"/>
                <a:ea typeface="Calibri" panose="020F0502020204030204" pitchFamily="34" charset="0"/>
                <a:cs typeface="Mangal" panose="02040503050203030202" pitchFamily="18" charset="0"/>
              </a:rPr>
              <a:t>may be anywhere between -10 V to +10 V. The maximum </a:t>
            </a:r>
            <a:r>
              <a:rPr lang="en-IN" sz="2000" dirty="0" err="1">
                <a:effectLst/>
                <a:latin typeface="Calibri" panose="020F0502020204030204" pitchFamily="34" charset="0"/>
                <a:ea typeface="Calibri" panose="020F0502020204030204" pitchFamily="34" charset="0"/>
                <a:cs typeface="Mangal" panose="02040503050203030202" pitchFamily="18" charset="0"/>
              </a:rPr>
              <a:t>analog</a:t>
            </a:r>
            <a:r>
              <a:rPr lang="en-IN" sz="2000" dirty="0">
                <a:effectLst/>
                <a:latin typeface="Calibri" panose="020F0502020204030204" pitchFamily="34" charset="0"/>
                <a:ea typeface="Calibri" panose="020F0502020204030204" pitchFamily="34" charset="0"/>
                <a:cs typeface="Mangal" panose="02040503050203030202" pitchFamily="18" charset="0"/>
              </a:rPr>
              <a:t> output voltage will be anywhere between -10 V to +10 V, when all the digital inputs are at logic high state. </a:t>
            </a:r>
          </a:p>
          <a:p>
            <a:pPr algn="just">
              <a:lnSpc>
                <a:spcPct val="107000"/>
              </a:lnSpc>
              <a:spcAft>
                <a:spcPts val="800"/>
              </a:spcAft>
            </a:pPr>
            <a:r>
              <a:rPr lang="en-IN" sz="2000" dirty="0">
                <a:effectLst/>
                <a:latin typeface="Calibri" panose="020F0502020204030204" pitchFamily="34" charset="0"/>
                <a:ea typeface="Calibri" panose="020F0502020204030204" pitchFamily="34" charset="0"/>
                <a:cs typeface="Mangal" panose="02040503050203030202" pitchFamily="18" charset="0"/>
              </a:rPr>
              <a:t>Usually a Zener is connected between OUT1 and OUT2 to save the DAC from negative transients. An operational amplifier is used as a current to voltage converter at the output of AD to convert the current output of AD to a proportional output voltage.</a:t>
            </a:r>
          </a:p>
          <a:p>
            <a:pPr algn="just">
              <a:lnSpc>
                <a:spcPct val="107000"/>
              </a:lnSpc>
              <a:spcAft>
                <a:spcPts val="800"/>
              </a:spcAft>
            </a:pPr>
            <a:r>
              <a:rPr lang="en-IN" sz="2000" dirty="0">
                <a:effectLst/>
                <a:latin typeface="Calibri" panose="020F0502020204030204" pitchFamily="34" charset="0"/>
                <a:ea typeface="Calibri" panose="020F0502020204030204" pitchFamily="34" charset="0"/>
                <a:cs typeface="Mangal" panose="02040503050203030202" pitchFamily="18" charset="0"/>
              </a:rPr>
              <a:t> It also offers additional drive capability to the DAC output. </a:t>
            </a:r>
          </a:p>
          <a:p>
            <a:pPr algn="just">
              <a:lnSpc>
                <a:spcPct val="107000"/>
              </a:lnSpc>
              <a:spcAft>
                <a:spcPts val="800"/>
              </a:spcAft>
            </a:pPr>
            <a:r>
              <a:rPr lang="en-IN" sz="2000" dirty="0">
                <a:effectLst/>
                <a:latin typeface="Calibri" panose="020F0502020204030204" pitchFamily="34" charset="0"/>
                <a:ea typeface="Calibri" panose="020F0502020204030204" pitchFamily="34" charset="0"/>
                <a:cs typeface="Mangal" panose="02040503050203030202" pitchFamily="18" charset="0"/>
              </a:rPr>
              <a:t>An external feedback resistor acts to control the gain. No need to connect any external feedback resistor, if no gain control is required.</a:t>
            </a:r>
          </a:p>
          <a:p>
            <a:endParaRPr lang="en-IN" dirty="0"/>
          </a:p>
        </p:txBody>
      </p:sp>
      <p:sp>
        <p:nvSpPr>
          <p:cNvPr id="4" name="Slide Number Placeholder 3">
            <a:extLst>
              <a:ext uri="{FF2B5EF4-FFF2-40B4-BE49-F238E27FC236}">
                <a16:creationId xmlns:a16="http://schemas.microsoft.com/office/drawing/2014/main" id="{4F9B873C-8EE5-4AF6-BE5A-FAF0F1ED6310}"/>
              </a:ext>
            </a:extLst>
          </p:cNvPr>
          <p:cNvSpPr>
            <a:spLocks noGrp="1"/>
          </p:cNvSpPr>
          <p:nvPr>
            <p:ph type="sldNum" sz="quarter" idx="12"/>
          </p:nvPr>
        </p:nvSpPr>
        <p:spPr/>
        <p:txBody>
          <a:bodyPr/>
          <a:lstStyle/>
          <a:p>
            <a:fld id="{D57F1E4F-1CFF-5643-939E-217C01CDF565}" type="slidenum">
              <a:rPr lang="en-US" smtClean="0"/>
              <a:pPr/>
              <a:t>49</a:t>
            </a:fld>
            <a:endParaRPr lang="en-US" dirty="0"/>
          </a:p>
        </p:txBody>
      </p:sp>
    </p:spTree>
    <p:extLst>
      <p:ext uri="{BB962C8B-B14F-4D97-AF65-F5344CB8AC3E}">
        <p14:creationId xmlns:p14="http://schemas.microsoft.com/office/powerpoint/2010/main" val="1154507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28A19-4054-4CAE-8C8A-6973EAC2D696}"/>
              </a:ext>
            </a:extLst>
          </p:cNvPr>
          <p:cNvSpPr>
            <a:spLocks noGrp="1"/>
          </p:cNvSpPr>
          <p:nvPr>
            <p:ph type="title"/>
          </p:nvPr>
        </p:nvSpPr>
        <p:spPr/>
        <p:txBody>
          <a:bodyPr/>
          <a:lstStyle/>
          <a:p>
            <a:r>
              <a:rPr lang="en-IN" dirty="0"/>
              <a:t>Procedure to Interface RAM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5159921-894F-4B77-B836-0D6CF2BA9698}"/>
                  </a:ext>
                </a:extLst>
              </p:cNvPr>
              <p:cNvSpPr>
                <a:spLocks noGrp="1"/>
              </p:cNvSpPr>
              <p:nvPr>
                <p:ph idx="1"/>
              </p:nvPr>
            </p:nvSpPr>
            <p:spPr>
              <a:xfrm>
                <a:off x="2589212" y="1431235"/>
                <a:ext cx="8915400" cy="5234608"/>
              </a:xfrm>
            </p:spPr>
            <p:txBody>
              <a:bodyPr>
                <a:normAutofit/>
              </a:bodyPr>
              <a:lstStyle/>
              <a:p>
                <a:pPr algn="just">
                  <a:lnSpc>
                    <a:spcPct val="107000"/>
                  </a:lnSpc>
                  <a:spcAft>
                    <a:spcPts val="800"/>
                  </a:spcAft>
                  <a:buFont typeface="+mj-lt"/>
                  <a:buAutoNum type="arabicPeriod"/>
                </a:pPr>
                <a:r>
                  <a:rPr lang="en-IN" sz="2000" dirty="0">
                    <a:effectLst/>
                    <a:latin typeface="Calibri" panose="020F0502020204030204" pitchFamily="34" charset="0"/>
                    <a:ea typeface="Calibri" panose="020F0502020204030204" pitchFamily="34" charset="0"/>
                    <a:cs typeface="Mangal" panose="02040503050203030202" pitchFamily="18" charset="0"/>
                  </a:rPr>
                  <a:t> Arrange the available memory chip so as to obtain 16- bit data bus width. The upper 8-bit bank is called as ‘odd address memory bank’ and the lower 8-bit bank is called as ‘even address memory bank’. </a:t>
                </a:r>
              </a:p>
              <a:p>
                <a:pPr algn="just">
                  <a:lnSpc>
                    <a:spcPct val="107000"/>
                  </a:lnSpc>
                  <a:spcAft>
                    <a:spcPts val="800"/>
                  </a:spcAft>
                  <a:buFont typeface="+mj-lt"/>
                  <a:buAutoNum type="arabicPeriod"/>
                </a:pPr>
                <a:r>
                  <a:rPr lang="en-IN" sz="2000" dirty="0">
                    <a:effectLst/>
                    <a:latin typeface="Calibri" panose="020F0502020204030204" pitchFamily="34" charset="0"/>
                    <a:ea typeface="Calibri" panose="020F0502020204030204" pitchFamily="34" charset="0"/>
                    <a:cs typeface="Mangal" panose="02040503050203030202" pitchFamily="18" charset="0"/>
                  </a:rPr>
                  <a:t>Connect available memory address lines of memory chip with those of the </a:t>
                </a:r>
                <a:r>
                  <a:rPr lang="en-IN" sz="2000" dirty="0">
                    <a:latin typeface="Calibri" panose="020F0502020204030204" pitchFamily="34" charset="0"/>
                    <a:ea typeface="Calibri" panose="020F0502020204030204" pitchFamily="34" charset="0"/>
                    <a:cs typeface="Calibri" panose="020F0502020204030204" pitchFamily="34" charset="0"/>
                  </a:rPr>
                  <a:t>µ</a:t>
                </a:r>
                <a:r>
                  <a:rPr lang="en-IN" sz="2000" dirty="0">
                    <a:latin typeface="Calibri" panose="020F0502020204030204" pitchFamily="34" charset="0"/>
                    <a:ea typeface="Calibri" panose="020F0502020204030204" pitchFamily="34" charset="0"/>
                    <a:cs typeface="Mangal" panose="02040503050203030202" pitchFamily="18" charset="0"/>
                  </a:rPr>
                  <a:t>P </a:t>
                </a:r>
                <a:r>
                  <a:rPr lang="en-IN" sz="2000" dirty="0">
                    <a:effectLst/>
                    <a:latin typeface="Calibri" panose="020F0502020204030204" pitchFamily="34" charset="0"/>
                    <a:ea typeface="Calibri" panose="020F0502020204030204" pitchFamily="34" charset="0"/>
                    <a:cs typeface="Mangal" panose="02040503050203030202" pitchFamily="18" charset="0"/>
                  </a:rPr>
                  <a:t>and also connect the memory </a:t>
                </a:r>
                <a14:m>
                  <m:oMath xmlns:m="http://schemas.openxmlformats.org/officeDocument/2006/math">
                    <m:acc>
                      <m:accPr>
                        <m:chr m:val="̅"/>
                        <m:ctrlPr>
                          <a:rPr lang="en-IN" sz="2000" i="1">
                            <a:effectLst/>
                            <a:latin typeface="Cambria Math" panose="02040503050406030204" pitchFamily="18" charset="0"/>
                            <a:ea typeface="Calibri" panose="020F0502020204030204" pitchFamily="34" charset="0"/>
                            <a:cs typeface="Mangal" panose="02040503050203030202" pitchFamily="18" charset="0"/>
                          </a:rPr>
                        </m:ctrlPr>
                      </m:accPr>
                      <m:e>
                        <m:r>
                          <a:rPr lang="en-IN" sz="2000" i="1">
                            <a:effectLst/>
                            <a:latin typeface="Cambria Math" panose="02040503050406030204" pitchFamily="18" charset="0"/>
                            <a:ea typeface="Calibri" panose="020F0502020204030204" pitchFamily="34" charset="0"/>
                            <a:cs typeface="Mangal" panose="02040503050203030202" pitchFamily="18" charset="0"/>
                          </a:rPr>
                          <m:t>𝑅𝐷</m:t>
                        </m:r>
                      </m:e>
                    </m:acc>
                  </m:oMath>
                </a14:m>
                <a:r>
                  <a:rPr lang="en-IN" sz="2000" dirty="0">
                    <a:effectLst/>
                    <a:latin typeface="Calibri" panose="020F0502020204030204" pitchFamily="34" charset="0"/>
                    <a:ea typeface="Calibri" panose="020F0502020204030204" pitchFamily="34" charset="0"/>
                    <a:cs typeface="Mangal" panose="02040503050203030202" pitchFamily="18" charset="0"/>
                  </a:rPr>
                  <a:t> and </a:t>
                </a:r>
                <a14:m>
                  <m:oMath xmlns:m="http://schemas.openxmlformats.org/officeDocument/2006/math">
                    <m:acc>
                      <m:accPr>
                        <m:chr m:val="̅"/>
                        <m:ctrlPr>
                          <a:rPr lang="en-IN" sz="2000" i="1">
                            <a:effectLst/>
                            <a:latin typeface="Cambria Math" panose="02040503050406030204" pitchFamily="18" charset="0"/>
                            <a:ea typeface="Calibri" panose="020F0502020204030204" pitchFamily="34" charset="0"/>
                            <a:cs typeface="Mangal" panose="02040503050203030202" pitchFamily="18" charset="0"/>
                          </a:rPr>
                        </m:ctrlPr>
                      </m:accPr>
                      <m:e>
                        <m:r>
                          <a:rPr lang="en-IN" sz="2000" i="1">
                            <a:effectLst/>
                            <a:latin typeface="Cambria Math" panose="02040503050406030204" pitchFamily="18" charset="0"/>
                            <a:ea typeface="Calibri" panose="020F0502020204030204" pitchFamily="34" charset="0"/>
                            <a:cs typeface="Mangal" panose="02040503050203030202" pitchFamily="18" charset="0"/>
                          </a:rPr>
                          <m:t>𝑊𝑅</m:t>
                        </m:r>
                      </m:e>
                    </m:acc>
                  </m:oMath>
                </a14:m>
                <a:r>
                  <a:rPr lang="en-IN" sz="2000" dirty="0">
                    <a:effectLst/>
                    <a:latin typeface="Calibri" panose="020F0502020204030204" pitchFamily="34" charset="0"/>
                    <a:ea typeface="Calibri" panose="020F0502020204030204" pitchFamily="34" charset="0"/>
                    <a:cs typeface="Mangal" panose="02040503050203030202" pitchFamily="18" charset="0"/>
                  </a:rPr>
                  <a:t> inputs to the corresponding processor control signals. Connect the 16-bit data bus of the memory bank with that of the microprocessor 8086. </a:t>
                </a:r>
              </a:p>
              <a:p>
                <a:pPr algn="just">
                  <a:lnSpc>
                    <a:spcPct val="107000"/>
                  </a:lnSpc>
                  <a:spcAft>
                    <a:spcPts val="800"/>
                  </a:spcAft>
                  <a:buFont typeface="+mj-lt"/>
                  <a:buAutoNum type="arabicPeriod"/>
                </a:pPr>
                <a:r>
                  <a:rPr lang="en-IN" sz="2000" dirty="0">
                    <a:effectLst/>
                    <a:latin typeface="Calibri" panose="020F0502020204030204" pitchFamily="34" charset="0"/>
                    <a:ea typeface="Calibri" panose="020F0502020204030204" pitchFamily="34" charset="0"/>
                    <a:cs typeface="Mangal" panose="02040503050203030202" pitchFamily="18" charset="0"/>
                  </a:rPr>
                  <a:t>The remaining address lines of the </a:t>
                </a:r>
                <a:r>
                  <a:rPr lang="en-IN" sz="2000" dirty="0">
                    <a:latin typeface="Calibri" panose="020F0502020204030204" pitchFamily="34" charset="0"/>
                    <a:ea typeface="Calibri" panose="020F0502020204030204" pitchFamily="34" charset="0"/>
                    <a:cs typeface="Calibri" panose="020F0502020204030204" pitchFamily="34" charset="0"/>
                  </a:rPr>
                  <a:t>µ</a:t>
                </a:r>
                <a:r>
                  <a:rPr lang="en-IN" sz="2000" dirty="0">
                    <a:latin typeface="Calibri" panose="020F0502020204030204" pitchFamily="34" charset="0"/>
                    <a:ea typeface="Calibri" panose="020F0502020204030204" pitchFamily="34" charset="0"/>
                    <a:cs typeface="Mangal" panose="02040503050203030202" pitchFamily="18" charset="0"/>
                  </a:rPr>
                  <a:t>P</a:t>
                </a:r>
                <a:r>
                  <a:rPr lang="en-IN" sz="2000" dirty="0">
                    <a:effectLst/>
                    <a:latin typeface="Calibri" panose="020F0502020204030204" pitchFamily="34" charset="0"/>
                    <a:ea typeface="Calibri" panose="020F0502020204030204" pitchFamily="34" charset="0"/>
                    <a:cs typeface="Mangal" panose="02040503050203030202" pitchFamily="18" charset="0"/>
                  </a:rPr>
                  <a:t>, </a:t>
                </a:r>
                <a14:m>
                  <m:oMath xmlns:m="http://schemas.openxmlformats.org/officeDocument/2006/math">
                    <m:acc>
                      <m:accPr>
                        <m:chr m:val="̅"/>
                        <m:ctrlPr>
                          <a:rPr lang="en-IN" sz="2000" i="1">
                            <a:effectLst/>
                            <a:latin typeface="Cambria Math" panose="02040503050406030204" pitchFamily="18" charset="0"/>
                            <a:ea typeface="Times New Roman" panose="02020603050405020304" pitchFamily="18" charset="0"/>
                            <a:cs typeface="Mangal" panose="02040503050203030202" pitchFamily="18" charset="0"/>
                          </a:rPr>
                        </m:ctrlPr>
                      </m:accPr>
                      <m:e>
                        <m:r>
                          <a:rPr lang="en-IN" sz="2000" i="1">
                            <a:effectLst/>
                            <a:latin typeface="Cambria Math" panose="02040503050406030204" pitchFamily="18" charset="0"/>
                            <a:ea typeface="Times New Roman" panose="02020603050405020304" pitchFamily="18" charset="0"/>
                            <a:cs typeface="Mangal" panose="02040503050203030202" pitchFamily="18" charset="0"/>
                          </a:rPr>
                          <m:t>𝐵𝐻𝐸</m:t>
                        </m:r>
                      </m:e>
                    </m:acc>
                  </m:oMath>
                </a14:m>
                <a:r>
                  <a:rPr lang="en-IN" sz="2000" dirty="0">
                    <a:effectLst/>
                    <a:latin typeface="Calibri" panose="020F0502020204030204" pitchFamily="34" charset="0"/>
                    <a:ea typeface="Calibri" panose="020F0502020204030204" pitchFamily="34" charset="0"/>
                    <a:cs typeface="Mangal" panose="02040503050203030202" pitchFamily="18" charset="0"/>
                  </a:rPr>
                  <a:t> and </a:t>
                </a:r>
                <a:r>
                  <a:rPr lang="en-IN" sz="2000" dirty="0">
                    <a:latin typeface="Calibri" panose="020F0502020204030204" pitchFamily="34" charset="0"/>
                    <a:ea typeface="Calibri" panose="020F0502020204030204" pitchFamily="34" charset="0"/>
                    <a:cs typeface="Mangal" panose="02040503050203030202" pitchFamily="18" charset="0"/>
                  </a:rPr>
                  <a:t>A</a:t>
                </a:r>
                <a:r>
                  <a:rPr lang="en-IN" sz="2000" baseline="-25000" dirty="0">
                    <a:latin typeface="Calibri" panose="020F0502020204030204" pitchFamily="34" charset="0"/>
                    <a:ea typeface="Calibri" panose="020F0502020204030204" pitchFamily="34" charset="0"/>
                    <a:cs typeface="Mangal" panose="02040503050203030202" pitchFamily="18" charset="0"/>
                  </a:rPr>
                  <a:t>0</a:t>
                </a:r>
                <a:r>
                  <a:rPr lang="en-IN" sz="2000" dirty="0">
                    <a:effectLst/>
                    <a:latin typeface="Calibri" panose="020F0502020204030204" pitchFamily="34" charset="0"/>
                    <a:ea typeface="Calibri" panose="020F0502020204030204" pitchFamily="34" charset="0"/>
                    <a:cs typeface="Mangal" panose="02040503050203030202" pitchFamily="18" charset="0"/>
                  </a:rPr>
                  <a:t> are used for decoding the required chip select signals for the odd and even memory banks. The </a:t>
                </a:r>
                <a14:m>
                  <m:oMath xmlns:m="http://schemas.openxmlformats.org/officeDocument/2006/math">
                    <m:acc>
                      <m:accPr>
                        <m:chr m:val="̅"/>
                        <m:ctrlPr>
                          <a:rPr lang="en-IN" sz="2000" i="1">
                            <a:effectLst/>
                            <a:latin typeface="Cambria Math" panose="02040503050406030204" pitchFamily="18" charset="0"/>
                            <a:ea typeface="Calibri" panose="020F0502020204030204" pitchFamily="34" charset="0"/>
                            <a:cs typeface="Mangal" panose="02040503050203030202" pitchFamily="18" charset="0"/>
                          </a:rPr>
                        </m:ctrlPr>
                      </m:accPr>
                      <m:e>
                        <m:r>
                          <a:rPr lang="en-IN" sz="2000" i="1">
                            <a:effectLst/>
                            <a:latin typeface="Cambria Math" panose="02040503050406030204" pitchFamily="18" charset="0"/>
                            <a:ea typeface="Calibri" panose="020F0502020204030204" pitchFamily="34" charset="0"/>
                            <a:cs typeface="Mangal" panose="02040503050203030202" pitchFamily="18" charset="0"/>
                          </a:rPr>
                          <m:t>𝐶𝑆</m:t>
                        </m:r>
                      </m:e>
                    </m:acc>
                  </m:oMath>
                </a14:m>
                <a:r>
                  <a:rPr lang="en-IN" sz="2000" dirty="0">
                    <a:effectLst/>
                    <a:latin typeface="Calibri" panose="020F0502020204030204" pitchFamily="34" charset="0"/>
                    <a:ea typeface="Calibri" panose="020F0502020204030204" pitchFamily="34" charset="0"/>
                    <a:cs typeface="Mangal" panose="02040503050203030202" pitchFamily="18" charset="0"/>
                  </a:rPr>
                  <a:t> of memory is derived from the o/p of the decoding circuit. </a:t>
                </a:r>
              </a:p>
              <a:p>
                <a:pPr marL="457200" lvl="1" indent="0" algn="just">
                  <a:lnSpc>
                    <a:spcPct val="107000"/>
                  </a:lnSpc>
                  <a:spcAft>
                    <a:spcPts val="800"/>
                  </a:spcAft>
                  <a:buNone/>
                </a:pPr>
                <a:r>
                  <a:rPr lang="en-IN" sz="1800" dirty="0">
                    <a:effectLst/>
                    <a:latin typeface="Calibri" panose="020F0502020204030204" pitchFamily="34" charset="0"/>
                    <a:ea typeface="Calibri" panose="020F0502020204030204" pitchFamily="34" charset="0"/>
                    <a:cs typeface="Mangal" panose="02040503050203030202" pitchFamily="18" charset="0"/>
                  </a:rPr>
                  <a:t>As a good and efficient interfacing practice, the address map of the system should be continuous as far as possible, i.e. there should not be no windows in the map and no fold back space should be allowed.</a:t>
                </a:r>
              </a:p>
              <a:p>
                <a:endParaRPr lang="en-IN" dirty="0"/>
              </a:p>
            </p:txBody>
          </p:sp>
        </mc:Choice>
        <mc:Fallback xmlns="">
          <p:sp>
            <p:nvSpPr>
              <p:cNvPr id="3" name="Content Placeholder 2">
                <a:extLst>
                  <a:ext uri="{FF2B5EF4-FFF2-40B4-BE49-F238E27FC236}">
                    <a16:creationId xmlns:a16="http://schemas.microsoft.com/office/drawing/2014/main" id="{75159921-894F-4B77-B836-0D6CF2BA9698}"/>
                  </a:ext>
                </a:extLst>
              </p:cNvPr>
              <p:cNvSpPr>
                <a:spLocks noGrp="1" noRot="1" noChangeAspect="1" noMove="1" noResize="1" noEditPoints="1" noAdjustHandles="1" noChangeArrowheads="1" noChangeShapeType="1" noTextEdit="1"/>
              </p:cNvSpPr>
              <p:nvPr>
                <p:ph idx="1"/>
              </p:nvPr>
            </p:nvSpPr>
            <p:spPr>
              <a:xfrm>
                <a:off x="2589212" y="1431235"/>
                <a:ext cx="8915400" cy="5234608"/>
              </a:xfrm>
              <a:blipFill>
                <a:blip r:embed="rId2"/>
                <a:stretch>
                  <a:fillRect l="-752" t="-699" r="-684"/>
                </a:stretch>
              </a:blipFill>
            </p:spPr>
            <p:txBody>
              <a:bodyPr/>
              <a:lstStyle/>
              <a:p>
                <a:r>
                  <a:rPr lang="en-IN">
                    <a:noFill/>
                  </a:rPr>
                  <a:t> </a:t>
                </a:r>
              </a:p>
            </p:txBody>
          </p:sp>
        </mc:Fallback>
      </mc:AlternateContent>
      <p:sp>
        <p:nvSpPr>
          <p:cNvPr id="4" name="Slide Number Placeholder 3">
            <a:extLst>
              <a:ext uri="{FF2B5EF4-FFF2-40B4-BE49-F238E27FC236}">
                <a16:creationId xmlns:a16="http://schemas.microsoft.com/office/drawing/2014/main" id="{7B2CA257-39E8-4316-96C4-B76C693659A5}"/>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270883936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56F59-964F-405B-A923-8AF67DE5ACEB}"/>
              </a:ext>
            </a:extLst>
          </p:cNvPr>
          <p:cNvSpPr>
            <a:spLocks noGrp="1"/>
          </p:cNvSpPr>
          <p:nvPr>
            <p:ph type="title"/>
          </p:nvPr>
        </p:nvSpPr>
        <p:spPr>
          <a:xfrm>
            <a:off x="1640157" y="722584"/>
            <a:ext cx="3227266" cy="796727"/>
          </a:xfrm>
        </p:spPr>
        <p:txBody>
          <a:bodyPr/>
          <a:lstStyle/>
          <a:p>
            <a:r>
              <a:rPr lang="en-IN" dirty="0"/>
              <a:t>Pin Diagram</a:t>
            </a:r>
          </a:p>
        </p:txBody>
      </p:sp>
      <p:sp>
        <p:nvSpPr>
          <p:cNvPr id="3" name="Content Placeholder 2">
            <a:extLst>
              <a:ext uri="{FF2B5EF4-FFF2-40B4-BE49-F238E27FC236}">
                <a16:creationId xmlns:a16="http://schemas.microsoft.com/office/drawing/2014/main" id="{A84AFD4C-E0F8-4494-8D21-80641D7C4539}"/>
              </a:ext>
            </a:extLst>
          </p:cNvPr>
          <p:cNvSpPr>
            <a:spLocks noGrp="1"/>
          </p:cNvSpPr>
          <p:nvPr>
            <p:ph idx="1"/>
          </p:nvPr>
        </p:nvSpPr>
        <p:spPr>
          <a:xfrm>
            <a:off x="5268739" y="5894609"/>
            <a:ext cx="8915400" cy="368551"/>
          </a:xfrm>
        </p:spPr>
        <p:txBody>
          <a:bodyPr>
            <a:normAutofit/>
          </a:bodyPr>
          <a:lstStyle/>
          <a:p>
            <a:pPr marL="0" indent="0">
              <a:buNone/>
            </a:pPr>
            <a:r>
              <a:rPr lang="en-IN" sz="1400" dirty="0"/>
              <a:t>Image Courtesy: A.K. Ray book</a:t>
            </a:r>
          </a:p>
        </p:txBody>
      </p:sp>
      <p:pic>
        <p:nvPicPr>
          <p:cNvPr id="4" name="Picture 3">
            <a:extLst>
              <a:ext uri="{FF2B5EF4-FFF2-40B4-BE49-F238E27FC236}">
                <a16:creationId xmlns:a16="http://schemas.microsoft.com/office/drawing/2014/main" id="{B8A1FDF1-E2B9-4CD1-AA4B-BD51FDCC248D}"/>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5268739" y="849699"/>
            <a:ext cx="6083888" cy="4947830"/>
          </a:xfrm>
          <a:prstGeom prst="rect">
            <a:avLst/>
          </a:prstGeom>
          <a:ln w="12700">
            <a:solidFill>
              <a:schemeClr val="accent2">
                <a:lumMod val="50000"/>
              </a:schemeClr>
            </a:solidFill>
          </a:ln>
          <a:effectLst>
            <a:outerShdw blurRad="292100" dist="139700" dir="2700000" algn="tl" rotWithShape="0">
              <a:srgbClr val="333333">
                <a:alpha val="65000"/>
              </a:srgbClr>
            </a:outerShdw>
          </a:effectLst>
        </p:spPr>
      </p:pic>
      <p:sp>
        <p:nvSpPr>
          <p:cNvPr id="5" name="Slide Number Placeholder 4">
            <a:extLst>
              <a:ext uri="{FF2B5EF4-FFF2-40B4-BE49-F238E27FC236}">
                <a16:creationId xmlns:a16="http://schemas.microsoft.com/office/drawing/2014/main" id="{E7BE1147-0703-49F0-8EF0-D677332DBF74}"/>
              </a:ext>
            </a:extLst>
          </p:cNvPr>
          <p:cNvSpPr>
            <a:spLocks noGrp="1"/>
          </p:cNvSpPr>
          <p:nvPr>
            <p:ph type="sldNum" sz="quarter" idx="12"/>
          </p:nvPr>
        </p:nvSpPr>
        <p:spPr/>
        <p:txBody>
          <a:bodyPr/>
          <a:lstStyle/>
          <a:p>
            <a:fld id="{D57F1E4F-1CFF-5643-939E-217C01CDF565}" type="slidenum">
              <a:rPr lang="en-US" smtClean="0"/>
              <a:pPr/>
              <a:t>50</a:t>
            </a:fld>
            <a:endParaRPr lang="en-US" dirty="0"/>
          </a:p>
        </p:txBody>
      </p:sp>
    </p:spTree>
    <p:extLst>
      <p:ext uri="{BB962C8B-B14F-4D97-AF65-F5344CB8AC3E}">
        <p14:creationId xmlns:p14="http://schemas.microsoft.com/office/powerpoint/2010/main" val="16172477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0686D-484A-45EA-A6D1-71A6F7338C85}"/>
              </a:ext>
            </a:extLst>
          </p:cNvPr>
          <p:cNvSpPr>
            <a:spLocks noGrp="1"/>
          </p:cNvSpPr>
          <p:nvPr>
            <p:ph type="title"/>
          </p:nvPr>
        </p:nvSpPr>
        <p:spPr>
          <a:xfrm>
            <a:off x="1833270" y="595975"/>
            <a:ext cx="8911687" cy="1280890"/>
          </a:xfrm>
        </p:spPr>
        <p:txBody>
          <a:bodyPr/>
          <a:lstStyle/>
          <a:p>
            <a:r>
              <a:rPr lang="en-IN" dirty="0"/>
              <a:t>8086 – AD7253 Interface Diagram</a:t>
            </a:r>
          </a:p>
        </p:txBody>
      </p:sp>
      <p:pic>
        <p:nvPicPr>
          <p:cNvPr id="4" name="Picture 3">
            <a:extLst>
              <a:ext uri="{FF2B5EF4-FFF2-40B4-BE49-F238E27FC236}">
                <a16:creationId xmlns:a16="http://schemas.microsoft.com/office/drawing/2014/main" id="{C20F601D-F44A-40E6-AB99-C85A6099C0A7}"/>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8800"/>
                    </a14:imgEffect>
                    <a14:imgEffect>
                      <a14:brightnessContrast contrast="40000"/>
                    </a14:imgEffect>
                  </a14:imgLayer>
                </a14:imgProps>
              </a:ext>
            </a:extLst>
          </a:blip>
          <a:stretch>
            <a:fillRect/>
          </a:stretch>
        </p:blipFill>
        <p:spPr>
          <a:xfrm>
            <a:off x="2784202" y="1297581"/>
            <a:ext cx="8678206" cy="4964444"/>
          </a:xfrm>
          <a:prstGeom prst="rect">
            <a:avLst/>
          </a:prstGeom>
          <a:ln w="12700">
            <a:solidFill>
              <a:schemeClr val="accent3">
                <a:lumMod val="75000"/>
              </a:schemeClr>
            </a:solidFill>
          </a:ln>
          <a:effectLst>
            <a:outerShdw blurRad="292100" dist="139700" dir="2700000" algn="tl" rotWithShape="0">
              <a:srgbClr val="333333">
                <a:alpha val="65000"/>
              </a:srgbClr>
            </a:outerShdw>
          </a:effectLst>
        </p:spPr>
      </p:pic>
      <p:sp>
        <p:nvSpPr>
          <p:cNvPr id="3" name="Slide Number Placeholder 2">
            <a:extLst>
              <a:ext uri="{FF2B5EF4-FFF2-40B4-BE49-F238E27FC236}">
                <a16:creationId xmlns:a16="http://schemas.microsoft.com/office/drawing/2014/main" id="{5BA34E9A-A856-4918-A77E-731CDF99F55A}"/>
              </a:ext>
            </a:extLst>
          </p:cNvPr>
          <p:cNvSpPr>
            <a:spLocks noGrp="1"/>
          </p:cNvSpPr>
          <p:nvPr>
            <p:ph type="sldNum" sz="quarter" idx="12"/>
          </p:nvPr>
        </p:nvSpPr>
        <p:spPr/>
        <p:txBody>
          <a:bodyPr/>
          <a:lstStyle/>
          <a:p>
            <a:fld id="{D57F1E4F-1CFF-5643-939E-217C01CDF565}" type="slidenum">
              <a:rPr lang="en-US" smtClean="0"/>
              <a:pPr/>
              <a:t>51</a:t>
            </a:fld>
            <a:endParaRPr lang="en-US" dirty="0"/>
          </a:p>
        </p:txBody>
      </p:sp>
    </p:spTree>
    <p:extLst>
      <p:ext uri="{BB962C8B-B14F-4D97-AF65-F5344CB8AC3E}">
        <p14:creationId xmlns:p14="http://schemas.microsoft.com/office/powerpoint/2010/main" val="348738831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E058B-6B48-4C18-8E1F-A72B537D15C9}"/>
              </a:ext>
            </a:extLst>
          </p:cNvPr>
          <p:cNvSpPr>
            <a:spLocks noGrp="1"/>
          </p:cNvSpPr>
          <p:nvPr>
            <p:ph type="title"/>
          </p:nvPr>
        </p:nvSpPr>
        <p:spPr>
          <a:xfrm>
            <a:off x="1692594" y="525636"/>
            <a:ext cx="2105684" cy="1280890"/>
          </a:xfrm>
        </p:spPr>
        <p:txBody>
          <a:bodyPr/>
          <a:lstStyle/>
          <a:p>
            <a:r>
              <a:rPr lang="en-IN" dirty="0"/>
              <a:t>Code</a:t>
            </a:r>
          </a:p>
        </p:txBody>
      </p:sp>
      <p:sp>
        <p:nvSpPr>
          <p:cNvPr id="3" name="Content Placeholder 2">
            <a:extLst>
              <a:ext uri="{FF2B5EF4-FFF2-40B4-BE49-F238E27FC236}">
                <a16:creationId xmlns:a16="http://schemas.microsoft.com/office/drawing/2014/main" id="{8570C8AF-7BC7-4D63-BBD4-FDBD8DC28C49}"/>
              </a:ext>
            </a:extLst>
          </p:cNvPr>
          <p:cNvSpPr>
            <a:spLocks noGrp="1"/>
          </p:cNvSpPr>
          <p:nvPr>
            <p:ph idx="1"/>
          </p:nvPr>
        </p:nvSpPr>
        <p:spPr>
          <a:xfrm>
            <a:off x="3195121" y="556846"/>
            <a:ext cx="7105357" cy="5775518"/>
          </a:xfrm>
        </p:spPr>
        <p:txBody>
          <a:bodyPr>
            <a:normAutofit fontScale="40000" lnSpcReduction="20000"/>
          </a:bodyPr>
          <a:lstStyle/>
          <a:p>
            <a:pPr>
              <a:lnSpc>
                <a:spcPct val="134000"/>
              </a:lnSpc>
              <a:spcBef>
                <a:spcPts val="0"/>
              </a:spcBef>
            </a:pPr>
            <a:r>
              <a:rPr lang="en-IN" sz="5000" dirty="0">
                <a:effectLst/>
                <a:latin typeface="Calibri" panose="020F0502020204030204" pitchFamily="34" charset="0"/>
                <a:ea typeface="Calibri" panose="020F0502020204030204" pitchFamily="34" charset="0"/>
                <a:cs typeface="Mangal" panose="02040503050203030202" pitchFamily="18" charset="0"/>
              </a:rPr>
              <a:t>EXAMPLE: Interfacing DAC AD7523 with an 8086 CPU running at 8 MHz and write an ALP to generate a sawtooth waveform of period 1 </a:t>
            </a:r>
            <a:r>
              <a:rPr lang="en-IN" sz="5000" dirty="0" err="1">
                <a:effectLst/>
                <a:latin typeface="Calibri" panose="020F0502020204030204" pitchFamily="34" charset="0"/>
                <a:ea typeface="Calibri" panose="020F0502020204030204" pitchFamily="34" charset="0"/>
                <a:cs typeface="Mangal" panose="02040503050203030202" pitchFamily="18" charset="0"/>
              </a:rPr>
              <a:t>ms</a:t>
            </a:r>
            <a:r>
              <a:rPr lang="en-IN" sz="5000" dirty="0">
                <a:effectLst/>
                <a:latin typeface="Calibri" panose="020F0502020204030204" pitchFamily="34" charset="0"/>
                <a:ea typeface="Calibri" panose="020F0502020204030204" pitchFamily="34" charset="0"/>
                <a:cs typeface="Mangal" panose="02040503050203030202" pitchFamily="18" charset="0"/>
              </a:rPr>
              <a:t> with V</a:t>
            </a:r>
            <a:r>
              <a:rPr lang="en-IN" sz="5000" baseline="-25000" dirty="0">
                <a:effectLst/>
                <a:latin typeface="Calibri" panose="020F0502020204030204" pitchFamily="34" charset="0"/>
                <a:ea typeface="Calibri" panose="020F0502020204030204" pitchFamily="34" charset="0"/>
                <a:cs typeface="Mangal" panose="02040503050203030202" pitchFamily="18" charset="0"/>
              </a:rPr>
              <a:t>max</a:t>
            </a:r>
            <a:r>
              <a:rPr lang="en-IN" sz="5000" dirty="0">
                <a:effectLst/>
                <a:latin typeface="Calibri" panose="020F0502020204030204" pitchFamily="34" charset="0"/>
                <a:ea typeface="Calibri" panose="020F0502020204030204" pitchFamily="34" charset="0"/>
                <a:cs typeface="Mangal" panose="02040503050203030202" pitchFamily="18" charset="0"/>
              </a:rPr>
              <a:t> 5V. </a:t>
            </a:r>
          </a:p>
          <a:p>
            <a:pPr marL="0" indent="0">
              <a:lnSpc>
                <a:spcPct val="134000"/>
              </a:lnSpc>
              <a:spcBef>
                <a:spcPts val="0"/>
              </a:spcBef>
              <a:buNone/>
            </a:pPr>
            <a:endParaRPr lang="en-IN" sz="5000" dirty="0">
              <a:effectLst/>
              <a:latin typeface="Calibri" panose="020F0502020204030204" pitchFamily="34" charset="0"/>
              <a:ea typeface="Calibri" panose="020F0502020204030204" pitchFamily="34" charset="0"/>
              <a:cs typeface="Mangal" panose="02040503050203030202" pitchFamily="18" charset="0"/>
            </a:endParaRPr>
          </a:p>
          <a:p>
            <a:pPr marL="0" indent="0">
              <a:lnSpc>
                <a:spcPct val="134000"/>
              </a:lnSpc>
              <a:spcBef>
                <a:spcPts val="0"/>
              </a:spcBef>
              <a:buNone/>
            </a:pPr>
            <a:r>
              <a:rPr lang="en-IN" sz="5000" dirty="0">
                <a:effectLst/>
                <a:latin typeface="Calibri" panose="020F0502020204030204" pitchFamily="34" charset="0"/>
                <a:ea typeface="Calibri" panose="020F0502020204030204" pitchFamily="34" charset="0"/>
                <a:cs typeface="Mangal" panose="02040503050203030202" pitchFamily="18" charset="0"/>
              </a:rPr>
              <a:t>ASSUME CS: CODE</a:t>
            </a:r>
          </a:p>
          <a:p>
            <a:pPr marL="0" indent="0">
              <a:lnSpc>
                <a:spcPct val="134000"/>
              </a:lnSpc>
              <a:spcBef>
                <a:spcPts val="0"/>
              </a:spcBef>
              <a:buNone/>
            </a:pPr>
            <a:r>
              <a:rPr lang="en-IN" sz="5000" dirty="0">
                <a:effectLst/>
                <a:latin typeface="Calibri" panose="020F0502020204030204" pitchFamily="34" charset="0"/>
                <a:ea typeface="Calibri" panose="020F0502020204030204" pitchFamily="34" charset="0"/>
                <a:cs typeface="Mangal" panose="02040503050203030202" pitchFamily="18" charset="0"/>
              </a:rPr>
              <a:t>CODE SEGMENT </a:t>
            </a:r>
          </a:p>
          <a:p>
            <a:pPr marL="0" indent="0">
              <a:lnSpc>
                <a:spcPct val="134000"/>
              </a:lnSpc>
              <a:spcBef>
                <a:spcPts val="0"/>
              </a:spcBef>
              <a:buNone/>
            </a:pPr>
            <a:r>
              <a:rPr lang="en-IN" sz="5000" dirty="0">
                <a:effectLst/>
                <a:latin typeface="Calibri" panose="020F0502020204030204" pitchFamily="34" charset="0"/>
                <a:ea typeface="Calibri" panose="020F0502020204030204" pitchFamily="34" charset="0"/>
                <a:cs typeface="Mangal" panose="02040503050203030202" pitchFamily="18" charset="0"/>
              </a:rPr>
              <a:t>START :   MOV AL ,80h               ;make all ports output</a:t>
            </a:r>
          </a:p>
          <a:p>
            <a:pPr marL="0" indent="0">
              <a:lnSpc>
                <a:spcPct val="134000"/>
              </a:lnSpc>
              <a:spcBef>
                <a:spcPts val="0"/>
              </a:spcBef>
              <a:buNone/>
            </a:pPr>
            <a:r>
              <a:rPr lang="en-IN" sz="5000" dirty="0">
                <a:effectLst/>
                <a:latin typeface="Calibri" panose="020F0502020204030204" pitchFamily="34" charset="0"/>
                <a:ea typeface="Calibri" panose="020F0502020204030204" pitchFamily="34" charset="0"/>
                <a:cs typeface="Mangal" panose="02040503050203030202" pitchFamily="18" charset="0"/>
              </a:rPr>
              <a:t>	        OUT CWR, AL</a:t>
            </a:r>
          </a:p>
          <a:p>
            <a:pPr marL="0" indent="0">
              <a:lnSpc>
                <a:spcPct val="134000"/>
              </a:lnSpc>
              <a:spcBef>
                <a:spcPts val="0"/>
              </a:spcBef>
              <a:buNone/>
            </a:pPr>
            <a:r>
              <a:rPr lang="en-IN" sz="5000" dirty="0">
                <a:effectLst/>
                <a:latin typeface="Calibri" panose="020F0502020204030204" pitchFamily="34" charset="0"/>
                <a:ea typeface="Calibri" panose="020F0502020204030204" pitchFamily="34" charset="0"/>
                <a:cs typeface="Mangal" panose="02040503050203030202" pitchFamily="18" charset="0"/>
              </a:rPr>
              <a:t>AGAIN :  MOV AL,00h                ;start voltage for ramp</a:t>
            </a:r>
          </a:p>
          <a:p>
            <a:pPr marL="0" indent="0">
              <a:lnSpc>
                <a:spcPct val="134000"/>
              </a:lnSpc>
              <a:spcBef>
                <a:spcPts val="0"/>
              </a:spcBef>
              <a:buNone/>
            </a:pPr>
            <a:r>
              <a:rPr lang="en-IN" sz="5000" dirty="0">
                <a:effectLst/>
                <a:latin typeface="Calibri" panose="020F0502020204030204" pitchFamily="34" charset="0"/>
                <a:ea typeface="Calibri" panose="020F0502020204030204" pitchFamily="34" charset="0"/>
                <a:cs typeface="Mangal" panose="02040503050203030202" pitchFamily="18" charset="0"/>
              </a:rPr>
              <a:t>BACK :    OUT PA, AL</a:t>
            </a:r>
          </a:p>
          <a:p>
            <a:pPr marL="0" indent="0">
              <a:lnSpc>
                <a:spcPct val="134000"/>
              </a:lnSpc>
              <a:spcBef>
                <a:spcPts val="0"/>
              </a:spcBef>
              <a:buNone/>
            </a:pPr>
            <a:r>
              <a:rPr lang="en-IN" sz="5000" dirty="0">
                <a:latin typeface="Calibri" panose="020F0502020204030204" pitchFamily="34" charset="0"/>
                <a:ea typeface="Calibri" panose="020F0502020204030204" pitchFamily="34" charset="0"/>
                <a:cs typeface="Mangal" panose="02040503050203030202" pitchFamily="18" charset="0"/>
              </a:rPr>
              <a:t>	       </a:t>
            </a:r>
            <a:r>
              <a:rPr lang="en-IN" sz="5000" dirty="0">
                <a:effectLst/>
                <a:latin typeface="Calibri" panose="020F0502020204030204" pitchFamily="34" charset="0"/>
                <a:ea typeface="Calibri" panose="020F0502020204030204" pitchFamily="34" charset="0"/>
                <a:cs typeface="Mangal" panose="02040503050203030202" pitchFamily="18" charset="0"/>
              </a:rPr>
              <a:t> INC AL </a:t>
            </a:r>
          </a:p>
          <a:p>
            <a:pPr marL="0" indent="0">
              <a:lnSpc>
                <a:spcPct val="134000"/>
              </a:lnSpc>
              <a:spcBef>
                <a:spcPts val="0"/>
              </a:spcBef>
              <a:buNone/>
            </a:pPr>
            <a:r>
              <a:rPr lang="en-IN" sz="5000" dirty="0">
                <a:latin typeface="Calibri" panose="020F0502020204030204" pitchFamily="34" charset="0"/>
                <a:ea typeface="Calibri" panose="020F0502020204030204" pitchFamily="34" charset="0"/>
                <a:cs typeface="Mangal" panose="02040503050203030202" pitchFamily="18" charset="0"/>
              </a:rPr>
              <a:t>	        </a:t>
            </a:r>
            <a:r>
              <a:rPr lang="en-IN" sz="5000" dirty="0">
                <a:effectLst/>
                <a:latin typeface="Calibri" panose="020F0502020204030204" pitchFamily="34" charset="0"/>
                <a:ea typeface="Calibri" panose="020F0502020204030204" pitchFamily="34" charset="0"/>
                <a:cs typeface="Mangal" panose="02040503050203030202" pitchFamily="18" charset="0"/>
              </a:rPr>
              <a:t>CMP AL, 0FFh </a:t>
            </a:r>
          </a:p>
          <a:p>
            <a:pPr indent="0">
              <a:lnSpc>
                <a:spcPct val="134000"/>
              </a:lnSpc>
              <a:spcBef>
                <a:spcPts val="0"/>
              </a:spcBef>
              <a:buNone/>
            </a:pPr>
            <a:r>
              <a:rPr lang="en-IN" sz="5000" dirty="0">
                <a:effectLst/>
                <a:latin typeface="Calibri" panose="020F0502020204030204" pitchFamily="34" charset="0"/>
                <a:ea typeface="Calibri" panose="020F0502020204030204" pitchFamily="34" charset="0"/>
                <a:cs typeface="Mangal" panose="02040503050203030202" pitchFamily="18" charset="0"/>
              </a:rPr>
              <a:t>          JB BACK </a:t>
            </a:r>
          </a:p>
          <a:p>
            <a:pPr indent="0">
              <a:lnSpc>
                <a:spcPct val="134000"/>
              </a:lnSpc>
              <a:spcBef>
                <a:spcPts val="0"/>
              </a:spcBef>
              <a:buNone/>
            </a:pPr>
            <a:r>
              <a:rPr lang="en-IN" sz="5000" dirty="0">
                <a:latin typeface="Calibri" panose="020F0502020204030204" pitchFamily="34" charset="0"/>
                <a:ea typeface="Calibri" panose="020F0502020204030204" pitchFamily="34" charset="0"/>
                <a:cs typeface="Mangal" panose="02040503050203030202" pitchFamily="18" charset="0"/>
              </a:rPr>
              <a:t>          </a:t>
            </a:r>
            <a:r>
              <a:rPr lang="en-IN" sz="5000" dirty="0">
                <a:effectLst/>
                <a:latin typeface="Calibri" panose="020F0502020204030204" pitchFamily="34" charset="0"/>
                <a:ea typeface="Calibri" panose="020F0502020204030204" pitchFamily="34" charset="0"/>
                <a:cs typeface="Mangal" panose="02040503050203030202" pitchFamily="18" charset="0"/>
              </a:rPr>
              <a:t>JMP AGAIN</a:t>
            </a:r>
          </a:p>
          <a:p>
            <a:pPr indent="0">
              <a:lnSpc>
                <a:spcPct val="134000"/>
              </a:lnSpc>
              <a:spcBef>
                <a:spcPts val="0"/>
              </a:spcBef>
              <a:buNone/>
            </a:pPr>
            <a:r>
              <a:rPr lang="en-IN" sz="5000" dirty="0">
                <a:effectLst/>
                <a:latin typeface="Calibri" panose="020F0502020204030204" pitchFamily="34" charset="0"/>
                <a:ea typeface="Calibri" panose="020F0502020204030204" pitchFamily="34" charset="0"/>
                <a:cs typeface="Mangal" panose="02040503050203030202" pitchFamily="18" charset="0"/>
              </a:rPr>
              <a:t> CODE ENDS</a:t>
            </a:r>
          </a:p>
          <a:p>
            <a:pPr indent="0">
              <a:lnSpc>
                <a:spcPct val="134000"/>
              </a:lnSpc>
              <a:spcBef>
                <a:spcPts val="0"/>
              </a:spcBef>
              <a:buNone/>
            </a:pPr>
            <a:r>
              <a:rPr lang="en-IN" sz="5000" dirty="0">
                <a:effectLst/>
                <a:latin typeface="Calibri" panose="020F0502020204030204" pitchFamily="34" charset="0"/>
                <a:ea typeface="Calibri" panose="020F0502020204030204" pitchFamily="34" charset="0"/>
                <a:cs typeface="Mangal" panose="02040503050203030202" pitchFamily="18" charset="0"/>
              </a:rPr>
              <a:t> END START                                </a:t>
            </a:r>
            <a:r>
              <a:rPr lang="en-IN" sz="5400" dirty="0">
                <a:latin typeface="Calibri" panose="020F0502020204030204" pitchFamily="34" charset="0"/>
                <a:cs typeface="Mangal" panose="02040503050203030202" pitchFamily="18" charset="0"/>
              </a:rPr>
              <a:t>CWR is holding a value 80h</a:t>
            </a:r>
            <a:endParaRPr lang="en-IN" sz="50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graphicFrame>
        <p:nvGraphicFramePr>
          <p:cNvPr id="5" name="Table 4">
            <a:extLst>
              <a:ext uri="{FF2B5EF4-FFF2-40B4-BE49-F238E27FC236}">
                <a16:creationId xmlns:a16="http://schemas.microsoft.com/office/drawing/2014/main" id="{F113E910-43BD-4F78-9FEA-A36349A02B19}"/>
              </a:ext>
            </a:extLst>
          </p:cNvPr>
          <p:cNvGraphicFramePr>
            <a:graphicFrameLocks/>
          </p:cNvGraphicFramePr>
          <p:nvPr/>
        </p:nvGraphicFramePr>
        <p:xfrm>
          <a:off x="5805264" y="4184806"/>
          <a:ext cx="5444200" cy="1592662"/>
        </p:xfrm>
        <a:graphic>
          <a:graphicData uri="http://schemas.openxmlformats.org/drawingml/2006/table">
            <a:tbl>
              <a:tblPr firstRow="1" bandRow="1">
                <a:tableStyleId>{21E4AEA4-8DFA-4A89-87EB-49C32662AFE0}</a:tableStyleId>
              </a:tblPr>
              <a:tblGrid>
                <a:gridCol w="680525">
                  <a:extLst>
                    <a:ext uri="{9D8B030D-6E8A-4147-A177-3AD203B41FA5}">
                      <a16:colId xmlns:a16="http://schemas.microsoft.com/office/drawing/2014/main" val="2782855762"/>
                    </a:ext>
                  </a:extLst>
                </a:gridCol>
                <a:gridCol w="680525">
                  <a:extLst>
                    <a:ext uri="{9D8B030D-6E8A-4147-A177-3AD203B41FA5}">
                      <a16:colId xmlns:a16="http://schemas.microsoft.com/office/drawing/2014/main" val="468821734"/>
                    </a:ext>
                  </a:extLst>
                </a:gridCol>
                <a:gridCol w="680525">
                  <a:extLst>
                    <a:ext uri="{9D8B030D-6E8A-4147-A177-3AD203B41FA5}">
                      <a16:colId xmlns:a16="http://schemas.microsoft.com/office/drawing/2014/main" val="2254135264"/>
                    </a:ext>
                  </a:extLst>
                </a:gridCol>
                <a:gridCol w="680525">
                  <a:extLst>
                    <a:ext uri="{9D8B030D-6E8A-4147-A177-3AD203B41FA5}">
                      <a16:colId xmlns:a16="http://schemas.microsoft.com/office/drawing/2014/main" val="501714427"/>
                    </a:ext>
                  </a:extLst>
                </a:gridCol>
                <a:gridCol w="680525">
                  <a:extLst>
                    <a:ext uri="{9D8B030D-6E8A-4147-A177-3AD203B41FA5}">
                      <a16:colId xmlns:a16="http://schemas.microsoft.com/office/drawing/2014/main" val="1781467676"/>
                    </a:ext>
                  </a:extLst>
                </a:gridCol>
                <a:gridCol w="680525">
                  <a:extLst>
                    <a:ext uri="{9D8B030D-6E8A-4147-A177-3AD203B41FA5}">
                      <a16:colId xmlns:a16="http://schemas.microsoft.com/office/drawing/2014/main" val="1194709434"/>
                    </a:ext>
                  </a:extLst>
                </a:gridCol>
                <a:gridCol w="680525">
                  <a:extLst>
                    <a:ext uri="{9D8B030D-6E8A-4147-A177-3AD203B41FA5}">
                      <a16:colId xmlns:a16="http://schemas.microsoft.com/office/drawing/2014/main" val="873463707"/>
                    </a:ext>
                  </a:extLst>
                </a:gridCol>
                <a:gridCol w="680525">
                  <a:extLst>
                    <a:ext uri="{9D8B030D-6E8A-4147-A177-3AD203B41FA5}">
                      <a16:colId xmlns:a16="http://schemas.microsoft.com/office/drawing/2014/main" val="822530808"/>
                    </a:ext>
                  </a:extLst>
                </a:gridCol>
              </a:tblGrid>
              <a:tr h="320172">
                <a:tc>
                  <a:txBody>
                    <a:bodyPr/>
                    <a:lstStyle/>
                    <a:p>
                      <a:pPr algn="ctr"/>
                      <a:r>
                        <a:rPr lang="en-IN" sz="1800" dirty="0">
                          <a:effectLst/>
                          <a:latin typeface="Calibri" panose="020F0502020204030204" pitchFamily="34" charset="0"/>
                          <a:ea typeface="Calibri" panose="020F0502020204030204" pitchFamily="34" charset="0"/>
                          <a:cs typeface="Mangal" panose="02040503050203030202" pitchFamily="18" charset="0"/>
                        </a:rPr>
                        <a:t>D</a:t>
                      </a:r>
                      <a:r>
                        <a:rPr lang="en-IN" sz="1800" baseline="-25000" dirty="0">
                          <a:effectLst/>
                          <a:latin typeface="Calibri" panose="020F0502020204030204" pitchFamily="34" charset="0"/>
                          <a:ea typeface="Calibri" panose="020F0502020204030204" pitchFamily="34" charset="0"/>
                          <a:cs typeface="Mangal" panose="02040503050203030202" pitchFamily="18" charset="0"/>
                        </a:rPr>
                        <a:t>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dirty="0">
                          <a:effectLst/>
                          <a:latin typeface="Calibri" panose="020F0502020204030204" pitchFamily="34" charset="0"/>
                          <a:ea typeface="Calibri" panose="020F0502020204030204" pitchFamily="34" charset="0"/>
                          <a:cs typeface="Mangal" panose="02040503050203030202" pitchFamily="18" charset="0"/>
                        </a:rPr>
                        <a:t>D</a:t>
                      </a:r>
                      <a:r>
                        <a:rPr lang="en-IN" sz="1800" baseline="-25000" dirty="0">
                          <a:effectLst/>
                          <a:latin typeface="Calibri" panose="020F0502020204030204" pitchFamily="34" charset="0"/>
                          <a:ea typeface="Calibri" panose="020F0502020204030204" pitchFamily="34" charset="0"/>
                          <a:cs typeface="Mangal" panose="02040503050203030202" pitchFamily="18" charset="0"/>
                        </a:rPr>
                        <a:t>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dirty="0">
                          <a:effectLst/>
                          <a:latin typeface="Calibri" panose="020F0502020204030204" pitchFamily="34" charset="0"/>
                          <a:ea typeface="Calibri" panose="020F0502020204030204" pitchFamily="34" charset="0"/>
                          <a:cs typeface="Mangal" panose="02040503050203030202" pitchFamily="18" charset="0"/>
                        </a:rPr>
                        <a:t>D</a:t>
                      </a:r>
                      <a:r>
                        <a:rPr lang="en-IN" sz="1800" baseline="-25000" dirty="0">
                          <a:effectLst/>
                          <a:latin typeface="Calibri" panose="020F0502020204030204" pitchFamily="34" charset="0"/>
                          <a:ea typeface="Calibri" panose="020F0502020204030204" pitchFamily="34" charset="0"/>
                          <a:cs typeface="Mangal" panose="02040503050203030202" pitchFamily="18" charset="0"/>
                        </a:rPr>
                        <a:t>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dirty="0">
                          <a:effectLst/>
                          <a:latin typeface="Calibri" panose="020F0502020204030204" pitchFamily="34" charset="0"/>
                          <a:ea typeface="Calibri" panose="020F0502020204030204" pitchFamily="34" charset="0"/>
                          <a:cs typeface="Mangal" panose="02040503050203030202" pitchFamily="18" charset="0"/>
                        </a:rPr>
                        <a:t>D</a:t>
                      </a:r>
                      <a:r>
                        <a:rPr lang="en-IN" sz="1800" baseline="-25000" dirty="0">
                          <a:effectLst/>
                          <a:latin typeface="Calibri" panose="020F0502020204030204" pitchFamily="34" charset="0"/>
                          <a:ea typeface="Calibri" panose="020F0502020204030204" pitchFamily="34" charset="0"/>
                          <a:cs typeface="Mangal" panose="02040503050203030202" pitchFamily="18" charset="0"/>
                        </a:rPr>
                        <a:t>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dirty="0">
                          <a:effectLst/>
                          <a:latin typeface="Calibri" panose="020F0502020204030204" pitchFamily="34" charset="0"/>
                          <a:ea typeface="Calibri" panose="020F0502020204030204" pitchFamily="34" charset="0"/>
                          <a:cs typeface="Mangal" panose="02040503050203030202" pitchFamily="18" charset="0"/>
                        </a:rPr>
                        <a:t>D</a:t>
                      </a:r>
                      <a:r>
                        <a:rPr lang="en-IN" sz="1800" baseline="-25000" dirty="0">
                          <a:effectLst/>
                          <a:latin typeface="Calibri" panose="020F0502020204030204" pitchFamily="34" charset="0"/>
                          <a:ea typeface="Calibri" panose="020F0502020204030204" pitchFamily="34" charset="0"/>
                          <a:cs typeface="Mangal" panose="02040503050203030202" pitchFamily="18" charset="0"/>
                        </a:rPr>
                        <a:t>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dirty="0">
                          <a:effectLst/>
                          <a:latin typeface="Calibri" panose="020F0502020204030204" pitchFamily="34" charset="0"/>
                          <a:ea typeface="Calibri" panose="020F0502020204030204" pitchFamily="34" charset="0"/>
                          <a:cs typeface="Mangal" panose="02040503050203030202" pitchFamily="18" charset="0"/>
                        </a:rPr>
                        <a:t>D</a:t>
                      </a:r>
                      <a:r>
                        <a:rPr lang="en-IN" sz="1800" baseline="-25000" dirty="0">
                          <a:effectLst/>
                          <a:latin typeface="Calibri" panose="020F0502020204030204" pitchFamily="34" charset="0"/>
                          <a:ea typeface="Calibri" panose="020F0502020204030204" pitchFamily="34" charset="0"/>
                          <a:cs typeface="Mangal" panose="02040503050203030202" pitchFamily="18" charset="0"/>
                        </a:rPr>
                        <a:t>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dirty="0">
                          <a:effectLst/>
                          <a:latin typeface="Calibri" panose="020F0502020204030204" pitchFamily="34" charset="0"/>
                          <a:ea typeface="Calibri" panose="020F0502020204030204" pitchFamily="34" charset="0"/>
                          <a:cs typeface="Mangal" panose="02040503050203030202" pitchFamily="18" charset="0"/>
                        </a:rPr>
                        <a:t>D</a:t>
                      </a:r>
                      <a:r>
                        <a:rPr lang="en-IN" sz="1800" baseline="-25000" dirty="0">
                          <a:effectLst/>
                          <a:latin typeface="Calibri" panose="020F0502020204030204" pitchFamily="34" charset="0"/>
                          <a:ea typeface="Calibri" panose="020F0502020204030204" pitchFamily="34" charset="0"/>
                          <a:cs typeface="Mangal" panose="02040503050203030202" pitchFamily="18" charset="0"/>
                        </a:rPr>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dirty="0">
                          <a:effectLst/>
                          <a:latin typeface="Calibri" panose="020F0502020204030204" pitchFamily="34" charset="0"/>
                          <a:ea typeface="Calibri" panose="020F0502020204030204" pitchFamily="34" charset="0"/>
                          <a:cs typeface="Mangal" panose="02040503050203030202" pitchFamily="18" charset="0"/>
                        </a:rPr>
                        <a:t>D</a:t>
                      </a:r>
                      <a:r>
                        <a:rPr lang="en-IN" sz="1800" baseline="-25000" dirty="0">
                          <a:effectLst/>
                          <a:latin typeface="Calibri" panose="020F0502020204030204" pitchFamily="34" charset="0"/>
                          <a:ea typeface="Calibri" panose="020F0502020204030204" pitchFamily="34" charset="0"/>
                          <a:cs typeface="Mangal" panose="02040503050203030202" pitchFamily="18" charset="0"/>
                        </a:rPr>
                        <a:t>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9211753"/>
                  </a:ext>
                </a:extLst>
              </a:tr>
              <a:tr h="328926">
                <a:tc>
                  <a:txBody>
                    <a:bodyPr/>
                    <a:lstStyle/>
                    <a:p>
                      <a:pPr algn="ctr"/>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18902925"/>
                  </a:ext>
                </a:extLst>
              </a:tr>
              <a:tr h="861142">
                <a:tc>
                  <a:txBody>
                    <a:bodyPr/>
                    <a:lstStyle/>
                    <a:p>
                      <a:pPr algn="ctr"/>
                      <a:r>
                        <a:rPr lang="en-US" sz="1200" dirty="0"/>
                        <a:t>IO mode</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US" sz="1600" dirty="0"/>
                        <a:t>Mode 0</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IN" dirty="0"/>
                    </a:p>
                  </a:txBody>
                  <a:tcPr/>
                </a:tc>
                <a:tc>
                  <a:txBody>
                    <a:bodyPr/>
                    <a:lstStyle/>
                    <a:p>
                      <a:pPr algn="ctr"/>
                      <a:r>
                        <a:rPr lang="en-US" sz="1200" dirty="0"/>
                        <a:t>Port A output</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Port C (up) output</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Mode 0</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Port B output</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Port C (low) output</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38622924"/>
                  </a:ext>
                </a:extLst>
              </a:tr>
            </a:tbl>
          </a:graphicData>
        </a:graphic>
      </p:graphicFrame>
      <p:sp>
        <p:nvSpPr>
          <p:cNvPr id="4" name="Slide Number Placeholder 3">
            <a:extLst>
              <a:ext uri="{FF2B5EF4-FFF2-40B4-BE49-F238E27FC236}">
                <a16:creationId xmlns:a16="http://schemas.microsoft.com/office/drawing/2014/main" id="{F4779622-CDF6-4826-88AC-18067EC5BC83}"/>
              </a:ext>
            </a:extLst>
          </p:cNvPr>
          <p:cNvSpPr>
            <a:spLocks noGrp="1"/>
          </p:cNvSpPr>
          <p:nvPr>
            <p:ph type="sldNum" sz="quarter" idx="12"/>
          </p:nvPr>
        </p:nvSpPr>
        <p:spPr/>
        <p:txBody>
          <a:bodyPr/>
          <a:lstStyle/>
          <a:p>
            <a:fld id="{D57F1E4F-1CFF-5643-939E-217C01CDF565}" type="slidenum">
              <a:rPr lang="en-US" smtClean="0"/>
              <a:pPr/>
              <a:t>52</a:t>
            </a:fld>
            <a:endParaRPr lang="en-US" dirty="0"/>
          </a:p>
        </p:txBody>
      </p:sp>
    </p:spTree>
    <p:extLst>
      <p:ext uri="{BB962C8B-B14F-4D97-AF65-F5344CB8AC3E}">
        <p14:creationId xmlns:p14="http://schemas.microsoft.com/office/powerpoint/2010/main" val="2548360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2FCEE-AC97-43CD-815D-8C2FB0215CD3}"/>
              </a:ext>
            </a:extLst>
          </p:cNvPr>
          <p:cNvSpPr>
            <a:spLocks noGrp="1"/>
          </p:cNvSpPr>
          <p:nvPr>
            <p:ph type="title"/>
          </p:nvPr>
        </p:nvSpPr>
        <p:spPr/>
        <p:txBody>
          <a:bodyPr/>
          <a:lstStyle/>
          <a:p>
            <a:r>
              <a:rPr lang="en-IN" dirty="0"/>
              <a:t>ALP - Explanation</a:t>
            </a:r>
          </a:p>
        </p:txBody>
      </p:sp>
      <p:sp>
        <p:nvSpPr>
          <p:cNvPr id="3" name="Content Placeholder 2">
            <a:extLst>
              <a:ext uri="{FF2B5EF4-FFF2-40B4-BE49-F238E27FC236}">
                <a16:creationId xmlns:a16="http://schemas.microsoft.com/office/drawing/2014/main" id="{D14D51F4-6455-4989-B056-09F346063F9C}"/>
              </a:ext>
            </a:extLst>
          </p:cNvPr>
          <p:cNvSpPr>
            <a:spLocks noGrp="1"/>
          </p:cNvSpPr>
          <p:nvPr>
            <p:ph idx="1"/>
          </p:nvPr>
        </p:nvSpPr>
        <p:spPr>
          <a:xfrm>
            <a:off x="2321169" y="1599028"/>
            <a:ext cx="9183443" cy="4100290"/>
          </a:xfrm>
        </p:spPr>
        <p:txBody>
          <a:bodyPr>
            <a:normAutofit lnSpcReduction="10000"/>
          </a:bodyPr>
          <a:lstStyle/>
          <a:p>
            <a:pPr indent="457200" algn="just">
              <a:lnSpc>
                <a:spcPct val="107000"/>
              </a:lnSpc>
              <a:spcAft>
                <a:spcPts val="800"/>
              </a:spcAft>
            </a:pPr>
            <a:r>
              <a:rPr lang="en-IN" sz="2000" dirty="0">
                <a:latin typeface="Calibri" panose="020F0502020204030204" pitchFamily="34" charset="0"/>
                <a:ea typeface="Calibri" panose="020F0502020204030204" pitchFamily="34" charset="0"/>
                <a:cs typeface="Mangal" panose="02040503050203030202" pitchFamily="18" charset="0"/>
              </a:rPr>
              <a:t>P</a:t>
            </a:r>
            <a:r>
              <a:rPr lang="en-IN" sz="2000" dirty="0">
                <a:effectLst/>
                <a:latin typeface="Calibri" panose="020F0502020204030204" pitchFamily="34" charset="0"/>
                <a:ea typeface="Calibri" panose="020F0502020204030204" pitchFamily="34" charset="0"/>
                <a:cs typeface="Mangal" panose="02040503050203030202" pitchFamily="18" charset="0"/>
              </a:rPr>
              <a:t>ort A is initialized as the output port for sending the digital data as input to DAC. The ramp starts from the 0 V (</a:t>
            </a:r>
            <a:r>
              <a:rPr lang="en-IN" sz="2000" dirty="0" err="1">
                <a:effectLst/>
                <a:latin typeface="Calibri" panose="020F0502020204030204" pitchFamily="34" charset="0"/>
                <a:ea typeface="Calibri" panose="020F0502020204030204" pitchFamily="34" charset="0"/>
                <a:cs typeface="Mangal" panose="02040503050203030202" pitchFamily="18" charset="0"/>
              </a:rPr>
              <a:t>analog</a:t>
            </a:r>
            <a:r>
              <a:rPr lang="en-IN" sz="2000" dirty="0">
                <a:effectLst/>
                <a:latin typeface="Calibri" panose="020F0502020204030204" pitchFamily="34" charset="0"/>
                <a:ea typeface="Calibri" panose="020F0502020204030204" pitchFamily="34" charset="0"/>
                <a:cs typeface="Mangal" panose="02040503050203030202" pitchFamily="18" charset="0"/>
              </a:rPr>
              <a:t>), hence AL starts with 00H.</a:t>
            </a:r>
          </a:p>
          <a:p>
            <a:pPr indent="457200" algn="just">
              <a:lnSpc>
                <a:spcPct val="107000"/>
              </a:lnSpc>
              <a:spcAft>
                <a:spcPts val="800"/>
              </a:spcAft>
            </a:pPr>
            <a:r>
              <a:rPr lang="en-IN" sz="2000" dirty="0">
                <a:effectLst/>
                <a:latin typeface="Calibri" panose="020F0502020204030204" pitchFamily="34" charset="0"/>
                <a:ea typeface="Calibri" panose="020F0502020204030204" pitchFamily="34" charset="0"/>
                <a:cs typeface="Mangal" panose="02040503050203030202" pitchFamily="18" charset="0"/>
              </a:rPr>
              <a:t> To increment the ramp, the content of AL is increased during each execution of loop till it reaches F2H.</a:t>
            </a:r>
          </a:p>
          <a:p>
            <a:pPr indent="457200" algn="just">
              <a:lnSpc>
                <a:spcPct val="107000"/>
              </a:lnSpc>
              <a:spcAft>
                <a:spcPts val="800"/>
              </a:spcAft>
            </a:pPr>
            <a:r>
              <a:rPr lang="en-IN" sz="2000" dirty="0">
                <a:effectLst/>
                <a:latin typeface="Calibri" panose="020F0502020204030204" pitchFamily="34" charset="0"/>
                <a:ea typeface="Calibri" panose="020F0502020204030204" pitchFamily="34" charset="0"/>
                <a:cs typeface="Mangal" panose="02040503050203030202" pitchFamily="18" charset="0"/>
              </a:rPr>
              <a:t> After that the saw tooth wave again starts from 00H, i.e. 0 V (</a:t>
            </a:r>
            <a:r>
              <a:rPr lang="en-IN" sz="2000" dirty="0" err="1">
                <a:effectLst/>
                <a:latin typeface="Calibri" panose="020F0502020204030204" pitchFamily="34" charset="0"/>
                <a:ea typeface="Calibri" panose="020F0502020204030204" pitchFamily="34" charset="0"/>
                <a:cs typeface="Mangal" panose="02040503050203030202" pitchFamily="18" charset="0"/>
              </a:rPr>
              <a:t>analog</a:t>
            </a:r>
            <a:r>
              <a:rPr lang="en-IN" sz="2000" dirty="0">
                <a:effectLst/>
                <a:latin typeface="Calibri" panose="020F0502020204030204" pitchFamily="34" charset="0"/>
                <a:ea typeface="Calibri" panose="020F0502020204030204" pitchFamily="34" charset="0"/>
                <a:cs typeface="Mangal" panose="02040503050203030202" pitchFamily="18" charset="0"/>
              </a:rPr>
              <a:t>) and the procedure is repeated.</a:t>
            </a:r>
          </a:p>
          <a:p>
            <a:pPr indent="457200" algn="just">
              <a:lnSpc>
                <a:spcPct val="107000"/>
              </a:lnSpc>
              <a:spcAft>
                <a:spcPts val="800"/>
              </a:spcAft>
            </a:pPr>
            <a:r>
              <a:rPr lang="en-IN" sz="2000" dirty="0">
                <a:effectLst/>
                <a:latin typeface="Calibri" panose="020F0502020204030204" pitchFamily="34" charset="0"/>
                <a:ea typeface="Calibri" panose="020F0502020204030204" pitchFamily="34" charset="0"/>
                <a:cs typeface="Mangal" panose="02040503050203030202" pitchFamily="18" charset="0"/>
              </a:rPr>
              <a:t> The ramp period given by this program is precisely 1.000625 msec.</a:t>
            </a:r>
          </a:p>
          <a:p>
            <a:pPr indent="457200" algn="just">
              <a:lnSpc>
                <a:spcPct val="107000"/>
              </a:lnSpc>
              <a:spcAft>
                <a:spcPts val="800"/>
              </a:spcAft>
            </a:pPr>
            <a:r>
              <a:rPr lang="en-IN" sz="2000" dirty="0">
                <a:effectLst/>
                <a:latin typeface="Calibri" panose="020F0502020204030204" pitchFamily="34" charset="0"/>
                <a:ea typeface="Calibri" panose="020F0502020204030204" pitchFamily="34" charset="0"/>
                <a:cs typeface="Mangal" panose="02040503050203030202" pitchFamily="18" charset="0"/>
              </a:rPr>
              <a:t> Here the count F2H has been calculated by dividing the required delay of 1ms by the time required for the execution of the loop once. The ramp slope can be controlled by calling a controllable delay after the OUT instruction.</a:t>
            </a:r>
          </a:p>
          <a:p>
            <a:endParaRPr lang="en-IN" dirty="0"/>
          </a:p>
        </p:txBody>
      </p:sp>
      <p:sp>
        <p:nvSpPr>
          <p:cNvPr id="4" name="Slide Number Placeholder 3">
            <a:extLst>
              <a:ext uri="{FF2B5EF4-FFF2-40B4-BE49-F238E27FC236}">
                <a16:creationId xmlns:a16="http://schemas.microsoft.com/office/drawing/2014/main" id="{75D571B1-FD75-4CEA-B7B9-7F6576CADA68}"/>
              </a:ext>
            </a:extLst>
          </p:cNvPr>
          <p:cNvSpPr>
            <a:spLocks noGrp="1"/>
          </p:cNvSpPr>
          <p:nvPr>
            <p:ph type="sldNum" sz="quarter" idx="12"/>
          </p:nvPr>
        </p:nvSpPr>
        <p:spPr/>
        <p:txBody>
          <a:bodyPr/>
          <a:lstStyle/>
          <a:p>
            <a:fld id="{D57F1E4F-1CFF-5643-939E-217C01CDF565}" type="slidenum">
              <a:rPr lang="en-US" smtClean="0"/>
              <a:pPr/>
              <a:t>53</a:t>
            </a:fld>
            <a:endParaRPr lang="en-US" dirty="0"/>
          </a:p>
        </p:txBody>
      </p:sp>
    </p:spTree>
    <p:extLst>
      <p:ext uri="{BB962C8B-B14F-4D97-AF65-F5344CB8AC3E}">
        <p14:creationId xmlns:p14="http://schemas.microsoft.com/office/powerpoint/2010/main" val="857161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77F9D-8F5A-4811-B42C-C5FF3D44596A}"/>
              </a:ext>
            </a:extLst>
          </p:cNvPr>
          <p:cNvSpPr>
            <a:spLocks noGrp="1"/>
          </p:cNvSpPr>
          <p:nvPr>
            <p:ph type="title"/>
          </p:nvPr>
        </p:nvSpPr>
        <p:spPr/>
        <p:txBody>
          <a:bodyPr/>
          <a:lstStyle/>
          <a:p>
            <a:r>
              <a:rPr lang="en-IN" dirty="0"/>
              <a:t>Learning Resource</a:t>
            </a:r>
          </a:p>
        </p:txBody>
      </p:sp>
      <p:sp>
        <p:nvSpPr>
          <p:cNvPr id="3" name="Content Placeholder 2">
            <a:extLst>
              <a:ext uri="{FF2B5EF4-FFF2-40B4-BE49-F238E27FC236}">
                <a16:creationId xmlns:a16="http://schemas.microsoft.com/office/drawing/2014/main" id="{0E635FEE-1C4F-4FB7-BE5E-B1C3B639920B}"/>
              </a:ext>
            </a:extLst>
          </p:cNvPr>
          <p:cNvSpPr>
            <a:spLocks noGrp="1"/>
          </p:cNvSpPr>
          <p:nvPr>
            <p:ph idx="1"/>
          </p:nvPr>
        </p:nvSpPr>
        <p:spPr>
          <a:xfrm>
            <a:off x="2592925" y="1655298"/>
            <a:ext cx="8281401" cy="3777622"/>
          </a:xfrm>
        </p:spPr>
        <p:txBody>
          <a:bodyPr>
            <a:normAutofit/>
          </a:bodyPr>
          <a:lstStyle/>
          <a:p>
            <a:pPr marL="0" indent="0">
              <a:buNone/>
            </a:pPr>
            <a:r>
              <a:rPr lang="en-IN" sz="2400" dirty="0"/>
              <a:t>[1] </a:t>
            </a:r>
            <a:r>
              <a:rPr lang="en-US" sz="2400" dirty="0"/>
              <a:t>K. M. </a:t>
            </a:r>
            <a:r>
              <a:rPr lang="en-US" sz="2400" dirty="0" err="1"/>
              <a:t>Bhurchandi</a:t>
            </a:r>
            <a:r>
              <a:rPr lang="en-US" sz="2400" dirty="0"/>
              <a:t> and A. K. Ray, “Advanced Microprocessors and Peripherals – with ARM and an Introduction to Microcontrollers and Interfacing”, Tata McGraw Hill, 3</a:t>
            </a:r>
            <a:r>
              <a:rPr lang="en-US" sz="2400" baseline="30000" dirty="0"/>
              <a:t>rd</a:t>
            </a:r>
            <a:r>
              <a:rPr lang="en-US" sz="2400" dirty="0"/>
              <a:t>  ed.,  2015. </a:t>
            </a:r>
          </a:p>
          <a:p>
            <a:pPr marL="0" indent="0">
              <a:buNone/>
            </a:pPr>
            <a:endParaRPr lang="en-US" sz="2400" dirty="0"/>
          </a:p>
          <a:p>
            <a:pPr marL="0" indent="0">
              <a:buNone/>
            </a:pPr>
            <a:r>
              <a:rPr lang="en-US" sz="2400" dirty="0"/>
              <a:t>Note: Almost all figures and text content taken from the above stated book.</a:t>
            </a:r>
          </a:p>
          <a:p>
            <a:pPr marL="0" indent="0">
              <a:buNone/>
            </a:pPr>
            <a:endParaRPr lang="en-IN" sz="2400" dirty="0"/>
          </a:p>
        </p:txBody>
      </p:sp>
      <p:sp>
        <p:nvSpPr>
          <p:cNvPr id="4" name="Slide Number Placeholder 3">
            <a:extLst>
              <a:ext uri="{FF2B5EF4-FFF2-40B4-BE49-F238E27FC236}">
                <a16:creationId xmlns:a16="http://schemas.microsoft.com/office/drawing/2014/main" id="{FF817FCD-2333-45F3-974D-A681956047DD}"/>
              </a:ext>
            </a:extLst>
          </p:cNvPr>
          <p:cNvSpPr>
            <a:spLocks noGrp="1"/>
          </p:cNvSpPr>
          <p:nvPr>
            <p:ph type="sldNum" sz="quarter" idx="12"/>
          </p:nvPr>
        </p:nvSpPr>
        <p:spPr/>
        <p:txBody>
          <a:bodyPr/>
          <a:lstStyle/>
          <a:p>
            <a:fld id="{D57F1E4F-1CFF-5643-939E-217C01CDF565}" type="slidenum">
              <a:rPr lang="en-US" smtClean="0"/>
              <a:pPr/>
              <a:t>54</a:t>
            </a:fld>
            <a:endParaRPr lang="en-US" dirty="0"/>
          </a:p>
        </p:txBody>
      </p:sp>
    </p:spTree>
    <p:extLst>
      <p:ext uri="{BB962C8B-B14F-4D97-AF65-F5344CB8AC3E}">
        <p14:creationId xmlns:p14="http://schemas.microsoft.com/office/powerpoint/2010/main" val="67475435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E773-82C8-4AFF-B82A-086C912F38F8}"/>
              </a:ext>
            </a:extLst>
          </p:cNvPr>
          <p:cNvSpPr>
            <a:spLocks noGrp="1"/>
          </p:cNvSpPr>
          <p:nvPr>
            <p:ph type="title"/>
          </p:nvPr>
        </p:nvSpPr>
        <p:spPr>
          <a:xfrm>
            <a:off x="2089342" y="3106608"/>
            <a:ext cx="8911687" cy="1280890"/>
          </a:xfrm>
        </p:spPr>
        <p:txBody>
          <a:bodyPr>
            <a:normAutofit/>
          </a:bodyPr>
          <a:lstStyle/>
          <a:p>
            <a:pPr algn="ctr"/>
            <a:r>
              <a:rPr lang="en-IN" sz="6600" b="1" dirty="0">
                <a:latin typeface="Edwardian Script ITC" panose="030303020407070D0804" pitchFamily="66" charset="0"/>
              </a:rPr>
              <a:t>Thank You </a:t>
            </a:r>
          </a:p>
        </p:txBody>
      </p:sp>
    </p:spTree>
    <p:extLst>
      <p:ext uri="{BB962C8B-B14F-4D97-AF65-F5344CB8AC3E}">
        <p14:creationId xmlns:p14="http://schemas.microsoft.com/office/powerpoint/2010/main" val="2397703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79BBC-25A2-47B2-A71D-496C0BDDBE0A}"/>
              </a:ext>
            </a:extLst>
          </p:cNvPr>
          <p:cNvSpPr>
            <a:spLocks noGrp="1"/>
          </p:cNvSpPr>
          <p:nvPr>
            <p:ph type="title"/>
          </p:nvPr>
        </p:nvSpPr>
        <p:spPr/>
        <p:txBody>
          <a:bodyPr/>
          <a:lstStyle/>
          <a:p>
            <a:r>
              <a:rPr lang="en-IN" dirty="0"/>
              <a:t>Example Problem</a:t>
            </a:r>
          </a:p>
        </p:txBody>
      </p:sp>
      <p:sp>
        <p:nvSpPr>
          <p:cNvPr id="3" name="Content Placeholder 2">
            <a:extLst>
              <a:ext uri="{FF2B5EF4-FFF2-40B4-BE49-F238E27FC236}">
                <a16:creationId xmlns:a16="http://schemas.microsoft.com/office/drawing/2014/main" id="{54BEE781-1AE0-4F0B-BCE3-E47F5004C043}"/>
              </a:ext>
            </a:extLst>
          </p:cNvPr>
          <p:cNvSpPr>
            <a:spLocks noGrp="1"/>
          </p:cNvSpPr>
          <p:nvPr>
            <p:ph idx="1"/>
          </p:nvPr>
        </p:nvSpPr>
        <p:spPr/>
        <p:txBody>
          <a:bodyPr/>
          <a:lstStyle/>
          <a:p>
            <a:pPr algn="just">
              <a:lnSpc>
                <a:spcPct val="107000"/>
              </a:lnSpc>
              <a:spcAft>
                <a:spcPts val="800"/>
              </a:spcAft>
            </a:pPr>
            <a:r>
              <a:rPr lang="en-IN" sz="2400" b="1" dirty="0">
                <a:effectLst/>
                <a:latin typeface="Calibri" panose="020F0502020204030204" pitchFamily="34" charset="0"/>
                <a:ea typeface="Calibri" panose="020F0502020204030204" pitchFamily="34" charset="0"/>
                <a:cs typeface="Mangal" panose="02040503050203030202" pitchFamily="18" charset="0"/>
              </a:rPr>
              <a:t>Problem: </a:t>
            </a:r>
            <a:r>
              <a:rPr lang="en-IN" sz="2400" dirty="0">
                <a:effectLst/>
                <a:latin typeface="Calibri" panose="020F0502020204030204" pitchFamily="34" charset="0"/>
                <a:ea typeface="Calibri" panose="020F0502020204030204" pitchFamily="34" charset="0"/>
                <a:cs typeface="Mangal" panose="02040503050203030202" pitchFamily="18" charset="0"/>
              </a:rPr>
              <a:t>Interface two 4K x 8 EPROMS and two 4K x 8 RAM chips with 8086. Select suitable maps.</a:t>
            </a:r>
          </a:p>
          <a:p>
            <a:pPr algn="just">
              <a:lnSpc>
                <a:spcPct val="107000"/>
              </a:lnSpc>
              <a:spcAft>
                <a:spcPts val="800"/>
              </a:spcAft>
            </a:pPr>
            <a:r>
              <a:rPr lang="en-IN" sz="2400" b="1" dirty="0">
                <a:effectLst/>
                <a:latin typeface="Calibri" panose="020F0502020204030204" pitchFamily="34" charset="0"/>
                <a:ea typeface="Calibri" panose="020F0502020204030204" pitchFamily="34" charset="0"/>
                <a:cs typeface="Mangal" panose="02040503050203030202" pitchFamily="18" charset="0"/>
              </a:rPr>
              <a:t>Solution: </a:t>
            </a:r>
            <a:r>
              <a:rPr lang="en-IN" sz="2400" dirty="0">
                <a:effectLst/>
                <a:latin typeface="Calibri" panose="020F0502020204030204" pitchFamily="34" charset="0"/>
                <a:ea typeface="Calibri" panose="020F0502020204030204" pitchFamily="34" charset="0"/>
                <a:cs typeface="Mangal" panose="02040503050203030202" pitchFamily="18" charset="0"/>
              </a:rPr>
              <a:t>We know that, after reset, the IP and CS are initialized to form address FFFF0h. Hence, this address must lie in the EPROM. The address of RAM may be selected any where in the 1 MB address space of 8086, but we will select the RAM address such that the address map of the system is continuous.</a:t>
            </a:r>
          </a:p>
          <a:p>
            <a:endParaRPr lang="en-IN" dirty="0"/>
          </a:p>
        </p:txBody>
      </p:sp>
      <p:sp>
        <p:nvSpPr>
          <p:cNvPr id="4" name="Slide Number Placeholder 3">
            <a:extLst>
              <a:ext uri="{FF2B5EF4-FFF2-40B4-BE49-F238E27FC236}">
                <a16:creationId xmlns:a16="http://schemas.microsoft.com/office/drawing/2014/main" id="{A88C315C-19FB-4959-BC99-DD2F528BE225}"/>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476235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72016-9909-40D2-AC56-9EDBF5CFB251}"/>
              </a:ext>
            </a:extLst>
          </p:cNvPr>
          <p:cNvSpPr>
            <a:spLocks noGrp="1"/>
          </p:cNvSpPr>
          <p:nvPr>
            <p:ph type="title"/>
          </p:nvPr>
        </p:nvSpPr>
        <p:spPr/>
        <p:txBody>
          <a:bodyPr/>
          <a:lstStyle/>
          <a:p>
            <a:r>
              <a:rPr lang="en-IN" dirty="0"/>
              <a:t>Memory Map Table</a:t>
            </a:r>
          </a:p>
        </p:txBody>
      </p:sp>
      <p:pic>
        <p:nvPicPr>
          <p:cNvPr id="7" name="Picture 6">
            <a:extLst>
              <a:ext uri="{FF2B5EF4-FFF2-40B4-BE49-F238E27FC236}">
                <a16:creationId xmlns:a16="http://schemas.microsoft.com/office/drawing/2014/main" id="{2EC7BFCD-FA15-40F5-8E50-50F3FB5A2810}"/>
              </a:ext>
            </a:extLst>
          </p:cNvPr>
          <p:cNvPicPr>
            <a:picLocks noChangeAspect="1"/>
          </p:cNvPicPr>
          <p:nvPr/>
        </p:nvPicPr>
        <p:blipFill>
          <a:blip r:embed="rId2"/>
          <a:stretch>
            <a:fillRect/>
          </a:stretch>
        </p:blipFill>
        <p:spPr>
          <a:xfrm>
            <a:off x="491111" y="2271550"/>
            <a:ext cx="11209778" cy="3334120"/>
          </a:xfrm>
          <a:prstGeom prst="rect">
            <a:avLst/>
          </a:prstGeom>
          <a:ln w="19050">
            <a:solidFill>
              <a:srgbClr val="0070C0"/>
            </a:solidFill>
          </a:ln>
        </p:spPr>
      </p:pic>
      <p:sp>
        <p:nvSpPr>
          <p:cNvPr id="3" name="Slide Number Placeholder 2">
            <a:extLst>
              <a:ext uri="{FF2B5EF4-FFF2-40B4-BE49-F238E27FC236}">
                <a16:creationId xmlns:a16="http://schemas.microsoft.com/office/drawing/2014/main" id="{703B2F1E-8BDE-4639-8CBC-40BF9A530671}"/>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3556622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DDA0E-B20B-4709-93DD-92C550031405}"/>
              </a:ext>
            </a:extLst>
          </p:cNvPr>
          <p:cNvSpPr>
            <a:spLocks noGrp="1"/>
          </p:cNvSpPr>
          <p:nvPr>
            <p:ph type="title"/>
          </p:nvPr>
        </p:nvSpPr>
        <p:spPr>
          <a:xfrm>
            <a:off x="2592925" y="624110"/>
            <a:ext cx="8911687" cy="886638"/>
          </a:xfrm>
        </p:spPr>
        <p:txBody>
          <a:bodyPr/>
          <a:lstStyle/>
          <a:p>
            <a:r>
              <a:rPr lang="en-IN" dirty="0"/>
              <a:t>Solution </a:t>
            </a:r>
            <a:r>
              <a:rPr lang="en-IN" sz="2000" dirty="0"/>
              <a:t>(</a:t>
            </a:r>
            <a:r>
              <a:rPr lang="en-IN" sz="2000" dirty="0" err="1"/>
              <a:t>cont</a:t>
            </a:r>
            <a:r>
              <a:rPr lang="en-IN" sz="2000" dirty="0"/>
              <a: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417C7C3-A00A-4FBC-824C-A22117E58D1C}"/>
                  </a:ext>
                </a:extLst>
              </p:cNvPr>
              <p:cNvSpPr>
                <a:spLocks noGrp="1"/>
              </p:cNvSpPr>
              <p:nvPr>
                <p:ph idx="1"/>
              </p:nvPr>
            </p:nvSpPr>
            <p:spPr>
              <a:xfrm>
                <a:off x="2592925" y="1714899"/>
                <a:ext cx="8915400" cy="4818423"/>
              </a:xfrm>
            </p:spPr>
            <p:txBody>
              <a:bodyPr>
                <a:normAutofit fontScale="85000" lnSpcReduction="20000"/>
              </a:bodyPr>
              <a:lstStyle/>
              <a:p>
                <a:pPr algn="just">
                  <a:lnSpc>
                    <a:spcPct val="107000"/>
                  </a:lnSpc>
                  <a:spcAft>
                    <a:spcPts val="800"/>
                  </a:spcAft>
                </a:pPr>
                <a:r>
                  <a:rPr lang="en-IN" sz="2400" dirty="0">
                    <a:effectLst/>
                    <a:latin typeface="Calibri" panose="020F0502020204030204" pitchFamily="34" charset="0"/>
                    <a:ea typeface="Calibri" panose="020F0502020204030204" pitchFamily="34" charset="0"/>
                    <a:cs typeface="Mangal" panose="02040503050203030202" pitchFamily="18" charset="0"/>
                  </a:rPr>
                  <a:t>Total 8K bytes of EPROM need 13 address lines A</a:t>
                </a:r>
                <a:r>
                  <a:rPr lang="en-IN" sz="2400" baseline="-25000" dirty="0">
                    <a:effectLst/>
                    <a:latin typeface="Calibri" panose="020F0502020204030204" pitchFamily="34" charset="0"/>
                    <a:ea typeface="Calibri" panose="020F0502020204030204" pitchFamily="34" charset="0"/>
                    <a:cs typeface="Mangal" panose="02040503050203030202" pitchFamily="18" charset="0"/>
                  </a:rPr>
                  <a:t>0</a:t>
                </a:r>
                <a:r>
                  <a:rPr lang="en-IN" sz="2400" dirty="0">
                    <a:effectLst/>
                    <a:latin typeface="Calibri" panose="020F0502020204030204" pitchFamily="34" charset="0"/>
                    <a:ea typeface="Calibri" panose="020F0502020204030204" pitchFamily="34" charset="0"/>
                    <a:cs typeface="Mangal" panose="02040503050203030202" pitchFamily="18" charset="0"/>
                  </a:rPr>
                  <a:t> – A</a:t>
                </a:r>
                <a:r>
                  <a:rPr lang="en-IN" sz="2400" baseline="-25000" dirty="0">
                    <a:effectLst/>
                    <a:latin typeface="Calibri" panose="020F0502020204030204" pitchFamily="34" charset="0"/>
                    <a:ea typeface="Calibri" panose="020F0502020204030204" pitchFamily="34" charset="0"/>
                    <a:cs typeface="Mangal" panose="02040503050203030202" pitchFamily="18" charset="0"/>
                  </a:rPr>
                  <a:t>12</a:t>
                </a:r>
                <a:r>
                  <a:rPr lang="en-IN" sz="2400" dirty="0">
                    <a:effectLst/>
                    <a:latin typeface="Calibri" panose="020F0502020204030204" pitchFamily="34" charset="0"/>
                    <a:ea typeface="Calibri" panose="020F0502020204030204" pitchFamily="34" charset="0"/>
                    <a:cs typeface="Mangal" panose="02040503050203030202" pitchFamily="18" charset="0"/>
                  </a:rPr>
                  <a:t> (since 2</a:t>
                </a:r>
                <a:r>
                  <a:rPr lang="en-IN" sz="2400" baseline="30000" dirty="0">
                    <a:effectLst/>
                    <a:latin typeface="Calibri" panose="020F0502020204030204" pitchFamily="34" charset="0"/>
                    <a:ea typeface="Calibri" panose="020F0502020204030204" pitchFamily="34" charset="0"/>
                    <a:cs typeface="Mangal" panose="02040503050203030202" pitchFamily="18" charset="0"/>
                  </a:rPr>
                  <a:t>13</a:t>
                </a:r>
                <a:r>
                  <a:rPr lang="en-IN" sz="2400" dirty="0">
                    <a:effectLst/>
                    <a:latin typeface="Calibri" panose="020F0502020204030204" pitchFamily="34" charset="0"/>
                    <a:ea typeface="Calibri" panose="020F0502020204030204" pitchFamily="34" charset="0"/>
                    <a:cs typeface="Mangal" panose="02040503050203030202" pitchFamily="18" charset="0"/>
                  </a:rPr>
                  <a:t> = 8K). Address lines A</a:t>
                </a:r>
                <a:r>
                  <a:rPr lang="en-IN" sz="2400" baseline="-25000" dirty="0">
                    <a:effectLst/>
                    <a:latin typeface="Calibri" panose="020F0502020204030204" pitchFamily="34" charset="0"/>
                    <a:ea typeface="Calibri" panose="020F0502020204030204" pitchFamily="34" charset="0"/>
                    <a:cs typeface="Mangal" panose="02040503050203030202" pitchFamily="18" charset="0"/>
                  </a:rPr>
                  <a:t>13</a:t>
                </a:r>
                <a:r>
                  <a:rPr lang="en-IN" sz="2400" dirty="0">
                    <a:effectLst/>
                    <a:latin typeface="Calibri" panose="020F0502020204030204" pitchFamily="34" charset="0"/>
                    <a:ea typeface="Calibri" panose="020F0502020204030204" pitchFamily="34" charset="0"/>
                    <a:cs typeface="Mangal" panose="02040503050203030202" pitchFamily="18" charset="0"/>
                  </a:rPr>
                  <a:t> – A</a:t>
                </a:r>
                <a:r>
                  <a:rPr lang="en-IN" sz="2400" baseline="-25000" dirty="0">
                    <a:effectLst/>
                    <a:latin typeface="Calibri" panose="020F0502020204030204" pitchFamily="34" charset="0"/>
                    <a:ea typeface="Calibri" panose="020F0502020204030204" pitchFamily="34" charset="0"/>
                    <a:cs typeface="Mangal" panose="02040503050203030202" pitchFamily="18" charset="0"/>
                  </a:rPr>
                  <a:t>19 </a:t>
                </a:r>
                <a:r>
                  <a:rPr lang="en-IN" sz="2400" dirty="0">
                    <a:effectLst/>
                    <a:latin typeface="Calibri" panose="020F0502020204030204" pitchFamily="34" charset="0"/>
                    <a:ea typeface="Calibri" panose="020F0502020204030204" pitchFamily="34" charset="0"/>
                    <a:cs typeface="Mangal" panose="02040503050203030202" pitchFamily="18" charset="0"/>
                  </a:rPr>
                  <a:t>are used for decoding to generate the chip select. The </a:t>
                </a:r>
                <a14:m>
                  <m:oMath xmlns:m="http://schemas.openxmlformats.org/officeDocument/2006/math">
                    <m:acc>
                      <m:accPr>
                        <m:chr m:val="̅"/>
                        <m:ctrlPr>
                          <a:rPr lang="en-IN" sz="2400" i="1">
                            <a:effectLst/>
                            <a:latin typeface="Cambria Math" panose="02040503050406030204" pitchFamily="18" charset="0"/>
                            <a:ea typeface="Times New Roman" panose="02020603050405020304" pitchFamily="18" charset="0"/>
                            <a:cs typeface="Mangal" panose="02040503050203030202" pitchFamily="18" charset="0"/>
                          </a:rPr>
                        </m:ctrlPr>
                      </m:accPr>
                      <m:e>
                        <m:r>
                          <a:rPr lang="en-IN" sz="2400" i="1">
                            <a:effectLst/>
                            <a:latin typeface="Cambria Math" panose="02040503050406030204" pitchFamily="18" charset="0"/>
                            <a:ea typeface="Times New Roman" panose="02020603050405020304" pitchFamily="18" charset="0"/>
                            <a:cs typeface="Mangal" panose="02040503050203030202" pitchFamily="18" charset="0"/>
                          </a:rPr>
                          <m:t>𝐵𝐻𝐸</m:t>
                        </m:r>
                      </m:e>
                    </m:acc>
                  </m:oMath>
                </a14:m>
                <a:r>
                  <a:rPr lang="en-IN" sz="2400" dirty="0">
                    <a:effectLst/>
                    <a:latin typeface="Calibri" panose="020F0502020204030204" pitchFamily="34" charset="0"/>
                    <a:ea typeface="Times New Roman" panose="02020603050405020304" pitchFamily="18" charset="0"/>
                    <a:cs typeface="Mangal" panose="02040503050203030202" pitchFamily="18" charset="0"/>
                  </a:rPr>
                  <a:t> signal goes low when a transfer is at odd address or higher byte of data is to be accessed. </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pPr>
                <a:r>
                  <a:rPr lang="en-IN" sz="2400" dirty="0">
                    <a:effectLst/>
                    <a:latin typeface="Calibri" panose="020F0502020204030204" pitchFamily="34" charset="0"/>
                    <a:ea typeface="Times New Roman" panose="02020603050405020304" pitchFamily="18" charset="0"/>
                    <a:cs typeface="Mangal" panose="02040503050203030202" pitchFamily="18" charset="0"/>
                  </a:rPr>
                  <a:t>The memory system in this example contains in total four 4K x 8 memory chips.</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pPr>
                <a:r>
                  <a:rPr lang="en-IN" sz="2400" dirty="0">
                    <a:effectLst/>
                    <a:latin typeface="Calibri" panose="020F0502020204030204" pitchFamily="34" charset="0"/>
                    <a:ea typeface="Times New Roman" panose="02020603050405020304" pitchFamily="18" charset="0"/>
                    <a:cs typeface="Mangal" panose="02040503050203030202" pitchFamily="18" charset="0"/>
                  </a:rPr>
                  <a:t>The two 4K x 8 chips of RAM and ROM are arranged in parallel to obtain 16-bit data bus width. If A0 is 0 is 0, </a:t>
                </a:r>
                <a:r>
                  <a:rPr lang="en-IN" sz="2400" dirty="0" err="1">
                    <a:effectLst/>
                    <a:latin typeface="Calibri" panose="020F0502020204030204" pitchFamily="34" charset="0"/>
                    <a:ea typeface="Times New Roman" panose="02020603050405020304" pitchFamily="18" charset="0"/>
                    <a:cs typeface="Mangal" panose="02040503050203030202" pitchFamily="18" charset="0"/>
                  </a:rPr>
                  <a:t>i.e</a:t>
                </a:r>
                <a:r>
                  <a:rPr lang="en-IN" sz="2400" dirty="0">
                    <a:effectLst/>
                    <a:latin typeface="Calibri" panose="020F0502020204030204" pitchFamily="34" charset="0"/>
                    <a:ea typeface="Times New Roman" panose="02020603050405020304" pitchFamily="18" charset="0"/>
                    <a:cs typeface="Mangal" panose="02040503050203030202" pitchFamily="18" charset="0"/>
                  </a:rPr>
                  <a:t> the address is even and is in RAM, then the lower RAM chip is selected indicating 8-bit transfer at an even address.</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pPr>
                <a:r>
                  <a:rPr lang="en-IN" sz="2400" dirty="0">
                    <a:effectLst/>
                    <a:latin typeface="Calibri" panose="020F0502020204030204" pitchFamily="34" charset="0"/>
                    <a:ea typeface="Times New Roman" panose="02020603050405020304" pitchFamily="18" charset="0"/>
                    <a:cs typeface="Mangal" panose="02040503050203030202" pitchFamily="18" charset="0"/>
                  </a:rPr>
                  <a:t>If </a:t>
                </a:r>
                <a:r>
                  <a:rPr lang="en-IN" sz="2400" dirty="0">
                    <a:latin typeface="Calibri" panose="020F0502020204030204" pitchFamily="34" charset="0"/>
                    <a:ea typeface="Calibri" panose="020F0502020204030204" pitchFamily="34" charset="0"/>
                    <a:cs typeface="Mangal" panose="02040503050203030202" pitchFamily="18" charset="0"/>
                  </a:rPr>
                  <a:t>A</a:t>
                </a:r>
                <a:r>
                  <a:rPr lang="en-IN" sz="2400" baseline="-25000" dirty="0">
                    <a:latin typeface="Calibri" panose="020F0502020204030204" pitchFamily="34" charset="0"/>
                    <a:ea typeface="Calibri" panose="020F0502020204030204" pitchFamily="34" charset="0"/>
                    <a:cs typeface="Mangal" panose="02040503050203030202" pitchFamily="18" charset="0"/>
                  </a:rPr>
                  <a:t>0</a:t>
                </a:r>
                <a:r>
                  <a:rPr lang="en-IN" sz="2400" dirty="0">
                    <a:effectLst/>
                    <a:latin typeface="Calibri" panose="020F0502020204030204" pitchFamily="34" charset="0"/>
                    <a:ea typeface="Times New Roman" panose="02020603050405020304" pitchFamily="18" charset="0"/>
                    <a:cs typeface="Mangal" panose="02040503050203030202" pitchFamily="18" charset="0"/>
                  </a:rPr>
                  <a:t> is 1, i.e., the address is odd and is in RAM, the </a:t>
                </a:r>
                <a14:m>
                  <m:oMath xmlns:m="http://schemas.openxmlformats.org/officeDocument/2006/math">
                    <m:acc>
                      <m:accPr>
                        <m:chr m:val="̅"/>
                        <m:ctrlPr>
                          <a:rPr lang="en-IN" sz="2400" i="1">
                            <a:effectLst/>
                            <a:latin typeface="Cambria Math" panose="02040503050406030204" pitchFamily="18" charset="0"/>
                            <a:ea typeface="Times New Roman" panose="02020603050405020304" pitchFamily="18" charset="0"/>
                            <a:cs typeface="Mangal" panose="02040503050203030202" pitchFamily="18" charset="0"/>
                          </a:rPr>
                        </m:ctrlPr>
                      </m:accPr>
                      <m:e>
                        <m:r>
                          <a:rPr lang="en-IN" sz="2400" i="1">
                            <a:effectLst/>
                            <a:latin typeface="Cambria Math" panose="02040503050406030204" pitchFamily="18" charset="0"/>
                            <a:ea typeface="Times New Roman" panose="02020603050405020304" pitchFamily="18" charset="0"/>
                            <a:cs typeface="Mangal" panose="02040503050203030202" pitchFamily="18" charset="0"/>
                          </a:rPr>
                          <m:t>𝐵𝐻𝐸</m:t>
                        </m:r>
                      </m:e>
                    </m:acc>
                  </m:oMath>
                </a14:m>
                <a:r>
                  <a:rPr lang="en-IN" sz="2400" dirty="0">
                    <a:effectLst/>
                    <a:latin typeface="Calibri" panose="020F0502020204030204" pitchFamily="34" charset="0"/>
                    <a:ea typeface="Times New Roman" panose="02020603050405020304" pitchFamily="18" charset="0"/>
                    <a:cs typeface="Mangal" panose="02040503050203030202" pitchFamily="18" charset="0"/>
                  </a:rPr>
                  <a:t> signal goes low, the upper RAM chip is selected, further indicating that the 8-bit transfer is at an odd address. </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pPr>
                <a:r>
                  <a:rPr lang="en-IN" sz="2400" dirty="0">
                    <a:effectLst/>
                    <a:latin typeface="Calibri" panose="020F0502020204030204" pitchFamily="34" charset="0"/>
                    <a:ea typeface="Times New Roman" panose="02020603050405020304" pitchFamily="18" charset="0"/>
                    <a:cs typeface="Mangal" panose="02040503050203030202" pitchFamily="18" charset="0"/>
                  </a:rPr>
                  <a:t>If </a:t>
                </a:r>
                <a:r>
                  <a:rPr lang="en-IN" sz="2400" dirty="0">
                    <a:latin typeface="Calibri" panose="020F0502020204030204" pitchFamily="34" charset="0"/>
                    <a:ea typeface="Calibri" panose="020F0502020204030204" pitchFamily="34" charset="0"/>
                    <a:cs typeface="Mangal" panose="02040503050203030202" pitchFamily="18" charset="0"/>
                  </a:rPr>
                  <a:t>A</a:t>
                </a:r>
                <a:r>
                  <a:rPr lang="en-IN" sz="2400" baseline="-25000" dirty="0">
                    <a:latin typeface="Calibri" panose="020F0502020204030204" pitchFamily="34" charset="0"/>
                    <a:ea typeface="Calibri" panose="020F0502020204030204" pitchFamily="34" charset="0"/>
                    <a:cs typeface="Mangal" panose="02040503050203030202" pitchFamily="18" charset="0"/>
                  </a:rPr>
                  <a:t>0</a:t>
                </a:r>
                <a:r>
                  <a:rPr lang="en-IN" sz="2400" dirty="0">
                    <a:effectLst/>
                    <a:latin typeface="Calibri" panose="020F0502020204030204" pitchFamily="34" charset="0"/>
                    <a:ea typeface="Times New Roman" panose="02020603050405020304" pitchFamily="18" charset="0"/>
                    <a:cs typeface="Mangal" panose="02040503050203030202" pitchFamily="18" charset="0"/>
                  </a:rPr>
                  <a:t> and </a:t>
                </a:r>
                <a14:m>
                  <m:oMath xmlns:m="http://schemas.openxmlformats.org/officeDocument/2006/math">
                    <m:acc>
                      <m:accPr>
                        <m:chr m:val="̅"/>
                        <m:ctrlPr>
                          <a:rPr lang="en-IN" sz="2400" i="1">
                            <a:effectLst/>
                            <a:latin typeface="Cambria Math" panose="02040503050406030204" pitchFamily="18" charset="0"/>
                            <a:ea typeface="Times New Roman" panose="02020603050405020304" pitchFamily="18" charset="0"/>
                            <a:cs typeface="Mangal" panose="02040503050203030202" pitchFamily="18" charset="0"/>
                          </a:rPr>
                        </m:ctrlPr>
                      </m:accPr>
                      <m:e>
                        <m:r>
                          <a:rPr lang="en-IN" sz="2400" i="1">
                            <a:effectLst/>
                            <a:latin typeface="Cambria Math" panose="02040503050406030204" pitchFamily="18" charset="0"/>
                            <a:ea typeface="Times New Roman" panose="02020603050405020304" pitchFamily="18" charset="0"/>
                            <a:cs typeface="Mangal" panose="02040503050203030202" pitchFamily="18" charset="0"/>
                          </a:rPr>
                          <m:t>𝐵𝐻𝐸</m:t>
                        </m:r>
                      </m:e>
                    </m:acc>
                  </m:oMath>
                </a14:m>
                <a:r>
                  <a:rPr lang="en-IN" sz="2400" dirty="0">
                    <a:effectLst/>
                    <a:latin typeface="Calibri" panose="020F0502020204030204" pitchFamily="34" charset="0"/>
                    <a:ea typeface="Times New Roman" panose="02020603050405020304" pitchFamily="18" charset="0"/>
                    <a:cs typeface="Mangal" panose="02040503050203030202" pitchFamily="18" charset="0"/>
                  </a:rPr>
                  <a:t> both are at 0, both the RAM and ROM chips are selected i.e. the data transfer is 16 bits.</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mc:Choice>
        <mc:Fallback xmlns="">
          <p:sp>
            <p:nvSpPr>
              <p:cNvPr id="3" name="Content Placeholder 2">
                <a:extLst>
                  <a:ext uri="{FF2B5EF4-FFF2-40B4-BE49-F238E27FC236}">
                    <a16:creationId xmlns:a16="http://schemas.microsoft.com/office/drawing/2014/main" id="{6417C7C3-A00A-4FBC-824C-A22117E58D1C}"/>
                  </a:ext>
                </a:extLst>
              </p:cNvPr>
              <p:cNvSpPr>
                <a:spLocks noGrp="1" noRot="1" noChangeAspect="1" noMove="1" noResize="1" noEditPoints="1" noAdjustHandles="1" noChangeArrowheads="1" noChangeShapeType="1" noTextEdit="1"/>
              </p:cNvSpPr>
              <p:nvPr>
                <p:ph idx="1"/>
              </p:nvPr>
            </p:nvSpPr>
            <p:spPr>
              <a:xfrm>
                <a:off x="2592925" y="1714899"/>
                <a:ext cx="8915400" cy="4818423"/>
              </a:xfrm>
              <a:blipFill>
                <a:blip r:embed="rId2"/>
                <a:stretch>
                  <a:fillRect l="-615" t="-1391" r="-684"/>
                </a:stretch>
              </a:blipFill>
            </p:spPr>
            <p:txBody>
              <a:bodyPr/>
              <a:lstStyle/>
              <a:p>
                <a:r>
                  <a:rPr lang="en-IN">
                    <a:noFill/>
                  </a:rPr>
                  <a:t> </a:t>
                </a:r>
              </a:p>
            </p:txBody>
          </p:sp>
        </mc:Fallback>
      </mc:AlternateContent>
      <p:sp>
        <p:nvSpPr>
          <p:cNvPr id="4" name="Slide Number Placeholder 3">
            <a:extLst>
              <a:ext uri="{FF2B5EF4-FFF2-40B4-BE49-F238E27FC236}">
                <a16:creationId xmlns:a16="http://schemas.microsoft.com/office/drawing/2014/main" id="{D7893EAD-E3BE-4C64-9B89-327FCDD6F5FE}"/>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2561018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84BB4-03A7-4992-9A9F-365741744193}"/>
              </a:ext>
            </a:extLst>
          </p:cNvPr>
          <p:cNvSpPr>
            <a:spLocks noGrp="1"/>
          </p:cNvSpPr>
          <p:nvPr>
            <p:ph type="title"/>
          </p:nvPr>
        </p:nvSpPr>
        <p:spPr/>
        <p:txBody>
          <a:bodyPr/>
          <a:lstStyle/>
          <a:p>
            <a:r>
              <a:rPr lang="en-IN" dirty="0"/>
              <a:t>Address Map</a:t>
            </a:r>
          </a:p>
        </p:txBody>
      </p:sp>
      <p:pic>
        <p:nvPicPr>
          <p:cNvPr id="4" name="Picture 3">
            <a:extLst>
              <a:ext uri="{FF2B5EF4-FFF2-40B4-BE49-F238E27FC236}">
                <a16:creationId xmlns:a16="http://schemas.microsoft.com/office/drawing/2014/main" id="{51E6C17F-84F4-46A2-ADDE-7AF105512A0C}"/>
              </a:ext>
            </a:extLst>
          </p:cNvPr>
          <p:cNvPicPr>
            <a:picLocks noChangeAspect="1"/>
          </p:cNvPicPr>
          <p:nvPr/>
        </p:nvPicPr>
        <p:blipFill>
          <a:blip r:embed="rId2"/>
          <a:stretch>
            <a:fillRect/>
          </a:stretch>
        </p:blipFill>
        <p:spPr>
          <a:xfrm>
            <a:off x="1357175" y="2086211"/>
            <a:ext cx="10291628" cy="3638728"/>
          </a:xfrm>
          <a:prstGeom prst="rect">
            <a:avLst/>
          </a:prstGeom>
          <a:solidFill>
            <a:schemeClr val="accent6">
              <a:lumMod val="20000"/>
              <a:lumOff val="80000"/>
            </a:schemeClr>
          </a:solidFill>
          <a:ln w="19050">
            <a:solidFill>
              <a:srgbClr val="0070C0"/>
            </a:solidFill>
          </a:ln>
        </p:spPr>
      </p:pic>
      <p:grpSp>
        <p:nvGrpSpPr>
          <p:cNvPr id="9" name="Group 8">
            <a:extLst>
              <a:ext uri="{FF2B5EF4-FFF2-40B4-BE49-F238E27FC236}">
                <a16:creationId xmlns:a16="http://schemas.microsoft.com/office/drawing/2014/main" id="{C341718B-5C43-4BC7-BF89-DB0D616A5B0D}"/>
              </a:ext>
            </a:extLst>
          </p:cNvPr>
          <p:cNvGrpSpPr/>
          <p:nvPr/>
        </p:nvGrpSpPr>
        <p:grpSpPr>
          <a:xfrm>
            <a:off x="1547446" y="2425202"/>
            <a:ext cx="5932429" cy="369332"/>
            <a:chOff x="1533378" y="2398955"/>
            <a:chExt cx="5932429" cy="369332"/>
          </a:xfrm>
        </p:grpSpPr>
        <p:sp>
          <p:nvSpPr>
            <p:cNvPr id="7" name="Rectangle 6">
              <a:extLst>
                <a:ext uri="{FF2B5EF4-FFF2-40B4-BE49-F238E27FC236}">
                  <a16:creationId xmlns:a16="http://schemas.microsoft.com/office/drawing/2014/main" id="{0DEBC8C7-7A39-4E82-BFE6-1EEC086AC46A}"/>
                </a:ext>
              </a:extLst>
            </p:cNvPr>
            <p:cNvSpPr/>
            <p:nvPr/>
          </p:nvSpPr>
          <p:spPr>
            <a:xfrm>
              <a:off x="4575034" y="2398955"/>
              <a:ext cx="2890773" cy="344243"/>
            </a:xfrm>
            <a:prstGeom prst="rect">
              <a:avLst/>
            </a:prstGeom>
            <a:solidFill>
              <a:srgbClr val="F6ADE5">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entury Gothic"/>
                <a:ea typeface="+mn-ea"/>
                <a:cs typeface="+mn-cs"/>
              </a:endParaRPr>
            </a:p>
          </p:txBody>
        </p:sp>
        <p:sp>
          <p:nvSpPr>
            <p:cNvPr id="8" name="TextBox 7">
              <a:extLst>
                <a:ext uri="{FF2B5EF4-FFF2-40B4-BE49-F238E27FC236}">
                  <a16:creationId xmlns:a16="http://schemas.microsoft.com/office/drawing/2014/main" id="{273FD371-6C3B-46B4-BD47-70ED175CE4EA}"/>
                </a:ext>
              </a:extLst>
            </p:cNvPr>
            <p:cNvSpPr txBox="1"/>
            <p:nvPr/>
          </p:nvSpPr>
          <p:spPr>
            <a:xfrm>
              <a:off x="1533378" y="2398955"/>
              <a:ext cx="3041656" cy="369332"/>
            </a:xfrm>
            <a:prstGeom prst="rect">
              <a:avLst/>
            </a:prstGeom>
            <a:solidFill>
              <a:srgbClr val="F6ADE5">
                <a:alpha val="40000"/>
              </a:srgbClr>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entury Gothic"/>
                <a:ea typeface="+mn-ea"/>
                <a:cs typeface="+mn-cs"/>
              </a:endParaRPr>
            </a:p>
          </p:txBody>
        </p:sp>
      </p:grpSp>
      <p:sp>
        <p:nvSpPr>
          <p:cNvPr id="3" name="Slide Number Placeholder 2">
            <a:extLst>
              <a:ext uri="{FF2B5EF4-FFF2-40B4-BE49-F238E27FC236}">
                <a16:creationId xmlns:a16="http://schemas.microsoft.com/office/drawing/2014/main" id="{66CE74B2-5CD8-43A3-B180-A350063E3CF6}"/>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112243898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276</TotalTime>
  <Words>3952</Words>
  <Application>Microsoft Office PowerPoint</Application>
  <PresentationFormat>Widescreen</PresentationFormat>
  <Paragraphs>449</Paragraphs>
  <Slides>55</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55</vt:i4>
      </vt:variant>
    </vt:vector>
  </HeadingPairs>
  <TitlesOfParts>
    <vt:vector size="67" baseType="lpstr">
      <vt:lpstr>Arial</vt:lpstr>
      <vt:lpstr>Bookman Old Style</vt:lpstr>
      <vt:lpstr>Calibri</vt:lpstr>
      <vt:lpstr>Cambria Math</vt:lpstr>
      <vt:lpstr>Century Gothic</vt:lpstr>
      <vt:lpstr>Courier New</vt:lpstr>
      <vt:lpstr>Edwardian Script ITC</vt:lpstr>
      <vt:lpstr>Mangal</vt:lpstr>
      <vt:lpstr>Times New Roman</vt:lpstr>
      <vt:lpstr>Wingdings</vt:lpstr>
      <vt:lpstr>Wingdings 3</vt:lpstr>
      <vt:lpstr>Wisp</vt:lpstr>
      <vt:lpstr>        18ECC203J – Module 3 8086 Interfacing with Memory and Programmable Devices  S – 1, 2, 3   </vt:lpstr>
      <vt:lpstr>S – 1 Semiconductor memory interfacing &amp; Dynamic RAM interfacing</vt:lpstr>
      <vt:lpstr>Semiconductor RAM</vt:lpstr>
      <vt:lpstr>RECAP:- Physical Memory Organisation  (Module 1, Session 6, Slide No. 12)</vt:lpstr>
      <vt:lpstr>Procedure to Interface RAM</vt:lpstr>
      <vt:lpstr>Example Problem</vt:lpstr>
      <vt:lpstr>Memory Map Table</vt:lpstr>
      <vt:lpstr>Solution (cont…)</vt:lpstr>
      <vt:lpstr>Address Map</vt:lpstr>
      <vt:lpstr>Diagram</vt:lpstr>
      <vt:lpstr>Dynamic RAM</vt:lpstr>
      <vt:lpstr>Dynamic RAM (Contd…)</vt:lpstr>
      <vt:lpstr>Refresh Cycle</vt:lpstr>
      <vt:lpstr>Refresh Cycle (2)</vt:lpstr>
      <vt:lpstr>Refresh Cycle (3)</vt:lpstr>
      <vt:lpstr>Refresh Cycle (4)</vt:lpstr>
      <vt:lpstr>DRAM </vt:lpstr>
      <vt:lpstr>Refresh Cycle (5)</vt:lpstr>
      <vt:lpstr>S – 2 Programmable Peripheral Interface 8255 &amp; Interfacing 8255 with 8086 and programming </vt:lpstr>
      <vt:lpstr>8255 – Ports </vt:lpstr>
      <vt:lpstr>8255 – Ports (2)</vt:lpstr>
      <vt:lpstr>Pin Diagram</vt:lpstr>
      <vt:lpstr>Signal Description</vt:lpstr>
      <vt:lpstr>Signal Description (2)</vt:lpstr>
      <vt:lpstr>8255 – Addressing Ports </vt:lpstr>
      <vt:lpstr>Signal Description (3)</vt:lpstr>
      <vt:lpstr>8255 –  Internal  Architecture</vt:lpstr>
      <vt:lpstr>Architecture – Explanation</vt:lpstr>
      <vt:lpstr>Architecture – Explanation (2)</vt:lpstr>
      <vt:lpstr>BSR and IO Mode</vt:lpstr>
      <vt:lpstr>BSR Mode</vt:lpstr>
      <vt:lpstr>BSR Mode</vt:lpstr>
      <vt:lpstr>I/O Mode CWR</vt:lpstr>
      <vt:lpstr>Mode 0 (Basic I/O mode)</vt:lpstr>
      <vt:lpstr>Mode 1 (Strobed input/output mode )</vt:lpstr>
      <vt:lpstr>Mode 2 (Strobed bidirectional I/O)</vt:lpstr>
      <vt:lpstr>S – 3 Interfacing ADC with 8086 and programming &amp; Interfacing DAC with 8086 and programming</vt:lpstr>
      <vt:lpstr>Analog-to-Digital Converter (ADC)</vt:lpstr>
      <vt:lpstr>Analog-to-Digital Converter (2)</vt:lpstr>
      <vt:lpstr>ADC Interfacing – General Algorithm</vt:lpstr>
      <vt:lpstr>ADC 808 and 809 Characteristics</vt:lpstr>
      <vt:lpstr>Table</vt:lpstr>
      <vt:lpstr>Block  Diagram</vt:lpstr>
      <vt:lpstr>Pin Diagram</vt:lpstr>
      <vt:lpstr>Example Interfacing Problem</vt:lpstr>
      <vt:lpstr>Interfacing Diagram</vt:lpstr>
      <vt:lpstr>ALP to interface 8086 and 808</vt:lpstr>
      <vt:lpstr>Digital Analog Converters</vt:lpstr>
      <vt:lpstr>Digital Analog Converters (2)</vt:lpstr>
      <vt:lpstr>Pin Diagram</vt:lpstr>
      <vt:lpstr>8086 – AD7253 Interface Diagram</vt:lpstr>
      <vt:lpstr>Code</vt:lpstr>
      <vt:lpstr>ALP - Explanation</vt:lpstr>
      <vt:lpstr>Learning Resource</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18ECC203J – Module 3 8086 Interfacing with Memory and Programmable Devices  S – 1, 2, 3</dc:title>
  <dc:creator>Mangal Girish</dc:creator>
  <cp:lastModifiedBy>DELL</cp:lastModifiedBy>
  <cp:revision>4</cp:revision>
  <dcterms:created xsi:type="dcterms:W3CDTF">2020-09-21T08:58:36Z</dcterms:created>
  <dcterms:modified xsi:type="dcterms:W3CDTF">2022-09-22T09:38:36Z</dcterms:modified>
</cp:coreProperties>
</file>