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336" r:id="rId2"/>
    <p:sldId id="385" r:id="rId3"/>
    <p:sldId id="361" r:id="rId4"/>
    <p:sldId id="384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42" r:id="rId28"/>
    <p:sldId id="337" r:id="rId29"/>
    <p:sldId id="338" r:id="rId30"/>
    <p:sldId id="339" r:id="rId31"/>
    <p:sldId id="340" r:id="rId32"/>
    <p:sldId id="257" r:id="rId33"/>
    <p:sldId id="341" r:id="rId34"/>
    <p:sldId id="258" r:id="rId35"/>
    <p:sldId id="3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29AB5-54A5-4DC7-8A77-2F6369B32B5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8F76-A6B3-426D-B172-D08EC5C9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8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46D149D-260B-4441-9FBD-2303156B5F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73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9E00C26-E4B9-4625-A037-527DC43BA3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9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7090740-F8AF-4168-9267-9B28C99265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9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  <p:sldLayoutId id="2147483666" r:id="rId18"/>
    <p:sldLayoutId id="214748366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232452"/>
            <a:ext cx="8915399" cy="340580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18ECC203J – Module 1</a:t>
            </a:r>
            <a:b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600" dirty="0"/>
              <a:t>Intel 8086 – Architecture, Signals and Features</a:t>
            </a:r>
            <a:br>
              <a:rPr lang="en-US" sz="3600" dirty="0"/>
            </a:br>
            <a:r>
              <a:rPr lang="en-US" sz="4900" b="1" dirty="0">
                <a:latin typeface="Bookman Old Style" panose="02050604050505020204" pitchFamily="18" charset="0"/>
              </a:rPr>
              <a:t>S </a:t>
            </a:r>
            <a:r>
              <a:rPr lang="en-US" sz="4800" dirty="0"/>
              <a:t>– </a:t>
            </a:r>
            <a:r>
              <a:rPr lang="en-US" sz="4900" b="1" dirty="0">
                <a:latin typeface="Bookman Old Style" panose="02050604050505020204" pitchFamily="18" charset="0"/>
              </a:rPr>
              <a:t>1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                                                                                                      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Prepared by,</a:t>
            </a:r>
          </a:p>
          <a:p>
            <a:pPr algn="r"/>
            <a:r>
              <a:rPr lang="en-US" b="1" dirty="0">
                <a:latin typeface="+mj-lt"/>
              </a:rPr>
              <a:t>Dr. R. </a:t>
            </a:r>
            <a:r>
              <a:rPr lang="en-US" b="1" dirty="0" err="1">
                <a:latin typeface="+mj-lt"/>
              </a:rPr>
              <a:t>Manohari</a:t>
            </a:r>
            <a:endParaRPr lang="en-US" b="1" dirty="0">
              <a:latin typeface="+mj-lt"/>
            </a:endParaRPr>
          </a:p>
          <a:p>
            <a:pPr algn="r"/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b="1" dirty="0" err="1">
                <a:cs typeface="Times New Roman" panose="02020603050405020304" pitchFamily="18" charset="0"/>
              </a:rPr>
              <a:t>Dr.T.Rajal</a:t>
            </a:r>
            <a:r>
              <a:rPr lang="en-US" b="1" dirty="0" err="1"/>
              <a:t>akshmi</a:t>
            </a:r>
            <a:endParaRPr lang="en-US" b="1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UNIVAC - 1951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81200"/>
            <a:ext cx="5486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first fully electronic </a:t>
            </a:r>
            <a:r>
              <a:rPr lang="en-US" sz="2800" b="1"/>
              <a:t>digital</a:t>
            </a:r>
            <a:r>
              <a:rPr lang="en-US" sz="2800"/>
              <a:t> computer built in the U.S. </a:t>
            </a:r>
          </a:p>
          <a:p>
            <a:pPr>
              <a:lnSpc>
                <a:spcPct val="90000"/>
              </a:lnSpc>
            </a:pPr>
            <a:r>
              <a:rPr lang="en-US" sz="2800"/>
              <a:t>Created at the University of Pennsylvania </a:t>
            </a:r>
          </a:p>
          <a:p>
            <a:pPr>
              <a:lnSpc>
                <a:spcPct val="90000"/>
              </a:lnSpc>
            </a:pPr>
            <a:r>
              <a:rPr lang="en-US" sz="2800"/>
              <a:t>ENIAC weighed 30 tons </a:t>
            </a:r>
          </a:p>
          <a:p>
            <a:pPr>
              <a:lnSpc>
                <a:spcPct val="90000"/>
              </a:lnSpc>
            </a:pPr>
            <a:r>
              <a:rPr lang="en-US" sz="2800"/>
              <a:t>contained 18,000 vacuum tubes </a:t>
            </a:r>
          </a:p>
          <a:p>
            <a:pPr>
              <a:lnSpc>
                <a:spcPct val="90000"/>
              </a:lnSpc>
            </a:pPr>
            <a:r>
              <a:rPr lang="en-US" sz="2800"/>
              <a:t>Cost a paltry $487,000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pic>
        <p:nvPicPr>
          <p:cNvPr id="14341" name="Picture 5" descr="univac1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1828800"/>
            <a:ext cx="4334933" cy="21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univac11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4114801"/>
            <a:ext cx="43688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22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Grace Hopper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81200"/>
            <a:ext cx="6197600" cy="4114800"/>
          </a:xfrm>
        </p:spPr>
        <p:txBody>
          <a:bodyPr/>
          <a:lstStyle/>
          <a:p>
            <a:r>
              <a:rPr lang="en-US" sz="2800"/>
              <a:t>Programmed UNIVAC</a:t>
            </a:r>
          </a:p>
          <a:p>
            <a:r>
              <a:rPr lang="en-US" sz="2800"/>
              <a:t>Recipient of Computer Science’s first “Man of the Year Award”</a:t>
            </a:r>
          </a:p>
        </p:txBody>
      </p:sp>
      <p:pic>
        <p:nvPicPr>
          <p:cNvPr id="7173" name="Picture 5" descr="grace_hop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20999"/>
          <a:stretch>
            <a:fillRect/>
          </a:stretch>
        </p:blipFill>
        <p:spPr bwMode="auto">
          <a:xfrm>
            <a:off x="7518400" y="1752600"/>
            <a:ext cx="4064000" cy="390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30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 descr="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" t="18182" r="25757" b="13132"/>
          <a:stretch>
            <a:fillRect/>
          </a:stretch>
        </p:blipFill>
        <p:spPr bwMode="auto">
          <a:xfrm>
            <a:off x="304800" y="1828801"/>
            <a:ext cx="7112000" cy="40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Computer Bug - 1945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416800" y="1981200"/>
            <a:ext cx="457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Relay switches part of computers</a:t>
            </a:r>
          </a:p>
          <a:p>
            <a:pPr>
              <a:lnSpc>
                <a:spcPct val="90000"/>
              </a:lnSpc>
            </a:pPr>
            <a:r>
              <a:rPr lang="en-US" sz="2800"/>
              <a:t>Grace Hopper found a moth stuck in a relay responsible for a malfunction</a:t>
            </a:r>
          </a:p>
          <a:p>
            <a:pPr>
              <a:lnSpc>
                <a:spcPct val="90000"/>
              </a:lnSpc>
            </a:pPr>
            <a:r>
              <a:rPr lang="en-US" sz="2800"/>
              <a:t>Called it “debugging” a computer</a:t>
            </a:r>
          </a:p>
        </p:txBody>
      </p:sp>
    </p:spTree>
    <p:extLst>
      <p:ext uri="{BB962C8B-B14F-4D97-AF65-F5344CB8AC3E}">
        <p14:creationId xmlns:p14="http://schemas.microsoft.com/office/powerpoint/2010/main" val="329949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04800"/>
            <a:ext cx="103632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First Transistor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05600" y="1600200"/>
            <a:ext cx="5791200" cy="4114800"/>
          </a:xfrm>
        </p:spPr>
        <p:txBody>
          <a:bodyPr>
            <a:normAutofit lnSpcReduction="10000"/>
          </a:bodyPr>
          <a:lstStyle/>
          <a:p>
            <a:r>
              <a:rPr lang="en-US" sz="2800"/>
              <a:t>Uses Silicon</a:t>
            </a:r>
          </a:p>
          <a:p>
            <a:r>
              <a:rPr lang="en-US" sz="2800"/>
              <a:t>developed in 1948</a:t>
            </a:r>
          </a:p>
          <a:p>
            <a:r>
              <a:rPr lang="en-US" sz="2800"/>
              <a:t>won a Nobel prize</a:t>
            </a:r>
          </a:p>
          <a:p>
            <a:r>
              <a:rPr lang="en-US" sz="2800"/>
              <a:t>on-off switch</a:t>
            </a:r>
          </a:p>
          <a:p>
            <a:endParaRPr lang="en-US" sz="2800"/>
          </a:p>
          <a:p>
            <a:r>
              <a:rPr lang="en-US" sz="2800"/>
              <a:t>Second Generation Computers used Transistors, starting in 1956</a:t>
            </a:r>
          </a:p>
          <a:p>
            <a:endParaRPr lang="en-US" sz="2800"/>
          </a:p>
          <a:p>
            <a:endParaRPr lang="en-US" sz="2800"/>
          </a:p>
        </p:txBody>
      </p:sp>
      <p:pic>
        <p:nvPicPr>
          <p:cNvPr id="11269" name="Picture 5" descr="transi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7" r="20969"/>
          <a:stretch>
            <a:fillRect/>
          </a:stretch>
        </p:blipFill>
        <p:spPr bwMode="auto">
          <a:xfrm>
            <a:off x="0" y="914400"/>
            <a:ext cx="65278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Generation – 1956-1963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1956 – Computers began to incorporate </a:t>
            </a:r>
            <a:r>
              <a:rPr lang="en-US" b="1" i="1"/>
              <a:t>Transistors</a:t>
            </a:r>
          </a:p>
          <a:p>
            <a:r>
              <a:rPr lang="en-US"/>
              <a:t>Replaced vacuum tubes with Transistors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1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rst_integrated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12192000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>
          <a:xfrm>
            <a:off x="1117600" y="228600"/>
            <a:ext cx="10363200" cy="1143000"/>
          </a:xfrm>
        </p:spPr>
        <p:txBody>
          <a:bodyPr/>
          <a:lstStyle/>
          <a:p>
            <a:r>
              <a:rPr lang="en-US"/>
              <a:t>Integrated Circuits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219200" y="5029200"/>
            <a:ext cx="10972800" cy="1828800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Third Generation Computers used Integrated Circuits (chips).</a:t>
            </a:r>
          </a:p>
          <a:p>
            <a:r>
              <a:rPr lang="en-US" sz="2400">
                <a:solidFill>
                  <a:schemeClr val="bg1"/>
                </a:solidFill>
              </a:rPr>
              <a:t>Integrated Circuits are transistors, resistors, and capacitors integrated together into a single “chip”</a:t>
            </a:r>
          </a:p>
        </p:txBody>
      </p:sp>
    </p:spTree>
    <p:extLst>
      <p:ext uri="{BB962C8B-B14F-4D97-AF65-F5344CB8AC3E}">
        <p14:creationId xmlns:p14="http://schemas.microsoft.com/office/powerpoint/2010/main" val="2697445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Software – Instructions for Computer</a:t>
            </a:r>
          </a:p>
          <a:p>
            <a:r>
              <a:rPr lang="en-US"/>
              <a:t>Operating system is set of instructions loaded each time a computer is started</a:t>
            </a:r>
          </a:p>
          <a:p>
            <a:r>
              <a:rPr lang="en-US"/>
              <a:t>Program is instructions loaded when needed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2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 Generation – 1964-1971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1964-1971</a:t>
            </a:r>
          </a:p>
          <a:p>
            <a:r>
              <a:rPr lang="en-US"/>
              <a:t>Integrated Circuit</a:t>
            </a:r>
          </a:p>
          <a:p>
            <a:r>
              <a:rPr lang="en-US"/>
              <a:t>Operating System</a:t>
            </a:r>
          </a:p>
          <a:p>
            <a:r>
              <a:rPr lang="en-US"/>
              <a:t>Getting smaller, cheaper</a:t>
            </a:r>
          </a:p>
        </p:txBody>
      </p:sp>
    </p:spTree>
    <p:extLst>
      <p:ext uri="{BB962C8B-B14F-4D97-AF65-F5344CB8AC3E}">
        <p14:creationId xmlns:p14="http://schemas.microsoft.com/office/powerpoint/2010/main" val="819284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First Microprocessor – 1971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743200"/>
            <a:ext cx="8331200" cy="38100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The 4004 had 2,250 transistors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four-bit chunks (four 1’s or 0’s)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108Khz</a:t>
            </a:r>
          </a:p>
          <a:p>
            <a:r>
              <a:rPr lang="en-US" sz="2800"/>
              <a:t>Called “Microchip”</a:t>
            </a:r>
          </a:p>
        </p:txBody>
      </p:sp>
      <p:sp>
        <p:nvSpPr>
          <p:cNvPr id="18437" name="WordArt 5"/>
          <p:cNvSpPr>
            <a:spLocks noChangeArrowheads="1" noChangeShapeType="1" noTextEdit="1"/>
          </p:cNvSpPr>
          <p:nvPr/>
        </p:nvSpPr>
        <p:spPr bwMode="auto">
          <a:xfrm>
            <a:off x="406400" y="1905000"/>
            <a:ext cx="6502400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Intel 4004 Microprocessor</a:t>
            </a:r>
          </a:p>
        </p:txBody>
      </p:sp>
      <p:pic>
        <p:nvPicPr>
          <p:cNvPr id="18438" name="Picture 6" descr="intel4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1" y="1905000"/>
            <a:ext cx="48895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2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  <p:bldP spid="184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Microchip?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10769600" cy="4114800"/>
          </a:xfrm>
        </p:spPr>
        <p:txBody>
          <a:bodyPr/>
          <a:lstStyle/>
          <a:p>
            <a:r>
              <a:rPr lang="en-US"/>
              <a:t>Very Large Scale Integrated Circuit (VLSIC)</a:t>
            </a:r>
          </a:p>
          <a:p>
            <a:pPr lvl="1"/>
            <a:r>
              <a:rPr lang="en-US"/>
              <a:t>Transistors, resistors, and capacitors</a:t>
            </a:r>
          </a:p>
          <a:p>
            <a:r>
              <a:rPr lang="en-US"/>
              <a:t>4004 had 2,250 transistors</a:t>
            </a:r>
          </a:p>
          <a:p>
            <a:r>
              <a:rPr lang="en-US"/>
              <a:t>Pentium IV has 42 MILLION transistors</a:t>
            </a:r>
          </a:p>
          <a:p>
            <a:pPr lvl="1"/>
            <a:r>
              <a:rPr lang="en-US"/>
              <a:t>Each transistor 0.13 microns (10</a:t>
            </a:r>
            <a:r>
              <a:rPr lang="en-US" baseline="30000"/>
              <a:t>-6</a:t>
            </a:r>
            <a:r>
              <a:rPr lang="en-US"/>
              <a:t> meters)</a:t>
            </a:r>
          </a:p>
        </p:txBody>
      </p:sp>
    </p:spTree>
    <p:extLst>
      <p:ext uri="{BB962C8B-B14F-4D97-AF65-F5344CB8AC3E}">
        <p14:creationId xmlns:p14="http://schemas.microsoft.com/office/powerpoint/2010/main" val="10945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7EB6-9B62-458D-B831-0D3808CB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822" y="2240874"/>
            <a:ext cx="8911687" cy="20528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Bookman Old Style" panose="02050604050505020204" pitchFamily="18" charset="0"/>
              </a:rPr>
              <a:t>S </a:t>
            </a:r>
            <a:r>
              <a:rPr lang="en-US" sz="4400" dirty="0"/>
              <a:t>–</a:t>
            </a:r>
            <a:r>
              <a:rPr lang="en-US" sz="4400" b="1" dirty="0">
                <a:latin typeface="Bookman Old Style" panose="02050604050505020204" pitchFamily="18" charset="0"/>
              </a:rPr>
              <a:t> 1</a:t>
            </a:r>
            <a:br>
              <a:rPr lang="en-US" sz="3200" dirty="0"/>
            </a:br>
            <a:r>
              <a:rPr lang="en-US" sz="3200" dirty="0"/>
              <a:t>Introduction: History of computers, Block diagram of a microcomputer </a:t>
            </a:r>
            <a:r>
              <a:rPr lang="en-US" b="1" dirty="0"/>
              <a:t>&amp;</a:t>
            </a:r>
            <a:r>
              <a:rPr lang="en-US" sz="3200" dirty="0"/>
              <a:t> Intel 80x86 evolutions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920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baseline="30000"/>
              <a:t>th</a:t>
            </a:r>
            <a:r>
              <a:rPr lang="en-US"/>
              <a:t> Generation – 1971-present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MICROCHIPS!</a:t>
            </a:r>
          </a:p>
          <a:p>
            <a:r>
              <a:rPr lang="en-US"/>
              <a:t>Getting smaller and smaller, but we are still using microchip technology</a:t>
            </a:r>
          </a:p>
        </p:txBody>
      </p:sp>
    </p:spTree>
    <p:extLst>
      <p:ext uri="{BB962C8B-B14F-4D97-AF65-F5344CB8AC3E}">
        <p14:creationId xmlns:p14="http://schemas.microsoft.com/office/powerpoint/2010/main" val="3848417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1143000"/>
          </a:xfrm>
        </p:spPr>
        <p:txBody>
          <a:bodyPr/>
          <a:lstStyle/>
          <a:p>
            <a:r>
              <a:rPr lang="en-US"/>
              <a:t>Birth of Personal Computers - 1975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3200" y="2514600"/>
            <a:ext cx="5283200" cy="41148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256 byte memory (not Kilobytes or Megabytes)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2 MHz Intel 8080 chips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Just a box with flashing lights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cost $395 kit, $495 assembled.</a:t>
            </a:r>
          </a:p>
          <a:p>
            <a:endParaRPr lang="en-US" sz="2800"/>
          </a:p>
        </p:txBody>
      </p:sp>
      <p:sp>
        <p:nvSpPr>
          <p:cNvPr id="12296" name="WordArt 8"/>
          <p:cNvSpPr>
            <a:spLocks noChangeArrowheads="1" noChangeShapeType="1" noTextEdit="1"/>
          </p:cNvSpPr>
          <p:nvPr/>
        </p:nvSpPr>
        <p:spPr bwMode="auto">
          <a:xfrm>
            <a:off x="711200" y="1219200"/>
            <a:ext cx="5994400" cy="1028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MITS Altair</a:t>
            </a:r>
          </a:p>
        </p:txBody>
      </p:sp>
      <p:pic>
        <p:nvPicPr>
          <p:cNvPr id="12297" name="Picture 9" descr="alta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1" y="3581400"/>
            <a:ext cx="5729817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67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609600"/>
            <a:ext cx="11988800" cy="1143000"/>
          </a:xfrm>
        </p:spPr>
        <p:txBody>
          <a:bodyPr/>
          <a:lstStyle/>
          <a:p>
            <a:r>
              <a:rPr lang="en-US"/>
              <a:t>Generations of Electronic Computers</a:t>
            </a:r>
          </a:p>
        </p:txBody>
      </p:sp>
      <p:graphicFrame>
        <p:nvGraphicFramePr>
          <p:cNvPr id="30723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812801" y="1860550"/>
          <a:ext cx="13222817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cument" r:id="rId3" imgW="11807381" imgH="5950416" progId="Word.Document.8">
                  <p:embed/>
                </p:oleObj>
              </mc:Choice>
              <mc:Fallback>
                <p:oleObj name="Document" r:id="rId3" imgW="11807381" imgH="59504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1" y="1860550"/>
                        <a:ext cx="13222817" cy="499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71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609600"/>
            <a:ext cx="10972800" cy="1143000"/>
          </a:xfrm>
        </p:spPr>
        <p:txBody>
          <a:bodyPr/>
          <a:lstStyle/>
          <a:p>
            <a:r>
              <a:rPr lang="en-US"/>
              <a:t>IBM PC - 1981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68800" y="1981200"/>
            <a:ext cx="7620000" cy="4114800"/>
          </a:xfrm>
        </p:spPr>
        <p:txBody>
          <a:bodyPr/>
          <a:lstStyle/>
          <a:p>
            <a:r>
              <a:rPr lang="en-US" sz="2800"/>
              <a:t>IBM-Intel-Microsoft joint venture</a:t>
            </a:r>
          </a:p>
          <a:p>
            <a:r>
              <a:rPr lang="en-US" sz="2800"/>
              <a:t>First wide-selling personal computer used in business</a:t>
            </a:r>
          </a:p>
          <a:p>
            <a:r>
              <a:rPr lang="en-US" sz="2800"/>
              <a:t>8088 Microchip - 29,000 transistors</a:t>
            </a:r>
          </a:p>
          <a:p>
            <a:pPr lvl="1"/>
            <a:r>
              <a:rPr lang="en-US" sz="2400"/>
              <a:t>4.77 Mhz processing speed</a:t>
            </a:r>
          </a:p>
          <a:p>
            <a:r>
              <a:rPr lang="en-US" sz="2800"/>
              <a:t>256 K RAM (Random Access Memory) standard</a:t>
            </a:r>
          </a:p>
          <a:p>
            <a:r>
              <a:rPr lang="en-US" sz="2800"/>
              <a:t>One or two floppy disk drives</a:t>
            </a:r>
          </a:p>
        </p:txBody>
      </p:sp>
      <p:pic>
        <p:nvPicPr>
          <p:cNvPr id="32772" name="Picture 4" descr="ibm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1"/>
            <a:ext cx="4064000" cy="28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5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Apple Computers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080000" y="1981200"/>
            <a:ext cx="71120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Founded 1977</a:t>
            </a:r>
          </a:p>
          <a:p>
            <a:pPr>
              <a:lnSpc>
                <a:spcPct val="90000"/>
              </a:lnSpc>
            </a:pPr>
            <a:r>
              <a:rPr lang="en-US" sz="2800"/>
              <a:t>Apple II released 1977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widely used in schools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Macintosh (left)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released in 1984, Motorola 68000 Microchip processor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first commercial computer with graphical user interface (GUI) and pointing device (mouse)</a:t>
            </a:r>
          </a:p>
        </p:txBody>
      </p:sp>
      <p:pic>
        <p:nvPicPr>
          <p:cNvPr id="33800" name="Picture 8" descr="mac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7" y="1828800"/>
            <a:ext cx="461433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20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0"/>
            <a:ext cx="10363200" cy="1143000"/>
          </a:xfrm>
        </p:spPr>
        <p:txBody>
          <a:bodyPr/>
          <a:lstStyle/>
          <a:p>
            <a:r>
              <a:rPr lang="en-US"/>
              <a:t>Computers Progress</a:t>
            </a:r>
          </a:p>
        </p:txBody>
      </p:sp>
      <p:graphicFrame>
        <p:nvGraphicFramePr>
          <p:cNvPr id="34819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1219200" y="1187451"/>
          <a:ext cx="9152467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Document" r:id="rId3" imgW="6957368" imgH="5589425" progId="Word.Document.8">
                  <p:embed/>
                </p:oleObj>
              </mc:Choice>
              <mc:Fallback>
                <p:oleObj name="Document" r:id="rId3" imgW="6957368" imgH="55894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87451"/>
                        <a:ext cx="9152467" cy="551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074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1990s: Pentiums and Power Macs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981200"/>
            <a:ext cx="11074400" cy="4114800"/>
          </a:xfrm>
        </p:spPr>
        <p:txBody>
          <a:bodyPr>
            <a:normAutofit lnSpcReduction="10000"/>
          </a:bodyPr>
          <a:lstStyle/>
          <a:p>
            <a:r>
              <a:rPr lang="en-US" sz="2800"/>
              <a:t>Early 1990s began penetration of computers into every niche: every desk, most homes, etc.</a:t>
            </a:r>
          </a:p>
          <a:p>
            <a:r>
              <a:rPr lang="en-US" sz="2800"/>
              <a:t>Faster, less expensive computers paved way for this</a:t>
            </a:r>
          </a:p>
          <a:p>
            <a:r>
              <a:rPr lang="en-US" sz="2800"/>
              <a:t>Windows 95 was first decent GUI for “PCs”</a:t>
            </a:r>
          </a:p>
          <a:p>
            <a:r>
              <a:rPr lang="en-US" sz="2800"/>
              <a:t>Macs became more PC compatible - easy file transfers</a:t>
            </a:r>
          </a:p>
          <a:p>
            <a:r>
              <a:rPr lang="en-US" sz="2800"/>
              <a:t>Prices have plummeted </a:t>
            </a:r>
          </a:p>
          <a:p>
            <a:pPr lvl="1"/>
            <a:r>
              <a:rPr lang="en-US" sz="2400"/>
              <a:t>$2000 for entry level to $500</a:t>
            </a:r>
          </a:p>
          <a:p>
            <a:pPr lvl="1"/>
            <a:r>
              <a:rPr lang="en-US" sz="2400"/>
              <a:t>$6000 for top of line to $1500</a:t>
            </a:r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49154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552" y="188601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Octapost NBP" pitchFamily="2" charset="0"/>
              </a:rPr>
              <a:t>Microprocessor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019800" y="1020396"/>
            <a:ext cx="3412" cy="58376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23212" y="42672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57952" y="5257800"/>
            <a:ext cx="42046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First Generation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Between 1971 – 1973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PMOS technology, non compatible with TTL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 bit processors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16 pins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8 and 16  bit processors 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40 pins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Due to limitations of pins, signals are multiplexed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7000" y="4114800"/>
            <a:ext cx="396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Second Generation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During 1973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NMOS technology 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Faster speed, Higher density, Compatible with TTL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 / 8/ 16 bit processors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40 pins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Ability to address large memory spaces and I/O ports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Greater number of levels of subroutine nesting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Better interrupt handling capabilities </a:t>
            </a:r>
          </a:p>
          <a:p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Intel 8085 </a:t>
            </a:r>
            <a:r>
              <a:rPr lang="en-US" sz="1400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(8 bit processor)</a:t>
            </a:r>
            <a:endParaRPr lang="en-US" sz="1400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562600" y="5437496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6552" y="1905001"/>
            <a:ext cx="3976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Third Generation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During 1978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HMOS technology 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Faster speed, Higher packing density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16 bit processors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 40/ 48/ 64 pins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Easier to program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Dynamically  relatable programs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Processor has multiply/ divide arithmetic hardware</a:t>
            </a:r>
          </a:p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More powerful interrupt handling capabilities</a:t>
            </a:r>
          </a:p>
          <a:p>
            <a:pPr algn="r"/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Flexible I/O port addressing</a:t>
            </a:r>
          </a:p>
          <a:p>
            <a:pPr algn="r"/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pPr algn="r"/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Intel 8086 </a:t>
            </a:r>
            <a:r>
              <a:rPr lang="en-US" sz="1400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(16 bit processor)</a:t>
            </a:r>
            <a:endParaRPr lang="en-US" sz="1400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562600" y="2057400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5904" y="1020396"/>
            <a:ext cx="3976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Fourth Generation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During 1980s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Low power version of HMOS technology (HCMOS)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32 bit processors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Physical memory space 2</a:t>
            </a:r>
            <a:r>
              <a:rPr lang="en-US" sz="1400" baseline="300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24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bytes = 16 Mb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Virtual memory space 2</a:t>
            </a:r>
            <a:r>
              <a:rPr lang="en-US" sz="1400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40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 bytes = 1 Tb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Floating point hardware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Supports increased number of addressing modes</a:t>
            </a:r>
          </a:p>
          <a:p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  <a:sym typeface="Symbol"/>
            </a:endParaRPr>
          </a:p>
          <a:p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Intel 80386</a:t>
            </a:r>
            <a:endParaRPr lang="en-US" sz="1400" dirty="0">
              <a:solidFill>
                <a:srgbClr val="FF0066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019800" y="1175981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009564" y="288192"/>
            <a:ext cx="0" cy="73220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15752" y="225624"/>
            <a:ext cx="3976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Fifth Generation  </a:t>
            </a:r>
            <a:r>
              <a:rPr lang="en-US" sz="1400" b="1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Pentium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027761" y="379511"/>
            <a:ext cx="4572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403" y="2133600"/>
            <a:ext cx="10165209" cy="3777622"/>
          </a:xfrm>
        </p:spPr>
        <p:txBody>
          <a:bodyPr>
            <a:normAutofit/>
          </a:bodyPr>
          <a:lstStyle/>
          <a:p>
            <a:r>
              <a:rPr lang="en-US" sz="2800" dirty="0"/>
              <a:t>Microprocessor is a </a:t>
            </a:r>
            <a:r>
              <a:rPr lang="en-US" sz="2800" u="sng" dirty="0">
                <a:solidFill>
                  <a:srgbClr val="FF0000"/>
                </a:solidFill>
              </a:rPr>
              <a:t>programmable device</a:t>
            </a:r>
            <a:r>
              <a:rPr lang="en-US" sz="2800" dirty="0"/>
              <a:t> that </a:t>
            </a:r>
            <a:r>
              <a:rPr lang="en-US" sz="2800" u="sng" dirty="0">
                <a:solidFill>
                  <a:schemeClr val="accent2"/>
                </a:solidFill>
              </a:rPr>
              <a:t>takes in </a:t>
            </a:r>
            <a:r>
              <a:rPr lang="en-US" sz="2800" u="sng" dirty="0">
                <a:solidFill>
                  <a:srgbClr val="002060"/>
                </a:solidFill>
              </a:rPr>
              <a:t>numbers</a:t>
            </a:r>
            <a:r>
              <a:rPr lang="en-US" sz="2800" dirty="0"/>
              <a:t>, </a:t>
            </a:r>
            <a:r>
              <a:rPr lang="en-US" sz="2800" u="sng" dirty="0">
                <a:solidFill>
                  <a:srgbClr val="00B050"/>
                </a:solidFill>
              </a:rPr>
              <a:t>performs on them arithmetic or logical operations</a:t>
            </a:r>
            <a:r>
              <a:rPr lang="en-US" sz="2800" dirty="0"/>
              <a:t> according to the </a:t>
            </a:r>
            <a:r>
              <a:rPr lang="en-US" sz="2800" u="sng" dirty="0">
                <a:solidFill>
                  <a:srgbClr val="00B0F0"/>
                </a:solidFill>
              </a:rPr>
              <a:t>program</a:t>
            </a:r>
            <a:r>
              <a:rPr lang="en-US" sz="2800" dirty="0"/>
              <a:t> </a:t>
            </a:r>
            <a:r>
              <a:rPr lang="en-US" sz="2800" u="sng" dirty="0">
                <a:solidFill>
                  <a:schemeClr val="bg2">
                    <a:lumMod val="10000"/>
                  </a:schemeClr>
                </a:solidFill>
              </a:rPr>
              <a:t>stored in memory</a:t>
            </a:r>
            <a:r>
              <a:rPr lang="en-US" sz="2800" dirty="0"/>
              <a:t> and then </a:t>
            </a:r>
            <a:r>
              <a:rPr lang="en-US" sz="2800" u="sng" dirty="0">
                <a:solidFill>
                  <a:srgbClr val="7030A0"/>
                </a:solidFill>
              </a:rPr>
              <a:t>produces</a:t>
            </a:r>
            <a:r>
              <a:rPr lang="en-US" sz="2800" dirty="0"/>
              <a:t> other numbers as a result.</a:t>
            </a:r>
          </a:p>
        </p:txBody>
      </p:sp>
    </p:spTree>
    <p:extLst>
      <p:ext uri="{BB962C8B-B14F-4D97-AF65-F5344CB8AC3E}">
        <p14:creationId xmlns:p14="http://schemas.microsoft.com/office/powerpoint/2010/main" val="2684135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Basic Concepts of Microprocessors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375" y="2009104"/>
            <a:ext cx="9843237" cy="3902118"/>
          </a:xfrm>
        </p:spPr>
        <p:txBody>
          <a:bodyPr>
            <a:normAutofit/>
          </a:bodyPr>
          <a:lstStyle/>
          <a:p>
            <a:r>
              <a:rPr lang="en-US" sz="2800" dirty="0"/>
              <a:t>Differences between: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u="sng" dirty="0">
                <a:solidFill>
                  <a:srgbClr val="7030A0"/>
                </a:solidFill>
              </a:rPr>
              <a:t>Microcomputer</a:t>
            </a:r>
            <a:r>
              <a:rPr lang="en-US" sz="2800" dirty="0"/>
              <a:t> –a computer with a microprocessor as its CPU. Includes memory, I/O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u="sng" dirty="0">
                <a:solidFill>
                  <a:srgbClr val="FF0000"/>
                </a:solidFill>
              </a:rPr>
              <a:t>Microprocessor</a:t>
            </a:r>
            <a:r>
              <a:rPr lang="en-US" sz="2800" dirty="0"/>
              <a:t> –silicon chip which includes ALU, register circuits, instruction decoder circuits &amp; control circuits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u="sng" dirty="0">
                <a:solidFill>
                  <a:srgbClr val="00B0F0"/>
                </a:solidFill>
              </a:rPr>
              <a:t>Microcontroller</a:t>
            </a:r>
            <a:r>
              <a:rPr lang="en-US" sz="2800" dirty="0"/>
              <a:t> –silicon chip which includes microprocessor, memory &amp; I/O in a single package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Computer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computer is an electronic machine that accepts information (Data), processes it according to specific instructions and provides the results as new information.</a:t>
            </a:r>
          </a:p>
          <a:p>
            <a:endParaRPr lang="en-US" dirty="0"/>
          </a:p>
          <a:p>
            <a:r>
              <a:rPr lang="en-US" dirty="0"/>
              <a:t>Inputs, outputs, processes and </a:t>
            </a:r>
            <a:r>
              <a:rPr lang="en-US" b="1" i="1" dirty="0"/>
              <a:t>stores</a:t>
            </a:r>
            <a:r>
              <a:rPr lang="en-US" dirty="0"/>
              <a:t> information</a:t>
            </a:r>
          </a:p>
          <a:p>
            <a:r>
              <a:rPr lang="en-US" dirty="0"/>
              <a:t>Physical:  Keyboard, monitor, etc. – are these necessary components?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9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Microprocessor based system (fig 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4175" y="2465387"/>
            <a:ext cx="57054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44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1820"/>
            <a:ext cx="8911687" cy="1094704"/>
          </a:xfrm>
        </p:spPr>
        <p:txBody>
          <a:bodyPr/>
          <a:lstStyle/>
          <a:p>
            <a:r>
              <a:rPr lang="en-US" dirty="0"/>
              <a:t>Inside the Microprocessor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239" y="1571224"/>
            <a:ext cx="5422006" cy="528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8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8086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797" y="1540189"/>
            <a:ext cx="8915400" cy="3777622"/>
          </a:xfrm>
        </p:spPr>
        <p:txBody>
          <a:bodyPr/>
          <a:lstStyle/>
          <a:p>
            <a:r>
              <a:rPr lang="en-US" sz="2400" dirty="0"/>
              <a:t>INTEL 8086 is the first 16-bit processor released by INTEL in the year 1978</a:t>
            </a:r>
          </a:p>
          <a:p>
            <a:r>
              <a:rPr lang="en-US" sz="2400" dirty="0"/>
              <a:t>Third Generation Microprocessors</a:t>
            </a:r>
          </a:p>
          <a:p>
            <a:r>
              <a:rPr lang="en-US" sz="2400" dirty="0"/>
              <a:t>Designed using HMOS technology &amp; now it is manufactured using HMOS III technology &amp; contains approximately 29,000 transistors.</a:t>
            </a:r>
          </a:p>
          <a:p>
            <a:r>
              <a:rPr lang="en-US" sz="2400" dirty="0"/>
              <a:t>It is available as 40-pin Dual in-line Package (DIP).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41" y="4563324"/>
            <a:ext cx="359251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298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Organization of a microprocessor-based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expand the fig 1 a bit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25" y="2824564"/>
            <a:ext cx="62769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56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8086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sz="2800" dirty="0">
                <a:latin typeface="Rockwell" panose="02060603020205020403" pitchFamily="18" charset="0"/>
              </a:rPr>
              <a:t>It is available in four versions:</a:t>
            </a:r>
          </a:p>
          <a:p>
            <a:pPr marL="971550" lvl="1" indent="-51435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2800" dirty="0">
                <a:latin typeface="Rockwell" panose="02060603020205020403" pitchFamily="18" charset="0"/>
              </a:rPr>
              <a:t>8086 (5 MHz)</a:t>
            </a:r>
          </a:p>
          <a:p>
            <a:pPr marL="971550" lvl="1" indent="-51435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2800" dirty="0">
                <a:latin typeface="Rockwell" panose="02060603020205020403" pitchFamily="18" charset="0"/>
              </a:rPr>
              <a:t>8086-2	(8 MHz)</a:t>
            </a:r>
          </a:p>
          <a:p>
            <a:pPr marL="971550" lvl="1" indent="-51435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2800" dirty="0">
                <a:latin typeface="Rockwell" panose="02060603020205020403" pitchFamily="18" charset="0"/>
              </a:rPr>
              <a:t>8086-4 (4 MHz)</a:t>
            </a:r>
          </a:p>
          <a:p>
            <a:pPr marL="971550" lvl="1" indent="-51435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2800" dirty="0">
                <a:latin typeface="Rockwell" panose="02060603020205020403" pitchFamily="18" charset="0"/>
              </a:rPr>
              <a:t>8086-1 (10 MHz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3429000"/>
            <a:ext cx="359251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624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E773-82C8-4AFF-B82A-086C912F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342" y="3106608"/>
            <a:ext cx="8911687" cy="1280890"/>
          </a:xfrm>
        </p:spPr>
        <p:txBody>
          <a:bodyPr/>
          <a:lstStyle/>
          <a:p>
            <a:pPr algn="ctr"/>
            <a:r>
              <a:rPr lang="en-IN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65077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Microcomputer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en-US" dirty="0"/>
              <a:t>Block diagram of a microcomputer consist of</a:t>
            </a:r>
          </a:p>
          <a:p>
            <a:pPr fontAlgn="base"/>
            <a:r>
              <a:rPr lang="en-US" b="1" dirty="0"/>
              <a:t>Input Device</a:t>
            </a:r>
            <a:r>
              <a:rPr lang="en-US" dirty="0"/>
              <a:t> for receiving input instruction.</a:t>
            </a:r>
          </a:p>
          <a:p>
            <a:pPr fontAlgn="base"/>
            <a:r>
              <a:rPr lang="en-US" b="1" dirty="0"/>
              <a:t>CPU</a:t>
            </a:r>
            <a:r>
              <a:rPr lang="en-US" dirty="0"/>
              <a:t> or </a:t>
            </a:r>
            <a:r>
              <a:rPr lang="en-US" b="1" dirty="0"/>
              <a:t>MPU</a:t>
            </a:r>
            <a:r>
              <a:rPr lang="en-US" dirty="0"/>
              <a:t> for processing the instruction.</a:t>
            </a:r>
          </a:p>
          <a:p>
            <a:pPr fontAlgn="base"/>
            <a:r>
              <a:rPr lang="en-US" dirty="0"/>
              <a:t>Primary and Secondary Memory to store the information.</a:t>
            </a:r>
          </a:p>
          <a:p>
            <a:pPr fontAlgn="base"/>
            <a:r>
              <a:rPr lang="en-US" b="1" dirty="0"/>
              <a:t>Output Device</a:t>
            </a:r>
            <a:r>
              <a:rPr lang="en-US" dirty="0"/>
              <a:t> for giving the output.</a:t>
            </a:r>
          </a:p>
          <a:p>
            <a:pPr fontAlgn="base"/>
            <a:r>
              <a:rPr lang="en-US" b="1" dirty="0"/>
              <a:t>Data Result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34" y="2068643"/>
            <a:ext cx="4584333" cy="386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86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609600"/>
            <a:ext cx="11785600" cy="1143000"/>
          </a:xfrm>
        </p:spPr>
        <p:txBody>
          <a:bodyPr/>
          <a:lstStyle/>
          <a:p>
            <a:r>
              <a:rPr lang="en-US" sz="4000"/>
              <a:t>History of Computers - Long, Long Ago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6000" y="2514600"/>
            <a:ext cx="9550400" cy="3657600"/>
          </a:xfrm>
        </p:spPr>
        <p:txBody>
          <a:bodyPr/>
          <a:lstStyle/>
          <a:p>
            <a:r>
              <a:rPr lang="en-US" sz="2800"/>
              <a:t>beads on rods to count and calculate</a:t>
            </a:r>
          </a:p>
          <a:p>
            <a:r>
              <a:rPr lang="en-US" sz="2800"/>
              <a:t>still widely used in Asia!</a:t>
            </a:r>
          </a:p>
        </p:txBody>
      </p:sp>
      <p:pic>
        <p:nvPicPr>
          <p:cNvPr id="2053" name="Picture 5" descr="abacus-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703638"/>
            <a:ext cx="10566400" cy="272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WordArt 6"/>
          <p:cNvSpPr>
            <a:spLocks noChangeArrowheads="1" noChangeShapeType="1" noTextEdit="1"/>
          </p:cNvSpPr>
          <p:nvPr/>
        </p:nvSpPr>
        <p:spPr bwMode="auto">
          <a:xfrm>
            <a:off x="1016001" y="1219200"/>
            <a:ext cx="5871633" cy="1104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Arial Black"/>
            </a:endParaRPr>
          </a:p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Abacus - 3000 BC</a:t>
            </a:r>
          </a:p>
        </p:txBody>
      </p:sp>
    </p:spTree>
    <p:extLst>
      <p:ext uri="{BB962C8B-B14F-4D97-AF65-F5344CB8AC3E}">
        <p14:creationId xmlns:p14="http://schemas.microsoft.com/office/powerpoint/2010/main" val="382894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  <p:bldP spid="20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11480800" cy="1143000"/>
          </a:xfrm>
        </p:spPr>
        <p:txBody>
          <a:bodyPr/>
          <a:lstStyle/>
          <a:p>
            <a:r>
              <a:rPr lang="en-US" sz="4000"/>
              <a:t>History of Computers - Way Back When</a:t>
            </a:r>
          </a:p>
        </p:txBody>
      </p:sp>
      <p:pic>
        <p:nvPicPr>
          <p:cNvPr id="3081" name="Picture 9" descr="sliderul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24000"/>
            <a:ext cx="5080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812800" y="2895600"/>
            <a:ext cx="6096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Slide Rule 1630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based on Napier’s rules for logarithms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used until 1970s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  <p:sp>
        <p:nvSpPr>
          <p:cNvPr id="3086" name="WordArt 14"/>
          <p:cNvSpPr>
            <a:spLocks noChangeArrowheads="1" noChangeShapeType="1" noTextEdit="1"/>
          </p:cNvSpPr>
          <p:nvPr/>
        </p:nvSpPr>
        <p:spPr bwMode="auto">
          <a:xfrm>
            <a:off x="1117600" y="1600200"/>
            <a:ext cx="5080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Slide Rule</a:t>
            </a:r>
          </a:p>
        </p:txBody>
      </p:sp>
    </p:spTree>
    <p:extLst>
      <p:ext uri="{BB962C8B-B14F-4D97-AF65-F5344CB8AC3E}">
        <p14:creationId xmlns:p14="http://schemas.microsoft.com/office/powerpoint/2010/main" val="139590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build="p" autoUpdateAnimBg="0"/>
      <p:bldP spid="30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609600"/>
            <a:ext cx="11785600" cy="1143000"/>
          </a:xfrm>
        </p:spPr>
        <p:txBody>
          <a:bodyPr/>
          <a:lstStyle/>
          <a:p>
            <a:r>
              <a:rPr lang="en-US"/>
              <a:t>History of Computers - 19th Century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99200" y="2362200"/>
            <a:ext cx="5892800" cy="3657600"/>
          </a:xfrm>
        </p:spPr>
        <p:txBody>
          <a:bodyPr/>
          <a:lstStyle/>
          <a:p>
            <a:r>
              <a:rPr lang="en-US" sz="2800"/>
              <a:t>first stored program - metal cards</a:t>
            </a:r>
          </a:p>
          <a:p>
            <a:r>
              <a:rPr lang="en-US" sz="2800">
                <a:solidFill>
                  <a:srgbClr val="FF3300"/>
                </a:solidFill>
              </a:rPr>
              <a:t>first computer manufacturing</a:t>
            </a:r>
          </a:p>
          <a:p>
            <a:r>
              <a:rPr lang="en-US" sz="2800"/>
              <a:t>still in use today!</a:t>
            </a:r>
          </a:p>
        </p:txBody>
      </p:sp>
      <p:pic>
        <p:nvPicPr>
          <p:cNvPr id="4101" name="Picture 5" descr="jacqu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59944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WordArt 6"/>
          <p:cNvSpPr>
            <a:spLocks noChangeArrowheads="1" noChangeShapeType="1" noTextEdit="1"/>
          </p:cNvSpPr>
          <p:nvPr/>
        </p:nvSpPr>
        <p:spPr bwMode="auto">
          <a:xfrm>
            <a:off x="4470400" y="1600200"/>
            <a:ext cx="7213600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Jacquard Loom - 1801</a:t>
            </a:r>
          </a:p>
        </p:txBody>
      </p:sp>
    </p:spTree>
    <p:extLst>
      <p:ext uri="{BB962C8B-B14F-4D97-AF65-F5344CB8AC3E}">
        <p14:creationId xmlns:p14="http://schemas.microsoft.com/office/powerpoint/2010/main" val="359507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utoUpdateAnimBg="0"/>
      <p:bldP spid="41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609600"/>
            <a:ext cx="10363200" cy="1143000"/>
          </a:xfrm>
        </p:spPr>
        <p:txBody>
          <a:bodyPr/>
          <a:lstStyle/>
          <a:p>
            <a:r>
              <a:rPr lang="en-US"/>
              <a:t>Charles Babbage - 1792-1871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28800"/>
            <a:ext cx="6705600" cy="4114800"/>
          </a:xfrm>
        </p:spPr>
        <p:txBody>
          <a:bodyPr/>
          <a:lstStyle/>
          <a:p>
            <a:r>
              <a:rPr lang="en-US" sz="2800"/>
              <a:t>Difference Engine c.1822 </a:t>
            </a:r>
          </a:p>
          <a:p>
            <a:pPr lvl="1"/>
            <a:r>
              <a:rPr lang="en-US" sz="2400"/>
              <a:t>huge calculator, never finished</a:t>
            </a:r>
          </a:p>
          <a:p>
            <a:r>
              <a:rPr lang="en-US" sz="2800"/>
              <a:t>Analytical Engine 1833</a:t>
            </a:r>
          </a:p>
          <a:p>
            <a:pPr lvl="1"/>
            <a:r>
              <a:rPr lang="en-US" sz="2400"/>
              <a:t>could store numbers</a:t>
            </a:r>
          </a:p>
          <a:p>
            <a:pPr lvl="1"/>
            <a:r>
              <a:rPr lang="en-US" sz="2400"/>
              <a:t>calculating “mill” used punched metal cards for instructions</a:t>
            </a:r>
          </a:p>
          <a:p>
            <a:pPr lvl="1"/>
            <a:r>
              <a:rPr lang="en-US" sz="2400"/>
              <a:t>powered by steam!</a:t>
            </a:r>
          </a:p>
          <a:p>
            <a:pPr lvl="1"/>
            <a:r>
              <a:rPr lang="en-US" sz="2400"/>
              <a:t>accurate to six decimal places</a:t>
            </a:r>
          </a:p>
        </p:txBody>
      </p:sp>
      <p:pic>
        <p:nvPicPr>
          <p:cNvPr id="5125" name="Picture 5" descr="babb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514600"/>
            <a:ext cx="54864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WordArt 7"/>
          <p:cNvSpPr>
            <a:spLocks noChangeArrowheads="1" noChangeShapeType="1" noTextEdit="1"/>
          </p:cNvSpPr>
          <p:nvPr/>
        </p:nvSpPr>
        <p:spPr bwMode="auto">
          <a:xfrm>
            <a:off x="6400800" y="1752600"/>
            <a:ext cx="5384800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Analytical Engine</a:t>
            </a:r>
          </a:p>
        </p:txBody>
      </p:sp>
    </p:spTree>
    <p:extLst>
      <p:ext uri="{BB962C8B-B14F-4D97-AF65-F5344CB8AC3E}">
        <p14:creationId xmlns:p14="http://schemas.microsoft.com/office/powerpoint/2010/main" val="400244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Vacuum Tubes - 1941 - 1956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81200"/>
            <a:ext cx="7416800" cy="2971800"/>
          </a:xfrm>
        </p:spPr>
        <p:txBody>
          <a:bodyPr/>
          <a:lstStyle/>
          <a:p>
            <a:r>
              <a:rPr lang="en-US" sz="2800" b="1"/>
              <a:t>First Generation Electronic Computers</a:t>
            </a:r>
            <a:r>
              <a:rPr lang="en-US" sz="2800"/>
              <a:t> used Vacuum Tubes</a:t>
            </a:r>
          </a:p>
          <a:p>
            <a:r>
              <a:rPr lang="en-US" sz="2800"/>
              <a:t>Vacuum tubes are glass tubes with circuits inside.  </a:t>
            </a:r>
          </a:p>
          <a:p>
            <a:r>
              <a:rPr lang="en-US" sz="2800"/>
              <a:t>Vacuum tubes have no air inside of them, which protects the circuitry.</a:t>
            </a:r>
          </a:p>
        </p:txBody>
      </p:sp>
      <p:pic>
        <p:nvPicPr>
          <p:cNvPr id="9221" name="Picture 5" descr="tubefli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1" y="1524000"/>
            <a:ext cx="2366433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8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2467</TotalTime>
  <Words>1155</Words>
  <Application>Microsoft Office PowerPoint</Application>
  <PresentationFormat>Widescreen</PresentationFormat>
  <Paragraphs>189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Arial Black</vt:lpstr>
      <vt:lpstr>Bookman Old Style</vt:lpstr>
      <vt:lpstr>Calibri</vt:lpstr>
      <vt:lpstr>Century Gothic</vt:lpstr>
      <vt:lpstr>Octapost NBP</vt:lpstr>
      <vt:lpstr>Rockwell</vt:lpstr>
      <vt:lpstr>Verdana</vt:lpstr>
      <vt:lpstr>Wingdings</vt:lpstr>
      <vt:lpstr>Wingdings 3</vt:lpstr>
      <vt:lpstr>Wisp</vt:lpstr>
      <vt:lpstr>Document</vt:lpstr>
      <vt:lpstr>        18ECC203J – Module 1 Intel 8086 – Architecture, Signals and Features S – 1  </vt:lpstr>
      <vt:lpstr>S – 1 Introduction: History of computers, Block diagram of a microcomputer &amp; Intel 80x86 evolutions</vt:lpstr>
      <vt:lpstr>Definition of Computer</vt:lpstr>
      <vt:lpstr>Block Diagram of Microcomputer</vt:lpstr>
      <vt:lpstr>History of Computers - Long, Long Ago</vt:lpstr>
      <vt:lpstr>History of Computers - Way Back When</vt:lpstr>
      <vt:lpstr>History of Computers - 19th Century</vt:lpstr>
      <vt:lpstr>Charles Babbage - 1792-1871</vt:lpstr>
      <vt:lpstr>Vacuum Tubes - 1941 - 1956</vt:lpstr>
      <vt:lpstr>UNIVAC - 1951 </vt:lpstr>
      <vt:lpstr>Grace Hopper</vt:lpstr>
      <vt:lpstr>First Computer Bug - 1945</vt:lpstr>
      <vt:lpstr>First Transistor</vt:lpstr>
      <vt:lpstr>Second Generation – 1956-1963</vt:lpstr>
      <vt:lpstr>Integrated Circuits</vt:lpstr>
      <vt:lpstr>Operating System</vt:lpstr>
      <vt:lpstr>Third Generation – 1964-1971</vt:lpstr>
      <vt:lpstr>The First Microprocessor – 1971</vt:lpstr>
      <vt:lpstr>What is a Microchip?</vt:lpstr>
      <vt:lpstr>4th Generation – 1971-present</vt:lpstr>
      <vt:lpstr>Birth of Personal Computers - 1975</vt:lpstr>
      <vt:lpstr>Generations of Electronic Computers</vt:lpstr>
      <vt:lpstr>IBM PC - 1981</vt:lpstr>
      <vt:lpstr>Apple Computers</vt:lpstr>
      <vt:lpstr>Computers Progress</vt:lpstr>
      <vt:lpstr>1990s: Pentiums and Power Macs</vt:lpstr>
      <vt:lpstr>PowerPoint Presentation</vt:lpstr>
      <vt:lpstr>Microprocessor Definition</vt:lpstr>
      <vt:lpstr> Basic Concepts of Microprocessors</vt:lpstr>
      <vt:lpstr>A Microprocessor based system (fig 1)</vt:lpstr>
      <vt:lpstr>Inside the Microprocessor</vt:lpstr>
      <vt:lpstr>INTEL 8086</vt:lpstr>
      <vt:lpstr>Organization of a microprocessor-based system</vt:lpstr>
      <vt:lpstr>INTEL 8086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Microprocessor</dc:title>
  <dc:creator>user</dc:creator>
  <cp:lastModifiedBy>Mangal Girish</cp:lastModifiedBy>
  <cp:revision>180</cp:revision>
  <dcterms:created xsi:type="dcterms:W3CDTF">2016-02-21T08:22:19Z</dcterms:created>
  <dcterms:modified xsi:type="dcterms:W3CDTF">2020-08-14T07:36:58Z</dcterms:modified>
</cp:coreProperties>
</file>