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6">
          <p15:clr>
            <a:srgbClr val="A4A3A4"/>
          </p15:clr>
        </p15:guide>
        <p15:guide id="2" pos="3864">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ikSjc5KHDFVlV/ZrSOps0E4DcW3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guide orient="horz" pos="2136"/>
        <p:guide pos="38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0" name="Google Shape;390;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p35"/>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5"/>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5" name="Google Shape;45;p3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3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5"/>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5"/>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8"/>
        <p:cNvGrpSpPr/>
        <p:nvPr/>
      </p:nvGrpSpPr>
      <p:grpSpPr>
        <a:xfrm>
          <a:off x="0" y="0"/>
          <a:ext cx="0" cy="0"/>
          <a:chOff x="0" y="0"/>
          <a:chExt cx="0" cy="0"/>
        </a:xfrm>
      </p:grpSpPr>
      <p:sp>
        <p:nvSpPr>
          <p:cNvPr id="109" name="Google Shape;109;p44"/>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44"/>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4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4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44"/>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4"/>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5"/>
        <p:cNvGrpSpPr/>
        <p:nvPr/>
      </p:nvGrpSpPr>
      <p:grpSpPr>
        <a:xfrm>
          <a:off x="0" y="0"/>
          <a:ext cx="0" cy="0"/>
          <a:chOff x="0" y="0"/>
          <a:chExt cx="0" cy="0"/>
        </a:xfrm>
      </p:grpSpPr>
      <p:sp>
        <p:nvSpPr>
          <p:cNvPr id="116" name="Google Shape;116;p45"/>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45"/>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8" name="Google Shape;118;p45"/>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4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4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45"/>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5"/>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3" name="Google Shape;123;p45"/>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
        <p:nvSpPr>
          <p:cNvPr id="124" name="Google Shape;124;p45"/>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5"/>
        <p:cNvGrpSpPr/>
        <p:nvPr/>
      </p:nvGrpSpPr>
      <p:grpSpPr>
        <a:xfrm>
          <a:off x="0" y="0"/>
          <a:ext cx="0" cy="0"/>
          <a:chOff x="0" y="0"/>
          <a:chExt cx="0" cy="0"/>
        </a:xfrm>
      </p:grpSpPr>
      <p:sp>
        <p:nvSpPr>
          <p:cNvPr id="126" name="Google Shape;126;p46"/>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46"/>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8" name="Google Shape;128;p4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4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4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32"/>
        <p:cNvGrpSpPr/>
        <p:nvPr/>
      </p:nvGrpSpPr>
      <p:grpSpPr>
        <a:xfrm>
          <a:off x="0" y="0"/>
          <a:ext cx="0" cy="0"/>
          <a:chOff x="0" y="0"/>
          <a:chExt cx="0" cy="0"/>
        </a:xfrm>
      </p:grpSpPr>
      <p:sp>
        <p:nvSpPr>
          <p:cNvPr id="133" name="Google Shape;133;p47"/>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47"/>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5" name="Google Shape;135;p47"/>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6" name="Google Shape;136;p4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4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47"/>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7"/>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40" name="Google Shape;140;p47"/>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
        <p:nvSpPr>
          <p:cNvPr id="141" name="Google Shape;141;p47"/>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42"/>
        <p:cNvGrpSpPr/>
        <p:nvPr/>
      </p:nvGrpSpPr>
      <p:grpSpPr>
        <a:xfrm>
          <a:off x="0" y="0"/>
          <a:ext cx="0" cy="0"/>
          <a:chOff x="0" y="0"/>
          <a:chExt cx="0" cy="0"/>
        </a:xfrm>
      </p:grpSpPr>
      <p:sp>
        <p:nvSpPr>
          <p:cNvPr id="143" name="Google Shape;143;p48"/>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48"/>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5" name="Google Shape;145;p48"/>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6" name="Google Shape;146;p4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4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48"/>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8"/>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0"/>
        <p:cNvGrpSpPr/>
        <p:nvPr/>
      </p:nvGrpSpPr>
      <p:grpSpPr>
        <a:xfrm>
          <a:off x="0" y="0"/>
          <a:ext cx="0" cy="0"/>
          <a:chOff x="0" y="0"/>
          <a:chExt cx="0" cy="0"/>
        </a:xfrm>
      </p:grpSpPr>
      <p:sp>
        <p:nvSpPr>
          <p:cNvPr id="151" name="Google Shape;151;p49"/>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49"/>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3" name="Google Shape;153;p4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4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4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7"/>
        <p:cNvGrpSpPr/>
        <p:nvPr/>
      </p:nvGrpSpPr>
      <p:grpSpPr>
        <a:xfrm>
          <a:off x="0" y="0"/>
          <a:ext cx="0" cy="0"/>
          <a:chOff x="0" y="0"/>
          <a:chExt cx="0" cy="0"/>
        </a:xfrm>
      </p:grpSpPr>
      <p:sp>
        <p:nvSpPr>
          <p:cNvPr id="158" name="Google Shape;158;p50"/>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50"/>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60" name="Google Shape;160;p5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5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5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
        <p:cNvGrpSpPr/>
        <p:nvPr/>
      </p:nvGrpSpPr>
      <p:grpSpPr>
        <a:xfrm>
          <a:off x="0" y="0"/>
          <a:ext cx="0" cy="0"/>
          <a:chOff x="0" y="0"/>
          <a:chExt cx="0" cy="0"/>
        </a:xfrm>
      </p:grpSpPr>
      <p:sp>
        <p:nvSpPr>
          <p:cNvPr id="50" name="Google Shape;50;p36"/>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6"/>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52" name="Google Shape;52;p3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3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
        <p:cNvGrpSpPr/>
        <p:nvPr/>
      </p:nvGrpSpPr>
      <p:grpSpPr>
        <a:xfrm>
          <a:off x="0" y="0"/>
          <a:ext cx="0" cy="0"/>
          <a:chOff x="0" y="0"/>
          <a:chExt cx="0" cy="0"/>
        </a:xfrm>
      </p:grpSpPr>
      <p:sp>
        <p:nvSpPr>
          <p:cNvPr id="63" name="Google Shape;63;p38"/>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8"/>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65" name="Google Shape;65;p3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8"/>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8"/>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9"/>
        <p:cNvGrpSpPr/>
        <p:nvPr/>
      </p:nvGrpSpPr>
      <p:grpSpPr>
        <a:xfrm>
          <a:off x="0" y="0"/>
          <a:ext cx="0" cy="0"/>
          <a:chOff x="0" y="0"/>
          <a:chExt cx="0" cy="0"/>
        </a:xfrm>
      </p:grpSpPr>
      <p:sp>
        <p:nvSpPr>
          <p:cNvPr id="70" name="Google Shape;70;p39"/>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9"/>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2" name="Google Shape;72;p39"/>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3" name="Google Shape;73;p3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7"/>
        <p:cNvGrpSpPr/>
        <p:nvPr/>
      </p:nvGrpSpPr>
      <p:grpSpPr>
        <a:xfrm>
          <a:off x="0" y="0"/>
          <a:ext cx="0" cy="0"/>
          <a:chOff x="0" y="0"/>
          <a:chExt cx="0" cy="0"/>
        </a:xfrm>
      </p:grpSpPr>
      <p:sp>
        <p:nvSpPr>
          <p:cNvPr id="78" name="Google Shape;78;p40"/>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0"/>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80" name="Google Shape;80;p40"/>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81" name="Google Shape;81;p40"/>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82" name="Google Shape;82;p40"/>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83" name="Google Shape;83;p4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4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4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
        <p:nvSpPr>
          <p:cNvPr id="88" name="Google Shape;88;p4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4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4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2"/>
        <p:cNvGrpSpPr/>
        <p:nvPr/>
      </p:nvGrpSpPr>
      <p:grpSpPr>
        <a:xfrm>
          <a:off x="0" y="0"/>
          <a:ext cx="0" cy="0"/>
          <a:chOff x="0" y="0"/>
          <a:chExt cx="0" cy="0"/>
        </a:xfrm>
      </p:grpSpPr>
      <p:sp>
        <p:nvSpPr>
          <p:cNvPr id="93" name="Google Shape;93;p42"/>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42"/>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5" name="Google Shape;95;p42"/>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4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4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4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0"/>
        <p:cNvGrpSpPr/>
        <p:nvPr/>
      </p:nvGrpSpPr>
      <p:grpSpPr>
        <a:xfrm>
          <a:off x="0" y="0"/>
          <a:ext cx="0" cy="0"/>
          <a:chOff x="0" y="0"/>
          <a:chExt cx="0" cy="0"/>
        </a:xfrm>
      </p:grpSpPr>
      <p:sp>
        <p:nvSpPr>
          <p:cNvPr id="101" name="Google Shape;101;p43"/>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43"/>
          <p:cNvSpPr>
            <a:spLocks noGrp="1"/>
          </p:cNvSpPr>
          <p:nvPr>
            <p:ph type="pic" idx="2"/>
          </p:nvPr>
        </p:nvSpPr>
        <p:spPr>
          <a:xfrm>
            <a:off x="2589212" y="634965"/>
            <a:ext cx="8915400" cy="3854970"/>
          </a:xfrm>
          <a:prstGeom prst="rect">
            <a:avLst/>
          </a:prstGeom>
          <a:noFill/>
          <a:ln>
            <a:noFill/>
          </a:ln>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103" name="Google Shape;103;p43"/>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4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4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43"/>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3"/>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4DCE3"/>
            </a:gs>
          </a:gsLst>
          <a:lin ang="5400000" scaled="0"/>
        </a:gradFill>
        <a:effectLst/>
      </p:bgPr>
    </p:bg>
    <p:spTree>
      <p:nvGrpSpPr>
        <p:cNvPr id="1" name="Shape 9"/>
        <p:cNvGrpSpPr/>
        <p:nvPr/>
      </p:nvGrpSpPr>
      <p:grpSpPr>
        <a:xfrm>
          <a:off x="0" y="0"/>
          <a:ext cx="0" cy="0"/>
          <a:chOff x="0" y="0"/>
          <a:chExt cx="0" cy="0"/>
        </a:xfrm>
      </p:grpSpPr>
      <p:grpSp>
        <p:nvGrpSpPr>
          <p:cNvPr id="10" name="Google Shape;10;p34"/>
          <p:cNvGrpSpPr/>
          <p:nvPr/>
        </p:nvGrpSpPr>
        <p:grpSpPr>
          <a:xfrm>
            <a:off x="1" y="228600"/>
            <a:ext cx="2851516" cy="6638628"/>
            <a:chOff x="2487613" y="285750"/>
            <a:chExt cx="2428875" cy="5654676"/>
          </a:xfrm>
        </p:grpSpPr>
        <p:sp>
          <p:nvSpPr>
            <p:cNvPr id="11" name="Google Shape;11;p34"/>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34"/>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4"/>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4"/>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4"/>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4"/>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4"/>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4"/>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4"/>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4"/>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4"/>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4"/>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34"/>
          <p:cNvGrpSpPr/>
          <p:nvPr/>
        </p:nvGrpSpPr>
        <p:grpSpPr>
          <a:xfrm>
            <a:off x="27222" y="157"/>
            <a:ext cx="2356674" cy="6853096"/>
            <a:chOff x="6627813" y="195610"/>
            <a:chExt cx="1952625" cy="5678141"/>
          </a:xfrm>
        </p:grpSpPr>
        <p:sp>
          <p:nvSpPr>
            <p:cNvPr id="24" name="Google Shape;24;p34"/>
            <p:cNvSpPr/>
            <p:nvPr/>
          </p:nvSpPr>
          <p:spPr>
            <a:xfrm>
              <a:off x="6627813" y="195610"/>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4"/>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4"/>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4"/>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4"/>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4"/>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4"/>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4"/>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4"/>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4"/>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4"/>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4"/>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34"/>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4"/>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168DBA"/>
              </a:buClr>
              <a:buSzPts val="3600"/>
              <a:buFont typeface="Century Gothic"/>
              <a:buNone/>
              <a:defRPr sz="3600" b="0" i="0" u="none" strike="noStrike" cap="none">
                <a:solidFill>
                  <a:srgbClr val="168DB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34"/>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9" name="Google Shape;39;p3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0" name="Google Shape;40;p3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1" name="Google Shape;41;p3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
          <p:cNvSpPr txBox="1">
            <a:spLocks noGrp="1"/>
          </p:cNvSpPr>
          <p:nvPr>
            <p:ph type="ctrTitle"/>
          </p:nvPr>
        </p:nvSpPr>
        <p:spPr>
          <a:xfrm>
            <a:off x="2098883" y="1245704"/>
            <a:ext cx="8915399" cy="3405809"/>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rgbClr val="168DBA"/>
              </a:buClr>
              <a:buSzPct val="100000"/>
              <a:buFont typeface="Century Gothic"/>
              <a:buNone/>
            </a:pP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sz="4400" b="1" dirty="0">
                <a:solidFill>
                  <a:srgbClr val="82D2F0"/>
                </a:solidFill>
              </a:rPr>
              <a:t>18ECC203J – Module 1</a:t>
            </a:r>
            <a:br>
              <a:rPr lang="en-US" sz="4400" b="1" dirty="0">
                <a:solidFill>
                  <a:srgbClr val="82D2F0"/>
                </a:solidFill>
              </a:rPr>
            </a:br>
            <a:r>
              <a:rPr lang="en-US" sz="3600" dirty="0"/>
              <a:t>Intel 8086 – Architecture, Signals and Features</a:t>
            </a:r>
            <a:br>
              <a:rPr lang="en-US" sz="3600" dirty="0"/>
            </a:br>
            <a:r>
              <a:rPr lang="en-US" sz="4900" b="1" dirty="0">
                <a:latin typeface="Bookman Old Style"/>
                <a:ea typeface="Bookman Old Style"/>
                <a:cs typeface="Bookman Old Style"/>
                <a:sym typeface="Bookman Old Style"/>
              </a:rPr>
              <a:t>S </a:t>
            </a:r>
            <a:r>
              <a:rPr lang="en-US" sz="4800" dirty="0"/>
              <a:t>–</a:t>
            </a:r>
            <a:r>
              <a:rPr lang="en-US" sz="4900" b="1" dirty="0">
                <a:latin typeface="Bookman Old Style"/>
                <a:ea typeface="Bookman Old Style"/>
                <a:cs typeface="Bookman Old Style"/>
                <a:sym typeface="Bookman Old Style"/>
              </a:rPr>
              <a:t> 2 </a:t>
            </a:r>
            <a:r>
              <a:rPr lang="en-US" dirty="0"/>
              <a:t/>
            </a:r>
            <a:br>
              <a:rPr lang="en-US" dirty="0"/>
            </a:br>
            <a:endParaRPr dirty="0"/>
          </a:p>
        </p:txBody>
      </p:sp>
      <p:sp>
        <p:nvSpPr>
          <p:cNvPr id="169" name="Google Shape;169;p1"/>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lnSpcReduction="10000"/>
          </a:bodyPr>
          <a:lstStyle/>
          <a:p>
            <a:pPr marL="0" lvl="0" indent="0" algn="ctr" rtl="0">
              <a:spcBef>
                <a:spcPts val="0"/>
              </a:spcBef>
              <a:spcAft>
                <a:spcPts val="0"/>
              </a:spcAft>
              <a:buSzPts val="1800"/>
              <a:buNone/>
            </a:pPr>
            <a:r>
              <a:rPr lang="en-US"/>
              <a:t>                                                                                                       </a:t>
            </a:r>
            <a:r>
              <a:rPr lang="en-US" b="1">
                <a:latin typeface="Century Gothic"/>
                <a:ea typeface="Century Gothic"/>
                <a:cs typeface="Century Gothic"/>
                <a:sym typeface="Century Gothic"/>
              </a:rPr>
              <a:t>Prepared by,</a:t>
            </a:r>
            <a:endParaRPr/>
          </a:p>
          <a:p>
            <a:pPr marL="0" lvl="0" indent="0" algn="r" rtl="0">
              <a:spcBef>
                <a:spcPts val="1000"/>
              </a:spcBef>
              <a:spcAft>
                <a:spcPts val="0"/>
              </a:spcAft>
              <a:buSzPts val="1800"/>
              <a:buNone/>
            </a:pPr>
            <a:r>
              <a:rPr lang="en-US" b="1">
                <a:latin typeface="Century Gothic"/>
                <a:ea typeface="Century Gothic"/>
                <a:cs typeface="Century Gothic"/>
                <a:sym typeface="Century Gothic"/>
              </a:rPr>
              <a:t>Dr. R. Manohari</a:t>
            </a:r>
            <a:endParaRPr b="1">
              <a:latin typeface="Century Gothic"/>
              <a:ea typeface="Century Gothic"/>
              <a:cs typeface="Century Gothic"/>
              <a:sym typeface="Century Gothic"/>
            </a:endParaRPr>
          </a:p>
          <a:p>
            <a:pPr marL="0" lvl="0" indent="0" algn="r" rtl="0">
              <a:spcBef>
                <a:spcPts val="1000"/>
              </a:spcBef>
              <a:spcAft>
                <a:spcPts val="0"/>
              </a:spcAft>
              <a:buSzPts val="1800"/>
              <a:buNone/>
            </a:pPr>
            <a:r>
              <a:rPr lang="en-US" b="1"/>
              <a:t> Dr.T.Rajalakshmi</a:t>
            </a:r>
            <a:endParaRPr b="1">
              <a:latin typeface="Century Gothic"/>
              <a:ea typeface="Century Gothic"/>
              <a:cs typeface="Century Gothic"/>
              <a:sym typeface="Century Gothic"/>
            </a:endParaRPr>
          </a:p>
          <a:p>
            <a:pPr marL="0" lvl="0" indent="0" algn="l" rtl="0">
              <a:spcBef>
                <a:spcPts val="1000"/>
              </a:spcBef>
              <a:spcAft>
                <a:spcPts val="0"/>
              </a:spcAft>
              <a:buSzPts val="18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0"/>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Century Gothic"/>
              <a:buNone/>
            </a:pPr>
            <a:r>
              <a:rPr lang="en-US"/>
              <a:t>INTEL 8086</a:t>
            </a:r>
            <a:endParaRPr/>
          </a:p>
        </p:txBody>
      </p:sp>
      <p:sp>
        <p:nvSpPr>
          <p:cNvPr id="266" name="Google Shape;266;p10"/>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Char char="🠶"/>
            </a:pPr>
            <a:r>
              <a:rPr lang="en-US" sz="2800">
                <a:latin typeface="Rockwell"/>
                <a:ea typeface="Rockwell"/>
                <a:cs typeface="Rockwell"/>
                <a:sym typeface="Rockwell"/>
              </a:rPr>
              <a:t>It is available in four versions:</a:t>
            </a:r>
            <a:endParaRPr/>
          </a:p>
          <a:p>
            <a:pPr marL="971550" lvl="1" indent="-514350" algn="l" rtl="0">
              <a:spcBef>
                <a:spcPts val="1800"/>
              </a:spcBef>
              <a:spcAft>
                <a:spcPts val="0"/>
              </a:spcAft>
              <a:buSzPts val="2800"/>
              <a:buFont typeface="Century Gothic"/>
              <a:buAutoNum type="arabicPeriod"/>
            </a:pPr>
            <a:r>
              <a:rPr lang="en-US" sz="2800">
                <a:latin typeface="Rockwell"/>
                <a:ea typeface="Rockwell"/>
                <a:cs typeface="Rockwell"/>
                <a:sym typeface="Rockwell"/>
              </a:rPr>
              <a:t>8086 (5 MHz)</a:t>
            </a:r>
            <a:endParaRPr/>
          </a:p>
          <a:p>
            <a:pPr marL="971550" lvl="1" indent="-514350" algn="l" rtl="0">
              <a:spcBef>
                <a:spcPts val="1800"/>
              </a:spcBef>
              <a:spcAft>
                <a:spcPts val="0"/>
              </a:spcAft>
              <a:buSzPts val="2800"/>
              <a:buFont typeface="Century Gothic"/>
              <a:buAutoNum type="arabicPeriod"/>
            </a:pPr>
            <a:r>
              <a:rPr lang="en-US" sz="2800">
                <a:latin typeface="Rockwell"/>
                <a:ea typeface="Rockwell"/>
                <a:cs typeface="Rockwell"/>
                <a:sym typeface="Rockwell"/>
              </a:rPr>
              <a:t>8086-2	(8 MHz)</a:t>
            </a:r>
            <a:endParaRPr/>
          </a:p>
          <a:p>
            <a:pPr marL="971550" lvl="1" indent="-514350" algn="l" rtl="0">
              <a:spcBef>
                <a:spcPts val="1800"/>
              </a:spcBef>
              <a:spcAft>
                <a:spcPts val="0"/>
              </a:spcAft>
              <a:buSzPts val="2800"/>
              <a:buFont typeface="Century Gothic"/>
              <a:buAutoNum type="arabicPeriod"/>
            </a:pPr>
            <a:r>
              <a:rPr lang="en-US" sz="2800">
                <a:latin typeface="Rockwell"/>
                <a:ea typeface="Rockwell"/>
                <a:cs typeface="Rockwell"/>
                <a:sym typeface="Rockwell"/>
              </a:rPr>
              <a:t>8086-4 (4 MHz)</a:t>
            </a:r>
            <a:endParaRPr/>
          </a:p>
          <a:p>
            <a:pPr marL="971550" lvl="1" indent="-514350" algn="l" rtl="0">
              <a:spcBef>
                <a:spcPts val="1800"/>
              </a:spcBef>
              <a:spcAft>
                <a:spcPts val="0"/>
              </a:spcAft>
              <a:buSzPts val="2800"/>
              <a:buFont typeface="Century Gothic"/>
              <a:buAutoNum type="arabicPeriod"/>
            </a:pPr>
            <a:r>
              <a:rPr lang="en-US" sz="2800">
                <a:latin typeface="Rockwell"/>
                <a:ea typeface="Rockwell"/>
                <a:cs typeface="Rockwell"/>
                <a:sym typeface="Rockwell"/>
              </a:rPr>
              <a:t>8086-1 (10 MHz</a:t>
            </a:r>
            <a:r>
              <a:rPr lang="en-US">
                <a:latin typeface="Rockwell"/>
                <a:ea typeface="Rockwell"/>
                <a:cs typeface="Rockwell"/>
                <a:sym typeface="Rockwell"/>
              </a:rPr>
              <a:t>)</a:t>
            </a:r>
            <a:endParaRPr/>
          </a:p>
          <a:p>
            <a:pPr marL="342900" lvl="0" indent="-228600" algn="l" rtl="0">
              <a:spcBef>
                <a:spcPts val="2800"/>
              </a:spcBef>
              <a:spcAft>
                <a:spcPts val="0"/>
              </a:spcAft>
              <a:buSzPts val="1800"/>
              <a:buNone/>
            </a:pPr>
            <a:endParaRPr/>
          </a:p>
        </p:txBody>
      </p:sp>
      <p:pic>
        <p:nvPicPr>
          <p:cNvPr id="267" name="Google Shape;267;p10"/>
          <p:cNvPicPr preferRelativeResize="0"/>
          <p:nvPr/>
        </p:nvPicPr>
        <p:blipFill rotWithShape="1">
          <a:blip r:embed="rId3">
            <a:alphaModFix/>
          </a:blip>
          <a:srcRect/>
          <a:stretch/>
        </p:blipFill>
        <p:spPr>
          <a:xfrm>
            <a:off x="7912100" y="3429000"/>
            <a:ext cx="3592512" cy="21605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1"/>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Century Gothic"/>
              <a:buNone/>
            </a:pPr>
            <a:r>
              <a:rPr lang="en-US"/>
              <a:t>Main Features of 8086</a:t>
            </a:r>
            <a:endParaRPr/>
          </a:p>
        </p:txBody>
      </p:sp>
      <p:sp>
        <p:nvSpPr>
          <p:cNvPr id="273" name="Google Shape;273;p11"/>
          <p:cNvSpPr txBox="1">
            <a:spLocks noGrp="1"/>
          </p:cNvSpPr>
          <p:nvPr>
            <p:ph type="body" idx="1"/>
          </p:nvPr>
        </p:nvSpPr>
        <p:spPr>
          <a:xfrm>
            <a:off x="1790163" y="1425262"/>
            <a:ext cx="9714449" cy="377762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400"/>
              <a:buChar char="🠶"/>
            </a:pPr>
            <a:r>
              <a:rPr lang="en-US" sz="2400"/>
              <a:t>It is a 16-bit processor. It’s ALU, internal registers work with 16-bit binary words.</a:t>
            </a:r>
            <a:endParaRPr/>
          </a:p>
          <a:p>
            <a:pPr marL="342900" lvl="0" indent="-342900" algn="l" rtl="0">
              <a:spcBef>
                <a:spcPts val="1000"/>
              </a:spcBef>
              <a:spcAft>
                <a:spcPts val="0"/>
              </a:spcAft>
              <a:buSzPts val="2400"/>
              <a:buChar char="🠶"/>
            </a:pPr>
            <a:r>
              <a:rPr lang="en-US" sz="2400"/>
              <a:t>It has a 16 bit data bus. It can read (or write) data from (or to) a memory/port, either 16 bits or 8 bits at a time.</a:t>
            </a:r>
            <a:endParaRPr/>
          </a:p>
          <a:p>
            <a:pPr marL="342900" lvl="0" indent="-342900" algn="l" rtl="0">
              <a:spcBef>
                <a:spcPts val="1000"/>
              </a:spcBef>
              <a:spcAft>
                <a:spcPts val="0"/>
              </a:spcAft>
              <a:buSzPts val="2400"/>
              <a:buChar char="🠶"/>
            </a:pPr>
            <a:r>
              <a:rPr lang="en-US" sz="2400"/>
              <a:t>It has a 20-bit address bus which means it can address up to 2</a:t>
            </a:r>
            <a:r>
              <a:rPr lang="en-US" sz="2400" baseline="30000"/>
              <a:t>20</a:t>
            </a:r>
            <a:r>
              <a:rPr lang="en-US" sz="2400"/>
              <a:t> = 1 MB memory location.</a:t>
            </a:r>
            <a:endParaRPr/>
          </a:p>
          <a:p>
            <a:pPr marL="342900" lvl="0" indent="-342900" algn="l" rtl="0">
              <a:spcBef>
                <a:spcPts val="1000"/>
              </a:spcBef>
              <a:spcAft>
                <a:spcPts val="0"/>
              </a:spcAft>
              <a:buSzPts val="2400"/>
              <a:buChar char="🠶"/>
            </a:pPr>
            <a:r>
              <a:rPr lang="en-US" sz="2400"/>
              <a:t>Like 8085, 8086 too can do only fixed arithmetic.</a:t>
            </a:r>
            <a:endParaRPr/>
          </a:p>
          <a:p>
            <a:pPr marL="342900" lvl="0" indent="-342900" algn="l" rtl="0">
              <a:spcBef>
                <a:spcPts val="1000"/>
              </a:spcBef>
              <a:spcAft>
                <a:spcPts val="0"/>
              </a:spcAft>
              <a:buSzPts val="2400"/>
              <a:buFont typeface="Noto Sans Symbols"/>
              <a:buChar char="✔"/>
            </a:pPr>
            <a:r>
              <a:rPr lang="en-US" sz="2400"/>
              <a:t>Intel had designed the coprocessor 8087 that can do floating point arithmetic &amp; other complex mathematical operations.</a:t>
            </a:r>
            <a:endParaRPr/>
          </a:p>
          <a:p>
            <a:pPr marL="342900" lvl="0" indent="-342900" algn="l" rtl="0">
              <a:spcBef>
                <a:spcPts val="1000"/>
              </a:spcBef>
              <a:spcAft>
                <a:spcPts val="0"/>
              </a:spcAft>
              <a:buSzPts val="2400"/>
              <a:buChar char="🠶"/>
            </a:pPr>
            <a:r>
              <a:rPr lang="en-US" sz="2400"/>
              <a:t>8086 can work in conjunction with 8087 to do both fixed-point, floating point &amp; other complex mathematical functions.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Century Gothic"/>
              <a:buNone/>
            </a:pPr>
            <a:r>
              <a:rPr lang="en-US"/>
              <a:t>Main Features of 8086 cont…</a:t>
            </a:r>
            <a:endParaRPr/>
          </a:p>
        </p:txBody>
      </p:sp>
      <p:sp>
        <p:nvSpPr>
          <p:cNvPr id="279" name="Google Shape;279;p12"/>
          <p:cNvSpPr txBox="1">
            <a:spLocks noGrp="1"/>
          </p:cNvSpPr>
          <p:nvPr>
            <p:ph type="body" idx="1"/>
          </p:nvPr>
        </p:nvSpPr>
        <p:spPr>
          <a:xfrm>
            <a:off x="2383150" y="1682840"/>
            <a:ext cx="9121462" cy="377762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400"/>
              <a:buChar char="🠶"/>
            </a:pPr>
            <a:r>
              <a:rPr lang="en-US" sz="2400"/>
              <a:t>It is designed to operate in two modes: minimum mode and maximum mode</a:t>
            </a:r>
            <a:endParaRPr/>
          </a:p>
          <a:p>
            <a:pPr marL="342900" lvl="0" indent="-342900" algn="l" rtl="0">
              <a:spcBef>
                <a:spcPts val="1000"/>
              </a:spcBef>
              <a:spcAft>
                <a:spcPts val="0"/>
              </a:spcAft>
              <a:buSzPts val="2400"/>
              <a:buFont typeface="Noto Sans Symbols"/>
              <a:buChar char="✔"/>
            </a:pPr>
            <a:r>
              <a:rPr lang="en-US" sz="2400"/>
              <a:t>In minimum mode, 8086 processor works in a single processor environment</a:t>
            </a:r>
            <a:endParaRPr/>
          </a:p>
          <a:p>
            <a:pPr marL="342900" lvl="0" indent="-342900" algn="l" rtl="0">
              <a:spcBef>
                <a:spcPts val="1000"/>
              </a:spcBef>
              <a:spcAft>
                <a:spcPts val="0"/>
              </a:spcAft>
              <a:buSzPts val="2400"/>
              <a:buFont typeface="Noto Sans Symbols"/>
              <a:buChar char="✔"/>
            </a:pPr>
            <a:r>
              <a:rPr lang="en-US" sz="2400"/>
              <a:t>In maximum mode, it works in a multiprocessor environment. </a:t>
            </a:r>
            <a:endParaRPr/>
          </a:p>
          <a:p>
            <a:pPr marL="342900" lvl="0" indent="-342900" algn="l" rtl="0">
              <a:spcBef>
                <a:spcPts val="1000"/>
              </a:spcBef>
              <a:spcAft>
                <a:spcPts val="0"/>
              </a:spcAft>
              <a:buSzPts val="2400"/>
              <a:buFont typeface="Noto Sans Symbols"/>
              <a:buChar char="✔"/>
            </a:pPr>
            <a:r>
              <a:rPr lang="en-US" sz="2400"/>
              <a:t>In a multiprocessor environment, Control signals for memory &amp; I/O are generated by an external BUS controller</a:t>
            </a:r>
            <a:endParaRPr/>
          </a:p>
          <a:p>
            <a:pPr marL="342900" lvl="0" indent="-342900" algn="l" rtl="0">
              <a:spcBef>
                <a:spcPts val="1000"/>
              </a:spcBef>
              <a:spcAft>
                <a:spcPts val="0"/>
              </a:spcAft>
              <a:buSzPts val="2400"/>
              <a:buChar char="🠶"/>
            </a:pPr>
            <a:r>
              <a:rPr lang="en-US" sz="2400"/>
              <a:t>It requires +5 V power supply.</a:t>
            </a:r>
            <a:endParaRPr/>
          </a:p>
          <a:p>
            <a:pPr marL="342900" lvl="0" indent="-342900" algn="l" rtl="0">
              <a:spcBef>
                <a:spcPts val="1000"/>
              </a:spcBef>
              <a:spcAft>
                <a:spcPts val="0"/>
              </a:spcAft>
              <a:buSzPts val="2400"/>
              <a:buChar char="🠶"/>
            </a:pPr>
            <a:r>
              <a:rPr lang="en-US" sz="2400"/>
              <a:t>It uses a 40 pin DIP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3"/>
          <p:cNvSpPr txBox="1">
            <a:spLocks noGrp="1"/>
          </p:cNvSpPr>
          <p:nvPr>
            <p:ph type="title"/>
          </p:nvPr>
        </p:nvSpPr>
        <p:spPr>
          <a:xfrm>
            <a:off x="2215167" y="624110"/>
            <a:ext cx="9289446"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Century Gothic"/>
              <a:buNone/>
            </a:pPr>
            <a:r>
              <a:rPr lang="en-US"/>
              <a:t>Register Organization of 8086</a:t>
            </a:r>
            <a:endParaRPr/>
          </a:p>
        </p:txBody>
      </p:sp>
      <p:pic>
        <p:nvPicPr>
          <p:cNvPr id="285" name="Google Shape;285;p13"/>
          <p:cNvPicPr preferRelativeResize="0">
            <a:picLocks noGrp="1"/>
          </p:cNvPicPr>
          <p:nvPr>
            <p:ph type="body" idx="1"/>
          </p:nvPr>
        </p:nvPicPr>
        <p:blipFill rotWithShape="1">
          <a:blip r:embed="rId3">
            <a:alphaModFix/>
          </a:blip>
          <a:srcRect/>
          <a:stretch/>
        </p:blipFill>
        <p:spPr>
          <a:xfrm>
            <a:off x="2073499" y="1712890"/>
            <a:ext cx="9594760" cy="4571999"/>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4"/>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Century Gothic"/>
              <a:buNone/>
            </a:pPr>
            <a:r>
              <a:rPr lang="en-US"/>
              <a:t>Flag Register</a:t>
            </a:r>
            <a:endParaRPr/>
          </a:p>
        </p:txBody>
      </p:sp>
      <p:sp>
        <p:nvSpPr>
          <p:cNvPr id="291" name="Google Shape;291;p14"/>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400"/>
              <a:buChar char="🠶"/>
            </a:pPr>
            <a:r>
              <a:rPr lang="en-US" sz="2400"/>
              <a:t>A flag is a flip-flop that indicates some condition produced by the execution of an instruction or controls certain operations of the EU</a:t>
            </a:r>
            <a:endParaRPr/>
          </a:p>
          <a:p>
            <a:pPr marL="342900" lvl="0" indent="-342900" algn="l" rtl="0">
              <a:spcBef>
                <a:spcPts val="1000"/>
              </a:spcBef>
              <a:spcAft>
                <a:spcPts val="0"/>
              </a:spcAft>
              <a:buSzPts val="2400"/>
              <a:buChar char="🠶"/>
            </a:pPr>
            <a:r>
              <a:rPr lang="en-US" sz="2400"/>
              <a:t>A 16-bit flag register in the EU contains nine active flags in the flag register</a:t>
            </a: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5"/>
          <p:cNvSpPr txBox="1">
            <a:spLocks noGrp="1"/>
          </p:cNvSpPr>
          <p:nvPr>
            <p:ph type="title"/>
          </p:nvPr>
        </p:nvSpPr>
        <p:spPr>
          <a:xfrm>
            <a:off x="1755798" y="482442"/>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Century Gothic"/>
              <a:buNone/>
            </a:pPr>
            <a:r>
              <a:rPr lang="en-US"/>
              <a:t>Flag Register</a:t>
            </a:r>
            <a:endParaRPr/>
          </a:p>
        </p:txBody>
      </p:sp>
      <p:sp>
        <p:nvSpPr>
          <p:cNvPr id="297" name="Google Shape;297;p15"/>
          <p:cNvSpPr txBox="1">
            <a:spLocks noGrp="1"/>
          </p:cNvSpPr>
          <p:nvPr>
            <p:ph type="body" idx="1"/>
          </p:nvPr>
        </p:nvSpPr>
        <p:spPr>
          <a:xfrm>
            <a:off x="2202846" y="1264555"/>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400"/>
              <a:buChar char="🠶"/>
            </a:pPr>
            <a:r>
              <a:rPr lang="en-US" sz="2400">
                <a:latin typeface="Rockwell"/>
                <a:ea typeface="Rockwell"/>
                <a:cs typeface="Rockwell"/>
                <a:sym typeface="Rockwell"/>
              </a:rPr>
              <a:t>8086 has 9 flags and they are divided into two categories:</a:t>
            </a:r>
            <a:endParaRPr/>
          </a:p>
          <a:p>
            <a:pPr marL="742950" lvl="1" indent="-285750" algn="l" rtl="0">
              <a:spcBef>
                <a:spcPts val="1800"/>
              </a:spcBef>
              <a:spcAft>
                <a:spcPts val="0"/>
              </a:spcAft>
              <a:buSzPts val="2400"/>
              <a:buFont typeface="Noto Sans Symbols"/>
              <a:buChar char="⦿"/>
            </a:pPr>
            <a:r>
              <a:rPr lang="en-US" sz="2400">
                <a:latin typeface="Rockwell"/>
                <a:ea typeface="Rockwell"/>
                <a:cs typeface="Rockwell"/>
                <a:sym typeface="Rockwell"/>
              </a:rPr>
              <a:t>Condition Flags</a:t>
            </a:r>
            <a:endParaRPr/>
          </a:p>
          <a:p>
            <a:pPr marL="742950" lvl="1" indent="-285750" algn="l" rtl="0">
              <a:spcBef>
                <a:spcPts val="1800"/>
              </a:spcBef>
              <a:spcAft>
                <a:spcPts val="0"/>
              </a:spcAft>
              <a:buSzPts val="2400"/>
              <a:buFont typeface="Noto Sans Symbols"/>
              <a:buChar char="⦿"/>
            </a:pPr>
            <a:r>
              <a:rPr lang="en-US" sz="2400">
                <a:latin typeface="Rockwell"/>
                <a:ea typeface="Rockwell"/>
                <a:cs typeface="Rockwell"/>
                <a:sym typeface="Rockwell"/>
              </a:rPr>
              <a:t>Control Flags</a:t>
            </a:r>
            <a:endParaRPr/>
          </a:p>
          <a:p>
            <a:pPr marL="342900" lvl="0" indent="-228600" algn="l" rtl="0">
              <a:spcBef>
                <a:spcPts val="2800"/>
              </a:spcBef>
              <a:spcAft>
                <a:spcPts val="0"/>
              </a:spcAft>
              <a:buSzPts val="1800"/>
              <a:buNone/>
            </a:pPr>
            <a:endParaRPr/>
          </a:p>
        </p:txBody>
      </p:sp>
      <p:pic>
        <p:nvPicPr>
          <p:cNvPr id="298" name="Google Shape;298;p15"/>
          <p:cNvPicPr preferRelativeResize="0"/>
          <p:nvPr/>
        </p:nvPicPr>
        <p:blipFill rotWithShape="1">
          <a:blip r:embed="rId3">
            <a:alphaModFix/>
          </a:blip>
          <a:srcRect/>
          <a:stretch/>
        </p:blipFill>
        <p:spPr>
          <a:xfrm>
            <a:off x="1249251" y="3078051"/>
            <a:ext cx="9981126" cy="3374264"/>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6"/>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Century Gothic"/>
              <a:buNone/>
            </a:pPr>
            <a:r>
              <a:rPr lang="en-US"/>
              <a:t>Condition Flags</a:t>
            </a:r>
            <a:endParaRPr/>
          </a:p>
        </p:txBody>
      </p:sp>
      <p:sp>
        <p:nvSpPr>
          <p:cNvPr id="304" name="Google Shape;304;p16"/>
          <p:cNvSpPr txBox="1">
            <a:spLocks noGrp="1"/>
          </p:cNvSpPr>
          <p:nvPr>
            <p:ph type="body" idx="1"/>
          </p:nvPr>
        </p:nvSpPr>
        <p:spPr>
          <a:xfrm>
            <a:off x="1944710" y="1429555"/>
            <a:ext cx="9559902" cy="4481667"/>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400"/>
              <a:buChar char="🠶"/>
            </a:pPr>
            <a:r>
              <a:rPr lang="en-US" sz="2400"/>
              <a:t>Condition flags represent result of last arithmetic or logical instruction executed. Conditional flags are as follows:</a:t>
            </a:r>
            <a:endParaRPr/>
          </a:p>
          <a:p>
            <a:pPr marL="342900" lvl="0" indent="-342900" algn="l" rtl="0">
              <a:spcBef>
                <a:spcPts val="2800"/>
              </a:spcBef>
              <a:spcAft>
                <a:spcPts val="0"/>
              </a:spcAft>
              <a:buSzPts val="2400"/>
              <a:buChar char="🠶"/>
            </a:pPr>
            <a:r>
              <a:rPr lang="en-US" sz="2400" b="1">
                <a:solidFill>
                  <a:srgbClr val="FF0000"/>
                </a:solidFill>
              </a:rPr>
              <a:t>Carry Flag (CF):</a:t>
            </a:r>
            <a:r>
              <a:rPr lang="en-US" sz="2400">
                <a:solidFill>
                  <a:srgbClr val="FF0000"/>
                </a:solidFill>
              </a:rPr>
              <a:t> </a:t>
            </a:r>
            <a:r>
              <a:rPr lang="en-US" sz="2400"/>
              <a:t>This flag is set if there is a carry / borrow after an integer arithmetic.</a:t>
            </a:r>
            <a:endParaRPr/>
          </a:p>
          <a:p>
            <a:pPr marL="342900" lvl="0" indent="-342900" algn="l" rtl="0">
              <a:spcBef>
                <a:spcPts val="2800"/>
              </a:spcBef>
              <a:spcAft>
                <a:spcPts val="0"/>
              </a:spcAft>
              <a:buSzPts val="2400"/>
              <a:buChar char="🠶"/>
            </a:pPr>
            <a:r>
              <a:rPr lang="en-US" sz="2400" b="1">
                <a:solidFill>
                  <a:srgbClr val="FF0000"/>
                </a:solidFill>
              </a:rPr>
              <a:t>Auxiliary Carry Flag (AF):</a:t>
            </a:r>
            <a:r>
              <a:rPr lang="en-US" sz="2400">
                <a:solidFill>
                  <a:srgbClr val="FF0000"/>
                </a:solidFill>
              </a:rPr>
              <a:t> </a:t>
            </a:r>
            <a:r>
              <a:rPr lang="en-US" sz="2400"/>
              <a:t>If an operation performed in ALU generates a carry / borrow from lower nibble (i.e. D</a:t>
            </a:r>
            <a:r>
              <a:rPr lang="en-US" sz="2400" baseline="-25000"/>
              <a:t>0</a:t>
            </a:r>
            <a:r>
              <a:rPr lang="en-US" sz="2400"/>
              <a:t> – D</a:t>
            </a:r>
            <a:r>
              <a:rPr lang="en-US" sz="2400" baseline="-25000"/>
              <a:t>3</a:t>
            </a:r>
            <a:r>
              <a:rPr lang="en-US" sz="2400"/>
              <a:t>) to upper nibble (i.e. D</a:t>
            </a:r>
            <a:r>
              <a:rPr lang="en-US" sz="2400" baseline="-25000"/>
              <a:t>4</a:t>
            </a:r>
            <a:r>
              <a:rPr lang="en-US" sz="2400"/>
              <a:t> – D</a:t>
            </a:r>
            <a:r>
              <a:rPr lang="en-US" sz="2400" baseline="-25000"/>
              <a:t>7</a:t>
            </a:r>
            <a:r>
              <a:rPr lang="en-US" sz="2400"/>
              <a:t>), then AF is set. It is used in BCD Addition.</a:t>
            </a:r>
            <a:endParaRPr/>
          </a:p>
          <a:p>
            <a:pPr marL="342900" lvl="0" indent="-342900" algn="l" rtl="0">
              <a:spcBef>
                <a:spcPts val="2800"/>
              </a:spcBef>
              <a:spcAft>
                <a:spcPts val="0"/>
              </a:spcAft>
              <a:buSzPts val="2400"/>
              <a:buChar char="🠶"/>
            </a:pPr>
            <a:r>
              <a:rPr lang="en-US" sz="2400" b="1">
                <a:solidFill>
                  <a:srgbClr val="FF0000"/>
                </a:solidFill>
              </a:rPr>
              <a:t>Parity Flag (PF):</a:t>
            </a:r>
            <a:r>
              <a:rPr lang="en-US" sz="2400"/>
              <a:t> This flag is used to indicate the parity of result. If the result contains even number of 1’s, the Parity Flag is set and for odd number of 1’s, the Parity Flag is reset</a:t>
            </a:r>
            <a:endParaRPr sz="24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7"/>
          <p:cNvSpPr txBox="1">
            <a:spLocks noGrp="1"/>
          </p:cNvSpPr>
          <p:nvPr>
            <p:ph type="title"/>
          </p:nvPr>
        </p:nvSpPr>
        <p:spPr>
          <a:xfrm>
            <a:off x="1996225" y="624110"/>
            <a:ext cx="95083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Century Gothic"/>
              <a:buNone/>
            </a:pPr>
            <a:r>
              <a:rPr lang="en-US"/>
              <a:t>Condition Flags</a:t>
            </a:r>
            <a:endParaRPr/>
          </a:p>
        </p:txBody>
      </p:sp>
      <p:sp>
        <p:nvSpPr>
          <p:cNvPr id="310" name="Google Shape;310;p17"/>
          <p:cNvSpPr txBox="1">
            <a:spLocks noGrp="1"/>
          </p:cNvSpPr>
          <p:nvPr>
            <p:ph type="body" idx="1"/>
          </p:nvPr>
        </p:nvSpPr>
        <p:spPr>
          <a:xfrm>
            <a:off x="1996225" y="2133599"/>
            <a:ext cx="9508387" cy="4395989"/>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400"/>
              <a:buFont typeface="Noto Sans Symbols"/>
              <a:buChar char="⦿"/>
            </a:pPr>
            <a:r>
              <a:rPr lang="en-US" sz="2400" b="1">
                <a:solidFill>
                  <a:srgbClr val="FF0000"/>
                </a:solidFill>
              </a:rPr>
              <a:t>Zero Flag (ZF):</a:t>
            </a:r>
            <a:r>
              <a:rPr lang="en-US" sz="2400"/>
              <a:t> It is set; if the result of arithmetic or logical operation is zero else it is reset.</a:t>
            </a:r>
            <a:endParaRPr/>
          </a:p>
          <a:p>
            <a:pPr marL="342900" lvl="0" indent="-342900" algn="l" rtl="0">
              <a:spcBef>
                <a:spcPts val="1800"/>
              </a:spcBef>
              <a:spcAft>
                <a:spcPts val="0"/>
              </a:spcAft>
              <a:buSzPts val="2400"/>
              <a:buFont typeface="Noto Sans Symbols"/>
              <a:buChar char="⦿"/>
            </a:pPr>
            <a:r>
              <a:rPr lang="en-US" sz="2400" b="1">
                <a:solidFill>
                  <a:srgbClr val="FF0000"/>
                </a:solidFill>
              </a:rPr>
              <a:t>Sign Flag (SF):</a:t>
            </a:r>
            <a:r>
              <a:rPr lang="en-US" sz="2400">
                <a:solidFill>
                  <a:srgbClr val="FF0000"/>
                </a:solidFill>
              </a:rPr>
              <a:t> </a:t>
            </a:r>
            <a:r>
              <a:rPr lang="en-US" sz="2400"/>
              <a:t>In sign magnitude format, the sign of number is indicated by MSB bit. If the result of operation is negative, sign flag is set.</a:t>
            </a:r>
            <a:endParaRPr/>
          </a:p>
          <a:p>
            <a:pPr marL="342900" lvl="0" indent="-342900" algn="l" rtl="0">
              <a:spcBef>
                <a:spcPts val="1800"/>
              </a:spcBef>
              <a:spcAft>
                <a:spcPts val="0"/>
              </a:spcAft>
              <a:buSzPts val="2400"/>
              <a:buFont typeface="Noto Sans Symbols"/>
              <a:buChar char="⦿"/>
            </a:pPr>
            <a:r>
              <a:rPr lang="en-US" sz="2400" b="1">
                <a:solidFill>
                  <a:srgbClr val="FF0000"/>
                </a:solidFill>
              </a:rPr>
              <a:t>Overflow Flag (OF):</a:t>
            </a:r>
            <a:r>
              <a:rPr lang="en-US" sz="2400">
                <a:solidFill>
                  <a:srgbClr val="FF0000"/>
                </a:solidFill>
              </a:rPr>
              <a:t> </a:t>
            </a:r>
            <a:r>
              <a:rPr lang="en-US" sz="2400"/>
              <a:t>It occurs when signed numbers are added or subtracted. An OF indicates that the result has exceeded the capacity of machine that is result is out of range</a:t>
            </a:r>
            <a:endParaRPr/>
          </a:p>
          <a:p>
            <a:pPr marL="342900" lvl="0" indent="-228600" algn="l" rtl="0">
              <a:spcBef>
                <a:spcPts val="2800"/>
              </a:spcBef>
              <a:spcAft>
                <a:spcPts val="0"/>
              </a:spcAft>
              <a:buSzPts val="1800"/>
              <a:buNone/>
            </a:pP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8"/>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Century Gothic"/>
              <a:buNone/>
            </a:pPr>
            <a:r>
              <a:rPr lang="en-US"/>
              <a:t>Control Flags</a:t>
            </a:r>
            <a:endParaRPr/>
          </a:p>
        </p:txBody>
      </p:sp>
      <p:sp>
        <p:nvSpPr>
          <p:cNvPr id="316" name="Google Shape;316;p18"/>
          <p:cNvSpPr txBox="1">
            <a:spLocks noGrp="1"/>
          </p:cNvSpPr>
          <p:nvPr>
            <p:ph type="body" idx="1"/>
          </p:nvPr>
        </p:nvSpPr>
        <p:spPr>
          <a:xfrm>
            <a:off x="2589212" y="2133599"/>
            <a:ext cx="8915400" cy="437023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400"/>
              <a:buFont typeface="Noto Sans Symbols"/>
              <a:buChar char="⦿"/>
            </a:pPr>
            <a:r>
              <a:rPr lang="en-US" sz="2400"/>
              <a:t>Control flags are set or reset deliberately to control the operations of the execution unit. Control flags are as follows:</a:t>
            </a:r>
            <a:endParaRPr/>
          </a:p>
          <a:p>
            <a:pPr marL="342900" lvl="0" indent="-342900" algn="l" rtl="0">
              <a:spcBef>
                <a:spcPts val="1800"/>
              </a:spcBef>
              <a:spcAft>
                <a:spcPts val="0"/>
              </a:spcAft>
              <a:buSzPts val="2400"/>
              <a:buFont typeface="Noto Sans Symbols"/>
              <a:buChar char="⦿"/>
            </a:pPr>
            <a:r>
              <a:rPr lang="en-US" sz="2400" b="1">
                <a:solidFill>
                  <a:srgbClr val="FF0000"/>
                </a:solidFill>
              </a:rPr>
              <a:t>Trap Flag (TP):</a:t>
            </a:r>
            <a:endParaRPr/>
          </a:p>
          <a:p>
            <a:pPr marL="742950" lvl="1" indent="-285750" algn="l" rtl="0">
              <a:spcBef>
                <a:spcPts val="1800"/>
              </a:spcBef>
              <a:spcAft>
                <a:spcPts val="0"/>
              </a:spcAft>
              <a:buSzPts val="2400"/>
              <a:buFont typeface="Noto Sans Symbols"/>
              <a:buChar char="⦿"/>
            </a:pPr>
            <a:r>
              <a:rPr lang="en-US" sz="2400"/>
              <a:t>It is used for single stepping through a program</a:t>
            </a:r>
            <a:endParaRPr/>
          </a:p>
          <a:p>
            <a:pPr marL="742950" lvl="1" indent="-285750" algn="l" rtl="0">
              <a:spcBef>
                <a:spcPts val="1800"/>
              </a:spcBef>
              <a:spcAft>
                <a:spcPts val="0"/>
              </a:spcAft>
              <a:buSzPts val="2400"/>
              <a:buFont typeface="Noto Sans Symbols"/>
              <a:buChar char="⦿"/>
            </a:pPr>
            <a:r>
              <a:rPr lang="en-US" sz="2400"/>
              <a:t>It allows user to execute one instruction of a program at a time for debugging.</a:t>
            </a:r>
            <a:endParaRPr/>
          </a:p>
          <a:p>
            <a:pPr marL="742950" lvl="1" indent="-285750" algn="l" rtl="0">
              <a:spcBef>
                <a:spcPts val="1800"/>
              </a:spcBef>
              <a:spcAft>
                <a:spcPts val="0"/>
              </a:spcAft>
              <a:buSzPts val="2400"/>
              <a:buFont typeface="Noto Sans Symbols"/>
              <a:buChar char="⦿"/>
            </a:pPr>
            <a:r>
              <a:rPr lang="en-US" sz="2400"/>
              <a:t>When trap flag is set, program can be run in single step mode.</a:t>
            </a:r>
            <a:endParaRPr/>
          </a:p>
          <a:p>
            <a:pPr marL="342900" lvl="0" indent="-228600" algn="l" rtl="0">
              <a:spcBef>
                <a:spcPts val="2800"/>
              </a:spcBef>
              <a:spcAft>
                <a:spcPts val="0"/>
              </a:spcAft>
              <a:buSzPts val="1800"/>
              <a:buNone/>
            </a:pP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1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Century Gothic"/>
              <a:buNone/>
            </a:pPr>
            <a:r>
              <a:rPr lang="en-US"/>
              <a:t>Control Flags</a:t>
            </a:r>
            <a:endParaRPr/>
          </a:p>
        </p:txBody>
      </p:sp>
      <p:sp>
        <p:nvSpPr>
          <p:cNvPr id="322" name="Google Shape;322;p19"/>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400"/>
              <a:buChar char="🠶"/>
            </a:pPr>
            <a:r>
              <a:rPr lang="en-US" sz="2400" b="1">
                <a:solidFill>
                  <a:srgbClr val="FF0000"/>
                </a:solidFill>
              </a:rPr>
              <a:t>Interrupt Flag (IF):</a:t>
            </a:r>
            <a:endParaRPr/>
          </a:p>
          <a:p>
            <a:pPr marL="742950" lvl="1" indent="-285750" algn="l" rtl="0">
              <a:spcBef>
                <a:spcPts val="1800"/>
              </a:spcBef>
              <a:spcAft>
                <a:spcPts val="0"/>
              </a:spcAft>
              <a:buSzPts val="2400"/>
              <a:buFont typeface="Noto Sans Symbols"/>
              <a:buChar char="⦿"/>
            </a:pPr>
            <a:r>
              <a:rPr lang="en-US" sz="2400"/>
              <a:t>It is an interrupt enable / disable flag.</a:t>
            </a:r>
            <a:endParaRPr/>
          </a:p>
          <a:p>
            <a:pPr marL="742950" lvl="1" indent="-285750" algn="l" rtl="0">
              <a:spcBef>
                <a:spcPts val="1800"/>
              </a:spcBef>
              <a:spcAft>
                <a:spcPts val="0"/>
              </a:spcAft>
              <a:buSzPts val="2400"/>
              <a:buFont typeface="Noto Sans Symbols"/>
              <a:buChar char="⦿"/>
            </a:pPr>
            <a:r>
              <a:rPr lang="en-US" sz="2400"/>
              <a:t>If it is set, the INTR interrupt of 8086 is enabled and if it is reset then INTR is disabled.</a:t>
            </a:r>
            <a:endParaRPr/>
          </a:p>
          <a:p>
            <a:pPr marL="0" lvl="0" indent="0" algn="l" rtl="0">
              <a:spcBef>
                <a:spcPts val="2800"/>
              </a:spcBef>
              <a:spcAft>
                <a:spcPts val="0"/>
              </a:spcAft>
              <a:buSzPts val="1800"/>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
          <p:cNvSpPr txBox="1">
            <a:spLocks noGrp="1"/>
          </p:cNvSpPr>
          <p:nvPr>
            <p:ph type="title"/>
          </p:nvPr>
        </p:nvSpPr>
        <p:spPr>
          <a:xfrm>
            <a:off x="1956822" y="2240874"/>
            <a:ext cx="8911687" cy="2052830"/>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Clr>
                <a:srgbClr val="168DBA"/>
              </a:buClr>
              <a:buSzPct val="100000"/>
              <a:buFont typeface="Bookman Old Style"/>
              <a:buNone/>
            </a:pPr>
            <a:r>
              <a:rPr lang="en-US" sz="4400" b="1">
                <a:latin typeface="Bookman Old Style"/>
                <a:ea typeface="Bookman Old Style"/>
                <a:cs typeface="Bookman Old Style"/>
                <a:sym typeface="Bookman Old Style"/>
              </a:rPr>
              <a:t>S </a:t>
            </a:r>
            <a:r>
              <a:rPr lang="en-US" sz="4400"/>
              <a:t>–</a:t>
            </a:r>
            <a:r>
              <a:rPr lang="en-US" sz="4400" b="1">
                <a:latin typeface="Bookman Old Style"/>
                <a:ea typeface="Bookman Old Style"/>
                <a:cs typeface="Bookman Old Style"/>
                <a:sym typeface="Bookman Old Style"/>
              </a:rPr>
              <a:t> 2</a:t>
            </a:r>
            <a:r>
              <a:rPr lang="en-US" sz="3200"/>
              <a:t/>
            </a:r>
            <a:br>
              <a:rPr lang="en-US" sz="3200"/>
            </a:br>
            <a:r>
              <a:rPr lang="en-US" sz="3200"/>
              <a:t>Features of 8086 microprocessor</a:t>
            </a:r>
            <a:br>
              <a:rPr lang="en-US" sz="3200"/>
            </a:br>
            <a:r>
              <a:rPr lang="en-US" b="1"/>
              <a:t>&amp;</a:t>
            </a:r>
            <a:r>
              <a:rPr lang="en-US" sz="3200"/>
              <a:t> Register organization of 8086</a:t>
            </a:r>
            <a:br>
              <a:rPr lang="en-US" sz="3200"/>
            </a:br>
            <a:endParaRPr sz="3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0"/>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Century Gothic"/>
              <a:buNone/>
            </a:pPr>
            <a:r>
              <a:rPr lang="en-US"/>
              <a:t>Control Flags</a:t>
            </a:r>
            <a:endParaRPr/>
          </a:p>
        </p:txBody>
      </p:sp>
      <p:sp>
        <p:nvSpPr>
          <p:cNvPr id="328" name="Google Shape;328;p20"/>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400"/>
              <a:buChar char="🠶"/>
            </a:pPr>
            <a:r>
              <a:rPr lang="en-US" sz="2400" b="1">
                <a:solidFill>
                  <a:srgbClr val="FF0000"/>
                </a:solidFill>
              </a:rPr>
              <a:t>Directional Flag (DF):</a:t>
            </a:r>
            <a:endParaRPr/>
          </a:p>
          <a:p>
            <a:pPr marL="742950" lvl="1" indent="-285750" algn="l" rtl="0">
              <a:spcBef>
                <a:spcPts val="1800"/>
              </a:spcBef>
              <a:spcAft>
                <a:spcPts val="0"/>
              </a:spcAft>
              <a:buSzPts val="2400"/>
              <a:buFont typeface="Noto Sans Symbols"/>
              <a:buChar char="⦿"/>
            </a:pPr>
            <a:r>
              <a:rPr lang="en-US" sz="2400"/>
              <a:t>It is used with string operations.</a:t>
            </a:r>
            <a:endParaRPr/>
          </a:p>
          <a:p>
            <a:pPr marL="742950" lvl="1" indent="-285750" algn="l" rtl="0">
              <a:spcBef>
                <a:spcPts val="1800"/>
              </a:spcBef>
              <a:spcAft>
                <a:spcPts val="0"/>
              </a:spcAft>
              <a:buSzPts val="2400"/>
              <a:buFont typeface="Noto Sans Symbols"/>
              <a:buChar char="⦿"/>
            </a:pPr>
            <a:r>
              <a:rPr lang="en-US" sz="2400"/>
              <a:t>If it is set, string bytes are accessed from higher memory address to lower memory address.</a:t>
            </a:r>
            <a:endParaRPr/>
          </a:p>
          <a:p>
            <a:pPr marL="742950" lvl="1" indent="-285750" algn="l" rtl="0">
              <a:spcBef>
                <a:spcPts val="1800"/>
              </a:spcBef>
              <a:spcAft>
                <a:spcPts val="0"/>
              </a:spcAft>
              <a:buSzPts val="2400"/>
              <a:buFont typeface="Noto Sans Symbols"/>
              <a:buChar char="⦿"/>
            </a:pPr>
            <a:r>
              <a:rPr lang="en-US" sz="2400"/>
              <a:t>When it is reset, the string bytes are accessed from lower memory address to higher memory address.</a:t>
            </a:r>
            <a:endParaRPr/>
          </a:p>
          <a:p>
            <a:pPr marL="342900" lvl="0" indent="-228600" algn="l" rtl="0">
              <a:spcBef>
                <a:spcPts val="2800"/>
              </a:spcBef>
              <a:spcAft>
                <a:spcPts val="0"/>
              </a:spcAft>
              <a:buSzPts val="1800"/>
              <a:buNone/>
            </a:pP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1"/>
          <p:cNvSpPr txBox="1">
            <a:spLocks noGrp="1"/>
          </p:cNvSpPr>
          <p:nvPr>
            <p:ph type="title"/>
          </p:nvPr>
        </p:nvSpPr>
        <p:spPr>
          <a:xfrm>
            <a:off x="1781556" y="337554"/>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Century Gothic"/>
              <a:buNone/>
            </a:pPr>
            <a:r>
              <a:rPr lang="en-US"/>
              <a:t>General Purpose Registers</a:t>
            </a:r>
            <a:endParaRPr/>
          </a:p>
        </p:txBody>
      </p:sp>
      <p:sp>
        <p:nvSpPr>
          <p:cNvPr id="334" name="Google Shape;334;p21"/>
          <p:cNvSpPr txBox="1">
            <a:spLocks noGrp="1"/>
          </p:cNvSpPr>
          <p:nvPr>
            <p:ph type="body" idx="1"/>
          </p:nvPr>
        </p:nvSpPr>
        <p:spPr>
          <a:xfrm>
            <a:off x="1095262" y="1197735"/>
            <a:ext cx="6928276" cy="5660265"/>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400"/>
              <a:buChar char="🠶"/>
            </a:pPr>
            <a:r>
              <a:rPr lang="en-US" sz="2400"/>
              <a:t>EU has eight general purpose registers, labeled  </a:t>
            </a:r>
            <a:r>
              <a:rPr lang="en-US" sz="2400" b="1">
                <a:solidFill>
                  <a:srgbClr val="FF0000"/>
                </a:solidFill>
              </a:rPr>
              <a:t>AH, AL, BH, BL, CH, CL, DH &amp; DL</a:t>
            </a:r>
            <a:endParaRPr/>
          </a:p>
          <a:p>
            <a:pPr marL="342900" lvl="0" indent="-342900" algn="l" rtl="0">
              <a:spcBef>
                <a:spcPts val="1000"/>
              </a:spcBef>
              <a:spcAft>
                <a:spcPts val="0"/>
              </a:spcAft>
              <a:buSzPts val="2400"/>
              <a:buChar char="🠶"/>
            </a:pPr>
            <a:r>
              <a:rPr lang="en-US" sz="2400"/>
              <a:t>These registers can be used individually for temporary storage of 8-bit data.</a:t>
            </a:r>
            <a:endParaRPr/>
          </a:p>
          <a:p>
            <a:pPr marL="342900" lvl="0" indent="-342900" algn="l" rtl="0">
              <a:spcBef>
                <a:spcPts val="1000"/>
              </a:spcBef>
              <a:spcAft>
                <a:spcPts val="0"/>
              </a:spcAft>
              <a:buSzPts val="2400"/>
              <a:buChar char="🠶"/>
            </a:pPr>
            <a:r>
              <a:rPr lang="en-US" sz="2400"/>
              <a:t>The AL register is also called the accumulator</a:t>
            </a:r>
            <a:endParaRPr/>
          </a:p>
          <a:p>
            <a:pPr marL="342900" lvl="0" indent="-342900" algn="l" rtl="0">
              <a:spcBef>
                <a:spcPts val="1000"/>
              </a:spcBef>
              <a:spcAft>
                <a:spcPts val="0"/>
              </a:spcAft>
              <a:buSzPts val="2400"/>
              <a:buChar char="🠶"/>
            </a:pPr>
            <a:r>
              <a:rPr lang="en-US" sz="2400"/>
              <a:t>Certain pairs of these general purpose registers can be used together to store 16-bit data words</a:t>
            </a:r>
            <a:endParaRPr/>
          </a:p>
          <a:p>
            <a:pPr marL="342900" lvl="0" indent="-342900" algn="l" rtl="0">
              <a:spcBef>
                <a:spcPts val="1000"/>
              </a:spcBef>
              <a:spcAft>
                <a:spcPts val="0"/>
              </a:spcAft>
              <a:buSzPts val="2400"/>
              <a:buFont typeface="Noto Sans Symbols"/>
              <a:buChar char="✔"/>
            </a:pPr>
            <a:r>
              <a:rPr lang="en-US" sz="2400" b="1"/>
              <a:t>AH-AL pair --- AX register</a:t>
            </a:r>
            <a:endParaRPr/>
          </a:p>
          <a:p>
            <a:pPr marL="342900" lvl="0" indent="-342900" algn="l" rtl="0">
              <a:spcBef>
                <a:spcPts val="1000"/>
              </a:spcBef>
              <a:spcAft>
                <a:spcPts val="0"/>
              </a:spcAft>
              <a:buSzPts val="2400"/>
              <a:buFont typeface="Noto Sans Symbols"/>
              <a:buChar char="✔"/>
            </a:pPr>
            <a:r>
              <a:rPr lang="en-US" sz="2400" b="1"/>
              <a:t>BH-BL pair --- BX register</a:t>
            </a:r>
            <a:endParaRPr/>
          </a:p>
          <a:p>
            <a:pPr marL="342900" lvl="0" indent="-342900" algn="l" rtl="0">
              <a:spcBef>
                <a:spcPts val="1000"/>
              </a:spcBef>
              <a:spcAft>
                <a:spcPts val="0"/>
              </a:spcAft>
              <a:buSzPts val="2400"/>
              <a:buFont typeface="Noto Sans Symbols"/>
              <a:buChar char="✔"/>
            </a:pPr>
            <a:r>
              <a:rPr lang="en-US" sz="2400" b="1"/>
              <a:t>CH-CL pair --- CX register</a:t>
            </a:r>
            <a:endParaRPr/>
          </a:p>
          <a:p>
            <a:pPr marL="342900" lvl="0" indent="-342900" algn="l" rtl="0">
              <a:spcBef>
                <a:spcPts val="1000"/>
              </a:spcBef>
              <a:spcAft>
                <a:spcPts val="0"/>
              </a:spcAft>
              <a:buSzPts val="2400"/>
              <a:buFont typeface="Noto Sans Symbols"/>
              <a:buChar char="✔"/>
            </a:pPr>
            <a:r>
              <a:rPr lang="en-US" sz="2400" b="1"/>
              <a:t>DH-DL pair --- DX register</a:t>
            </a:r>
            <a:endParaRPr/>
          </a:p>
        </p:txBody>
      </p:sp>
      <p:pic>
        <p:nvPicPr>
          <p:cNvPr id="335" name="Google Shape;335;p21"/>
          <p:cNvPicPr preferRelativeResize="0"/>
          <p:nvPr/>
        </p:nvPicPr>
        <p:blipFill rotWithShape="1">
          <a:blip r:embed="rId3">
            <a:alphaModFix/>
          </a:blip>
          <a:srcRect/>
          <a:stretch/>
        </p:blipFill>
        <p:spPr>
          <a:xfrm>
            <a:off x="7911341" y="1905000"/>
            <a:ext cx="3764409" cy="3721994"/>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Century Gothic"/>
              <a:buNone/>
            </a:pPr>
            <a:r>
              <a:rPr lang="en-US"/>
              <a:t>General Purpose Registers</a:t>
            </a:r>
            <a:endParaRPr/>
          </a:p>
        </p:txBody>
      </p:sp>
      <p:sp>
        <p:nvSpPr>
          <p:cNvPr id="341" name="Google Shape;341;p22"/>
          <p:cNvSpPr txBox="1">
            <a:spLocks noGrp="1"/>
          </p:cNvSpPr>
          <p:nvPr>
            <p:ph type="body" idx="1"/>
          </p:nvPr>
        </p:nvSpPr>
        <p:spPr>
          <a:xfrm>
            <a:off x="1803042" y="2133599"/>
            <a:ext cx="9994006" cy="437023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400"/>
              <a:buFont typeface="Noto Sans Symbols"/>
              <a:buChar char="⦿"/>
            </a:pPr>
            <a:r>
              <a:rPr lang="en-US" sz="2400" b="1">
                <a:solidFill>
                  <a:srgbClr val="FF0000"/>
                </a:solidFill>
              </a:rPr>
              <a:t>AX Register</a:t>
            </a:r>
            <a:r>
              <a:rPr lang="en-US" sz="2400">
                <a:solidFill>
                  <a:srgbClr val="FF0000"/>
                </a:solidFill>
              </a:rPr>
              <a:t>: </a:t>
            </a:r>
            <a:r>
              <a:rPr lang="en-US" sz="2400"/>
              <a:t>AX register is also known as accumulator register that stores operands for arithmetic operation like divided, rotate.</a:t>
            </a:r>
            <a:endParaRPr/>
          </a:p>
          <a:p>
            <a:pPr marL="342900" lvl="0" indent="-342900" algn="l" rtl="0">
              <a:spcBef>
                <a:spcPts val="1800"/>
              </a:spcBef>
              <a:spcAft>
                <a:spcPts val="0"/>
              </a:spcAft>
              <a:buSzPts val="2400"/>
              <a:buFont typeface="Noto Sans Symbols"/>
              <a:buChar char="⦿"/>
            </a:pPr>
            <a:r>
              <a:rPr lang="en-US" sz="2400" b="1">
                <a:solidFill>
                  <a:srgbClr val="FF0000"/>
                </a:solidFill>
              </a:rPr>
              <a:t>BX Register</a:t>
            </a:r>
            <a:r>
              <a:rPr lang="en-US" sz="2400">
                <a:solidFill>
                  <a:srgbClr val="FF0000"/>
                </a:solidFill>
              </a:rPr>
              <a:t>: </a:t>
            </a:r>
            <a:r>
              <a:rPr lang="en-US" sz="2400"/>
              <a:t>This register is used as an offset storage for forming physical addresses in case of certain addressing modes.</a:t>
            </a:r>
            <a:endParaRPr/>
          </a:p>
          <a:p>
            <a:pPr marL="342900" lvl="0" indent="-342900" algn="l" rtl="0">
              <a:spcBef>
                <a:spcPts val="1800"/>
              </a:spcBef>
              <a:spcAft>
                <a:spcPts val="0"/>
              </a:spcAft>
              <a:buSzPts val="2400"/>
              <a:buFont typeface="Noto Sans Symbols"/>
              <a:buChar char="⦿"/>
            </a:pPr>
            <a:r>
              <a:rPr lang="en-US" sz="2400" b="1">
                <a:solidFill>
                  <a:srgbClr val="FF0000"/>
                </a:solidFill>
              </a:rPr>
              <a:t>CX Register</a:t>
            </a:r>
            <a:r>
              <a:rPr lang="en-US" sz="2400">
                <a:solidFill>
                  <a:srgbClr val="FF0000"/>
                </a:solidFill>
              </a:rPr>
              <a:t>: </a:t>
            </a:r>
            <a:r>
              <a:rPr lang="en-US" sz="2400"/>
              <a:t>It is used as a default counter in case of string and loop instructions.</a:t>
            </a:r>
            <a:endParaRPr/>
          </a:p>
          <a:p>
            <a:pPr marL="342900" lvl="0" indent="-342900" algn="l" rtl="0">
              <a:spcBef>
                <a:spcPts val="1800"/>
              </a:spcBef>
              <a:spcAft>
                <a:spcPts val="0"/>
              </a:spcAft>
              <a:buSzPts val="2400"/>
              <a:buFont typeface="Noto Sans Symbols"/>
              <a:buChar char="⦿"/>
            </a:pPr>
            <a:r>
              <a:rPr lang="en-US" sz="2400" b="1">
                <a:solidFill>
                  <a:srgbClr val="FF0000"/>
                </a:solidFill>
              </a:rPr>
              <a:t>DX Register</a:t>
            </a:r>
            <a:r>
              <a:rPr lang="en-US" sz="2400">
                <a:solidFill>
                  <a:srgbClr val="FF0000"/>
                </a:solidFill>
              </a:rPr>
              <a:t>: </a:t>
            </a:r>
            <a:r>
              <a:rPr lang="en-US" sz="2400"/>
              <a:t>DX register is used to contain I/O port address for I/O instruction.</a:t>
            </a:r>
            <a:endParaRPr/>
          </a:p>
          <a:p>
            <a:pPr marL="342900" lvl="0" indent="-228600" algn="l" rtl="0">
              <a:spcBef>
                <a:spcPts val="2800"/>
              </a:spcBef>
              <a:spcAft>
                <a:spcPts val="0"/>
              </a:spcAft>
              <a:buSzPts val="1800"/>
              <a:buNone/>
            </a:pPr>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005A8E"/>
              </a:buClr>
              <a:buSzPts val="3600"/>
              <a:buFont typeface="Century Gothic"/>
              <a:buNone/>
            </a:pPr>
            <a:r>
              <a:rPr lang="en-US" b="1">
                <a:solidFill>
                  <a:srgbClr val="005A8E"/>
                </a:solidFill>
              </a:rPr>
              <a:t>Pointer and Index Registers</a:t>
            </a:r>
            <a:endParaRPr/>
          </a:p>
        </p:txBody>
      </p:sp>
      <p:sp>
        <p:nvSpPr>
          <p:cNvPr id="347" name="Google Shape;347;p23"/>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742950" lvl="1" indent="-285750" algn="l" rtl="0">
              <a:spcBef>
                <a:spcPts val="0"/>
              </a:spcBef>
              <a:spcAft>
                <a:spcPts val="0"/>
              </a:spcAft>
              <a:buSzPts val="2400"/>
              <a:buChar char="🠶"/>
            </a:pPr>
            <a:r>
              <a:rPr lang="en-US" sz="2400"/>
              <a:t>Stack Pointer (SP)</a:t>
            </a:r>
            <a:endParaRPr/>
          </a:p>
          <a:p>
            <a:pPr marL="742950" lvl="1" indent="-285750" algn="l" rtl="0">
              <a:spcBef>
                <a:spcPts val="1800"/>
              </a:spcBef>
              <a:spcAft>
                <a:spcPts val="0"/>
              </a:spcAft>
              <a:buSzPts val="2400"/>
              <a:buChar char="🠶"/>
            </a:pPr>
            <a:r>
              <a:rPr lang="en-US" sz="2400"/>
              <a:t>Base Pointer (BP)</a:t>
            </a:r>
            <a:endParaRPr/>
          </a:p>
          <a:p>
            <a:pPr marL="742950" lvl="1" indent="-285750" algn="l" rtl="0">
              <a:spcBef>
                <a:spcPts val="1800"/>
              </a:spcBef>
              <a:spcAft>
                <a:spcPts val="0"/>
              </a:spcAft>
              <a:buSzPts val="2400"/>
              <a:buChar char="🠶"/>
            </a:pPr>
            <a:r>
              <a:rPr lang="en-US" sz="2400"/>
              <a:t>Source Index (SI)</a:t>
            </a:r>
            <a:endParaRPr/>
          </a:p>
          <a:p>
            <a:pPr marL="742950" lvl="1" indent="-285750" algn="l" rtl="0">
              <a:spcBef>
                <a:spcPts val="1800"/>
              </a:spcBef>
              <a:spcAft>
                <a:spcPts val="0"/>
              </a:spcAft>
              <a:buSzPts val="2400"/>
              <a:buChar char="🠶"/>
            </a:pPr>
            <a:r>
              <a:rPr lang="en-US" sz="2400"/>
              <a:t>Destination Index (DI)</a:t>
            </a:r>
            <a:endParaRPr/>
          </a:p>
          <a:p>
            <a:pPr marL="457200" lvl="1" indent="0" algn="l" rtl="0">
              <a:spcBef>
                <a:spcPts val="1800"/>
              </a:spcBef>
              <a:spcAft>
                <a:spcPts val="0"/>
              </a:spcAft>
              <a:buSzPts val="2400"/>
              <a:buNone/>
            </a:pPr>
            <a:endParaRPr sz="2400"/>
          </a:p>
          <a:p>
            <a:pPr marL="342900" lvl="0" indent="-228600" algn="l" rtl="0">
              <a:spcBef>
                <a:spcPts val="2800"/>
              </a:spcBef>
              <a:spcAft>
                <a:spcPts val="0"/>
              </a:spcAft>
              <a:buSzPts val="1800"/>
              <a:buNone/>
            </a:pP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4"/>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005A8E"/>
              </a:buClr>
              <a:buSzPts val="3600"/>
              <a:buFont typeface="Century Gothic"/>
              <a:buNone/>
            </a:pPr>
            <a:r>
              <a:rPr lang="en-US" b="1">
                <a:solidFill>
                  <a:srgbClr val="005A8E"/>
                </a:solidFill>
              </a:rPr>
              <a:t>Pointer and Index Registers</a:t>
            </a:r>
            <a:endParaRPr/>
          </a:p>
        </p:txBody>
      </p:sp>
      <p:sp>
        <p:nvSpPr>
          <p:cNvPr id="353" name="Google Shape;353;p24"/>
          <p:cNvSpPr txBox="1">
            <a:spLocks noGrp="1"/>
          </p:cNvSpPr>
          <p:nvPr>
            <p:ph type="body" idx="1"/>
          </p:nvPr>
        </p:nvSpPr>
        <p:spPr>
          <a:xfrm>
            <a:off x="2036997" y="1708596"/>
            <a:ext cx="10023542" cy="4164169"/>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400"/>
              <a:buChar char="🠶"/>
            </a:pPr>
            <a:r>
              <a:rPr lang="en-US" sz="2400"/>
              <a:t>Stack Pointer (SP):</a:t>
            </a:r>
            <a:endParaRPr/>
          </a:p>
          <a:p>
            <a:pPr marL="742950" lvl="1" indent="-285750" algn="l" rtl="0">
              <a:spcBef>
                <a:spcPts val="1800"/>
              </a:spcBef>
              <a:spcAft>
                <a:spcPts val="0"/>
              </a:spcAft>
              <a:buSzPts val="2400"/>
              <a:buFont typeface="Noto Sans Symbols"/>
              <a:buChar char="⦿"/>
            </a:pPr>
            <a:r>
              <a:rPr lang="en-US" sz="2400"/>
              <a:t>The function of SP is same as the function of SP in Intel 8085.</a:t>
            </a:r>
            <a:endParaRPr/>
          </a:p>
          <a:p>
            <a:pPr marL="742950" lvl="1" indent="-285750" algn="l" rtl="0">
              <a:spcBef>
                <a:spcPts val="1800"/>
              </a:spcBef>
              <a:spcAft>
                <a:spcPts val="0"/>
              </a:spcAft>
              <a:buSzPts val="2400"/>
              <a:buFont typeface="Noto Sans Symbols"/>
              <a:buChar char="⦿"/>
            </a:pPr>
            <a:r>
              <a:rPr lang="en-US" sz="2400"/>
              <a:t>It stores the address of top element in the stack.</a:t>
            </a:r>
            <a:endParaRPr/>
          </a:p>
          <a:p>
            <a:pPr marL="342900" lvl="0" indent="-342900" algn="l" rtl="0">
              <a:spcBef>
                <a:spcPts val="2800"/>
              </a:spcBef>
              <a:spcAft>
                <a:spcPts val="0"/>
              </a:spcAft>
              <a:buSzPts val="2400"/>
              <a:buChar char="🠶"/>
            </a:pPr>
            <a:r>
              <a:rPr lang="en-US" sz="2400"/>
              <a:t>BP, SI &amp; DI are used </a:t>
            </a:r>
            <a:endParaRPr/>
          </a:p>
          <a:p>
            <a:pPr marL="342900" lvl="0" indent="-342900" algn="l" rtl="0">
              <a:spcBef>
                <a:spcPts val="2800"/>
              </a:spcBef>
              <a:spcAft>
                <a:spcPts val="0"/>
              </a:spcAft>
              <a:buSzPts val="2400"/>
              <a:buFont typeface="Noto Sans Symbols"/>
              <a:buChar char="✔"/>
            </a:pPr>
            <a:r>
              <a:rPr lang="en-US" sz="2400"/>
              <a:t>for temporary data storage just as the general purpose registers</a:t>
            </a:r>
            <a:endParaRPr/>
          </a:p>
          <a:p>
            <a:pPr marL="342900" lvl="0" indent="-342900" algn="l" rtl="0">
              <a:spcBef>
                <a:spcPts val="2800"/>
              </a:spcBef>
              <a:spcAft>
                <a:spcPts val="0"/>
              </a:spcAft>
              <a:buSzPts val="2400"/>
              <a:buFont typeface="Noto Sans Symbols"/>
              <a:buChar char="✔"/>
            </a:pPr>
            <a:r>
              <a:rPr lang="en-US" sz="2400"/>
              <a:t>in memory address computation. (later)</a:t>
            </a:r>
            <a:endParaRPr/>
          </a:p>
          <a:p>
            <a:pPr marL="0" lvl="0" indent="0" algn="l" rtl="0">
              <a:spcBef>
                <a:spcPts val="2800"/>
              </a:spcBef>
              <a:spcAft>
                <a:spcPts val="0"/>
              </a:spcAft>
              <a:buSzPts val="2400"/>
              <a:buNone/>
            </a:pPr>
            <a:endParaRPr sz="24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5"/>
          <p:cNvSpPr txBox="1">
            <a:spLocks noGrp="1"/>
          </p:cNvSpPr>
          <p:nvPr>
            <p:ph type="title"/>
          </p:nvPr>
        </p:nvSpPr>
        <p:spPr>
          <a:xfrm>
            <a:off x="1678256" y="224865"/>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Century Gothic"/>
              <a:buNone/>
            </a:pPr>
            <a:r>
              <a:rPr lang="en-US"/>
              <a:t>Base Pointer (BP), Source Index (SI), Destination Index (DI) Registers</a:t>
            </a:r>
            <a:endParaRPr/>
          </a:p>
        </p:txBody>
      </p:sp>
      <p:sp>
        <p:nvSpPr>
          <p:cNvPr id="359" name="Google Shape;359;p25"/>
          <p:cNvSpPr txBox="1">
            <a:spLocks noGrp="1"/>
          </p:cNvSpPr>
          <p:nvPr>
            <p:ph type="body" idx="1"/>
          </p:nvPr>
        </p:nvSpPr>
        <p:spPr>
          <a:xfrm>
            <a:off x="1133342" y="1672106"/>
            <a:ext cx="10740980" cy="472869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400"/>
              <a:buChar char="🠶"/>
            </a:pPr>
            <a:r>
              <a:rPr lang="en-US" sz="2400"/>
              <a:t>BP : We can use it instead of SP for accessing the stack using based addressing mode.</a:t>
            </a:r>
            <a:endParaRPr/>
          </a:p>
          <a:p>
            <a:pPr marL="342900" lvl="0" indent="-342900" algn="l" rtl="0">
              <a:spcBef>
                <a:spcPts val="1000"/>
              </a:spcBef>
              <a:spcAft>
                <a:spcPts val="0"/>
              </a:spcAft>
              <a:buSzPts val="2400"/>
              <a:buFont typeface="Noto Sans Symbols"/>
              <a:buChar char="✔"/>
            </a:pPr>
            <a:r>
              <a:rPr lang="en-US" sz="2400"/>
              <a:t>In this case, the 20-bit physical stack address is calculated from BP and SS</a:t>
            </a:r>
            <a:endParaRPr/>
          </a:p>
          <a:p>
            <a:pPr marL="342900" lvl="0" indent="-342900" algn="l" rtl="0">
              <a:spcBef>
                <a:spcPts val="1000"/>
              </a:spcBef>
              <a:spcAft>
                <a:spcPts val="0"/>
              </a:spcAft>
              <a:buSzPts val="2400"/>
              <a:buChar char="🠶"/>
            </a:pPr>
            <a:r>
              <a:rPr lang="en-US" sz="2400"/>
              <a:t>SI : It can be used to hold the offset of source data in the data segment</a:t>
            </a:r>
            <a:endParaRPr/>
          </a:p>
          <a:p>
            <a:pPr marL="342900" lvl="0" indent="-342900" algn="l" rtl="0">
              <a:spcBef>
                <a:spcPts val="1000"/>
              </a:spcBef>
              <a:spcAft>
                <a:spcPts val="0"/>
              </a:spcAft>
              <a:buSzPts val="2400"/>
              <a:buFont typeface="Noto Sans Symbols"/>
              <a:buChar char="✔"/>
            </a:pPr>
            <a:r>
              <a:rPr lang="en-US" sz="2400"/>
              <a:t>In this case, the 20-bit physical data address is calculated from SI and DS</a:t>
            </a:r>
            <a:endParaRPr/>
          </a:p>
          <a:p>
            <a:pPr marL="342900" lvl="0" indent="-342900" algn="l" rtl="0">
              <a:spcBef>
                <a:spcPts val="1000"/>
              </a:spcBef>
              <a:spcAft>
                <a:spcPts val="0"/>
              </a:spcAft>
              <a:buSzPts val="2400"/>
              <a:buChar char="🠶"/>
            </a:pPr>
            <a:r>
              <a:rPr lang="en-US" sz="2400"/>
              <a:t>DI: It is used to store the offset of destination in data or extra segment</a:t>
            </a:r>
            <a:endParaRPr/>
          </a:p>
          <a:p>
            <a:pPr marL="342900" lvl="0" indent="-342900" algn="l" rtl="0">
              <a:spcBef>
                <a:spcPts val="1000"/>
              </a:spcBef>
              <a:spcAft>
                <a:spcPts val="0"/>
              </a:spcAft>
              <a:buSzPts val="2400"/>
              <a:buFont typeface="Noto Sans Symbols"/>
              <a:buChar char="✔"/>
            </a:pPr>
            <a:r>
              <a:rPr lang="en-US" sz="2400"/>
              <a:t>String instructions always use ES and DI to determine the 20-bit physical address for the destination</a:t>
            </a:r>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6"/>
          <p:cNvSpPr txBox="1">
            <a:spLocks noGrp="1"/>
          </p:cNvSpPr>
          <p:nvPr>
            <p:ph type="title"/>
          </p:nvPr>
        </p:nvSpPr>
        <p:spPr>
          <a:xfrm>
            <a:off x="1549736"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Century Gothic"/>
              <a:buNone/>
            </a:pPr>
            <a:r>
              <a:rPr lang="en-US"/>
              <a:t>Instruction Pointer (IP)</a:t>
            </a:r>
            <a:endParaRPr/>
          </a:p>
        </p:txBody>
      </p:sp>
      <p:sp>
        <p:nvSpPr>
          <p:cNvPr id="365" name="Google Shape;365;p26"/>
          <p:cNvSpPr txBox="1">
            <a:spLocks noGrp="1"/>
          </p:cNvSpPr>
          <p:nvPr>
            <p:ph type="body" idx="1"/>
          </p:nvPr>
        </p:nvSpPr>
        <p:spPr>
          <a:xfrm>
            <a:off x="1430114" y="1502089"/>
            <a:ext cx="5215386" cy="482143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400"/>
              <a:buChar char="🠶"/>
            </a:pPr>
            <a:r>
              <a:rPr lang="en-US" sz="2400" dirty="0"/>
              <a:t>The Instruction Pointer (IP) in 8086 acts as a Program Counter.</a:t>
            </a:r>
            <a:endParaRPr dirty="0"/>
          </a:p>
          <a:p>
            <a:pPr marL="342900" lvl="0" indent="-342900" algn="l" rtl="0">
              <a:spcBef>
                <a:spcPts val="1000"/>
              </a:spcBef>
              <a:spcAft>
                <a:spcPts val="0"/>
              </a:spcAft>
              <a:buSzPts val="2400"/>
              <a:buChar char="🠶"/>
            </a:pPr>
            <a:r>
              <a:rPr lang="en-US" sz="2400" dirty="0"/>
              <a:t>IP register holds the 16-bit address or offset of the next code byte within the code segment</a:t>
            </a:r>
            <a:endParaRPr dirty="0"/>
          </a:p>
          <a:p>
            <a:pPr marL="342900" lvl="0" indent="-342900" algn="l" rtl="0">
              <a:spcBef>
                <a:spcPts val="1000"/>
              </a:spcBef>
              <a:spcAft>
                <a:spcPts val="0"/>
              </a:spcAft>
              <a:buSzPts val="2400"/>
              <a:buFont typeface="Noto Sans Symbols"/>
              <a:buChar char="✔"/>
            </a:pPr>
            <a:r>
              <a:rPr lang="en-US" sz="2400" dirty="0" smtClean="0"/>
              <a:t>Offset indicates displacement of the memory location from the starting location of the segment.</a:t>
            </a:r>
            <a:endParaRPr dirty="0"/>
          </a:p>
        </p:txBody>
      </p:sp>
      <p:pic>
        <p:nvPicPr>
          <p:cNvPr id="366" name="Google Shape;366;p26"/>
          <p:cNvPicPr preferRelativeResize="0"/>
          <p:nvPr/>
        </p:nvPicPr>
        <p:blipFill rotWithShape="1">
          <a:blip r:embed="rId3">
            <a:alphaModFix/>
          </a:blip>
          <a:srcRect/>
          <a:stretch/>
        </p:blipFill>
        <p:spPr>
          <a:xfrm>
            <a:off x="6645500" y="0"/>
            <a:ext cx="5112912" cy="6858000"/>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7"/>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Century Gothic"/>
              <a:buNone/>
            </a:pPr>
            <a:r>
              <a:rPr lang="en-US"/>
              <a:t>Cont.</a:t>
            </a:r>
            <a:endParaRPr/>
          </a:p>
        </p:txBody>
      </p:sp>
      <p:sp>
        <p:nvSpPr>
          <p:cNvPr id="372" name="Google Shape;372;p27"/>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400"/>
              <a:buChar char="🠶"/>
            </a:pPr>
            <a:r>
              <a:rPr lang="en-US" sz="2400"/>
              <a:t>The instruction pointer register contains a 16-bit offset which tells, where in that 64-Kbyte code segment the next instruction byte is to be fetched from.</a:t>
            </a:r>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8"/>
          <p:cNvSpPr txBox="1">
            <a:spLocks noGrp="1"/>
          </p:cNvSpPr>
          <p:nvPr>
            <p:ph type="title"/>
          </p:nvPr>
        </p:nvSpPr>
        <p:spPr>
          <a:xfrm>
            <a:off x="1678256"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Century Gothic"/>
              <a:buNone/>
            </a:pPr>
            <a:r>
              <a:rPr lang="en-US"/>
              <a:t>Stack Pointer Register</a:t>
            </a:r>
            <a:endParaRPr/>
          </a:p>
        </p:txBody>
      </p:sp>
      <p:sp>
        <p:nvSpPr>
          <p:cNvPr id="378" name="Google Shape;378;p28"/>
          <p:cNvSpPr txBox="1">
            <a:spLocks noGrp="1"/>
          </p:cNvSpPr>
          <p:nvPr>
            <p:ph type="body" idx="1"/>
          </p:nvPr>
        </p:nvSpPr>
        <p:spPr>
          <a:xfrm>
            <a:off x="1365720" y="1502089"/>
            <a:ext cx="5099475"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400"/>
              <a:buChar char="🠶"/>
            </a:pPr>
            <a:r>
              <a:rPr lang="en-US" sz="2400"/>
              <a:t>The SP register in the EU holds the 16-bit offset from the start of the stack segment to the top of the stack</a:t>
            </a:r>
            <a:endParaRPr/>
          </a:p>
          <a:p>
            <a:pPr marL="342900" lvl="0" indent="-342900" algn="l" rtl="0">
              <a:spcBef>
                <a:spcPts val="1000"/>
              </a:spcBef>
              <a:spcAft>
                <a:spcPts val="0"/>
              </a:spcAft>
              <a:buSzPts val="2400"/>
              <a:buChar char="🠶"/>
            </a:pPr>
            <a:r>
              <a:rPr lang="en-US" sz="2400"/>
              <a:t>For stack operation, the content of the SS register and the content of the SP register are used to produce the 20-bit physical address.</a:t>
            </a:r>
            <a:endParaRPr/>
          </a:p>
        </p:txBody>
      </p:sp>
      <p:pic>
        <p:nvPicPr>
          <p:cNvPr id="379" name="Google Shape;379;p28"/>
          <p:cNvPicPr preferRelativeResize="0"/>
          <p:nvPr/>
        </p:nvPicPr>
        <p:blipFill rotWithShape="1">
          <a:blip r:embed="rId3">
            <a:alphaModFix/>
          </a:blip>
          <a:srcRect/>
          <a:stretch/>
        </p:blipFill>
        <p:spPr>
          <a:xfrm>
            <a:off x="6777731" y="0"/>
            <a:ext cx="4877649" cy="6858000"/>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2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Century Gothic"/>
              <a:buNone/>
            </a:pPr>
            <a:r>
              <a:rPr lang="en-US"/>
              <a:t>Segment Registers</a:t>
            </a:r>
            <a:r>
              <a:rPr lang="en-US" sz="2800" b="0" i="0" u="none" strike="noStrike" cap="none">
                <a:solidFill>
                  <a:srgbClr val="168DBA"/>
                </a:solidFill>
                <a:latin typeface="Century Gothic"/>
                <a:ea typeface="Century Gothic"/>
                <a:cs typeface="Century Gothic"/>
                <a:sym typeface="Century Gothic"/>
              </a:rPr>
              <a:t> </a:t>
            </a:r>
            <a:endParaRPr/>
          </a:p>
        </p:txBody>
      </p:sp>
      <p:sp>
        <p:nvSpPr>
          <p:cNvPr id="385" name="Google Shape;385;p29"/>
          <p:cNvSpPr txBox="1">
            <a:spLocks noGrp="1"/>
          </p:cNvSpPr>
          <p:nvPr>
            <p:ph type="body" idx="1"/>
          </p:nvPr>
        </p:nvSpPr>
        <p:spPr>
          <a:xfrm>
            <a:off x="4224137" y="1743171"/>
            <a:ext cx="3159349" cy="414247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400"/>
              <a:buChar char="🠶"/>
            </a:pPr>
            <a:r>
              <a:rPr lang="en-US" sz="2400"/>
              <a:t>Unlike 8085, the 8086 addresses a segmented memory</a:t>
            </a:r>
            <a:endParaRPr/>
          </a:p>
          <a:p>
            <a:pPr marL="342900" lvl="0" indent="-342900" algn="l" rtl="0">
              <a:spcBef>
                <a:spcPts val="1000"/>
              </a:spcBef>
              <a:spcAft>
                <a:spcPts val="0"/>
              </a:spcAft>
              <a:buSzPts val="2400"/>
              <a:buChar char="🠶"/>
            </a:pPr>
            <a:r>
              <a:rPr lang="en-US" sz="2400"/>
              <a:t>A segment register points to the starting address of a memory segment.</a:t>
            </a:r>
            <a:endParaRPr/>
          </a:p>
          <a:p>
            <a:pPr marL="342900" lvl="0" indent="-190500" algn="l" rtl="0">
              <a:spcBef>
                <a:spcPts val="1000"/>
              </a:spcBef>
              <a:spcAft>
                <a:spcPts val="0"/>
              </a:spcAft>
              <a:buSzPts val="2400"/>
              <a:buNone/>
            </a:pPr>
            <a:endParaRPr sz="2400"/>
          </a:p>
        </p:txBody>
      </p:sp>
      <p:pic>
        <p:nvPicPr>
          <p:cNvPr id="386" name="Google Shape;386;p29"/>
          <p:cNvPicPr preferRelativeResize="0"/>
          <p:nvPr/>
        </p:nvPicPr>
        <p:blipFill rotWithShape="1">
          <a:blip r:embed="rId3">
            <a:alphaModFix/>
          </a:blip>
          <a:srcRect/>
          <a:stretch/>
        </p:blipFill>
        <p:spPr>
          <a:xfrm>
            <a:off x="428583" y="2415068"/>
            <a:ext cx="3795554" cy="3651675"/>
          </a:xfrm>
          <a:prstGeom prst="rect">
            <a:avLst/>
          </a:prstGeom>
          <a:noFill/>
          <a:ln>
            <a:noFill/>
          </a:ln>
        </p:spPr>
      </p:pic>
      <p:pic>
        <p:nvPicPr>
          <p:cNvPr id="387" name="Google Shape;387;p29"/>
          <p:cNvPicPr preferRelativeResize="0"/>
          <p:nvPr/>
        </p:nvPicPr>
        <p:blipFill rotWithShape="1">
          <a:blip r:embed="rId4">
            <a:alphaModFix/>
          </a:blip>
          <a:srcRect/>
          <a:stretch/>
        </p:blipFill>
        <p:spPr>
          <a:xfrm>
            <a:off x="7383486" y="270458"/>
            <a:ext cx="4560303" cy="6439436"/>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Century Gothic"/>
              <a:buNone/>
            </a:pPr>
            <a:r>
              <a:rPr lang="en-US"/>
              <a:t>Microprocessor Definition</a:t>
            </a:r>
            <a:endParaRPr/>
          </a:p>
        </p:txBody>
      </p:sp>
      <p:sp>
        <p:nvSpPr>
          <p:cNvPr id="180" name="Google Shape;180;p3"/>
          <p:cNvSpPr txBox="1">
            <a:spLocks noGrp="1"/>
          </p:cNvSpPr>
          <p:nvPr>
            <p:ph type="body" idx="1"/>
          </p:nvPr>
        </p:nvSpPr>
        <p:spPr>
          <a:xfrm>
            <a:off x="1339403" y="2133600"/>
            <a:ext cx="10165209"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Char char="🠶"/>
            </a:pPr>
            <a:r>
              <a:rPr lang="en-US" sz="2800"/>
              <a:t>Microprocessor is a </a:t>
            </a:r>
            <a:r>
              <a:rPr lang="en-US" sz="2800" u="sng">
                <a:solidFill>
                  <a:srgbClr val="FF0000"/>
                </a:solidFill>
              </a:rPr>
              <a:t>programmable device</a:t>
            </a:r>
            <a:r>
              <a:rPr lang="en-US" sz="2800"/>
              <a:t> that </a:t>
            </a:r>
            <a:r>
              <a:rPr lang="en-US" sz="2800" u="sng">
                <a:solidFill>
                  <a:schemeClr val="accent2"/>
                </a:solidFill>
              </a:rPr>
              <a:t>takes in </a:t>
            </a:r>
            <a:r>
              <a:rPr lang="en-US" sz="2800" u="sng">
                <a:solidFill>
                  <a:srgbClr val="002060"/>
                </a:solidFill>
              </a:rPr>
              <a:t>numbers</a:t>
            </a:r>
            <a:r>
              <a:rPr lang="en-US" sz="2800"/>
              <a:t>, </a:t>
            </a:r>
            <a:r>
              <a:rPr lang="en-US" sz="2800" u="sng">
                <a:solidFill>
                  <a:srgbClr val="00B050"/>
                </a:solidFill>
              </a:rPr>
              <a:t>performs on them arithmetic or logical operations</a:t>
            </a:r>
            <a:r>
              <a:rPr lang="en-US" sz="2800"/>
              <a:t> according to the </a:t>
            </a:r>
            <a:r>
              <a:rPr lang="en-US" sz="2800" u="sng">
                <a:solidFill>
                  <a:srgbClr val="00B0F0"/>
                </a:solidFill>
              </a:rPr>
              <a:t>program</a:t>
            </a:r>
            <a:r>
              <a:rPr lang="en-US" sz="2800"/>
              <a:t> </a:t>
            </a:r>
            <a:r>
              <a:rPr lang="en-US" sz="2800" u="sng">
                <a:solidFill>
                  <a:srgbClr val="0E1A1D"/>
                </a:solidFill>
              </a:rPr>
              <a:t>stored in memory</a:t>
            </a:r>
            <a:r>
              <a:rPr lang="en-US" sz="2800"/>
              <a:t> and then </a:t>
            </a:r>
            <a:r>
              <a:rPr lang="en-US" sz="2800" u="sng">
                <a:solidFill>
                  <a:srgbClr val="7030A0"/>
                </a:solidFill>
              </a:rPr>
              <a:t>produces</a:t>
            </a:r>
            <a:r>
              <a:rPr lang="en-US" sz="2800"/>
              <a:t> other numbers as a result.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0"/>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Century Gothic"/>
              <a:buNone/>
            </a:pPr>
            <a:r>
              <a:rPr lang="en-US"/>
              <a:t>Segment Registers</a:t>
            </a:r>
            <a:endParaRPr/>
          </a:p>
        </p:txBody>
      </p:sp>
      <p:sp>
        <p:nvSpPr>
          <p:cNvPr id="393" name="Google Shape;393;p30"/>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400"/>
              <a:buChar char="🠶"/>
            </a:pPr>
            <a:r>
              <a:rPr lang="en-US" sz="2400"/>
              <a:t>Four Segment registers in the BIU are used </a:t>
            </a:r>
            <a:r>
              <a:rPr lang="en-US" sz="2400" b="1">
                <a:solidFill>
                  <a:srgbClr val="00B050"/>
                </a:solidFill>
              </a:rPr>
              <a:t>to hold the upper 16 bits of the starting addresses</a:t>
            </a:r>
            <a:r>
              <a:rPr lang="en-US" sz="2400"/>
              <a:t> of four memory segments that the 8086 is working with at a particular time</a:t>
            </a:r>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1"/>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Century Gothic"/>
              <a:buNone/>
            </a:pPr>
            <a:r>
              <a:rPr lang="en-US"/>
              <a:t>Segment Registers</a:t>
            </a:r>
            <a:endParaRPr/>
          </a:p>
        </p:txBody>
      </p:sp>
      <p:sp>
        <p:nvSpPr>
          <p:cNvPr id="399" name="Google Shape;399;p31"/>
          <p:cNvSpPr txBox="1">
            <a:spLocks noGrp="1"/>
          </p:cNvSpPr>
          <p:nvPr>
            <p:ph type="body" idx="1"/>
          </p:nvPr>
        </p:nvSpPr>
        <p:spPr>
          <a:xfrm>
            <a:off x="1275008" y="1438141"/>
            <a:ext cx="10229604" cy="4724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400"/>
              <a:buChar char="🠶"/>
            </a:pPr>
            <a:r>
              <a:rPr lang="en-US" sz="2400" b="1">
                <a:solidFill>
                  <a:srgbClr val="7030A0"/>
                </a:solidFill>
              </a:rPr>
              <a:t>Code Segment Register</a:t>
            </a:r>
            <a:r>
              <a:rPr lang="en-US" sz="2400"/>
              <a:t>: Used to hold the upper 16 bits of the starting address of code segment from which the BIU is currently fetching instruction code bytes</a:t>
            </a:r>
            <a:endParaRPr/>
          </a:p>
          <a:p>
            <a:pPr marL="342900" lvl="0" indent="-342900" algn="l" rtl="0">
              <a:spcBef>
                <a:spcPts val="1000"/>
              </a:spcBef>
              <a:spcAft>
                <a:spcPts val="0"/>
              </a:spcAft>
              <a:buSzPts val="2400"/>
              <a:buChar char="🠶"/>
            </a:pPr>
            <a:r>
              <a:rPr lang="en-US" sz="2400" b="1">
                <a:solidFill>
                  <a:srgbClr val="002060"/>
                </a:solidFill>
              </a:rPr>
              <a:t>Data Segment Register &amp; </a:t>
            </a:r>
            <a:r>
              <a:rPr lang="en-US" sz="2400" b="1">
                <a:solidFill>
                  <a:srgbClr val="0070C0"/>
                </a:solidFill>
              </a:rPr>
              <a:t>Extra Segment Register</a:t>
            </a:r>
            <a:r>
              <a:rPr lang="en-US" sz="2400"/>
              <a:t>: Used to hold the upper 16 bits of the starting addresses of data segment and extra segment that are used for data</a:t>
            </a:r>
            <a:endParaRPr/>
          </a:p>
          <a:p>
            <a:pPr marL="342900" lvl="0" indent="-342900" algn="l" rtl="0">
              <a:spcBef>
                <a:spcPts val="1000"/>
              </a:spcBef>
              <a:spcAft>
                <a:spcPts val="0"/>
              </a:spcAft>
              <a:buSzPts val="2400"/>
              <a:buChar char="🠶"/>
            </a:pPr>
            <a:r>
              <a:rPr lang="en-US" sz="2400" b="1">
                <a:solidFill>
                  <a:srgbClr val="00B050"/>
                </a:solidFill>
              </a:rPr>
              <a:t>Stack Segment Register</a:t>
            </a:r>
            <a:r>
              <a:rPr lang="en-US" sz="2400"/>
              <a:t>: Used to hold the upper 16 bits of the starting addresses of stack segment which is used to store stack data</a:t>
            </a:r>
            <a:endParaRPr/>
          </a:p>
          <a:p>
            <a:pPr marL="342900" lvl="0" indent="-190500" algn="l" rtl="0">
              <a:spcBef>
                <a:spcPts val="1000"/>
              </a:spcBef>
              <a:spcAft>
                <a:spcPts val="0"/>
              </a:spcAft>
              <a:buSzPts val="2400"/>
              <a:buNone/>
            </a:pPr>
            <a:endParaRPr sz="24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Century Gothic"/>
              <a:buNone/>
            </a:pPr>
            <a:r>
              <a:rPr lang="en-US"/>
              <a:t>References</a:t>
            </a:r>
            <a:endParaRPr/>
          </a:p>
        </p:txBody>
      </p:sp>
      <p:sp>
        <p:nvSpPr>
          <p:cNvPr id="405" name="Google Shape;405;p32"/>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400"/>
              <a:buChar char="🠶"/>
            </a:pPr>
            <a:r>
              <a:rPr lang="en-US" sz="2400"/>
              <a:t>Advanced Microprocessors and Peripherals by A K Ray &amp; K M Bhurchandi</a:t>
            </a:r>
            <a:endParaRPr sz="2400"/>
          </a:p>
          <a:p>
            <a:pPr marL="342900" lvl="0" indent="-342900" algn="l" rtl="0">
              <a:spcBef>
                <a:spcPts val="1000"/>
              </a:spcBef>
              <a:spcAft>
                <a:spcPts val="0"/>
              </a:spcAft>
              <a:buSzPts val="2400"/>
              <a:buChar char="🠶"/>
            </a:pPr>
            <a:r>
              <a:rPr lang="en-US" sz="2400"/>
              <a:t>Microprocessors and Interfacing by Douglas V Hall &amp; SSSP Rao</a:t>
            </a:r>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3"/>
          <p:cNvSpPr txBox="1">
            <a:spLocks noGrp="1"/>
          </p:cNvSpPr>
          <p:nvPr>
            <p:ph type="title"/>
          </p:nvPr>
        </p:nvSpPr>
        <p:spPr>
          <a:xfrm>
            <a:off x="2089342" y="3106608"/>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a:buNone/>
            </a:pPr>
            <a:r>
              <a:rPr lang="en-US" b="1"/>
              <a:t>Thank You </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4"/>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Century Gothic"/>
              <a:buNone/>
            </a:pPr>
            <a:r>
              <a:rPr lang="en-US"/>
              <a:t/>
            </a:r>
            <a:br>
              <a:rPr lang="en-US"/>
            </a:br>
            <a:r>
              <a:rPr lang="en-US"/>
              <a:t>Basic Concepts of Microprocessors</a:t>
            </a:r>
            <a:endParaRPr/>
          </a:p>
        </p:txBody>
      </p:sp>
      <p:sp>
        <p:nvSpPr>
          <p:cNvPr id="186" name="Google Shape;186;p4"/>
          <p:cNvSpPr txBox="1">
            <a:spLocks noGrp="1"/>
          </p:cNvSpPr>
          <p:nvPr>
            <p:ph type="body" idx="1"/>
          </p:nvPr>
        </p:nvSpPr>
        <p:spPr>
          <a:xfrm>
            <a:off x="1661375" y="2009104"/>
            <a:ext cx="9843237" cy="390211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Char char="🠶"/>
            </a:pPr>
            <a:r>
              <a:rPr lang="en-US" sz="2800"/>
              <a:t>Differences between:</a:t>
            </a:r>
            <a:endParaRPr/>
          </a:p>
          <a:p>
            <a:pPr marL="342900" lvl="0" indent="-342900" algn="l" rtl="0">
              <a:spcBef>
                <a:spcPts val="1000"/>
              </a:spcBef>
              <a:spcAft>
                <a:spcPts val="0"/>
              </a:spcAft>
              <a:buSzPts val="2800"/>
              <a:buFont typeface="Noto Sans Symbols"/>
              <a:buChar char="❖"/>
            </a:pPr>
            <a:r>
              <a:rPr lang="en-US" sz="2800" u="sng">
                <a:solidFill>
                  <a:srgbClr val="7030A0"/>
                </a:solidFill>
              </a:rPr>
              <a:t>Microcomputer</a:t>
            </a:r>
            <a:r>
              <a:rPr lang="en-US" sz="2800"/>
              <a:t> –a computer with a microprocessor as its CPU. Includes memory, I/O etc.</a:t>
            </a:r>
            <a:endParaRPr/>
          </a:p>
          <a:p>
            <a:pPr marL="342900" lvl="0" indent="-342900" algn="l" rtl="0">
              <a:spcBef>
                <a:spcPts val="1000"/>
              </a:spcBef>
              <a:spcAft>
                <a:spcPts val="0"/>
              </a:spcAft>
              <a:buSzPts val="2800"/>
              <a:buFont typeface="Noto Sans Symbols"/>
              <a:buChar char="❖"/>
            </a:pPr>
            <a:r>
              <a:rPr lang="en-US" sz="2800" u="sng">
                <a:solidFill>
                  <a:srgbClr val="FF0000"/>
                </a:solidFill>
              </a:rPr>
              <a:t>Microprocessor</a:t>
            </a:r>
            <a:r>
              <a:rPr lang="en-US" sz="2800"/>
              <a:t> –silicon chip which includes ALU, register circuits, instruction decoder circuits &amp; control circuits</a:t>
            </a:r>
            <a:endParaRPr/>
          </a:p>
          <a:p>
            <a:pPr marL="342900" lvl="0" indent="-342900" algn="l" rtl="0">
              <a:spcBef>
                <a:spcPts val="1000"/>
              </a:spcBef>
              <a:spcAft>
                <a:spcPts val="0"/>
              </a:spcAft>
              <a:buSzPts val="2800"/>
              <a:buFont typeface="Noto Sans Symbols"/>
              <a:buChar char="❖"/>
            </a:pPr>
            <a:r>
              <a:rPr lang="en-US" sz="2800" u="sng">
                <a:solidFill>
                  <a:srgbClr val="00B0F0"/>
                </a:solidFill>
              </a:rPr>
              <a:t>Microcontroller</a:t>
            </a:r>
            <a:r>
              <a:rPr lang="en-US" sz="2800"/>
              <a:t> –silicon chip which includes microprocessor, memory &amp; I/O in a single package</a:t>
            </a:r>
            <a:endParaRPr/>
          </a:p>
          <a:p>
            <a:pPr marL="342900" lvl="0" indent="-228600" algn="l" rtl="0">
              <a:spcBef>
                <a:spcPts val="1000"/>
              </a:spcBef>
              <a:spcAft>
                <a:spcPts val="0"/>
              </a:spcAft>
              <a:buSzPts val="1800"/>
              <a:buNone/>
            </a:pPr>
            <a:endParaRPr/>
          </a:p>
          <a:p>
            <a:pPr marL="342900" lvl="0" indent="-228600" algn="l" rtl="0">
              <a:spcBef>
                <a:spcPts val="1000"/>
              </a:spcBef>
              <a:spcAft>
                <a:spcPts val="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5"/>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Century Gothic"/>
              <a:buNone/>
            </a:pPr>
            <a:r>
              <a:rPr lang="en-US"/>
              <a:t>A Microprocessor based system (fig 1)</a:t>
            </a:r>
            <a:endParaRPr/>
          </a:p>
        </p:txBody>
      </p:sp>
      <p:pic>
        <p:nvPicPr>
          <p:cNvPr id="192" name="Google Shape;192;p5"/>
          <p:cNvPicPr preferRelativeResize="0">
            <a:picLocks noGrp="1"/>
          </p:cNvPicPr>
          <p:nvPr>
            <p:ph type="body" idx="1"/>
          </p:nvPr>
        </p:nvPicPr>
        <p:blipFill rotWithShape="1">
          <a:blip r:embed="rId3">
            <a:alphaModFix/>
          </a:blip>
          <a:srcRect/>
          <a:stretch/>
        </p:blipFill>
        <p:spPr>
          <a:xfrm>
            <a:off x="4194175" y="2465387"/>
            <a:ext cx="5705475" cy="3114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6"/>
          <p:cNvSpPr txBox="1">
            <a:spLocks noGrp="1"/>
          </p:cNvSpPr>
          <p:nvPr>
            <p:ph type="title"/>
          </p:nvPr>
        </p:nvSpPr>
        <p:spPr>
          <a:xfrm>
            <a:off x="2592925" y="231820"/>
            <a:ext cx="8911687" cy="109470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Century Gothic"/>
              <a:buNone/>
            </a:pPr>
            <a:r>
              <a:rPr lang="en-US"/>
              <a:t>Inside the Microprocessor</a:t>
            </a:r>
            <a:endParaRPr/>
          </a:p>
        </p:txBody>
      </p:sp>
      <p:pic>
        <p:nvPicPr>
          <p:cNvPr id="198" name="Google Shape;198;p6"/>
          <p:cNvPicPr preferRelativeResize="0">
            <a:picLocks noGrp="1"/>
          </p:cNvPicPr>
          <p:nvPr>
            <p:ph type="body" idx="1"/>
          </p:nvPr>
        </p:nvPicPr>
        <p:blipFill rotWithShape="1">
          <a:blip r:embed="rId3">
            <a:alphaModFix/>
          </a:blip>
          <a:srcRect/>
          <a:stretch/>
        </p:blipFill>
        <p:spPr>
          <a:xfrm>
            <a:off x="4121239" y="1571224"/>
            <a:ext cx="5422006" cy="52867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7"/>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Century Gothic"/>
              <a:buNone/>
            </a:pPr>
            <a:r>
              <a:rPr lang="en-US" b="1"/>
              <a:t>Organization of a microprocessor-based system</a:t>
            </a:r>
            <a:endParaRPr/>
          </a:p>
        </p:txBody>
      </p:sp>
      <p:sp>
        <p:nvSpPr>
          <p:cNvPr id="204" name="Google Shape;204;p7"/>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Char char="🠶"/>
            </a:pPr>
            <a:r>
              <a:rPr lang="en-US" sz="2800"/>
              <a:t>Let’s expand the fig 1 a bit</a:t>
            </a:r>
            <a:endParaRPr/>
          </a:p>
        </p:txBody>
      </p:sp>
      <p:pic>
        <p:nvPicPr>
          <p:cNvPr id="205" name="Google Shape;205;p7"/>
          <p:cNvPicPr preferRelativeResize="0"/>
          <p:nvPr/>
        </p:nvPicPr>
        <p:blipFill rotWithShape="1">
          <a:blip r:embed="rId3">
            <a:alphaModFix/>
          </a:blip>
          <a:srcRect/>
          <a:stretch/>
        </p:blipFill>
        <p:spPr>
          <a:xfrm>
            <a:off x="3498425" y="2824564"/>
            <a:ext cx="6276975" cy="3552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8"/>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Century Gothic"/>
              <a:buNone/>
            </a:pPr>
            <a:r>
              <a:rPr lang="en-US"/>
              <a:t>Functional blocks</a:t>
            </a:r>
            <a:endParaRPr/>
          </a:p>
        </p:txBody>
      </p:sp>
      <p:sp>
        <p:nvSpPr>
          <p:cNvPr id="212" name="Google Shape;212;p8"/>
          <p:cNvSpPr txBox="1"/>
          <p:nvPr/>
        </p:nvSpPr>
        <p:spPr>
          <a:xfrm>
            <a:off x="1586552" y="188601"/>
            <a:ext cx="2438400"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i="0" u="none" strike="noStrike" cap="none">
                <a:solidFill>
                  <a:schemeClr val="dk1"/>
                </a:solidFill>
                <a:latin typeface="Arial"/>
                <a:ea typeface="Arial"/>
                <a:cs typeface="Arial"/>
                <a:sym typeface="Arial"/>
              </a:rPr>
              <a:t>Microprocessor</a:t>
            </a:r>
            <a:endParaRPr/>
          </a:p>
        </p:txBody>
      </p:sp>
      <p:grpSp>
        <p:nvGrpSpPr>
          <p:cNvPr id="213" name="Google Shape;213;p8"/>
          <p:cNvGrpSpPr/>
          <p:nvPr/>
        </p:nvGrpSpPr>
        <p:grpSpPr>
          <a:xfrm>
            <a:off x="3429001" y="2124784"/>
            <a:ext cx="6292917" cy="3473115"/>
            <a:chOff x="1409789" y="1295400"/>
            <a:chExt cx="6292917" cy="3473115"/>
          </a:xfrm>
        </p:grpSpPr>
        <p:sp>
          <p:nvSpPr>
            <p:cNvPr id="214" name="Google Shape;214;p8"/>
            <p:cNvSpPr/>
            <p:nvPr/>
          </p:nvSpPr>
          <p:spPr>
            <a:xfrm>
              <a:off x="1409789" y="1295400"/>
              <a:ext cx="5105400" cy="2743200"/>
            </a:xfrm>
            <a:prstGeom prst="rect">
              <a:avLst/>
            </a:prstGeom>
            <a:solidFill>
              <a:srgbClr val="D6D6D6"/>
            </a:solidFill>
            <a:ln w="9525"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5" name="Google Shape;215;p8"/>
            <p:cNvSpPr/>
            <p:nvPr/>
          </p:nvSpPr>
          <p:spPr>
            <a:xfrm>
              <a:off x="2005740" y="2497775"/>
              <a:ext cx="1244190" cy="457200"/>
            </a:xfrm>
            <a:prstGeom prst="rect">
              <a:avLst/>
            </a:prstGeom>
            <a:solidFill>
              <a:schemeClr val="lt1"/>
            </a:solidFill>
            <a:ln w="9525"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i="0" u="none" strike="noStrike" cap="none">
                  <a:solidFill>
                    <a:schemeClr val="dk1"/>
                  </a:solidFill>
                  <a:latin typeface="Verdana"/>
                  <a:ea typeface="Verdana"/>
                  <a:cs typeface="Verdana"/>
                  <a:sym typeface="Verdana"/>
                </a:rPr>
                <a:t>Flag Register</a:t>
              </a:r>
              <a:endParaRPr/>
            </a:p>
          </p:txBody>
        </p:sp>
        <p:sp>
          <p:nvSpPr>
            <p:cNvPr id="216" name="Google Shape;216;p8"/>
            <p:cNvSpPr/>
            <p:nvPr/>
          </p:nvSpPr>
          <p:spPr>
            <a:xfrm>
              <a:off x="2005740" y="3273054"/>
              <a:ext cx="1232759" cy="533400"/>
            </a:xfrm>
            <a:prstGeom prst="rect">
              <a:avLst/>
            </a:prstGeom>
            <a:solidFill>
              <a:schemeClr val="lt1"/>
            </a:solidFill>
            <a:ln w="9525"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i="0" u="none" strike="noStrike" cap="none">
                  <a:solidFill>
                    <a:schemeClr val="dk1"/>
                  </a:solidFill>
                  <a:latin typeface="Verdana"/>
                  <a:ea typeface="Verdana"/>
                  <a:cs typeface="Verdana"/>
                  <a:sym typeface="Verdana"/>
                </a:rPr>
                <a:t>Timing and control unit</a:t>
              </a:r>
              <a:endParaRPr/>
            </a:p>
          </p:txBody>
        </p:sp>
        <p:sp>
          <p:nvSpPr>
            <p:cNvPr id="217" name="Google Shape;217;p8"/>
            <p:cNvSpPr/>
            <p:nvPr/>
          </p:nvSpPr>
          <p:spPr>
            <a:xfrm>
              <a:off x="4114800" y="1468902"/>
              <a:ext cx="1714589" cy="457200"/>
            </a:xfrm>
            <a:prstGeom prst="rect">
              <a:avLst/>
            </a:prstGeom>
            <a:solidFill>
              <a:schemeClr val="lt1"/>
            </a:solidFill>
            <a:ln w="9525"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i="0" u="none" strike="noStrike" cap="none">
                  <a:solidFill>
                    <a:schemeClr val="dk1"/>
                  </a:solidFill>
                  <a:latin typeface="Verdana"/>
                  <a:ea typeface="Verdana"/>
                  <a:cs typeface="Verdana"/>
                  <a:sym typeface="Verdana"/>
                </a:rPr>
                <a:t>Register array or internal memory</a:t>
              </a:r>
              <a:endParaRPr/>
            </a:p>
          </p:txBody>
        </p:sp>
        <p:sp>
          <p:nvSpPr>
            <p:cNvPr id="218" name="Google Shape;218;p8"/>
            <p:cNvSpPr/>
            <p:nvPr/>
          </p:nvSpPr>
          <p:spPr>
            <a:xfrm>
              <a:off x="4114800" y="2362200"/>
              <a:ext cx="1714589" cy="457200"/>
            </a:xfrm>
            <a:prstGeom prst="rect">
              <a:avLst/>
            </a:prstGeom>
            <a:solidFill>
              <a:schemeClr val="lt1"/>
            </a:solidFill>
            <a:ln w="9525"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i="0" u="none" strike="noStrike" cap="none">
                  <a:solidFill>
                    <a:schemeClr val="dk1"/>
                  </a:solidFill>
                  <a:latin typeface="Verdana"/>
                  <a:ea typeface="Verdana"/>
                  <a:cs typeface="Verdana"/>
                  <a:sym typeface="Verdana"/>
                </a:rPr>
                <a:t>Instruction decoding unit</a:t>
              </a:r>
              <a:endParaRPr/>
            </a:p>
          </p:txBody>
        </p:sp>
        <p:sp>
          <p:nvSpPr>
            <p:cNvPr id="219" name="Google Shape;219;p8"/>
            <p:cNvSpPr/>
            <p:nvPr/>
          </p:nvSpPr>
          <p:spPr>
            <a:xfrm>
              <a:off x="4114800" y="3352800"/>
              <a:ext cx="1714589" cy="457200"/>
            </a:xfrm>
            <a:prstGeom prst="rect">
              <a:avLst/>
            </a:prstGeom>
            <a:solidFill>
              <a:schemeClr val="lt1"/>
            </a:solidFill>
            <a:ln w="9525"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i="0" u="none" strike="noStrike" cap="none">
                  <a:solidFill>
                    <a:schemeClr val="dk1"/>
                  </a:solidFill>
                  <a:latin typeface="Verdana"/>
                  <a:ea typeface="Verdana"/>
                  <a:cs typeface="Verdana"/>
                  <a:sym typeface="Verdana"/>
                </a:rPr>
                <a:t>PC/ IP</a:t>
              </a:r>
              <a:endParaRPr/>
            </a:p>
          </p:txBody>
        </p:sp>
        <p:grpSp>
          <p:nvGrpSpPr>
            <p:cNvPr id="220" name="Google Shape;220;p8"/>
            <p:cNvGrpSpPr/>
            <p:nvPr/>
          </p:nvGrpSpPr>
          <p:grpSpPr>
            <a:xfrm>
              <a:off x="1786210" y="1447800"/>
              <a:ext cx="1600200" cy="681213"/>
              <a:chOff x="2167210" y="1447800"/>
              <a:chExt cx="1600200" cy="681213"/>
            </a:xfrm>
          </p:grpSpPr>
          <p:grpSp>
            <p:nvGrpSpPr>
              <p:cNvPr id="221" name="Google Shape;221;p8"/>
              <p:cNvGrpSpPr/>
              <p:nvPr/>
            </p:nvGrpSpPr>
            <p:grpSpPr>
              <a:xfrm>
                <a:off x="2167210" y="1447800"/>
                <a:ext cx="1600200" cy="681213"/>
                <a:chOff x="1947570" y="4717576"/>
                <a:chExt cx="2286000" cy="850143"/>
              </a:xfrm>
            </p:grpSpPr>
            <p:sp>
              <p:nvSpPr>
                <p:cNvPr id="222" name="Google Shape;222;p8"/>
                <p:cNvSpPr/>
                <p:nvPr/>
              </p:nvSpPr>
              <p:spPr>
                <a:xfrm>
                  <a:off x="3395370" y="4717576"/>
                  <a:ext cx="838200" cy="838200"/>
                </a:xfrm>
                <a:prstGeom prst="diagStripe">
                  <a:avLst>
                    <a:gd name="adj" fmla="val 36974"/>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23" name="Google Shape;223;p8"/>
                <p:cNvSpPr/>
                <p:nvPr/>
              </p:nvSpPr>
              <p:spPr>
                <a:xfrm flipH="1">
                  <a:off x="1947570" y="4729519"/>
                  <a:ext cx="838200" cy="838200"/>
                </a:xfrm>
                <a:prstGeom prst="diagStripe">
                  <a:avLst>
                    <a:gd name="adj" fmla="val 35346"/>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24" name="Google Shape;224;p8"/>
                <p:cNvSpPr/>
                <p:nvPr/>
              </p:nvSpPr>
              <p:spPr>
                <a:xfrm>
                  <a:off x="2785974" y="5029200"/>
                  <a:ext cx="609600" cy="531695"/>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25" name="Google Shape;225;p8"/>
              <p:cNvSpPr txBox="1"/>
              <p:nvPr/>
            </p:nvSpPr>
            <p:spPr>
              <a:xfrm>
                <a:off x="2601807" y="1717294"/>
                <a:ext cx="69923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Verdana"/>
                    <a:ea typeface="Verdana"/>
                    <a:cs typeface="Verdana"/>
                    <a:sym typeface="Verdana"/>
                  </a:rPr>
                  <a:t>ALU</a:t>
                </a:r>
                <a:endParaRPr/>
              </a:p>
            </p:txBody>
          </p:sp>
        </p:grpSp>
        <p:sp>
          <p:nvSpPr>
            <p:cNvPr id="226" name="Google Shape;226;p8"/>
            <p:cNvSpPr/>
            <p:nvPr/>
          </p:nvSpPr>
          <p:spPr>
            <a:xfrm>
              <a:off x="2462293" y="2117138"/>
              <a:ext cx="229248" cy="368762"/>
            </a:xfrm>
            <a:prstGeom prst="upDownArrow">
              <a:avLst>
                <a:gd name="adj1" fmla="val 50000"/>
                <a:gd name="adj2" fmla="val 50000"/>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7" name="Google Shape;227;p8"/>
            <p:cNvSpPr/>
            <p:nvPr/>
          </p:nvSpPr>
          <p:spPr>
            <a:xfrm>
              <a:off x="2471686" y="3812284"/>
              <a:ext cx="229248" cy="642572"/>
            </a:xfrm>
            <a:prstGeom prst="upDownArrow">
              <a:avLst>
                <a:gd name="adj1" fmla="val 50000"/>
                <a:gd name="adj2" fmla="val 50000"/>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8" name="Google Shape;228;p8"/>
            <p:cNvSpPr/>
            <p:nvPr/>
          </p:nvSpPr>
          <p:spPr>
            <a:xfrm>
              <a:off x="5829389" y="1566877"/>
              <a:ext cx="990600" cy="226314"/>
            </a:xfrm>
            <a:prstGeom prst="leftRightArrow">
              <a:avLst>
                <a:gd name="adj1" fmla="val 50000"/>
                <a:gd name="adj2" fmla="val 50000"/>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9" name="Google Shape;229;p8"/>
            <p:cNvSpPr/>
            <p:nvPr/>
          </p:nvSpPr>
          <p:spPr>
            <a:xfrm>
              <a:off x="5841264" y="2450275"/>
              <a:ext cx="495300" cy="228600"/>
            </a:xfrm>
            <a:prstGeom prst="leftArrow">
              <a:avLst>
                <a:gd name="adj1" fmla="val 50000"/>
                <a:gd name="adj2" fmla="val 50000"/>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0" name="Google Shape;230;p8"/>
            <p:cNvSpPr/>
            <p:nvPr/>
          </p:nvSpPr>
          <p:spPr>
            <a:xfrm>
              <a:off x="6243789" y="1717294"/>
              <a:ext cx="92776" cy="87350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1" name="Google Shape;231;p8"/>
            <p:cNvSpPr/>
            <p:nvPr/>
          </p:nvSpPr>
          <p:spPr>
            <a:xfrm>
              <a:off x="4953000" y="3821874"/>
              <a:ext cx="228600" cy="673925"/>
            </a:xfrm>
            <a:prstGeom prst="downArrow">
              <a:avLst>
                <a:gd name="adj1" fmla="val 50000"/>
                <a:gd name="adj2" fmla="val 50000"/>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2" name="Google Shape;232;p8"/>
            <p:cNvSpPr/>
            <p:nvPr/>
          </p:nvSpPr>
          <p:spPr>
            <a:xfrm>
              <a:off x="3238499" y="1558299"/>
              <a:ext cx="893126" cy="188718"/>
            </a:xfrm>
            <a:prstGeom prst="leftRightArrow">
              <a:avLst>
                <a:gd name="adj1" fmla="val 50000"/>
                <a:gd name="adj2" fmla="val 50000"/>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cxnSp>
          <p:nvCxnSpPr>
            <p:cNvPr id="233" name="Google Shape;233;p8"/>
            <p:cNvCxnSpPr/>
            <p:nvPr/>
          </p:nvCxnSpPr>
          <p:spPr>
            <a:xfrm>
              <a:off x="3249930" y="3352800"/>
              <a:ext cx="255270" cy="0"/>
            </a:xfrm>
            <a:prstGeom prst="straightConnector1">
              <a:avLst/>
            </a:prstGeom>
            <a:noFill/>
            <a:ln w="28575" cap="flat" cmpd="sng">
              <a:solidFill>
                <a:srgbClr val="1A1A1A"/>
              </a:solidFill>
              <a:prstDash val="solid"/>
              <a:round/>
              <a:headEnd type="none" w="sm" len="sm"/>
              <a:tailEnd type="none" w="sm" len="sm"/>
            </a:ln>
          </p:spPr>
        </p:cxnSp>
        <p:cxnSp>
          <p:nvCxnSpPr>
            <p:cNvPr id="234" name="Google Shape;234;p8"/>
            <p:cNvCxnSpPr/>
            <p:nvPr/>
          </p:nvCxnSpPr>
          <p:spPr>
            <a:xfrm rot="10800000">
              <a:off x="3505200" y="1901960"/>
              <a:ext cx="0" cy="1450840"/>
            </a:xfrm>
            <a:prstGeom prst="straightConnector1">
              <a:avLst/>
            </a:prstGeom>
            <a:noFill/>
            <a:ln w="28575" cap="flat" cmpd="sng">
              <a:solidFill>
                <a:srgbClr val="1A1A1A"/>
              </a:solidFill>
              <a:prstDash val="solid"/>
              <a:round/>
              <a:headEnd type="none" w="sm" len="sm"/>
              <a:tailEnd type="none" w="sm" len="sm"/>
            </a:ln>
          </p:spPr>
        </p:cxnSp>
        <p:cxnSp>
          <p:nvCxnSpPr>
            <p:cNvPr id="235" name="Google Shape;235;p8"/>
            <p:cNvCxnSpPr/>
            <p:nvPr/>
          </p:nvCxnSpPr>
          <p:spPr>
            <a:xfrm>
              <a:off x="3505200" y="1901960"/>
              <a:ext cx="609600" cy="0"/>
            </a:xfrm>
            <a:prstGeom prst="straightConnector1">
              <a:avLst/>
            </a:prstGeom>
            <a:noFill/>
            <a:ln w="28575" cap="flat" cmpd="sng">
              <a:solidFill>
                <a:srgbClr val="1A1A1A"/>
              </a:solidFill>
              <a:prstDash val="solid"/>
              <a:round/>
              <a:headEnd type="none" w="sm" len="sm"/>
              <a:tailEnd type="stealth" w="med" len="med"/>
            </a:ln>
          </p:spPr>
        </p:cxnSp>
        <p:cxnSp>
          <p:nvCxnSpPr>
            <p:cNvPr id="236" name="Google Shape;236;p8"/>
            <p:cNvCxnSpPr/>
            <p:nvPr/>
          </p:nvCxnSpPr>
          <p:spPr>
            <a:xfrm rot="10800000">
              <a:off x="3810000" y="2567050"/>
              <a:ext cx="304800" cy="0"/>
            </a:xfrm>
            <a:prstGeom prst="straightConnector1">
              <a:avLst/>
            </a:prstGeom>
            <a:noFill/>
            <a:ln w="28575" cap="flat" cmpd="sng">
              <a:solidFill>
                <a:srgbClr val="1A1A1A"/>
              </a:solidFill>
              <a:prstDash val="solid"/>
              <a:round/>
              <a:headEnd type="none" w="sm" len="sm"/>
              <a:tailEnd type="none" w="sm" len="sm"/>
            </a:ln>
          </p:spPr>
        </p:cxnSp>
        <p:cxnSp>
          <p:nvCxnSpPr>
            <p:cNvPr id="237" name="Google Shape;237;p8"/>
            <p:cNvCxnSpPr/>
            <p:nvPr/>
          </p:nvCxnSpPr>
          <p:spPr>
            <a:xfrm>
              <a:off x="3810000" y="2564575"/>
              <a:ext cx="0" cy="940625"/>
            </a:xfrm>
            <a:prstGeom prst="straightConnector1">
              <a:avLst/>
            </a:prstGeom>
            <a:noFill/>
            <a:ln w="28575" cap="flat" cmpd="sng">
              <a:solidFill>
                <a:srgbClr val="1A1A1A"/>
              </a:solidFill>
              <a:prstDash val="solid"/>
              <a:round/>
              <a:headEnd type="none" w="sm" len="sm"/>
              <a:tailEnd type="none" w="sm" len="sm"/>
            </a:ln>
          </p:spPr>
        </p:cxnSp>
        <p:cxnSp>
          <p:nvCxnSpPr>
            <p:cNvPr id="238" name="Google Shape;238;p8"/>
            <p:cNvCxnSpPr/>
            <p:nvPr/>
          </p:nvCxnSpPr>
          <p:spPr>
            <a:xfrm rot="10800000">
              <a:off x="3238500" y="3505200"/>
              <a:ext cx="571500" cy="0"/>
            </a:xfrm>
            <a:prstGeom prst="straightConnector1">
              <a:avLst/>
            </a:prstGeom>
            <a:noFill/>
            <a:ln w="28575" cap="flat" cmpd="sng">
              <a:solidFill>
                <a:srgbClr val="1A1A1A"/>
              </a:solidFill>
              <a:prstDash val="solid"/>
              <a:round/>
              <a:headEnd type="none" w="sm" len="sm"/>
              <a:tailEnd type="stealth" w="med" len="med"/>
            </a:ln>
          </p:spPr>
        </p:cxnSp>
        <p:cxnSp>
          <p:nvCxnSpPr>
            <p:cNvPr id="239" name="Google Shape;239;p8"/>
            <p:cNvCxnSpPr/>
            <p:nvPr/>
          </p:nvCxnSpPr>
          <p:spPr>
            <a:xfrm>
              <a:off x="3238500" y="3715000"/>
              <a:ext cx="876300" cy="0"/>
            </a:xfrm>
            <a:prstGeom prst="straightConnector1">
              <a:avLst/>
            </a:prstGeom>
            <a:noFill/>
            <a:ln w="28575" cap="flat" cmpd="sng">
              <a:solidFill>
                <a:srgbClr val="1A1A1A"/>
              </a:solidFill>
              <a:prstDash val="solid"/>
              <a:round/>
              <a:headEnd type="none" w="sm" len="sm"/>
              <a:tailEnd type="stealth" w="med" len="med"/>
            </a:ln>
          </p:spPr>
        </p:cxnSp>
        <p:cxnSp>
          <p:nvCxnSpPr>
            <p:cNvPr id="240" name="Google Shape;240;p8"/>
            <p:cNvCxnSpPr/>
            <p:nvPr/>
          </p:nvCxnSpPr>
          <p:spPr>
            <a:xfrm>
              <a:off x="1562189" y="1857516"/>
              <a:ext cx="0" cy="1712009"/>
            </a:xfrm>
            <a:prstGeom prst="straightConnector1">
              <a:avLst/>
            </a:prstGeom>
            <a:noFill/>
            <a:ln w="28575" cap="flat" cmpd="sng">
              <a:solidFill>
                <a:srgbClr val="1A1A1A"/>
              </a:solidFill>
              <a:prstDash val="solid"/>
              <a:round/>
              <a:headEnd type="none" w="sm" len="sm"/>
              <a:tailEnd type="none" w="sm" len="sm"/>
            </a:ln>
          </p:spPr>
        </p:cxnSp>
        <p:cxnSp>
          <p:nvCxnSpPr>
            <p:cNvPr id="241" name="Google Shape;241;p8"/>
            <p:cNvCxnSpPr/>
            <p:nvPr/>
          </p:nvCxnSpPr>
          <p:spPr>
            <a:xfrm rot="10800000">
              <a:off x="1562189" y="3567050"/>
              <a:ext cx="443551" cy="0"/>
            </a:xfrm>
            <a:prstGeom prst="straightConnector1">
              <a:avLst/>
            </a:prstGeom>
            <a:noFill/>
            <a:ln w="28575" cap="flat" cmpd="sng">
              <a:solidFill>
                <a:srgbClr val="1A1A1A"/>
              </a:solidFill>
              <a:prstDash val="solid"/>
              <a:round/>
              <a:headEnd type="none" w="sm" len="sm"/>
              <a:tailEnd type="none" w="sm" len="sm"/>
            </a:ln>
          </p:spPr>
        </p:cxnSp>
        <p:cxnSp>
          <p:nvCxnSpPr>
            <p:cNvPr id="242" name="Google Shape;242;p8"/>
            <p:cNvCxnSpPr/>
            <p:nvPr/>
          </p:nvCxnSpPr>
          <p:spPr>
            <a:xfrm>
              <a:off x="1549113" y="2727168"/>
              <a:ext cx="468630" cy="0"/>
            </a:xfrm>
            <a:prstGeom prst="straightConnector1">
              <a:avLst/>
            </a:prstGeom>
            <a:noFill/>
            <a:ln w="28575" cap="flat" cmpd="sng">
              <a:solidFill>
                <a:srgbClr val="1A1A1A"/>
              </a:solidFill>
              <a:prstDash val="solid"/>
              <a:round/>
              <a:headEnd type="none" w="sm" len="sm"/>
              <a:tailEnd type="stealth" w="med" len="med"/>
            </a:ln>
          </p:spPr>
        </p:cxnSp>
        <p:cxnSp>
          <p:nvCxnSpPr>
            <p:cNvPr id="243" name="Google Shape;243;p8"/>
            <p:cNvCxnSpPr/>
            <p:nvPr/>
          </p:nvCxnSpPr>
          <p:spPr>
            <a:xfrm>
              <a:off x="1562189" y="1857516"/>
              <a:ext cx="587992" cy="0"/>
            </a:xfrm>
            <a:prstGeom prst="straightConnector1">
              <a:avLst/>
            </a:prstGeom>
            <a:noFill/>
            <a:ln w="28575" cap="flat" cmpd="sng">
              <a:solidFill>
                <a:srgbClr val="1A1A1A"/>
              </a:solidFill>
              <a:prstDash val="solid"/>
              <a:round/>
              <a:headEnd type="none" w="sm" len="sm"/>
              <a:tailEnd type="stealth" w="med" len="med"/>
            </a:ln>
          </p:spPr>
        </p:cxnSp>
        <p:sp>
          <p:nvSpPr>
            <p:cNvPr id="244" name="Google Shape;244;p8"/>
            <p:cNvSpPr txBox="1"/>
            <p:nvPr/>
          </p:nvSpPr>
          <p:spPr>
            <a:xfrm>
              <a:off x="1991012" y="4491516"/>
              <a:ext cx="1186543"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Verdana"/>
                  <a:ea typeface="Verdana"/>
                  <a:cs typeface="Verdana"/>
                  <a:sym typeface="Verdana"/>
                </a:rPr>
                <a:t>Control Bus</a:t>
              </a:r>
              <a:endParaRPr/>
            </a:p>
          </p:txBody>
        </p:sp>
        <p:sp>
          <p:nvSpPr>
            <p:cNvPr id="245" name="Google Shape;245;p8"/>
            <p:cNvSpPr txBox="1"/>
            <p:nvPr/>
          </p:nvSpPr>
          <p:spPr>
            <a:xfrm>
              <a:off x="4442161" y="4477826"/>
              <a:ext cx="1252266"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Verdana"/>
                  <a:ea typeface="Verdana"/>
                  <a:cs typeface="Verdana"/>
                  <a:sym typeface="Verdana"/>
                </a:rPr>
                <a:t>Address Bus</a:t>
              </a:r>
              <a:endParaRPr/>
            </a:p>
          </p:txBody>
        </p:sp>
        <p:sp>
          <p:nvSpPr>
            <p:cNvPr id="246" name="Google Shape;246;p8"/>
            <p:cNvSpPr txBox="1"/>
            <p:nvPr/>
          </p:nvSpPr>
          <p:spPr>
            <a:xfrm>
              <a:off x="6743789" y="1538053"/>
              <a:ext cx="958917"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Verdana"/>
                  <a:ea typeface="Verdana"/>
                  <a:cs typeface="Verdana"/>
                  <a:sym typeface="Verdana"/>
                </a:rPr>
                <a:t>Data Bus</a:t>
              </a:r>
              <a:endParaRPr/>
            </a:p>
          </p:txBody>
        </p:sp>
      </p:grpSp>
      <p:sp>
        <p:nvSpPr>
          <p:cNvPr id="247" name="Google Shape;247;p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48" name="Google Shape;248;p8"/>
          <p:cNvSpPr/>
          <p:nvPr/>
        </p:nvSpPr>
        <p:spPr>
          <a:xfrm>
            <a:off x="1725418" y="762001"/>
            <a:ext cx="2514600" cy="914399"/>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19644" y="55838"/>
                </a:moveTo>
                <a:lnTo>
                  <a:pt x="138708" y="55657"/>
                </a:lnTo>
                <a:lnTo>
                  <a:pt x="146854" y="219134"/>
                </a:lnTo>
              </a:path>
            </a:pathLst>
          </a:custGeom>
          <a:solidFill>
            <a:srgbClr val="FFFF99"/>
          </a:solidFill>
          <a:ln w="952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en-US" sz="1200" b="1">
                <a:solidFill>
                  <a:schemeClr val="dk1"/>
                </a:solidFill>
                <a:latin typeface="Verdana"/>
                <a:ea typeface="Verdana"/>
                <a:cs typeface="Verdana"/>
                <a:sym typeface="Verdana"/>
              </a:rPr>
              <a:t>Computational Unit; performs arithmetic and logic operations</a:t>
            </a:r>
            <a:endParaRPr/>
          </a:p>
        </p:txBody>
      </p:sp>
      <p:sp>
        <p:nvSpPr>
          <p:cNvPr id="249" name="Google Shape;249;p8"/>
          <p:cNvSpPr/>
          <p:nvPr/>
        </p:nvSpPr>
        <p:spPr>
          <a:xfrm>
            <a:off x="4876711" y="762001"/>
            <a:ext cx="2514600" cy="914399"/>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60377" y="122107"/>
                </a:moveTo>
                <a:lnTo>
                  <a:pt x="60553" y="164911"/>
                </a:lnTo>
                <a:lnTo>
                  <a:pt x="4222" y="340926"/>
                </a:lnTo>
              </a:path>
            </a:pathLst>
          </a:custGeom>
          <a:solidFill>
            <a:srgbClr val="FFFF99"/>
          </a:solidFill>
          <a:ln w="952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solidFill>
                  <a:schemeClr val="dk1"/>
                </a:solidFill>
                <a:latin typeface="Verdana"/>
                <a:ea typeface="Verdana"/>
                <a:cs typeface="Verdana"/>
                <a:sym typeface="Verdana"/>
              </a:rPr>
              <a:t>Various conditions of the results are stored as status bits called flags in flag register</a:t>
            </a:r>
            <a:endParaRPr sz="1200">
              <a:solidFill>
                <a:schemeClr val="dk1"/>
              </a:solidFill>
              <a:latin typeface="Verdana"/>
              <a:ea typeface="Verdana"/>
              <a:cs typeface="Verdana"/>
              <a:sym typeface="Verdana"/>
            </a:endParaRPr>
          </a:p>
        </p:txBody>
      </p:sp>
      <p:sp>
        <p:nvSpPr>
          <p:cNvPr id="250" name="Google Shape;250;p8"/>
          <p:cNvSpPr/>
          <p:nvPr/>
        </p:nvSpPr>
        <p:spPr>
          <a:xfrm>
            <a:off x="7631094" y="990601"/>
            <a:ext cx="2514600" cy="457199"/>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60377" y="122107"/>
                </a:moveTo>
                <a:lnTo>
                  <a:pt x="60553" y="164911"/>
                </a:lnTo>
                <a:lnTo>
                  <a:pt x="6175" y="369583"/>
                </a:lnTo>
              </a:path>
            </a:pathLst>
          </a:custGeom>
          <a:solidFill>
            <a:srgbClr val="FFFF99"/>
          </a:solidFill>
          <a:ln w="952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solidFill>
                  <a:schemeClr val="dk1"/>
                </a:solidFill>
                <a:latin typeface="Verdana"/>
                <a:ea typeface="Verdana"/>
                <a:cs typeface="Verdana"/>
                <a:sym typeface="Verdana"/>
              </a:rPr>
              <a:t>Internal storage of data</a:t>
            </a:r>
            <a:endParaRPr sz="1200">
              <a:solidFill>
                <a:schemeClr val="dk1"/>
              </a:solidFill>
              <a:latin typeface="Verdana"/>
              <a:ea typeface="Verdana"/>
              <a:cs typeface="Verdana"/>
              <a:sym typeface="Verdana"/>
            </a:endParaRPr>
          </a:p>
        </p:txBody>
      </p:sp>
      <p:sp>
        <p:nvSpPr>
          <p:cNvPr id="251" name="Google Shape;251;p8"/>
          <p:cNvSpPr/>
          <p:nvPr/>
        </p:nvSpPr>
        <p:spPr>
          <a:xfrm>
            <a:off x="8839200" y="2920248"/>
            <a:ext cx="1752600" cy="1575552"/>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60377" y="117949"/>
                </a:moveTo>
                <a:lnTo>
                  <a:pt x="60553" y="127490"/>
                </a:lnTo>
                <a:lnTo>
                  <a:pt x="-68581" y="127388"/>
                </a:lnTo>
              </a:path>
            </a:pathLst>
          </a:custGeom>
          <a:solidFill>
            <a:srgbClr val="FFFF99"/>
          </a:solidFill>
          <a:ln w="952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en-US" sz="1200" b="1">
                <a:solidFill>
                  <a:schemeClr val="dk1"/>
                </a:solidFill>
                <a:latin typeface="Verdana"/>
                <a:ea typeface="Verdana"/>
                <a:cs typeface="Verdana"/>
                <a:sym typeface="Verdana"/>
              </a:rPr>
              <a:t>Generates the address of the instructions to be fetched from the memory and send through address bus to the memory</a:t>
            </a:r>
            <a:endParaRPr sz="1200">
              <a:solidFill>
                <a:schemeClr val="dk1"/>
              </a:solidFill>
              <a:latin typeface="Verdana"/>
              <a:ea typeface="Verdana"/>
              <a:cs typeface="Verdana"/>
              <a:sym typeface="Verdana"/>
            </a:endParaRPr>
          </a:p>
        </p:txBody>
      </p:sp>
      <p:sp>
        <p:nvSpPr>
          <p:cNvPr id="252" name="Google Shape;252;p8"/>
          <p:cNvSpPr/>
          <p:nvPr/>
        </p:nvSpPr>
        <p:spPr>
          <a:xfrm>
            <a:off x="5585072" y="6019800"/>
            <a:ext cx="2949328" cy="6858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400" y="-6229"/>
                </a:moveTo>
                <a:lnTo>
                  <a:pt x="11134" y="-381167"/>
                </a:lnTo>
                <a:lnTo>
                  <a:pt x="25262" y="-431418"/>
                </a:lnTo>
              </a:path>
            </a:pathLst>
          </a:custGeom>
          <a:solidFill>
            <a:srgbClr val="FFFF99"/>
          </a:solidFill>
          <a:ln w="952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en-US" sz="1200" b="1">
                <a:solidFill>
                  <a:schemeClr val="dk1"/>
                </a:solidFill>
                <a:latin typeface="Verdana"/>
                <a:ea typeface="Verdana"/>
                <a:cs typeface="Verdana"/>
                <a:sym typeface="Verdana"/>
              </a:rPr>
              <a:t>Decodes instructions; sends information to the timing and control unit</a:t>
            </a:r>
            <a:endParaRPr sz="1200">
              <a:solidFill>
                <a:schemeClr val="dk1"/>
              </a:solidFill>
              <a:latin typeface="Verdana"/>
              <a:ea typeface="Verdana"/>
              <a:cs typeface="Verdana"/>
              <a:sym typeface="Verdana"/>
            </a:endParaRPr>
          </a:p>
        </p:txBody>
      </p:sp>
      <p:sp>
        <p:nvSpPr>
          <p:cNvPr id="253" name="Google Shape;253;p8"/>
          <p:cNvSpPr/>
          <p:nvPr/>
        </p:nvSpPr>
        <p:spPr>
          <a:xfrm>
            <a:off x="1957487" y="5943600"/>
            <a:ext cx="2949328" cy="8001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400" y="-6229"/>
                </a:moveTo>
                <a:lnTo>
                  <a:pt x="10578" y="-129397"/>
                </a:lnTo>
                <a:lnTo>
                  <a:pt x="85234" y="-255384"/>
                </a:lnTo>
              </a:path>
            </a:pathLst>
          </a:custGeom>
          <a:solidFill>
            <a:srgbClr val="FFFF99"/>
          </a:solidFill>
          <a:ln w="952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en-US" sz="1200" b="1">
                <a:solidFill>
                  <a:schemeClr val="dk1"/>
                </a:solidFill>
                <a:latin typeface="Verdana"/>
                <a:ea typeface="Verdana"/>
                <a:cs typeface="Verdana"/>
                <a:sym typeface="Verdana"/>
              </a:rPr>
              <a:t>Generates control signals for internal and external operations of the microprocessor</a:t>
            </a:r>
            <a:endParaRPr sz="1200">
              <a:solidFill>
                <a:schemeClr val="dk1"/>
              </a:solidFill>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8"/>
                                        </p:tgtEl>
                                        <p:attrNameLst>
                                          <p:attrName>style.visibility</p:attrName>
                                        </p:attrNameLst>
                                      </p:cBhvr>
                                      <p:to>
                                        <p:strVal val="visible"/>
                                      </p:to>
                                    </p:set>
                                    <p:animEffect transition="in" filter="fade">
                                      <p:cBhvr>
                                        <p:cTn id="7" dur="500"/>
                                        <p:tgtEl>
                                          <p:spTgt spid="2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9"/>
                                        </p:tgtEl>
                                        <p:attrNameLst>
                                          <p:attrName>style.visibility</p:attrName>
                                        </p:attrNameLst>
                                      </p:cBhvr>
                                      <p:to>
                                        <p:strVal val="visible"/>
                                      </p:to>
                                    </p:set>
                                    <p:animEffect transition="in" filter="fade">
                                      <p:cBhvr>
                                        <p:cTn id="12" dur="500"/>
                                        <p:tgtEl>
                                          <p:spTgt spid="2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0"/>
                                        </p:tgtEl>
                                        <p:attrNameLst>
                                          <p:attrName>style.visibility</p:attrName>
                                        </p:attrNameLst>
                                      </p:cBhvr>
                                      <p:to>
                                        <p:strVal val="visible"/>
                                      </p:to>
                                    </p:set>
                                    <p:animEffect transition="in" filter="fade">
                                      <p:cBhvr>
                                        <p:cTn id="17" dur="500"/>
                                        <p:tgtEl>
                                          <p:spTgt spid="25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1"/>
                                        </p:tgtEl>
                                        <p:attrNameLst>
                                          <p:attrName>style.visibility</p:attrName>
                                        </p:attrNameLst>
                                      </p:cBhvr>
                                      <p:to>
                                        <p:strVal val="visible"/>
                                      </p:to>
                                    </p:set>
                                    <p:animEffect transition="in" filter="fade">
                                      <p:cBhvr>
                                        <p:cTn id="22" dur="500"/>
                                        <p:tgtEl>
                                          <p:spTgt spid="25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2"/>
                                        </p:tgtEl>
                                        <p:attrNameLst>
                                          <p:attrName>style.visibility</p:attrName>
                                        </p:attrNameLst>
                                      </p:cBhvr>
                                      <p:to>
                                        <p:strVal val="visible"/>
                                      </p:to>
                                    </p:set>
                                    <p:animEffect transition="in" filter="fade">
                                      <p:cBhvr>
                                        <p:cTn id="27" dur="500"/>
                                        <p:tgtEl>
                                          <p:spTgt spid="25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3"/>
                                        </p:tgtEl>
                                        <p:attrNameLst>
                                          <p:attrName>style.visibility</p:attrName>
                                        </p:attrNameLst>
                                      </p:cBhvr>
                                      <p:to>
                                        <p:strVal val="visible"/>
                                      </p:to>
                                    </p:set>
                                    <p:animEffect transition="in" filter="fade">
                                      <p:cBhvr>
                                        <p:cTn id="32" dur="500"/>
                                        <p:tgtEl>
                                          <p:spTgt spid="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3600"/>
              <a:buFont typeface="Century Gothic"/>
              <a:buNone/>
            </a:pPr>
            <a:r>
              <a:rPr lang="en-US"/>
              <a:t>INTEL 8086</a:t>
            </a:r>
            <a:endParaRPr/>
          </a:p>
        </p:txBody>
      </p:sp>
      <p:sp>
        <p:nvSpPr>
          <p:cNvPr id="259" name="Google Shape;259;p9"/>
          <p:cNvSpPr txBox="1">
            <a:spLocks noGrp="1"/>
          </p:cNvSpPr>
          <p:nvPr>
            <p:ph type="body" idx="1"/>
          </p:nvPr>
        </p:nvSpPr>
        <p:spPr>
          <a:xfrm>
            <a:off x="1256797" y="1540189"/>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400"/>
              <a:buChar char="🠶"/>
            </a:pPr>
            <a:r>
              <a:rPr lang="en-US" sz="2400"/>
              <a:t>INTEL 8086 is the first 16-bit processor released by INTEL in the year 1978</a:t>
            </a:r>
            <a:endParaRPr/>
          </a:p>
          <a:p>
            <a:pPr marL="342900" lvl="0" indent="-342900" algn="l" rtl="0">
              <a:spcBef>
                <a:spcPts val="1000"/>
              </a:spcBef>
              <a:spcAft>
                <a:spcPts val="0"/>
              </a:spcAft>
              <a:buSzPts val="2400"/>
              <a:buChar char="🠶"/>
            </a:pPr>
            <a:r>
              <a:rPr lang="en-US" sz="2400"/>
              <a:t>Third Generation Microprocessors</a:t>
            </a:r>
            <a:endParaRPr/>
          </a:p>
          <a:p>
            <a:pPr marL="342900" lvl="0" indent="-342900" algn="l" rtl="0">
              <a:spcBef>
                <a:spcPts val="1000"/>
              </a:spcBef>
              <a:spcAft>
                <a:spcPts val="0"/>
              </a:spcAft>
              <a:buSzPts val="2400"/>
              <a:buChar char="🠶"/>
            </a:pPr>
            <a:r>
              <a:rPr lang="en-US" sz="2400"/>
              <a:t>Designed using HMOS technology &amp; now it is manufactured using HMOS III technology &amp; contains approximately 29,000 transistors.</a:t>
            </a:r>
            <a:endParaRPr/>
          </a:p>
          <a:p>
            <a:pPr marL="342900" lvl="0" indent="-342900" algn="l" rtl="0">
              <a:spcBef>
                <a:spcPts val="1000"/>
              </a:spcBef>
              <a:spcAft>
                <a:spcPts val="0"/>
              </a:spcAft>
              <a:buSzPts val="2400"/>
              <a:buChar char="🠶"/>
            </a:pPr>
            <a:r>
              <a:rPr lang="en-US" sz="2400"/>
              <a:t>It is available as 40-pin Dual in-line Package (DIP).</a:t>
            </a:r>
            <a:endParaRPr/>
          </a:p>
          <a:p>
            <a:pPr marL="0" lvl="0" indent="0" algn="l" rtl="0">
              <a:spcBef>
                <a:spcPts val="1000"/>
              </a:spcBef>
              <a:spcAft>
                <a:spcPts val="0"/>
              </a:spcAft>
              <a:buSzPts val="1800"/>
              <a:buNone/>
            </a:pPr>
            <a:endParaRPr/>
          </a:p>
        </p:txBody>
      </p:sp>
      <p:pic>
        <p:nvPicPr>
          <p:cNvPr id="260" name="Google Shape;260;p9"/>
          <p:cNvPicPr preferRelativeResize="0"/>
          <p:nvPr/>
        </p:nvPicPr>
        <p:blipFill rotWithShape="1">
          <a:blip r:embed="rId3">
            <a:alphaModFix/>
          </a:blip>
          <a:srcRect/>
          <a:stretch/>
        </p:blipFill>
        <p:spPr>
          <a:xfrm>
            <a:off x="8375941" y="4563324"/>
            <a:ext cx="3592512" cy="2160588"/>
          </a:xfrm>
          <a:prstGeom prst="rect">
            <a:avLst/>
          </a:prstGeom>
          <a:noFill/>
          <a:ln>
            <a:noFill/>
          </a:ln>
        </p:spPr>
      </p:pic>
    </p:spTree>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1591</Words>
  <Application>Microsoft Office PowerPoint</Application>
  <PresentationFormat>Widescreen</PresentationFormat>
  <Paragraphs>147</Paragraphs>
  <Slides>33</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Bookman Old Style</vt:lpstr>
      <vt:lpstr>Calibri</vt:lpstr>
      <vt:lpstr>Century Gothic</vt:lpstr>
      <vt:lpstr>Noto Sans Symbols</vt:lpstr>
      <vt:lpstr>Rockwell</vt:lpstr>
      <vt:lpstr>Verdana</vt:lpstr>
      <vt:lpstr>Wisp</vt:lpstr>
      <vt:lpstr>        18ECC203J – Module 1 Intel 8086 – Architecture, Signals and Features S – 2  </vt:lpstr>
      <vt:lpstr>S – 2 Features of 8086 microprocessor &amp; Register organization of 8086 </vt:lpstr>
      <vt:lpstr>Microprocessor Definition</vt:lpstr>
      <vt:lpstr> Basic Concepts of Microprocessors</vt:lpstr>
      <vt:lpstr>A Microprocessor based system (fig 1)</vt:lpstr>
      <vt:lpstr>Inside the Microprocessor</vt:lpstr>
      <vt:lpstr>Organization of a microprocessor-based system</vt:lpstr>
      <vt:lpstr>Functional blocks</vt:lpstr>
      <vt:lpstr>INTEL 8086</vt:lpstr>
      <vt:lpstr>INTEL 8086</vt:lpstr>
      <vt:lpstr>Main Features of 8086</vt:lpstr>
      <vt:lpstr>Main Features of 8086 cont…</vt:lpstr>
      <vt:lpstr>Register Organization of 8086</vt:lpstr>
      <vt:lpstr>Flag Register</vt:lpstr>
      <vt:lpstr>Flag Register</vt:lpstr>
      <vt:lpstr>Condition Flags</vt:lpstr>
      <vt:lpstr>Condition Flags</vt:lpstr>
      <vt:lpstr>Control Flags</vt:lpstr>
      <vt:lpstr>Control Flags</vt:lpstr>
      <vt:lpstr>Control Flags</vt:lpstr>
      <vt:lpstr>General Purpose Registers</vt:lpstr>
      <vt:lpstr>General Purpose Registers</vt:lpstr>
      <vt:lpstr>Pointer and Index Registers</vt:lpstr>
      <vt:lpstr>Pointer and Index Registers</vt:lpstr>
      <vt:lpstr>Base Pointer (BP), Source Index (SI), Destination Index (DI) Registers</vt:lpstr>
      <vt:lpstr>Instruction Pointer (IP)</vt:lpstr>
      <vt:lpstr>Cont.</vt:lpstr>
      <vt:lpstr>Stack Pointer Register</vt:lpstr>
      <vt:lpstr>Segment Registers </vt:lpstr>
      <vt:lpstr>Segment Registers</vt:lpstr>
      <vt:lpstr>Segment Registers</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18ECC203J – Module 1 Intel 8086 – Architecture, Signals and Features S – 2  </dc:title>
  <dc:creator>user</dc:creator>
  <cp:lastModifiedBy>DELL</cp:lastModifiedBy>
  <cp:revision>2</cp:revision>
  <dcterms:created xsi:type="dcterms:W3CDTF">2016-02-21T08:22:19Z</dcterms:created>
  <dcterms:modified xsi:type="dcterms:W3CDTF">2022-08-13T09:30:08Z</dcterms:modified>
</cp:coreProperties>
</file>