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sldIdLst>
    <p:sldId id="391" r:id="rId2"/>
    <p:sldId id="392" r:id="rId3"/>
    <p:sldId id="343" r:id="rId4"/>
    <p:sldId id="297" r:id="rId5"/>
    <p:sldId id="388" r:id="rId6"/>
    <p:sldId id="298" r:id="rId7"/>
    <p:sldId id="299" r:id="rId8"/>
    <p:sldId id="324" r:id="rId9"/>
    <p:sldId id="320" r:id="rId10"/>
    <p:sldId id="313" r:id="rId11"/>
    <p:sldId id="318" r:id="rId12"/>
    <p:sldId id="358" r:id="rId13"/>
    <p:sldId id="389" r:id="rId14"/>
    <p:sldId id="390" r:id="rId15"/>
    <p:sldId id="301" r:id="rId16"/>
    <p:sldId id="300" r:id="rId17"/>
    <p:sldId id="314" r:id="rId18"/>
    <p:sldId id="302" r:id="rId19"/>
    <p:sldId id="303" r:id="rId20"/>
    <p:sldId id="304" r:id="rId21"/>
    <p:sldId id="305" r:id="rId22"/>
    <p:sldId id="306" r:id="rId23"/>
    <p:sldId id="307" r:id="rId24"/>
    <p:sldId id="308" r:id="rId25"/>
    <p:sldId id="309" r:id="rId26"/>
    <p:sldId id="310" r:id="rId27"/>
    <p:sldId id="311" r:id="rId28"/>
    <p:sldId id="315" r:id="rId29"/>
    <p:sldId id="319" r:id="rId30"/>
    <p:sldId id="323" r:id="rId31"/>
    <p:sldId id="321" r:id="rId32"/>
    <p:sldId id="322" r:id="rId33"/>
    <p:sldId id="39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72" d="100"/>
          <a:sy n="72" d="100"/>
        </p:scale>
        <p:origin x="660" y="66"/>
      </p:cViewPr>
      <p:guideLst>
        <p:guide orient="horz" pos="2136"/>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29AB5-54A5-4DC7-8A77-2F6369B32B5D}" type="datetimeFigureOut">
              <a:rPr lang="en-US" smtClean="0"/>
              <a:t>8/14/2020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298F76-A6B3-426D-B172-D08EC5C93E30}" type="slidenum">
              <a:rPr lang="en-US" smtClean="0"/>
              <a:t>‹#›</a:t>
            </a:fld>
            <a:endParaRPr lang="en-US"/>
          </a:p>
        </p:txBody>
      </p:sp>
    </p:spTree>
    <p:extLst>
      <p:ext uri="{BB962C8B-B14F-4D97-AF65-F5344CB8AC3E}">
        <p14:creationId xmlns:p14="http://schemas.microsoft.com/office/powerpoint/2010/main" val="333198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51EF0D4-BE3D-4F70-BEA1-EA1AD3D8A7C6}" type="slidenum">
              <a:rPr lang="en-US" smtClean="0"/>
              <a:pPr/>
              <a:t>3</a:t>
            </a:fld>
            <a:endParaRPr lang="en-US" dirty="0"/>
          </a:p>
        </p:txBody>
      </p:sp>
    </p:spTree>
    <p:extLst>
      <p:ext uri="{BB962C8B-B14F-4D97-AF65-F5344CB8AC3E}">
        <p14:creationId xmlns:p14="http://schemas.microsoft.com/office/powerpoint/2010/main" val="2574932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8/14/2020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1232452"/>
            <a:ext cx="8915399" cy="3405809"/>
          </a:xfrm>
        </p:spPr>
        <p:txBody>
          <a:bodyPr>
            <a:normAutofit fontScale="90000"/>
          </a:bodyPr>
          <a:lstStyle/>
          <a:p>
            <a:pPr algn="ctr"/>
            <a:br>
              <a:rPr lang="en-US" dirty="0"/>
            </a:br>
            <a:br>
              <a:rPr lang="en-US" dirty="0"/>
            </a:br>
            <a:br>
              <a:rPr lang="en-US" dirty="0"/>
            </a:br>
            <a:br>
              <a:rPr lang="en-US" dirty="0"/>
            </a:br>
            <a:br>
              <a:rPr lang="en-US" dirty="0"/>
            </a:br>
            <a:br>
              <a:rPr lang="en-US" dirty="0"/>
            </a:br>
            <a:br>
              <a:rPr lang="en-US" dirty="0"/>
            </a:br>
            <a:br>
              <a:rPr lang="en-US" dirty="0"/>
            </a:br>
            <a:r>
              <a:rPr lang="en-US" sz="4400" b="1" dirty="0">
                <a:solidFill>
                  <a:schemeClr val="accent2">
                    <a:lumMod val="60000"/>
                    <a:lumOff val="40000"/>
                  </a:schemeClr>
                </a:solidFill>
              </a:rPr>
              <a:t>18ECC203J – Module 1</a:t>
            </a:r>
            <a:br>
              <a:rPr lang="en-US" sz="4400" b="1" dirty="0">
                <a:solidFill>
                  <a:schemeClr val="accent2">
                    <a:lumMod val="60000"/>
                    <a:lumOff val="40000"/>
                  </a:schemeClr>
                </a:solidFill>
              </a:rPr>
            </a:br>
            <a:r>
              <a:rPr lang="en-US" sz="3600" dirty="0"/>
              <a:t>Intel 8086 – Architecture, Signals and Features</a:t>
            </a:r>
            <a:br>
              <a:rPr lang="en-US" sz="3600" dirty="0"/>
            </a:br>
            <a:r>
              <a:rPr lang="en-US" sz="4900" b="1" dirty="0">
                <a:latin typeface="Bookman Old Style" panose="02050604050505020204" pitchFamily="18" charset="0"/>
              </a:rPr>
              <a:t>S </a:t>
            </a:r>
            <a:r>
              <a:rPr lang="en-US" sz="5400" dirty="0"/>
              <a:t>– </a:t>
            </a:r>
            <a:r>
              <a:rPr lang="en-US" sz="4900" b="1" dirty="0">
                <a:latin typeface="Bookman Old Style" panose="02050604050505020204" pitchFamily="18" charset="0"/>
              </a:rPr>
              <a:t>3 </a:t>
            </a:r>
            <a:br>
              <a:rPr lang="en-US" dirty="0"/>
            </a:br>
            <a:endParaRPr lang="en-US" dirty="0"/>
          </a:p>
        </p:txBody>
      </p:sp>
      <p:sp>
        <p:nvSpPr>
          <p:cNvPr id="3" name="Subtitle 2"/>
          <p:cNvSpPr>
            <a:spLocks noGrp="1"/>
          </p:cNvSpPr>
          <p:nvPr>
            <p:ph type="subTitle" idx="1"/>
          </p:nvPr>
        </p:nvSpPr>
        <p:spPr/>
        <p:txBody>
          <a:bodyPr>
            <a:normAutofit lnSpcReduction="10000"/>
          </a:bodyPr>
          <a:lstStyle/>
          <a:p>
            <a:pPr algn="ctr"/>
            <a:r>
              <a:rPr lang="en-US" dirty="0"/>
              <a:t>                                                                                                       </a:t>
            </a:r>
            <a:r>
              <a:rPr lang="en-US" b="1" dirty="0">
                <a:latin typeface="+mj-lt"/>
                <a:cs typeface="Times New Roman" panose="02020603050405020304" pitchFamily="18" charset="0"/>
              </a:rPr>
              <a:t>Prepared by,</a:t>
            </a:r>
          </a:p>
          <a:p>
            <a:pPr algn="r"/>
            <a:r>
              <a:rPr lang="en-US" b="1" dirty="0">
                <a:latin typeface="+mj-lt"/>
              </a:rPr>
              <a:t>Dr. R. </a:t>
            </a:r>
            <a:r>
              <a:rPr lang="en-US" b="1" dirty="0" err="1">
                <a:latin typeface="+mj-lt"/>
              </a:rPr>
              <a:t>Manohari</a:t>
            </a:r>
            <a:endParaRPr lang="en-US" b="1" dirty="0">
              <a:latin typeface="+mj-lt"/>
            </a:endParaRPr>
          </a:p>
          <a:p>
            <a:pPr algn="r"/>
            <a:r>
              <a:rPr lang="en-US" b="1" dirty="0">
                <a:cs typeface="Times New Roman" panose="02020603050405020304" pitchFamily="18" charset="0"/>
              </a:rPr>
              <a:t> </a:t>
            </a:r>
            <a:r>
              <a:rPr lang="en-US" b="1" dirty="0" err="1">
                <a:cs typeface="Times New Roman" panose="02020603050405020304" pitchFamily="18" charset="0"/>
              </a:rPr>
              <a:t>Dr.T.Rajal</a:t>
            </a:r>
            <a:r>
              <a:rPr lang="en-US" b="1" dirty="0" err="1"/>
              <a:t>akshmi</a:t>
            </a:r>
            <a:endParaRPr lang="en-US" b="1" dirty="0">
              <a:latin typeface="+mj-lt"/>
            </a:endParaRPr>
          </a:p>
          <a:p>
            <a:endParaRPr lang="en-US" dirty="0"/>
          </a:p>
        </p:txBody>
      </p:sp>
    </p:spTree>
    <p:extLst>
      <p:ext uri="{BB962C8B-B14F-4D97-AF65-F5344CB8AC3E}">
        <p14:creationId xmlns:p14="http://schemas.microsoft.com/office/powerpoint/2010/main" val="163852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Registers</a:t>
            </a:r>
            <a:r>
              <a:rPr kumimoji="0" lang="en-US" sz="2800" b="0" i="0" u="none" strike="noStrike" kern="1200" cap="none" spc="0" normalizeH="0" baseline="0" noProof="0" dirty="0">
                <a:ln>
                  <a:noFill/>
                </a:ln>
                <a:solidFill>
                  <a:srgbClr val="31B4E6">
                    <a:lumMod val="75000"/>
                  </a:srgbClr>
                </a:solidFill>
                <a:effectLst/>
                <a:uLnTx/>
                <a:uFillTx/>
                <a:latin typeface="Century Gothic"/>
                <a:ea typeface="+mj-ea"/>
                <a:cs typeface="+mj-cs"/>
              </a:rPr>
              <a:t> (S – 2)</a:t>
            </a:r>
            <a:endParaRPr lang="en-US" dirty="0"/>
          </a:p>
        </p:txBody>
      </p:sp>
      <p:sp>
        <p:nvSpPr>
          <p:cNvPr id="3" name="Content Placeholder 2"/>
          <p:cNvSpPr>
            <a:spLocks noGrp="1"/>
          </p:cNvSpPr>
          <p:nvPr>
            <p:ph idx="1"/>
          </p:nvPr>
        </p:nvSpPr>
        <p:spPr>
          <a:xfrm>
            <a:off x="4224137" y="1743171"/>
            <a:ext cx="3159349" cy="4142474"/>
          </a:xfrm>
        </p:spPr>
        <p:txBody>
          <a:bodyPr>
            <a:normAutofit/>
          </a:bodyPr>
          <a:lstStyle/>
          <a:p>
            <a:r>
              <a:rPr lang="en-US" sz="2400" dirty="0"/>
              <a:t>Unlike 8085, the 8086 addresses a segmented memory</a:t>
            </a:r>
          </a:p>
          <a:p>
            <a:r>
              <a:rPr lang="en-US" sz="2400" dirty="0"/>
              <a:t>A segment register points to the starting address of a memory segment.</a:t>
            </a:r>
          </a:p>
          <a:p>
            <a:endParaRPr lang="en-US" sz="2400" dirty="0"/>
          </a:p>
        </p:txBody>
      </p:sp>
      <p:pic>
        <p:nvPicPr>
          <p:cNvPr id="4" name="Picture 3"/>
          <p:cNvPicPr>
            <a:picLocks noChangeAspect="1"/>
          </p:cNvPicPr>
          <p:nvPr/>
        </p:nvPicPr>
        <p:blipFill>
          <a:blip r:embed="rId2"/>
          <a:stretch>
            <a:fillRect/>
          </a:stretch>
        </p:blipFill>
        <p:spPr>
          <a:xfrm>
            <a:off x="428583" y="2415068"/>
            <a:ext cx="3795554" cy="3651675"/>
          </a:xfrm>
          <a:prstGeom prst="rect">
            <a:avLst/>
          </a:prstGeom>
        </p:spPr>
      </p:pic>
      <p:pic>
        <p:nvPicPr>
          <p:cNvPr id="5" name="Picture 4"/>
          <p:cNvPicPr>
            <a:picLocks noChangeAspect="1"/>
          </p:cNvPicPr>
          <p:nvPr/>
        </p:nvPicPr>
        <p:blipFill>
          <a:blip r:embed="rId3"/>
          <a:stretch>
            <a:fillRect/>
          </a:stretch>
        </p:blipFill>
        <p:spPr>
          <a:xfrm>
            <a:off x="7383486" y="270458"/>
            <a:ext cx="4560303" cy="6439436"/>
          </a:xfrm>
          <a:prstGeom prst="rect">
            <a:avLst/>
          </a:prstGeom>
        </p:spPr>
      </p:pic>
    </p:spTree>
    <p:extLst>
      <p:ext uri="{BB962C8B-B14F-4D97-AF65-F5344CB8AC3E}">
        <p14:creationId xmlns:p14="http://schemas.microsoft.com/office/powerpoint/2010/main" val="381450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Registers </a:t>
            </a:r>
            <a:r>
              <a:rPr lang="en-US" sz="2400" dirty="0"/>
              <a:t>(S – 2)</a:t>
            </a:r>
          </a:p>
        </p:txBody>
      </p:sp>
      <p:sp>
        <p:nvSpPr>
          <p:cNvPr id="3" name="Content Placeholder 2"/>
          <p:cNvSpPr>
            <a:spLocks noGrp="1"/>
          </p:cNvSpPr>
          <p:nvPr>
            <p:ph idx="1"/>
          </p:nvPr>
        </p:nvSpPr>
        <p:spPr>
          <a:xfrm>
            <a:off x="1275008" y="1438141"/>
            <a:ext cx="10229604" cy="4724400"/>
          </a:xfrm>
        </p:spPr>
        <p:txBody>
          <a:bodyPr>
            <a:noAutofit/>
          </a:bodyPr>
          <a:lstStyle/>
          <a:p>
            <a:r>
              <a:rPr lang="en-US" sz="2400" b="1" dirty="0">
                <a:solidFill>
                  <a:srgbClr val="7030A0"/>
                </a:solidFill>
              </a:rPr>
              <a:t>Code Segment Register</a:t>
            </a:r>
            <a:r>
              <a:rPr lang="en-US" sz="2400" dirty="0"/>
              <a:t>: Used to hold the upper 16 bits of the starting address of code segment from which the BIU is currently fetching instruction code bytes</a:t>
            </a:r>
          </a:p>
          <a:p>
            <a:r>
              <a:rPr lang="en-US" sz="2400" b="1" dirty="0">
                <a:solidFill>
                  <a:srgbClr val="002060"/>
                </a:solidFill>
              </a:rPr>
              <a:t>Data Segment Register &amp; </a:t>
            </a:r>
            <a:r>
              <a:rPr lang="en-US" sz="2400" b="1" dirty="0">
                <a:solidFill>
                  <a:srgbClr val="0070C0"/>
                </a:solidFill>
              </a:rPr>
              <a:t>Extra Segment Register</a:t>
            </a:r>
            <a:r>
              <a:rPr lang="en-US" sz="2400" dirty="0"/>
              <a:t>: Used to hold the upper 16 bits of the starting addresses of data segment and extra segment that are used for data</a:t>
            </a:r>
          </a:p>
          <a:p>
            <a:r>
              <a:rPr lang="en-US" sz="2400" b="1" dirty="0">
                <a:solidFill>
                  <a:srgbClr val="00B050"/>
                </a:solidFill>
              </a:rPr>
              <a:t>Stack Segment Register</a:t>
            </a:r>
            <a:r>
              <a:rPr lang="en-US" sz="2400" dirty="0"/>
              <a:t>: Used to hold the upper 16 bits of the starting addresses of stack segment which is used to store stack data</a:t>
            </a:r>
          </a:p>
          <a:p>
            <a:endParaRPr lang="en-US" sz="2400" dirty="0"/>
          </a:p>
        </p:txBody>
      </p:sp>
    </p:spTree>
    <p:extLst>
      <p:ext uri="{BB962C8B-B14F-4D97-AF65-F5344CB8AC3E}">
        <p14:creationId xmlns:p14="http://schemas.microsoft.com/office/powerpoint/2010/main" val="376952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Queue Operation</a:t>
            </a:r>
          </a:p>
        </p:txBody>
      </p:sp>
      <p:pic>
        <p:nvPicPr>
          <p:cNvPr id="4" name="Content Placeholder 3"/>
          <p:cNvPicPr>
            <a:picLocks noGrp="1" noChangeAspect="1"/>
          </p:cNvPicPr>
          <p:nvPr>
            <p:ph idx="1"/>
          </p:nvPr>
        </p:nvPicPr>
        <p:blipFill rotWithShape="1">
          <a:blip r:embed="rId2"/>
          <a:srcRect t="9658" b="37167"/>
          <a:stretch/>
        </p:blipFill>
        <p:spPr>
          <a:xfrm>
            <a:off x="1674255" y="2004645"/>
            <a:ext cx="9465970" cy="4267366"/>
          </a:xfrm>
          <a:prstGeom prst="rect">
            <a:avLst/>
          </a:prstGeom>
        </p:spPr>
      </p:pic>
    </p:spTree>
    <p:extLst>
      <p:ext uri="{BB962C8B-B14F-4D97-AF65-F5344CB8AC3E}">
        <p14:creationId xmlns:p14="http://schemas.microsoft.com/office/powerpoint/2010/main" val="226091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299803"/>
            <a:ext cx="8911687" cy="599607"/>
          </a:xfrm>
        </p:spPr>
        <p:txBody>
          <a:bodyPr>
            <a:normAutofit fontScale="90000"/>
          </a:bodyPr>
          <a:lstStyle/>
          <a:p>
            <a:r>
              <a:rPr lang="en-US" dirty="0"/>
              <a:t>Queue </a:t>
            </a:r>
            <a:r>
              <a:rPr lang="en-IN" dirty="0"/>
              <a:t>Operation </a:t>
            </a:r>
            <a:r>
              <a:rPr lang="en-IN" dirty="0" err="1"/>
              <a:t>cont</a:t>
            </a:r>
            <a:r>
              <a:rPr lang="en-IN" dirty="0"/>
              <a:t>…</a:t>
            </a:r>
            <a:endParaRPr lang="en-US" dirty="0"/>
          </a:p>
        </p:txBody>
      </p:sp>
      <p:sp>
        <p:nvSpPr>
          <p:cNvPr id="3" name="Content Placeholder 2"/>
          <p:cNvSpPr>
            <a:spLocks noGrp="1"/>
          </p:cNvSpPr>
          <p:nvPr>
            <p:ph idx="1"/>
          </p:nvPr>
        </p:nvSpPr>
        <p:spPr>
          <a:xfrm>
            <a:off x="1409075" y="1004341"/>
            <a:ext cx="10095537" cy="4906881"/>
          </a:xfrm>
        </p:spPr>
        <p:txBody>
          <a:bodyPr/>
          <a:lstStyle/>
          <a:p>
            <a:r>
              <a:rPr lang="en-US" dirty="0"/>
              <a:t>The 8086 has a 6-byte instruction </a:t>
            </a:r>
            <a:r>
              <a:rPr lang="en-US" dirty="0" err="1"/>
              <a:t>prefetch</a:t>
            </a:r>
            <a:r>
              <a:rPr lang="en-US" dirty="0"/>
              <a:t> queue.</a:t>
            </a:r>
          </a:p>
          <a:p>
            <a:r>
              <a:rPr lang="en-US" dirty="0"/>
              <a:t>Thus even the largest  (6-byte) instruction can be </a:t>
            </a:r>
            <a:r>
              <a:rPr lang="en-US" dirty="0" err="1"/>
              <a:t>prefetched</a:t>
            </a:r>
            <a:r>
              <a:rPr lang="en-US" dirty="0"/>
              <a:t> from the memory and stored in the </a:t>
            </a:r>
            <a:r>
              <a:rPr lang="en-US" dirty="0" err="1"/>
              <a:t>prefetched</a:t>
            </a:r>
            <a:r>
              <a:rPr lang="en-US" dirty="0"/>
              <a:t> queue.</a:t>
            </a:r>
          </a:p>
          <a:p>
            <a:r>
              <a:rPr lang="en-US" dirty="0"/>
              <a:t>This results in a faster execution of the instruction.</a:t>
            </a:r>
          </a:p>
          <a:p>
            <a:r>
              <a:rPr lang="en-US" dirty="0"/>
              <a:t>In the beginning, the CS:IP is loaded with the required address from  which the execution is to be started.</a:t>
            </a:r>
          </a:p>
          <a:p>
            <a:r>
              <a:rPr lang="en-US" dirty="0"/>
              <a:t>Initially, the queue will be empty and the microprocessor starts a fetch operation to bring one byte (the first byte) of instruction code, if the CS:IP address is odd or two bytes at a time, if the CS:IP address is even.</a:t>
            </a:r>
          </a:p>
          <a:p>
            <a:r>
              <a:rPr lang="en-US" dirty="0"/>
              <a:t>When the first byte from queue goes for decoding and interpretation, one byte in the queue becomes empty and subsequently the queue is updated.</a:t>
            </a:r>
          </a:p>
          <a:p>
            <a:r>
              <a:rPr lang="en-US" dirty="0"/>
              <a:t>The microprocessor does not perform the next fetch operation till at least two bytes of the instruction queue are emptied.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1300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 </a:t>
            </a:r>
            <a:r>
              <a:rPr lang="en-IN" dirty="0"/>
              <a:t>Operation </a:t>
            </a:r>
            <a:r>
              <a:rPr lang="en-IN" dirty="0" err="1"/>
              <a:t>cont</a:t>
            </a:r>
            <a:r>
              <a:rPr lang="en-IN" dirty="0"/>
              <a:t>…</a:t>
            </a:r>
            <a:endParaRPr lang="en-US" dirty="0"/>
          </a:p>
        </p:txBody>
      </p:sp>
      <p:sp>
        <p:nvSpPr>
          <p:cNvPr id="3" name="Content Placeholder 2"/>
          <p:cNvSpPr>
            <a:spLocks noGrp="1"/>
          </p:cNvSpPr>
          <p:nvPr>
            <p:ph idx="1"/>
          </p:nvPr>
        </p:nvSpPr>
        <p:spPr>
          <a:xfrm>
            <a:off x="2098623" y="1828800"/>
            <a:ext cx="9405989" cy="4082422"/>
          </a:xfrm>
        </p:spPr>
        <p:txBody>
          <a:bodyPr/>
          <a:lstStyle/>
          <a:p>
            <a:r>
              <a:rPr lang="en-US" dirty="0"/>
              <a:t>The queue is updated after every byte is read from the queue but the fetch cycle is initiated by BIU only  if at least two bytes of the queue are empty and the EU may be concurrently executing the fetched instructions.</a:t>
            </a:r>
          </a:p>
          <a:p>
            <a:r>
              <a:rPr lang="en-US" dirty="0"/>
              <a:t>The next byte after the instruction is completed is again the first </a:t>
            </a:r>
            <a:r>
              <a:rPr lang="en-US" dirty="0" err="1"/>
              <a:t>opcode</a:t>
            </a:r>
            <a:r>
              <a:rPr lang="en-US" dirty="0"/>
              <a:t> byte of the next instruction.</a:t>
            </a:r>
          </a:p>
          <a:p>
            <a:r>
              <a:rPr lang="en-US" dirty="0"/>
              <a:t>A similar procedure is repeated till the complete execution of the program.</a:t>
            </a:r>
          </a:p>
          <a:p>
            <a:r>
              <a:rPr lang="en-US" dirty="0"/>
              <a:t>The fetch operation of the next instruction is overlapped with the execution of the current instruction.</a:t>
            </a:r>
          </a:p>
          <a:p>
            <a:r>
              <a:rPr lang="en-US" dirty="0"/>
              <a:t>While the execution unit is busy in executing an instruction, after it is completely decoded, the bus interface unit may be fetching the bytes of the next instruction from memory, depending upon the queue </a:t>
            </a:r>
            <a:r>
              <a:rPr lang="en-US" dirty="0" err="1"/>
              <a:t>ststus</a:t>
            </a:r>
            <a:r>
              <a:rPr lang="en-US" dirty="0"/>
              <a:t>.</a:t>
            </a:r>
          </a:p>
        </p:txBody>
      </p:sp>
    </p:spTree>
    <p:extLst>
      <p:ext uri="{BB962C8B-B14F-4D97-AF65-F5344CB8AC3E}">
        <p14:creationId xmlns:p14="http://schemas.microsoft.com/office/powerpoint/2010/main" val="1447658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Execution Unit</a:t>
            </a:r>
          </a:p>
        </p:txBody>
      </p:sp>
      <p:sp>
        <p:nvSpPr>
          <p:cNvPr id="3" name="Content Placeholder 2"/>
          <p:cNvSpPr>
            <a:spLocks noGrp="1"/>
          </p:cNvSpPr>
          <p:nvPr>
            <p:ph idx="1"/>
          </p:nvPr>
        </p:nvSpPr>
        <p:spPr>
          <a:xfrm>
            <a:off x="2589212" y="1648496"/>
            <a:ext cx="8915400" cy="4262726"/>
          </a:xfrm>
        </p:spPr>
        <p:txBody>
          <a:bodyPr>
            <a:normAutofit/>
          </a:bodyPr>
          <a:lstStyle/>
          <a:p>
            <a:r>
              <a:rPr lang="en-US" sz="2400" dirty="0"/>
              <a:t>It contains:</a:t>
            </a:r>
          </a:p>
          <a:p>
            <a:pPr marL="457200" indent="-457200">
              <a:buFont typeface="+mj-lt"/>
              <a:buAutoNum type="arabicPeriod"/>
            </a:pPr>
            <a:r>
              <a:rPr lang="en-US" sz="2400" b="1" dirty="0"/>
              <a:t>Control Circuitry</a:t>
            </a:r>
          </a:p>
          <a:p>
            <a:pPr marL="457200" indent="-457200">
              <a:buFont typeface="+mj-lt"/>
              <a:buAutoNum type="arabicPeriod"/>
            </a:pPr>
            <a:r>
              <a:rPr lang="en-US" sz="2400" b="1" dirty="0"/>
              <a:t>Instruction Decoder</a:t>
            </a:r>
          </a:p>
          <a:p>
            <a:pPr marL="457200" indent="-457200">
              <a:buFont typeface="+mj-lt"/>
              <a:buAutoNum type="arabicPeriod"/>
            </a:pPr>
            <a:r>
              <a:rPr lang="en-US" sz="2400" b="1" dirty="0"/>
              <a:t>Arithmetic Logic Unit (ALU)</a:t>
            </a:r>
          </a:p>
          <a:p>
            <a:pPr marL="457200" indent="-457200">
              <a:buFont typeface="+mj-lt"/>
              <a:buAutoNum type="arabicPeriod"/>
            </a:pPr>
            <a:r>
              <a:rPr lang="en-US" sz="2400" b="1" dirty="0"/>
              <a:t>Flag Register</a:t>
            </a:r>
          </a:p>
          <a:p>
            <a:pPr marL="457200" indent="-457200">
              <a:buFont typeface="+mj-lt"/>
              <a:buAutoNum type="arabicPeriod"/>
            </a:pPr>
            <a:r>
              <a:rPr lang="en-US" sz="2400" b="1" dirty="0"/>
              <a:t>General Purpose Registers</a:t>
            </a:r>
          </a:p>
          <a:p>
            <a:pPr marL="457200" indent="-457200">
              <a:buFont typeface="+mj-lt"/>
              <a:buAutoNum type="arabicPeriod"/>
            </a:pPr>
            <a:r>
              <a:rPr lang="en-US" sz="2400" b="1" dirty="0"/>
              <a:t>Pointers and Index Registers</a:t>
            </a:r>
          </a:p>
        </p:txBody>
      </p:sp>
    </p:spTree>
    <p:extLst>
      <p:ext uri="{BB962C8B-B14F-4D97-AF65-F5344CB8AC3E}">
        <p14:creationId xmlns:p14="http://schemas.microsoft.com/office/powerpoint/2010/main" val="3830721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Circuitry, Instruction Decoder, ALU</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ü"/>
            </a:pPr>
            <a:r>
              <a:rPr lang="en-US" sz="2400" b="1" dirty="0">
                <a:solidFill>
                  <a:srgbClr val="FF0000"/>
                </a:solidFill>
              </a:rPr>
              <a:t>Control Circuitry </a:t>
            </a:r>
            <a:r>
              <a:rPr lang="en-US" sz="2400" dirty="0"/>
              <a:t>in the EU directs the internal operations</a:t>
            </a:r>
          </a:p>
          <a:p>
            <a:pPr>
              <a:buFont typeface="Wingdings" panose="05000000000000000000" pitchFamily="2" charset="2"/>
              <a:buChar char="ü"/>
            </a:pPr>
            <a:r>
              <a:rPr lang="en-US" sz="2400" dirty="0"/>
              <a:t>A </a:t>
            </a:r>
            <a:r>
              <a:rPr lang="en-US" sz="2400" b="1" dirty="0">
                <a:solidFill>
                  <a:srgbClr val="0070C0"/>
                </a:solidFill>
              </a:rPr>
              <a:t>Instruction decoder </a:t>
            </a:r>
            <a:r>
              <a:rPr lang="en-US" sz="2400" dirty="0"/>
              <a:t>translates instructions fetched from memory into a series of actions which the EU carries out</a:t>
            </a:r>
          </a:p>
          <a:p>
            <a:pPr>
              <a:buFont typeface="Wingdings" panose="05000000000000000000" pitchFamily="2" charset="2"/>
              <a:buChar char="ü"/>
            </a:pPr>
            <a:r>
              <a:rPr lang="en-US" sz="2400" b="1" dirty="0">
                <a:solidFill>
                  <a:srgbClr val="7030A0"/>
                </a:solidFill>
              </a:rPr>
              <a:t>16 bit arithmetic logic unit </a:t>
            </a:r>
            <a:r>
              <a:rPr lang="en-US" sz="2400" dirty="0"/>
              <a:t>can add, subtract, AND, OR, XOR, increment, decrement, complement or shift binary numbers</a:t>
            </a:r>
          </a:p>
        </p:txBody>
      </p:sp>
    </p:spTree>
    <p:extLst>
      <p:ext uri="{BB962C8B-B14F-4D97-AF65-F5344CB8AC3E}">
        <p14:creationId xmlns:p14="http://schemas.microsoft.com/office/powerpoint/2010/main" val="417084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167" y="624110"/>
            <a:ext cx="9289446" cy="1280890"/>
          </a:xfrm>
        </p:spPr>
        <p:txBody>
          <a:bodyPr/>
          <a:lstStyle/>
          <a:p>
            <a:r>
              <a:rPr lang="en-US" dirty="0"/>
              <a:t>Register Organization of 8086</a:t>
            </a:r>
          </a:p>
        </p:txBody>
      </p:sp>
      <p:pic>
        <p:nvPicPr>
          <p:cNvPr id="4" name="Content Placeholder 3"/>
          <p:cNvPicPr>
            <a:picLocks noGrp="1" noChangeAspect="1"/>
          </p:cNvPicPr>
          <p:nvPr>
            <p:ph idx="1"/>
          </p:nvPr>
        </p:nvPicPr>
        <p:blipFill>
          <a:blip r:embed="rId2"/>
          <a:stretch>
            <a:fillRect/>
          </a:stretch>
        </p:blipFill>
        <p:spPr>
          <a:xfrm>
            <a:off x="2073499" y="1712890"/>
            <a:ext cx="9594760" cy="4571999"/>
          </a:xfrm>
          <a:prstGeom prst="rect">
            <a:avLst/>
          </a:prstGeom>
        </p:spPr>
      </p:pic>
    </p:spTree>
    <p:extLst>
      <p:ext uri="{BB962C8B-B14F-4D97-AF65-F5344CB8AC3E}">
        <p14:creationId xmlns:p14="http://schemas.microsoft.com/office/powerpoint/2010/main" val="1096751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 Register </a:t>
            </a:r>
            <a:r>
              <a:rPr lang="en-US" sz="2800" dirty="0"/>
              <a:t>(S – 2)</a:t>
            </a:r>
          </a:p>
        </p:txBody>
      </p:sp>
      <p:sp>
        <p:nvSpPr>
          <p:cNvPr id="3" name="Content Placeholder 2"/>
          <p:cNvSpPr>
            <a:spLocks noGrp="1"/>
          </p:cNvSpPr>
          <p:nvPr>
            <p:ph idx="1"/>
          </p:nvPr>
        </p:nvSpPr>
        <p:spPr/>
        <p:txBody>
          <a:bodyPr>
            <a:normAutofit/>
          </a:bodyPr>
          <a:lstStyle/>
          <a:p>
            <a:r>
              <a:rPr lang="en-US" sz="2400" dirty="0"/>
              <a:t>A flag is a flip-flop that indicates some condition produced by the execution of an instruction or controls certain operations of the EU</a:t>
            </a:r>
          </a:p>
          <a:p>
            <a:r>
              <a:rPr lang="en-US" sz="2400" dirty="0"/>
              <a:t>A 16-bit flag register in the EU contains nine active flags in the flag register</a:t>
            </a:r>
          </a:p>
        </p:txBody>
      </p:sp>
    </p:spTree>
    <p:extLst>
      <p:ext uri="{BB962C8B-B14F-4D97-AF65-F5344CB8AC3E}">
        <p14:creationId xmlns:p14="http://schemas.microsoft.com/office/powerpoint/2010/main" val="282532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798" y="482442"/>
            <a:ext cx="8911687" cy="1280890"/>
          </a:xfrm>
        </p:spPr>
        <p:txBody>
          <a:bodyPr/>
          <a:lstStyle/>
          <a:p>
            <a:r>
              <a:rPr lang="en-US" dirty="0"/>
              <a:t>Flag Register </a:t>
            </a:r>
            <a:r>
              <a:rPr lang="en-US" sz="2400" dirty="0"/>
              <a:t>(S – 2)</a:t>
            </a:r>
          </a:p>
        </p:txBody>
      </p:sp>
      <p:sp>
        <p:nvSpPr>
          <p:cNvPr id="3" name="Content Placeholder 2"/>
          <p:cNvSpPr>
            <a:spLocks noGrp="1"/>
          </p:cNvSpPr>
          <p:nvPr>
            <p:ph idx="1"/>
          </p:nvPr>
        </p:nvSpPr>
        <p:spPr>
          <a:xfrm>
            <a:off x="2202846" y="1264555"/>
            <a:ext cx="8915400" cy="3777622"/>
          </a:xfrm>
        </p:spPr>
        <p:txBody>
          <a:bodyPr/>
          <a:lstStyle/>
          <a:p>
            <a:pPr>
              <a:spcAft>
                <a:spcPts val="1800"/>
              </a:spcAft>
            </a:pPr>
            <a:r>
              <a:rPr lang="en-IN" sz="2400" dirty="0">
                <a:latin typeface="Rockwell" panose="02060603020205020403" pitchFamily="18" charset="0"/>
              </a:rPr>
              <a:t>8086 has 9 flags and they are divided into two categories:</a:t>
            </a:r>
          </a:p>
          <a:p>
            <a:pPr lvl="1">
              <a:spcBef>
                <a:spcPct val="0"/>
              </a:spcBef>
              <a:spcAft>
                <a:spcPts val="1800"/>
              </a:spcAft>
              <a:buFont typeface="Wingdings 2" panose="05020102010507070707" pitchFamily="18" charset="2"/>
              <a:buChar char=""/>
            </a:pPr>
            <a:r>
              <a:rPr lang="en-IN" sz="2400" dirty="0">
                <a:latin typeface="Rockwell" panose="02060603020205020403" pitchFamily="18" charset="0"/>
              </a:rPr>
              <a:t>Condition Flags</a:t>
            </a:r>
          </a:p>
          <a:p>
            <a:pPr lvl="1">
              <a:spcBef>
                <a:spcPct val="0"/>
              </a:spcBef>
              <a:spcAft>
                <a:spcPts val="1800"/>
              </a:spcAft>
              <a:buFont typeface="Wingdings 2" panose="05020102010507070707" pitchFamily="18" charset="2"/>
              <a:buChar char=""/>
            </a:pPr>
            <a:r>
              <a:rPr lang="en-IN" sz="2400" dirty="0">
                <a:latin typeface="Rockwell" panose="02060603020205020403" pitchFamily="18" charset="0"/>
              </a:rPr>
              <a:t>Control Flags</a:t>
            </a:r>
          </a:p>
          <a:p>
            <a:endParaRPr lang="en-US" dirty="0"/>
          </a:p>
        </p:txBody>
      </p:sp>
      <p:pic>
        <p:nvPicPr>
          <p:cNvPr id="5" name="Picture 4"/>
          <p:cNvPicPr>
            <a:picLocks noChangeAspect="1"/>
          </p:cNvPicPr>
          <p:nvPr/>
        </p:nvPicPr>
        <p:blipFill>
          <a:blip r:embed="rId2"/>
          <a:stretch>
            <a:fillRect/>
          </a:stretch>
        </p:blipFill>
        <p:spPr>
          <a:xfrm>
            <a:off x="1249251" y="3078051"/>
            <a:ext cx="9981126" cy="3374264"/>
          </a:xfrm>
          <a:prstGeom prst="rect">
            <a:avLst/>
          </a:prstGeom>
        </p:spPr>
      </p:pic>
    </p:spTree>
    <p:extLst>
      <p:ext uri="{BB962C8B-B14F-4D97-AF65-F5344CB8AC3E}">
        <p14:creationId xmlns:p14="http://schemas.microsoft.com/office/powerpoint/2010/main" val="1728801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7EB6-9B62-458D-B831-0D3808CBF288}"/>
              </a:ext>
            </a:extLst>
          </p:cNvPr>
          <p:cNvSpPr>
            <a:spLocks noGrp="1"/>
          </p:cNvSpPr>
          <p:nvPr>
            <p:ph type="title"/>
          </p:nvPr>
        </p:nvSpPr>
        <p:spPr>
          <a:xfrm>
            <a:off x="1956822" y="2240874"/>
            <a:ext cx="8911687" cy="2052830"/>
          </a:xfrm>
        </p:spPr>
        <p:txBody>
          <a:bodyPr>
            <a:normAutofit/>
          </a:bodyPr>
          <a:lstStyle/>
          <a:p>
            <a:pPr algn="ctr"/>
            <a:r>
              <a:rPr lang="en-US" sz="4400" b="1" dirty="0">
                <a:latin typeface="Bookman Old Style" panose="02050604050505020204" pitchFamily="18" charset="0"/>
              </a:rPr>
              <a:t>S </a:t>
            </a:r>
            <a:r>
              <a:rPr lang="en-US" sz="4400" dirty="0"/>
              <a:t>–</a:t>
            </a:r>
            <a:r>
              <a:rPr lang="en-US" sz="4400" b="1" dirty="0">
                <a:latin typeface="Bookman Old Style" panose="02050604050505020204" pitchFamily="18" charset="0"/>
              </a:rPr>
              <a:t> 3</a:t>
            </a:r>
            <a:br>
              <a:rPr lang="en-US" sz="3200" dirty="0"/>
            </a:br>
            <a:r>
              <a:rPr lang="en-US" sz="3200" dirty="0"/>
              <a:t>Architecture of 8086  </a:t>
            </a:r>
            <a:endParaRPr lang="en-IN" sz="3200" dirty="0"/>
          </a:p>
        </p:txBody>
      </p:sp>
    </p:spTree>
    <p:extLst>
      <p:ext uri="{BB962C8B-B14F-4D97-AF65-F5344CB8AC3E}">
        <p14:creationId xmlns:p14="http://schemas.microsoft.com/office/powerpoint/2010/main" val="3989202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 Flags</a:t>
            </a:r>
            <a:r>
              <a:rPr kumimoji="0" lang="en-US" sz="2800" b="0" i="0" u="none" strike="noStrike" kern="1200" cap="none" spc="0" normalizeH="0" baseline="0" noProof="0" dirty="0">
                <a:ln>
                  <a:noFill/>
                </a:ln>
                <a:solidFill>
                  <a:srgbClr val="31B4E6">
                    <a:lumMod val="75000"/>
                  </a:srgbClr>
                </a:solidFill>
                <a:effectLst/>
                <a:uLnTx/>
                <a:uFillTx/>
                <a:latin typeface="Century Gothic"/>
                <a:ea typeface="+mj-ea"/>
                <a:cs typeface="+mj-cs"/>
              </a:rPr>
              <a:t> (S – 2)</a:t>
            </a:r>
            <a:r>
              <a:rPr lang="en-US" dirty="0"/>
              <a:t> </a:t>
            </a:r>
          </a:p>
        </p:txBody>
      </p:sp>
      <p:sp>
        <p:nvSpPr>
          <p:cNvPr id="3" name="Content Placeholder 2"/>
          <p:cNvSpPr>
            <a:spLocks noGrp="1"/>
          </p:cNvSpPr>
          <p:nvPr>
            <p:ph idx="1"/>
          </p:nvPr>
        </p:nvSpPr>
        <p:spPr>
          <a:xfrm>
            <a:off x="1944710" y="1429555"/>
            <a:ext cx="9559902" cy="4481667"/>
          </a:xfrm>
        </p:spPr>
        <p:txBody>
          <a:bodyPr>
            <a:noAutofit/>
          </a:bodyPr>
          <a:lstStyle/>
          <a:p>
            <a:pPr>
              <a:spcAft>
                <a:spcPts val="1800"/>
              </a:spcAft>
            </a:pPr>
            <a:r>
              <a:rPr lang="en-IN" sz="2400" dirty="0"/>
              <a:t>Condition flags represent result of last arithmetic or logical instruction executed. Conditional flags are as follows:</a:t>
            </a:r>
          </a:p>
          <a:p>
            <a:pPr>
              <a:spcAft>
                <a:spcPts val="1800"/>
              </a:spcAft>
            </a:pPr>
            <a:r>
              <a:rPr lang="en-IN" sz="2400" b="1" dirty="0">
                <a:solidFill>
                  <a:srgbClr val="FF0000"/>
                </a:solidFill>
              </a:rPr>
              <a:t>Carry Flag (CF):</a:t>
            </a:r>
            <a:r>
              <a:rPr lang="en-IN" sz="2400" dirty="0">
                <a:solidFill>
                  <a:srgbClr val="FF0000"/>
                </a:solidFill>
              </a:rPr>
              <a:t> </a:t>
            </a:r>
            <a:r>
              <a:rPr lang="en-IN" sz="2400" dirty="0"/>
              <a:t>This flag is set if there is a carry / borrow after an integer arithmetic.</a:t>
            </a:r>
          </a:p>
          <a:p>
            <a:pPr>
              <a:spcAft>
                <a:spcPts val="1800"/>
              </a:spcAft>
            </a:pPr>
            <a:r>
              <a:rPr lang="en-IN" sz="2400" b="1" dirty="0">
                <a:solidFill>
                  <a:srgbClr val="FF0000"/>
                </a:solidFill>
              </a:rPr>
              <a:t>Auxiliary Carry Flag (AF):</a:t>
            </a:r>
            <a:r>
              <a:rPr lang="en-IN" sz="2400" dirty="0">
                <a:solidFill>
                  <a:srgbClr val="FF0000"/>
                </a:solidFill>
              </a:rPr>
              <a:t> </a:t>
            </a:r>
            <a:r>
              <a:rPr lang="en-IN" sz="2400" dirty="0"/>
              <a:t>If an operation performed in ALU generates a carry / borrow from lower nibble (i.e. D</a:t>
            </a:r>
            <a:r>
              <a:rPr lang="en-IN" sz="2400" baseline="-25000" dirty="0"/>
              <a:t>0</a:t>
            </a:r>
            <a:r>
              <a:rPr lang="en-IN" sz="2400" dirty="0"/>
              <a:t> – D</a:t>
            </a:r>
            <a:r>
              <a:rPr lang="en-IN" sz="2400" baseline="-25000" dirty="0"/>
              <a:t>3</a:t>
            </a:r>
            <a:r>
              <a:rPr lang="en-IN" sz="2400" dirty="0"/>
              <a:t>) to upper nibble (i.e. D</a:t>
            </a:r>
            <a:r>
              <a:rPr lang="en-IN" sz="2400" baseline="-25000" dirty="0"/>
              <a:t>4</a:t>
            </a:r>
            <a:r>
              <a:rPr lang="en-IN" sz="2400" dirty="0"/>
              <a:t> – D</a:t>
            </a:r>
            <a:r>
              <a:rPr lang="en-IN" sz="2400" baseline="-25000" dirty="0"/>
              <a:t>7</a:t>
            </a:r>
            <a:r>
              <a:rPr lang="en-IN" sz="2400" dirty="0"/>
              <a:t>), then AF is set. It is used in BCD Addition.</a:t>
            </a:r>
          </a:p>
          <a:p>
            <a:pPr>
              <a:spcAft>
                <a:spcPts val="1800"/>
              </a:spcAft>
            </a:pPr>
            <a:r>
              <a:rPr lang="en-IN" sz="2400" b="1" dirty="0">
                <a:solidFill>
                  <a:srgbClr val="FF0000"/>
                </a:solidFill>
              </a:rPr>
              <a:t>Parity Flag (PF):</a:t>
            </a:r>
            <a:r>
              <a:rPr lang="en-IN" sz="2400" dirty="0"/>
              <a:t> This flag is used to indicate the parity of result. If the result contains even number of 1’s, the Parity Flag is set and for odd number of 1’s, the Parity Flag is reset</a:t>
            </a:r>
            <a:endParaRPr lang="en-US" sz="2400" dirty="0"/>
          </a:p>
        </p:txBody>
      </p:sp>
    </p:spTree>
    <p:extLst>
      <p:ext uri="{BB962C8B-B14F-4D97-AF65-F5344CB8AC3E}">
        <p14:creationId xmlns:p14="http://schemas.microsoft.com/office/powerpoint/2010/main" val="409592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225" y="624110"/>
            <a:ext cx="9508387" cy="1280890"/>
          </a:xfrm>
        </p:spPr>
        <p:txBody>
          <a:bodyPr/>
          <a:lstStyle/>
          <a:p>
            <a:r>
              <a:rPr lang="en-US" dirty="0"/>
              <a:t>Condition Flags </a:t>
            </a:r>
            <a:r>
              <a:rPr kumimoji="0" lang="en-US" sz="2800" b="0" i="0" u="none" strike="noStrike" kern="1200" cap="none" spc="0" normalizeH="0" baseline="0" noProof="0" dirty="0">
                <a:ln>
                  <a:noFill/>
                </a:ln>
                <a:solidFill>
                  <a:srgbClr val="31B4E6">
                    <a:lumMod val="75000"/>
                  </a:srgbClr>
                </a:solidFill>
                <a:effectLst/>
                <a:uLnTx/>
                <a:uFillTx/>
                <a:latin typeface="Century Gothic"/>
                <a:ea typeface="+mj-ea"/>
                <a:cs typeface="+mj-cs"/>
              </a:rPr>
              <a:t>(S – 2)</a:t>
            </a:r>
            <a:endParaRPr lang="en-US" dirty="0"/>
          </a:p>
        </p:txBody>
      </p:sp>
      <p:sp>
        <p:nvSpPr>
          <p:cNvPr id="3" name="Content Placeholder 2"/>
          <p:cNvSpPr>
            <a:spLocks noGrp="1"/>
          </p:cNvSpPr>
          <p:nvPr>
            <p:ph idx="1"/>
          </p:nvPr>
        </p:nvSpPr>
        <p:spPr>
          <a:xfrm>
            <a:off x="1996225" y="2133599"/>
            <a:ext cx="9508387" cy="4395989"/>
          </a:xfrm>
        </p:spPr>
        <p:txBody>
          <a:bodyPr/>
          <a:lstStyle/>
          <a:p>
            <a:pPr>
              <a:spcBef>
                <a:spcPct val="0"/>
              </a:spcBef>
              <a:spcAft>
                <a:spcPts val="1800"/>
              </a:spcAft>
              <a:buFont typeface="Wingdings 2" panose="05020102010507070707" pitchFamily="18" charset="2"/>
              <a:buChar char=""/>
            </a:pPr>
            <a:r>
              <a:rPr lang="en-IN" sz="2400" b="1" dirty="0">
                <a:solidFill>
                  <a:srgbClr val="FF0000"/>
                </a:solidFill>
              </a:rPr>
              <a:t>Zero Flag (ZF):</a:t>
            </a:r>
            <a:r>
              <a:rPr lang="en-IN" sz="2400" dirty="0"/>
              <a:t> It is set; if the result of arithmetic or logical operation is zero else it is reset.</a:t>
            </a:r>
          </a:p>
          <a:p>
            <a:pPr>
              <a:spcBef>
                <a:spcPct val="0"/>
              </a:spcBef>
              <a:spcAft>
                <a:spcPts val="1800"/>
              </a:spcAft>
              <a:buFont typeface="Wingdings 2" panose="05020102010507070707" pitchFamily="18" charset="2"/>
              <a:buChar char=""/>
            </a:pPr>
            <a:r>
              <a:rPr lang="en-IN" sz="2400" b="1" dirty="0">
                <a:solidFill>
                  <a:srgbClr val="FF0000"/>
                </a:solidFill>
              </a:rPr>
              <a:t>Sign Flag (SF):</a:t>
            </a:r>
            <a:r>
              <a:rPr lang="en-IN" sz="2400" dirty="0">
                <a:solidFill>
                  <a:srgbClr val="FF0000"/>
                </a:solidFill>
              </a:rPr>
              <a:t> </a:t>
            </a:r>
            <a:r>
              <a:rPr lang="en-IN" sz="2400" dirty="0"/>
              <a:t>In sign magnitude format, the sign of number is indicated by MSB bit. If the result of operation is negative, sign flag is set.</a:t>
            </a:r>
          </a:p>
          <a:p>
            <a:pPr>
              <a:spcBef>
                <a:spcPct val="0"/>
              </a:spcBef>
              <a:spcAft>
                <a:spcPts val="1800"/>
              </a:spcAft>
              <a:buFont typeface="Wingdings 2" panose="05020102010507070707" pitchFamily="18" charset="2"/>
              <a:buChar char=""/>
            </a:pPr>
            <a:r>
              <a:rPr lang="en-IN" sz="2400" b="1" dirty="0">
                <a:solidFill>
                  <a:srgbClr val="FF0000"/>
                </a:solidFill>
              </a:rPr>
              <a:t>Overflow Flag (OF):</a:t>
            </a:r>
            <a:r>
              <a:rPr lang="en-IN" sz="2400" dirty="0">
                <a:solidFill>
                  <a:srgbClr val="FF0000"/>
                </a:solidFill>
              </a:rPr>
              <a:t> </a:t>
            </a:r>
            <a:r>
              <a:rPr lang="en-IN" sz="2400" dirty="0"/>
              <a:t>It occurs when signed numbers are added or subtracted. An OF indicates that the result has exceeded the capacity of machine that is result is out of range</a:t>
            </a:r>
          </a:p>
          <a:p>
            <a:endParaRPr lang="en-US" dirty="0"/>
          </a:p>
        </p:txBody>
      </p:sp>
    </p:spTree>
    <p:extLst>
      <p:ext uri="{BB962C8B-B14F-4D97-AF65-F5344CB8AC3E}">
        <p14:creationId xmlns:p14="http://schemas.microsoft.com/office/powerpoint/2010/main" val="535334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Flags</a:t>
            </a:r>
            <a:r>
              <a:rPr kumimoji="0" lang="en-US" sz="2800" b="0" i="0" u="none" strike="noStrike" kern="1200" cap="none" spc="0" normalizeH="0" baseline="0" noProof="0" dirty="0">
                <a:ln>
                  <a:noFill/>
                </a:ln>
                <a:solidFill>
                  <a:srgbClr val="31B4E6">
                    <a:lumMod val="75000"/>
                  </a:srgbClr>
                </a:solidFill>
                <a:effectLst/>
                <a:uLnTx/>
                <a:uFillTx/>
                <a:latin typeface="Century Gothic"/>
                <a:ea typeface="+mj-ea"/>
                <a:cs typeface="+mj-cs"/>
              </a:rPr>
              <a:t> (S – 2)</a:t>
            </a:r>
            <a:r>
              <a:rPr lang="en-US" dirty="0"/>
              <a:t> </a:t>
            </a:r>
          </a:p>
        </p:txBody>
      </p:sp>
      <p:sp>
        <p:nvSpPr>
          <p:cNvPr id="3" name="Content Placeholder 2"/>
          <p:cNvSpPr>
            <a:spLocks noGrp="1"/>
          </p:cNvSpPr>
          <p:nvPr>
            <p:ph idx="1"/>
          </p:nvPr>
        </p:nvSpPr>
        <p:spPr>
          <a:xfrm>
            <a:off x="2589212" y="2133599"/>
            <a:ext cx="8915400" cy="4370231"/>
          </a:xfrm>
        </p:spPr>
        <p:txBody>
          <a:bodyPr>
            <a:normAutofit lnSpcReduction="10000"/>
          </a:bodyPr>
          <a:lstStyle/>
          <a:p>
            <a:pPr>
              <a:spcBef>
                <a:spcPct val="0"/>
              </a:spcBef>
              <a:spcAft>
                <a:spcPts val="1800"/>
              </a:spcAft>
              <a:buFont typeface="Wingdings 2" panose="05020102010507070707" pitchFamily="18" charset="2"/>
              <a:buChar char=""/>
            </a:pPr>
            <a:r>
              <a:rPr lang="en-IN" sz="2400" dirty="0"/>
              <a:t>Control flags are set or reset deliberately to control the operations of the execution unit. Control flags are as follows:</a:t>
            </a:r>
          </a:p>
          <a:p>
            <a:pPr>
              <a:spcBef>
                <a:spcPct val="0"/>
              </a:spcBef>
              <a:spcAft>
                <a:spcPts val="1800"/>
              </a:spcAft>
              <a:buFont typeface="Wingdings 2" panose="05020102010507070707" pitchFamily="18" charset="2"/>
              <a:buChar char=""/>
            </a:pPr>
            <a:r>
              <a:rPr lang="en-IN" sz="2400" b="1" dirty="0">
                <a:solidFill>
                  <a:srgbClr val="FF0000"/>
                </a:solidFill>
              </a:rPr>
              <a:t>Trap Flag (TP):</a:t>
            </a:r>
          </a:p>
          <a:p>
            <a:pPr lvl="1">
              <a:spcBef>
                <a:spcPct val="0"/>
              </a:spcBef>
              <a:spcAft>
                <a:spcPts val="1800"/>
              </a:spcAft>
              <a:buFont typeface="Wingdings 2" panose="05020102010507070707" pitchFamily="18" charset="2"/>
              <a:buChar char=""/>
            </a:pPr>
            <a:r>
              <a:rPr lang="en-IN" sz="2400" dirty="0"/>
              <a:t>It is used for single stepping through a program</a:t>
            </a:r>
          </a:p>
          <a:p>
            <a:pPr lvl="1">
              <a:spcBef>
                <a:spcPct val="0"/>
              </a:spcBef>
              <a:spcAft>
                <a:spcPts val="1800"/>
              </a:spcAft>
              <a:buFont typeface="Wingdings 2" panose="05020102010507070707" pitchFamily="18" charset="2"/>
              <a:buChar char=""/>
            </a:pPr>
            <a:r>
              <a:rPr lang="en-IN" sz="2400" dirty="0"/>
              <a:t>It allows user to execute one instruction of a program at a time for debugging.</a:t>
            </a:r>
          </a:p>
          <a:p>
            <a:pPr lvl="1">
              <a:spcBef>
                <a:spcPct val="0"/>
              </a:spcBef>
              <a:spcAft>
                <a:spcPts val="1800"/>
              </a:spcAft>
              <a:buFont typeface="Wingdings 2" panose="05020102010507070707" pitchFamily="18" charset="2"/>
              <a:buChar char=""/>
            </a:pPr>
            <a:r>
              <a:rPr lang="en-IN" sz="2400" dirty="0"/>
              <a:t>When trap flag is set, program can be run in single step mode.</a:t>
            </a:r>
          </a:p>
          <a:p>
            <a:endParaRPr lang="en-US" dirty="0"/>
          </a:p>
        </p:txBody>
      </p:sp>
    </p:spTree>
    <p:extLst>
      <p:ext uri="{BB962C8B-B14F-4D97-AF65-F5344CB8AC3E}">
        <p14:creationId xmlns:p14="http://schemas.microsoft.com/office/powerpoint/2010/main" val="2809584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Flags</a:t>
            </a:r>
            <a:r>
              <a:rPr kumimoji="0" lang="en-US" sz="2800" b="0" i="0" u="none" strike="noStrike" kern="1200" cap="none" spc="0" normalizeH="0" baseline="0" noProof="0" dirty="0">
                <a:ln>
                  <a:noFill/>
                </a:ln>
                <a:solidFill>
                  <a:srgbClr val="31B4E6">
                    <a:lumMod val="75000"/>
                  </a:srgbClr>
                </a:solidFill>
                <a:effectLst/>
                <a:uLnTx/>
                <a:uFillTx/>
                <a:latin typeface="Century Gothic"/>
                <a:ea typeface="+mj-ea"/>
                <a:cs typeface="+mj-cs"/>
              </a:rPr>
              <a:t> (S – 2)</a:t>
            </a:r>
            <a:r>
              <a:rPr lang="en-US" dirty="0"/>
              <a:t> </a:t>
            </a:r>
          </a:p>
        </p:txBody>
      </p:sp>
      <p:sp>
        <p:nvSpPr>
          <p:cNvPr id="3" name="Content Placeholder 2"/>
          <p:cNvSpPr>
            <a:spLocks noGrp="1"/>
          </p:cNvSpPr>
          <p:nvPr>
            <p:ph idx="1"/>
          </p:nvPr>
        </p:nvSpPr>
        <p:spPr/>
        <p:txBody>
          <a:bodyPr/>
          <a:lstStyle/>
          <a:p>
            <a:pPr>
              <a:spcAft>
                <a:spcPts val="1800"/>
              </a:spcAft>
            </a:pPr>
            <a:r>
              <a:rPr lang="en-IN" sz="2400" b="1" dirty="0">
                <a:solidFill>
                  <a:srgbClr val="FF0000"/>
                </a:solidFill>
              </a:rPr>
              <a:t>Interrupt Flag (IF):</a:t>
            </a:r>
          </a:p>
          <a:p>
            <a:pPr lvl="1">
              <a:spcBef>
                <a:spcPct val="0"/>
              </a:spcBef>
              <a:spcAft>
                <a:spcPts val="1800"/>
              </a:spcAft>
              <a:buFont typeface="Wingdings 2" panose="05020102010507070707" pitchFamily="18" charset="2"/>
              <a:buChar char=""/>
            </a:pPr>
            <a:r>
              <a:rPr lang="en-IN" sz="2400" dirty="0"/>
              <a:t>It is an interrupt enable / disable flag.</a:t>
            </a:r>
          </a:p>
          <a:p>
            <a:pPr lvl="1">
              <a:spcBef>
                <a:spcPct val="0"/>
              </a:spcBef>
              <a:spcAft>
                <a:spcPts val="1800"/>
              </a:spcAft>
              <a:buFont typeface="Wingdings 2" panose="05020102010507070707" pitchFamily="18" charset="2"/>
              <a:buChar char=""/>
            </a:pPr>
            <a:r>
              <a:rPr lang="en-IN" sz="2400" dirty="0"/>
              <a:t>If it is set, the INTR interrupt of 8086 is enabled and if it is reset then INTR is disabled.</a:t>
            </a:r>
          </a:p>
          <a:p>
            <a:pPr marL="0" indent="0">
              <a:buNone/>
            </a:pPr>
            <a:endParaRPr lang="en-US" dirty="0"/>
          </a:p>
        </p:txBody>
      </p:sp>
    </p:spTree>
    <p:extLst>
      <p:ext uri="{BB962C8B-B14F-4D97-AF65-F5344CB8AC3E}">
        <p14:creationId xmlns:p14="http://schemas.microsoft.com/office/powerpoint/2010/main" val="2469863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Flags</a:t>
            </a:r>
            <a:r>
              <a:rPr kumimoji="0" lang="en-US" sz="2800" b="0" i="0" u="none" strike="noStrike" kern="1200" cap="none" spc="0" normalizeH="0" baseline="0" noProof="0" dirty="0">
                <a:ln>
                  <a:noFill/>
                </a:ln>
                <a:solidFill>
                  <a:srgbClr val="31B4E6">
                    <a:lumMod val="75000"/>
                  </a:srgbClr>
                </a:solidFill>
                <a:effectLst/>
                <a:uLnTx/>
                <a:uFillTx/>
                <a:latin typeface="Century Gothic"/>
                <a:ea typeface="+mj-ea"/>
                <a:cs typeface="+mj-cs"/>
              </a:rPr>
              <a:t> (S – 2)</a:t>
            </a:r>
            <a:endParaRPr lang="en-US" dirty="0"/>
          </a:p>
        </p:txBody>
      </p:sp>
      <p:sp>
        <p:nvSpPr>
          <p:cNvPr id="3" name="Content Placeholder 2"/>
          <p:cNvSpPr>
            <a:spLocks noGrp="1"/>
          </p:cNvSpPr>
          <p:nvPr>
            <p:ph idx="1"/>
          </p:nvPr>
        </p:nvSpPr>
        <p:spPr/>
        <p:txBody>
          <a:bodyPr/>
          <a:lstStyle/>
          <a:p>
            <a:pPr>
              <a:spcAft>
                <a:spcPts val="1800"/>
              </a:spcAft>
            </a:pPr>
            <a:r>
              <a:rPr lang="en-IN" sz="2400" b="1" dirty="0">
                <a:solidFill>
                  <a:srgbClr val="FF0000"/>
                </a:solidFill>
              </a:rPr>
              <a:t>Directional Flag (DF):</a:t>
            </a:r>
          </a:p>
          <a:p>
            <a:pPr lvl="1">
              <a:spcBef>
                <a:spcPct val="0"/>
              </a:spcBef>
              <a:spcAft>
                <a:spcPts val="1800"/>
              </a:spcAft>
              <a:buFont typeface="Wingdings 2" panose="05020102010507070707" pitchFamily="18" charset="2"/>
              <a:buChar char=""/>
            </a:pPr>
            <a:r>
              <a:rPr lang="en-IN" sz="2400" dirty="0"/>
              <a:t>It is used with string operations.</a:t>
            </a:r>
          </a:p>
          <a:p>
            <a:pPr lvl="1">
              <a:spcBef>
                <a:spcPct val="0"/>
              </a:spcBef>
              <a:spcAft>
                <a:spcPts val="1800"/>
              </a:spcAft>
              <a:buFont typeface="Wingdings 2" panose="05020102010507070707" pitchFamily="18" charset="2"/>
              <a:buChar char=""/>
            </a:pPr>
            <a:r>
              <a:rPr lang="en-IN" sz="2400" dirty="0"/>
              <a:t>If it is set, string bytes are accessed from higher memory address to lower memory address.</a:t>
            </a:r>
          </a:p>
          <a:p>
            <a:pPr lvl="1">
              <a:spcBef>
                <a:spcPct val="0"/>
              </a:spcBef>
              <a:spcAft>
                <a:spcPts val="1800"/>
              </a:spcAft>
              <a:buFont typeface="Wingdings 2" panose="05020102010507070707" pitchFamily="18" charset="2"/>
              <a:buChar char=""/>
            </a:pPr>
            <a:r>
              <a:rPr lang="en-IN" sz="2400" dirty="0"/>
              <a:t>When it is reset, the string bytes are accessed from lower memory address to higher memory address.</a:t>
            </a:r>
          </a:p>
          <a:p>
            <a:endParaRPr lang="en-US" dirty="0"/>
          </a:p>
        </p:txBody>
      </p:sp>
    </p:spTree>
    <p:extLst>
      <p:ext uri="{BB962C8B-B14F-4D97-AF65-F5344CB8AC3E}">
        <p14:creationId xmlns:p14="http://schemas.microsoft.com/office/powerpoint/2010/main" val="355653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556" y="337554"/>
            <a:ext cx="8911687" cy="1280890"/>
          </a:xfrm>
        </p:spPr>
        <p:txBody>
          <a:bodyPr/>
          <a:lstStyle/>
          <a:p>
            <a:r>
              <a:rPr lang="en-US" dirty="0"/>
              <a:t>General Purpose Registers</a:t>
            </a:r>
            <a:r>
              <a:rPr kumimoji="0" lang="en-US" sz="2800" b="0" i="0" u="none" strike="noStrike" kern="1200" cap="none" spc="0" normalizeH="0" baseline="0" noProof="0" dirty="0">
                <a:ln>
                  <a:noFill/>
                </a:ln>
                <a:solidFill>
                  <a:srgbClr val="31B4E6">
                    <a:lumMod val="75000"/>
                  </a:srgbClr>
                </a:solidFill>
                <a:effectLst/>
                <a:uLnTx/>
                <a:uFillTx/>
                <a:latin typeface="Century Gothic"/>
                <a:ea typeface="+mj-ea"/>
                <a:cs typeface="+mj-cs"/>
              </a:rPr>
              <a:t> (S – 2)</a:t>
            </a:r>
            <a:r>
              <a:rPr lang="en-US" dirty="0"/>
              <a:t> </a:t>
            </a:r>
          </a:p>
        </p:txBody>
      </p:sp>
      <p:sp>
        <p:nvSpPr>
          <p:cNvPr id="3" name="Content Placeholder 2"/>
          <p:cNvSpPr>
            <a:spLocks noGrp="1"/>
          </p:cNvSpPr>
          <p:nvPr>
            <p:ph idx="1"/>
          </p:nvPr>
        </p:nvSpPr>
        <p:spPr>
          <a:xfrm>
            <a:off x="1095262" y="1197735"/>
            <a:ext cx="6928276" cy="5660265"/>
          </a:xfrm>
        </p:spPr>
        <p:txBody>
          <a:bodyPr>
            <a:normAutofit lnSpcReduction="10000"/>
          </a:bodyPr>
          <a:lstStyle/>
          <a:p>
            <a:r>
              <a:rPr lang="en-US" sz="2400" dirty="0"/>
              <a:t>EU has eight general purpose registers, labeled  </a:t>
            </a:r>
            <a:r>
              <a:rPr lang="en-US" sz="2400" b="1" dirty="0">
                <a:solidFill>
                  <a:srgbClr val="FF0000"/>
                </a:solidFill>
              </a:rPr>
              <a:t>AH, AL, BH, BL, CH, CL, DH &amp; DL</a:t>
            </a:r>
          </a:p>
          <a:p>
            <a:r>
              <a:rPr lang="en-US" sz="2400" dirty="0"/>
              <a:t>These registers can be used individually for temporary storage of 8-bit data.</a:t>
            </a:r>
          </a:p>
          <a:p>
            <a:r>
              <a:rPr lang="en-US" sz="2400" dirty="0"/>
              <a:t>The AL register is also called the accumulator</a:t>
            </a:r>
          </a:p>
          <a:p>
            <a:r>
              <a:rPr lang="en-US" sz="2400" dirty="0"/>
              <a:t>Certain pairs of these general purpose registers can be used together to store 16-bit data words</a:t>
            </a:r>
          </a:p>
          <a:p>
            <a:pPr>
              <a:buFont typeface="Wingdings" panose="05000000000000000000" pitchFamily="2" charset="2"/>
              <a:buChar char="ü"/>
            </a:pPr>
            <a:r>
              <a:rPr lang="en-US" sz="2400" b="1" dirty="0"/>
              <a:t>AH-AL pair --- AX register</a:t>
            </a:r>
          </a:p>
          <a:p>
            <a:pPr>
              <a:buFont typeface="Wingdings" panose="05000000000000000000" pitchFamily="2" charset="2"/>
              <a:buChar char="ü"/>
            </a:pPr>
            <a:r>
              <a:rPr lang="en-US" sz="2400" b="1" dirty="0"/>
              <a:t>BH-BL pair --- BX register</a:t>
            </a:r>
          </a:p>
          <a:p>
            <a:pPr>
              <a:buFont typeface="Wingdings" panose="05000000000000000000" pitchFamily="2" charset="2"/>
              <a:buChar char="ü"/>
            </a:pPr>
            <a:r>
              <a:rPr lang="en-US" sz="2400" b="1" dirty="0"/>
              <a:t>CH-CL pair --- CX register</a:t>
            </a:r>
          </a:p>
          <a:p>
            <a:pPr>
              <a:buFont typeface="Wingdings" panose="05000000000000000000" pitchFamily="2" charset="2"/>
              <a:buChar char="ü"/>
            </a:pPr>
            <a:r>
              <a:rPr lang="en-US" sz="2400" b="1" dirty="0"/>
              <a:t>DH-DL pair --- DX register</a:t>
            </a:r>
          </a:p>
        </p:txBody>
      </p:sp>
      <p:pic>
        <p:nvPicPr>
          <p:cNvPr id="4" name="Picture 3"/>
          <p:cNvPicPr>
            <a:picLocks noChangeAspect="1"/>
          </p:cNvPicPr>
          <p:nvPr/>
        </p:nvPicPr>
        <p:blipFill>
          <a:blip r:embed="rId2"/>
          <a:stretch>
            <a:fillRect/>
          </a:stretch>
        </p:blipFill>
        <p:spPr>
          <a:xfrm>
            <a:off x="7911341" y="1905000"/>
            <a:ext cx="3764409" cy="3721994"/>
          </a:xfrm>
          <a:prstGeom prst="rect">
            <a:avLst/>
          </a:prstGeom>
        </p:spPr>
      </p:pic>
    </p:spTree>
    <p:extLst>
      <p:ext uri="{BB962C8B-B14F-4D97-AF65-F5344CB8AC3E}">
        <p14:creationId xmlns:p14="http://schemas.microsoft.com/office/powerpoint/2010/main" val="11806470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Registers </a:t>
            </a:r>
            <a:r>
              <a:rPr kumimoji="0" lang="en-US" sz="2800" b="0" i="0" u="none" strike="noStrike" kern="1200" cap="none" spc="0" normalizeH="0" baseline="0" noProof="0" dirty="0">
                <a:ln>
                  <a:noFill/>
                </a:ln>
                <a:solidFill>
                  <a:srgbClr val="31B4E6">
                    <a:lumMod val="75000"/>
                  </a:srgbClr>
                </a:solidFill>
                <a:effectLst/>
                <a:uLnTx/>
                <a:uFillTx/>
                <a:latin typeface="Century Gothic"/>
                <a:ea typeface="+mj-ea"/>
                <a:cs typeface="+mj-cs"/>
              </a:rPr>
              <a:t>(S – 2)</a:t>
            </a:r>
            <a:endParaRPr lang="en-US" dirty="0"/>
          </a:p>
        </p:txBody>
      </p:sp>
      <p:sp>
        <p:nvSpPr>
          <p:cNvPr id="3" name="Content Placeholder 2"/>
          <p:cNvSpPr>
            <a:spLocks noGrp="1"/>
          </p:cNvSpPr>
          <p:nvPr>
            <p:ph idx="1"/>
          </p:nvPr>
        </p:nvSpPr>
        <p:spPr>
          <a:xfrm>
            <a:off x="1803042" y="2133599"/>
            <a:ext cx="9994006" cy="4370231"/>
          </a:xfrm>
        </p:spPr>
        <p:txBody>
          <a:bodyPr>
            <a:normAutofit/>
          </a:bodyPr>
          <a:lstStyle/>
          <a:p>
            <a:pPr>
              <a:spcBef>
                <a:spcPts val="0"/>
              </a:spcBef>
              <a:spcAft>
                <a:spcPts val="1800"/>
              </a:spcAft>
              <a:buFont typeface="Wingdings 2"/>
              <a:buChar char=""/>
              <a:defRPr/>
            </a:pPr>
            <a:r>
              <a:rPr lang="en-IN" sz="2400" b="1" dirty="0">
                <a:solidFill>
                  <a:srgbClr val="FF0000"/>
                </a:solidFill>
              </a:rPr>
              <a:t>AX Register</a:t>
            </a:r>
            <a:r>
              <a:rPr lang="en-IN" sz="2400" dirty="0">
                <a:solidFill>
                  <a:srgbClr val="FF0000"/>
                </a:solidFill>
              </a:rPr>
              <a:t>: </a:t>
            </a:r>
            <a:r>
              <a:rPr lang="en-IN" sz="2400" dirty="0"/>
              <a:t>AX register is also known as accumulator register that stores operands for arithmetic operation like divided, rotate.</a:t>
            </a:r>
          </a:p>
          <a:p>
            <a:pPr>
              <a:spcBef>
                <a:spcPts val="0"/>
              </a:spcBef>
              <a:spcAft>
                <a:spcPts val="1800"/>
              </a:spcAft>
              <a:buFont typeface="Wingdings 2"/>
              <a:buChar char=""/>
              <a:defRPr/>
            </a:pPr>
            <a:r>
              <a:rPr lang="en-IN" sz="2400" b="1" dirty="0">
                <a:solidFill>
                  <a:srgbClr val="FF0000"/>
                </a:solidFill>
              </a:rPr>
              <a:t>BX Register</a:t>
            </a:r>
            <a:r>
              <a:rPr lang="en-IN" sz="2400" dirty="0">
                <a:solidFill>
                  <a:srgbClr val="FF0000"/>
                </a:solidFill>
              </a:rPr>
              <a:t>: </a:t>
            </a:r>
            <a:r>
              <a:rPr lang="en-IN" sz="2400" dirty="0"/>
              <a:t>This register is used as an offset storage for forming physical addresses in case of certain addressing modes.</a:t>
            </a:r>
          </a:p>
          <a:p>
            <a:pPr>
              <a:spcBef>
                <a:spcPts val="0"/>
              </a:spcBef>
              <a:spcAft>
                <a:spcPts val="1800"/>
              </a:spcAft>
              <a:buFont typeface="Wingdings 2"/>
              <a:buChar char=""/>
              <a:defRPr/>
            </a:pPr>
            <a:r>
              <a:rPr lang="en-IN" sz="2400" b="1" dirty="0">
                <a:solidFill>
                  <a:srgbClr val="FF0000"/>
                </a:solidFill>
              </a:rPr>
              <a:t>CX Register</a:t>
            </a:r>
            <a:r>
              <a:rPr lang="en-IN" sz="2400" dirty="0">
                <a:solidFill>
                  <a:srgbClr val="FF0000"/>
                </a:solidFill>
              </a:rPr>
              <a:t>: </a:t>
            </a:r>
            <a:r>
              <a:rPr lang="en-IN" sz="2400" dirty="0"/>
              <a:t>It is used as a default counter in case of string and loop instructions.</a:t>
            </a:r>
          </a:p>
          <a:p>
            <a:pPr>
              <a:spcBef>
                <a:spcPts val="0"/>
              </a:spcBef>
              <a:spcAft>
                <a:spcPts val="1800"/>
              </a:spcAft>
              <a:buFont typeface="Wingdings 2"/>
              <a:buChar char=""/>
              <a:defRPr/>
            </a:pPr>
            <a:r>
              <a:rPr lang="en-IN" sz="2400" b="1" dirty="0">
                <a:solidFill>
                  <a:srgbClr val="FF0000"/>
                </a:solidFill>
              </a:rPr>
              <a:t>DX Register</a:t>
            </a:r>
            <a:r>
              <a:rPr lang="en-IN" sz="2400" dirty="0">
                <a:solidFill>
                  <a:srgbClr val="FF0000"/>
                </a:solidFill>
              </a:rPr>
              <a:t>: </a:t>
            </a:r>
            <a:r>
              <a:rPr lang="en-IN" sz="2400" dirty="0"/>
              <a:t>DX register is used to contain I/O port address for I/O instruction.</a:t>
            </a:r>
          </a:p>
          <a:p>
            <a:endParaRPr lang="en-US" dirty="0"/>
          </a:p>
        </p:txBody>
      </p:sp>
    </p:spTree>
    <p:extLst>
      <p:ext uri="{BB962C8B-B14F-4D97-AF65-F5344CB8AC3E}">
        <p14:creationId xmlns:p14="http://schemas.microsoft.com/office/powerpoint/2010/main" val="953082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tint val="100000"/>
                    <a:shade val="90000"/>
                    <a:satMod val="250000"/>
                    <a:alpha val="100000"/>
                  </a:schemeClr>
                </a:solidFill>
              </a:rPr>
              <a:t>Pointer and Index Registers</a:t>
            </a:r>
            <a:r>
              <a:rPr kumimoji="0" lang="en-US" sz="2800" b="0" i="0" u="none" strike="noStrike" kern="1200" cap="none" spc="0" normalizeH="0" baseline="0" noProof="0" dirty="0">
                <a:ln>
                  <a:noFill/>
                </a:ln>
                <a:solidFill>
                  <a:srgbClr val="31B4E6">
                    <a:lumMod val="75000"/>
                  </a:srgbClr>
                </a:solidFill>
                <a:effectLst/>
                <a:uLnTx/>
                <a:uFillTx/>
                <a:latin typeface="Century Gothic"/>
                <a:ea typeface="+mj-ea"/>
                <a:cs typeface="+mj-cs"/>
              </a:rPr>
              <a:t> (S – 2)</a:t>
            </a:r>
            <a:endParaRPr lang="en-US" dirty="0"/>
          </a:p>
        </p:txBody>
      </p:sp>
      <p:sp>
        <p:nvSpPr>
          <p:cNvPr id="3" name="Content Placeholder 2"/>
          <p:cNvSpPr>
            <a:spLocks noGrp="1"/>
          </p:cNvSpPr>
          <p:nvPr>
            <p:ph idx="1"/>
          </p:nvPr>
        </p:nvSpPr>
        <p:spPr/>
        <p:txBody>
          <a:bodyPr/>
          <a:lstStyle/>
          <a:p>
            <a:pPr lvl="1">
              <a:spcBef>
                <a:spcPct val="0"/>
              </a:spcBef>
              <a:spcAft>
                <a:spcPts val="1800"/>
              </a:spcAft>
            </a:pPr>
            <a:r>
              <a:rPr lang="en-US" sz="2400" dirty="0"/>
              <a:t>Stack Pointer (SP)</a:t>
            </a:r>
          </a:p>
          <a:p>
            <a:pPr lvl="1">
              <a:spcBef>
                <a:spcPct val="0"/>
              </a:spcBef>
              <a:spcAft>
                <a:spcPts val="1800"/>
              </a:spcAft>
            </a:pPr>
            <a:r>
              <a:rPr lang="en-US" sz="2400" dirty="0"/>
              <a:t>Base Pointer (BP)</a:t>
            </a:r>
          </a:p>
          <a:p>
            <a:pPr lvl="1">
              <a:spcBef>
                <a:spcPct val="0"/>
              </a:spcBef>
              <a:spcAft>
                <a:spcPts val="1800"/>
              </a:spcAft>
            </a:pPr>
            <a:r>
              <a:rPr lang="en-US" sz="2400" dirty="0"/>
              <a:t>Source Index (SI)</a:t>
            </a:r>
          </a:p>
          <a:p>
            <a:pPr lvl="1">
              <a:spcBef>
                <a:spcPct val="0"/>
              </a:spcBef>
              <a:spcAft>
                <a:spcPts val="1800"/>
              </a:spcAft>
            </a:pPr>
            <a:r>
              <a:rPr lang="en-US" sz="2400" dirty="0"/>
              <a:t>Destination Index (DI)</a:t>
            </a:r>
          </a:p>
          <a:p>
            <a:pPr marL="457200" lvl="1" indent="0">
              <a:spcBef>
                <a:spcPct val="0"/>
              </a:spcBef>
              <a:spcAft>
                <a:spcPts val="1800"/>
              </a:spcAft>
              <a:buNone/>
            </a:pPr>
            <a:endParaRPr lang="en-US" sz="2400" dirty="0"/>
          </a:p>
          <a:p>
            <a:endParaRPr lang="en-US" dirty="0"/>
          </a:p>
        </p:txBody>
      </p:sp>
    </p:spTree>
    <p:extLst>
      <p:ext uri="{BB962C8B-B14F-4D97-AF65-F5344CB8AC3E}">
        <p14:creationId xmlns:p14="http://schemas.microsoft.com/office/powerpoint/2010/main" val="42262428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tint val="100000"/>
                    <a:shade val="90000"/>
                    <a:satMod val="250000"/>
                    <a:alpha val="100000"/>
                  </a:schemeClr>
                </a:solidFill>
              </a:rPr>
              <a:t>Pointer and Index Registers</a:t>
            </a:r>
            <a:r>
              <a:rPr kumimoji="0" lang="en-US" sz="2800" b="0" i="0" u="none" strike="noStrike" kern="1200" cap="none" spc="0" normalizeH="0" baseline="0" noProof="0" dirty="0">
                <a:ln>
                  <a:noFill/>
                </a:ln>
                <a:solidFill>
                  <a:srgbClr val="31B4E6">
                    <a:lumMod val="75000"/>
                  </a:srgbClr>
                </a:solidFill>
                <a:effectLst/>
                <a:uLnTx/>
                <a:uFillTx/>
                <a:latin typeface="Century Gothic"/>
                <a:ea typeface="+mj-ea"/>
                <a:cs typeface="+mj-cs"/>
              </a:rPr>
              <a:t> (S – 2)</a:t>
            </a:r>
            <a:endParaRPr lang="en-US" dirty="0"/>
          </a:p>
        </p:txBody>
      </p:sp>
      <p:sp>
        <p:nvSpPr>
          <p:cNvPr id="3" name="Content Placeholder 2"/>
          <p:cNvSpPr>
            <a:spLocks noGrp="1"/>
          </p:cNvSpPr>
          <p:nvPr>
            <p:ph idx="1"/>
          </p:nvPr>
        </p:nvSpPr>
        <p:spPr>
          <a:xfrm>
            <a:off x="2036997" y="1708596"/>
            <a:ext cx="10023542" cy="4164169"/>
          </a:xfrm>
        </p:spPr>
        <p:txBody>
          <a:bodyPr>
            <a:noAutofit/>
          </a:bodyPr>
          <a:lstStyle/>
          <a:p>
            <a:pPr>
              <a:spcAft>
                <a:spcPts val="1800"/>
              </a:spcAft>
            </a:pPr>
            <a:r>
              <a:rPr lang="en-US" sz="2400" dirty="0"/>
              <a:t>Stack Pointer (SP):</a:t>
            </a:r>
          </a:p>
          <a:p>
            <a:pPr lvl="1">
              <a:spcBef>
                <a:spcPct val="0"/>
              </a:spcBef>
              <a:spcAft>
                <a:spcPts val="1800"/>
              </a:spcAft>
              <a:buFont typeface="Wingdings 2" panose="05020102010507070707" pitchFamily="18" charset="2"/>
              <a:buChar char=""/>
            </a:pPr>
            <a:r>
              <a:rPr lang="en-US" sz="2400" dirty="0"/>
              <a:t>The function of SP is same as the function of SP in Intel 8085.</a:t>
            </a:r>
          </a:p>
          <a:p>
            <a:pPr lvl="1">
              <a:spcBef>
                <a:spcPct val="0"/>
              </a:spcBef>
              <a:spcAft>
                <a:spcPts val="1800"/>
              </a:spcAft>
              <a:buFont typeface="Wingdings 2" panose="05020102010507070707" pitchFamily="18" charset="2"/>
              <a:buChar char=""/>
            </a:pPr>
            <a:r>
              <a:rPr lang="en-US" sz="2400" dirty="0"/>
              <a:t>It stores the address of top element in the stack.</a:t>
            </a:r>
          </a:p>
          <a:p>
            <a:pPr>
              <a:spcAft>
                <a:spcPts val="1800"/>
              </a:spcAft>
            </a:pPr>
            <a:r>
              <a:rPr lang="en-US" sz="2400" dirty="0"/>
              <a:t>BP, SI &amp; DI are used </a:t>
            </a:r>
          </a:p>
          <a:p>
            <a:pPr>
              <a:spcAft>
                <a:spcPts val="1800"/>
              </a:spcAft>
              <a:buFont typeface="Wingdings" panose="05000000000000000000" pitchFamily="2" charset="2"/>
              <a:buChar char="ü"/>
            </a:pPr>
            <a:r>
              <a:rPr lang="en-US" sz="2400" dirty="0"/>
              <a:t>for temporary data storage just as the general purpose registers</a:t>
            </a:r>
          </a:p>
          <a:p>
            <a:pPr>
              <a:spcAft>
                <a:spcPts val="1800"/>
              </a:spcAft>
              <a:buFont typeface="Wingdings" panose="05000000000000000000" pitchFamily="2" charset="2"/>
              <a:buChar char="ü"/>
            </a:pPr>
            <a:r>
              <a:rPr lang="en-US" sz="2400" dirty="0"/>
              <a:t>in memory address computation. (later)</a:t>
            </a:r>
          </a:p>
          <a:p>
            <a:pPr marL="0" indent="0">
              <a:spcAft>
                <a:spcPts val="1800"/>
              </a:spcAft>
              <a:buNone/>
            </a:pPr>
            <a:endParaRPr lang="en-US" sz="2400" dirty="0"/>
          </a:p>
        </p:txBody>
      </p:sp>
    </p:spTree>
    <p:extLst>
      <p:ext uri="{BB962C8B-B14F-4D97-AF65-F5344CB8AC3E}">
        <p14:creationId xmlns:p14="http://schemas.microsoft.com/office/powerpoint/2010/main" val="1322475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256" y="224865"/>
            <a:ext cx="8911687" cy="1280890"/>
          </a:xfrm>
        </p:spPr>
        <p:txBody>
          <a:bodyPr/>
          <a:lstStyle/>
          <a:p>
            <a:r>
              <a:rPr lang="en-US" dirty="0"/>
              <a:t>Base Pointer (BP), Source Index (SI), Destination Index (DI) Registers </a:t>
            </a:r>
            <a:r>
              <a:rPr lang="en-US" sz="2400" dirty="0"/>
              <a:t>(S – 2)</a:t>
            </a:r>
          </a:p>
        </p:txBody>
      </p:sp>
      <p:sp>
        <p:nvSpPr>
          <p:cNvPr id="3" name="Content Placeholder 2"/>
          <p:cNvSpPr>
            <a:spLocks noGrp="1"/>
          </p:cNvSpPr>
          <p:nvPr>
            <p:ph idx="1"/>
          </p:nvPr>
        </p:nvSpPr>
        <p:spPr>
          <a:xfrm>
            <a:off x="1133342" y="1672106"/>
            <a:ext cx="10740980" cy="4728693"/>
          </a:xfrm>
        </p:spPr>
        <p:txBody>
          <a:bodyPr>
            <a:noAutofit/>
          </a:bodyPr>
          <a:lstStyle/>
          <a:p>
            <a:r>
              <a:rPr lang="en-US" sz="2400" dirty="0"/>
              <a:t>BP : We can use it instead of SP for accessing the stack using based addressing mode.</a:t>
            </a:r>
          </a:p>
          <a:p>
            <a:pPr>
              <a:buFont typeface="Wingdings" panose="05000000000000000000" pitchFamily="2" charset="2"/>
              <a:buChar char="ü"/>
            </a:pPr>
            <a:r>
              <a:rPr lang="en-US" sz="2400" dirty="0"/>
              <a:t>In this case, the 20-bit physical stack address is calculated from BP and SS</a:t>
            </a:r>
          </a:p>
          <a:p>
            <a:r>
              <a:rPr lang="en-US" sz="2400" dirty="0"/>
              <a:t>SI : It can be used to hold the offset of source data in the data segment</a:t>
            </a:r>
          </a:p>
          <a:p>
            <a:pPr>
              <a:buFont typeface="Wingdings" panose="05000000000000000000" pitchFamily="2" charset="2"/>
              <a:buChar char="ü"/>
            </a:pPr>
            <a:r>
              <a:rPr lang="en-US" sz="2400" dirty="0"/>
              <a:t>In this case, the 20-bit physical data address is calculated from SI and DS</a:t>
            </a:r>
          </a:p>
          <a:p>
            <a:r>
              <a:rPr lang="en-US" sz="2400" dirty="0"/>
              <a:t>DI: It is used to store the offset of destination in data or extra segment</a:t>
            </a:r>
          </a:p>
          <a:p>
            <a:pPr>
              <a:buFont typeface="Wingdings" panose="05000000000000000000" pitchFamily="2" charset="2"/>
              <a:buChar char="ü"/>
            </a:pPr>
            <a:r>
              <a:rPr lang="en-US" sz="2400" dirty="0"/>
              <a:t>String instructions always use ES and DI to determine the 20-bit physical address for the destination</a:t>
            </a:r>
          </a:p>
        </p:txBody>
      </p:sp>
    </p:spTree>
    <p:extLst>
      <p:ext uri="{BB962C8B-B14F-4D97-AF65-F5344CB8AC3E}">
        <p14:creationId xmlns:p14="http://schemas.microsoft.com/office/powerpoint/2010/main" val="234739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blocks</a:t>
            </a:r>
          </a:p>
        </p:txBody>
      </p:sp>
      <p:sp>
        <p:nvSpPr>
          <p:cNvPr id="3" name="TextBox 2"/>
          <p:cNvSpPr txBox="1"/>
          <p:nvPr/>
        </p:nvSpPr>
        <p:spPr>
          <a:xfrm>
            <a:off x="1586552" y="188601"/>
            <a:ext cx="2438400" cy="338554"/>
          </a:xfrm>
          <a:prstGeom prst="rect">
            <a:avLst/>
          </a:prstGeom>
          <a:noFill/>
        </p:spPr>
        <p:txBody>
          <a:bodyPr wrap="square" rtlCol="0">
            <a:spAutoFit/>
          </a:bodyPr>
          <a:lstStyle/>
          <a:p>
            <a:pPr algn="ctr"/>
            <a:r>
              <a:rPr lang="en-US" sz="1600" b="1" dirty="0">
                <a:latin typeface="Octapost NBP" pitchFamily="2" charset="0"/>
              </a:rPr>
              <a:t>Microprocessor</a:t>
            </a:r>
          </a:p>
        </p:txBody>
      </p:sp>
      <p:grpSp>
        <p:nvGrpSpPr>
          <p:cNvPr id="60" name="Group 59"/>
          <p:cNvGrpSpPr/>
          <p:nvPr/>
        </p:nvGrpSpPr>
        <p:grpSpPr>
          <a:xfrm>
            <a:off x="3429001" y="2124784"/>
            <a:ext cx="6292917" cy="3473115"/>
            <a:chOff x="1409789" y="1295400"/>
            <a:chExt cx="6292917" cy="3473115"/>
          </a:xfrm>
        </p:grpSpPr>
        <p:sp>
          <p:nvSpPr>
            <p:cNvPr id="4" name="Rectangle 3"/>
            <p:cNvSpPr/>
            <p:nvPr/>
          </p:nvSpPr>
          <p:spPr>
            <a:xfrm>
              <a:off x="1409789" y="1295400"/>
              <a:ext cx="5105400" cy="2743200"/>
            </a:xfrm>
            <a:prstGeom prst="rect">
              <a:avLst/>
            </a:prstGeom>
            <a:pattFill prst="ltUpDiag">
              <a:fgClr>
                <a:schemeClr val="bg2"/>
              </a:fgClr>
              <a:bgClr>
                <a:schemeClr val="accent1">
                  <a:lumMod val="20000"/>
                  <a:lumOff val="80000"/>
                </a:schemeClr>
              </a:bgClr>
            </a:patt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2005740" y="2497775"/>
              <a:ext cx="1244190"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Flag Register</a:t>
              </a:r>
            </a:p>
          </p:txBody>
        </p:sp>
        <p:sp>
          <p:nvSpPr>
            <p:cNvPr id="10" name="Rectangle 9"/>
            <p:cNvSpPr/>
            <p:nvPr/>
          </p:nvSpPr>
          <p:spPr>
            <a:xfrm>
              <a:off x="2005740" y="3273054"/>
              <a:ext cx="1232759" cy="5334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Timing and control unit</a:t>
              </a:r>
            </a:p>
          </p:txBody>
        </p:sp>
        <p:sp>
          <p:nvSpPr>
            <p:cNvPr id="11" name="Rectangle 10"/>
            <p:cNvSpPr/>
            <p:nvPr/>
          </p:nvSpPr>
          <p:spPr>
            <a:xfrm>
              <a:off x="4114800" y="1468902"/>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Register array or internal memory</a:t>
              </a:r>
            </a:p>
          </p:txBody>
        </p:sp>
        <p:sp>
          <p:nvSpPr>
            <p:cNvPr id="12" name="Rectangle 11"/>
            <p:cNvSpPr/>
            <p:nvPr/>
          </p:nvSpPr>
          <p:spPr>
            <a:xfrm>
              <a:off x="4114800" y="2362200"/>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Instruction decoding unit</a:t>
              </a:r>
            </a:p>
          </p:txBody>
        </p:sp>
        <p:sp>
          <p:nvSpPr>
            <p:cNvPr id="13" name="Rectangle 12"/>
            <p:cNvSpPr/>
            <p:nvPr/>
          </p:nvSpPr>
          <p:spPr>
            <a:xfrm>
              <a:off x="4114800" y="3352800"/>
              <a:ext cx="1714589" cy="457200"/>
            </a:xfrm>
            <a:prstGeom prst="rect">
              <a:avLst/>
            </a:prstGeom>
            <a:solidFill>
              <a:schemeClr val="bg1"/>
            </a:solidFill>
            <a:ln w="952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PC/ IP</a:t>
              </a:r>
            </a:p>
          </p:txBody>
        </p:sp>
        <p:grpSp>
          <p:nvGrpSpPr>
            <p:cNvPr id="15" name="Group 14"/>
            <p:cNvGrpSpPr/>
            <p:nvPr/>
          </p:nvGrpSpPr>
          <p:grpSpPr>
            <a:xfrm>
              <a:off x="1786210" y="1447800"/>
              <a:ext cx="1600200" cy="681213"/>
              <a:chOff x="2167210" y="1447800"/>
              <a:chExt cx="1600200" cy="681213"/>
            </a:xfrm>
          </p:grpSpPr>
          <p:grpSp>
            <p:nvGrpSpPr>
              <p:cNvPr id="8" name="Group 7"/>
              <p:cNvGrpSpPr/>
              <p:nvPr/>
            </p:nvGrpSpPr>
            <p:grpSpPr>
              <a:xfrm>
                <a:off x="2167210" y="1447800"/>
                <a:ext cx="1600200" cy="681213"/>
                <a:chOff x="1947570" y="4717576"/>
                <a:chExt cx="2286000" cy="850143"/>
              </a:xfrm>
            </p:grpSpPr>
            <p:sp>
              <p:nvSpPr>
                <p:cNvPr id="5" name="Diagonal Stripe 4"/>
                <p:cNvSpPr/>
                <p:nvPr/>
              </p:nvSpPr>
              <p:spPr>
                <a:xfrm>
                  <a:off x="3395370" y="4717576"/>
                  <a:ext cx="838200" cy="838200"/>
                </a:xfrm>
                <a:prstGeom prst="diagStripe">
                  <a:avLst>
                    <a:gd name="adj" fmla="val 36974"/>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Diagonal Stripe 5"/>
                <p:cNvSpPr/>
                <p:nvPr/>
              </p:nvSpPr>
              <p:spPr>
                <a:xfrm flipH="1">
                  <a:off x="1947570" y="4729519"/>
                  <a:ext cx="838200" cy="838200"/>
                </a:xfrm>
                <a:prstGeom prst="diagStripe">
                  <a:avLst>
                    <a:gd name="adj" fmla="val 35346"/>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ectangle 6"/>
                <p:cNvSpPr/>
                <p:nvPr/>
              </p:nvSpPr>
              <p:spPr>
                <a:xfrm>
                  <a:off x="2785974" y="5029200"/>
                  <a:ext cx="609600" cy="53169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p:cNvSpPr txBox="1"/>
              <p:nvPr/>
            </p:nvSpPr>
            <p:spPr>
              <a:xfrm>
                <a:off x="2601807" y="1717294"/>
                <a:ext cx="699230" cy="369332"/>
              </a:xfrm>
              <a:prstGeom prst="rect">
                <a:avLst/>
              </a:prstGeom>
              <a:noFill/>
            </p:spPr>
            <p:txBody>
              <a:bodyPr wrap="none" rtlCol="0">
                <a:spAutoFit/>
              </a:bodyPr>
              <a:lstStyle/>
              <a:p>
                <a:r>
                  <a:rPr lang="en-US" b="1" dirty="0">
                    <a:latin typeface="Verdana" pitchFamily="34" charset="0"/>
                    <a:ea typeface="Verdana" pitchFamily="34" charset="0"/>
                    <a:cs typeface="Verdana" pitchFamily="34" charset="0"/>
                  </a:rPr>
                  <a:t>ALU</a:t>
                </a:r>
              </a:p>
            </p:txBody>
          </p:sp>
        </p:grpSp>
        <p:sp>
          <p:nvSpPr>
            <p:cNvPr id="16" name="Up-Down Arrow 15"/>
            <p:cNvSpPr/>
            <p:nvPr/>
          </p:nvSpPr>
          <p:spPr>
            <a:xfrm>
              <a:off x="2462293" y="2117138"/>
              <a:ext cx="229248" cy="36876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Up-Down Arrow 16"/>
            <p:cNvSpPr/>
            <p:nvPr/>
          </p:nvSpPr>
          <p:spPr>
            <a:xfrm>
              <a:off x="2471686" y="3812284"/>
              <a:ext cx="229248" cy="64257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Left-Right Arrow 18"/>
            <p:cNvSpPr/>
            <p:nvPr/>
          </p:nvSpPr>
          <p:spPr>
            <a:xfrm>
              <a:off x="5829389" y="1566877"/>
              <a:ext cx="990600" cy="226314"/>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Left Arrow 20"/>
            <p:cNvSpPr/>
            <p:nvPr/>
          </p:nvSpPr>
          <p:spPr>
            <a:xfrm>
              <a:off x="5841264" y="2450275"/>
              <a:ext cx="495300" cy="228600"/>
            </a:xfrm>
            <a:prstGeom prst="lef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243789" y="1717294"/>
              <a:ext cx="92776" cy="87350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Down Arrow 22"/>
            <p:cNvSpPr/>
            <p:nvPr/>
          </p:nvSpPr>
          <p:spPr>
            <a:xfrm>
              <a:off x="4953000" y="3821874"/>
              <a:ext cx="228600" cy="673925"/>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Left-Right Arrow 23"/>
            <p:cNvSpPr/>
            <p:nvPr/>
          </p:nvSpPr>
          <p:spPr>
            <a:xfrm>
              <a:off x="3238499" y="1558299"/>
              <a:ext cx="893126" cy="188718"/>
            </a:xfrm>
            <a:prstGeom prst="lef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a:off x="3249930" y="3352800"/>
              <a:ext cx="25527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505200" y="1901960"/>
              <a:ext cx="0" cy="145084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505200" y="1901960"/>
              <a:ext cx="6096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3810000" y="2567050"/>
              <a:ext cx="304800"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810000" y="2564575"/>
              <a:ext cx="0" cy="940625"/>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238500" y="3505200"/>
              <a:ext cx="5715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238500" y="3715000"/>
              <a:ext cx="87630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562189" y="1857516"/>
              <a:ext cx="0" cy="1712009"/>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1562189" y="3567050"/>
              <a:ext cx="443551" cy="0"/>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549113" y="2727168"/>
              <a:ext cx="468630"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1562189" y="1857516"/>
              <a:ext cx="587992" cy="0"/>
            </a:xfrm>
            <a:prstGeom prst="straightConnector1">
              <a:avLst/>
            </a:prstGeom>
            <a:ln w="28575">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991012" y="4491516"/>
              <a:ext cx="1186543" cy="276999"/>
            </a:xfrm>
            <a:prstGeom prst="rect">
              <a:avLst/>
            </a:prstGeom>
            <a:noFill/>
          </p:spPr>
          <p:txBody>
            <a:bodyPr wrap="none" rtlCol="0">
              <a:spAutoFit/>
            </a:bodyPr>
            <a:lstStyle/>
            <a:p>
              <a:r>
                <a:rPr lang="en-US" sz="1200" b="1" dirty="0">
                  <a:latin typeface="Verdana" pitchFamily="34" charset="0"/>
                  <a:ea typeface="Verdana" pitchFamily="34" charset="0"/>
                  <a:cs typeface="Verdana" pitchFamily="34" charset="0"/>
                </a:rPr>
                <a:t>Control Bus</a:t>
              </a:r>
            </a:p>
          </p:txBody>
        </p:sp>
        <p:sp>
          <p:nvSpPr>
            <p:cNvPr id="58" name="TextBox 57"/>
            <p:cNvSpPr txBox="1"/>
            <p:nvPr/>
          </p:nvSpPr>
          <p:spPr>
            <a:xfrm>
              <a:off x="4442161" y="4477826"/>
              <a:ext cx="1252266" cy="276999"/>
            </a:xfrm>
            <a:prstGeom prst="rect">
              <a:avLst/>
            </a:prstGeom>
            <a:noFill/>
          </p:spPr>
          <p:txBody>
            <a:bodyPr wrap="none" rtlCol="0">
              <a:spAutoFit/>
            </a:bodyPr>
            <a:lstStyle/>
            <a:p>
              <a:r>
                <a:rPr lang="en-US" sz="1200" b="1" dirty="0">
                  <a:latin typeface="Verdana" pitchFamily="34" charset="0"/>
                  <a:ea typeface="Verdana" pitchFamily="34" charset="0"/>
                  <a:cs typeface="Verdana" pitchFamily="34" charset="0"/>
                </a:rPr>
                <a:t>Address Bus</a:t>
              </a:r>
            </a:p>
          </p:txBody>
        </p:sp>
        <p:sp>
          <p:nvSpPr>
            <p:cNvPr id="59" name="TextBox 58"/>
            <p:cNvSpPr txBox="1"/>
            <p:nvPr/>
          </p:nvSpPr>
          <p:spPr>
            <a:xfrm>
              <a:off x="6743789" y="1538053"/>
              <a:ext cx="958917" cy="276999"/>
            </a:xfrm>
            <a:prstGeom prst="rect">
              <a:avLst/>
            </a:prstGeom>
            <a:noFill/>
          </p:spPr>
          <p:txBody>
            <a:bodyPr wrap="none" rtlCol="0">
              <a:spAutoFit/>
            </a:bodyPr>
            <a:lstStyle/>
            <a:p>
              <a:r>
                <a:rPr lang="en-US" sz="1200" b="1" dirty="0">
                  <a:latin typeface="Verdana" pitchFamily="34" charset="0"/>
                  <a:ea typeface="Verdana" pitchFamily="34" charset="0"/>
                  <a:cs typeface="Verdana" pitchFamily="34" charset="0"/>
                </a:rPr>
                <a:t>Data Bus</a:t>
              </a:r>
            </a:p>
          </p:txBody>
        </p:sp>
      </p:grpSp>
      <p:sp>
        <p:nvSpPr>
          <p:cNvPr id="18" name="Slide Number Placeholder 17"/>
          <p:cNvSpPr>
            <a:spLocks noGrp="1"/>
          </p:cNvSpPr>
          <p:nvPr>
            <p:ph type="sldNum" sz="quarter" idx="12"/>
          </p:nvPr>
        </p:nvSpPr>
        <p:spPr/>
        <p:txBody>
          <a:bodyPr/>
          <a:lstStyle/>
          <a:p>
            <a:fld id="{85E6815B-E59C-4D87-B1F6-ECBDD22AF1DC}" type="slidenum">
              <a:rPr lang="en-US" smtClean="0"/>
              <a:pPr/>
              <a:t>3</a:t>
            </a:fld>
            <a:endParaRPr lang="en-US" dirty="0"/>
          </a:p>
        </p:txBody>
      </p:sp>
      <p:sp>
        <p:nvSpPr>
          <p:cNvPr id="45" name="Line Callout 2 44"/>
          <p:cNvSpPr/>
          <p:nvPr/>
        </p:nvSpPr>
        <p:spPr>
          <a:xfrm>
            <a:off x="1725418" y="762001"/>
            <a:ext cx="2514600" cy="914399"/>
          </a:xfrm>
          <a:prstGeom prst="borderCallout2">
            <a:avLst>
              <a:gd name="adj1" fmla="val 46532"/>
              <a:gd name="adj2" fmla="val 99703"/>
              <a:gd name="adj3" fmla="val 46381"/>
              <a:gd name="adj4" fmla="val 115590"/>
              <a:gd name="adj5" fmla="val 182612"/>
              <a:gd name="adj6" fmla="val 12237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Verdana" pitchFamily="34" charset="0"/>
                <a:ea typeface="Verdana" pitchFamily="34" charset="0"/>
                <a:cs typeface="Verdana" pitchFamily="34" charset="0"/>
              </a:rPr>
              <a:t>Computational Unit; performs arithmetic and logic operations</a:t>
            </a:r>
          </a:p>
        </p:txBody>
      </p:sp>
      <p:sp>
        <p:nvSpPr>
          <p:cNvPr id="46" name="Line Callout 2 45"/>
          <p:cNvSpPr/>
          <p:nvPr/>
        </p:nvSpPr>
        <p:spPr>
          <a:xfrm>
            <a:off x="4876711" y="762001"/>
            <a:ext cx="2514600" cy="914399"/>
          </a:xfrm>
          <a:prstGeom prst="borderCallout2">
            <a:avLst>
              <a:gd name="adj1" fmla="val 101756"/>
              <a:gd name="adj2" fmla="val 50314"/>
              <a:gd name="adj3" fmla="val 137426"/>
              <a:gd name="adj4" fmla="val 50461"/>
              <a:gd name="adj5" fmla="val 284105"/>
              <a:gd name="adj6" fmla="val 351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Various conditions of the results are stored as status bits called flags in flag register</a:t>
            </a:r>
            <a:endParaRPr lang="en-US" sz="1200" dirty="0">
              <a:solidFill>
                <a:schemeClr val="tx1"/>
              </a:solidFill>
              <a:latin typeface="Verdana" pitchFamily="34" charset="0"/>
              <a:ea typeface="Verdana" pitchFamily="34" charset="0"/>
              <a:cs typeface="Verdana" pitchFamily="34" charset="0"/>
            </a:endParaRPr>
          </a:p>
        </p:txBody>
      </p:sp>
      <p:sp>
        <p:nvSpPr>
          <p:cNvPr id="47" name="Line Callout 2 46"/>
          <p:cNvSpPr/>
          <p:nvPr/>
        </p:nvSpPr>
        <p:spPr>
          <a:xfrm>
            <a:off x="7631094" y="990601"/>
            <a:ext cx="2514600" cy="457199"/>
          </a:xfrm>
          <a:prstGeom prst="borderCallout2">
            <a:avLst>
              <a:gd name="adj1" fmla="val 101756"/>
              <a:gd name="adj2" fmla="val 50314"/>
              <a:gd name="adj3" fmla="val 137426"/>
              <a:gd name="adj4" fmla="val 50461"/>
              <a:gd name="adj5" fmla="val 307986"/>
              <a:gd name="adj6" fmla="val 514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Verdana" pitchFamily="34" charset="0"/>
                <a:ea typeface="Verdana" pitchFamily="34" charset="0"/>
                <a:cs typeface="Verdana" pitchFamily="34" charset="0"/>
              </a:rPr>
              <a:t>Internal storage of data</a:t>
            </a:r>
            <a:endParaRPr lang="en-US" sz="1200" dirty="0">
              <a:solidFill>
                <a:schemeClr val="tx1"/>
              </a:solidFill>
              <a:latin typeface="Verdana" pitchFamily="34" charset="0"/>
              <a:ea typeface="Verdana" pitchFamily="34" charset="0"/>
              <a:cs typeface="Verdana" pitchFamily="34" charset="0"/>
            </a:endParaRPr>
          </a:p>
        </p:txBody>
      </p:sp>
      <p:sp>
        <p:nvSpPr>
          <p:cNvPr id="49" name="Line Callout 2 48"/>
          <p:cNvSpPr/>
          <p:nvPr/>
        </p:nvSpPr>
        <p:spPr>
          <a:xfrm>
            <a:off x="8839200" y="2920248"/>
            <a:ext cx="1752600" cy="1575552"/>
          </a:xfrm>
          <a:prstGeom prst="borderCallout2">
            <a:avLst>
              <a:gd name="adj1" fmla="val 98291"/>
              <a:gd name="adj2" fmla="val 50314"/>
              <a:gd name="adj3" fmla="val 106242"/>
              <a:gd name="adj4" fmla="val 50461"/>
              <a:gd name="adj5" fmla="val 106157"/>
              <a:gd name="adj6" fmla="val -5715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Verdana" pitchFamily="34" charset="0"/>
                <a:ea typeface="Verdana" pitchFamily="34" charset="0"/>
                <a:cs typeface="Verdana" pitchFamily="34" charset="0"/>
              </a:rPr>
              <a:t>Generates the address of the instructions to be fetched from the memory and send through address bus to the memory</a:t>
            </a:r>
            <a:endParaRPr lang="en-US" sz="1200" dirty="0">
              <a:solidFill>
                <a:schemeClr val="tx1"/>
              </a:solidFill>
              <a:latin typeface="Verdana" pitchFamily="34" charset="0"/>
              <a:ea typeface="Verdana" pitchFamily="34" charset="0"/>
              <a:cs typeface="Verdana" pitchFamily="34" charset="0"/>
            </a:endParaRPr>
          </a:p>
        </p:txBody>
      </p:sp>
      <p:sp>
        <p:nvSpPr>
          <p:cNvPr id="51" name="Line Callout 2 50"/>
          <p:cNvSpPr/>
          <p:nvPr/>
        </p:nvSpPr>
        <p:spPr>
          <a:xfrm>
            <a:off x="5585072" y="6019800"/>
            <a:ext cx="2949328" cy="685800"/>
          </a:xfrm>
          <a:prstGeom prst="borderCallout2">
            <a:avLst>
              <a:gd name="adj1" fmla="val -5191"/>
              <a:gd name="adj2" fmla="val 8667"/>
              <a:gd name="adj3" fmla="val -317639"/>
              <a:gd name="adj4" fmla="val 9278"/>
              <a:gd name="adj5" fmla="val -359515"/>
              <a:gd name="adj6" fmla="val 2105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Verdana" pitchFamily="34" charset="0"/>
                <a:ea typeface="Verdana" pitchFamily="34" charset="0"/>
                <a:cs typeface="Verdana" pitchFamily="34" charset="0"/>
              </a:rPr>
              <a:t>Decodes instructions; sends information to the timing and control unit</a:t>
            </a:r>
            <a:endParaRPr lang="en-US" sz="1200" dirty="0">
              <a:solidFill>
                <a:schemeClr val="tx1"/>
              </a:solidFill>
              <a:latin typeface="Verdana" pitchFamily="34" charset="0"/>
              <a:ea typeface="Verdana" pitchFamily="34" charset="0"/>
              <a:cs typeface="Verdana" pitchFamily="34" charset="0"/>
            </a:endParaRPr>
          </a:p>
        </p:txBody>
      </p:sp>
      <p:sp>
        <p:nvSpPr>
          <p:cNvPr id="53" name="Line Callout 2 52"/>
          <p:cNvSpPr/>
          <p:nvPr/>
        </p:nvSpPr>
        <p:spPr>
          <a:xfrm>
            <a:off x="1957487" y="5943600"/>
            <a:ext cx="2949328" cy="800100"/>
          </a:xfrm>
          <a:prstGeom prst="borderCallout2">
            <a:avLst>
              <a:gd name="adj1" fmla="val -5191"/>
              <a:gd name="adj2" fmla="val 8667"/>
              <a:gd name="adj3" fmla="val -107831"/>
              <a:gd name="adj4" fmla="val 8815"/>
              <a:gd name="adj5" fmla="val -212820"/>
              <a:gd name="adj6" fmla="val 7102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b="1" dirty="0">
                <a:solidFill>
                  <a:schemeClr val="tx1"/>
                </a:solidFill>
                <a:latin typeface="Verdana" pitchFamily="34" charset="0"/>
                <a:ea typeface="Verdana" pitchFamily="34" charset="0"/>
                <a:cs typeface="Verdana" pitchFamily="34" charset="0"/>
              </a:rPr>
              <a:t>Generates control signals for internal and external operations of the microprocessor</a:t>
            </a:r>
            <a:endParaRPr lang="en-US" sz="120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850320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fad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49" grpId="0" animBg="1"/>
      <p:bldP spid="51" grpId="0" animBg="1"/>
      <p:bldP spid="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8256" y="624110"/>
            <a:ext cx="8911687" cy="1280890"/>
          </a:xfrm>
        </p:spPr>
        <p:txBody>
          <a:bodyPr/>
          <a:lstStyle/>
          <a:p>
            <a:r>
              <a:rPr lang="en-US" dirty="0"/>
              <a:t>Stack Pointer Register </a:t>
            </a:r>
            <a:r>
              <a:rPr lang="en-US" sz="3600" dirty="0"/>
              <a:t>(S – 2)</a:t>
            </a:r>
            <a:endParaRPr lang="en-US" dirty="0"/>
          </a:p>
        </p:txBody>
      </p:sp>
      <p:sp>
        <p:nvSpPr>
          <p:cNvPr id="3" name="Content Placeholder 2"/>
          <p:cNvSpPr>
            <a:spLocks noGrp="1"/>
          </p:cNvSpPr>
          <p:nvPr>
            <p:ph idx="1"/>
          </p:nvPr>
        </p:nvSpPr>
        <p:spPr>
          <a:xfrm>
            <a:off x="1365720" y="1502089"/>
            <a:ext cx="5099475" cy="3777622"/>
          </a:xfrm>
        </p:spPr>
        <p:txBody>
          <a:bodyPr>
            <a:normAutofit/>
          </a:bodyPr>
          <a:lstStyle/>
          <a:p>
            <a:r>
              <a:rPr lang="en-US" sz="2400" dirty="0"/>
              <a:t>The SP register in the EU holds the 16-bit offset from the start of the stack segment to the top of the stack</a:t>
            </a:r>
          </a:p>
          <a:p>
            <a:r>
              <a:rPr lang="en-US" sz="2400" dirty="0"/>
              <a:t>For stack operation, the content of the SS register and the content of the SP register are used to produce the 20-bit physical address.</a:t>
            </a:r>
          </a:p>
        </p:txBody>
      </p:sp>
      <p:pic>
        <p:nvPicPr>
          <p:cNvPr id="4" name="Picture 3"/>
          <p:cNvPicPr>
            <a:picLocks noChangeAspect="1"/>
          </p:cNvPicPr>
          <p:nvPr/>
        </p:nvPicPr>
        <p:blipFill>
          <a:blip r:embed="rId2"/>
          <a:stretch>
            <a:fillRect/>
          </a:stretch>
        </p:blipFill>
        <p:spPr>
          <a:xfrm>
            <a:off x="6777731" y="0"/>
            <a:ext cx="4877649" cy="6858000"/>
          </a:xfrm>
          <a:prstGeom prst="rect">
            <a:avLst/>
          </a:prstGeom>
        </p:spPr>
      </p:pic>
    </p:spTree>
    <p:extLst>
      <p:ext uri="{BB962C8B-B14F-4D97-AF65-F5344CB8AC3E}">
        <p14:creationId xmlns:p14="http://schemas.microsoft.com/office/powerpoint/2010/main" val="3841786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736" y="624110"/>
            <a:ext cx="8911687" cy="1280890"/>
          </a:xfrm>
        </p:spPr>
        <p:txBody>
          <a:bodyPr/>
          <a:lstStyle/>
          <a:p>
            <a:r>
              <a:rPr lang="en-US" dirty="0"/>
              <a:t>Instruction Pointer (IP) </a:t>
            </a:r>
            <a:r>
              <a:rPr lang="en-US" sz="3600" dirty="0"/>
              <a:t>(S – 2)</a:t>
            </a:r>
            <a:endParaRPr lang="en-US" dirty="0"/>
          </a:p>
        </p:txBody>
      </p:sp>
      <p:sp>
        <p:nvSpPr>
          <p:cNvPr id="3" name="Content Placeholder 2"/>
          <p:cNvSpPr>
            <a:spLocks noGrp="1"/>
          </p:cNvSpPr>
          <p:nvPr>
            <p:ph idx="1"/>
          </p:nvPr>
        </p:nvSpPr>
        <p:spPr>
          <a:xfrm>
            <a:off x="1430114" y="1502089"/>
            <a:ext cx="5215386" cy="4821438"/>
          </a:xfrm>
        </p:spPr>
        <p:txBody>
          <a:bodyPr>
            <a:normAutofit/>
          </a:bodyPr>
          <a:lstStyle/>
          <a:p>
            <a:r>
              <a:rPr lang="en-US" sz="2400" dirty="0"/>
              <a:t>The Instruction Pointer (IP) in 8086 acts as a Program Counter.</a:t>
            </a:r>
          </a:p>
          <a:p>
            <a:r>
              <a:rPr lang="en-US" sz="2400" dirty="0"/>
              <a:t>IP register holds the 16-bit address or offset of the next code byte within the code segment</a:t>
            </a:r>
          </a:p>
          <a:p>
            <a:pPr>
              <a:buFont typeface="Wingdings" panose="05000000000000000000" pitchFamily="2" charset="2"/>
              <a:buChar char="ü"/>
            </a:pPr>
            <a:r>
              <a:rPr lang="en-US" sz="2400" dirty="0"/>
              <a:t>The value contained in the IP is referred to as an offset because the 20-bit physical code byte address is calculated from IP and CS</a:t>
            </a:r>
          </a:p>
        </p:txBody>
      </p:sp>
      <p:pic>
        <p:nvPicPr>
          <p:cNvPr id="4" name="Picture 3"/>
          <p:cNvPicPr>
            <a:picLocks noChangeAspect="1"/>
          </p:cNvPicPr>
          <p:nvPr/>
        </p:nvPicPr>
        <p:blipFill>
          <a:blip r:embed="rId2"/>
          <a:stretch>
            <a:fillRect/>
          </a:stretch>
        </p:blipFill>
        <p:spPr>
          <a:xfrm>
            <a:off x="6645500" y="0"/>
            <a:ext cx="5112912" cy="6858000"/>
          </a:xfrm>
          <a:prstGeom prst="rect">
            <a:avLst/>
          </a:prstGeom>
        </p:spPr>
      </p:pic>
    </p:spTree>
    <p:extLst>
      <p:ext uri="{BB962C8B-B14F-4D97-AF65-F5344CB8AC3E}">
        <p14:creationId xmlns:p14="http://schemas.microsoft.com/office/powerpoint/2010/main" val="2029498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a:t>
            </a:r>
            <a:r>
              <a:rPr lang="en-US" sz="2400" dirty="0"/>
              <a:t>(S – 2)</a:t>
            </a:r>
          </a:p>
        </p:txBody>
      </p:sp>
      <p:sp>
        <p:nvSpPr>
          <p:cNvPr id="3" name="Content Placeholder 2"/>
          <p:cNvSpPr>
            <a:spLocks noGrp="1"/>
          </p:cNvSpPr>
          <p:nvPr>
            <p:ph idx="1"/>
          </p:nvPr>
        </p:nvSpPr>
        <p:spPr/>
        <p:txBody>
          <a:bodyPr>
            <a:normAutofit/>
          </a:bodyPr>
          <a:lstStyle/>
          <a:p>
            <a:r>
              <a:rPr lang="en-US" sz="2400" dirty="0"/>
              <a:t>The instruction pointer register contains a 16-bit offset which tells, where in that 64-Kbyte code segment the next instruction byte is to be fetched from.</a:t>
            </a:r>
          </a:p>
        </p:txBody>
      </p:sp>
    </p:spTree>
    <p:extLst>
      <p:ext uri="{BB962C8B-B14F-4D97-AF65-F5344CB8AC3E}">
        <p14:creationId xmlns:p14="http://schemas.microsoft.com/office/powerpoint/2010/main" val="20973055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E773-82C8-4AFF-B82A-086C912F38F8}"/>
              </a:ext>
            </a:extLst>
          </p:cNvPr>
          <p:cNvSpPr>
            <a:spLocks noGrp="1"/>
          </p:cNvSpPr>
          <p:nvPr>
            <p:ph type="title"/>
          </p:nvPr>
        </p:nvSpPr>
        <p:spPr>
          <a:xfrm>
            <a:off x="2089342" y="3106608"/>
            <a:ext cx="8911687" cy="1280890"/>
          </a:xfrm>
        </p:spPr>
        <p:txBody>
          <a:bodyPr/>
          <a:lstStyle/>
          <a:p>
            <a:pPr algn="ctr"/>
            <a:r>
              <a:rPr lang="en-IN" b="1" dirty="0"/>
              <a:t>Thank You </a:t>
            </a:r>
          </a:p>
        </p:txBody>
      </p:sp>
    </p:spTree>
    <p:extLst>
      <p:ext uri="{BB962C8B-B14F-4D97-AF65-F5344CB8AC3E}">
        <p14:creationId xmlns:p14="http://schemas.microsoft.com/office/powerpoint/2010/main" val="165077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96980" y="0"/>
            <a:ext cx="10595019" cy="6858000"/>
          </a:xfrm>
          <a:prstGeom prst="rect">
            <a:avLst/>
          </a:prstGeom>
        </p:spPr>
      </p:pic>
    </p:spTree>
    <p:extLst>
      <p:ext uri="{BB962C8B-B14F-4D97-AF65-F5344CB8AC3E}">
        <p14:creationId xmlns:p14="http://schemas.microsoft.com/office/powerpoint/2010/main" val="1916927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of 8086</a:t>
            </a:r>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558" t="11636" r="10983" b="12868"/>
          <a:stretch/>
        </p:blipFill>
        <p:spPr bwMode="auto">
          <a:xfrm>
            <a:off x="2848131" y="1255395"/>
            <a:ext cx="8034728" cy="5558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988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8086 Internal Architecture</a:t>
            </a:r>
          </a:p>
        </p:txBody>
      </p:sp>
      <p:sp>
        <p:nvSpPr>
          <p:cNvPr id="3" name="Content Placeholder 2"/>
          <p:cNvSpPr>
            <a:spLocks noGrp="1"/>
          </p:cNvSpPr>
          <p:nvPr>
            <p:ph idx="1"/>
          </p:nvPr>
        </p:nvSpPr>
        <p:spPr/>
        <p:txBody>
          <a:bodyPr>
            <a:normAutofit/>
          </a:bodyPr>
          <a:lstStyle/>
          <a:p>
            <a:r>
              <a:rPr lang="en-US" sz="2400" dirty="0"/>
              <a:t>The complete architecture is divided into two parts:</a:t>
            </a:r>
          </a:p>
          <a:p>
            <a:pPr>
              <a:buFont typeface="+mj-lt"/>
              <a:buAutoNum type="arabicPeriod"/>
            </a:pPr>
            <a:r>
              <a:rPr lang="en-US" sz="2400" dirty="0"/>
              <a:t>Bus Interface Unit</a:t>
            </a:r>
          </a:p>
          <a:p>
            <a:pPr>
              <a:buFont typeface="+mj-lt"/>
              <a:buAutoNum type="arabicPeriod"/>
            </a:pPr>
            <a:r>
              <a:rPr lang="en-US" sz="2400" dirty="0"/>
              <a:t>Execution Unit</a:t>
            </a:r>
          </a:p>
        </p:txBody>
      </p:sp>
    </p:spTree>
    <p:extLst>
      <p:ext uri="{BB962C8B-B14F-4D97-AF65-F5344CB8AC3E}">
        <p14:creationId xmlns:p14="http://schemas.microsoft.com/office/powerpoint/2010/main" val="1186489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8086 Internal Architecture</a:t>
            </a:r>
          </a:p>
        </p:txBody>
      </p:sp>
      <p:sp>
        <p:nvSpPr>
          <p:cNvPr id="3" name="Content Placeholder 2"/>
          <p:cNvSpPr>
            <a:spLocks noGrp="1"/>
          </p:cNvSpPr>
          <p:nvPr>
            <p:ph idx="1"/>
          </p:nvPr>
        </p:nvSpPr>
        <p:spPr/>
        <p:txBody>
          <a:bodyPr>
            <a:normAutofit/>
          </a:bodyPr>
          <a:lstStyle/>
          <a:p>
            <a:r>
              <a:rPr lang="en-US" sz="2400" dirty="0"/>
              <a:t>BIU: It sends out addresses, fetches instructions from memory, reads data from ports and memory and writes data to ports and memory.</a:t>
            </a:r>
          </a:p>
          <a:p>
            <a:r>
              <a:rPr lang="en-US" sz="2400" dirty="0"/>
              <a:t>EU: It tells the BIU where to fetch instructions or data from, decodes instructions and executes instructions</a:t>
            </a:r>
          </a:p>
        </p:txBody>
      </p:sp>
    </p:spTree>
    <p:extLst>
      <p:ext uri="{BB962C8B-B14F-4D97-AF65-F5344CB8AC3E}">
        <p14:creationId xmlns:p14="http://schemas.microsoft.com/office/powerpoint/2010/main" val="365363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Interface Unit</a:t>
            </a:r>
          </a:p>
        </p:txBody>
      </p:sp>
      <p:sp>
        <p:nvSpPr>
          <p:cNvPr id="3" name="Content Placeholder 2"/>
          <p:cNvSpPr>
            <a:spLocks noGrp="1"/>
          </p:cNvSpPr>
          <p:nvPr>
            <p:ph idx="1"/>
          </p:nvPr>
        </p:nvSpPr>
        <p:spPr/>
        <p:txBody>
          <a:bodyPr/>
          <a:lstStyle/>
          <a:p>
            <a:r>
              <a:rPr lang="en-US" sz="2400" b="1" dirty="0"/>
              <a:t>BIU contains</a:t>
            </a:r>
          </a:p>
          <a:p>
            <a:pPr marL="457200" indent="-457200">
              <a:buFont typeface="+mj-lt"/>
              <a:buAutoNum type="arabicPeriod"/>
            </a:pPr>
            <a:r>
              <a:rPr lang="en-US" sz="2400" b="1" dirty="0"/>
              <a:t>Instruction Byte Queue (6 bytes long)</a:t>
            </a:r>
          </a:p>
          <a:p>
            <a:pPr marL="457200" indent="-457200">
              <a:buFont typeface="+mj-lt"/>
              <a:buAutoNum type="arabicPeriod"/>
            </a:pPr>
            <a:r>
              <a:rPr lang="en-US" sz="2400" b="1" dirty="0"/>
              <a:t>Segment Registers</a:t>
            </a:r>
          </a:p>
          <a:p>
            <a:pPr marL="457200" indent="-457200">
              <a:buFont typeface="+mj-lt"/>
              <a:buAutoNum type="arabicPeriod"/>
            </a:pPr>
            <a:r>
              <a:rPr lang="en-US" sz="2400" b="1" dirty="0"/>
              <a:t>Instruction Pointer</a:t>
            </a:r>
          </a:p>
          <a:p>
            <a:pPr marL="457200" indent="-457200">
              <a:buFont typeface="+mj-lt"/>
              <a:buAutoNum type="arabicPeriod"/>
            </a:pPr>
            <a:r>
              <a:rPr lang="en-US" sz="2400" b="1" dirty="0"/>
              <a:t>Circuit for physical address calculations</a:t>
            </a:r>
          </a:p>
          <a:p>
            <a:endParaRPr lang="en-US" dirty="0"/>
          </a:p>
          <a:p>
            <a:endParaRPr lang="en-US" dirty="0"/>
          </a:p>
        </p:txBody>
      </p:sp>
    </p:spTree>
    <p:extLst>
      <p:ext uri="{BB962C8B-B14F-4D97-AF65-F5344CB8AC3E}">
        <p14:creationId xmlns:p14="http://schemas.microsoft.com/office/powerpoint/2010/main" val="358872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Registers </a:t>
            </a:r>
            <a:r>
              <a:rPr lang="en-US" sz="2400" dirty="0"/>
              <a:t>(S – 2) </a:t>
            </a:r>
          </a:p>
        </p:txBody>
      </p:sp>
      <p:sp>
        <p:nvSpPr>
          <p:cNvPr id="3" name="Content Placeholder 2"/>
          <p:cNvSpPr>
            <a:spLocks noGrp="1"/>
          </p:cNvSpPr>
          <p:nvPr>
            <p:ph idx="1"/>
          </p:nvPr>
        </p:nvSpPr>
        <p:spPr/>
        <p:txBody>
          <a:bodyPr>
            <a:normAutofit/>
          </a:bodyPr>
          <a:lstStyle/>
          <a:p>
            <a:r>
              <a:rPr lang="en-US" sz="2400" dirty="0"/>
              <a:t>Four Segment registers in the BIU are used </a:t>
            </a:r>
            <a:r>
              <a:rPr lang="en-US" sz="2400" b="1" dirty="0">
                <a:solidFill>
                  <a:srgbClr val="00B050"/>
                </a:solidFill>
              </a:rPr>
              <a:t>to hold the upper 16 bits of the starting addresses</a:t>
            </a:r>
            <a:r>
              <a:rPr lang="en-US" sz="2400" dirty="0"/>
              <a:t> of four memory segments that the 8086 is working with at a particular time</a:t>
            </a:r>
          </a:p>
        </p:txBody>
      </p:sp>
    </p:spTree>
    <p:extLst>
      <p:ext uri="{BB962C8B-B14F-4D97-AF65-F5344CB8AC3E}">
        <p14:creationId xmlns:p14="http://schemas.microsoft.com/office/powerpoint/2010/main" val="39786051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2465</TotalTime>
  <Words>1812</Words>
  <Application>Microsoft Office PowerPoint</Application>
  <PresentationFormat>Widescreen</PresentationFormat>
  <Paragraphs>153</Paragraphs>
  <Slides>33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Arial</vt:lpstr>
      <vt:lpstr>Bookman Old Style</vt:lpstr>
      <vt:lpstr>Calibri</vt:lpstr>
      <vt:lpstr>Century Gothic</vt:lpstr>
      <vt:lpstr>Octapost NBP</vt:lpstr>
      <vt:lpstr>Rockwell</vt:lpstr>
      <vt:lpstr>Verdana</vt:lpstr>
      <vt:lpstr>Wingdings</vt:lpstr>
      <vt:lpstr>Wingdings 2</vt:lpstr>
      <vt:lpstr>Wingdings 3</vt:lpstr>
      <vt:lpstr>Wisp</vt:lpstr>
      <vt:lpstr>        18ECC203J – Module 1 Intel 8086 – Architecture, Signals and Features S – 3  </vt:lpstr>
      <vt:lpstr>S – 3 Architecture of 8086  </vt:lpstr>
      <vt:lpstr>Functional blocks</vt:lpstr>
      <vt:lpstr>PowerPoint Presentation</vt:lpstr>
      <vt:lpstr>Architecture of 8086</vt:lpstr>
      <vt:lpstr>8086 Internal Architecture</vt:lpstr>
      <vt:lpstr>8086 Internal Architecture</vt:lpstr>
      <vt:lpstr>Bus Interface Unit</vt:lpstr>
      <vt:lpstr>Segment Registers (S – 2) </vt:lpstr>
      <vt:lpstr>Segment Registers (S – 2)</vt:lpstr>
      <vt:lpstr>Segment Registers (S – 2)</vt:lpstr>
      <vt:lpstr>The Queue Operation</vt:lpstr>
      <vt:lpstr>Queue Operation cont…</vt:lpstr>
      <vt:lpstr>Queue Operation cont…</vt:lpstr>
      <vt:lpstr>Execution Unit</vt:lpstr>
      <vt:lpstr>Control Circuitry, Instruction Decoder, ALU</vt:lpstr>
      <vt:lpstr>Register Organization of 8086</vt:lpstr>
      <vt:lpstr>Flag Register (S – 2)</vt:lpstr>
      <vt:lpstr>Flag Register (S – 2)</vt:lpstr>
      <vt:lpstr>Condition Flags (S – 2) </vt:lpstr>
      <vt:lpstr>Condition Flags (S – 2)</vt:lpstr>
      <vt:lpstr>Control Flags (S – 2) </vt:lpstr>
      <vt:lpstr>Control Flags (S – 2) </vt:lpstr>
      <vt:lpstr>Control Flags (S – 2)</vt:lpstr>
      <vt:lpstr>General Purpose Registers (S – 2) </vt:lpstr>
      <vt:lpstr>General Purpose Registers (S – 2)</vt:lpstr>
      <vt:lpstr>Pointer and Index Registers (S – 2)</vt:lpstr>
      <vt:lpstr>Pointer and Index Registers (S – 2)</vt:lpstr>
      <vt:lpstr>Base Pointer (BP), Source Index (SI), Destination Index (DI) Registers (S – 2)</vt:lpstr>
      <vt:lpstr>Stack Pointer Register (S – 2)</vt:lpstr>
      <vt:lpstr>Instruction Pointer (IP) (S – 2)</vt:lpstr>
      <vt:lpstr>Cont. (S – 2)</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8086 Microprocessor</dc:title>
  <dc:creator>user</dc:creator>
  <cp:lastModifiedBy>Mangal Girish</cp:lastModifiedBy>
  <cp:revision>179</cp:revision>
  <dcterms:created xsi:type="dcterms:W3CDTF">2016-02-21T08:22:19Z</dcterms:created>
  <dcterms:modified xsi:type="dcterms:W3CDTF">2020-08-14T05:31:41Z</dcterms:modified>
</cp:coreProperties>
</file>