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91" r:id="rId2"/>
    <p:sldId id="392" r:id="rId3"/>
    <p:sldId id="358" r:id="rId4"/>
    <p:sldId id="389" r:id="rId5"/>
    <p:sldId id="390" r:id="rId6"/>
    <p:sldId id="327" r:id="rId7"/>
    <p:sldId id="332" r:id="rId8"/>
    <p:sldId id="385" r:id="rId9"/>
    <p:sldId id="386" r:id="rId10"/>
    <p:sldId id="387" r:id="rId11"/>
    <p:sldId id="317" r:id="rId12"/>
    <p:sldId id="359" r:id="rId13"/>
    <p:sldId id="329" r:id="rId14"/>
    <p:sldId id="328" r:id="rId15"/>
    <p:sldId id="3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78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794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9452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31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274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700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8461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9012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7600" y="1981200"/>
            <a:ext cx="5080000" cy="4114800"/>
          </a:xfrm>
        </p:spPr>
        <p:txBody>
          <a:bodyPr/>
          <a:lstStyle/>
          <a:p>
            <a:endParaRPr lang="en-US"/>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646D149D-260B-4441-9FBD-2303156B5F21}" type="slidenum">
              <a:rPr lang="en-US"/>
              <a:pPr/>
              <a:t>‹#›</a:t>
            </a:fld>
            <a:endParaRPr lang="en-US"/>
          </a:p>
        </p:txBody>
      </p:sp>
    </p:spTree>
    <p:extLst>
      <p:ext uri="{BB962C8B-B14F-4D97-AF65-F5344CB8AC3E}">
        <p14:creationId xmlns:p14="http://schemas.microsoft.com/office/powerpoint/2010/main" val="2175336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ClipArt Placeholder 2"/>
          <p:cNvSpPr>
            <a:spLocks noGrp="1"/>
          </p:cNvSpPr>
          <p:nvPr>
            <p:ph type="clipArt" sz="half" idx="1"/>
          </p:nvPr>
        </p:nvSpPr>
        <p:spPr>
          <a:xfrm>
            <a:off x="914400" y="1981200"/>
            <a:ext cx="5080000" cy="4114800"/>
          </a:xfrm>
        </p:spPr>
        <p:txBody>
          <a:bodyPr/>
          <a:lstStyle/>
          <a:p>
            <a:endParaRPr lang="en-US"/>
          </a:p>
        </p:txBody>
      </p:sp>
      <p:sp>
        <p:nvSpPr>
          <p:cNvPr id="4" name="Text Placeholder 3"/>
          <p:cNvSpPr>
            <a:spLocks noGrp="1"/>
          </p:cNvSpPr>
          <p:nvPr>
            <p:ph type="body"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D9E00C26-E4B9-4625-A037-527DC43BA3BF}" type="slidenum">
              <a:rPr lang="en-US"/>
              <a:pPr/>
              <a:t>‹#›</a:t>
            </a:fld>
            <a:endParaRPr lang="en-US"/>
          </a:p>
        </p:txBody>
      </p:sp>
    </p:spTree>
    <p:extLst>
      <p:ext uri="{BB962C8B-B14F-4D97-AF65-F5344CB8AC3E}">
        <p14:creationId xmlns:p14="http://schemas.microsoft.com/office/powerpoint/2010/main" val="3912573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endParaRPr lang="en-US"/>
          </a:p>
        </p:txBody>
      </p:sp>
      <p:sp>
        <p:nvSpPr>
          <p:cNvPr id="4" name="Date Placeholder 3"/>
          <p:cNvSpPr>
            <a:spLocks noGrp="1"/>
          </p:cNvSpPr>
          <p:nvPr>
            <p:ph type="dt" sz="half" idx="10"/>
          </p:nvPr>
        </p:nvSpPr>
        <p:spPr>
          <a:xfrm>
            <a:off x="914400" y="6248400"/>
            <a:ext cx="2540000" cy="457200"/>
          </a:xfrm>
        </p:spPr>
        <p:txBody>
          <a:bodyPr/>
          <a:lstStyle>
            <a:lvl1pPr>
              <a:defRPr/>
            </a:lvl1pPr>
          </a:lstStyle>
          <a:p>
            <a:endParaRPr 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8737600" y="6248400"/>
            <a:ext cx="2540000" cy="457200"/>
          </a:xfrm>
        </p:spPr>
        <p:txBody>
          <a:bodyPr/>
          <a:lstStyle>
            <a:lvl1pPr>
              <a:defRPr/>
            </a:lvl1pPr>
          </a:lstStyle>
          <a:p>
            <a:fld id="{07090740-F8AF-4168-9267-9B28C9926584}" type="slidenum">
              <a:rPr lang="en-US"/>
              <a:pPr/>
              <a:t>‹#›</a:t>
            </a:fld>
            <a:endParaRPr lang="en-US"/>
          </a:p>
        </p:txBody>
      </p:sp>
    </p:spTree>
    <p:extLst>
      <p:ext uri="{BB962C8B-B14F-4D97-AF65-F5344CB8AC3E}">
        <p14:creationId xmlns:p14="http://schemas.microsoft.com/office/powerpoint/2010/main" val="225683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5314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247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5275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668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185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166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970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82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436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232452"/>
            <a:ext cx="8915399" cy="3405809"/>
          </a:xfrm>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r>
              <a:rPr lang="en-US" sz="4400" b="1" dirty="0">
                <a:solidFill>
                  <a:schemeClr val="accent2">
                    <a:lumMod val="60000"/>
                    <a:lumOff val="40000"/>
                  </a:schemeClr>
                </a:solidFill>
              </a:rPr>
              <a:t>18ECC203J – Module 1</a:t>
            </a:r>
            <a:br>
              <a:rPr lang="en-US" sz="4400" b="1" dirty="0">
                <a:solidFill>
                  <a:schemeClr val="accent2">
                    <a:lumMod val="60000"/>
                    <a:lumOff val="40000"/>
                  </a:schemeClr>
                </a:solidFill>
              </a:rPr>
            </a:br>
            <a:r>
              <a:rPr lang="en-US" sz="3600" dirty="0"/>
              <a:t>Intel 8086 – Architecture, Signals and Features</a:t>
            </a:r>
            <a:br>
              <a:rPr lang="en-US" sz="3600" dirty="0"/>
            </a:br>
            <a:r>
              <a:rPr lang="en-US" sz="4900" b="1" dirty="0">
                <a:latin typeface="Bookman Old Style" panose="02050604050505020204" pitchFamily="18" charset="0"/>
              </a:rPr>
              <a:t>S </a:t>
            </a:r>
            <a:r>
              <a:rPr lang="en-US" sz="4800" dirty="0"/>
              <a:t>– </a:t>
            </a:r>
            <a:r>
              <a:rPr lang="en-US" sz="4900" b="1" dirty="0">
                <a:latin typeface="Bookman Old Style" panose="02050604050505020204" pitchFamily="18" charset="0"/>
              </a:rPr>
              <a:t>6, 7 </a:t>
            </a:r>
            <a:r>
              <a:rPr lang="en-US" sz="2700" b="1" dirty="0">
                <a:latin typeface="Bookman Old Style" panose="02050604050505020204" pitchFamily="18" charset="0"/>
              </a:rPr>
              <a:t>(1 of 2) </a:t>
            </a:r>
            <a:br>
              <a:rPr lang="en-US" dirty="0"/>
            </a:br>
            <a:endParaRPr lang="en-US" dirty="0"/>
          </a:p>
        </p:txBody>
      </p:sp>
      <p:sp>
        <p:nvSpPr>
          <p:cNvPr id="3" name="Subtitle 2"/>
          <p:cNvSpPr>
            <a:spLocks noGrp="1"/>
          </p:cNvSpPr>
          <p:nvPr>
            <p:ph type="subTitle" idx="1"/>
          </p:nvPr>
        </p:nvSpPr>
        <p:spPr/>
        <p:txBody>
          <a:bodyPr>
            <a:normAutofit lnSpcReduction="10000"/>
          </a:bodyPr>
          <a:lstStyle/>
          <a:p>
            <a:pPr algn="ctr"/>
            <a:r>
              <a:rPr lang="en-US" dirty="0"/>
              <a:t>                                                                                                       </a:t>
            </a:r>
            <a:r>
              <a:rPr lang="en-US" b="1" dirty="0">
                <a:latin typeface="+mj-lt"/>
                <a:cs typeface="Times New Roman" panose="02020603050405020304" pitchFamily="18" charset="0"/>
              </a:rPr>
              <a:t>Prepared by,</a:t>
            </a:r>
          </a:p>
          <a:p>
            <a:pPr algn="r"/>
            <a:r>
              <a:rPr lang="en-US" b="1" dirty="0">
                <a:latin typeface="+mj-lt"/>
              </a:rPr>
              <a:t>Dr. R. </a:t>
            </a:r>
            <a:r>
              <a:rPr lang="en-US" b="1" dirty="0" err="1">
                <a:latin typeface="+mj-lt"/>
              </a:rPr>
              <a:t>Manohari</a:t>
            </a:r>
            <a:endParaRPr lang="en-US" b="1" dirty="0">
              <a:latin typeface="+mj-lt"/>
            </a:endParaRPr>
          </a:p>
          <a:p>
            <a:pPr algn="r"/>
            <a:r>
              <a:rPr lang="en-US" b="1" dirty="0">
                <a:cs typeface="Times New Roman" panose="02020603050405020304" pitchFamily="18" charset="0"/>
              </a:rPr>
              <a:t> </a:t>
            </a:r>
            <a:r>
              <a:rPr lang="en-US" b="1" dirty="0" err="1">
                <a:cs typeface="Times New Roman" panose="02020603050405020304" pitchFamily="18" charset="0"/>
              </a:rPr>
              <a:t>Dr.T.Rajal</a:t>
            </a:r>
            <a:r>
              <a:rPr lang="en-US" b="1" dirty="0" err="1"/>
              <a:t>akshmi</a:t>
            </a:r>
            <a:endParaRPr lang="en-US" b="1" dirty="0">
              <a:latin typeface="+mj-lt"/>
            </a:endParaRPr>
          </a:p>
          <a:p>
            <a:endParaRPr lang="en-US" dirty="0"/>
          </a:p>
        </p:txBody>
      </p:sp>
    </p:spTree>
    <p:extLst>
      <p:ext uri="{BB962C8B-B14F-4D97-AF65-F5344CB8AC3E}">
        <p14:creationId xmlns:p14="http://schemas.microsoft.com/office/powerpoint/2010/main" val="2948541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Segmentation </a:t>
            </a:r>
            <a:r>
              <a:rPr lang="en-US" dirty="0" err="1"/>
              <a:t>cont</a:t>
            </a:r>
            <a:r>
              <a:rPr lang="en-US" dirty="0"/>
              <a:t>…</a:t>
            </a:r>
          </a:p>
        </p:txBody>
      </p:sp>
      <p:sp>
        <p:nvSpPr>
          <p:cNvPr id="3" name="Content Placeholder 2"/>
          <p:cNvSpPr>
            <a:spLocks noGrp="1"/>
          </p:cNvSpPr>
          <p:nvPr>
            <p:ph idx="1"/>
          </p:nvPr>
        </p:nvSpPr>
        <p:spPr/>
        <p:txBody>
          <a:bodyPr/>
          <a:lstStyle/>
          <a:p>
            <a:r>
              <a:rPr lang="en-US" dirty="0"/>
              <a:t>The location lying in the overlapped area may be addressed by the same physical address generated from two different sets of segment and offset addresses.</a:t>
            </a:r>
          </a:p>
          <a:p>
            <a:r>
              <a:rPr lang="en-US" dirty="0"/>
              <a:t>In the overlapped area locations Physical Address = CS</a:t>
            </a:r>
            <a:r>
              <a:rPr lang="en-US" baseline="-25000" dirty="0"/>
              <a:t>1</a:t>
            </a:r>
            <a:r>
              <a:rPr lang="en-US" dirty="0"/>
              <a:t>+IP</a:t>
            </a:r>
            <a:r>
              <a:rPr lang="en-US" baseline="-25000" dirty="0"/>
              <a:t>1</a:t>
            </a:r>
            <a:r>
              <a:rPr lang="en-US" dirty="0"/>
              <a:t> = CS</a:t>
            </a:r>
            <a:r>
              <a:rPr lang="en-US" baseline="-25000" dirty="0"/>
              <a:t>2</a:t>
            </a:r>
            <a:r>
              <a:rPr lang="en-US" dirty="0"/>
              <a:t>+IP</a:t>
            </a:r>
            <a:r>
              <a:rPr lang="en-US" baseline="-25000" dirty="0"/>
              <a:t>2</a:t>
            </a:r>
          </a:p>
          <a:p>
            <a:r>
              <a:rPr lang="en-US" dirty="0"/>
              <a:t>The main advantages of the segmented memory scheme are as follows:</a:t>
            </a:r>
          </a:p>
          <a:p>
            <a:pPr lvl="1">
              <a:buFont typeface="Arial" pitchFamily="34" charset="0"/>
              <a:buChar char="•"/>
            </a:pPr>
            <a:r>
              <a:rPr lang="en-US" dirty="0"/>
              <a:t>Allows the memory capacity to be 1Mbytes although the actual addresses to be handled are of 16-bit size</a:t>
            </a:r>
          </a:p>
          <a:p>
            <a:pPr lvl="1">
              <a:buFont typeface="Arial" pitchFamily="34" charset="0"/>
              <a:buChar char="•"/>
            </a:pPr>
            <a:r>
              <a:rPr lang="en-US" dirty="0"/>
              <a:t>Allows the placing of code, data and stack portions of the same program in different parts (segment) of memory, for data and code protection</a:t>
            </a:r>
          </a:p>
          <a:p>
            <a:pPr lvl="1">
              <a:buFont typeface="Arial" pitchFamily="34" charset="0"/>
              <a:buChar char="•"/>
            </a:pPr>
            <a:r>
              <a:rPr lang="en-US" dirty="0"/>
              <a:t>Permits a program and/or its data to be put into different areas of memory each time the program is executed, i.e. provision for relocation is done.</a:t>
            </a:r>
          </a:p>
          <a:p>
            <a:endParaRPr lang="en-US" dirty="0"/>
          </a:p>
        </p:txBody>
      </p:sp>
    </p:spTree>
    <p:extLst>
      <p:ext uri="{BB962C8B-B14F-4D97-AF65-F5344CB8AC3E}">
        <p14:creationId xmlns:p14="http://schemas.microsoft.com/office/powerpoint/2010/main" val="3194730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1171976" y="1502089"/>
            <a:ext cx="7688688" cy="3777622"/>
          </a:xfrm>
        </p:spPr>
        <p:txBody>
          <a:bodyPr>
            <a:normAutofit/>
          </a:bodyPr>
          <a:lstStyle/>
          <a:p>
            <a:r>
              <a:rPr lang="en-US" sz="2400" dirty="0"/>
              <a:t>The complete physical address which is </a:t>
            </a:r>
            <a:r>
              <a:rPr lang="en-US" sz="2400" b="1" u="sng" dirty="0">
                <a:solidFill>
                  <a:srgbClr val="FF0000"/>
                </a:solidFill>
              </a:rPr>
              <a:t>20-bits</a:t>
            </a:r>
            <a:r>
              <a:rPr lang="en-US" sz="2400" dirty="0"/>
              <a:t> long is generated using </a:t>
            </a:r>
            <a:r>
              <a:rPr lang="en-US" sz="2400" b="1" dirty="0">
                <a:solidFill>
                  <a:srgbClr val="0070C0"/>
                </a:solidFill>
              </a:rPr>
              <a:t>segment registers </a:t>
            </a:r>
            <a:r>
              <a:rPr lang="en-US" sz="2400" dirty="0"/>
              <a:t>and </a:t>
            </a:r>
            <a:r>
              <a:rPr lang="en-US" sz="2400" b="1" dirty="0">
                <a:solidFill>
                  <a:srgbClr val="7030A0"/>
                </a:solidFill>
              </a:rPr>
              <a:t>offset registers</a:t>
            </a:r>
            <a:r>
              <a:rPr lang="en-US" sz="2400" dirty="0"/>
              <a:t>, each 16 bits long.</a:t>
            </a:r>
          </a:p>
        </p:txBody>
      </p:sp>
      <p:pic>
        <p:nvPicPr>
          <p:cNvPr id="4" name="Picture 3"/>
          <p:cNvPicPr>
            <a:picLocks noChangeAspect="1"/>
          </p:cNvPicPr>
          <p:nvPr/>
        </p:nvPicPr>
        <p:blipFill>
          <a:blip r:embed="rId2"/>
          <a:stretch>
            <a:fillRect/>
          </a:stretch>
        </p:blipFill>
        <p:spPr>
          <a:xfrm>
            <a:off x="4365940" y="3142445"/>
            <a:ext cx="7478332" cy="3408273"/>
          </a:xfrm>
          <a:prstGeom prst="rect">
            <a:avLst/>
          </a:prstGeom>
        </p:spPr>
      </p:pic>
    </p:spTree>
    <p:extLst>
      <p:ext uri="{BB962C8B-B14F-4D97-AF65-F5344CB8AC3E}">
        <p14:creationId xmlns:p14="http://schemas.microsoft.com/office/powerpoint/2010/main" val="4261361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Physical Memory Organisation</a:t>
            </a:r>
          </a:p>
        </p:txBody>
      </p:sp>
      <p:pic>
        <p:nvPicPr>
          <p:cNvPr id="4" name="Content Placeholder 3"/>
          <p:cNvPicPr>
            <a:picLocks noGrp="1" noChangeAspect="1"/>
          </p:cNvPicPr>
          <p:nvPr>
            <p:ph idx="1"/>
          </p:nvPr>
        </p:nvPicPr>
        <p:blipFill rotWithShape="1">
          <a:blip r:embed="rId2"/>
          <a:srcRect t="60788" b="20805"/>
          <a:stretch/>
        </p:blipFill>
        <p:spPr>
          <a:xfrm>
            <a:off x="2923504" y="1905000"/>
            <a:ext cx="9065639" cy="2795789"/>
          </a:xfrm>
          <a:prstGeom prst="rect">
            <a:avLst/>
          </a:prstGeom>
        </p:spPr>
      </p:pic>
      <p:sp>
        <p:nvSpPr>
          <p:cNvPr id="9" name="TextBox 8"/>
          <p:cNvSpPr txBox="1"/>
          <p:nvPr/>
        </p:nvSpPr>
        <p:spPr>
          <a:xfrm>
            <a:off x="1532586" y="5499279"/>
            <a:ext cx="9852337" cy="120032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Gothic"/>
                <a:ea typeface="+mn-ea"/>
                <a:cs typeface="+mn-cs"/>
              </a:rPr>
              <a:t>Certain locations in memory are reserved for specific CPU operations. The locations from FFFF0H to FFFFFH are reserved for operations including jump to initialisation programme and I/O-processor initialisation.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entury Gothic"/>
                <a:ea typeface="+mn-ea"/>
                <a:cs typeface="+mn-cs"/>
              </a:rPr>
              <a:t>The locations 00000H to 003FFH are reserved for </a:t>
            </a:r>
            <a:r>
              <a:rPr kumimoji="0" lang="en-IN" sz="1800" b="0" i="1" u="none" strike="noStrike" kern="1200" cap="none" spc="0" normalizeH="0" baseline="0" noProof="0" dirty="0">
                <a:ln>
                  <a:noFill/>
                </a:ln>
                <a:solidFill>
                  <a:prstClr val="black"/>
                </a:solidFill>
                <a:effectLst/>
                <a:uLnTx/>
                <a:uFillTx/>
                <a:latin typeface="Century Gothic"/>
                <a:ea typeface="+mn-ea"/>
                <a:cs typeface="+mn-cs"/>
              </a:rPr>
              <a:t>interrupt vector table</a:t>
            </a:r>
            <a:r>
              <a:rPr kumimoji="0" lang="en-IN" sz="1800" b="0" i="0" u="none" strike="noStrike" kern="1200" cap="none" spc="0" normalizeH="0" baseline="0" noProof="0" dirty="0">
                <a:ln>
                  <a:noFill/>
                </a:ln>
                <a:solidFill>
                  <a:prstClr val="black"/>
                </a:solidFill>
                <a:effectLst/>
                <a:uLnTx/>
                <a:uFillTx/>
                <a:latin typeface="Century Gothic"/>
                <a:ea typeface="+mn-ea"/>
                <a:cs typeface="+mn-cs"/>
              </a:rPr>
              <a:t>. </a:t>
            </a:r>
          </a:p>
        </p:txBody>
      </p:sp>
    </p:spTree>
    <p:extLst>
      <p:ext uri="{BB962C8B-B14F-4D97-AF65-F5344CB8AC3E}">
        <p14:creationId xmlns:p14="http://schemas.microsoft.com/office/powerpoint/2010/main" val="3696024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434" y="1481629"/>
            <a:ext cx="4194510" cy="1280890"/>
          </a:xfrm>
        </p:spPr>
        <p:txBody>
          <a:bodyPr>
            <a:normAutofit fontScale="90000"/>
          </a:bodyPr>
          <a:lstStyle/>
          <a:p>
            <a:r>
              <a:rPr lang="en-US" dirty="0"/>
              <a:t>Organization of even and odd memory banks in an 8086 based system</a:t>
            </a:r>
          </a:p>
        </p:txBody>
      </p:sp>
      <p:pic>
        <p:nvPicPr>
          <p:cNvPr id="4" name="Content Placeholder 3"/>
          <p:cNvPicPr>
            <a:picLocks noGrp="1" noChangeAspect="1"/>
          </p:cNvPicPr>
          <p:nvPr>
            <p:ph idx="1"/>
          </p:nvPr>
        </p:nvPicPr>
        <p:blipFill>
          <a:blip r:embed="rId2"/>
          <a:stretch>
            <a:fillRect/>
          </a:stretch>
        </p:blipFill>
        <p:spPr>
          <a:xfrm>
            <a:off x="5215944" y="695458"/>
            <a:ext cx="6851561" cy="6027313"/>
          </a:xfrm>
          <a:prstGeom prst="rect">
            <a:avLst/>
          </a:prstGeom>
        </p:spPr>
      </p:pic>
    </p:spTree>
    <p:extLst>
      <p:ext uri="{BB962C8B-B14F-4D97-AF65-F5344CB8AC3E}">
        <p14:creationId xmlns:p14="http://schemas.microsoft.com/office/powerpoint/2010/main" val="1430832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677" y="508200"/>
            <a:ext cx="8911687" cy="959992"/>
          </a:xfrm>
        </p:spPr>
        <p:txBody>
          <a:bodyPr/>
          <a:lstStyle/>
          <a:p>
            <a:r>
              <a:rPr lang="en-US" dirty="0"/>
              <a:t>Addressing Memory</a:t>
            </a:r>
          </a:p>
        </p:txBody>
      </p:sp>
      <p:pic>
        <p:nvPicPr>
          <p:cNvPr id="5" name="Content Placeholder 4"/>
          <p:cNvPicPr>
            <a:picLocks noGrp="1" noChangeAspect="1"/>
          </p:cNvPicPr>
          <p:nvPr>
            <p:ph idx="1"/>
          </p:nvPr>
        </p:nvPicPr>
        <p:blipFill>
          <a:blip r:embed="rId2"/>
          <a:stretch>
            <a:fillRect/>
          </a:stretch>
        </p:blipFill>
        <p:spPr>
          <a:xfrm>
            <a:off x="1880315" y="1287886"/>
            <a:ext cx="8950817" cy="5473521"/>
          </a:xfrm>
          <a:prstGeom prst="rect">
            <a:avLst/>
          </a:prstGeom>
        </p:spPr>
      </p:pic>
    </p:spTree>
    <p:extLst>
      <p:ext uri="{BB962C8B-B14F-4D97-AF65-F5344CB8AC3E}">
        <p14:creationId xmlns:p14="http://schemas.microsoft.com/office/powerpoint/2010/main" val="1197372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E773-82C8-4AFF-B82A-086C912F38F8}"/>
              </a:ext>
            </a:extLst>
          </p:cNvPr>
          <p:cNvSpPr>
            <a:spLocks noGrp="1"/>
          </p:cNvSpPr>
          <p:nvPr>
            <p:ph type="title"/>
          </p:nvPr>
        </p:nvSpPr>
        <p:spPr>
          <a:xfrm>
            <a:off x="2089342" y="3106608"/>
            <a:ext cx="8911687" cy="1280890"/>
          </a:xfrm>
        </p:spPr>
        <p:txBody>
          <a:bodyPr/>
          <a:lstStyle/>
          <a:p>
            <a:pPr algn="ctr"/>
            <a:r>
              <a:rPr lang="en-IN" b="1" dirty="0"/>
              <a:t>Thank You </a:t>
            </a:r>
          </a:p>
        </p:txBody>
      </p:sp>
    </p:spTree>
    <p:extLst>
      <p:ext uri="{BB962C8B-B14F-4D97-AF65-F5344CB8AC3E}">
        <p14:creationId xmlns:p14="http://schemas.microsoft.com/office/powerpoint/2010/main" val="165077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7EB6-9B62-458D-B831-0D3808CBF288}"/>
              </a:ext>
            </a:extLst>
          </p:cNvPr>
          <p:cNvSpPr>
            <a:spLocks noGrp="1"/>
          </p:cNvSpPr>
          <p:nvPr>
            <p:ph type="title"/>
          </p:nvPr>
        </p:nvSpPr>
        <p:spPr>
          <a:xfrm>
            <a:off x="1956821" y="1618022"/>
            <a:ext cx="8911687" cy="2052830"/>
          </a:xfrm>
        </p:spPr>
        <p:txBody>
          <a:bodyPr>
            <a:normAutofit/>
          </a:bodyPr>
          <a:lstStyle/>
          <a:p>
            <a:pPr algn="ctr"/>
            <a:r>
              <a:rPr lang="en-US" sz="4400" b="1" dirty="0">
                <a:latin typeface="Bookman Old Style" panose="02050604050505020204" pitchFamily="18" charset="0"/>
              </a:rPr>
              <a:t>S </a:t>
            </a:r>
            <a:r>
              <a:rPr lang="en-US" sz="4400" dirty="0"/>
              <a:t>–</a:t>
            </a:r>
            <a:r>
              <a:rPr lang="en-US" sz="4400" b="1" dirty="0">
                <a:latin typeface="Bookman Old Style" panose="02050604050505020204" pitchFamily="18" charset="0"/>
              </a:rPr>
              <a:t> 6</a:t>
            </a:r>
            <a:br>
              <a:rPr lang="en-US" sz="3200" dirty="0"/>
            </a:br>
            <a:r>
              <a:rPr lang="en-US" sz="3200" dirty="0"/>
              <a:t>Instruction queue and pipelining </a:t>
            </a:r>
            <a:r>
              <a:rPr lang="en-US" sz="3200" b="1" dirty="0"/>
              <a:t>&amp;</a:t>
            </a:r>
            <a:r>
              <a:rPr lang="en-US" sz="3200" dirty="0"/>
              <a:t> Segmentation of memory used with 8086</a:t>
            </a:r>
            <a:endParaRPr lang="en-IN" sz="3200" dirty="0"/>
          </a:p>
        </p:txBody>
      </p:sp>
      <p:sp>
        <p:nvSpPr>
          <p:cNvPr id="3" name="Title 1">
            <a:extLst>
              <a:ext uri="{FF2B5EF4-FFF2-40B4-BE49-F238E27FC236}">
                <a16:creationId xmlns:a16="http://schemas.microsoft.com/office/drawing/2014/main" id="{1B46C078-3927-4FC9-8E7B-FBF4D4DACDE3}"/>
              </a:ext>
            </a:extLst>
          </p:cNvPr>
          <p:cNvSpPr txBox="1">
            <a:spLocks/>
          </p:cNvSpPr>
          <p:nvPr/>
        </p:nvSpPr>
        <p:spPr>
          <a:xfrm>
            <a:off x="1824300" y="3798004"/>
            <a:ext cx="8911687" cy="205283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latin typeface="Bookman Old Style" panose="02050604050505020204" pitchFamily="18" charset="0"/>
              </a:rPr>
              <a:t>                    S </a:t>
            </a:r>
            <a:r>
              <a:rPr lang="en-US" sz="4400" dirty="0"/>
              <a:t>–</a:t>
            </a:r>
            <a:r>
              <a:rPr lang="en-US" sz="4400" b="1" dirty="0">
                <a:latin typeface="Bookman Old Style" panose="02050604050505020204" pitchFamily="18" charset="0"/>
              </a:rPr>
              <a:t> 7 </a:t>
            </a:r>
            <a:r>
              <a:rPr lang="en-US" sz="3200" b="1" dirty="0">
                <a:latin typeface="Bookman Old Style" panose="02050604050505020204" pitchFamily="18" charset="0"/>
              </a:rPr>
              <a:t>(1 of 2)</a:t>
            </a:r>
            <a:br>
              <a:rPr lang="en-US" sz="3200" dirty="0"/>
            </a:br>
            <a:r>
              <a:rPr lang="en-US" sz="3200" dirty="0"/>
              <a:t>Methods of generating physical address</a:t>
            </a:r>
          </a:p>
          <a:p>
            <a:pPr algn="ctr"/>
            <a:r>
              <a:rPr lang="en-US" sz="3200" dirty="0"/>
              <a:t>in 8086 &amp; </a:t>
            </a:r>
            <a:r>
              <a:rPr lang="en-US" sz="3200" i="1" dirty="0">
                <a:solidFill>
                  <a:schemeClr val="bg1">
                    <a:lumMod val="65000"/>
                  </a:schemeClr>
                </a:solidFill>
              </a:rPr>
              <a:t>Pin signals of 8086: Common signals</a:t>
            </a:r>
            <a:endParaRPr lang="en-IN" sz="3200" i="1" dirty="0">
              <a:solidFill>
                <a:schemeClr val="bg1">
                  <a:lumMod val="65000"/>
                </a:schemeClr>
              </a:solidFill>
            </a:endParaRPr>
          </a:p>
        </p:txBody>
      </p:sp>
    </p:spTree>
    <p:extLst>
      <p:ext uri="{BB962C8B-B14F-4D97-AF65-F5344CB8AC3E}">
        <p14:creationId xmlns:p14="http://schemas.microsoft.com/office/powerpoint/2010/main" val="398920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Queue Operation</a:t>
            </a:r>
          </a:p>
        </p:txBody>
      </p:sp>
      <p:pic>
        <p:nvPicPr>
          <p:cNvPr id="4" name="Content Placeholder 3"/>
          <p:cNvPicPr>
            <a:picLocks noGrp="1" noChangeAspect="1"/>
          </p:cNvPicPr>
          <p:nvPr>
            <p:ph idx="1"/>
          </p:nvPr>
        </p:nvPicPr>
        <p:blipFill rotWithShape="1">
          <a:blip r:embed="rId2"/>
          <a:srcRect t="9658" b="37167"/>
          <a:stretch/>
        </p:blipFill>
        <p:spPr>
          <a:xfrm>
            <a:off x="1674255" y="2004645"/>
            <a:ext cx="9465970" cy="4267366"/>
          </a:xfrm>
          <a:prstGeom prst="rect">
            <a:avLst/>
          </a:prstGeom>
        </p:spPr>
      </p:pic>
    </p:spTree>
    <p:extLst>
      <p:ext uri="{BB962C8B-B14F-4D97-AF65-F5344CB8AC3E}">
        <p14:creationId xmlns:p14="http://schemas.microsoft.com/office/powerpoint/2010/main" val="770589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99803"/>
            <a:ext cx="8911687" cy="599607"/>
          </a:xfrm>
        </p:spPr>
        <p:txBody>
          <a:bodyPr>
            <a:normAutofit fontScale="90000"/>
          </a:bodyPr>
          <a:lstStyle/>
          <a:p>
            <a:r>
              <a:rPr lang="en-US" dirty="0"/>
              <a:t>Queue </a:t>
            </a:r>
            <a:r>
              <a:rPr lang="en-IN" dirty="0"/>
              <a:t>Operation </a:t>
            </a:r>
            <a:r>
              <a:rPr lang="en-IN" dirty="0" err="1"/>
              <a:t>cont</a:t>
            </a:r>
            <a:r>
              <a:rPr lang="en-IN" dirty="0"/>
              <a:t>…</a:t>
            </a:r>
            <a:endParaRPr lang="en-US" dirty="0"/>
          </a:p>
        </p:txBody>
      </p:sp>
      <p:sp>
        <p:nvSpPr>
          <p:cNvPr id="3" name="Content Placeholder 2"/>
          <p:cNvSpPr>
            <a:spLocks noGrp="1"/>
          </p:cNvSpPr>
          <p:nvPr>
            <p:ph idx="1"/>
          </p:nvPr>
        </p:nvSpPr>
        <p:spPr>
          <a:xfrm>
            <a:off x="1409075" y="1004341"/>
            <a:ext cx="10095537" cy="4906881"/>
          </a:xfrm>
        </p:spPr>
        <p:txBody>
          <a:bodyPr/>
          <a:lstStyle/>
          <a:p>
            <a:r>
              <a:rPr lang="en-US" dirty="0"/>
              <a:t>The 8086 has a 6-byte instruction </a:t>
            </a:r>
            <a:r>
              <a:rPr lang="en-US" dirty="0" err="1"/>
              <a:t>prefetch</a:t>
            </a:r>
            <a:r>
              <a:rPr lang="en-US" dirty="0"/>
              <a:t> queue.</a:t>
            </a:r>
          </a:p>
          <a:p>
            <a:r>
              <a:rPr lang="en-US" dirty="0"/>
              <a:t>Thus even the largest  (6-byte) instruction can be </a:t>
            </a:r>
            <a:r>
              <a:rPr lang="en-US" dirty="0" err="1"/>
              <a:t>prefetched</a:t>
            </a:r>
            <a:r>
              <a:rPr lang="en-US" dirty="0"/>
              <a:t> from the memory and stored in the </a:t>
            </a:r>
            <a:r>
              <a:rPr lang="en-US" dirty="0" err="1"/>
              <a:t>prefetched</a:t>
            </a:r>
            <a:r>
              <a:rPr lang="en-US" dirty="0"/>
              <a:t> queue.</a:t>
            </a:r>
          </a:p>
          <a:p>
            <a:r>
              <a:rPr lang="en-US" dirty="0"/>
              <a:t>This results in a faster execution of the instruction.</a:t>
            </a:r>
          </a:p>
          <a:p>
            <a:r>
              <a:rPr lang="en-US" dirty="0"/>
              <a:t>In the beginning, the CS:IP is loaded with the required address from  which the execution is to be started.</a:t>
            </a:r>
          </a:p>
          <a:p>
            <a:r>
              <a:rPr lang="en-US" dirty="0"/>
              <a:t>Initially, the queue will be empty and the microprocessor starts a fetch operation to bring one byte (the first byte) of instruction code, if the CS:IP address is odd or two bytes at a time, if the CS:IP address is even.</a:t>
            </a:r>
          </a:p>
          <a:p>
            <a:r>
              <a:rPr lang="en-US" dirty="0"/>
              <a:t>When the first byte from queue goes for decoding and interpretation, one byte in the queue becomes empty and subsequently the queue is updated.</a:t>
            </a:r>
          </a:p>
          <a:p>
            <a:r>
              <a:rPr lang="en-US" dirty="0"/>
              <a:t>The microprocessor does not perform the next fetch operation till at least two bytes of the instruction queue are emptied.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71094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a:t>
            </a:r>
            <a:r>
              <a:rPr lang="en-IN" dirty="0"/>
              <a:t>Operation </a:t>
            </a:r>
            <a:r>
              <a:rPr lang="en-IN" dirty="0" err="1"/>
              <a:t>cont</a:t>
            </a:r>
            <a:r>
              <a:rPr lang="en-IN" dirty="0"/>
              <a:t>…</a:t>
            </a:r>
            <a:endParaRPr lang="en-US" dirty="0"/>
          </a:p>
        </p:txBody>
      </p:sp>
      <p:sp>
        <p:nvSpPr>
          <p:cNvPr id="3" name="Content Placeholder 2"/>
          <p:cNvSpPr>
            <a:spLocks noGrp="1"/>
          </p:cNvSpPr>
          <p:nvPr>
            <p:ph idx="1"/>
          </p:nvPr>
        </p:nvSpPr>
        <p:spPr>
          <a:xfrm>
            <a:off x="2098623" y="1828800"/>
            <a:ext cx="9405989" cy="4082422"/>
          </a:xfrm>
        </p:spPr>
        <p:txBody>
          <a:bodyPr/>
          <a:lstStyle/>
          <a:p>
            <a:r>
              <a:rPr lang="en-US" dirty="0"/>
              <a:t>The queue is updated after every byte is read from the queue but the fetch cycle is initiated by BIU only  if at least two bytes of the queue are empty and the EU may be concurrently executing the fetched instructions.</a:t>
            </a:r>
          </a:p>
          <a:p>
            <a:r>
              <a:rPr lang="en-US" dirty="0"/>
              <a:t>The next byte after the instruction is completed is again the first </a:t>
            </a:r>
            <a:r>
              <a:rPr lang="en-US" dirty="0" err="1"/>
              <a:t>opcode</a:t>
            </a:r>
            <a:r>
              <a:rPr lang="en-US" dirty="0"/>
              <a:t> byte of the next instruction.</a:t>
            </a:r>
          </a:p>
          <a:p>
            <a:r>
              <a:rPr lang="en-US" dirty="0"/>
              <a:t>A similar procedure is repeated till the complete execution of the program.</a:t>
            </a:r>
          </a:p>
          <a:p>
            <a:r>
              <a:rPr lang="en-US" dirty="0"/>
              <a:t>The fetch operation of the next instruction is overlapped with the execution of the current instruction.</a:t>
            </a:r>
          </a:p>
          <a:p>
            <a:r>
              <a:rPr lang="en-US" dirty="0"/>
              <a:t>While the execution unit is busy in executing an instruction, after it is completely decoded, the bus interface unit may be fetching the bytes of the next instruction from memory, depending upon the queue </a:t>
            </a:r>
            <a:r>
              <a:rPr lang="en-US" dirty="0" err="1"/>
              <a:t>ststus</a:t>
            </a:r>
            <a:r>
              <a:rPr lang="en-US" dirty="0"/>
              <a:t>.</a:t>
            </a:r>
          </a:p>
        </p:txBody>
      </p:sp>
    </p:spTree>
    <p:extLst>
      <p:ext uri="{BB962C8B-B14F-4D97-AF65-F5344CB8AC3E}">
        <p14:creationId xmlns:p14="http://schemas.microsoft.com/office/powerpoint/2010/main" val="4207479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615" y="608806"/>
            <a:ext cx="8911687" cy="730597"/>
          </a:xfrm>
        </p:spPr>
        <p:txBody>
          <a:bodyPr/>
          <a:lstStyle/>
          <a:p>
            <a:r>
              <a:rPr lang="en-US" dirty="0"/>
              <a:t>Instruction Byte Queue</a:t>
            </a:r>
          </a:p>
        </p:txBody>
      </p:sp>
      <p:sp>
        <p:nvSpPr>
          <p:cNvPr id="3" name="Content Placeholder 2"/>
          <p:cNvSpPr>
            <a:spLocks noGrp="1"/>
          </p:cNvSpPr>
          <p:nvPr>
            <p:ph idx="1"/>
          </p:nvPr>
        </p:nvSpPr>
        <p:spPr>
          <a:xfrm>
            <a:off x="657377" y="1365161"/>
            <a:ext cx="4571445" cy="5138670"/>
          </a:xfrm>
        </p:spPr>
        <p:txBody>
          <a:bodyPr/>
          <a:lstStyle/>
          <a:p>
            <a:pPr>
              <a:spcAft>
                <a:spcPts val="1800"/>
              </a:spcAft>
            </a:pPr>
            <a:r>
              <a:rPr lang="en-IN" sz="2000" b="1" dirty="0"/>
              <a:t>To increase the execution speed, BIU fetches as many as six instruction bytes ahead to time from memory.</a:t>
            </a:r>
          </a:p>
          <a:p>
            <a:pPr>
              <a:spcAft>
                <a:spcPts val="1800"/>
              </a:spcAft>
            </a:pPr>
            <a:r>
              <a:rPr lang="en-IN" sz="2000" b="1" dirty="0"/>
              <a:t>All six bytes are then held in first-in-first-out 6-byte register called instruction queue.</a:t>
            </a:r>
          </a:p>
          <a:p>
            <a:pPr>
              <a:spcAft>
                <a:spcPts val="1800"/>
              </a:spcAft>
            </a:pPr>
            <a:r>
              <a:rPr lang="en-IN" sz="2000" b="1" dirty="0"/>
              <a:t>Queue operates on the principle first in first out (FIFO)</a:t>
            </a:r>
          </a:p>
          <a:p>
            <a:pPr>
              <a:spcAft>
                <a:spcPts val="1800"/>
              </a:spcAft>
            </a:pPr>
            <a:r>
              <a:rPr lang="en-IN" sz="2000" b="1" dirty="0"/>
              <a:t>Fetching the next instruction while the current instruction executes is called pipelining</a:t>
            </a:r>
          </a:p>
          <a:p>
            <a:endParaRPr lang="en-US" dirty="0"/>
          </a:p>
        </p:txBody>
      </p:sp>
      <p:pic>
        <p:nvPicPr>
          <p:cNvPr id="5" name="Picture 4"/>
          <p:cNvPicPr>
            <a:picLocks noChangeAspect="1"/>
          </p:cNvPicPr>
          <p:nvPr/>
        </p:nvPicPr>
        <p:blipFill>
          <a:blip r:embed="rId2"/>
          <a:stretch>
            <a:fillRect/>
          </a:stretch>
        </p:blipFill>
        <p:spPr>
          <a:xfrm>
            <a:off x="5138670" y="1365161"/>
            <a:ext cx="7053330" cy="5492839"/>
          </a:xfrm>
          <a:prstGeom prst="rect">
            <a:avLst/>
          </a:prstGeom>
        </p:spPr>
      </p:pic>
    </p:spTree>
    <p:extLst>
      <p:ext uri="{BB962C8B-B14F-4D97-AF65-F5344CB8AC3E}">
        <p14:creationId xmlns:p14="http://schemas.microsoft.com/office/powerpoint/2010/main" val="385152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a:t>
            </a:r>
          </a:p>
        </p:txBody>
      </p:sp>
      <p:pic>
        <p:nvPicPr>
          <p:cNvPr id="1026" name="Picture 2" descr="https://saurabhsengarblog.files.wordpress.com/2015/12/arm_pipeline1.gif?w=84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6683" y="2717442"/>
            <a:ext cx="8654602" cy="1880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2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Segmentation</a:t>
            </a:r>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338" r="4362" b="48030"/>
          <a:stretch/>
        </p:blipFill>
        <p:spPr bwMode="auto">
          <a:xfrm>
            <a:off x="2803160" y="1963712"/>
            <a:ext cx="7600013" cy="400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45371" y="5596753"/>
            <a:ext cx="794478" cy="369332"/>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5" name="TextBox 4"/>
          <p:cNvSpPr txBox="1"/>
          <p:nvPr/>
        </p:nvSpPr>
        <p:spPr>
          <a:xfrm>
            <a:off x="7270230" y="5596753"/>
            <a:ext cx="914400" cy="369332"/>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197886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Segmentation </a:t>
            </a:r>
            <a:r>
              <a:rPr lang="en-US" dirty="0" err="1"/>
              <a:t>cont</a:t>
            </a:r>
            <a:r>
              <a:rPr lang="en-US" dirty="0"/>
              <a:t>…</a:t>
            </a:r>
          </a:p>
        </p:txBody>
      </p:sp>
      <p:sp>
        <p:nvSpPr>
          <p:cNvPr id="3" name="Content Placeholder 2"/>
          <p:cNvSpPr>
            <a:spLocks noGrp="1"/>
          </p:cNvSpPr>
          <p:nvPr>
            <p:ph idx="1"/>
          </p:nvPr>
        </p:nvSpPr>
        <p:spPr/>
        <p:txBody>
          <a:bodyPr>
            <a:normAutofit fontScale="92500"/>
          </a:bodyPr>
          <a:lstStyle/>
          <a:p>
            <a:r>
              <a:rPr lang="en-US" dirty="0"/>
              <a:t>The CPU 8086 is able to address 1Mbytes of physical memory. </a:t>
            </a:r>
          </a:p>
          <a:p>
            <a:r>
              <a:rPr lang="en-US" dirty="0"/>
              <a:t>The complete 1Mbytes memory can be divided into 16 segments, each of 64Kbytes size.</a:t>
            </a:r>
          </a:p>
          <a:p>
            <a:r>
              <a:rPr lang="en-US" dirty="0"/>
              <a:t>The address of the segments may be assigned as 0000H t0 F000H respectively.</a:t>
            </a:r>
          </a:p>
          <a:p>
            <a:r>
              <a:rPr lang="en-US" dirty="0"/>
              <a:t>The offset address values are from 0000H t0 FFFFH so that the physical addresses range from 00000H to FFFFFH.</a:t>
            </a:r>
          </a:p>
          <a:p>
            <a:r>
              <a:rPr lang="en-US" dirty="0"/>
              <a:t>In the above said case, the segments are called non-overlapping segments. </a:t>
            </a:r>
          </a:p>
          <a:p>
            <a:r>
              <a:rPr lang="en-US" dirty="0"/>
              <a:t>If another segment starts before 64Kbytes of the first segment, the two segments are said to be overlapping segments.</a:t>
            </a:r>
          </a:p>
          <a:p>
            <a:r>
              <a:rPr lang="en-US" dirty="0"/>
              <a:t>The area of memory from the start of the second segment to the possible end of the first segment is called an overlapped segment area.</a:t>
            </a:r>
          </a:p>
        </p:txBody>
      </p:sp>
    </p:spTree>
    <p:extLst>
      <p:ext uri="{BB962C8B-B14F-4D97-AF65-F5344CB8AC3E}">
        <p14:creationId xmlns:p14="http://schemas.microsoft.com/office/powerpoint/2010/main" val="18444473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13</TotalTime>
  <Words>803</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Century Gothic</vt:lpstr>
      <vt:lpstr>Wingdings 3</vt:lpstr>
      <vt:lpstr>Wisp</vt:lpstr>
      <vt:lpstr>        18ECC203J – Module 1 Intel 8086 – Architecture, Signals and Features S – 6, 7 (1 of 2)  </vt:lpstr>
      <vt:lpstr>S – 6 Instruction queue and pipelining &amp; Segmentation of memory used with 8086</vt:lpstr>
      <vt:lpstr>The Queue Operation</vt:lpstr>
      <vt:lpstr>Queue Operation cont…</vt:lpstr>
      <vt:lpstr>Queue Operation cont…</vt:lpstr>
      <vt:lpstr>Instruction Byte Queue</vt:lpstr>
      <vt:lpstr>Pipelining</vt:lpstr>
      <vt:lpstr>Memory Segmentation</vt:lpstr>
      <vt:lpstr>Memory Segmentation cont…</vt:lpstr>
      <vt:lpstr>Memory Segmentation cont…</vt:lpstr>
      <vt:lpstr>Cont.</vt:lpstr>
      <vt:lpstr>Physical Memory Organisation</vt:lpstr>
      <vt:lpstr>Organization of even and odd memory banks in an 8086 based system</vt:lpstr>
      <vt:lpstr>Addressing Memory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18ECC203J – Module 1 Intel 8086 – Architecture, Signals and Features S – 4  </dc:title>
  <dc:creator>Mangal Girish</dc:creator>
  <cp:lastModifiedBy>Mangal Girish</cp:lastModifiedBy>
  <cp:revision>3</cp:revision>
  <dcterms:created xsi:type="dcterms:W3CDTF">2020-08-14T05:37:22Z</dcterms:created>
  <dcterms:modified xsi:type="dcterms:W3CDTF">2020-08-14T06:02:44Z</dcterms:modified>
</cp:coreProperties>
</file>