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7" r:id="rId2"/>
    <p:sldId id="522" r:id="rId3"/>
    <p:sldId id="523" r:id="rId4"/>
    <p:sldId id="524" r:id="rId5"/>
    <p:sldId id="258" r:id="rId6"/>
    <p:sldId id="310" r:id="rId7"/>
    <p:sldId id="525" r:id="rId8"/>
    <p:sldId id="526" r:id="rId9"/>
    <p:sldId id="611" r:id="rId10"/>
    <p:sldId id="527" r:id="rId11"/>
    <p:sldId id="528" r:id="rId12"/>
    <p:sldId id="529" r:id="rId13"/>
    <p:sldId id="530" r:id="rId14"/>
    <p:sldId id="531" r:id="rId15"/>
    <p:sldId id="532" r:id="rId16"/>
    <p:sldId id="533" r:id="rId17"/>
    <p:sldId id="534" r:id="rId18"/>
    <p:sldId id="535" r:id="rId19"/>
    <p:sldId id="536" r:id="rId20"/>
    <p:sldId id="537" r:id="rId21"/>
    <p:sldId id="539" r:id="rId22"/>
    <p:sldId id="540" r:id="rId23"/>
    <p:sldId id="541" r:id="rId24"/>
    <p:sldId id="542" r:id="rId25"/>
    <p:sldId id="543" r:id="rId26"/>
    <p:sldId id="544" r:id="rId27"/>
    <p:sldId id="545" r:id="rId28"/>
    <p:sldId id="546"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565" r:id="rId47"/>
    <p:sldId id="566" r:id="rId48"/>
    <p:sldId id="567" r:id="rId49"/>
    <p:sldId id="568" r:id="rId50"/>
    <p:sldId id="569" r:id="rId51"/>
    <p:sldId id="572" r:id="rId52"/>
    <p:sldId id="573" r:id="rId53"/>
    <p:sldId id="574" r:id="rId54"/>
    <p:sldId id="570" r:id="rId55"/>
    <p:sldId id="571" r:id="rId56"/>
    <p:sldId id="575" r:id="rId57"/>
    <p:sldId id="576" r:id="rId58"/>
    <p:sldId id="577" r:id="rId59"/>
    <p:sldId id="580" r:id="rId60"/>
    <p:sldId id="581" r:id="rId61"/>
    <p:sldId id="582" r:id="rId62"/>
    <p:sldId id="583" r:id="rId63"/>
    <p:sldId id="584" r:id="rId64"/>
    <p:sldId id="585" r:id="rId65"/>
    <p:sldId id="586" r:id="rId66"/>
    <p:sldId id="587" r:id="rId67"/>
    <p:sldId id="588" r:id="rId68"/>
    <p:sldId id="589" r:id="rId69"/>
    <p:sldId id="590" r:id="rId70"/>
    <p:sldId id="591" r:id="rId71"/>
    <p:sldId id="592" r:id="rId72"/>
    <p:sldId id="593" r:id="rId73"/>
    <p:sldId id="594" r:id="rId74"/>
    <p:sldId id="595" r:id="rId75"/>
    <p:sldId id="596" r:id="rId76"/>
    <p:sldId id="597" r:id="rId77"/>
    <p:sldId id="598" r:id="rId78"/>
    <p:sldId id="599" r:id="rId79"/>
    <p:sldId id="600" r:id="rId80"/>
    <p:sldId id="601" r:id="rId81"/>
    <p:sldId id="602" r:id="rId82"/>
    <p:sldId id="603" r:id="rId83"/>
    <p:sldId id="604" r:id="rId84"/>
    <p:sldId id="605" r:id="rId85"/>
    <p:sldId id="606" r:id="rId86"/>
    <p:sldId id="607" r:id="rId87"/>
    <p:sldId id="608" r:id="rId88"/>
    <p:sldId id="609" r:id="rId89"/>
    <p:sldId id="610"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tableStyles" Target="tableStyle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D4EBD-F63D-4051-BE0A-BACDBEC863A8}" type="datetimeFigureOut">
              <a:rPr lang="en-US" smtClean="0"/>
              <a:pPr/>
              <a:t>8/23/2022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56CCF-C1D2-4644-A8E8-105839367FA3}" type="slidenum">
              <a:rPr lang="en-US" smtClean="0"/>
              <a:pPr/>
              <a:t>‹#›</a:t>
            </a:fld>
            <a:endParaRPr lang="en-US"/>
          </a:p>
        </p:txBody>
      </p:sp>
    </p:spTree>
    <p:extLst>
      <p:ext uri="{BB962C8B-B14F-4D97-AF65-F5344CB8AC3E}">
        <p14:creationId xmlns:p14="http://schemas.microsoft.com/office/powerpoint/2010/main" val="176651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20</a:t>
            </a:fld>
            <a:endParaRPr lang="en-US"/>
          </a:p>
        </p:txBody>
      </p:sp>
    </p:spTree>
    <p:extLst>
      <p:ext uri="{BB962C8B-B14F-4D97-AF65-F5344CB8AC3E}">
        <p14:creationId xmlns:p14="http://schemas.microsoft.com/office/powerpoint/2010/main" val="1829443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29</a:t>
            </a:fld>
            <a:endParaRPr lang="en-US"/>
          </a:p>
        </p:txBody>
      </p:sp>
    </p:spTree>
    <p:extLst>
      <p:ext uri="{BB962C8B-B14F-4D97-AF65-F5344CB8AC3E}">
        <p14:creationId xmlns:p14="http://schemas.microsoft.com/office/powerpoint/2010/main" val="2921923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30</a:t>
            </a:fld>
            <a:endParaRPr lang="en-US"/>
          </a:p>
        </p:txBody>
      </p:sp>
    </p:spTree>
    <p:extLst>
      <p:ext uri="{BB962C8B-B14F-4D97-AF65-F5344CB8AC3E}">
        <p14:creationId xmlns:p14="http://schemas.microsoft.com/office/powerpoint/2010/main" val="1082931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31</a:t>
            </a:fld>
            <a:endParaRPr lang="en-US"/>
          </a:p>
        </p:txBody>
      </p:sp>
    </p:spTree>
    <p:extLst>
      <p:ext uri="{BB962C8B-B14F-4D97-AF65-F5344CB8AC3E}">
        <p14:creationId xmlns:p14="http://schemas.microsoft.com/office/powerpoint/2010/main" val="2342862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32</a:t>
            </a:fld>
            <a:endParaRPr lang="en-US"/>
          </a:p>
        </p:txBody>
      </p:sp>
    </p:spTree>
    <p:extLst>
      <p:ext uri="{BB962C8B-B14F-4D97-AF65-F5344CB8AC3E}">
        <p14:creationId xmlns:p14="http://schemas.microsoft.com/office/powerpoint/2010/main" val="2201454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33</a:t>
            </a:fld>
            <a:endParaRPr lang="en-US"/>
          </a:p>
        </p:txBody>
      </p:sp>
    </p:spTree>
    <p:extLst>
      <p:ext uri="{BB962C8B-B14F-4D97-AF65-F5344CB8AC3E}">
        <p14:creationId xmlns:p14="http://schemas.microsoft.com/office/powerpoint/2010/main" val="67731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34</a:t>
            </a:fld>
            <a:endParaRPr lang="en-US"/>
          </a:p>
        </p:txBody>
      </p:sp>
    </p:spTree>
    <p:extLst>
      <p:ext uri="{BB962C8B-B14F-4D97-AF65-F5344CB8AC3E}">
        <p14:creationId xmlns:p14="http://schemas.microsoft.com/office/powerpoint/2010/main" val="707153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35</a:t>
            </a:fld>
            <a:endParaRPr lang="en-US"/>
          </a:p>
        </p:txBody>
      </p:sp>
    </p:spTree>
    <p:extLst>
      <p:ext uri="{BB962C8B-B14F-4D97-AF65-F5344CB8AC3E}">
        <p14:creationId xmlns:p14="http://schemas.microsoft.com/office/powerpoint/2010/main" val="3484951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36</a:t>
            </a:fld>
            <a:endParaRPr lang="en-US"/>
          </a:p>
        </p:txBody>
      </p:sp>
    </p:spTree>
    <p:extLst>
      <p:ext uri="{BB962C8B-B14F-4D97-AF65-F5344CB8AC3E}">
        <p14:creationId xmlns:p14="http://schemas.microsoft.com/office/powerpoint/2010/main" val="1512261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37</a:t>
            </a:fld>
            <a:endParaRPr lang="en-US"/>
          </a:p>
        </p:txBody>
      </p:sp>
    </p:spTree>
    <p:extLst>
      <p:ext uri="{BB962C8B-B14F-4D97-AF65-F5344CB8AC3E}">
        <p14:creationId xmlns:p14="http://schemas.microsoft.com/office/powerpoint/2010/main" val="3186511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38</a:t>
            </a:fld>
            <a:endParaRPr lang="en-US"/>
          </a:p>
        </p:txBody>
      </p:sp>
    </p:spTree>
    <p:extLst>
      <p:ext uri="{BB962C8B-B14F-4D97-AF65-F5344CB8AC3E}">
        <p14:creationId xmlns:p14="http://schemas.microsoft.com/office/powerpoint/2010/main" val="120799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21</a:t>
            </a:fld>
            <a:endParaRPr lang="en-US"/>
          </a:p>
        </p:txBody>
      </p:sp>
    </p:spTree>
    <p:extLst>
      <p:ext uri="{BB962C8B-B14F-4D97-AF65-F5344CB8AC3E}">
        <p14:creationId xmlns:p14="http://schemas.microsoft.com/office/powerpoint/2010/main" val="164773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39</a:t>
            </a:fld>
            <a:endParaRPr lang="en-US"/>
          </a:p>
        </p:txBody>
      </p:sp>
    </p:spTree>
    <p:extLst>
      <p:ext uri="{BB962C8B-B14F-4D97-AF65-F5344CB8AC3E}">
        <p14:creationId xmlns:p14="http://schemas.microsoft.com/office/powerpoint/2010/main" val="185177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40</a:t>
            </a:fld>
            <a:endParaRPr lang="en-US"/>
          </a:p>
        </p:txBody>
      </p:sp>
    </p:spTree>
    <p:extLst>
      <p:ext uri="{BB962C8B-B14F-4D97-AF65-F5344CB8AC3E}">
        <p14:creationId xmlns:p14="http://schemas.microsoft.com/office/powerpoint/2010/main" val="2174655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41</a:t>
            </a:fld>
            <a:endParaRPr lang="en-US"/>
          </a:p>
        </p:txBody>
      </p:sp>
    </p:spTree>
    <p:extLst>
      <p:ext uri="{BB962C8B-B14F-4D97-AF65-F5344CB8AC3E}">
        <p14:creationId xmlns:p14="http://schemas.microsoft.com/office/powerpoint/2010/main" val="1758961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42</a:t>
            </a:fld>
            <a:endParaRPr lang="en-US"/>
          </a:p>
        </p:txBody>
      </p:sp>
    </p:spTree>
    <p:extLst>
      <p:ext uri="{BB962C8B-B14F-4D97-AF65-F5344CB8AC3E}">
        <p14:creationId xmlns:p14="http://schemas.microsoft.com/office/powerpoint/2010/main" val="3952312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43</a:t>
            </a:fld>
            <a:endParaRPr lang="en-US"/>
          </a:p>
        </p:txBody>
      </p:sp>
    </p:spTree>
    <p:extLst>
      <p:ext uri="{BB962C8B-B14F-4D97-AF65-F5344CB8AC3E}">
        <p14:creationId xmlns:p14="http://schemas.microsoft.com/office/powerpoint/2010/main" val="810730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44</a:t>
            </a:fld>
            <a:endParaRPr lang="en-US"/>
          </a:p>
        </p:txBody>
      </p:sp>
    </p:spTree>
    <p:extLst>
      <p:ext uri="{BB962C8B-B14F-4D97-AF65-F5344CB8AC3E}">
        <p14:creationId xmlns:p14="http://schemas.microsoft.com/office/powerpoint/2010/main" val="1394742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45</a:t>
            </a:fld>
            <a:endParaRPr lang="en-US"/>
          </a:p>
        </p:txBody>
      </p:sp>
    </p:spTree>
    <p:extLst>
      <p:ext uri="{BB962C8B-B14F-4D97-AF65-F5344CB8AC3E}">
        <p14:creationId xmlns:p14="http://schemas.microsoft.com/office/powerpoint/2010/main" val="2659214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46</a:t>
            </a:fld>
            <a:endParaRPr lang="en-US"/>
          </a:p>
        </p:txBody>
      </p:sp>
    </p:spTree>
    <p:extLst>
      <p:ext uri="{BB962C8B-B14F-4D97-AF65-F5344CB8AC3E}">
        <p14:creationId xmlns:p14="http://schemas.microsoft.com/office/powerpoint/2010/main" val="382673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47</a:t>
            </a:fld>
            <a:endParaRPr lang="en-US"/>
          </a:p>
        </p:txBody>
      </p:sp>
    </p:spTree>
    <p:extLst>
      <p:ext uri="{BB962C8B-B14F-4D97-AF65-F5344CB8AC3E}">
        <p14:creationId xmlns:p14="http://schemas.microsoft.com/office/powerpoint/2010/main" val="706194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48</a:t>
            </a:fld>
            <a:endParaRPr lang="en-US"/>
          </a:p>
        </p:txBody>
      </p:sp>
    </p:spTree>
    <p:extLst>
      <p:ext uri="{BB962C8B-B14F-4D97-AF65-F5344CB8AC3E}">
        <p14:creationId xmlns:p14="http://schemas.microsoft.com/office/powerpoint/2010/main" val="228946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22</a:t>
            </a:fld>
            <a:endParaRPr lang="en-US"/>
          </a:p>
        </p:txBody>
      </p:sp>
    </p:spTree>
    <p:extLst>
      <p:ext uri="{BB962C8B-B14F-4D97-AF65-F5344CB8AC3E}">
        <p14:creationId xmlns:p14="http://schemas.microsoft.com/office/powerpoint/2010/main" val="4101442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49</a:t>
            </a:fld>
            <a:endParaRPr lang="en-US"/>
          </a:p>
        </p:txBody>
      </p:sp>
    </p:spTree>
    <p:extLst>
      <p:ext uri="{BB962C8B-B14F-4D97-AF65-F5344CB8AC3E}">
        <p14:creationId xmlns:p14="http://schemas.microsoft.com/office/powerpoint/2010/main" val="4122718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50</a:t>
            </a:fld>
            <a:endParaRPr lang="en-US"/>
          </a:p>
        </p:txBody>
      </p:sp>
    </p:spTree>
    <p:extLst>
      <p:ext uri="{BB962C8B-B14F-4D97-AF65-F5344CB8AC3E}">
        <p14:creationId xmlns:p14="http://schemas.microsoft.com/office/powerpoint/2010/main" val="44050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51</a:t>
            </a:fld>
            <a:endParaRPr lang="en-US"/>
          </a:p>
        </p:txBody>
      </p:sp>
    </p:spTree>
    <p:extLst>
      <p:ext uri="{BB962C8B-B14F-4D97-AF65-F5344CB8AC3E}">
        <p14:creationId xmlns:p14="http://schemas.microsoft.com/office/powerpoint/2010/main" val="838116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52</a:t>
            </a:fld>
            <a:endParaRPr lang="en-US"/>
          </a:p>
        </p:txBody>
      </p:sp>
    </p:spTree>
    <p:extLst>
      <p:ext uri="{BB962C8B-B14F-4D97-AF65-F5344CB8AC3E}">
        <p14:creationId xmlns:p14="http://schemas.microsoft.com/office/powerpoint/2010/main" val="21163649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53</a:t>
            </a:fld>
            <a:endParaRPr lang="en-US"/>
          </a:p>
        </p:txBody>
      </p:sp>
    </p:spTree>
    <p:extLst>
      <p:ext uri="{BB962C8B-B14F-4D97-AF65-F5344CB8AC3E}">
        <p14:creationId xmlns:p14="http://schemas.microsoft.com/office/powerpoint/2010/main" val="2930476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54</a:t>
            </a:fld>
            <a:endParaRPr lang="en-US"/>
          </a:p>
        </p:txBody>
      </p:sp>
    </p:spTree>
    <p:extLst>
      <p:ext uri="{BB962C8B-B14F-4D97-AF65-F5344CB8AC3E}">
        <p14:creationId xmlns:p14="http://schemas.microsoft.com/office/powerpoint/2010/main" val="1232302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55</a:t>
            </a:fld>
            <a:endParaRPr lang="en-US"/>
          </a:p>
        </p:txBody>
      </p:sp>
    </p:spTree>
    <p:extLst>
      <p:ext uri="{BB962C8B-B14F-4D97-AF65-F5344CB8AC3E}">
        <p14:creationId xmlns:p14="http://schemas.microsoft.com/office/powerpoint/2010/main" val="2165425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56</a:t>
            </a:fld>
            <a:endParaRPr lang="en-US"/>
          </a:p>
        </p:txBody>
      </p:sp>
    </p:spTree>
    <p:extLst>
      <p:ext uri="{BB962C8B-B14F-4D97-AF65-F5344CB8AC3E}">
        <p14:creationId xmlns:p14="http://schemas.microsoft.com/office/powerpoint/2010/main" val="3942888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57</a:t>
            </a:fld>
            <a:endParaRPr lang="en-US"/>
          </a:p>
        </p:txBody>
      </p:sp>
    </p:spTree>
    <p:extLst>
      <p:ext uri="{BB962C8B-B14F-4D97-AF65-F5344CB8AC3E}">
        <p14:creationId xmlns:p14="http://schemas.microsoft.com/office/powerpoint/2010/main" val="243200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58</a:t>
            </a:fld>
            <a:endParaRPr lang="en-US"/>
          </a:p>
        </p:txBody>
      </p:sp>
    </p:spTree>
    <p:extLst>
      <p:ext uri="{BB962C8B-B14F-4D97-AF65-F5344CB8AC3E}">
        <p14:creationId xmlns:p14="http://schemas.microsoft.com/office/powerpoint/2010/main" val="244694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23</a:t>
            </a:fld>
            <a:endParaRPr lang="en-US"/>
          </a:p>
        </p:txBody>
      </p:sp>
    </p:spTree>
    <p:extLst>
      <p:ext uri="{BB962C8B-B14F-4D97-AF65-F5344CB8AC3E}">
        <p14:creationId xmlns:p14="http://schemas.microsoft.com/office/powerpoint/2010/main" val="31820824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59</a:t>
            </a:fld>
            <a:endParaRPr lang="en-US"/>
          </a:p>
        </p:txBody>
      </p:sp>
    </p:spTree>
    <p:extLst>
      <p:ext uri="{BB962C8B-B14F-4D97-AF65-F5344CB8AC3E}">
        <p14:creationId xmlns:p14="http://schemas.microsoft.com/office/powerpoint/2010/main" val="27559179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60</a:t>
            </a:fld>
            <a:endParaRPr lang="en-US"/>
          </a:p>
        </p:txBody>
      </p:sp>
    </p:spTree>
    <p:extLst>
      <p:ext uri="{BB962C8B-B14F-4D97-AF65-F5344CB8AC3E}">
        <p14:creationId xmlns:p14="http://schemas.microsoft.com/office/powerpoint/2010/main" val="3819072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61</a:t>
            </a:fld>
            <a:endParaRPr lang="en-US"/>
          </a:p>
        </p:txBody>
      </p:sp>
    </p:spTree>
    <p:extLst>
      <p:ext uri="{BB962C8B-B14F-4D97-AF65-F5344CB8AC3E}">
        <p14:creationId xmlns:p14="http://schemas.microsoft.com/office/powerpoint/2010/main" val="279693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62</a:t>
            </a:fld>
            <a:endParaRPr lang="en-US"/>
          </a:p>
        </p:txBody>
      </p:sp>
    </p:spTree>
    <p:extLst>
      <p:ext uri="{BB962C8B-B14F-4D97-AF65-F5344CB8AC3E}">
        <p14:creationId xmlns:p14="http://schemas.microsoft.com/office/powerpoint/2010/main" val="3628805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63</a:t>
            </a:fld>
            <a:endParaRPr lang="en-US"/>
          </a:p>
        </p:txBody>
      </p:sp>
    </p:spTree>
    <p:extLst>
      <p:ext uri="{BB962C8B-B14F-4D97-AF65-F5344CB8AC3E}">
        <p14:creationId xmlns:p14="http://schemas.microsoft.com/office/powerpoint/2010/main" val="2345151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64</a:t>
            </a:fld>
            <a:endParaRPr lang="en-US"/>
          </a:p>
        </p:txBody>
      </p:sp>
    </p:spTree>
    <p:extLst>
      <p:ext uri="{BB962C8B-B14F-4D97-AF65-F5344CB8AC3E}">
        <p14:creationId xmlns:p14="http://schemas.microsoft.com/office/powerpoint/2010/main" val="1148613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65</a:t>
            </a:fld>
            <a:endParaRPr lang="en-US"/>
          </a:p>
        </p:txBody>
      </p:sp>
    </p:spTree>
    <p:extLst>
      <p:ext uri="{BB962C8B-B14F-4D97-AF65-F5344CB8AC3E}">
        <p14:creationId xmlns:p14="http://schemas.microsoft.com/office/powerpoint/2010/main" val="3242404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66</a:t>
            </a:fld>
            <a:endParaRPr lang="en-US"/>
          </a:p>
        </p:txBody>
      </p:sp>
    </p:spTree>
    <p:extLst>
      <p:ext uri="{BB962C8B-B14F-4D97-AF65-F5344CB8AC3E}">
        <p14:creationId xmlns:p14="http://schemas.microsoft.com/office/powerpoint/2010/main" val="1051260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67</a:t>
            </a:fld>
            <a:endParaRPr lang="en-US"/>
          </a:p>
        </p:txBody>
      </p:sp>
    </p:spTree>
    <p:extLst>
      <p:ext uri="{BB962C8B-B14F-4D97-AF65-F5344CB8AC3E}">
        <p14:creationId xmlns:p14="http://schemas.microsoft.com/office/powerpoint/2010/main" val="4133623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68</a:t>
            </a:fld>
            <a:endParaRPr lang="en-US"/>
          </a:p>
        </p:txBody>
      </p:sp>
    </p:spTree>
    <p:extLst>
      <p:ext uri="{BB962C8B-B14F-4D97-AF65-F5344CB8AC3E}">
        <p14:creationId xmlns:p14="http://schemas.microsoft.com/office/powerpoint/2010/main" val="133036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24</a:t>
            </a:fld>
            <a:endParaRPr lang="en-US"/>
          </a:p>
        </p:txBody>
      </p:sp>
    </p:spTree>
    <p:extLst>
      <p:ext uri="{BB962C8B-B14F-4D97-AF65-F5344CB8AC3E}">
        <p14:creationId xmlns:p14="http://schemas.microsoft.com/office/powerpoint/2010/main" val="3309139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69</a:t>
            </a:fld>
            <a:endParaRPr lang="en-US"/>
          </a:p>
        </p:txBody>
      </p:sp>
    </p:spTree>
    <p:extLst>
      <p:ext uri="{BB962C8B-B14F-4D97-AF65-F5344CB8AC3E}">
        <p14:creationId xmlns:p14="http://schemas.microsoft.com/office/powerpoint/2010/main" val="33348239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70</a:t>
            </a:fld>
            <a:endParaRPr lang="en-US"/>
          </a:p>
        </p:txBody>
      </p:sp>
    </p:spTree>
    <p:extLst>
      <p:ext uri="{BB962C8B-B14F-4D97-AF65-F5344CB8AC3E}">
        <p14:creationId xmlns:p14="http://schemas.microsoft.com/office/powerpoint/2010/main" val="3001230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71</a:t>
            </a:fld>
            <a:endParaRPr lang="en-US"/>
          </a:p>
        </p:txBody>
      </p:sp>
    </p:spTree>
    <p:extLst>
      <p:ext uri="{BB962C8B-B14F-4D97-AF65-F5344CB8AC3E}">
        <p14:creationId xmlns:p14="http://schemas.microsoft.com/office/powerpoint/2010/main" val="9240454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72</a:t>
            </a:fld>
            <a:endParaRPr lang="en-US"/>
          </a:p>
        </p:txBody>
      </p:sp>
    </p:spTree>
    <p:extLst>
      <p:ext uri="{BB962C8B-B14F-4D97-AF65-F5344CB8AC3E}">
        <p14:creationId xmlns:p14="http://schemas.microsoft.com/office/powerpoint/2010/main" val="17936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73</a:t>
            </a:fld>
            <a:endParaRPr lang="en-US"/>
          </a:p>
        </p:txBody>
      </p:sp>
    </p:spTree>
    <p:extLst>
      <p:ext uri="{BB962C8B-B14F-4D97-AF65-F5344CB8AC3E}">
        <p14:creationId xmlns:p14="http://schemas.microsoft.com/office/powerpoint/2010/main" val="31344550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74</a:t>
            </a:fld>
            <a:endParaRPr lang="en-US"/>
          </a:p>
        </p:txBody>
      </p:sp>
    </p:spTree>
    <p:extLst>
      <p:ext uri="{BB962C8B-B14F-4D97-AF65-F5344CB8AC3E}">
        <p14:creationId xmlns:p14="http://schemas.microsoft.com/office/powerpoint/2010/main" val="35604960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75</a:t>
            </a:fld>
            <a:endParaRPr lang="en-US"/>
          </a:p>
        </p:txBody>
      </p:sp>
    </p:spTree>
    <p:extLst>
      <p:ext uri="{BB962C8B-B14F-4D97-AF65-F5344CB8AC3E}">
        <p14:creationId xmlns:p14="http://schemas.microsoft.com/office/powerpoint/2010/main" val="17602253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76</a:t>
            </a:fld>
            <a:endParaRPr lang="en-US"/>
          </a:p>
        </p:txBody>
      </p:sp>
    </p:spTree>
    <p:extLst>
      <p:ext uri="{BB962C8B-B14F-4D97-AF65-F5344CB8AC3E}">
        <p14:creationId xmlns:p14="http://schemas.microsoft.com/office/powerpoint/2010/main" val="2829731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77</a:t>
            </a:fld>
            <a:endParaRPr lang="en-US"/>
          </a:p>
        </p:txBody>
      </p:sp>
    </p:spTree>
    <p:extLst>
      <p:ext uri="{BB962C8B-B14F-4D97-AF65-F5344CB8AC3E}">
        <p14:creationId xmlns:p14="http://schemas.microsoft.com/office/powerpoint/2010/main" val="18275114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78</a:t>
            </a:fld>
            <a:endParaRPr lang="en-US"/>
          </a:p>
        </p:txBody>
      </p:sp>
    </p:spTree>
    <p:extLst>
      <p:ext uri="{BB962C8B-B14F-4D97-AF65-F5344CB8AC3E}">
        <p14:creationId xmlns:p14="http://schemas.microsoft.com/office/powerpoint/2010/main" val="371427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25</a:t>
            </a:fld>
            <a:endParaRPr lang="en-US"/>
          </a:p>
        </p:txBody>
      </p:sp>
    </p:spTree>
    <p:extLst>
      <p:ext uri="{BB962C8B-B14F-4D97-AF65-F5344CB8AC3E}">
        <p14:creationId xmlns:p14="http://schemas.microsoft.com/office/powerpoint/2010/main" val="24186702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79</a:t>
            </a:fld>
            <a:endParaRPr lang="en-US"/>
          </a:p>
        </p:txBody>
      </p:sp>
    </p:spTree>
    <p:extLst>
      <p:ext uri="{BB962C8B-B14F-4D97-AF65-F5344CB8AC3E}">
        <p14:creationId xmlns:p14="http://schemas.microsoft.com/office/powerpoint/2010/main" val="2238386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80</a:t>
            </a:fld>
            <a:endParaRPr lang="en-US"/>
          </a:p>
        </p:txBody>
      </p:sp>
    </p:spTree>
    <p:extLst>
      <p:ext uri="{BB962C8B-B14F-4D97-AF65-F5344CB8AC3E}">
        <p14:creationId xmlns:p14="http://schemas.microsoft.com/office/powerpoint/2010/main" val="39621880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81</a:t>
            </a:fld>
            <a:endParaRPr lang="en-US"/>
          </a:p>
        </p:txBody>
      </p:sp>
    </p:spTree>
    <p:extLst>
      <p:ext uri="{BB962C8B-B14F-4D97-AF65-F5344CB8AC3E}">
        <p14:creationId xmlns:p14="http://schemas.microsoft.com/office/powerpoint/2010/main" val="1947401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82</a:t>
            </a:fld>
            <a:endParaRPr lang="en-US"/>
          </a:p>
        </p:txBody>
      </p:sp>
    </p:spTree>
    <p:extLst>
      <p:ext uri="{BB962C8B-B14F-4D97-AF65-F5344CB8AC3E}">
        <p14:creationId xmlns:p14="http://schemas.microsoft.com/office/powerpoint/2010/main" val="28588777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83</a:t>
            </a:fld>
            <a:endParaRPr lang="en-US"/>
          </a:p>
        </p:txBody>
      </p:sp>
    </p:spTree>
    <p:extLst>
      <p:ext uri="{BB962C8B-B14F-4D97-AF65-F5344CB8AC3E}">
        <p14:creationId xmlns:p14="http://schemas.microsoft.com/office/powerpoint/2010/main" val="3763282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84</a:t>
            </a:fld>
            <a:endParaRPr lang="en-US"/>
          </a:p>
        </p:txBody>
      </p:sp>
    </p:spTree>
    <p:extLst>
      <p:ext uri="{BB962C8B-B14F-4D97-AF65-F5344CB8AC3E}">
        <p14:creationId xmlns:p14="http://schemas.microsoft.com/office/powerpoint/2010/main" val="18083102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85</a:t>
            </a:fld>
            <a:endParaRPr lang="en-US"/>
          </a:p>
        </p:txBody>
      </p:sp>
    </p:spTree>
    <p:extLst>
      <p:ext uri="{BB962C8B-B14F-4D97-AF65-F5344CB8AC3E}">
        <p14:creationId xmlns:p14="http://schemas.microsoft.com/office/powerpoint/2010/main" val="25462196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86</a:t>
            </a:fld>
            <a:endParaRPr lang="en-US"/>
          </a:p>
        </p:txBody>
      </p:sp>
    </p:spTree>
    <p:extLst>
      <p:ext uri="{BB962C8B-B14F-4D97-AF65-F5344CB8AC3E}">
        <p14:creationId xmlns:p14="http://schemas.microsoft.com/office/powerpoint/2010/main" val="36376643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87</a:t>
            </a:fld>
            <a:endParaRPr lang="en-US"/>
          </a:p>
        </p:txBody>
      </p:sp>
    </p:spTree>
    <p:extLst>
      <p:ext uri="{BB962C8B-B14F-4D97-AF65-F5344CB8AC3E}">
        <p14:creationId xmlns:p14="http://schemas.microsoft.com/office/powerpoint/2010/main" val="34963472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88</a:t>
            </a:fld>
            <a:endParaRPr lang="en-US"/>
          </a:p>
        </p:txBody>
      </p:sp>
    </p:spTree>
    <p:extLst>
      <p:ext uri="{BB962C8B-B14F-4D97-AF65-F5344CB8AC3E}">
        <p14:creationId xmlns:p14="http://schemas.microsoft.com/office/powerpoint/2010/main" val="317364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26</a:t>
            </a:fld>
            <a:endParaRPr lang="en-US"/>
          </a:p>
        </p:txBody>
      </p:sp>
    </p:spTree>
    <p:extLst>
      <p:ext uri="{BB962C8B-B14F-4D97-AF65-F5344CB8AC3E}">
        <p14:creationId xmlns:p14="http://schemas.microsoft.com/office/powerpoint/2010/main" val="21664996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89</a:t>
            </a:fld>
            <a:endParaRPr lang="en-US"/>
          </a:p>
        </p:txBody>
      </p:sp>
    </p:spTree>
    <p:extLst>
      <p:ext uri="{BB962C8B-B14F-4D97-AF65-F5344CB8AC3E}">
        <p14:creationId xmlns:p14="http://schemas.microsoft.com/office/powerpoint/2010/main" val="424458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27</a:t>
            </a:fld>
            <a:endParaRPr lang="en-US"/>
          </a:p>
        </p:txBody>
      </p:sp>
    </p:spTree>
    <p:extLst>
      <p:ext uri="{BB962C8B-B14F-4D97-AF65-F5344CB8AC3E}">
        <p14:creationId xmlns:p14="http://schemas.microsoft.com/office/powerpoint/2010/main" val="1491975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28</a:t>
            </a:fld>
            <a:endParaRPr lang="en-US"/>
          </a:p>
        </p:txBody>
      </p:sp>
    </p:spTree>
    <p:extLst>
      <p:ext uri="{BB962C8B-B14F-4D97-AF65-F5344CB8AC3E}">
        <p14:creationId xmlns:p14="http://schemas.microsoft.com/office/powerpoint/2010/main" val="141551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ED547B-29A5-4DDE-B844-9EE01CA30A8F}" type="datetime1">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04E00C-C7C4-4065-B335-352E4776BAD2}" type="datetime1">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1970-6C19-4732-A79F-15E68F8B4048}" type="datetime1">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824E1-FAA2-4D51-847D-48B51CE8DDE8}" type="datetime1">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66B68B-D039-45C9-A5D6-658E73BE1A94}" type="datetime1">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BBFFB-6C55-4360-957A-E23EEAD6D2FD}" type="datetime1">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0731FE-1828-4F3C-9BDF-19FF4F4B9984}" type="datetime1">
              <a:rPr lang="en-US" smtClean="0"/>
              <a:pPr/>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B38B0C-02AB-49B1-B20E-E8C8849FDABC}" type="datetime1">
              <a:rPr lang="en-US" smtClean="0"/>
              <a:pPr/>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A3236-D55A-45F2-BAD7-FC81B96530E9}" type="datetime1">
              <a:rPr lang="en-US" smtClean="0"/>
              <a:pPr/>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F3BA4-6CD8-49E5-92DD-BD17448D21D8}" type="datetime1">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B4794-BB1E-4F7F-81AB-408430B8B473}" type="datetime1">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FC601-BDF2-4DC7-A1C9-DFAE8D59EA46}" type="datetime1">
              <a:rPr lang="en-US" smtClean="0"/>
              <a:pPr/>
              <a:t>8/23/2022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71E9E-17A7-4356-BB16-F7D293C4A5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hyperlink" Target="http://www.jolla.com/" TargetMode="External"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2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7.png" /></Relationships>
</file>

<file path=ppt/slides/_rels/slide2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1.xml" /><Relationship Id="rId4" Type="http://schemas.openxmlformats.org/officeDocument/2006/relationships/image" Target="../media/image8.png" /></Relationships>
</file>

<file path=ppt/slides/_rels/slide3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1.xml" /><Relationship Id="rId1" Type="http://schemas.openxmlformats.org/officeDocument/2006/relationships/slideLayout" Target="../slideLayouts/slideLayout1.xml" /><Relationship Id="rId4" Type="http://schemas.openxmlformats.org/officeDocument/2006/relationships/hyperlink" Target="https://www.lifewire.com/imessage-apps-and-stickers-4115336" TargetMode="External" /></Relationships>
</file>

<file path=ppt/slides/_rels/slide4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2.xml" /><Relationship Id="rId1" Type="http://schemas.openxmlformats.org/officeDocument/2006/relationships/slideLayout" Target="../slideLayouts/slideLayout1.xml" /><Relationship Id="rId4" Type="http://schemas.openxmlformats.org/officeDocument/2006/relationships/hyperlink" Target="https://www.lifewire.com/imessage-apps-and-stickers-4115336" TargetMode="External" /></Relationships>
</file>

<file path=ppt/slides/_rels/slide4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3.xml" /><Relationship Id="rId1" Type="http://schemas.openxmlformats.org/officeDocument/2006/relationships/slideLayout" Target="../slideLayouts/slideLayout1.xml" /><Relationship Id="rId4" Type="http://schemas.openxmlformats.org/officeDocument/2006/relationships/hyperlink" Target="https://www.lifewire.com/imessage-apps-and-stickers-4115336" TargetMode="External" /></Relationships>
</file>

<file path=ppt/slides/_rels/slide4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4.xml" /><Relationship Id="rId1" Type="http://schemas.openxmlformats.org/officeDocument/2006/relationships/slideLayout" Target="../slideLayouts/slideLayout1.xml" /><Relationship Id="rId4" Type="http://schemas.openxmlformats.org/officeDocument/2006/relationships/hyperlink" Target="https://www.lifewire.com/imessage-apps-and-stickers-4115336" TargetMode="External" /></Relationships>
</file>

<file path=ppt/slides/_rels/slide4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5.xml" /><Relationship Id="rId1" Type="http://schemas.openxmlformats.org/officeDocument/2006/relationships/slideLayout" Target="../slideLayouts/slideLayout1.xml" /><Relationship Id="rId4" Type="http://schemas.openxmlformats.org/officeDocument/2006/relationships/hyperlink" Target="https://www.lifewire.com/imessage-apps-and-stickers-4115336" TargetMode="External" /></Relationships>
</file>

<file path=ppt/slides/_rels/slide4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4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4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9.xml" /><Relationship Id="rId1" Type="http://schemas.openxmlformats.org/officeDocument/2006/relationships/slideLayout" Target="../slideLayouts/slideLayout1.xml" /><Relationship Id="rId4" Type="http://schemas.openxmlformats.org/officeDocument/2006/relationships/image" Target="../media/image9.png" /></Relationships>
</file>

<file path=ppt/slides/_rels/slide4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5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5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3.xml" /><Relationship Id="rId1" Type="http://schemas.openxmlformats.org/officeDocument/2006/relationships/slideLayout" Target="../slideLayouts/slideLayout1.xml" /></Relationships>
</file>

<file path=ppt/slides/_rels/slide5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4.xml" /><Relationship Id="rId1" Type="http://schemas.openxmlformats.org/officeDocument/2006/relationships/slideLayout" Target="../slideLayouts/slideLayout1.xml" /></Relationships>
</file>

<file path=ppt/slides/_rels/slide5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5.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5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7.xml" /><Relationship Id="rId1" Type="http://schemas.openxmlformats.org/officeDocument/2006/relationships/slideLayout" Target="../slideLayouts/slideLayout1.xml" /></Relationships>
</file>

<file path=ppt/slides/_rels/slide5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8.xml" /><Relationship Id="rId1" Type="http://schemas.openxmlformats.org/officeDocument/2006/relationships/slideLayout" Target="../slideLayouts/slideLayout1.xml" /></Relationships>
</file>

<file path=ppt/slides/_rels/slide5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9.xml" /><Relationship Id="rId1" Type="http://schemas.openxmlformats.org/officeDocument/2006/relationships/slideLayout" Target="../slideLayouts/slideLayout1.xml" /><Relationship Id="rId4" Type="http://schemas.openxmlformats.org/officeDocument/2006/relationships/image" Target="../media/image10.png" /></Relationships>
</file>

<file path=ppt/slides/_rels/slide5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0.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1.xml" /><Relationship Id="rId1" Type="http://schemas.openxmlformats.org/officeDocument/2006/relationships/slideLayout" Target="../slideLayouts/slideLayout1.xml" /></Relationships>
</file>

<file path=ppt/slides/_rels/slide6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2.xml" /><Relationship Id="rId1" Type="http://schemas.openxmlformats.org/officeDocument/2006/relationships/slideLayout" Target="../slideLayouts/slideLayout1.xml" /></Relationships>
</file>

<file path=ppt/slides/_rels/slide6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3.xml"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4.xml" /><Relationship Id="rId1" Type="http://schemas.openxmlformats.org/officeDocument/2006/relationships/slideLayout" Target="../slideLayouts/slideLayout1.xml" /></Relationships>
</file>

<file path=ppt/slides/_rels/slide6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5.xml" /><Relationship Id="rId1" Type="http://schemas.openxmlformats.org/officeDocument/2006/relationships/slideLayout" Target="../slideLayouts/slideLayout1.xml" /></Relationships>
</file>

<file path=ppt/slides/_rels/slide6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6.xml" /><Relationship Id="rId1" Type="http://schemas.openxmlformats.org/officeDocument/2006/relationships/slideLayout" Target="../slideLayouts/slideLayout1.xml" /></Relationships>
</file>

<file path=ppt/slides/_rels/slide6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7.xml" /><Relationship Id="rId1" Type="http://schemas.openxmlformats.org/officeDocument/2006/relationships/slideLayout" Target="../slideLayouts/slideLayout1.xml" /></Relationships>
</file>

<file path=ppt/slides/_rels/slide6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8.xml" /><Relationship Id="rId1" Type="http://schemas.openxmlformats.org/officeDocument/2006/relationships/slideLayout" Target="../slideLayouts/slideLayout1.xml" /></Relationships>
</file>

<file path=ppt/slides/_rels/slide6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9.xml" /><Relationship Id="rId1" Type="http://schemas.openxmlformats.org/officeDocument/2006/relationships/slideLayout" Target="../slideLayouts/slideLayout1.xml" /></Relationships>
</file>

<file path=ppt/slides/_rels/slide6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0.xml" /><Relationship Id="rId1" Type="http://schemas.openxmlformats.org/officeDocument/2006/relationships/slideLayout" Target="../slideLayouts/slideLayout1.xml" /><Relationship Id="rId4" Type="http://schemas.openxmlformats.org/officeDocument/2006/relationships/image" Target="../media/image11.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1.xml" /><Relationship Id="rId1" Type="http://schemas.openxmlformats.org/officeDocument/2006/relationships/slideLayout" Target="../slideLayouts/slideLayout1.xml" /></Relationships>
</file>

<file path=ppt/slides/_rels/slide7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2.xml" /><Relationship Id="rId1" Type="http://schemas.openxmlformats.org/officeDocument/2006/relationships/slideLayout" Target="../slideLayouts/slideLayout1.xml" /></Relationships>
</file>

<file path=ppt/slides/_rels/slide7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4.xml" /><Relationship Id="rId1" Type="http://schemas.openxmlformats.org/officeDocument/2006/relationships/slideLayout" Target="../slideLayouts/slideLayout1.xml" /><Relationship Id="rId4" Type="http://schemas.openxmlformats.org/officeDocument/2006/relationships/image" Target="../media/image12.png" /></Relationships>
</file>

<file path=ppt/slides/_rels/slide7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5.xml" /><Relationship Id="rId1" Type="http://schemas.openxmlformats.org/officeDocument/2006/relationships/slideLayout" Target="../slideLayouts/slideLayout1.xml" /><Relationship Id="rId4" Type="http://schemas.openxmlformats.org/officeDocument/2006/relationships/image" Target="../media/image13.png" /></Relationships>
</file>

<file path=ppt/slides/_rels/slide7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6.xml" /><Relationship Id="rId1" Type="http://schemas.openxmlformats.org/officeDocument/2006/relationships/slideLayout" Target="../slideLayouts/slideLayout1.xml" /></Relationships>
</file>

<file path=ppt/slides/_rels/slide7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7.xml" /><Relationship Id="rId1" Type="http://schemas.openxmlformats.org/officeDocument/2006/relationships/slideLayout" Target="../slideLayouts/slideLayout1.xml" /></Relationships>
</file>

<file path=ppt/slides/_rels/slide7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8.xml" /><Relationship Id="rId1" Type="http://schemas.openxmlformats.org/officeDocument/2006/relationships/slideLayout" Target="../slideLayouts/slideLayout1.xml" /><Relationship Id="rId4" Type="http://schemas.openxmlformats.org/officeDocument/2006/relationships/image" Target="../media/image14.png" /></Relationships>
</file>

<file path=ppt/slides/_rels/slide7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9.xml" /><Relationship Id="rId1" Type="http://schemas.openxmlformats.org/officeDocument/2006/relationships/slideLayout" Target="../slideLayouts/slideLayout1.xml" /></Relationships>
</file>

<file path=ppt/slides/_rels/slide7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0.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8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2.xml" /><Relationship Id="rId1" Type="http://schemas.openxmlformats.org/officeDocument/2006/relationships/slideLayout" Target="../slideLayouts/slideLayout1.xml" /></Relationships>
</file>

<file path=ppt/slides/_rels/slide8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3.xml" /><Relationship Id="rId1" Type="http://schemas.openxmlformats.org/officeDocument/2006/relationships/slideLayout" Target="../slideLayouts/slideLayout1.xml" /></Relationships>
</file>

<file path=ppt/slides/_rels/slide8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4.xml" /><Relationship Id="rId1" Type="http://schemas.openxmlformats.org/officeDocument/2006/relationships/slideLayout" Target="../slideLayouts/slideLayout1.xml" /><Relationship Id="rId4" Type="http://schemas.openxmlformats.org/officeDocument/2006/relationships/image" Target="../media/image15.png" /></Relationships>
</file>

<file path=ppt/slides/_rels/slide8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5.xml" /><Relationship Id="rId1" Type="http://schemas.openxmlformats.org/officeDocument/2006/relationships/slideLayout" Target="../slideLayouts/slideLayout1.xml" /></Relationships>
</file>

<file path=ppt/slides/_rels/slide8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6.xml" /><Relationship Id="rId1" Type="http://schemas.openxmlformats.org/officeDocument/2006/relationships/slideLayout" Target="../slideLayouts/slideLayout1.xml" /></Relationships>
</file>

<file path=ppt/slides/_rels/slide8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7.xml" /><Relationship Id="rId1" Type="http://schemas.openxmlformats.org/officeDocument/2006/relationships/slideLayout" Target="../slideLayouts/slideLayout1.xml" /></Relationships>
</file>

<file path=ppt/slides/_rels/slide8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8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9.xml" /><Relationship Id="rId1" Type="http://schemas.openxmlformats.org/officeDocument/2006/relationships/slideLayout" Target="../slideLayouts/slideLayout1.xml" /></Relationships>
</file>

<file path=ppt/slides/_rels/slide8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0.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447800"/>
            <a:ext cx="7772400" cy="4270374"/>
          </a:xfrm>
        </p:spPr>
        <p:txBody>
          <a:bodyPr>
            <a:normAutofit/>
          </a:bodyPr>
          <a:lstStyle/>
          <a:p>
            <a:r>
              <a:rPr lang="en-IN" b="1" dirty="0">
                <a:solidFill>
                  <a:srgbClr val="FF0000"/>
                </a:solidFill>
              </a:rPr>
              <a:t>18CSO107T</a:t>
            </a:r>
            <a:r>
              <a:rPr lang="en-US" b="1" dirty="0">
                <a:solidFill>
                  <a:srgbClr val="FF0000"/>
                </a:solidFill>
                <a:latin typeface="Times New Roman" pitchFamily="18" charset="0"/>
                <a:cs typeface="Times New Roman" pitchFamily="18" charset="0"/>
              </a:rPr>
              <a:t>- </a:t>
            </a:r>
            <a:r>
              <a:rPr lang="en-IN" b="1" dirty="0">
                <a:solidFill>
                  <a:srgbClr val="FF0000"/>
                </a:solidFill>
              </a:rPr>
              <a:t>IOS DEVELOPMENT</a:t>
            </a:r>
            <a:br>
              <a:rPr lang="en-IN" dirty="0">
                <a:solidFill>
                  <a:srgbClr val="FF0000"/>
                </a:solidFill>
              </a:rPr>
            </a:br>
            <a:br>
              <a:rPr lang="en-IN" dirty="0">
                <a:solidFill>
                  <a:srgbClr val="FF0000"/>
                </a:solidFill>
              </a:rPr>
            </a:br>
            <a:r>
              <a:rPr lang="en-IN" dirty="0">
                <a:solidFill>
                  <a:srgbClr val="7030A0"/>
                </a:solidFill>
              </a:rPr>
              <a:t>Dr. C. Vijayakumaran</a:t>
            </a:r>
            <a:br>
              <a:rPr lang="en-IN" dirty="0">
                <a:solidFill>
                  <a:srgbClr val="7030A0"/>
                </a:solidFill>
              </a:rPr>
            </a:br>
            <a:r>
              <a:rPr lang="en-IN" dirty="0">
                <a:solidFill>
                  <a:srgbClr val="7030A0"/>
                </a:solidFill>
              </a:rPr>
              <a:t>Associate Professor/CSE</a:t>
            </a:r>
            <a:br>
              <a:rPr lang="en-IN" dirty="0">
                <a:solidFill>
                  <a:srgbClr val="7030A0"/>
                </a:solidFill>
              </a:rPr>
            </a:br>
            <a:r>
              <a:rPr lang="en-IN" dirty="0">
                <a:solidFill>
                  <a:srgbClr val="7030A0"/>
                </a:solidFill>
              </a:rPr>
              <a:t>Faculty ID: 102205</a:t>
            </a:r>
            <a:br>
              <a:rPr lang="en-IN" dirty="0">
                <a:solidFill>
                  <a:srgbClr val="7030A0"/>
                </a:solidFill>
              </a:rPr>
            </a:br>
            <a:endParaRPr lang="en-US" b="1" dirty="0">
              <a:solidFill>
                <a:srgbClr val="7030A0"/>
              </a:solidFill>
              <a:latin typeface="Times New Roman" pitchFamily="18" charset="0"/>
              <a:cs typeface="Times New Roman" pitchFamily="18" charset="0"/>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Tree>
    <p:extLst>
      <p:ext uri="{BB962C8B-B14F-4D97-AF65-F5344CB8AC3E}">
        <p14:creationId xmlns:p14="http://schemas.microsoft.com/office/powerpoint/2010/main" val="2972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a:bodyPr>
          <a:lstStyle/>
          <a:p>
            <a:pPr algn="l"/>
            <a:r>
              <a:rPr lang="en-IN" i="1" dirty="0">
                <a:solidFill>
                  <a:srgbClr val="FF0000"/>
                </a:solidFill>
              </a:rPr>
              <a:t>Android OS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393290" y="1260424"/>
            <a:ext cx="8445910" cy="4524315"/>
          </a:xfrm>
          <a:prstGeom prst="rect">
            <a:avLst/>
          </a:prstGeom>
        </p:spPr>
        <p:txBody>
          <a:bodyPr wrap="square">
            <a:spAutoFit/>
          </a:bodyPr>
          <a:lstStyle/>
          <a:p>
            <a:pPr marL="457200" indent="-457200">
              <a:buFont typeface="Arial" panose="020B0604020202020204" pitchFamily="34" charset="0"/>
              <a:buChar char="•"/>
            </a:pPr>
            <a:r>
              <a:rPr lang="en-US" sz="3200" dirty="0"/>
              <a:t>The AOSP (Android Open Source Project) is the software stack for the Android OS. </a:t>
            </a:r>
          </a:p>
          <a:p>
            <a:pPr marL="457200" indent="-457200">
              <a:buFont typeface="Arial" panose="020B0604020202020204" pitchFamily="34" charset="0"/>
              <a:buChar char="•"/>
            </a:pPr>
            <a:r>
              <a:rPr lang="en-US" sz="3200" dirty="0"/>
              <a:t>It is led by the open handset alliance which includes firms like Google, Acer, NXP, Motorola and many others. </a:t>
            </a:r>
          </a:p>
          <a:p>
            <a:pPr marL="457200" indent="-457200">
              <a:buFont typeface="Arial" panose="020B0604020202020204" pitchFamily="34" charset="0"/>
              <a:buChar char="•"/>
            </a:pPr>
            <a:r>
              <a:rPr lang="en-US" sz="3200" dirty="0"/>
              <a:t>Android is an open source software has led to many custom Android variants. </a:t>
            </a:r>
          </a:p>
          <a:p>
            <a:pPr marL="457200" indent="-457200">
              <a:buFont typeface="Arial" panose="020B0604020202020204" pitchFamily="34" charset="0"/>
              <a:buChar char="•"/>
            </a:pPr>
            <a:r>
              <a:rPr lang="en-US" sz="3200" dirty="0"/>
              <a:t>It also is a big assurance of Android's safety in terms of privacy.</a:t>
            </a:r>
            <a:r>
              <a:rPr lang="en-IN" sz="3200" i="1" dirty="0"/>
              <a:t> </a:t>
            </a:r>
          </a:p>
        </p:txBody>
      </p:sp>
    </p:spTree>
    <p:extLst>
      <p:ext uri="{BB962C8B-B14F-4D97-AF65-F5344CB8AC3E}">
        <p14:creationId xmlns:p14="http://schemas.microsoft.com/office/powerpoint/2010/main" val="200653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a:bodyPr>
          <a:lstStyle/>
          <a:p>
            <a:pPr algn="l"/>
            <a:r>
              <a:rPr lang="en-IN" i="1" dirty="0">
                <a:solidFill>
                  <a:srgbClr val="FF0000"/>
                </a:solidFill>
              </a:rPr>
              <a:t>Sailfish OS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260424"/>
            <a:ext cx="8610600" cy="5509200"/>
          </a:xfrm>
          <a:prstGeom prst="rect">
            <a:avLst/>
          </a:prstGeom>
        </p:spPr>
        <p:txBody>
          <a:bodyPr wrap="square">
            <a:spAutoFit/>
          </a:bodyPr>
          <a:lstStyle/>
          <a:p>
            <a:pPr marL="342900" indent="-342900" fontAlgn="base">
              <a:buFont typeface="Arial" panose="020B0604020202020204" pitchFamily="34" charset="0"/>
              <a:buChar char="•"/>
            </a:pPr>
            <a:r>
              <a:rPr lang="en-US" sz="3200" dirty="0"/>
              <a:t>Sailfish OS is a European alternative to dominating mobile operating systems</a:t>
            </a:r>
          </a:p>
          <a:p>
            <a:pPr marL="342900" indent="-342900" fontAlgn="base">
              <a:buFont typeface="Arial" panose="020B0604020202020204" pitchFamily="34" charset="0"/>
              <a:buChar char="•"/>
            </a:pPr>
            <a:r>
              <a:rPr lang="en-US" sz="3200" dirty="0"/>
              <a:t>On the market since 2013, and now already in its 4th generation, Sailfish OS offers a secure platform for trusted mobile solutions. </a:t>
            </a:r>
          </a:p>
          <a:p>
            <a:pPr marL="342900" indent="-342900" fontAlgn="base">
              <a:buFont typeface="Arial" panose="020B0604020202020204" pitchFamily="34" charset="0"/>
              <a:buChar char="•"/>
            </a:pPr>
            <a:r>
              <a:rPr lang="en-US" sz="3200" dirty="0"/>
              <a:t>With Sailfish OS you can also run Android™ apps with our dedicated App Support solution.</a:t>
            </a:r>
          </a:p>
          <a:p>
            <a:pPr marL="342900" indent="-342900" fontAlgn="base">
              <a:buFont typeface="Arial" panose="020B0604020202020204" pitchFamily="34" charset="0"/>
              <a:buChar char="•"/>
            </a:pPr>
            <a:r>
              <a:rPr lang="en-US" sz="3200" dirty="0"/>
              <a:t>Sailfish OS is managed and developed by Finnish company </a:t>
            </a:r>
            <a:r>
              <a:rPr lang="en-US" sz="3200" b="1" dirty="0">
                <a:hlinkClick r:id="rId3"/>
              </a:rPr>
              <a:t>Jolla Ltd</a:t>
            </a:r>
            <a:r>
              <a:rPr lang="en-US" sz="3200" dirty="0"/>
              <a:t>.</a:t>
            </a:r>
          </a:p>
          <a:p>
            <a:pPr marL="342900" indent="-342900" fontAlgn="base">
              <a:buFont typeface="Arial" panose="020B0604020202020204" pitchFamily="34" charset="0"/>
              <a:buChar char="•"/>
            </a:pPr>
            <a:r>
              <a:rPr lang="en-US" sz="3200" dirty="0"/>
              <a:t>Unique gesture based interface </a:t>
            </a:r>
          </a:p>
          <a:p>
            <a:pPr marL="342900" indent="-342900" fontAlgn="base">
              <a:buFont typeface="Arial" panose="020B0604020202020204" pitchFamily="34" charset="0"/>
              <a:buChar char="•"/>
            </a:pPr>
            <a:endParaRPr lang="en-US" sz="3200" dirty="0"/>
          </a:p>
        </p:txBody>
      </p:sp>
    </p:spTree>
    <p:extLst>
      <p:ext uri="{BB962C8B-B14F-4D97-AF65-F5344CB8AC3E}">
        <p14:creationId xmlns:p14="http://schemas.microsoft.com/office/powerpoint/2010/main" val="118608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a:bodyPr>
          <a:lstStyle/>
          <a:p>
            <a:pPr algn="l"/>
            <a:r>
              <a:rPr lang="en-IN" dirty="0" err="1">
                <a:solidFill>
                  <a:srgbClr val="FF0000"/>
                </a:solidFill>
              </a:rPr>
              <a:t>PostmarketOS</a:t>
            </a: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228600" y="1260424"/>
            <a:ext cx="8610600" cy="5016758"/>
          </a:xfrm>
          <a:prstGeom prst="rect">
            <a:avLst/>
          </a:prstGeom>
        </p:spPr>
        <p:txBody>
          <a:bodyPr wrap="square">
            <a:spAutoFit/>
          </a:bodyPr>
          <a:lstStyle/>
          <a:p>
            <a:pPr marL="342900" indent="-342900" fontAlgn="base">
              <a:buFont typeface="Arial" panose="020B0604020202020204" pitchFamily="34" charset="0"/>
              <a:buChar char="•"/>
            </a:pPr>
            <a:r>
              <a:rPr lang="en-US" sz="3200" dirty="0"/>
              <a:t> </a:t>
            </a:r>
            <a:r>
              <a:rPr lang="en-US" sz="3200" dirty="0" err="1"/>
              <a:t>PostmarketOS</a:t>
            </a:r>
            <a:r>
              <a:rPr lang="en-US" sz="3200" dirty="0"/>
              <a:t> is a free and open-source operating system under development primarily for smartphones, based on the Alpine Linux distribution. </a:t>
            </a:r>
          </a:p>
          <a:p>
            <a:pPr marL="342900" indent="-342900" fontAlgn="base">
              <a:buFont typeface="Arial" panose="020B0604020202020204" pitchFamily="34" charset="0"/>
              <a:buChar char="•"/>
            </a:pPr>
            <a:r>
              <a:rPr lang="en-US" sz="3200" dirty="0" err="1"/>
              <a:t>PostmarketOS</a:t>
            </a:r>
            <a:r>
              <a:rPr lang="en-US" sz="3200" dirty="0"/>
              <a:t> was launched on May 6, 2017 with the source code available on </a:t>
            </a:r>
            <a:r>
              <a:rPr lang="en-US" sz="3200" dirty="0" err="1"/>
              <a:t>GitLab</a:t>
            </a:r>
            <a:endParaRPr lang="en-US" sz="3200" dirty="0"/>
          </a:p>
          <a:p>
            <a:pPr marL="342900" indent="-342900" fontAlgn="base">
              <a:buFont typeface="Arial" panose="020B0604020202020204" pitchFamily="34" charset="0"/>
              <a:buChar char="•"/>
            </a:pPr>
            <a:r>
              <a:rPr lang="en-US" sz="3200" dirty="0"/>
              <a:t>It is capable of running different X and Wayland based user interfaces, such as Plasma Mobile</a:t>
            </a:r>
          </a:p>
          <a:p>
            <a:pPr marL="342900" indent="-342900" fontAlgn="base">
              <a:buFont typeface="Arial" panose="020B0604020202020204" pitchFamily="34" charset="0"/>
              <a:buChar char="•"/>
            </a:pPr>
            <a:r>
              <a:rPr lang="en-US" sz="3200" dirty="0"/>
              <a:t>It is also capable of running Docker</a:t>
            </a:r>
          </a:p>
          <a:p>
            <a:pPr marL="342900" indent="-342900" fontAlgn="base">
              <a:buFont typeface="Arial" panose="020B0604020202020204" pitchFamily="34" charset="0"/>
              <a:buChar char="•"/>
            </a:pPr>
            <a:endParaRPr lang="en-US" sz="3200" dirty="0"/>
          </a:p>
        </p:txBody>
      </p:sp>
    </p:spTree>
    <p:extLst>
      <p:ext uri="{BB962C8B-B14F-4D97-AF65-F5344CB8AC3E}">
        <p14:creationId xmlns:p14="http://schemas.microsoft.com/office/powerpoint/2010/main" val="70036766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a:bodyPr>
          <a:lstStyle/>
          <a:p>
            <a:pPr algn="l"/>
            <a:r>
              <a:rPr lang="en-IN" dirty="0" err="1">
                <a:solidFill>
                  <a:srgbClr val="FF0000"/>
                </a:solidFill>
              </a:rPr>
              <a:t>LuneOS</a:t>
            </a: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143000"/>
            <a:ext cx="8610600" cy="5016758"/>
          </a:xfrm>
          <a:prstGeom prst="rect">
            <a:avLst/>
          </a:prstGeom>
        </p:spPr>
        <p:txBody>
          <a:bodyPr wrap="square">
            <a:spAutoFit/>
          </a:bodyPr>
          <a:lstStyle/>
          <a:p>
            <a:pPr marL="342900" indent="-342900" fontAlgn="base">
              <a:buFont typeface="Arial" panose="020B0604020202020204" pitchFamily="34" charset="0"/>
              <a:buChar char="•"/>
            </a:pPr>
            <a:r>
              <a:rPr lang="en-US" sz="3200" b="1" dirty="0" err="1"/>
              <a:t>LuneOS</a:t>
            </a:r>
            <a:r>
              <a:rPr lang="en-US" sz="3200" dirty="0"/>
              <a:t> is a mobile operating system (OS) based on the Linux kernel and currently developed by WebOS Ports community </a:t>
            </a:r>
          </a:p>
          <a:p>
            <a:pPr marL="342900" indent="-342900" fontAlgn="base">
              <a:buFont typeface="Arial" panose="020B0604020202020204" pitchFamily="34" charset="0"/>
              <a:buChar char="•"/>
            </a:pPr>
            <a:r>
              <a:rPr lang="en-US" sz="3200" dirty="0" err="1"/>
              <a:t>LuneOS</a:t>
            </a:r>
            <a:r>
              <a:rPr lang="en-US" sz="3200" dirty="0"/>
              <a:t> is the open source successor for Palm/HP webOS where the user interface is rebuilt from scratch by using the latest technologies available</a:t>
            </a:r>
          </a:p>
          <a:p>
            <a:pPr marL="342900" indent="-342900" fontAlgn="base">
              <a:buFont typeface="Arial" panose="020B0604020202020204" pitchFamily="34" charset="0"/>
              <a:buChar char="•"/>
            </a:pPr>
            <a:r>
              <a:rPr lang="en-US" sz="3200" dirty="0" err="1"/>
              <a:t>LuneOS</a:t>
            </a:r>
            <a:r>
              <a:rPr lang="en-US" sz="3200" dirty="0"/>
              <a:t> uses the minimal Android System Image that is created using Halium which in turn is based upon </a:t>
            </a:r>
            <a:r>
              <a:rPr lang="en-US" sz="3200" dirty="0" err="1"/>
              <a:t>CyanogenMod</a:t>
            </a:r>
            <a:r>
              <a:rPr lang="en-US" sz="3200" dirty="0"/>
              <a:t> / </a:t>
            </a:r>
            <a:r>
              <a:rPr lang="en-US" sz="3200" dirty="0" err="1"/>
              <a:t>LineageOS</a:t>
            </a:r>
            <a:endParaRPr lang="en-US" sz="3200" dirty="0"/>
          </a:p>
        </p:txBody>
      </p:sp>
    </p:spTree>
    <p:extLst>
      <p:ext uri="{BB962C8B-B14F-4D97-AF65-F5344CB8AC3E}">
        <p14:creationId xmlns:p14="http://schemas.microsoft.com/office/powerpoint/2010/main" val="285772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b="1" dirty="0">
                <a:solidFill>
                  <a:srgbClr val="FF0000"/>
                </a:solidFill>
              </a:rPr>
              <a:t>iOS</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143000"/>
            <a:ext cx="8610600" cy="5509200"/>
          </a:xfrm>
          <a:prstGeom prst="rect">
            <a:avLst/>
          </a:prstGeom>
        </p:spPr>
        <p:txBody>
          <a:bodyPr wrap="square">
            <a:spAutoFit/>
          </a:bodyPr>
          <a:lstStyle/>
          <a:p>
            <a:pPr marL="342900" indent="-342900" fontAlgn="base">
              <a:buFont typeface="Arial" panose="020B0604020202020204" pitchFamily="34" charset="0"/>
              <a:buChar char="•"/>
            </a:pPr>
            <a:r>
              <a:rPr lang="en-US" sz="3200" dirty="0"/>
              <a:t>is a mobile operating system created and developed by Apple Inc. exclusively for its hardware. </a:t>
            </a:r>
          </a:p>
          <a:p>
            <a:pPr marL="342900" indent="-342900" fontAlgn="base">
              <a:buFont typeface="Arial" panose="020B0604020202020204" pitchFamily="34" charset="0"/>
              <a:buChar char="•"/>
            </a:pPr>
            <a:r>
              <a:rPr lang="en-US" sz="3200" dirty="0"/>
              <a:t>It is the operating system that powers many of the company's mobile devices, including the iPhone and iPod Touch </a:t>
            </a:r>
          </a:p>
          <a:p>
            <a:pPr marL="342900" indent="-342900" fontAlgn="base">
              <a:buFont typeface="Arial" panose="020B0604020202020204" pitchFamily="34" charset="0"/>
              <a:buChar char="•"/>
            </a:pPr>
            <a:r>
              <a:rPr lang="en-US" sz="3200" dirty="0"/>
              <a:t>It is the world's second-most widely installed mobile operating system, after Android.</a:t>
            </a:r>
          </a:p>
          <a:p>
            <a:pPr marL="342900" indent="-342900" fontAlgn="base">
              <a:buFont typeface="Arial" panose="020B0604020202020204" pitchFamily="34" charset="0"/>
              <a:buChar char="•"/>
            </a:pPr>
            <a:r>
              <a:rPr lang="en-IN" sz="3200" dirty="0"/>
              <a:t>It is proprietary software</a:t>
            </a:r>
          </a:p>
          <a:p>
            <a:pPr marL="342900" indent="-342900" fontAlgn="base">
              <a:buFont typeface="Arial" panose="020B0604020202020204" pitchFamily="34" charset="0"/>
              <a:buChar char="•"/>
            </a:pPr>
            <a:r>
              <a:rPr lang="en-US" sz="3200" dirty="0"/>
              <a:t>Major versions of iOS are released annually. </a:t>
            </a:r>
          </a:p>
          <a:p>
            <a:pPr marL="342900" indent="-342900" fontAlgn="base">
              <a:buFont typeface="Arial" panose="020B0604020202020204" pitchFamily="34" charset="0"/>
              <a:buChar char="•"/>
            </a:pPr>
            <a:r>
              <a:rPr lang="en-US" sz="3200" dirty="0"/>
              <a:t>The current stable version is iOS 14 (2020)</a:t>
            </a:r>
          </a:p>
        </p:txBody>
      </p:sp>
    </p:spTree>
    <p:extLst>
      <p:ext uri="{BB962C8B-B14F-4D97-AF65-F5344CB8AC3E}">
        <p14:creationId xmlns:p14="http://schemas.microsoft.com/office/powerpoint/2010/main" val="189175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dirty="0" err="1">
                <a:solidFill>
                  <a:srgbClr val="FF0000"/>
                </a:solidFill>
              </a:rPr>
              <a:t>KaiOS</a:t>
            </a:r>
            <a:br>
              <a:rPr lang="en-IN"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143000"/>
            <a:ext cx="8610600" cy="5016758"/>
          </a:xfrm>
          <a:prstGeom prst="rect">
            <a:avLst/>
          </a:prstGeom>
        </p:spPr>
        <p:txBody>
          <a:bodyPr wrap="square">
            <a:spAutoFit/>
          </a:bodyPr>
          <a:lstStyle/>
          <a:p>
            <a:pPr marL="342900" indent="-342900" fontAlgn="base">
              <a:buFont typeface="Arial" panose="020B0604020202020204" pitchFamily="34" charset="0"/>
              <a:buChar char="•"/>
            </a:pPr>
            <a:r>
              <a:rPr lang="en-US" sz="3200" dirty="0" err="1"/>
              <a:t>KaiOS</a:t>
            </a:r>
            <a:r>
              <a:rPr lang="en-US" sz="3200" dirty="0"/>
              <a:t> is a mobile operating system, based on Linux, for keypad feature phones. </a:t>
            </a:r>
          </a:p>
          <a:p>
            <a:pPr marL="342900" indent="-342900" fontAlgn="base">
              <a:buFont typeface="Arial" panose="020B0604020202020204" pitchFamily="34" charset="0"/>
              <a:buChar char="•"/>
            </a:pPr>
            <a:r>
              <a:rPr lang="en-US" sz="3200" dirty="0"/>
              <a:t>It is developed by </a:t>
            </a:r>
            <a:r>
              <a:rPr lang="en-US" sz="3200" dirty="0" err="1"/>
              <a:t>KaiOS</a:t>
            </a:r>
            <a:r>
              <a:rPr lang="en-US" sz="3200" dirty="0"/>
              <a:t> Technologies Limited; a company based in Hong Kong, with largest shareholder being Chinese multinational electronics conglomerate TCL Corporation</a:t>
            </a:r>
          </a:p>
          <a:p>
            <a:pPr marL="342900" indent="-342900" fontAlgn="base">
              <a:buFont typeface="Arial" panose="020B0604020202020204" pitchFamily="34" charset="0"/>
              <a:buChar char="•"/>
            </a:pPr>
            <a:r>
              <a:rPr lang="en-US" sz="3200" dirty="0" err="1"/>
              <a:t>KaiOS</a:t>
            </a:r>
            <a:r>
              <a:rPr lang="en-US" sz="3200" dirty="0"/>
              <a:t> is forked from B2G OS (Boot to Gecko OS), an open source community-driven fork of Firefox OS, which was discontinued by Mozilla </a:t>
            </a:r>
          </a:p>
          <a:p>
            <a:pPr fontAlgn="base"/>
            <a:endParaRPr lang="en-US" sz="3200" dirty="0"/>
          </a:p>
        </p:txBody>
      </p:sp>
    </p:spTree>
    <p:extLst>
      <p:ext uri="{BB962C8B-B14F-4D97-AF65-F5344CB8AC3E}">
        <p14:creationId xmlns:p14="http://schemas.microsoft.com/office/powerpoint/2010/main" val="194014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dirty="0">
                <a:solidFill>
                  <a:srgbClr val="FF0000"/>
                </a:solidFill>
              </a:rPr>
              <a:t>Tizen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143000"/>
            <a:ext cx="8610600" cy="4524315"/>
          </a:xfrm>
          <a:prstGeom prst="rect">
            <a:avLst/>
          </a:prstGeom>
        </p:spPr>
        <p:txBody>
          <a:bodyPr wrap="square">
            <a:spAutoFit/>
          </a:bodyPr>
          <a:lstStyle/>
          <a:p>
            <a:pPr marL="457200" indent="-457200" fontAlgn="base">
              <a:buFont typeface="Arial" panose="020B0604020202020204" pitchFamily="34" charset="0"/>
              <a:buChar char="•"/>
            </a:pPr>
            <a:r>
              <a:rPr lang="en-US" sz="3200" dirty="0" err="1"/>
              <a:t>Tizen</a:t>
            </a:r>
            <a:r>
              <a:rPr lang="en-US" sz="3200" dirty="0"/>
              <a:t> is a Linux-based mobile operating system backed by the Linux Foundation but developed and used primarily by Samsung Electronics. </a:t>
            </a:r>
          </a:p>
          <a:p>
            <a:pPr marL="457200" indent="-457200" fontAlgn="base">
              <a:buFont typeface="Arial" panose="020B0604020202020204" pitchFamily="34" charset="0"/>
              <a:buChar char="•"/>
            </a:pPr>
            <a:r>
              <a:rPr lang="en-US" sz="3200" dirty="0"/>
              <a:t>The project was originally conceived as an HTML5-based platform for mobile devices to succeed </a:t>
            </a:r>
            <a:r>
              <a:rPr lang="en-US" sz="3200" dirty="0" err="1"/>
              <a:t>MeeGo</a:t>
            </a:r>
            <a:r>
              <a:rPr lang="en-US" sz="3200" dirty="0"/>
              <a:t>.</a:t>
            </a:r>
          </a:p>
          <a:p>
            <a:pPr marL="457200" indent="-457200" fontAlgn="base">
              <a:buFont typeface="Arial" panose="020B0604020202020204" pitchFamily="34" charset="0"/>
              <a:buChar char="•"/>
            </a:pPr>
            <a:r>
              <a:rPr lang="en-US" sz="3200" dirty="0"/>
              <a:t>In May 2021, Samsung announced partnership with Google to use Wear on upcoming smartwatches instead of </a:t>
            </a:r>
            <a:r>
              <a:rPr lang="en-US" sz="3200" dirty="0" err="1"/>
              <a:t>Tizen</a:t>
            </a:r>
            <a:endParaRPr lang="en-US" sz="3200" dirty="0"/>
          </a:p>
        </p:txBody>
      </p:sp>
    </p:spTree>
    <p:extLst>
      <p:ext uri="{BB962C8B-B14F-4D97-AF65-F5344CB8AC3E}">
        <p14:creationId xmlns:p14="http://schemas.microsoft.com/office/powerpoint/2010/main" val="241188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Difference between </a:t>
            </a:r>
            <a:br>
              <a:rPr lang="en-IN" b="1" dirty="0">
                <a:solidFill>
                  <a:srgbClr val="FF0000"/>
                </a:solidFill>
              </a:rPr>
            </a:br>
            <a:r>
              <a:rPr lang="en-IN" b="1" dirty="0">
                <a:solidFill>
                  <a:srgbClr val="FF0000"/>
                </a:solidFill>
              </a:rPr>
              <a:t>iOS and Android </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143000"/>
            <a:ext cx="8610600" cy="584775"/>
          </a:xfrm>
          <a:prstGeom prst="rect">
            <a:avLst/>
          </a:prstGeom>
        </p:spPr>
        <p:txBody>
          <a:bodyPr wrap="square">
            <a:spAutoFit/>
          </a:bodyPr>
          <a:lstStyle/>
          <a:p>
            <a:pPr marL="457200" indent="-457200" fontAlgn="base">
              <a:buFont typeface="Arial" panose="020B0604020202020204" pitchFamily="34" charset="0"/>
              <a:buChar char="•"/>
            </a:pPr>
            <a:r>
              <a:rPr lang="en-US" sz="3200" dirty="0"/>
              <a:t> </a:t>
            </a:r>
          </a:p>
        </p:txBody>
      </p:sp>
      <p:pic>
        <p:nvPicPr>
          <p:cNvPr id="3" name="Picture 2"/>
          <p:cNvPicPr>
            <a:picLocks noChangeAspect="1"/>
          </p:cNvPicPr>
          <p:nvPr/>
        </p:nvPicPr>
        <p:blipFill>
          <a:blip r:embed="rId3"/>
          <a:stretch>
            <a:fillRect/>
          </a:stretch>
        </p:blipFill>
        <p:spPr>
          <a:xfrm>
            <a:off x="238125" y="1371600"/>
            <a:ext cx="8799871" cy="4876800"/>
          </a:xfrm>
          <a:prstGeom prst="rect">
            <a:avLst/>
          </a:prstGeom>
        </p:spPr>
      </p:pic>
    </p:spTree>
    <p:extLst>
      <p:ext uri="{BB962C8B-B14F-4D97-AF65-F5344CB8AC3E}">
        <p14:creationId xmlns:p14="http://schemas.microsoft.com/office/powerpoint/2010/main" val="404481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b="1" dirty="0">
                <a:solidFill>
                  <a:srgbClr val="FF0000"/>
                </a:solidFill>
              </a:rPr>
              <a:t>Difference between </a:t>
            </a:r>
            <a:br>
              <a:rPr lang="en-IN" b="1" dirty="0">
                <a:solidFill>
                  <a:srgbClr val="FF0000"/>
                </a:solidFill>
              </a:rPr>
            </a:br>
            <a:r>
              <a:rPr lang="en-IN" b="1" dirty="0">
                <a:solidFill>
                  <a:srgbClr val="FF0000"/>
                </a:solidFill>
              </a:rPr>
              <a:t>iOS and Android </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3419475" y="405579"/>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143000"/>
            <a:ext cx="8610600" cy="584775"/>
          </a:xfrm>
          <a:prstGeom prst="rect">
            <a:avLst/>
          </a:prstGeom>
        </p:spPr>
        <p:txBody>
          <a:bodyPr wrap="square">
            <a:spAutoFit/>
          </a:bodyPr>
          <a:lstStyle/>
          <a:p>
            <a:pPr marL="457200" indent="-457200" fontAlgn="base">
              <a:buFont typeface="Arial" panose="020B0604020202020204" pitchFamily="34" charset="0"/>
              <a:buChar char="•"/>
            </a:pPr>
            <a:r>
              <a:rPr lang="en-US" sz="3200" dirty="0"/>
              <a:t> </a:t>
            </a:r>
          </a:p>
        </p:txBody>
      </p:sp>
      <p:pic>
        <p:nvPicPr>
          <p:cNvPr id="4" name="Picture 3"/>
          <p:cNvPicPr>
            <a:picLocks noChangeAspect="1"/>
          </p:cNvPicPr>
          <p:nvPr/>
        </p:nvPicPr>
        <p:blipFill>
          <a:blip r:embed="rId3"/>
          <a:stretch>
            <a:fillRect/>
          </a:stretch>
        </p:blipFill>
        <p:spPr>
          <a:xfrm>
            <a:off x="276225" y="1398515"/>
            <a:ext cx="8715375" cy="5282045"/>
          </a:xfrm>
          <a:prstGeom prst="rect">
            <a:avLst/>
          </a:prstGeom>
        </p:spPr>
      </p:pic>
    </p:spTree>
    <p:extLst>
      <p:ext uri="{BB962C8B-B14F-4D97-AF65-F5344CB8AC3E}">
        <p14:creationId xmlns:p14="http://schemas.microsoft.com/office/powerpoint/2010/main" val="1670758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Difference between </a:t>
            </a:r>
            <a:br>
              <a:rPr lang="en-IN" b="1" dirty="0">
                <a:solidFill>
                  <a:srgbClr val="FF0000"/>
                </a:solidFill>
              </a:rPr>
            </a:br>
            <a:r>
              <a:rPr lang="en-IN" b="1" dirty="0">
                <a:solidFill>
                  <a:srgbClr val="FF0000"/>
                </a:solidFill>
              </a:rPr>
              <a:t>iOS and Android </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143000"/>
            <a:ext cx="8610600" cy="584775"/>
          </a:xfrm>
          <a:prstGeom prst="rect">
            <a:avLst/>
          </a:prstGeom>
        </p:spPr>
        <p:txBody>
          <a:bodyPr wrap="square">
            <a:spAutoFit/>
          </a:bodyPr>
          <a:lstStyle/>
          <a:p>
            <a:pPr marL="457200" indent="-457200" fontAlgn="base">
              <a:buFont typeface="Arial" panose="020B0604020202020204" pitchFamily="34" charset="0"/>
              <a:buChar char="•"/>
            </a:pPr>
            <a:r>
              <a:rPr lang="en-US" sz="3200" dirty="0"/>
              <a:t> </a:t>
            </a:r>
          </a:p>
        </p:txBody>
      </p:sp>
      <p:pic>
        <p:nvPicPr>
          <p:cNvPr id="3" name="Picture 2"/>
          <p:cNvPicPr>
            <a:picLocks noChangeAspect="1"/>
          </p:cNvPicPr>
          <p:nvPr/>
        </p:nvPicPr>
        <p:blipFill>
          <a:blip r:embed="rId3"/>
          <a:stretch>
            <a:fillRect/>
          </a:stretch>
        </p:blipFill>
        <p:spPr>
          <a:xfrm>
            <a:off x="228600" y="1253613"/>
            <a:ext cx="8610600" cy="5457825"/>
          </a:xfrm>
          <a:prstGeom prst="rect">
            <a:avLst/>
          </a:prstGeom>
        </p:spPr>
      </p:pic>
    </p:spTree>
    <p:extLst>
      <p:ext uri="{BB962C8B-B14F-4D97-AF65-F5344CB8AC3E}">
        <p14:creationId xmlns:p14="http://schemas.microsoft.com/office/powerpoint/2010/main" val="22843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Content Placeholder 2"/>
          <p:cNvSpPr txBox="1">
            <a:spLocks/>
          </p:cNvSpPr>
          <p:nvPr/>
        </p:nvSpPr>
        <p:spPr>
          <a:xfrm>
            <a:off x="533400" y="1219200"/>
            <a:ext cx="8229600" cy="52578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i="1" dirty="0"/>
              <a:t>Acquire the knowledge of </a:t>
            </a:r>
            <a:r>
              <a:rPr lang="en-IN" i="1" dirty="0" err="1"/>
              <a:t>ios</a:t>
            </a:r>
            <a:r>
              <a:rPr lang="en-IN" i="1" dirty="0"/>
              <a:t> device and platform </a:t>
            </a:r>
          </a:p>
          <a:p>
            <a:pPr marL="457200" indent="-457200" algn="l">
              <a:buFont typeface="Arial" panose="020B0604020202020204" pitchFamily="34" charset="0"/>
              <a:buChar char="•"/>
            </a:pPr>
            <a:r>
              <a:rPr lang="en-IN" i="1" dirty="0"/>
              <a:t>Acquire the knowledge on </a:t>
            </a:r>
            <a:r>
              <a:rPr lang="en-IN" i="1" dirty="0" err="1"/>
              <a:t>ios</a:t>
            </a:r>
            <a:r>
              <a:rPr lang="en-IN" i="1" dirty="0"/>
              <a:t> programming for App Development </a:t>
            </a:r>
          </a:p>
          <a:p>
            <a:pPr marL="457200" indent="-457200" algn="l">
              <a:buFont typeface="Arial" panose="020B0604020202020204" pitchFamily="34" charset="0"/>
              <a:buChar char="•"/>
            </a:pPr>
            <a:r>
              <a:rPr lang="en-IN" i="1" dirty="0"/>
              <a:t>Apply the concepts used for data storage in </a:t>
            </a:r>
            <a:r>
              <a:rPr lang="en-IN" i="1" dirty="0" err="1"/>
              <a:t>ios</a:t>
            </a:r>
            <a:r>
              <a:rPr lang="en-IN" i="1" dirty="0"/>
              <a:t> </a:t>
            </a:r>
          </a:p>
          <a:p>
            <a:pPr marL="457200" indent="-457200" algn="l">
              <a:buFont typeface="Arial" panose="020B0604020202020204" pitchFamily="34" charset="0"/>
              <a:buChar char="•"/>
            </a:pPr>
            <a:r>
              <a:rPr lang="en-IN" i="1" dirty="0"/>
              <a:t>Apply the animation and web service concepts in the App </a:t>
            </a:r>
          </a:p>
          <a:p>
            <a:pPr marL="457200" indent="-457200" algn="l">
              <a:buFont typeface="Arial" panose="020B0604020202020204" pitchFamily="34" charset="0"/>
              <a:buChar char="•"/>
            </a:pPr>
            <a:r>
              <a:rPr lang="en-IN" i="1" dirty="0"/>
              <a:t>Understand the basic idea to publish </a:t>
            </a:r>
            <a:r>
              <a:rPr lang="en-IN" i="1" dirty="0" err="1"/>
              <a:t>ios</a:t>
            </a:r>
            <a:r>
              <a:rPr lang="en-IN" i="1" dirty="0"/>
              <a:t> application into </a:t>
            </a:r>
            <a:r>
              <a:rPr lang="en-IN" i="1" dirty="0" err="1"/>
              <a:t>ios</a:t>
            </a:r>
            <a:r>
              <a:rPr lang="en-IN" i="1" dirty="0"/>
              <a:t> market </a:t>
            </a:r>
            <a:endParaRPr lang="en-IN" dirty="0"/>
          </a:p>
          <a:p>
            <a:pPr marL="457200" indent="-457200" algn="l">
              <a:buFont typeface="Arial" panose="020B0604020202020204" pitchFamily="34" charset="0"/>
              <a:buChar char="•"/>
            </a:pPr>
            <a:r>
              <a:rPr lang="en-IN" i="1" dirty="0"/>
              <a:t>Understand the needs of enterprise to develop App </a:t>
            </a:r>
          </a:p>
          <a:p>
            <a:pPr marL="457200" indent="-457200" algn="l">
              <a:buFont typeface="Arial" panose="020B0604020202020204" pitchFamily="34" charset="0"/>
              <a:buChar char="•"/>
            </a:pPr>
            <a:endParaRPr lang="en-US" dirty="0"/>
          </a:p>
          <a:p>
            <a:endParaRPr lang="en-US" b="1" dirty="0"/>
          </a:p>
          <a:p>
            <a:endParaRPr lang="en-US" dirty="0"/>
          </a:p>
          <a:p>
            <a:endParaRPr lang="en-US" dirty="0"/>
          </a:p>
          <a:p>
            <a:endParaRPr lang="en-US" dirty="0"/>
          </a:p>
        </p:txBody>
      </p:sp>
      <p:sp>
        <p:nvSpPr>
          <p:cNvPr id="10" name="Title 1"/>
          <p:cNvSpPr txBox="1">
            <a:spLocks/>
          </p:cNvSpPr>
          <p:nvPr/>
        </p:nvSpPr>
        <p:spPr>
          <a:xfrm>
            <a:off x="0" y="0"/>
            <a:ext cx="6019800" cy="106680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itchFamily="18" charset="0"/>
                <a:cs typeface="Times New Roman" pitchFamily="18" charset="0"/>
              </a:rPr>
              <a:t>Course Learning Outcomes</a:t>
            </a:r>
          </a:p>
        </p:txBody>
      </p:sp>
    </p:spTree>
    <p:extLst>
      <p:ext uri="{BB962C8B-B14F-4D97-AF65-F5344CB8AC3E}">
        <p14:creationId xmlns:p14="http://schemas.microsoft.com/office/powerpoint/2010/main" val="3323327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Difference between </a:t>
            </a:r>
            <a:br>
              <a:rPr lang="en-IN" b="1" dirty="0">
                <a:solidFill>
                  <a:srgbClr val="FF0000"/>
                </a:solidFill>
              </a:rPr>
            </a:br>
            <a:r>
              <a:rPr lang="en-IN" b="1" dirty="0">
                <a:solidFill>
                  <a:srgbClr val="FF0000"/>
                </a:solidFill>
              </a:rPr>
              <a:t>iOS and Android </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152400" y="6159909"/>
            <a:ext cx="8610600" cy="584775"/>
          </a:xfrm>
          <a:prstGeom prst="rect">
            <a:avLst/>
          </a:prstGeom>
        </p:spPr>
        <p:txBody>
          <a:bodyPr wrap="square">
            <a:spAutoFit/>
          </a:bodyPr>
          <a:lstStyle/>
          <a:p>
            <a:pPr fontAlgn="base"/>
            <a:r>
              <a:rPr lang="en-US" sz="3200" dirty="0"/>
              <a:t> 			</a:t>
            </a:r>
            <a:r>
              <a:rPr lang="en-US" sz="3200" dirty="0">
                <a:solidFill>
                  <a:srgbClr val="FF0000"/>
                </a:solidFill>
              </a:rPr>
              <a:t>End of Session 1</a:t>
            </a:r>
          </a:p>
        </p:txBody>
      </p:sp>
      <p:pic>
        <p:nvPicPr>
          <p:cNvPr id="4" name="Picture 3"/>
          <p:cNvPicPr>
            <a:picLocks noChangeAspect="1"/>
          </p:cNvPicPr>
          <p:nvPr/>
        </p:nvPicPr>
        <p:blipFill>
          <a:blip r:embed="rId4"/>
          <a:stretch>
            <a:fillRect/>
          </a:stretch>
        </p:blipFill>
        <p:spPr>
          <a:xfrm>
            <a:off x="152400" y="1423097"/>
            <a:ext cx="8881752" cy="4672903"/>
          </a:xfrm>
          <a:prstGeom prst="rect">
            <a:avLst/>
          </a:prstGeom>
        </p:spPr>
      </p:pic>
    </p:spTree>
    <p:extLst>
      <p:ext uri="{BB962C8B-B14F-4D97-AF65-F5344CB8AC3E}">
        <p14:creationId xmlns:p14="http://schemas.microsoft.com/office/powerpoint/2010/main" val="195001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
            <a:ext cx="4933950" cy="865239"/>
          </a:xfrm>
        </p:spPr>
        <p:txBody>
          <a:bodyPr>
            <a:normAutofit fontScale="90000"/>
          </a:bodyPr>
          <a:lstStyle/>
          <a:p>
            <a:br>
              <a:rPr lang="en-IN" b="1" dirty="0"/>
            </a:br>
            <a:br>
              <a:rPr lang="en-IN" b="1" dirty="0"/>
            </a:br>
            <a:r>
              <a:rPr lang="en-IN" b="1" dirty="0"/>
              <a:t>        Session - 2</a:t>
            </a:r>
            <a:br>
              <a:rPr lang="en-IN" b="1" dirty="0"/>
            </a:br>
            <a:br>
              <a:rPr lang="en-IN" b="1" dirty="0"/>
            </a:br>
            <a:endParaRPr lang="en-IN" i="1" dirty="0"/>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6" name="Rectangle 5"/>
          <p:cNvSpPr/>
          <p:nvPr/>
        </p:nvSpPr>
        <p:spPr>
          <a:xfrm>
            <a:off x="2133600" y="3352800"/>
            <a:ext cx="5943600" cy="707886"/>
          </a:xfrm>
          <a:prstGeom prst="rect">
            <a:avLst/>
          </a:prstGeom>
        </p:spPr>
        <p:txBody>
          <a:bodyPr wrap="square">
            <a:spAutoFit/>
          </a:bodyPr>
          <a:lstStyle/>
          <a:p>
            <a:pPr marL="457200" indent="-457200" fontAlgn="base">
              <a:buFont typeface="Arial" panose="020B0604020202020204" pitchFamily="34" charset="0"/>
              <a:buChar char="•"/>
            </a:pPr>
            <a:r>
              <a:rPr lang="en-US" sz="4000" b="1" dirty="0">
                <a:solidFill>
                  <a:srgbClr val="FF0000"/>
                </a:solidFill>
              </a:rPr>
              <a:t>iOS Architecture </a:t>
            </a:r>
          </a:p>
        </p:txBody>
      </p:sp>
    </p:spTree>
    <p:extLst>
      <p:ext uri="{BB962C8B-B14F-4D97-AF65-F5344CB8AC3E}">
        <p14:creationId xmlns:p14="http://schemas.microsoft.com/office/powerpoint/2010/main" val="2540247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iOS Architecture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pic>
        <p:nvPicPr>
          <p:cNvPr id="3" name="Picture 2"/>
          <p:cNvPicPr>
            <a:picLocks noChangeAspect="1"/>
          </p:cNvPicPr>
          <p:nvPr/>
        </p:nvPicPr>
        <p:blipFill>
          <a:blip r:embed="rId4"/>
          <a:stretch>
            <a:fillRect/>
          </a:stretch>
        </p:blipFill>
        <p:spPr>
          <a:xfrm>
            <a:off x="990600" y="1143000"/>
            <a:ext cx="7315200" cy="5534025"/>
          </a:xfrm>
          <a:prstGeom prst="rect">
            <a:avLst/>
          </a:prstGeom>
        </p:spPr>
      </p:pic>
    </p:spTree>
    <p:extLst>
      <p:ext uri="{BB962C8B-B14F-4D97-AF65-F5344CB8AC3E}">
        <p14:creationId xmlns:p14="http://schemas.microsoft.com/office/powerpoint/2010/main" val="3301751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iOS Architecture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152400" y="1143000"/>
            <a:ext cx="8610600" cy="5262979"/>
          </a:xfrm>
          <a:prstGeom prst="rect">
            <a:avLst/>
          </a:prstGeom>
        </p:spPr>
        <p:txBody>
          <a:bodyPr wrap="square">
            <a:spAutoFit/>
          </a:bodyPr>
          <a:lstStyle/>
          <a:p>
            <a:pPr marL="457200" indent="-457200" fontAlgn="base">
              <a:buFont typeface="Arial" panose="020B0604020202020204" pitchFamily="34" charset="0"/>
              <a:buChar char="•"/>
            </a:pPr>
            <a:r>
              <a:rPr lang="en-US" sz="2800" dirty="0"/>
              <a:t>iOS architecture consist of number of different software layers</a:t>
            </a:r>
          </a:p>
          <a:p>
            <a:pPr marL="457200" indent="-457200" fontAlgn="base">
              <a:buFont typeface="Arial" panose="020B0604020202020204" pitchFamily="34" charset="0"/>
              <a:buChar char="•"/>
            </a:pPr>
            <a:r>
              <a:rPr lang="en-US" sz="2800" dirty="0"/>
              <a:t>Each layer provides programming frameworks for the development of applications that run on the top of operating system </a:t>
            </a:r>
          </a:p>
          <a:p>
            <a:pPr marL="457200" indent="-457200" fontAlgn="base">
              <a:buFont typeface="Arial" panose="020B0604020202020204" pitchFamily="34" charset="0"/>
              <a:buChar char="•"/>
            </a:pPr>
            <a:r>
              <a:rPr lang="en-US" sz="2800" dirty="0"/>
              <a:t>Lower layers gives the basic services which all application relies on and higher level layer gives sophisticated graphics and interface related services</a:t>
            </a:r>
          </a:p>
          <a:p>
            <a:pPr marL="457200" indent="-457200" fontAlgn="base">
              <a:buFont typeface="Arial" panose="020B0604020202020204" pitchFamily="34" charset="0"/>
              <a:buChar char="•"/>
            </a:pPr>
            <a:r>
              <a:rPr lang="en-US" sz="2800" dirty="0"/>
              <a:t>Apps talk with the hardware through a collection of well defined system interfaces.</a:t>
            </a:r>
          </a:p>
          <a:p>
            <a:pPr marL="457200" indent="-457200" fontAlgn="base">
              <a:buFont typeface="Arial" panose="020B0604020202020204" pitchFamily="34" charset="0"/>
              <a:buChar char="•"/>
            </a:pPr>
            <a:r>
              <a:rPr lang="en-US" sz="2800" dirty="0"/>
              <a:t>Apple provides most of its system interfaces in special packages called frameworks</a:t>
            </a:r>
            <a:r>
              <a:rPr lang="en-US" dirty="0"/>
              <a:t>.</a:t>
            </a:r>
            <a:endParaRPr lang="en-US" sz="2800" dirty="0"/>
          </a:p>
        </p:txBody>
      </p:sp>
    </p:spTree>
    <p:extLst>
      <p:ext uri="{BB962C8B-B14F-4D97-AF65-F5344CB8AC3E}">
        <p14:creationId xmlns:p14="http://schemas.microsoft.com/office/powerpoint/2010/main" val="413302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Core OS Layer</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152400" y="1143000"/>
            <a:ext cx="8610600" cy="3970318"/>
          </a:xfrm>
          <a:prstGeom prst="rect">
            <a:avLst/>
          </a:prstGeom>
        </p:spPr>
        <p:txBody>
          <a:bodyPr wrap="square">
            <a:spAutoFit/>
          </a:bodyPr>
          <a:lstStyle/>
          <a:p>
            <a:pPr fontAlgn="base"/>
            <a:r>
              <a:rPr lang="en-US" sz="2800" dirty="0"/>
              <a:t>The </a:t>
            </a:r>
            <a:r>
              <a:rPr lang="en-US" sz="2800" b="1" dirty="0"/>
              <a:t>Core OS </a:t>
            </a:r>
            <a:r>
              <a:rPr lang="en-US" sz="2800" dirty="0"/>
              <a:t>layer holds the low level features that most other technologies are built upon.</a:t>
            </a:r>
          </a:p>
          <a:p>
            <a:pPr marL="457200" indent="-457200" fontAlgn="base">
              <a:buFont typeface="Arial" panose="020B0604020202020204" pitchFamily="34" charset="0"/>
              <a:buChar char="•"/>
            </a:pPr>
            <a:r>
              <a:rPr lang="en-US" sz="2800" dirty="0"/>
              <a:t>Core Bluetooth Framework.</a:t>
            </a:r>
          </a:p>
          <a:p>
            <a:pPr marL="457200" indent="-457200" fontAlgn="base">
              <a:buFont typeface="Arial" panose="020B0604020202020204" pitchFamily="34" charset="0"/>
              <a:buChar char="•"/>
            </a:pPr>
            <a:r>
              <a:rPr lang="en-US" sz="2800" dirty="0"/>
              <a:t>Accelerate Framework.</a:t>
            </a:r>
          </a:p>
          <a:p>
            <a:pPr marL="457200" indent="-457200" fontAlgn="base">
              <a:buFont typeface="Arial" panose="020B0604020202020204" pitchFamily="34" charset="0"/>
              <a:buChar char="•"/>
            </a:pPr>
            <a:r>
              <a:rPr lang="en-US" sz="2800" dirty="0"/>
              <a:t>External Accessory Framework.</a:t>
            </a:r>
          </a:p>
          <a:p>
            <a:pPr marL="457200" indent="-457200" fontAlgn="base">
              <a:buFont typeface="Arial" panose="020B0604020202020204" pitchFamily="34" charset="0"/>
              <a:buChar char="•"/>
            </a:pPr>
            <a:r>
              <a:rPr lang="en-US" sz="2800" dirty="0"/>
              <a:t>Security Services framework.</a:t>
            </a:r>
          </a:p>
          <a:p>
            <a:pPr marL="457200" indent="-457200" fontAlgn="base">
              <a:buFont typeface="Arial" panose="020B0604020202020204" pitchFamily="34" charset="0"/>
              <a:buChar char="•"/>
            </a:pPr>
            <a:r>
              <a:rPr lang="en-US" sz="2800" dirty="0"/>
              <a:t>Local Authentication framework.</a:t>
            </a:r>
          </a:p>
          <a:p>
            <a:pPr marL="457200" indent="-457200" fontAlgn="base">
              <a:buFont typeface="Arial" panose="020B0604020202020204" pitchFamily="34" charset="0"/>
              <a:buChar char="•"/>
            </a:pPr>
            <a:r>
              <a:rPr lang="en-US" sz="2800" dirty="0"/>
              <a:t>64-Bit support from IOS7 supports the 64 bit app development and enables the application to run faster.</a:t>
            </a:r>
          </a:p>
        </p:txBody>
      </p:sp>
    </p:spTree>
    <p:extLst>
      <p:ext uri="{BB962C8B-B14F-4D97-AF65-F5344CB8AC3E}">
        <p14:creationId xmlns:p14="http://schemas.microsoft.com/office/powerpoint/2010/main" val="3121659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Core Service Layer</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152400" y="1143000"/>
            <a:ext cx="8610600" cy="4401205"/>
          </a:xfrm>
          <a:prstGeom prst="rect">
            <a:avLst/>
          </a:prstGeom>
        </p:spPr>
        <p:txBody>
          <a:bodyPr wrap="square">
            <a:spAutoFit/>
          </a:bodyPr>
          <a:lstStyle/>
          <a:p>
            <a:pPr marL="457200" indent="-457200" fontAlgn="base">
              <a:buFont typeface="Arial" panose="020B0604020202020204" pitchFamily="34" charset="0"/>
              <a:buChar char="•"/>
            </a:pPr>
            <a:r>
              <a:rPr lang="en-US" sz="2800" dirty="0"/>
              <a:t>The </a:t>
            </a:r>
            <a:r>
              <a:rPr lang="en-US" sz="2800" b="1" dirty="0"/>
              <a:t>Core Services </a:t>
            </a:r>
            <a:r>
              <a:rPr lang="en-US" sz="2800" dirty="0"/>
              <a:t>layer provides an abstraction over the services provided in the Core OS layer.  It provides fundamental access to the iPhone OS services</a:t>
            </a:r>
          </a:p>
          <a:p>
            <a:pPr marL="457200" indent="-457200">
              <a:buFont typeface="Arial" panose="020B0604020202020204" pitchFamily="34" charset="0"/>
              <a:buChar char="•"/>
            </a:pPr>
            <a:r>
              <a:rPr lang="en-US" sz="2800" dirty="0"/>
              <a:t>It consists of the following frameworks:</a:t>
            </a:r>
          </a:p>
          <a:p>
            <a:pPr lvl="1"/>
            <a:r>
              <a:rPr lang="en-US" sz="2800" dirty="0"/>
              <a:t>(</a:t>
            </a:r>
            <a:r>
              <a:rPr lang="en-US" sz="2800" dirty="0" err="1"/>
              <a:t>i</a:t>
            </a:r>
            <a:r>
              <a:rPr lang="en-US" sz="2800" dirty="0"/>
              <a:t>) </a:t>
            </a:r>
            <a:r>
              <a:rPr lang="en-US" sz="2800" dirty="0" err="1"/>
              <a:t>AddressBook</a:t>
            </a:r>
            <a:r>
              <a:rPr lang="en-US" sz="2800" dirty="0"/>
              <a:t> Framework</a:t>
            </a:r>
          </a:p>
          <a:p>
            <a:pPr lvl="1"/>
            <a:r>
              <a:rPr lang="en-US" sz="2800" dirty="0"/>
              <a:t>(ii) </a:t>
            </a:r>
            <a:r>
              <a:rPr lang="en-US" sz="2800" dirty="0" err="1"/>
              <a:t>CoreData</a:t>
            </a:r>
            <a:r>
              <a:rPr lang="en-US" sz="2800" dirty="0"/>
              <a:t> Framework</a:t>
            </a:r>
          </a:p>
          <a:p>
            <a:pPr lvl="1"/>
            <a:r>
              <a:rPr lang="en-US" sz="2800" dirty="0"/>
              <a:t>(iii) Core Foundation Framework</a:t>
            </a:r>
          </a:p>
          <a:p>
            <a:pPr lvl="1"/>
            <a:r>
              <a:rPr lang="en-US" sz="2800" dirty="0"/>
              <a:t>(iv) Foundation Framework</a:t>
            </a:r>
          </a:p>
          <a:p>
            <a:pPr lvl="1"/>
            <a:r>
              <a:rPr lang="en-US" sz="2800" dirty="0"/>
              <a:t>(v) Store Kit Framework</a:t>
            </a:r>
          </a:p>
          <a:p>
            <a:pPr lvl="1"/>
            <a:r>
              <a:rPr lang="en-US" sz="2800" dirty="0"/>
              <a:t>(vi) SQLite Library and many more…</a:t>
            </a:r>
          </a:p>
        </p:txBody>
      </p:sp>
    </p:spTree>
    <p:extLst>
      <p:ext uri="{BB962C8B-B14F-4D97-AF65-F5344CB8AC3E}">
        <p14:creationId xmlns:p14="http://schemas.microsoft.com/office/powerpoint/2010/main" val="979127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Media Layer</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152400" y="1143000"/>
            <a:ext cx="8610600" cy="4401205"/>
          </a:xfrm>
          <a:prstGeom prst="rect">
            <a:avLst/>
          </a:prstGeom>
        </p:spPr>
        <p:txBody>
          <a:bodyPr wrap="square">
            <a:spAutoFit/>
          </a:bodyPr>
          <a:lstStyle/>
          <a:p>
            <a:pPr marL="457200" indent="-457200" fontAlgn="base">
              <a:buFont typeface="Arial" panose="020B0604020202020204" pitchFamily="34" charset="0"/>
              <a:buChar char="•"/>
            </a:pPr>
            <a:r>
              <a:rPr lang="en-US" sz="2800" dirty="0"/>
              <a:t>The </a:t>
            </a:r>
            <a:r>
              <a:rPr lang="en-US" sz="2800" b="1" dirty="0"/>
              <a:t>Media layer </a:t>
            </a:r>
            <a:r>
              <a:rPr lang="en-US" sz="2800" dirty="0"/>
              <a:t>provides multimedia services that you can use within your iPhone, and other iOS devices</a:t>
            </a:r>
          </a:p>
          <a:p>
            <a:pPr marL="457200" indent="-457200" fontAlgn="base">
              <a:buFont typeface="Arial" panose="020B0604020202020204" pitchFamily="34" charset="0"/>
              <a:buChar char="•"/>
            </a:pPr>
            <a:r>
              <a:rPr lang="en-US" sz="2800" dirty="0"/>
              <a:t>It consists of the following frameworks</a:t>
            </a:r>
          </a:p>
          <a:p>
            <a:pPr lvl="1"/>
            <a:r>
              <a:rPr lang="en-IN" sz="2800" dirty="0"/>
              <a:t>(</a:t>
            </a:r>
            <a:r>
              <a:rPr lang="en-IN" sz="2800" dirty="0" err="1"/>
              <a:t>i</a:t>
            </a:r>
            <a:r>
              <a:rPr lang="en-IN" sz="2800" dirty="0"/>
              <a:t>) Core Graphics Framework</a:t>
            </a:r>
          </a:p>
          <a:p>
            <a:pPr lvl="1"/>
            <a:r>
              <a:rPr lang="en-IN" sz="2800" dirty="0"/>
              <a:t>(ii) </a:t>
            </a:r>
            <a:r>
              <a:rPr lang="en-IN" sz="2800" dirty="0" err="1"/>
              <a:t>Quatz</a:t>
            </a:r>
            <a:r>
              <a:rPr lang="en-IN" sz="2800" dirty="0"/>
              <a:t> Core Framework</a:t>
            </a:r>
          </a:p>
          <a:p>
            <a:pPr lvl="1"/>
            <a:r>
              <a:rPr lang="en-IN" sz="2800" dirty="0"/>
              <a:t>(iii) iPhone Audio Support</a:t>
            </a:r>
          </a:p>
          <a:p>
            <a:pPr lvl="1"/>
            <a:r>
              <a:rPr lang="en-IN" sz="2800" dirty="0"/>
              <a:t>(iv) AV Foundation Framework</a:t>
            </a:r>
          </a:p>
          <a:p>
            <a:pPr lvl="1"/>
            <a:r>
              <a:rPr lang="en-IN" sz="2800" dirty="0"/>
              <a:t>(v) Core Audio Framework</a:t>
            </a:r>
          </a:p>
          <a:p>
            <a:pPr lvl="1"/>
            <a:r>
              <a:rPr lang="en-IN" sz="2800" dirty="0"/>
              <a:t>(vi) Media Player Framework and many more…</a:t>
            </a:r>
          </a:p>
          <a:p>
            <a:pPr fontAlgn="base"/>
            <a:endParaRPr lang="en-US" sz="2800" dirty="0"/>
          </a:p>
        </p:txBody>
      </p:sp>
    </p:spTree>
    <p:extLst>
      <p:ext uri="{BB962C8B-B14F-4D97-AF65-F5344CB8AC3E}">
        <p14:creationId xmlns:p14="http://schemas.microsoft.com/office/powerpoint/2010/main" val="3290378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Cocoa Touch Layer</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152400" y="1143000"/>
            <a:ext cx="8610600" cy="3970318"/>
          </a:xfrm>
          <a:prstGeom prst="rect">
            <a:avLst/>
          </a:prstGeom>
        </p:spPr>
        <p:txBody>
          <a:bodyPr wrap="square">
            <a:spAutoFit/>
          </a:bodyPr>
          <a:lstStyle/>
          <a:p>
            <a:pPr marL="457200" indent="-457200" fontAlgn="base">
              <a:buFont typeface="Arial" panose="020B0604020202020204" pitchFamily="34" charset="0"/>
              <a:buChar char="•"/>
            </a:pPr>
            <a:r>
              <a:rPr lang="en-US" sz="2800" dirty="0"/>
              <a:t>This layer sits at the top of the iPhone </a:t>
            </a:r>
            <a:r>
              <a:rPr lang="en-US" sz="2800" dirty="0" err="1"/>
              <a:t>os</a:t>
            </a:r>
            <a:r>
              <a:rPr lang="en-US" sz="2800" dirty="0"/>
              <a:t> stack and contains the frameworks that are most commonly used by iPhone application developers</a:t>
            </a:r>
          </a:p>
          <a:p>
            <a:pPr lvl="1"/>
            <a:r>
              <a:rPr lang="en-IN" sz="2800" dirty="0"/>
              <a:t>(</a:t>
            </a:r>
            <a:r>
              <a:rPr lang="en-IN" sz="2800" dirty="0" err="1"/>
              <a:t>i</a:t>
            </a:r>
            <a:r>
              <a:rPr lang="en-IN" sz="2800" dirty="0"/>
              <a:t>) </a:t>
            </a:r>
            <a:r>
              <a:rPr lang="en-IN" sz="2800" dirty="0" err="1"/>
              <a:t>UIKit</a:t>
            </a:r>
            <a:r>
              <a:rPr lang="en-IN" sz="2800" dirty="0"/>
              <a:t> Framework</a:t>
            </a:r>
          </a:p>
          <a:p>
            <a:pPr lvl="1"/>
            <a:r>
              <a:rPr lang="en-IN" sz="2800" dirty="0"/>
              <a:t>(ii) </a:t>
            </a:r>
            <a:r>
              <a:rPr lang="en-IN" sz="2800" dirty="0" err="1"/>
              <a:t>MapKit</a:t>
            </a:r>
            <a:r>
              <a:rPr lang="en-IN" sz="2800" dirty="0"/>
              <a:t> Framework</a:t>
            </a:r>
          </a:p>
          <a:p>
            <a:pPr lvl="1"/>
            <a:r>
              <a:rPr lang="en-IN" sz="2800" dirty="0"/>
              <a:t>(iii) Push Notification Services</a:t>
            </a:r>
          </a:p>
          <a:p>
            <a:pPr lvl="1"/>
            <a:r>
              <a:rPr lang="en-IN" sz="2800" dirty="0"/>
              <a:t>(iv) Message UI Framework</a:t>
            </a:r>
          </a:p>
          <a:p>
            <a:pPr lvl="1"/>
            <a:r>
              <a:rPr lang="en-IN" sz="2800" dirty="0"/>
              <a:t>(v) </a:t>
            </a:r>
            <a:r>
              <a:rPr lang="en-IN" sz="2800" dirty="0" err="1"/>
              <a:t>AddressBook</a:t>
            </a:r>
            <a:r>
              <a:rPr lang="en-IN" sz="2800" dirty="0"/>
              <a:t> UI Framework</a:t>
            </a:r>
          </a:p>
          <a:p>
            <a:pPr lvl="1"/>
            <a:r>
              <a:rPr lang="en-IN" sz="2800" dirty="0"/>
              <a:t>(vi) </a:t>
            </a:r>
            <a:r>
              <a:rPr lang="en-IN" sz="2800" dirty="0" err="1"/>
              <a:t>GameKit</a:t>
            </a:r>
            <a:r>
              <a:rPr lang="en-IN" sz="2800" dirty="0"/>
              <a:t> Framework and many more…</a:t>
            </a:r>
          </a:p>
        </p:txBody>
      </p:sp>
    </p:spTree>
    <p:extLst>
      <p:ext uri="{BB962C8B-B14F-4D97-AF65-F5344CB8AC3E}">
        <p14:creationId xmlns:p14="http://schemas.microsoft.com/office/powerpoint/2010/main" val="1749278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The APP Bundle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152400" y="1143000"/>
            <a:ext cx="8610600" cy="3108543"/>
          </a:xfrm>
          <a:prstGeom prst="rect">
            <a:avLst/>
          </a:prstGeom>
        </p:spPr>
        <p:txBody>
          <a:bodyPr wrap="square">
            <a:spAutoFit/>
          </a:bodyPr>
          <a:lstStyle/>
          <a:p>
            <a:pPr marL="457200" indent="-457200" fontAlgn="base">
              <a:buFont typeface="Arial" panose="020B0604020202020204" pitchFamily="34" charset="0"/>
              <a:buChar char="•"/>
            </a:pPr>
            <a:r>
              <a:rPr lang="en-US" sz="2800" dirty="0"/>
              <a:t>In iOS (and </a:t>
            </a:r>
            <a:r>
              <a:rPr lang="en-US" sz="2800" dirty="0" err="1"/>
              <a:t>macOS</a:t>
            </a:r>
            <a:r>
              <a:rPr lang="en-US" sz="2800" dirty="0"/>
              <a:t>), a Bundle is actually a directory that groups a program’s resources together</a:t>
            </a:r>
          </a:p>
          <a:p>
            <a:pPr marL="457200" indent="-457200" fontAlgn="base">
              <a:buFont typeface="Arial" panose="020B0604020202020204" pitchFamily="34" charset="0"/>
              <a:buChar char="•"/>
            </a:pPr>
            <a:r>
              <a:rPr lang="en-US" sz="2800" dirty="0"/>
              <a:t>This is the .app file you find in </a:t>
            </a:r>
            <a:r>
              <a:rPr lang="en-US" sz="2800" dirty="0" err="1"/>
              <a:t>macOS</a:t>
            </a:r>
            <a:r>
              <a:rPr lang="en-US" sz="2800" dirty="0"/>
              <a:t> and iOS</a:t>
            </a:r>
          </a:p>
          <a:p>
            <a:pPr marL="457200" indent="-457200" fontAlgn="base">
              <a:buFont typeface="Arial" panose="020B0604020202020204" pitchFamily="34" charset="0"/>
              <a:buChar char="•"/>
            </a:pPr>
            <a:r>
              <a:rPr lang="en-US" sz="2800" dirty="0"/>
              <a:t>An .app file is zipped up in a .</a:t>
            </a:r>
            <a:r>
              <a:rPr lang="en-US" sz="2800" dirty="0" err="1"/>
              <a:t>ipa</a:t>
            </a:r>
            <a:r>
              <a:rPr lang="en-US" sz="2800" dirty="0"/>
              <a:t> file (this is the iOS equivalent of a .</a:t>
            </a:r>
            <a:r>
              <a:rPr lang="en-US" sz="2800" dirty="0" err="1"/>
              <a:t>apk</a:t>
            </a:r>
            <a:r>
              <a:rPr lang="en-US" sz="2800" dirty="0"/>
              <a:t> file)</a:t>
            </a:r>
          </a:p>
          <a:p>
            <a:pPr marL="457200" indent="-457200" fontAlgn="base">
              <a:buFont typeface="Arial" panose="020B0604020202020204" pitchFamily="34" charset="0"/>
              <a:buChar char="•"/>
            </a:pPr>
            <a:endParaRPr lang="en-US" sz="2800" dirty="0"/>
          </a:p>
          <a:p>
            <a:pPr marL="2743200" lvl="5" indent="-457200" fontAlgn="base">
              <a:buFont typeface="Arial" panose="020B0604020202020204" pitchFamily="34" charset="0"/>
              <a:buChar char="•"/>
            </a:pPr>
            <a:r>
              <a:rPr lang="en-US" sz="2800" dirty="0">
                <a:solidFill>
                  <a:srgbClr val="FF0000"/>
                </a:solidFill>
              </a:rPr>
              <a:t>End of Session 2</a:t>
            </a:r>
            <a:endParaRPr lang="en-IN" sz="2800" dirty="0">
              <a:solidFill>
                <a:srgbClr val="FF0000"/>
              </a:solidFill>
            </a:endParaRPr>
          </a:p>
        </p:txBody>
      </p:sp>
    </p:spTree>
    <p:extLst>
      <p:ext uri="{BB962C8B-B14F-4D97-AF65-F5344CB8AC3E}">
        <p14:creationId xmlns:p14="http://schemas.microsoft.com/office/powerpoint/2010/main" val="2429523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5361"/>
            <a:ext cx="5086350" cy="865239"/>
          </a:xfrm>
        </p:spPr>
        <p:txBody>
          <a:bodyPr>
            <a:normAutofit fontScale="90000"/>
          </a:bodyPr>
          <a:lstStyle/>
          <a:p>
            <a:br>
              <a:rPr lang="en-IN" b="1" dirty="0"/>
            </a:br>
            <a:br>
              <a:rPr lang="en-IN" b="1" dirty="0"/>
            </a:br>
            <a:r>
              <a:rPr lang="en-IN" b="1" dirty="0"/>
              <a:t>Session 3, 4 and 5</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228600" y="2743200"/>
            <a:ext cx="8610600" cy="1938992"/>
          </a:xfrm>
          <a:prstGeom prst="rect">
            <a:avLst/>
          </a:prstGeom>
        </p:spPr>
        <p:txBody>
          <a:bodyPr wrap="square">
            <a:spAutoFit/>
          </a:bodyPr>
          <a:lstStyle/>
          <a:p>
            <a:pPr marL="2857500" lvl="5" indent="-571500" fontAlgn="base">
              <a:buFont typeface="Arial" panose="020B0604020202020204" pitchFamily="34" charset="0"/>
              <a:buChar char="•"/>
            </a:pPr>
            <a:r>
              <a:rPr lang="en-US" sz="4000" b="1" dirty="0">
                <a:solidFill>
                  <a:srgbClr val="FF0000"/>
                </a:solidFill>
              </a:rPr>
              <a:t>History of iOS</a:t>
            </a:r>
          </a:p>
          <a:p>
            <a:pPr marL="2857500" lvl="5" indent="-571500" fontAlgn="base">
              <a:buFont typeface="Arial" panose="020B0604020202020204" pitchFamily="34" charset="0"/>
              <a:buChar char="•"/>
            </a:pPr>
            <a:r>
              <a:rPr lang="en-US" sz="4000" b="1" dirty="0">
                <a:solidFill>
                  <a:srgbClr val="FF0000"/>
                </a:solidFill>
              </a:rPr>
              <a:t>Requirements </a:t>
            </a:r>
          </a:p>
          <a:p>
            <a:pPr marL="2857500" lvl="5" indent="-571500" fontAlgn="base">
              <a:buFont typeface="Arial" panose="020B0604020202020204" pitchFamily="34" charset="0"/>
              <a:buChar char="•"/>
            </a:pPr>
            <a:r>
              <a:rPr lang="en-US" sz="4000" b="1" dirty="0">
                <a:solidFill>
                  <a:srgbClr val="FF0000"/>
                </a:solidFill>
              </a:rPr>
              <a:t>Versions</a:t>
            </a:r>
            <a:endParaRPr lang="en-IN" sz="4000" b="1" dirty="0">
              <a:solidFill>
                <a:srgbClr val="FF0000"/>
              </a:solidFill>
            </a:endParaRPr>
          </a:p>
        </p:txBody>
      </p:sp>
    </p:spTree>
    <p:extLst>
      <p:ext uri="{BB962C8B-B14F-4D97-AF65-F5344CB8AC3E}">
        <p14:creationId xmlns:p14="http://schemas.microsoft.com/office/powerpoint/2010/main" val="236736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Content Placeholder 2"/>
          <p:cNvSpPr txBox="1">
            <a:spLocks/>
          </p:cNvSpPr>
          <p:nvPr/>
        </p:nvSpPr>
        <p:spPr>
          <a:xfrm>
            <a:off x="533400" y="1219200"/>
            <a:ext cx="8229600" cy="525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dirty="0"/>
              <a:t>Continuous Learning Assessment (50% weightage) </a:t>
            </a:r>
          </a:p>
          <a:p>
            <a:pPr marL="914400" lvl="1" indent="-457200" algn="l">
              <a:buFont typeface="Arial" panose="020B0604020202020204" pitchFamily="34" charset="0"/>
              <a:buChar char="•"/>
            </a:pPr>
            <a:r>
              <a:rPr lang="en-IN" dirty="0"/>
              <a:t>CLA – 1 (10%) </a:t>
            </a:r>
          </a:p>
          <a:p>
            <a:pPr marL="914400" lvl="1" indent="-457200" algn="l">
              <a:buFont typeface="Arial" panose="020B0604020202020204" pitchFamily="34" charset="0"/>
              <a:buChar char="•"/>
            </a:pPr>
            <a:r>
              <a:rPr lang="en-IN" dirty="0"/>
              <a:t>CLA – 2 (15%) </a:t>
            </a:r>
          </a:p>
          <a:p>
            <a:pPr marL="914400" lvl="1" indent="-457200" algn="l">
              <a:buFont typeface="Arial" panose="020B0604020202020204" pitchFamily="34" charset="0"/>
              <a:buChar char="•"/>
            </a:pPr>
            <a:r>
              <a:rPr lang="en-IN" dirty="0"/>
              <a:t>CLA – 3 (15%) </a:t>
            </a:r>
          </a:p>
          <a:p>
            <a:pPr marL="914400" lvl="1" indent="-457200" algn="l">
              <a:buFont typeface="Arial" panose="020B0604020202020204" pitchFamily="34" charset="0"/>
              <a:buChar char="•"/>
            </a:pPr>
            <a:r>
              <a:rPr lang="en-IN" dirty="0"/>
              <a:t>CLA – 4 (10%) </a:t>
            </a:r>
            <a:endParaRPr lang="en-US" dirty="0"/>
          </a:p>
          <a:p>
            <a:pPr marL="457200" indent="-457200" algn="l">
              <a:buFont typeface="Arial" panose="020B0604020202020204" pitchFamily="34" charset="0"/>
              <a:buChar char="•"/>
            </a:pPr>
            <a:r>
              <a:rPr lang="en-IN" dirty="0"/>
              <a:t>Final Examination (50% weightage) </a:t>
            </a:r>
          </a:p>
          <a:p>
            <a:pPr marL="457200" indent="-457200" algn="l">
              <a:buFont typeface="Arial" panose="020B0604020202020204" pitchFamily="34" charset="0"/>
              <a:buChar char="•"/>
            </a:pPr>
            <a:r>
              <a:rPr lang="en-US" dirty="0"/>
              <a:t>CLA – 4 cab be assignments or seminars or mini-projects</a:t>
            </a:r>
          </a:p>
          <a:p>
            <a:endParaRPr lang="en-US" b="1" dirty="0"/>
          </a:p>
          <a:p>
            <a:endParaRPr lang="en-US" dirty="0"/>
          </a:p>
          <a:p>
            <a:endParaRPr lang="en-US" dirty="0"/>
          </a:p>
          <a:p>
            <a:endParaRPr lang="en-US" dirty="0"/>
          </a:p>
        </p:txBody>
      </p:sp>
      <p:sp>
        <p:nvSpPr>
          <p:cNvPr id="10" name="Title 1"/>
          <p:cNvSpPr txBox="1">
            <a:spLocks/>
          </p:cNvSpPr>
          <p:nvPr/>
        </p:nvSpPr>
        <p:spPr>
          <a:xfrm>
            <a:off x="0" y="0"/>
            <a:ext cx="6019800" cy="106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itchFamily="18" charset="0"/>
                <a:cs typeface="Times New Roman" pitchFamily="18" charset="0"/>
              </a:rPr>
              <a:t>Course Evaluation</a:t>
            </a:r>
          </a:p>
        </p:txBody>
      </p:sp>
    </p:spTree>
    <p:extLst>
      <p:ext uri="{BB962C8B-B14F-4D97-AF65-F5344CB8AC3E}">
        <p14:creationId xmlns:p14="http://schemas.microsoft.com/office/powerpoint/2010/main" val="2773070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pic>
        <p:nvPicPr>
          <p:cNvPr id="3" name="Picture 2"/>
          <p:cNvPicPr>
            <a:picLocks noChangeAspect="1"/>
          </p:cNvPicPr>
          <p:nvPr/>
        </p:nvPicPr>
        <p:blipFill>
          <a:blip r:embed="rId4"/>
          <a:stretch>
            <a:fillRect/>
          </a:stretch>
        </p:blipFill>
        <p:spPr>
          <a:xfrm>
            <a:off x="304800" y="1143000"/>
            <a:ext cx="8519652" cy="5543550"/>
          </a:xfrm>
          <a:prstGeom prst="rect">
            <a:avLst/>
          </a:prstGeom>
        </p:spPr>
      </p:pic>
    </p:spTree>
    <p:extLst>
      <p:ext uri="{BB962C8B-B14F-4D97-AF65-F5344CB8AC3E}">
        <p14:creationId xmlns:p14="http://schemas.microsoft.com/office/powerpoint/2010/main" val="3877355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58" y="62681"/>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838200"/>
            <a:ext cx="8763000" cy="5755422"/>
          </a:xfrm>
          <a:prstGeom prst="rect">
            <a:avLst/>
          </a:prstGeom>
        </p:spPr>
        <p:txBody>
          <a:bodyPr wrap="square">
            <a:spAutoFit/>
          </a:bodyPr>
          <a:lstStyle/>
          <a:p>
            <a:pPr fontAlgn="base"/>
            <a:r>
              <a:rPr lang="en-US" sz="3200" b="1" dirty="0">
                <a:solidFill>
                  <a:srgbClr val="4318FA"/>
                </a:solidFill>
              </a:rPr>
              <a:t>iOS 1</a:t>
            </a:r>
            <a:endParaRPr lang="en-US" sz="3200" dirty="0">
              <a:solidFill>
                <a:srgbClr val="4318FA"/>
              </a:solidFill>
            </a:endParaRPr>
          </a:p>
          <a:p>
            <a:pPr marL="457200" indent="-457200" fontAlgn="base">
              <a:buFont typeface="Arial" panose="020B0604020202020204" pitchFamily="34" charset="0"/>
              <a:buChar char="•"/>
            </a:pPr>
            <a:r>
              <a:rPr lang="en-US" sz="2800" dirty="0"/>
              <a:t>The Operating system was first released on 29 June 2007 with the first phone from Apple known as “iPhone”</a:t>
            </a:r>
          </a:p>
          <a:p>
            <a:pPr marL="457200" indent="-457200" fontAlgn="base">
              <a:buFont typeface="Arial" panose="020B0604020202020204" pitchFamily="34" charset="0"/>
              <a:buChar char="•"/>
            </a:pPr>
            <a:r>
              <a:rPr lang="en-US" sz="2800" dirty="0"/>
              <a:t>It was first called “</a:t>
            </a:r>
            <a:r>
              <a:rPr lang="en-US" sz="2800" b="1" dirty="0"/>
              <a:t>iPhone OS</a:t>
            </a:r>
            <a:r>
              <a:rPr lang="en-US" sz="2800" dirty="0"/>
              <a:t>” for the first 3 years (2007-2009) later on from 2010 the Operating system was renamed “</a:t>
            </a:r>
            <a:r>
              <a:rPr lang="en-US" sz="2800" b="1" dirty="0"/>
              <a:t>iOS</a:t>
            </a:r>
            <a:r>
              <a:rPr lang="en-US" sz="2800" dirty="0"/>
              <a:t>“.</a:t>
            </a:r>
          </a:p>
          <a:p>
            <a:pPr marL="457200" indent="-457200" fontAlgn="base">
              <a:buFont typeface="Arial" panose="020B0604020202020204" pitchFamily="34" charset="0"/>
              <a:buChar char="•"/>
            </a:pPr>
            <a:r>
              <a:rPr lang="en-US" sz="2800" dirty="0"/>
              <a:t>Support for features like the multi-touch screen, Visual Voicemail, and iTunes integration</a:t>
            </a:r>
          </a:p>
          <a:p>
            <a:pPr marL="457200" indent="-457200" fontAlgn="base">
              <a:buFont typeface="Arial" panose="020B0604020202020204" pitchFamily="34" charset="0"/>
              <a:buChar char="•"/>
            </a:pPr>
            <a:r>
              <a:rPr lang="en-US" sz="2800" dirty="0"/>
              <a:t>Version 1.1, which was released in Sept. 2007 was the first version of the software compatible with the iPod touch</a:t>
            </a:r>
          </a:p>
          <a:p>
            <a:pPr marL="457200" indent="-457200" fontAlgn="base">
              <a:buFont typeface="Arial" panose="020B0604020202020204" pitchFamily="34" charset="0"/>
              <a:buChar char="•"/>
            </a:pPr>
            <a:r>
              <a:rPr lang="en-US" sz="2800" dirty="0"/>
              <a:t>Final version: 1.1.5. It was released on July 15, 2008</a:t>
            </a:r>
            <a:endParaRPr lang="en-IN" sz="2800" dirty="0"/>
          </a:p>
        </p:txBody>
      </p:sp>
    </p:spTree>
    <p:extLst>
      <p:ext uri="{BB962C8B-B14F-4D97-AF65-F5344CB8AC3E}">
        <p14:creationId xmlns:p14="http://schemas.microsoft.com/office/powerpoint/2010/main" val="2159333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910"/>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4893647"/>
          </a:xfrm>
          <a:prstGeom prst="rect">
            <a:avLst/>
          </a:prstGeom>
        </p:spPr>
        <p:txBody>
          <a:bodyPr wrap="square">
            <a:spAutoFit/>
          </a:bodyPr>
          <a:lstStyle/>
          <a:p>
            <a:pPr fontAlgn="base"/>
            <a:r>
              <a:rPr lang="en-US" sz="3200" b="1" dirty="0">
                <a:solidFill>
                  <a:srgbClr val="4318FA"/>
                </a:solidFill>
              </a:rPr>
              <a:t>iOS 2</a:t>
            </a:r>
          </a:p>
          <a:p>
            <a:pPr marL="457200" indent="-457200" fontAlgn="base">
              <a:buFont typeface="Arial" panose="020B0604020202020204" pitchFamily="34" charset="0"/>
              <a:buChar char="•"/>
            </a:pPr>
            <a:r>
              <a:rPr lang="en-US" sz="2800" b="1" dirty="0"/>
              <a:t>Initial version: </a:t>
            </a:r>
            <a:r>
              <a:rPr lang="en-US" sz="2800" dirty="0"/>
              <a:t>released on July 11, 2008</a:t>
            </a:r>
          </a:p>
          <a:p>
            <a:pPr marL="457200" indent="-457200" fontAlgn="base">
              <a:buFont typeface="Arial" panose="020B0604020202020204" pitchFamily="34" charset="0"/>
              <a:buChar char="•"/>
            </a:pPr>
            <a:r>
              <a:rPr lang="en-US" sz="2800" dirty="0"/>
              <a:t>The App Store and its support for real third-party apps (rather than web apps). </a:t>
            </a:r>
          </a:p>
          <a:p>
            <a:pPr marL="457200" indent="-457200" fontAlgn="base">
              <a:buFont typeface="Arial" panose="020B0604020202020204" pitchFamily="34" charset="0"/>
              <a:buChar char="•"/>
            </a:pPr>
            <a:r>
              <a:rPr lang="en-US" sz="2800" dirty="0"/>
              <a:t>Around </a:t>
            </a:r>
            <a:r>
              <a:rPr lang="en-US" sz="2800" u="sng" dirty="0"/>
              <a:t>500 apps were available in the App Store at launch</a:t>
            </a:r>
            <a:r>
              <a:rPr lang="en-US" sz="2800" dirty="0"/>
              <a:t>. </a:t>
            </a:r>
          </a:p>
          <a:p>
            <a:pPr marL="457200" indent="-457200" fontAlgn="base">
              <a:buFont typeface="Arial" panose="020B0604020202020204" pitchFamily="34" charset="0"/>
              <a:buChar char="•"/>
            </a:pPr>
            <a:r>
              <a:rPr lang="en-US" sz="2800" dirty="0"/>
              <a:t>Hundreds of other crucial improvements were also added.</a:t>
            </a:r>
          </a:p>
          <a:p>
            <a:pPr marL="457200" indent="-457200" fontAlgn="base">
              <a:buFont typeface="Arial" panose="020B0604020202020204" pitchFamily="34" charset="0"/>
              <a:buChar char="•"/>
            </a:pPr>
            <a:r>
              <a:rPr lang="en-US" sz="2800" dirty="0"/>
              <a:t>Podcast support and public transit and walking directions in Maps</a:t>
            </a:r>
          </a:p>
          <a:p>
            <a:pPr marL="457200" indent="-457200" fontAlgn="base">
              <a:buFont typeface="Arial" panose="020B0604020202020204" pitchFamily="34" charset="0"/>
              <a:buChar char="•"/>
            </a:pPr>
            <a:r>
              <a:rPr lang="en-US" sz="2800" b="1" dirty="0"/>
              <a:t>Final version: </a:t>
            </a:r>
            <a:r>
              <a:rPr lang="en-US" sz="2800" dirty="0"/>
              <a:t>2.2.1. released on January 27, 2009</a:t>
            </a:r>
          </a:p>
        </p:txBody>
      </p:sp>
    </p:spTree>
    <p:extLst>
      <p:ext uri="{BB962C8B-B14F-4D97-AF65-F5344CB8AC3E}">
        <p14:creationId xmlns:p14="http://schemas.microsoft.com/office/powerpoint/2010/main" val="3946211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58" y="152400"/>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4955203"/>
          </a:xfrm>
          <a:prstGeom prst="rect">
            <a:avLst/>
          </a:prstGeom>
        </p:spPr>
        <p:txBody>
          <a:bodyPr wrap="square">
            <a:spAutoFit/>
          </a:bodyPr>
          <a:lstStyle/>
          <a:p>
            <a:pPr fontAlgn="base"/>
            <a:r>
              <a:rPr lang="en-US" sz="3200" b="1" dirty="0">
                <a:solidFill>
                  <a:srgbClr val="4318FA"/>
                </a:solidFill>
              </a:rPr>
              <a:t>iOS 3</a:t>
            </a:r>
          </a:p>
          <a:p>
            <a:pPr marL="457200" indent="-457200" fontAlgn="base">
              <a:buFont typeface="Arial" panose="020B0604020202020204" pitchFamily="34" charset="0"/>
              <a:buChar char="•"/>
            </a:pPr>
            <a:r>
              <a:rPr lang="en-US" sz="2800" b="1" dirty="0"/>
              <a:t>Initial version: </a:t>
            </a:r>
            <a:r>
              <a:rPr lang="en-US" sz="2800" dirty="0"/>
              <a:t>It was released on June 17, 2009</a:t>
            </a:r>
          </a:p>
          <a:p>
            <a:pPr marL="457200" indent="-457200" fontAlgn="base">
              <a:buFont typeface="Arial" panose="020B0604020202020204" pitchFamily="34" charset="0"/>
              <a:buChar char="•"/>
            </a:pPr>
            <a:r>
              <a:rPr lang="en-US" sz="2800" dirty="0"/>
              <a:t>iPhone 3GS. </a:t>
            </a:r>
          </a:p>
          <a:p>
            <a:pPr marL="457200" indent="-457200" fontAlgn="base">
              <a:buFont typeface="Arial" panose="020B0604020202020204" pitchFamily="34" charset="0"/>
              <a:buChar char="•"/>
            </a:pPr>
            <a:r>
              <a:rPr lang="en-US" sz="2800" dirty="0"/>
              <a:t>It added features including copy and paste, Spotlight search, MMS support in the Messages app, and the ability to record videos using the Camera app.</a:t>
            </a:r>
          </a:p>
          <a:p>
            <a:pPr marL="457200" indent="-457200" fontAlgn="base">
              <a:buFont typeface="Arial" panose="020B0604020202020204" pitchFamily="34" charset="0"/>
              <a:buChar char="•"/>
            </a:pPr>
            <a:r>
              <a:rPr lang="en-US" sz="2800" dirty="0"/>
              <a:t>It was the first to support the iPad. The 1st generation iPad was released in 2010, and version 3.2 of the software came with it.</a:t>
            </a:r>
          </a:p>
          <a:p>
            <a:pPr marL="457200" indent="-457200" fontAlgn="base">
              <a:buFont typeface="Arial" panose="020B0604020202020204" pitchFamily="34" charset="0"/>
              <a:buChar char="•"/>
            </a:pPr>
            <a:r>
              <a:rPr lang="en-US" sz="2800" b="1" dirty="0"/>
              <a:t>Final version: </a:t>
            </a:r>
            <a:r>
              <a:rPr lang="en-US" sz="2800" dirty="0"/>
              <a:t>3.2.2. It was released on Aug. 11, 2010</a:t>
            </a:r>
            <a:endParaRPr lang="en-US" sz="2800" b="1" dirty="0"/>
          </a:p>
          <a:p>
            <a:pPr fontAlgn="base"/>
            <a:endParaRPr lang="en-US" sz="3200" b="1" dirty="0"/>
          </a:p>
        </p:txBody>
      </p:sp>
    </p:spTree>
    <p:extLst>
      <p:ext uri="{BB962C8B-B14F-4D97-AF65-F5344CB8AC3E}">
        <p14:creationId xmlns:p14="http://schemas.microsoft.com/office/powerpoint/2010/main" val="2570477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97" y="152400"/>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45676"/>
            <a:ext cx="8763000" cy="4893647"/>
          </a:xfrm>
          <a:prstGeom prst="rect">
            <a:avLst/>
          </a:prstGeom>
        </p:spPr>
        <p:txBody>
          <a:bodyPr wrap="square">
            <a:spAutoFit/>
          </a:bodyPr>
          <a:lstStyle/>
          <a:p>
            <a:pPr fontAlgn="base"/>
            <a:r>
              <a:rPr lang="en-US" sz="3200" b="1" dirty="0">
                <a:solidFill>
                  <a:srgbClr val="4318FA"/>
                </a:solidFill>
              </a:rPr>
              <a:t>iOS 4</a:t>
            </a:r>
          </a:p>
          <a:p>
            <a:pPr fontAlgn="base"/>
            <a:endParaRPr lang="en-US" sz="2800" b="1" dirty="0"/>
          </a:p>
          <a:p>
            <a:pPr marL="457200" indent="-457200" fontAlgn="base">
              <a:buFont typeface="Arial" panose="020B0604020202020204" pitchFamily="34" charset="0"/>
              <a:buChar char="•"/>
            </a:pPr>
            <a:r>
              <a:rPr lang="en-US" sz="2800" b="1" dirty="0"/>
              <a:t>Initial version: </a:t>
            </a:r>
            <a:r>
              <a:rPr lang="en-US" sz="2800" dirty="0"/>
              <a:t>It was released on June 22, 2010</a:t>
            </a:r>
          </a:p>
          <a:p>
            <a:pPr marL="457200" indent="-457200" fontAlgn="base">
              <a:buFont typeface="Arial" panose="020B0604020202020204" pitchFamily="34" charset="0"/>
              <a:buChar char="•"/>
            </a:pPr>
            <a:r>
              <a:rPr lang="en-US" sz="2800" b="1" dirty="0"/>
              <a:t>Features: </a:t>
            </a:r>
            <a:r>
              <a:rPr lang="en-US" sz="2800" dirty="0"/>
              <a:t>FaceTime, multitasking, </a:t>
            </a:r>
            <a:r>
              <a:rPr lang="en-US" sz="2800" dirty="0" err="1"/>
              <a:t>iBooks</a:t>
            </a:r>
            <a:r>
              <a:rPr lang="en-US" sz="2800" dirty="0"/>
              <a:t>, organizing apps into folders, Personal Hotspot, AirPlay, and </a:t>
            </a:r>
            <a:r>
              <a:rPr lang="en-US" sz="2800" dirty="0" err="1"/>
              <a:t>AirPrint</a:t>
            </a:r>
            <a:r>
              <a:rPr lang="en-US" sz="2800" dirty="0"/>
              <a:t>.</a:t>
            </a:r>
          </a:p>
          <a:p>
            <a:pPr marL="457200" indent="-457200" fontAlgn="base">
              <a:buFont typeface="Arial" panose="020B0604020202020204" pitchFamily="34" charset="0"/>
              <a:buChar char="•"/>
            </a:pPr>
            <a:r>
              <a:rPr lang="en-US" sz="2800" dirty="0"/>
              <a:t>The iOS name was unveiled for this version, replacing the previously used "iPhone OS" name</a:t>
            </a:r>
          </a:p>
          <a:p>
            <a:pPr marL="457200" indent="-457200" fontAlgn="base">
              <a:buFont typeface="Arial" panose="020B0604020202020204" pitchFamily="34" charset="0"/>
              <a:buChar char="•"/>
            </a:pPr>
            <a:r>
              <a:rPr lang="en-US" sz="2800" dirty="0"/>
              <a:t> It was not compatible with the original iPhone or the 1st generation iPod touch.</a:t>
            </a:r>
          </a:p>
          <a:p>
            <a:pPr marL="457200" indent="-457200" fontAlgn="base">
              <a:buFont typeface="Arial" panose="020B0604020202020204" pitchFamily="34" charset="0"/>
              <a:buChar char="•"/>
            </a:pPr>
            <a:r>
              <a:rPr lang="en-US" sz="2800" b="1" dirty="0"/>
              <a:t>Final version: </a:t>
            </a:r>
            <a:r>
              <a:rPr lang="en-US" sz="2800" dirty="0"/>
              <a:t>4.3.5. It was released on July 25, 2011</a:t>
            </a:r>
            <a:endParaRPr lang="en-US" sz="2800" b="1" dirty="0"/>
          </a:p>
        </p:txBody>
      </p:sp>
    </p:spTree>
    <p:extLst>
      <p:ext uri="{BB962C8B-B14F-4D97-AF65-F5344CB8AC3E}">
        <p14:creationId xmlns:p14="http://schemas.microsoft.com/office/powerpoint/2010/main" val="2455785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6" y="290999"/>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45676"/>
            <a:ext cx="8763000" cy="4093428"/>
          </a:xfrm>
          <a:prstGeom prst="rect">
            <a:avLst/>
          </a:prstGeom>
        </p:spPr>
        <p:txBody>
          <a:bodyPr wrap="square">
            <a:spAutoFit/>
          </a:bodyPr>
          <a:lstStyle/>
          <a:p>
            <a:pPr fontAlgn="base"/>
            <a:r>
              <a:rPr lang="en-US" sz="3200" b="1" dirty="0">
                <a:solidFill>
                  <a:srgbClr val="4318FA"/>
                </a:solidFill>
              </a:rPr>
              <a:t>iOS 5</a:t>
            </a:r>
          </a:p>
          <a:p>
            <a:pPr fontAlgn="base"/>
            <a:endParaRPr lang="en-US" sz="3200" b="1" dirty="0"/>
          </a:p>
          <a:p>
            <a:pPr marL="457200" indent="-457200" fontAlgn="base">
              <a:buFont typeface="Arial" panose="020B0604020202020204" pitchFamily="34" charset="0"/>
              <a:buChar char="•"/>
            </a:pPr>
            <a:r>
              <a:rPr lang="en-US" sz="2800" b="1" dirty="0"/>
              <a:t>Initial version: </a:t>
            </a:r>
            <a:r>
              <a:rPr lang="en-US" sz="2800" dirty="0"/>
              <a:t>It was released on Oct. 12, 2011</a:t>
            </a:r>
          </a:p>
          <a:p>
            <a:pPr marL="457200" indent="-457200" fontAlgn="base">
              <a:buFont typeface="Arial" panose="020B0604020202020204" pitchFamily="34" charset="0"/>
              <a:buChar char="•"/>
            </a:pPr>
            <a:r>
              <a:rPr lang="en-US" sz="2800" b="1" dirty="0"/>
              <a:t>Features: </a:t>
            </a:r>
            <a:r>
              <a:rPr lang="en-IN" sz="2800" dirty="0" err="1"/>
              <a:t>Wirelessness</a:t>
            </a:r>
            <a:r>
              <a:rPr lang="en-IN" sz="2800" dirty="0"/>
              <a:t>, and cloud computing (iCloud), </a:t>
            </a:r>
            <a:r>
              <a:rPr lang="en-US" sz="2800" dirty="0"/>
              <a:t>syncing</a:t>
            </a:r>
            <a:r>
              <a:rPr lang="en-US" sz="2800" u="sng" dirty="0"/>
              <a:t> </a:t>
            </a:r>
            <a:r>
              <a:rPr lang="en-US" sz="2800" dirty="0"/>
              <a:t>with</a:t>
            </a:r>
            <a:r>
              <a:rPr lang="en-US" sz="2800" u="sng" dirty="0"/>
              <a:t> </a:t>
            </a:r>
            <a:r>
              <a:rPr lang="en-US" sz="2800" dirty="0"/>
              <a:t>iTunes</a:t>
            </a:r>
            <a:r>
              <a:rPr lang="en-US" sz="2800" u="sng" dirty="0"/>
              <a:t> </a:t>
            </a:r>
            <a:r>
              <a:rPr lang="en-US" sz="2800" dirty="0"/>
              <a:t>via</a:t>
            </a:r>
            <a:r>
              <a:rPr lang="en-US" sz="2800" u="sng" dirty="0"/>
              <a:t> </a:t>
            </a:r>
            <a:r>
              <a:rPr lang="en-US" sz="2800" dirty="0"/>
              <a:t>Wi-Fi</a:t>
            </a:r>
            <a:r>
              <a:rPr lang="en-IN" sz="2800" dirty="0"/>
              <a:t>, </a:t>
            </a:r>
            <a:r>
              <a:rPr lang="en-IN" sz="2800" dirty="0" err="1"/>
              <a:t>iMessage</a:t>
            </a:r>
            <a:r>
              <a:rPr lang="en-IN" sz="2800" dirty="0"/>
              <a:t> and Notification </a:t>
            </a:r>
            <a:r>
              <a:rPr lang="en-IN" sz="2800" dirty="0" err="1"/>
              <a:t>Center</a:t>
            </a:r>
            <a:endParaRPr lang="en-IN" sz="2800" dirty="0"/>
          </a:p>
          <a:p>
            <a:pPr marL="457200" indent="-457200" fontAlgn="base">
              <a:buFont typeface="Arial" panose="020B0604020202020204" pitchFamily="34" charset="0"/>
              <a:buChar char="•"/>
            </a:pPr>
            <a:r>
              <a:rPr lang="en-US" sz="2800" dirty="0"/>
              <a:t>With iOS 5, Apple dropped support for the iPhone 3G, 1st gen. iPad, and 2nd and 3rd gen. iPod touch.</a:t>
            </a:r>
          </a:p>
          <a:p>
            <a:pPr marL="457200" indent="-457200" fontAlgn="base">
              <a:buFont typeface="Arial" panose="020B0604020202020204" pitchFamily="34" charset="0"/>
              <a:buChar char="•"/>
            </a:pPr>
            <a:r>
              <a:rPr lang="en-US" sz="2800" b="1" dirty="0"/>
              <a:t>Final version:</a:t>
            </a:r>
            <a:r>
              <a:rPr lang="en-US" sz="2800" dirty="0"/>
              <a:t> 5.1.1. It was released on May 7, 2012</a:t>
            </a:r>
            <a:endParaRPr lang="en-US" sz="2800" b="1" dirty="0"/>
          </a:p>
        </p:txBody>
      </p:sp>
    </p:spTree>
    <p:extLst>
      <p:ext uri="{BB962C8B-B14F-4D97-AF65-F5344CB8AC3E}">
        <p14:creationId xmlns:p14="http://schemas.microsoft.com/office/powerpoint/2010/main" val="2302148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45676"/>
            <a:ext cx="8763000" cy="4585871"/>
          </a:xfrm>
          <a:prstGeom prst="rect">
            <a:avLst/>
          </a:prstGeom>
        </p:spPr>
        <p:txBody>
          <a:bodyPr wrap="square">
            <a:spAutoFit/>
          </a:bodyPr>
          <a:lstStyle/>
          <a:p>
            <a:pPr fontAlgn="base"/>
            <a:r>
              <a:rPr lang="en-US" sz="3200" b="1" dirty="0">
                <a:solidFill>
                  <a:srgbClr val="4318FA"/>
                </a:solidFill>
              </a:rPr>
              <a:t>iOS 6</a:t>
            </a:r>
          </a:p>
          <a:p>
            <a:pPr fontAlgn="base"/>
            <a:endParaRPr lang="en-US" sz="3200" b="1" dirty="0"/>
          </a:p>
          <a:p>
            <a:pPr marL="457200" indent="-457200" fontAlgn="base">
              <a:buFont typeface="Arial" panose="020B0604020202020204" pitchFamily="34" charset="0"/>
              <a:buChar char="•"/>
            </a:pPr>
            <a:r>
              <a:rPr lang="en-US" sz="2800" b="1" dirty="0"/>
              <a:t>Initial version: </a:t>
            </a:r>
            <a:r>
              <a:rPr lang="en-US" sz="2800" dirty="0"/>
              <a:t>It was released on Sept. 19, 2012</a:t>
            </a:r>
          </a:p>
          <a:p>
            <a:pPr marL="457200" indent="-457200" fontAlgn="base">
              <a:buFont typeface="Arial" panose="020B0604020202020204" pitchFamily="34" charset="0"/>
              <a:buChar char="•"/>
            </a:pPr>
            <a:r>
              <a:rPr lang="en-IN" sz="2800" dirty="0"/>
              <a:t>Features: Siri was introduced. </a:t>
            </a:r>
            <a:r>
              <a:rPr lang="en-US" sz="2800" dirty="0"/>
              <a:t>Apple Maps, Do Not Disturb and</a:t>
            </a:r>
            <a:r>
              <a:rPr lang="en-US" sz="2800" u="sng" dirty="0"/>
              <a:t> </a:t>
            </a:r>
            <a:r>
              <a:rPr lang="en-US" sz="2800" dirty="0"/>
              <a:t>Passbook (now Wallet)</a:t>
            </a:r>
          </a:p>
          <a:p>
            <a:pPr marL="457200" indent="-457200" fontAlgn="base">
              <a:buFont typeface="Arial" panose="020B0604020202020204" pitchFamily="34" charset="0"/>
              <a:buChar char="•"/>
            </a:pPr>
            <a:r>
              <a:rPr lang="en-US" sz="2800" dirty="0"/>
              <a:t>Google had supplied the Maps and YouTube app</a:t>
            </a:r>
            <a:r>
              <a:rPr lang="en-US" sz="2800" u="sng" dirty="0"/>
              <a:t>s</a:t>
            </a:r>
            <a:r>
              <a:rPr lang="en-US" sz="2800" dirty="0"/>
              <a:t> pre-installed with the iPhone since 1.0. In iOS 6, that changed.</a:t>
            </a:r>
          </a:p>
          <a:p>
            <a:pPr marL="457200" indent="-457200" fontAlgn="base">
              <a:buFont typeface="Arial" panose="020B0604020202020204" pitchFamily="34" charset="0"/>
              <a:buChar char="•"/>
            </a:pPr>
            <a:r>
              <a:rPr lang="en-US" sz="2800" b="1" dirty="0"/>
              <a:t>Final version:</a:t>
            </a:r>
            <a:r>
              <a:rPr lang="en-US" sz="2800" dirty="0"/>
              <a:t> 6.1.6. It was released on Feb. 21, 2014</a:t>
            </a:r>
          </a:p>
          <a:p>
            <a:pPr marL="457200" indent="-457200" fontAlgn="base">
              <a:buFont typeface="Arial" panose="020B0604020202020204" pitchFamily="34" charset="0"/>
              <a:buChar char="•"/>
            </a:pPr>
            <a:endParaRPr lang="en-US" sz="3200" b="1" dirty="0"/>
          </a:p>
        </p:txBody>
      </p:sp>
    </p:spTree>
    <p:extLst>
      <p:ext uri="{BB962C8B-B14F-4D97-AF65-F5344CB8AC3E}">
        <p14:creationId xmlns:p14="http://schemas.microsoft.com/office/powerpoint/2010/main" val="3206935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76980"/>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45676"/>
            <a:ext cx="8763000" cy="5016758"/>
          </a:xfrm>
          <a:prstGeom prst="rect">
            <a:avLst/>
          </a:prstGeom>
        </p:spPr>
        <p:txBody>
          <a:bodyPr wrap="square">
            <a:spAutoFit/>
          </a:bodyPr>
          <a:lstStyle/>
          <a:p>
            <a:pPr fontAlgn="base"/>
            <a:r>
              <a:rPr lang="en-US" sz="3200" b="1" dirty="0">
                <a:solidFill>
                  <a:srgbClr val="4318FA"/>
                </a:solidFill>
              </a:rPr>
              <a:t>iOS 7</a:t>
            </a:r>
          </a:p>
          <a:p>
            <a:pPr fontAlgn="base"/>
            <a:endParaRPr lang="en-US" sz="3200" b="1" dirty="0"/>
          </a:p>
          <a:p>
            <a:pPr marL="457200" indent="-457200" fontAlgn="base">
              <a:buFont typeface="Arial" panose="020B0604020202020204" pitchFamily="34" charset="0"/>
              <a:buChar char="•"/>
            </a:pPr>
            <a:r>
              <a:rPr lang="en-US" sz="2800" b="1" dirty="0"/>
              <a:t>Initial version: </a:t>
            </a:r>
            <a:r>
              <a:rPr lang="en-US" sz="2800" dirty="0"/>
              <a:t>It was released on Sept. 18, 2013</a:t>
            </a:r>
          </a:p>
          <a:p>
            <a:pPr marL="457200" indent="-457200" fontAlgn="base">
              <a:buFont typeface="Arial" panose="020B0604020202020204" pitchFamily="34" charset="0"/>
              <a:buChar char="•"/>
            </a:pPr>
            <a:r>
              <a:rPr lang="en-US" sz="2800" b="1" dirty="0"/>
              <a:t>Features:</a:t>
            </a:r>
          </a:p>
          <a:p>
            <a:pPr lvl="1"/>
            <a:r>
              <a:rPr lang="en-US" sz="2800" dirty="0"/>
              <a:t>Activation Lock</a:t>
            </a:r>
          </a:p>
          <a:p>
            <a:pPr lvl="1"/>
            <a:r>
              <a:rPr lang="en-US" sz="2800" dirty="0" err="1"/>
              <a:t>AirDrop</a:t>
            </a:r>
            <a:endParaRPr lang="en-US" sz="2800" dirty="0"/>
          </a:p>
          <a:p>
            <a:pPr lvl="1"/>
            <a:r>
              <a:rPr lang="en-US" sz="2800" dirty="0" err="1"/>
              <a:t>CarPlay</a:t>
            </a:r>
            <a:endParaRPr lang="en-US" sz="2800" dirty="0"/>
          </a:p>
          <a:p>
            <a:pPr lvl="1"/>
            <a:r>
              <a:rPr lang="en-US" sz="2800" dirty="0"/>
              <a:t>Control Center</a:t>
            </a:r>
          </a:p>
          <a:p>
            <a:pPr lvl="1"/>
            <a:r>
              <a:rPr lang="en-US" sz="2800" dirty="0"/>
              <a:t>Touch ID</a:t>
            </a:r>
          </a:p>
          <a:p>
            <a:pPr marL="457200" indent="-457200" fontAlgn="base">
              <a:buFont typeface="Arial" panose="020B0604020202020204" pitchFamily="34" charset="0"/>
              <a:buChar char="•"/>
            </a:pPr>
            <a:r>
              <a:rPr lang="en-US" sz="2800" b="1" dirty="0"/>
              <a:t>Final version:</a:t>
            </a:r>
            <a:r>
              <a:rPr lang="en-US" sz="2800" dirty="0"/>
              <a:t> 7.1.2. It was released on June 30, 2014</a:t>
            </a:r>
            <a:r>
              <a:rPr lang="en-US" sz="2800" b="1" dirty="0"/>
              <a:t> </a:t>
            </a:r>
            <a:endParaRPr lang="en-US" sz="2800" dirty="0"/>
          </a:p>
          <a:p>
            <a:pPr marL="457200" indent="-457200" fontAlgn="base">
              <a:buFont typeface="Arial" panose="020B0604020202020204" pitchFamily="34" charset="0"/>
              <a:buChar char="•"/>
            </a:pPr>
            <a:endParaRPr lang="en-US" sz="3200" b="1" dirty="0"/>
          </a:p>
        </p:txBody>
      </p:sp>
    </p:spTree>
    <p:extLst>
      <p:ext uri="{BB962C8B-B14F-4D97-AF65-F5344CB8AC3E}">
        <p14:creationId xmlns:p14="http://schemas.microsoft.com/office/powerpoint/2010/main" val="1548407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35974"/>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45676"/>
            <a:ext cx="8763000" cy="5878532"/>
          </a:xfrm>
          <a:prstGeom prst="rect">
            <a:avLst/>
          </a:prstGeom>
        </p:spPr>
        <p:txBody>
          <a:bodyPr wrap="square">
            <a:spAutoFit/>
          </a:bodyPr>
          <a:lstStyle/>
          <a:p>
            <a:pPr fontAlgn="base"/>
            <a:r>
              <a:rPr lang="en-US" sz="3200" b="1" dirty="0">
                <a:solidFill>
                  <a:srgbClr val="4318FA"/>
                </a:solidFill>
              </a:rPr>
              <a:t>iOS 8</a:t>
            </a:r>
          </a:p>
          <a:p>
            <a:pPr fontAlgn="base"/>
            <a:endParaRPr lang="en-US" sz="3200" b="1" dirty="0"/>
          </a:p>
          <a:p>
            <a:pPr marL="457200" indent="-457200" fontAlgn="base">
              <a:buFont typeface="Arial" panose="020B0604020202020204" pitchFamily="34" charset="0"/>
              <a:buChar char="•"/>
            </a:pPr>
            <a:r>
              <a:rPr lang="en-US" sz="2800" b="1" dirty="0"/>
              <a:t>Initial version: </a:t>
            </a:r>
            <a:r>
              <a:rPr lang="en-US" sz="2800" dirty="0"/>
              <a:t>It was released on </a:t>
            </a:r>
            <a:r>
              <a:rPr lang="en-IN" sz="2800" dirty="0"/>
              <a:t>Sept. 17, 2014</a:t>
            </a:r>
            <a:endParaRPr lang="en-US" sz="2800" dirty="0"/>
          </a:p>
          <a:p>
            <a:pPr marL="457200" indent="-457200" fontAlgn="base">
              <a:buFont typeface="Arial" panose="020B0604020202020204" pitchFamily="34" charset="0"/>
              <a:buChar char="•"/>
            </a:pPr>
            <a:r>
              <a:rPr lang="en-US" sz="2800" b="1" dirty="0"/>
              <a:t>Features:</a:t>
            </a:r>
          </a:p>
          <a:p>
            <a:pPr lvl="1"/>
            <a:r>
              <a:rPr lang="en-US" sz="2800" dirty="0"/>
              <a:t>Apple Music</a:t>
            </a:r>
          </a:p>
          <a:p>
            <a:pPr lvl="1"/>
            <a:r>
              <a:rPr lang="en-US" sz="2800" dirty="0"/>
              <a:t>Apple Pay</a:t>
            </a:r>
          </a:p>
          <a:p>
            <a:pPr lvl="1"/>
            <a:r>
              <a:rPr lang="en-US" sz="2800" dirty="0"/>
              <a:t>iCloud Drive</a:t>
            </a:r>
          </a:p>
          <a:p>
            <a:pPr lvl="1"/>
            <a:r>
              <a:rPr lang="en-US" sz="2800" dirty="0"/>
              <a:t>Handoff</a:t>
            </a:r>
          </a:p>
          <a:p>
            <a:pPr lvl="1"/>
            <a:r>
              <a:rPr lang="en-US" sz="2800" dirty="0"/>
              <a:t>Family Sharing</a:t>
            </a:r>
          </a:p>
          <a:p>
            <a:pPr lvl="1"/>
            <a:r>
              <a:rPr lang="en-US" sz="2800" dirty="0"/>
              <a:t>Third-party keyboards</a:t>
            </a:r>
          </a:p>
          <a:p>
            <a:pPr lvl="1"/>
            <a:r>
              <a:rPr lang="en-US" sz="2800" dirty="0" err="1"/>
              <a:t>HomeKit</a:t>
            </a:r>
            <a:endParaRPr lang="en-US" sz="2800" dirty="0"/>
          </a:p>
          <a:p>
            <a:pPr marL="457200" indent="-457200" fontAlgn="base">
              <a:buFont typeface="Arial" panose="020B0604020202020204" pitchFamily="34" charset="0"/>
              <a:buChar char="•"/>
            </a:pPr>
            <a:r>
              <a:rPr lang="en-US" sz="2800" b="1" dirty="0"/>
              <a:t>Final version:</a:t>
            </a:r>
            <a:r>
              <a:rPr lang="en-US" sz="2800" dirty="0"/>
              <a:t> 8.4.1. It was released on Aug. 13, 2015</a:t>
            </a:r>
          </a:p>
          <a:p>
            <a:pPr marL="457200" indent="-457200" fontAlgn="base">
              <a:buFont typeface="Arial" panose="020B0604020202020204" pitchFamily="34" charset="0"/>
              <a:buChar char="•"/>
            </a:pPr>
            <a:endParaRPr lang="en-US" sz="3200" b="1" dirty="0"/>
          </a:p>
        </p:txBody>
      </p:sp>
    </p:spTree>
    <p:extLst>
      <p:ext uri="{BB962C8B-B14F-4D97-AF65-F5344CB8AC3E}">
        <p14:creationId xmlns:p14="http://schemas.microsoft.com/office/powerpoint/2010/main" val="843392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16" y="270387"/>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45676"/>
            <a:ext cx="8763000" cy="5447645"/>
          </a:xfrm>
          <a:prstGeom prst="rect">
            <a:avLst/>
          </a:prstGeom>
        </p:spPr>
        <p:txBody>
          <a:bodyPr wrap="square">
            <a:spAutoFit/>
          </a:bodyPr>
          <a:lstStyle/>
          <a:p>
            <a:pPr fontAlgn="base"/>
            <a:r>
              <a:rPr lang="en-US" sz="3200" b="1" dirty="0">
                <a:solidFill>
                  <a:srgbClr val="4318FA"/>
                </a:solidFill>
              </a:rPr>
              <a:t>iOS 9</a:t>
            </a:r>
          </a:p>
          <a:p>
            <a:pPr fontAlgn="base"/>
            <a:endParaRPr lang="en-US" sz="3200" b="1" dirty="0"/>
          </a:p>
          <a:p>
            <a:pPr marL="457200" indent="-457200" fontAlgn="base">
              <a:buFont typeface="Arial" panose="020B0604020202020204" pitchFamily="34" charset="0"/>
              <a:buChar char="•"/>
            </a:pPr>
            <a:r>
              <a:rPr lang="en-US" sz="2800" b="1" dirty="0"/>
              <a:t>Initial version: </a:t>
            </a:r>
            <a:r>
              <a:rPr lang="en-US" sz="2800" dirty="0"/>
              <a:t>It was released on </a:t>
            </a:r>
            <a:r>
              <a:rPr lang="en-IN" sz="2800" dirty="0"/>
              <a:t>Sept. 16, 2015</a:t>
            </a:r>
          </a:p>
          <a:p>
            <a:pPr marL="457200" indent="-457200" fontAlgn="base">
              <a:buFont typeface="Arial" panose="020B0604020202020204" pitchFamily="34" charset="0"/>
              <a:buChar char="•"/>
            </a:pPr>
            <a:r>
              <a:rPr lang="en-US" sz="2800" dirty="0"/>
              <a:t>Major improvements were delivered in speed and responsiveness, stability, and performance on older devices.</a:t>
            </a:r>
          </a:p>
          <a:p>
            <a:pPr marL="457200" indent="-457200" fontAlgn="base">
              <a:buFont typeface="Arial" panose="020B0604020202020204" pitchFamily="34" charset="0"/>
              <a:buChar char="•"/>
            </a:pPr>
            <a:r>
              <a:rPr lang="en-US" sz="2800" b="1" dirty="0"/>
              <a:t>Features:</a:t>
            </a:r>
          </a:p>
          <a:p>
            <a:pPr lvl="1"/>
            <a:r>
              <a:rPr lang="en-US" sz="2800" dirty="0"/>
              <a:t>Night Shift</a:t>
            </a:r>
          </a:p>
          <a:p>
            <a:pPr lvl="1"/>
            <a:r>
              <a:rPr lang="en-US" sz="2800" dirty="0"/>
              <a:t>Low Power Mode</a:t>
            </a:r>
          </a:p>
          <a:p>
            <a:pPr lvl="1"/>
            <a:r>
              <a:rPr lang="en-US" sz="2800" dirty="0"/>
              <a:t>Public beta program</a:t>
            </a:r>
          </a:p>
          <a:p>
            <a:pPr marL="457200" indent="-457200" fontAlgn="base">
              <a:buFont typeface="Arial" panose="020B0604020202020204" pitchFamily="34" charset="0"/>
              <a:buChar char="•"/>
            </a:pPr>
            <a:r>
              <a:rPr lang="en-US" sz="2800" b="1" dirty="0"/>
              <a:t>Final version:</a:t>
            </a:r>
            <a:r>
              <a:rPr lang="en-US" sz="2800" dirty="0"/>
              <a:t> 9.3.9. It was released on July 22, 2019</a:t>
            </a:r>
          </a:p>
          <a:p>
            <a:pPr marL="457200" indent="-457200" fontAlgn="base">
              <a:buFont typeface="Arial" panose="020B0604020202020204" pitchFamily="34" charset="0"/>
              <a:buChar char="•"/>
            </a:pPr>
            <a:endParaRPr lang="en-US" sz="3200" b="1" dirty="0"/>
          </a:p>
        </p:txBody>
      </p:sp>
    </p:spTree>
    <p:extLst>
      <p:ext uri="{BB962C8B-B14F-4D97-AF65-F5344CB8AC3E}">
        <p14:creationId xmlns:p14="http://schemas.microsoft.com/office/powerpoint/2010/main" val="64988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Content Placeholder 2"/>
          <p:cNvSpPr txBox="1">
            <a:spLocks/>
          </p:cNvSpPr>
          <p:nvPr/>
        </p:nvSpPr>
        <p:spPr>
          <a:xfrm>
            <a:off x="533400" y="1219200"/>
            <a:ext cx="8382000" cy="52578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i="1" dirty="0"/>
              <a:t>ChristianKeur,AaronHillegass,iosprogramming:TheBigNerdRanchGuide,6</a:t>
            </a:r>
            <a:r>
              <a:rPr lang="en-IN" i="1" baseline="30000" dirty="0"/>
              <a:t>th</a:t>
            </a:r>
            <a:r>
              <a:rPr lang="en-IN" i="1" dirty="0"/>
              <a:t>ed.,Pearson,2016</a:t>
            </a:r>
          </a:p>
          <a:p>
            <a:pPr marL="457200" indent="-457200" algn="l">
              <a:buFont typeface="Arial" panose="020B0604020202020204" pitchFamily="34" charset="0"/>
              <a:buChar char="•"/>
            </a:pPr>
            <a:r>
              <a:rPr lang="en-IN" i="1" dirty="0"/>
              <a:t>Jon Hoffman, Mastering Swift,4</a:t>
            </a:r>
            <a:r>
              <a:rPr lang="en-IN" i="1" baseline="30000" dirty="0"/>
              <a:t>th</a:t>
            </a:r>
            <a:r>
              <a:rPr lang="en-IN" i="1" dirty="0"/>
              <a:t> </a:t>
            </a:r>
            <a:r>
              <a:rPr lang="en-IN" i="1" dirty="0" err="1"/>
              <a:t>ed</a:t>
            </a:r>
            <a:r>
              <a:rPr lang="en-IN" i="1" dirty="0"/>
              <a:t>.,Packt Publishing Ltd.,2017. </a:t>
            </a:r>
          </a:p>
          <a:p>
            <a:pPr marL="457200" indent="-457200" algn="l">
              <a:buFont typeface="Arial" panose="020B0604020202020204" pitchFamily="34" charset="0"/>
              <a:buChar char="•"/>
            </a:pPr>
            <a:r>
              <a:rPr lang="en-IN" i="1" dirty="0" err="1"/>
              <a:t>Fahim</a:t>
            </a:r>
            <a:r>
              <a:rPr lang="en-IN" i="1" dirty="0"/>
              <a:t> </a:t>
            </a:r>
            <a:r>
              <a:rPr lang="en-IN" i="1" dirty="0" err="1"/>
              <a:t>Farook</a:t>
            </a:r>
            <a:r>
              <a:rPr lang="en-IN" i="1" dirty="0"/>
              <a:t>, </a:t>
            </a:r>
            <a:r>
              <a:rPr lang="en-IN" i="1" dirty="0" err="1"/>
              <a:t>Matthijs</a:t>
            </a:r>
            <a:r>
              <a:rPr lang="en-IN" i="1" dirty="0"/>
              <a:t> </a:t>
            </a:r>
            <a:r>
              <a:rPr lang="en-IN" i="1" dirty="0" err="1"/>
              <a:t>Hollemans</a:t>
            </a:r>
            <a:r>
              <a:rPr lang="en-IN" i="1" dirty="0"/>
              <a:t>, </a:t>
            </a:r>
            <a:r>
              <a:rPr lang="en-IN" i="1" dirty="0" err="1"/>
              <a:t>ios</a:t>
            </a:r>
            <a:r>
              <a:rPr lang="en-IN" i="1" dirty="0"/>
              <a:t> Apprentice, 7</a:t>
            </a:r>
            <a:r>
              <a:rPr lang="en-IN" i="1" baseline="30000" dirty="0"/>
              <a:t>th</a:t>
            </a:r>
            <a:r>
              <a:rPr lang="en-IN" i="1" dirty="0"/>
              <a:t>ed.,Razeware LLC,2018</a:t>
            </a:r>
          </a:p>
          <a:p>
            <a:pPr algn="l"/>
            <a:r>
              <a:rPr lang="en-US" b="1" dirty="0"/>
              <a:t>Faculty Detail</a:t>
            </a:r>
          </a:p>
          <a:p>
            <a:pPr marL="457200" indent="-457200" algn="l">
              <a:buFont typeface="Arial" panose="020B0604020202020204" pitchFamily="34" charset="0"/>
              <a:buChar char="•"/>
            </a:pPr>
            <a:r>
              <a:rPr lang="en-US" dirty="0"/>
              <a:t>Dr. C. Vijayakumaran, Associate Professor/CSE</a:t>
            </a:r>
          </a:p>
          <a:p>
            <a:pPr marL="457200" indent="-457200" algn="l">
              <a:buFont typeface="Arial" panose="020B0604020202020204" pitchFamily="34" charset="0"/>
              <a:buChar char="•"/>
            </a:pPr>
            <a:r>
              <a:rPr lang="en-US" dirty="0"/>
              <a:t>Room No: 210 – Tech Park</a:t>
            </a:r>
          </a:p>
          <a:p>
            <a:pPr marL="457200" indent="-457200" algn="l">
              <a:buFont typeface="Arial" panose="020B0604020202020204" pitchFamily="34" charset="0"/>
              <a:buChar char="•"/>
            </a:pPr>
            <a:r>
              <a:rPr lang="en-US" dirty="0"/>
              <a:t>Mobile: 9444328196</a:t>
            </a:r>
          </a:p>
          <a:p>
            <a:pPr marL="457200" indent="-457200" algn="l">
              <a:buFont typeface="Arial" panose="020B0604020202020204" pitchFamily="34" charset="0"/>
              <a:buChar char="•"/>
            </a:pPr>
            <a:r>
              <a:rPr lang="en-US" dirty="0"/>
              <a:t>Email: vijayakc@srmist.edu.in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10" name="Title 1"/>
          <p:cNvSpPr txBox="1">
            <a:spLocks/>
          </p:cNvSpPr>
          <p:nvPr/>
        </p:nvSpPr>
        <p:spPr>
          <a:xfrm>
            <a:off x="0" y="0"/>
            <a:ext cx="6629400" cy="106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solidFill>
                  <a:srgbClr val="FF0000"/>
                </a:solidFill>
              </a:rPr>
              <a:t>Learning Resources </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46697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65254"/>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45676"/>
            <a:ext cx="8763000" cy="4524315"/>
          </a:xfrm>
          <a:prstGeom prst="rect">
            <a:avLst/>
          </a:prstGeom>
        </p:spPr>
        <p:txBody>
          <a:bodyPr wrap="square">
            <a:spAutoFit/>
          </a:bodyPr>
          <a:lstStyle/>
          <a:p>
            <a:pPr fontAlgn="base"/>
            <a:r>
              <a:rPr lang="en-US" sz="3200" b="1" dirty="0">
                <a:solidFill>
                  <a:srgbClr val="4318FA"/>
                </a:solidFill>
              </a:rPr>
              <a:t>iOS 10</a:t>
            </a:r>
          </a:p>
          <a:p>
            <a:pPr fontAlgn="base"/>
            <a:endParaRPr lang="en-US" sz="3200" b="1" dirty="0"/>
          </a:p>
          <a:p>
            <a:pPr marL="457200" indent="-457200" fontAlgn="base">
              <a:buFont typeface="Arial" panose="020B0604020202020204" pitchFamily="34" charset="0"/>
              <a:buChar char="•"/>
            </a:pPr>
            <a:r>
              <a:rPr lang="en-US" sz="2800" b="1" dirty="0"/>
              <a:t>Initial version: </a:t>
            </a:r>
            <a:r>
              <a:rPr lang="en-US" sz="2800" dirty="0"/>
              <a:t>It was released on </a:t>
            </a:r>
            <a:r>
              <a:rPr lang="en-IN" sz="2800" dirty="0"/>
              <a:t>Sept. 13, 2016</a:t>
            </a:r>
          </a:p>
          <a:p>
            <a:pPr marL="457200" indent="-457200" fontAlgn="base">
              <a:buFont typeface="Arial" panose="020B0604020202020204" pitchFamily="34" charset="0"/>
              <a:buChar char="•"/>
            </a:pPr>
            <a:r>
              <a:rPr lang="en-US" sz="2800" dirty="0"/>
              <a:t>The major themes of iOS 10 were interoperability and customization.</a:t>
            </a:r>
          </a:p>
          <a:p>
            <a:pPr marL="457200" indent="-457200" fontAlgn="base">
              <a:buFont typeface="Arial" panose="020B0604020202020204" pitchFamily="34" charset="0"/>
              <a:buChar char="•"/>
            </a:pPr>
            <a:r>
              <a:rPr lang="en-US" sz="2800" dirty="0"/>
              <a:t>Siri became available to third-party apps</a:t>
            </a:r>
          </a:p>
          <a:p>
            <a:pPr marL="457200" indent="-457200" fontAlgn="base">
              <a:buFont typeface="Arial" panose="020B0604020202020204" pitchFamily="34" charset="0"/>
              <a:buChar char="•"/>
            </a:pPr>
            <a:r>
              <a:rPr lang="en-US" sz="2800" b="1" dirty="0"/>
              <a:t>Features:</a:t>
            </a:r>
          </a:p>
          <a:p>
            <a:pPr lvl="1"/>
            <a:r>
              <a:rPr lang="en-US" u="sng" dirty="0">
                <a:hlinkClick r:id="rId4"/>
              </a:rPr>
              <a:t>​</a:t>
            </a:r>
            <a:r>
              <a:rPr lang="en-US" sz="2800" dirty="0"/>
              <a:t>iMessage apps</a:t>
            </a:r>
          </a:p>
          <a:p>
            <a:pPr lvl="1"/>
            <a:r>
              <a:rPr lang="en-US" sz="2800" dirty="0"/>
              <a:t>Delete built-in apps</a:t>
            </a:r>
          </a:p>
          <a:p>
            <a:pPr marL="457200" indent="-457200" fontAlgn="base">
              <a:buFont typeface="Arial" panose="020B0604020202020204" pitchFamily="34" charset="0"/>
              <a:buChar char="•"/>
            </a:pPr>
            <a:r>
              <a:rPr lang="en-US" sz="2800" b="1" dirty="0"/>
              <a:t>Final version:</a:t>
            </a:r>
            <a:r>
              <a:rPr lang="en-US" sz="2800" dirty="0"/>
              <a:t> 10.3.4. It was released on July 22, 2019</a:t>
            </a:r>
            <a:endParaRPr lang="en-US" sz="2800" b="1" dirty="0"/>
          </a:p>
        </p:txBody>
      </p:sp>
    </p:spTree>
    <p:extLst>
      <p:ext uri="{BB962C8B-B14F-4D97-AF65-F5344CB8AC3E}">
        <p14:creationId xmlns:p14="http://schemas.microsoft.com/office/powerpoint/2010/main" val="2730982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6645"/>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130710"/>
            <a:ext cx="8763000" cy="5324535"/>
          </a:xfrm>
          <a:prstGeom prst="rect">
            <a:avLst/>
          </a:prstGeom>
        </p:spPr>
        <p:txBody>
          <a:bodyPr wrap="square">
            <a:spAutoFit/>
          </a:bodyPr>
          <a:lstStyle/>
          <a:p>
            <a:pPr fontAlgn="base"/>
            <a:r>
              <a:rPr lang="en-US" sz="3200" b="1" dirty="0">
                <a:solidFill>
                  <a:srgbClr val="4318FA"/>
                </a:solidFill>
              </a:rPr>
              <a:t>iOS 11</a:t>
            </a:r>
          </a:p>
          <a:p>
            <a:pPr marL="457200" indent="-457200" fontAlgn="base">
              <a:buFont typeface="Arial" panose="020B0604020202020204" pitchFamily="34" charset="0"/>
              <a:buChar char="•"/>
            </a:pPr>
            <a:r>
              <a:rPr lang="en-US" sz="2800" b="1" dirty="0"/>
              <a:t>Initial version: </a:t>
            </a:r>
            <a:r>
              <a:rPr lang="en-US" sz="2800" dirty="0"/>
              <a:t>It was released on </a:t>
            </a:r>
            <a:r>
              <a:rPr lang="en-IN" sz="2800" dirty="0"/>
              <a:t>Sept. 19, 2017</a:t>
            </a:r>
          </a:p>
          <a:p>
            <a:pPr marL="457200" indent="-457200" fontAlgn="base">
              <a:buFont typeface="Arial" panose="020B0604020202020204" pitchFamily="34" charset="0"/>
              <a:buChar char="•"/>
            </a:pPr>
            <a:r>
              <a:rPr lang="en-US" sz="2800" dirty="0"/>
              <a:t> In iOS 11, the emphasis shifted from the iPhone to the iPad.</a:t>
            </a:r>
          </a:p>
          <a:p>
            <a:pPr marL="457200" indent="-457200" fontAlgn="base">
              <a:buFont typeface="Arial" panose="020B0604020202020204" pitchFamily="34" charset="0"/>
              <a:buChar char="•"/>
            </a:pPr>
            <a:r>
              <a:rPr lang="en-US" sz="2800" dirty="0"/>
              <a:t>All new drag and drop support, split screen apps, multiple workspaces, a file browser app, and support for notation and handwriting with the Apple</a:t>
            </a:r>
            <a:r>
              <a:rPr lang="en-US" sz="2800" u="sng" dirty="0"/>
              <a:t> </a:t>
            </a:r>
            <a:r>
              <a:rPr lang="en-US" sz="2800" dirty="0"/>
              <a:t>Pencil.</a:t>
            </a:r>
          </a:p>
          <a:p>
            <a:pPr marL="457200" indent="-457200" fontAlgn="base">
              <a:buFont typeface="Arial" panose="020B0604020202020204" pitchFamily="34" charset="0"/>
              <a:buChar char="•"/>
            </a:pPr>
            <a:r>
              <a:rPr lang="en-US" sz="2800" b="1" dirty="0"/>
              <a:t>Features:</a:t>
            </a:r>
          </a:p>
          <a:p>
            <a:pPr lvl="1"/>
            <a:r>
              <a:rPr lang="en-US" sz="2800" u="sng" dirty="0">
                <a:hlinkClick r:id="rId4"/>
              </a:rPr>
              <a:t>​</a:t>
            </a:r>
            <a:r>
              <a:rPr lang="en-US" sz="2800" dirty="0"/>
              <a:t>Augmented Reality</a:t>
            </a:r>
          </a:p>
          <a:p>
            <a:pPr lvl="1"/>
            <a:r>
              <a:rPr lang="en-US" sz="2800" dirty="0"/>
              <a:t>AirPlay 2</a:t>
            </a:r>
          </a:p>
          <a:p>
            <a:pPr lvl="1"/>
            <a:r>
              <a:rPr lang="en-US" sz="2800" dirty="0"/>
              <a:t>Major enhancements on iPad</a:t>
            </a:r>
          </a:p>
          <a:p>
            <a:pPr marL="457200" indent="-457200" fontAlgn="base">
              <a:buFont typeface="Arial" panose="020B0604020202020204" pitchFamily="34" charset="0"/>
              <a:buChar char="•"/>
            </a:pPr>
            <a:r>
              <a:rPr lang="en-US" sz="2800" b="1" dirty="0"/>
              <a:t>Final version:</a:t>
            </a:r>
            <a:r>
              <a:rPr lang="en-US" sz="2800" dirty="0"/>
              <a:t> 11.4.1. It was released on July 9, 2018</a:t>
            </a:r>
            <a:endParaRPr lang="en-US" sz="2800" b="1" dirty="0"/>
          </a:p>
        </p:txBody>
      </p:sp>
    </p:spTree>
    <p:extLst>
      <p:ext uri="{BB962C8B-B14F-4D97-AF65-F5344CB8AC3E}">
        <p14:creationId xmlns:p14="http://schemas.microsoft.com/office/powerpoint/2010/main" val="3672820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130710"/>
            <a:ext cx="8763000" cy="5324535"/>
          </a:xfrm>
          <a:prstGeom prst="rect">
            <a:avLst/>
          </a:prstGeom>
        </p:spPr>
        <p:txBody>
          <a:bodyPr wrap="square">
            <a:spAutoFit/>
          </a:bodyPr>
          <a:lstStyle/>
          <a:p>
            <a:pPr fontAlgn="base"/>
            <a:r>
              <a:rPr lang="en-US" sz="3200" b="1" dirty="0">
                <a:solidFill>
                  <a:srgbClr val="4318FA"/>
                </a:solidFill>
              </a:rPr>
              <a:t>iOS 12</a:t>
            </a:r>
          </a:p>
          <a:p>
            <a:pPr marL="457200" indent="-457200" fontAlgn="base">
              <a:buFont typeface="Arial" panose="020B0604020202020204" pitchFamily="34" charset="0"/>
              <a:buChar char="•"/>
            </a:pPr>
            <a:r>
              <a:rPr lang="en-US" sz="2800" b="1" dirty="0"/>
              <a:t>Initial version: </a:t>
            </a:r>
            <a:r>
              <a:rPr lang="en-US" sz="2800" dirty="0"/>
              <a:t>It was released on </a:t>
            </a:r>
            <a:r>
              <a:rPr lang="en-IN" sz="2800" dirty="0"/>
              <a:t>Sept. 17, 2018</a:t>
            </a:r>
          </a:p>
          <a:p>
            <a:pPr marL="457200" indent="-457200" fontAlgn="base">
              <a:buFont typeface="Arial" panose="020B0604020202020204" pitchFamily="34" charset="0"/>
              <a:buChar char="•"/>
            </a:pPr>
            <a:r>
              <a:rPr lang="en-US" sz="2800" dirty="0"/>
              <a:t>Included improvements to Siri like Siri Shortcuts, enhanced Augmented Reality with </a:t>
            </a:r>
            <a:r>
              <a:rPr lang="en-US" sz="2800" dirty="0" err="1"/>
              <a:t>ARKit</a:t>
            </a:r>
            <a:r>
              <a:rPr lang="en-US" sz="2800" dirty="0"/>
              <a:t> 2, and giving users and parents ways to monitor and control their device use with Screen</a:t>
            </a:r>
            <a:r>
              <a:rPr lang="en-US" sz="2800" u="sng" dirty="0"/>
              <a:t> </a:t>
            </a:r>
            <a:r>
              <a:rPr lang="en-US" sz="2800" dirty="0"/>
              <a:t>Time.</a:t>
            </a:r>
          </a:p>
          <a:p>
            <a:pPr marL="457200" indent="-457200" fontAlgn="base">
              <a:buFont typeface="Arial" panose="020B0604020202020204" pitchFamily="34" charset="0"/>
              <a:buChar char="•"/>
            </a:pPr>
            <a:r>
              <a:rPr lang="en-US" sz="2800" b="1" dirty="0"/>
              <a:t>Features:</a:t>
            </a:r>
          </a:p>
          <a:p>
            <a:pPr lvl="1"/>
            <a:r>
              <a:rPr lang="en-US" sz="2800" u="sng" dirty="0">
                <a:hlinkClick r:id="rId4"/>
              </a:rPr>
              <a:t>​</a:t>
            </a:r>
            <a:r>
              <a:rPr lang="en-US" sz="2800" dirty="0"/>
              <a:t>Grouped Notifications,  Screen Time, </a:t>
            </a:r>
            <a:r>
              <a:rPr lang="en-US" sz="2800" dirty="0" err="1"/>
              <a:t>ARKit</a:t>
            </a:r>
            <a:r>
              <a:rPr lang="en-US" sz="2800" dirty="0"/>
              <a:t> 2</a:t>
            </a:r>
          </a:p>
          <a:p>
            <a:pPr lvl="1"/>
            <a:r>
              <a:rPr lang="en-US" sz="2800" dirty="0"/>
              <a:t>Siri improvements, including Siri Shortcuts and multi-step actions</a:t>
            </a:r>
          </a:p>
          <a:p>
            <a:pPr lvl="1"/>
            <a:r>
              <a:rPr lang="en-US" sz="2800" dirty="0" err="1"/>
              <a:t>Memoji</a:t>
            </a:r>
            <a:r>
              <a:rPr lang="en-US" sz="2800" dirty="0"/>
              <a:t>, a personalized kind of Animoji</a:t>
            </a:r>
          </a:p>
          <a:p>
            <a:pPr marL="457200" indent="-457200" fontAlgn="base">
              <a:buFont typeface="Arial" panose="020B0604020202020204" pitchFamily="34" charset="0"/>
              <a:buChar char="•"/>
            </a:pPr>
            <a:r>
              <a:rPr lang="en-US" sz="2800" b="1" dirty="0"/>
              <a:t>Final version:</a:t>
            </a:r>
            <a:r>
              <a:rPr lang="en-US" sz="2800" dirty="0"/>
              <a:t> 12.4.8. It was released July 15, 2020</a:t>
            </a:r>
            <a:endParaRPr lang="en-US" sz="2800" b="1" dirty="0"/>
          </a:p>
        </p:txBody>
      </p:sp>
    </p:spTree>
    <p:extLst>
      <p:ext uri="{BB962C8B-B14F-4D97-AF65-F5344CB8AC3E}">
        <p14:creationId xmlns:p14="http://schemas.microsoft.com/office/powerpoint/2010/main" val="1070684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4248"/>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130710"/>
            <a:ext cx="8763000" cy="5324535"/>
          </a:xfrm>
          <a:prstGeom prst="rect">
            <a:avLst/>
          </a:prstGeom>
        </p:spPr>
        <p:txBody>
          <a:bodyPr wrap="square">
            <a:spAutoFit/>
          </a:bodyPr>
          <a:lstStyle/>
          <a:p>
            <a:pPr fontAlgn="base"/>
            <a:r>
              <a:rPr lang="en-US" sz="3200" b="1" dirty="0">
                <a:solidFill>
                  <a:srgbClr val="4318FA"/>
                </a:solidFill>
              </a:rPr>
              <a:t>iOS 13</a:t>
            </a:r>
          </a:p>
          <a:p>
            <a:pPr marL="457200" indent="-457200" fontAlgn="base">
              <a:buFont typeface="Arial" panose="020B0604020202020204" pitchFamily="34" charset="0"/>
              <a:buChar char="•"/>
            </a:pPr>
            <a:r>
              <a:rPr lang="en-US" sz="2800" b="1" dirty="0"/>
              <a:t>Initial version: </a:t>
            </a:r>
            <a:r>
              <a:rPr lang="en-US" sz="2800" dirty="0"/>
              <a:t>It was released on Sep </a:t>
            </a:r>
            <a:r>
              <a:rPr lang="en-IN" sz="2800" dirty="0"/>
              <a:t>19, 2019</a:t>
            </a:r>
          </a:p>
          <a:p>
            <a:pPr marL="457200" indent="-457200" fontAlgn="base">
              <a:buFont typeface="Arial" panose="020B0604020202020204" pitchFamily="34" charset="0"/>
              <a:buChar char="•"/>
            </a:pPr>
            <a:r>
              <a:rPr lang="en-US" sz="2800" b="1" dirty="0"/>
              <a:t>Features:</a:t>
            </a:r>
          </a:p>
          <a:p>
            <a:pPr lvl="1"/>
            <a:r>
              <a:rPr lang="en-US" sz="2800" u="sng" dirty="0">
                <a:hlinkClick r:id="rId4"/>
              </a:rPr>
              <a:t>​</a:t>
            </a:r>
            <a:r>
              <a:rPr lang="en-US" sz="2800" dirty="0"/>
              <a:t>System-wide Dark Mode</a:t>
            </a:r>
          </a:p>
          <a:p>
            <a:pPr lvl="1"/>
            <a:r>
              <a:rPr lang="en-US" sz="2800" dirty="0"/>
              <a:t>Sign In With Apple user account system</a:t>
            </a:r>
          </a:p>
          <a:p>
            <a:pPr lvl="1"/>
            <a:r>
              <a:rPr lang="en-US" sz="2800" dirty="0"/>
              <a:t>New privacy and security options</a:t>
            </a:r>
          </a:p>
          <a:p>
            <a:pPr lvl="1"/>
            <a:r>
              <a:rPr lang="en-US" sz="2800" dirty="0"/>
              <a:t>New Portrait Lighting options</a:t>
            </a:r>
          </a:p>
          <a:p>
            <a:pPr lvl="1"/>
            <a:r>
              <a:rPr lang="en-US" sz="2800" dirty="0"/>
              <a:t>Look Around, a Google Street View-style feature for Apple Maps</a:t>
            </a:r>
          </a:p>
          <a:p>
            <a:pPr lvl="1"/>
            <a:r>
              <a:rPr lang="en-US" sz="2800" dirty="0"/>
              <a:t>New, improved Siri voice</a:t>
            </a:r>
          </a:p>
          <a:p>
            <a:pPr lvl="1"/>
            <a:r>
              <a:rPr lang="en-US" sz="2800" dirty="0"/>
              <a:t>Overhauled stock apps like Reminders and Notes</a:t>
            </a:r>
          </a:p>
          <a:p>
            <a:pPr marL="457200" indent="-457200" fontAlgn="base">
              <a:buFont typeface="Arial" panose="020B0604020202020204" pitchFamily="34" charset="0"/>
              <a:buChar char="•"/>
            </a:pPr>
            <a:r>
              <a:rPr lang="en-US" sz="2800" b="1" dirty="0"/>
              <a:t>Final version:</a:t>
            </a:r>
            <a:r>
              <a:rPr lang="en-US" sz="2800" dirty="0"/>
              <a:t> 13.7. It was released Sep 1, 2020</a:t>
            </a:r>
            <a:endParaRPr lang="en-US" sz="2800" b="1" dirty="0"/>
          </a:p>
        </p:txBody>
      </p:sp>
    </p:spTree>
    <p:extLst>
      <p:ext uri="{BB962C8B-B14F-4D97-AF65-F5344CB8AC3E}">
        <p14:creationId xmlns:p14="http://schemas.microsoft.com/office/powerpoint/2010/main" val="1855446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130710"/>
            <a:ext cx="8763000" cy="5262979"/>
          </a:xfrm>
          <a:prstGeom prst="rect">
            <a:avLst/>
          </a:prstGeom>
        </p:spPr>
        <p:txBody>
          <a:bodyPr wrap="square">
            <a:spAutoFit/>
          </a:bodyPr>
          <a:lstStyle/>
          <a:p>
            <a:pPr fontAlgn="base"/>
            <a:r>
              <a:rPr lang="en-US" sz="3200" b="1" dirty="0">
                <a:solidFill>
                  <a:srgbClr val="4318FA"/>
                </a:solidFill>
              </a:rPr>
              <a:t>iOS 14</a:t>
            </a:r>
          </a:p>
          <a:p>
            <a:pPr marL="457200" indent="-457200" fontAlgn="base">
              <a:buFont typeface="Arial" panose="020B0604020202020204" pitchFamily="34" charset="0"/>
              <a:buChar char="•"/>
            </a:pPr>
            <a:r>
              <a:rPr lang="en-US" sz="2800" b="1" dirty="0"/>
              <a:t>Initial version: </a:t>
            </a:r>
            <a:r>
              <a:rPr lang="en-US" sz="2800" dirty="0"/>
              <a:t>It was released on Sep </a:t>
            </a:r>
            <a:r>
              <a:rPr lang="en-IN" sz="2800" dirty="0"/>
              <a:t>17, 2020</a:t>
            </a:r>
          </a:p>
          <a:p>
            <a:pPr marL="457200" indent="-457200" fontAlgn="base">
              <a:buFont typeface="Arial" panose="020B0604020202020204" pitchFamily="34" charset="0"/>
              <a:buChar char="•"/>
            </a:pPr>
            <a:r>
              <a:rPr lang="en-US" sz="2800" b="1" dirty="0"/>
              <a:t>Features:</a:t>
            </a:r>
          </a:p>
          <a:p>
            <a:pPr lvl="1"/>
            <a:r>
              <a:rPr lang="en-US" sz="2800" b="1" u="sng" dirty="0">
                <a:hlinkClick r:id="rId4"/>
              </a:rPr>
              <a:t>​</a:t>
            </a:r>
            <a:r>
              <a:rPr lang="en-US" sz="2400" b="1" dirty="0" err="1"/>
              <a:t>Homescreen</a:t>
            </a:r>
            <a:r>
              <a:rPr lang="en-US" sz="2400" b="1" dirty="0"/>
              <a:t> </a:t>
            </a:r>
            <a:r>
              <a:rPr lang="en-US" sz="2400" dirty="0"/>
              <a:t>Widgets for customized home screens and shortcuts.</a:t>
            </a:r>
          </a:p>
          <a:p>
            <a:pPr lvl="1"/>
            <a:r>
              <a:rPr lang="en-US" sz="2400" b="1" dirty="0"/>
              <a:t>Smart Stacks</a:t>
            </a:r>
            <a:r>
              <a:rPr lang="en-US" sz="2400" dirty="0"/>
              <a:t> that deliver different </a:t>
            </a:r>
            <a:r>
              <a:rPr lang="en-US" sz="2400" dirty="0" err="1"/>
              <a:t>Homescreen</a:t>
            </a:r>
            <a:r>
              <a:rPr lang="en-US" sz="2400" dirty="0"/>
              <a:t> Widgets at different times of the day based on your habits.</a:t>
            </a:r>
          </a:p>
          <a:p>
            <a:pPr lvl="1"/>
            <a:r>
              <a:rPr lang="en-US" sz="2400" dirty="0"/>
              <a:t>Set third-party apps as default for email and web browser apps.</a:t>
            </a:r>
          </a:p>
          <a:p>
            <a:pPr lvl="1"/>
            <a:r>
              <a:rPr lang="en-US" sz="2400" b="1" dirty="0"/>
              <a:t>App Library, </a:t>
            </a:r>
            <a:r>
              <a:rPr lang="en-US" sz="2400" dirty="0"/>
              <a:t>a new way of organizing apps and keeping your home scree neat</a:t>
            </a:r>
          </a:p>
          <a:p>
            <a:pPr lvl="1"/>
            <a:r>
              <a:rPr lang="en-US" sz="2400" dirty="0"/>
              <a:t>App Clips, Picture in picture mode</a:t>
            </a:r>
          </a:p>
          <a:p>
            <a:pPr lvl="1"/>
            <a:r>
              <a:rPr lang="en-US" sz="2400" dirty="0"/>
              <a:t>Improved privacy features to block tracking online and many </a:t>
            </a:r>
          </a:p>
          <a:p>
            <a:pPr marL="457200" indent="-457200" fontAlgn="base">
              <a:buFont typeface="Arial" panose="020B0604020202020204" pitchFamily="34" charset="0"/>
              <a:buChar char="•"/>
            </a:pPr>
            <a:r>
              <a:rPr lang="en-US" sz="2800" b="1" dirty="0"/>
              <a:t>Final version:</a:t>
            </a:r>
            <a:r>
              <a:rPr lang="en-US" sz="2800" dirty="0"/>
              <a:t> 13.7. It was released Sep 1, 2020</a:t>
            </a:r>
            <a:endParaRPr lang="en-US" sz="2800" b="1" dirty="0"/>
          </a:p>
        </p:txBody>
      </p:sp>
    </p:spTree>
    <p:extLst>
      <p:ext uri="{BB962C8B-B14F-4D97-AF65-F5344CB8AC3E}">
        <p14:creationId xmlns:p14="http://schemas.microsoft.com/office/powerpoint/2010/main" val="4246926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16758"/>
            <a:ext cx="6076950" cy="865239"/>
          </a:xfrm>
        </p:spPr>
        <p:txBody>
          <a:bodyPr>
            <a:normAutofit fontScale="90000"/>
          </a:bodyPr>
          <a:lstStyle/>
          <a:p>
            <a:pPr algn="l"/>
            <a:br>
              <a:rPr lang="en-IN" b="1" dirty="0"/>
            </a:br>
            <a:br>
              <a:rPr lang="en-IN" b="1" dirty="0"/>
            </a:br>
            <a:r>
              <a:rPr lang="en-IN" b="1" dirty="0">
                <a:solidFill>
                  <a:srgbClr val="FF0000"/>
                </a:solidFill>
              </a:rPr>
              <a:t>History of iOS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946355"/>
            <a:ext cx="8763000" cy="5509200"/>
          </a:xfrm>
          <a:prstGeom prst="rect">
            <a:avLst/>
          </a:prstGeom>
        </p:spPr>
        <p:txBody>
          <a:bodyPr wrap="square">
            <a:spAutoFit/>
          </a:bodyPr>
          <a:lstStyle/>
          <a:p>
            <a:pPr fontAlgn="base"/>
            <a:r>
              <a:rPr lang="en-US" sz="3200" b="1" dirty="0">
                <a:solidFill>
                  <a:srgbClr val="4318FA"/>
                </a:solidFill>
              </a:rPr>
              <a:t>iOS 15</a:t>
            </a:r>
          </a:p>
          <a:p>
            <a:pPr marL="457200" indent="-457200" fontAlgn="base">
              <a:buFont typeface="Arial" panose="020B0604020202020204" pitchFamily="34" charset="0"/>
              <a:buChar char="•"/>
            </a:pPr>
            <a:r>
              <a:rPr lang="en-US" sz="2800" b="1" dirty="0"/>
              <a:t>Initial version: </a:t>
            </a:r>
            <a:r>
              <a:rPr lang="en-US" sz="2800" dirty="0"/>
              <a:t>released on </a:t>
            </a:r>
            <a:r>
              <a:rPr lang="en-IN" sz="2800" dirty="0"/>
              <a:t>Fall 2021</a:t>
            </a:r>
          </a:p>
          <a:p>
            <a:pPr marL="457200" indent="-457200" fontAlgn="base">
              <a:buFont typeface="Arial" panose="020B0604020202020204" pitchFamily="34" charset="0"/>
              <a:buChar char="•"/>
            </a:pPr>
            <a:r>
              <a:rPr lang="en-US" sz="2800" b="1" dirty="0"/>
              <a:t>Features:</a:t>
            </a:r>
          </a:p>
          <a:p>
            <a:pPr lvl="1"/>
            <a:r>
              <a:rPr lang="en-US" sz="2400" b="1" dirty="0" err="1"/>
              <a:t>SharePlay</a:t>
            </a:r>
            <a:r>
              <a:rPr lang="en-US" sz="2400" dirty="0"/>
              <a:t> allows people on a FaceTime video call to watch video or listen to audio together, and share screens</a:t>
            </a:r>
          </a:p>
          <a:p>
            <a:pPr lvl="1"/>
            <a:r>
              <a:rPr lang="en-US" sz="2400" b="1" dirty="0"/>
              <a:t>Spatial Audio</a:t>
            </a:r>
            <a:r>
              <a:rPr lang="en-US" sz="2400" dirty="0"/>
              <a:t> brings Apple's more-natural, 3D audio experience to improve the naturalness of FaceTime sound</a:t>
            </a:r>
          </a:p>
          <a:p>
            <a:pPr lvl="1"/>
            <a:r>
              <a:rPr lang="en-US" sz="2400" b="1" dirty="0"/>
              <a:t>Enhanced Mic Modes</a:t>
            </a:r>
            <a:r>
              <a:rPr lang="en-US" sz="2400" dirty="0"/>
              <a:t> allow you to isolate your voice from background noise to improve audio quality</a:t>
            </a:r>
          </a:p>
          <a:p>
            <a:pPr lvl="1"/>
            <a:r>
              <a:rPr lang="en-US" sz="2400" b="1" dirty="0"/>
              <a:t>Portrait Mode</a:t>
            </a:r>
            <a:r>
              <a:rPr lang="en-US" sz="2400" dirty="0"/>
              <a:t> brings this terrific still-photos feature to video to blur your background</a:t>
            </a:r>
          </a:p>
          <a:p>
            <a:pPr lvl="1"/>
            <a:r>
              <a:rPr lang="en-US" sz="2400" b="1" dirty="0"/>
              <a:t>Cross-Platform support</a:t>
            </a:r>
            <a:r>
              <a:rPr lang="en-US" sz="2400" dirty="0"/>
              <a:t> allows you to invite anyone to a FaceTime call with a link and for them to join from a web browser or Android devices and many more…</a:t>
            </a:r>
          </a:p>
        </p:txBody>
      </p:sp>
    </p:spTree>
    <p:extLst>
      <p:ext uri="{BB962C8B-B14F-4D97-AF65-F5344CB8AC3E}">
        <p14:creationId xmlns:p14="http://schemas.microsoft.com/office/powerpoint/2010/main" val="1485980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r>
              <a:rPr lang="en-IN" b="1" dirty="0"/>
              <a:t>Session 6</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685800" y="2819400"/>
            <a:ext cx="7924800" cy="707886"/>
          </a:xfrm>
          <a:prstGeom prst="rect">
            <a:avLst/>
          </a:prstGeom>
        </p:spPr>
        <p:txBody>
          <a:bodyPr wrap="square">
            <a:spAutoFit/>
          </a:bodyPr>
          <a:lstStyle/>
          <a:p>
            <a:pPr marL="457200" indent="-457200" fontAlgn="base">
              <a:buFont typeface="Arial" panose="020B0604020202020204" pitchFamily="34" charset="0"/>
              <a:buChar char="•"/>
            </a:pPr>
            <a:r>
              <a:rPr lang="en-IN" sz="4000" i="1" dirty="0">
                <a:solidFill>
                  <a:srgbClr val="FF0000"/>
                </a:solidFill>
              </a:rPr>
              <a:t>Framework -MVC Design Pattern </a:t>
            </a:r>
            <a:endParaRPr lang="en-US" sz="4000" b="1" dirty="0">
              <a:solidFill>
                <a:srgbClr val="FF0000"/>
              </a:solidFill>
            </a:endParaRPr>
          </a:p>
        </p:txBody>
      </p:sp>
    </p:spTree>
    <p:extLst>
      <p:ext uri="{BB962C8B-B14F-4D97-AF65-F5344CB8AC3E}">
        <p14:creationId xmlns:p14="http://schemas.microsoft.com/office/powerpoint/2010/main" val="3819137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MVC Design Pattern</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4832092"/>
          </a:xfrm>
          <a:prstGeom prst="rect">
            <a:avLst/>
          </a:prstGeom>
        </p:spPr>
        <p:txBody>
          <a:bodyPr wrap="square">
            <a:spAutoFit/>
          </a:bodyPr>
          <a:lstStyle/>
          <a:p>
            <a:pPr marL="457200" indent="-457200" fontAlgn="base">
              <a:buFont typeface="Arial" panose="020B0604020202020204" pitchFamily="34" charset="0"/>
              <a:buChar char="•"/>
            </a:pPr>
            <a:r>
              <a:rPr lang="en-US" sz="2800" dirty="0"/>
              <a:t>The </a:t>
            </a:r>
            <a:r>
              <a:rPr lang="en-US" sz="2800" b="1" dirty="0"/>
              <a:t>Model View Controller </a:t>
            </a:r>
            <a:r>
              <a:rPr lang="en-US" sz="2800" dirty="0"/>
              <a:t>(MVC) design pattern specifies that an application consist of a data model, presentation information, and control information. </a:t>
            </a:r>
          </a:p>
          <a:p>
            <a:pPr marL="457200" indent="-457200" fontAlgn="base">
              <a:buFont typeface="Arial" panose="020B0604020202020204" pitchFamily="34" charset="0"/>
              <a:buChar char="•"/>
            </a:pPr>
            <a:r>
              <a:rPr lang="en-US" sz="2800" dirty="0"/>
              <a:t>The pattern requires that each of these be separated into different objects.</a:t>
            </a:r>
          </a:p>
          <a:p>
            <a:pPr marL="457200" indent="-457200" fontAlgn="base">
              <a:buFont typeface="Arial" panose="020B0604020202020204" pitchFamily="34" charset="0"/>
              <a:buChar char="•"/>
            </a:pPr>
            <a:r>
              <a:rPr lang="en-US" sz="2800" dirty="0"/>
              <a:t>MVC is more of an architectural pattern, but not for complete application. </a:t>
            </a:r>
          </a:p>
          <a:p>
            <a:pPr marL="457200" indent="-457200" fontAlgn="base">
              <a:buFont typeface="Arial" panose="020B0604020202020204" pitchFamily="34" charset="0"/>
              <a:buChar char="•"/>
            </a:pPr>
            <a:r>
              <a:rPr lang="en-US" sz="2800" dirty="0"/>
              <a:t>MVC mostly relates to the UI / interaction layer of an application. </a:t>
            </a:r>
          </a:p>
          <a:p>
            <a:pPr marL="457200" indent="-457200" fontAlgn="base">
              <a:buFont typeface="Arial" panose="020B0604020202020204" pitchFamily="34" charset="0"/>
              <a:buChar char="•"/>
            </a:pPr>
            <a:r>
              <a:rPr lang="en-US" sz="2800" dirty="0"/>
              <a:t>You’re still going to need business logic layer, maybe some service layer and data access layer.</a:t>
            </a:r>
          </a:p>
        </p:txBody>
      </p:sp>
    </p:spTree>
    <p:extLst>
      <p:ext uri="{BB962C8B-B14F-4D97-AF65-F5344CB8AC3E}">
        <p14:creationId xmlns:p14="http://schemas.microsoft.com/office/powerpoint/2010/main" val="4253429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4748"/>
            <a:ext cx="6076950" cy="865239"/>
          </a:xfrm>
        </p:spPr>
        <p:txBody>
          <a:bodyPr>
            <a:normAutofit fontScale="90000"/>
          </a:bodyPr>
          <a:lstStyle/>
          <a:p>
            <a:pPr algn="l"/>
            <a:br>
              <a:rPr lang="en-IN" b="1" dirty="0"/>
            </a:br>
            <a:br>
              <a:rPr lang="en-IN" b="1" dirty="0"/>
            </a:br>
            <a:r>
              <a:rPr lang="en-IN" b="1" dirty="0">
                <a:solidFill>
                  <a:srgbClr val="FF0000"/>
                </a:solidFill>
              </a:rPr>
              <a:t>MVC Architecture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pic>
        <p:nvPicPr>
          <p:cNvPr id="4" name="Picture 3"/>
          <p:cNvPicPr>
            <a:picLocks noChangeAspect="1"/>
          </p:cNvPicPr>
          <p:nvPr/>
        </p:nvPicPr>
        <p:blipFill>
          <a:blip r:embed="rId4"/>
          <a:stretch>
            <a:fillRect/>
          </a:stretch>
        </p:blipFill>
        <p:spPr>
          <a:xfrm>
            <a:off x="228600" y="1282547"/>
            <a:ext cx="8305800" cy="5325552"/>
          </a:xfrm>
          <a:prstGeom prst="rect">
            <a:avLst/>
          </a:prstGeom>
        </p:spPr>
      </p:pic>
    </p:spTree>
    <p:extLst>
      <p:ext uri="{BB962C8B-B14F-4D97-AF65-F5344CB8AC3E}">
        <p14:creationId xmlns:p14="http://schemas.microsoft.com/office/powerpoint/2010/main" val="3965942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MVC Design Pattern</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4832092"/>
          </a:xfrm>
          <a:prstGeom prst="rect">
            <a:avLst/>
          </a:prstGeom>
        </p:spPr>
        <p:txBody>
          <a:bodyPr wrap="square">
            <a:spAutoFit/>
          </a:bodyPr>
          <a:lstStyle/>
          <a:p>
            <a:pPr marL="457200" indent="-457200" fontAlgn="base">
              <a:buFont typeface="Arial" panose="020B0604020202020204" pitchFamily="34" charset="0"/>
              <a:buChar char="•"/>
            </a:pPr>
            <a:r>
              <a:rPr lang="en-US" sz="2800" dirty="0"/>
              <a:t>The </a:t>
            </a:r>
            <a:r>
              <a:rPr lang="en-US" sz="2800" b="1" dirty="0"/>
              <a:t>Model</a:t>
            </a:r>
            <a:r>
              <a:rPr lang="en-US" sz="2800" dirty="0"/>
              <a:t> contains only the pure application data, it contains no logic describing how to present the data to a user.</a:t>
            </a:r>
          </a:p>
          <a:p>
            <a:pPr marL="457200" indent="-457200" fontAlgn="base">
              <a:buFont typeface="Arial" panose="020B0604020202020204" pitchFamily="34" charset="0"/>
              <a:buChar char="•"/>
            </a:pPr>
            <a:r>
              <a:rPr lang="en-US" sz="2800" dirty="0"/>
              <a:t>The </a:t>
            </a:r>
            <a:r>
              <a:rPr lang="en-US" sz="2800" b="1" dirty="0"/>
              <a:t>View</a:t>
            </a:r>
            <a:r>
              <a:rPr lang="en-US" sz="2800" dirty="0"/>
              <a:t> presents the model’s data to the user. The view knows how to access the model’s data, but it does not know what this data means or what the user can do to manipulate it.</a:t>
            </a:r>
          </a:p>
          <a:p>
            <a:pPr marL="457200" indent="-457200" fontAlgn="base">
              <a:buFont typeface="Arial" panose="020B0604020202020204" pitchFamily="34" charset="0"/>
              <a:buChar char="•"/>
            </a:pPr>
            <a:r>
              <a:rPr lang="en-US" sz="2800" dirty="0"/>
              <a:t>The </a:t>
            </a:r>
            <a:r>
              <a:rPr lang="en-US" sz="2800" b="1" dirty="0"/>
              <a:t>Controller </a:t>
            </a:r>
            <a:r>
              <a:rPr lang="en-US" sz="2800" dirty="0"/>
              <a:t>exists between the view and the model. It listens to events triggered by the view (or another external source) and executes the appropriate reaction to these events</a:t>
            </a:r>
          </a:p>
        </p:txBody>
      </p:sp>
    </p:spTree>
    <p:extLst>
      <p:ext uri="{BB962C8B-B14F-4D97-AF65-F5344CB8AC3E}">
        <p14:creationId xmlns:p14="http://schemas.microsoft.com/office/powerpoint/2010/main" val="217312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1066800"/>
          </a:xfrm>
        </p:spPr>
        <p:txBody>
          <a:bodyPr>
            <a:normAutofit/>
          </a:bodyPr>
          <a:lstStyle/>
          <a:p>
            <a:r>
              <a:rPr lang="en-US" b="1" dirty="0">
                <a:solidFill>
                  <a:srgbClr val="FF0000"/>
                </a:solidFill>
                <a:latin typeface="Times New Roman" pitchFamily="18" charset="0"/>
                <a:cs typeface="Times New Roman" pitchFamily="18" charset="0"/>
              </a:rPr>
              <a:t>UNIT – I  Contents</a:t>
            </a:r>
          </a:p>
        </p:txBody>
      </p:sp>
      <p:sp>
        <p:nvSpPr>
          <p:cNvPr id="3" name="Content Placeholder 2"/>
          <p:cNvSpPr>
            <a:spLocks noGrp="1"/>
          </p:cNvSpPr>
          <p:nvPr>
            <p:ph idx="1"/>
          </p:nvPr>
        </p:nvSpPr>
        <p:spPr>
          <a:xfrm>
            <a:off x="533400" y="1219200"/>
            <a:ext cx="8229600" cy="5257800"/>
          </a:xfrm>
        </p:spPr>
        <p:txBody>
          <a:bodyPr>
            <a:normAutofit fontScale="92500" lnSpcReduction="10000"/>
          </a:bodyPr>
          <a:lstStyle/>
          <a:p>
            <a:r>
              <a:rPr lang="en-IN" i="1" dirty="0"/>
              <a:t>Top Mobile OS in Market </a:t>
            </a:r>
          </a:p>
          <a:p>
            <a:r>
              <a:rPr lang="en-IN" i="1" dirty="0"/>
              <a:t>Difference between IOS and Android </a:t>
            </a:r>
          </a:p>
          <a:p>
            <a:r>
              <a:rPr lang="en-IN" i="1" dirty="0"/>
              <a:t>IOS Architecture </a:t>
            </a:r>
          </a:p>
          <a:p>
            <a:r>
              <a:rPr lang="en-IN" i="1" dirty="0"/>
              <a:t>History of IOS </a:t>
            </a:r>
          </a:p>
          <a:p>
            <a:r>
              <a:rPr lang="en-IN" i="1" dirty="0"/>
              <a:t>Requirements </a:t>
            </a:r>
          </a:p>
          <a:p>
            <a:r>
              <a:rPr lang="en-IN" i="1" dirty="0"/>
              <a:t>Versions </a:t>
            </a:r>
          </a:p>
          <a:p>
            <a:r>
              <a:rPr lang="en-IN" i="1" dirty="0"/>
              <a:t>Framework -MVC Design Pattern </a:t>
            </a:r>
          </a:p>
          <a:p>
            <a:r>
              <a:rPr lang="en-IN" i="1" dirty="0"/>
              <a:t>Application Life Cycle </a:t>
            </a:r>
          </a:p>
          <a:p>
            <a:r>
              <a:rPr lang="en-IN" i="1" dirty="0"/>
              <a:t>Features </a:t>
            </a:r>
          </a:p>
          <a:p>
            <a:r>
              <a:rPr lang="en-IN" i="1" dirty="0"/>
              <a:t>A simple IOS Application </a:t>
            </a:r>
            <a:endParaRPr lang="en-US" dirty="0"/>
          </a:p>
          <a:p>
            <a:endParaRPr lang="en-US" b="1" dirty="0"/>
          </a:p>
          <a:p>
            <a:endParaRPr lang="en-US" dirty="0"/>
          </a:p>
          <a:p>
            <a:endParaRPr lang="en-US" dirty="0"/>
          </a:p>
          <a:p>
            <a:pPr>
              <a:buNone/>
            </a:pP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MVC Design Pattern</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4832092"/>
          </a:xfrm>
          <a:prstGeom prst="rect">
            <a:avLst/>
          </a:prstGeom>
        </p:spPr>
        <p:txBody>
          <a:bodyPr wrap="square">
            <a:spAutoFit/>
          </a:bodyPr>
          <a:lstStyle/>
          <a:p>
            <a:pPr marL="457200" indent="-457200" fontAlgn="base">
              <a:buFont typeface="Arial" panose="020B0604020202020204" pitchFamily="34" charset="0"/>
              <a:buChar char="•"/>
            </a:pPr>
            <a:r>
              <a:rPr lang="en-US" sz="2800" dirty="0"/>
              <a:t>The </a:t>
            </a:r>
            <a:r>
              <a:rPr lang="en-US" sz="2800" b="1" dirty="0"/>
              <a:t>Model</a:t>
            </a:r>
            <a:r>
              <a:rPr lang="en-US" sz="2800" dirty="0"/>
              <a:t> contains only the pure application data, it contains no logic describing how to present the data to a user.</a:t>
            </a:r>
          </a:p>
          <a:p>
            <a:pPr marL="457200" indent="-457200" fontAlgn="base">
              <a:buFont typeface="Arial" panose="020B0604020202020204" pitchFamily="34" charset="0"/>
              <a:buChar char="•"/>
            </a:pPr>
            <a:r>
              <a:rPr lang="en-US" sz="2800" dirty="0"/>
              <a:t>The </a:t>
            </a:r>
            <a:r>
              <a:rPr lang="en-US" sz="2800" b="1" dirty="0"/>
              <a:t>View</a:t>
            </a:r>
            <a:r>
              <a:rPr lang="en-US" sz="2800" dirty="0"/>
              <a:t> presents the model’s data to the user. The view knows how to access the model’s data, but it does not know what this data means or what the user can do to manipulate it.</a:t>
            </a:r>
          </a:p>
          <a:p>
            <a:pPr marL="457200" indent="-457200" fontAlgn="base">
              <a:buFont typeface="Arial" panose="020B0604020202020204" pitchFamily="34" charset="0"/>
              <a:buChar char="•"/>
            </a:pPr>
            <a:r>
              <a:rPr lang="en-US" sz="2800" dirty="0"/>
              <a:t>The </a:t>
            </a:r>
            <a:r>
              <a:rPr lang="en-US" sz="2800" b="1" dirty="0"/>
              <a:t>Controller </a:t>
            </a:r>
            <a:r>
              <a:rPr lang="en-US" sz="2800" dirty="0"/>
              <a:t>exists between the view and the model. It listens to events triggered by the view (or another external source) and executes the appropriate reaction to these events</a:t>
            </a:r>
          </a:p>
        </p:txBody>
      </p:sp>
    </p:spTree>
    <p:extLst>
      <p:ext uri="{BB962C8B-B14F-4D97-AF65-F5344CB8AC3E}">
        <p14:creationId xmlns:p14="http://schemas.microsoft.com/office/powerpoint/2010/main" val="865545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MVC Framework</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4401205"/>
          </a:xfrm>
          <a:prstGeom prst="rect">
            <a:avLst/>
          </a:prstGeom>
        </p:spPr>
        <p:txBody>
          <a:bodyPr wrap="square">
            <a:spAutoFit/>
          </a:bodyPr>
          <a:lstStyle/>
          <a:p>
            <a:pPr marL="457200" indent="-457200" fontAlgn="base">
              <a:buFont typeface="Arial" panose="020B0604020202020204" pitchFamily="34" charset="0"/>
              <a:buChar char="•"/>
            </a:pPr>
            <a:r>
              <a:rPr lang="en-US" sz="2800" dirty="0"/>
              <a:t>The Model-View-Controller </a:t>
            </a:r>
            <a:r>
              <a:rPr lang="en-US" sz="2800" b="1" dirty="0"/>
              <a:t>(MVC) framework </a:t>
            </a:r>
            <a:r>
              <a:rPr lang="en-US" sz="2800" dirty="0"/>
              <a:t>is an architectural pattern that separates an application into three main logical components Model, View, and Controller. </a:t>
            </a:r>
          </a:p>
          <a:p>
            <a:pPr marL="457200" indent="-457200" fontAlgn="base">
              <a:buFont typeface="Arial" panose="020B0604020202020204" pitchFamily="34" charset="0"/>
              <a:buChar char="•"/>
            </a:pPr>
            <a:r>
              <a:rPr lang="en-US" sz="2800" dirty="0"/>
              <a:t>Each architecture component is built to handle specific development aspect of an application. </a:t>
            </a:r>
          </a:p>
          <a:p>
            <a:pPr marL="457200" indent="-457200" fontAlgn="base">
              <a:buFont typeface="Arial" panose="020B0604020202020204" pitchFamily="34" charset="0"/>
              <a:buChar char="•"/>
            </a:pPr>
            <a:r>
              <a:rPr lang="en-US" sz="2800" dirty="0"/>
              <a:t>MVC separates the </a:t>
            </a:r>
            <a:r>
              <a:rPr lang="en-US" sz="2800" b="1" dirty="0"/>
              <a:t>business logic </a:t>
            </a:r>
            <a:r>
              <a:rPr lang="en-US" sz="2800" dirty="0"/>
              <a:t>and </a:t>
            </a:r>
            <a:r>
              <a:rPr lang="en-US" sz="2800" b="1" dirty="0"/>
              <a:t>presentation layer </a:t>
            </a:r>
            <a:r>
              <a:rPr lang="en-US" sz="2800" dirty="0"/>
              <a:t>from each other.</a:t>
            </a:r>
          </a:p>
          <a:p>
            <a:pPr marL="457200" indent="-457200" fontAlgn="base">
              <a:buFont typeface="Arial" panose="020B0604020202020204" pitchFamily="34" charset="0"/>
              <a:buChar char="•"/>
            </a:pPr>
            <a:r>
              <a:rPr lang="en-US" sz="2800" dirty="0"/>
              <a:t>MVC architecture has become popular for designing web applications as well as mobile apps.</a:t>
            </a:r>
          </a:p>
        </p:txBody>
      </p:sp>
    </p:spTree>
    <p:extLst>
      <p:ext uri="{BB962C8B-B14F-4D97-AF65-F5344CB8AC3E}">
        <p14:creationId xmlns:p14="http://schemas.microsoft.com/office/powerpoint/2010/main" val="2281995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MVC Features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228600" y="1093839"/>
            <a:ext cx="8763000" cy="4832092"/>
          </a:xfrm>
          <a:prstGeom prst="rect">
            <a:avLst/>
          </a:prstGeom>
        </p:spPr>
        <p:txBody>
          <a:bodyPr wrap="square">
            <a:spAutoFit/>
          </a:bodyPr>
          <a:lstStyle/>
          <a:p>
            <a:pPr marL="457200" indent="-457200" fontAlgn="base">
              <a:buFont typeface="Arial" panose="020B0604020202020204" pitchFamily="34" charset="0"/>
              <a:buChar char="•"/>
            </a:pPr>
            <a:r>
              <a:rPr lang="en-US" sz="2800" dirty="0"/>
              <a:t>Easy and frictionless testability. Highly testable, extensible and pluggable framework</a:t>
            </a:r>
          </a:p>
          <a:p>
            <a:pPr marL="457200" indent="-457200" fontAlgn="base">
              <a:buFont typeface="Arial" panose="020B0604020202020204" pitchFamily="34" charset="0"/>
              <a:buChar char="•"/>
            </a:pPr>
            <a:r>
              <a:rPr lang="en-US" sz="2800" dirty="0"/>
              <a:t>To design a web application architecture using the MVC pattern, it offers full control over your HTML as well as your URLs</a:t>
            </a:r>
          </a:p>
          <a:p>
            <a:pPr marL="457200" indent="-457200" fontAlgn="base">
              <a:buFont typeface="Arial" panose="020B0604020202020204" pitchFamily="34" charset="0"/>
              <a:buChar char="•"/>
            </a:pPr>
            <a:r>
              <a:rPr lang="en-US" sz="2800" dirty="0"/>
              <a:t>Clear separation of logic: Model, View, Controller. Separation of application tasks viz. business logic, </a:t>
            </a:r>
            <a:r>
              <a:rPr lang="en-US" sz="2800" dirty="0" err="1"/>
              <a:t>Ul</a:t>
            </a:r>
            <a:r>
              <a:rPr lang="en-US" sz="2800" dirty="0"/>
              <a:t> logic, and input logic</a:t>
            </a:r>
          </a:p>
          <a:p>
            <a:pPr marL="457200" indent="-457200" fontAlgn="base">
              <a:buFont typeface="Arial" panose="020B0604020202020204" pitchFamily="34" charset="0"/>
              <a:buChar char="•"/>
            </a:pPr>
            <a:r>
              <a:rPr lang="en-US" sz="2800" dirty="0"/>
              <a:t>Powerful URL- mapping for comprehensible and searchable URLs</a:t>
            </a:r>
          </a:p>
          <a:p>
            <a:pPr marL="457200" indent="-457200" fontAlgn="base">
              <a:buFont typeface="Arial" panose="020B0604020202020204" pitchFamily="34" charset="0"/>
              <a:buChar char="•"/>
            </a:pPr>
            <a:r>
              <a:rPr lang="en-US" sz="2800" dirty="0"/>
              <a:t>Supports for Test Driven Development (TDD)</a:t>
            </a:r>
          </a:p>
        </p:txBody>
      </p:sp>
    </p:spTree>
    <p:extLst>
      <p:ext uri="{BB962C8B-B14F-4D97-AF65-F5344CB8AC3E}">
        <p14:creationId xmlns:p14="http://schemas.microsoft.com/office/powerpoint/2010/main" val="1154501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r>
              <a:rPr lang="en-IN" b="1" dirty="0">
                <a:solidFill>
                  <a:srgbClr val="FF0000"/>
                </a:solidFill>
              </a:rPr>
              <a:t>Example for MVC Model</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228600" y="1093839"/>
            <a:ext cx="8763000" cy="3970318"/>
          </a:xfrm>
          <a:prstGeom prst="rect">
            <a:avLst/>
          </a:prstGeom>
        </p:spPr>
        <p:txBody>
          <a:bodyPr wrap="square">
            <a:spAutoFit/>
          </a:bodyPr>
          <a:lstStyle/>
          <a:p>
            <a:pPr marL="457200" indent="-457200" fontAlgn="base">
              <a:buFont typeface="Arial" panose="020B0604020202020204" pitchFamily="34" charset="0"/>
              <a:buChar char="•"/>
            </a:pPr>
            <a:r>
              <a:rPr lang="en-US" sz="2800" dirty="0"/>
              <a:t>Car driving mechanism is an example of the MVC model.</a:t>
            </a:r>
          </a:p>
          <a:p>
            <a:pPr marL="457200" indent="-457200" fontAlgn="base">
              <a:buFont typeface="Arial" panose="020B0604020202020204" pitchFamily="34" charset="0"/>
              <a:buChar char="•"/>
            </a:pPr>
            <a:r>
              <a:rPr lang="en-US" sz="2800" dirty="0"/>
              <a:t>Every car consist of three main parts.</a:t>
            </a:r>
          </a:p>
          <a:p>
            <a:pPr marL="457200" indent="-457200" fontAlgn="base">
              <a:buFont typeface="Arial" panose="020B0604020202020204" pitchFamily="34" charset="0"/>
              <a:buChar char="•"/>
            </a:pPr>
            <a:r>
              <a:rPr lang="en-US" sz="2800" dirty="0"/>
              <a:t>View= User interface : ( Gear lever, panels, steering wheel, brake, etc.)</a:t>
            </a:r>
          </a:p>
          <a:p>
            <a:pPr marL="457200" indent="-457200" fontAlgn="base">
              <a:buFont typeface="Arial" panose="020B0604020202020204" pitchFamily="34" charset="0"/>
              <a:buChar char="•"/>
            </a:pPr>
            <a:r>
              <a:rPr lang="en-US" sz="2800" dirty="0"/>
              <a:t>Controller- Mechanism ( Engine)</a:t>
            </a:r>
          </a:p>
          <a:p>
            <a:pPr marL="457200" indent="-457200" fontAlgn="base">
              <a:buFont typeface="Arial" panose="020B0604020202020204" pitchFamily="34" charset="0"/>
              <a:buChar char="•"/>
            </a:pPr>
            <a:r>
              <a:rPr lang="en-US" sz="2800" dirty="0"/>
              <a:t>Model- Storage ( Petrol or </a:t>
            </a:r>
            <a:r>
              <a:rPr lang="en-US" sz="2800" dirty="0" err="1"/>
              <a:t>Diseal</a:t>
            </a:r>
            <a:r>
              <a:rPr lang="en-US" sz="2800" dirty="0"/>
              <a:t> tank)</a:t>
            </a:r>
          </a:p>
          <a:p>
            <a:pPr marL="457200" indent="-457200" fontAlgn="base">
              <a:buFont typeface="Arial" panose="020B0604020202020204" pitchFamily="34" charset="0"/>
              <a:buChar char="•"/>
            </a:pPr>
            <a:r>
              <a:rPr lang="en-US" sz="2800" dirty="0"/>
              <a:t>Car runs from engine take fuel from storage, but it runs only using mentioned user interface devices.</a:t>
            </a:r>
          </a:p>
        </p:txBody>
      </p:sp>
    </p:spTree>
    <p:extLst>
      <p:ext uri="{BB962C8B-B14F-4D97-AF65-F5344CB8AC3E}">
        <p14:creationId xmlns:p14="http://schemas.microsoft.com/office/powerpoint/2010/main" val="15121256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Advantages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5262979"/>
          </a:xfrm>
          <a:prstGeom prst="rect">
            <a:avLst/>
          </a:prstGeom>
        </p:spPr>
        <p:txBody>
          <a:bodyPr wrap="square">
            <a:spAutoFit/>
          </a:bodyPr>
          <a:lstStyle/>
          <a:p>
            <a:pPr marL="457200" indent="-457200" fontAlgn="base">
              <a:buFont typeface="Arial" panose="020B0604020202020204" pitchFamily="34" charset="0"/>
              <a:buChar char="•"/>
            </a:pPr>
            <a:r>
              <a:rPr lang="en-US" sz="2800" dirty="0"/>
              <a:t>Multiple developers can work simultaneously on the model, controller and views.</a:t>
            </a:r>
          </a:p>
          <a:p>
            <a:pPr marL="457200" indent="-457200" fontAlgn="base">
              <a:buFont typeface="Arial" panose="020B0604020202020204" pitchFamily="34" charset="0"/>
              <a:buChar char="•"/>
            </a:pPr>
            <a:r>
              <a:rPr lang="en-US" sz="2800" dirty="0"/>
              <a:t>MVC enables logical grouping of related actions on a controller together. The views for a specific model are also grouped together.</a:t>
            </a:r>
          </a:p>
          <a:p>
            <a:pPr marL="457200" indent="-457200" fontAlgn="base">
              <a:buFont typeface="Arial" panose="020B0604020202020204" pitchFamily="34" charset="0"/>
              <a:buChar char="•"/>
            </a:pPr>
            <a:r>
              <a:rPr lang="en-US" sz="2800" dirty="0"/>
              <a:t>Models can have multiple views.</a:t>
            </a:r>
          </a:p>
          <a:p>
            <a:pPr marL="457200" indent="-457200" fontAlgn="base">
              <a:buFont typeface="Arial" panose="020B0604020202020204" pitchFamily="34" charset="0"/>
              <a:buChar char="•"/>
            </a:pPr>
            <a:r>
              <a:rPr lang="en-US" sz="2800" dirty="0"/>
              <a:t>Provides clean separation of concerns(</a:t>
            </a:r>
            <a:r>
              <a:rPr lang="en-US" sz="2800" dirty="0" err="1"/>
              <a:t>SoC</a:t>
            </a:r>
            <a:r>
              <a:rPr lang="en-US" sz="2800" dirty="0"/>
              <a:t>).</a:t>
            </a:r>
          </a:p>
          <a:p>
            <a:pPr marL="457200" indent="-457200" fontAlgn="base">
              <a:buFont typeface="Arial" panose="020B0604020202020204" pitchFamily="34" charset="0"/>
              <a:buChar char="•"/>
            </a:pPr>
            <a:r>
              <a:rPr lang="en-US" sz="2800" dirty="0"/>
              <a:t>Search Engine Optimization (SEO) Friendly.</a:t>
            </a:r>
          </a:p>
          <a:p>
            <a:pPr marL="457200" indent="-457200" fontAlgn="base">
              <a:buFont typeface="Arial" panose="020B0604020202020204" pitchFamily="34" charset="0"/>
              <a:buChar char="•"/>
            </a:pPr>
            <a:r>
              <a:rPr lang="en-US" sz="2800" dirty="0"/>
              <a:t>All classed and objects are independent of each other so that you can test them separately.</a:t>
            </a:r>
          </a:p>
          <a:p>
            <a:pPr marL="457200" indent="-457200" fontAlgn="base">
              <a:buFont typeface="Arial" panose="020B0604020202020204" pitchFamily="34" charset="0"/>
              <a:buChar char="•"/>
            </a:pPr>
            <a:r>
              <a:rPr lang="en-US" sz="2800" dirty="0"/>
              <a:t>MVC design pattern allows logical grouping of related actions on a controller together</a:t>
            </a:r>
          </a:p>
        </p:txBody>
      </p:sp>
    </p:spTree>
    <p:extLst>
      <p:ext uri="{BB962C8B-B14F-4D97-AF65-F5344CB8AC3E}">
        <p14:creationId xmlns:p14="http://schemas.microsoft.com/office/powerpoint/2010/main" val="1916606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Disadvantages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4832092"/>
          </a:xfrm>
          <a:prstGeom prst="rect">
            <a:avLst/>
          </a:prstGeom>
        </p:spPr>
        <p:txBody>
          <a:bodyPr wrap="square">
            <a:spAutoFit/>
          </a:bodyPr>
          <a:lstStyle/>
          <a:p>
            <a:pPr marL="457200" indent="-457200" fontAlgn="base">
              <a:buFont typeface="Arial" panose="020B0604020202020204" pitchFamily="34" charset="0"/>
              <a:buChar char="•"/>
            </a:pPr>
            <a:r>
              <a:rPr lang="en-US" sz="2800" dirty="0"/>
              <a:t>The framework navigation can be complex because it introduces new layers of abstraction and requires users to adapt to the decomposition criteria of MVC.</a:t>
            </a:r>
          </a:p>
          <a:p>
            <a:pPr marL="457200" indent="-457200" fontAlgn="base">
              <a:buFont typeface="Arial" panose="020B0604020202020204" pitchFamily="34" charset="0"/>
              <a:buChar char="•"/>
            </a:pPr>
            <a:r>
              <a:rPr lang="en-US" sz="2800" dirty="0"/>
              <a:t>Knowledge on multiple technologies becomes the norm </a:t>
            </a:r>
          </a:p>
          <a:p>
            <a:pPr marL="457200" indent="-457200" fontAlgn="base">
              <a:buFont typeface="Arial" panose="020B0604020202020204" pitchFamily="34" charset="0"/>
              <a:buChar char="•"/>
            </a:pPr>
            <a:r>
              <a:rPr lang="en-US" sz="2800" dirty="0"/>
              <a:t>Developers need to be skilled in multiple technologies.</a:t>
            </a:r>
          </a:p>
          <a:p>
            <a:pPr marL="457200" indent="-457200" fontAlgn="base">
              <a:buFont typeface="Arial" panose="020B0604020202020204" pitchFamily="34" charset="0"/>
              <a:buChar char="•"/>
            </a:pPr>
            <a:r>
              <a:rPr lang="en-US" sz="2800" dirty="0"/>
              <a:t>The difficulty of using MVC with the modern user interface</a:t>
            </a:r>
          </a:p>
          <a:p>
            <a:pPr marL="457200" indent="-457200" fontAlgn="base">
              <a:buFont typeface="Arial" panose="020B0604020202020204" pitchFamily="34" charset="0"/>
              <a:buChar char="•"/>
            </a:pPr>
            <a:r>
              <a:rPr lang="en-US" sz="2800" dirty="0"/>
              <a:t>There is a need for multiple programmers to conduct parallel programming.</a:t>
            </a:r>
          </a:p>
          <a:p>
            <a:pPr marL="457200" indent="-457200" fontAlgn="base">
              <a:buFont typeface="Arial" panose="020B0604020202020204" pitchFamily="34" charset="0"/>
              <a:buChar char="•"/>
            </a:pPr>
            <a:r>
              <a:rPr lang="en-US" sz="2800" dirty="0"/>
              <a:t>Knowledge of multiple technologies is required.</a:t>
            </a:r>
          </a:p>
          <a:p>
            <a:pPr marL="457200" indent="-457200" fontAlgn="base">
              <a:buFont typeface="Arial" panose="020B0604020202020204" pitchFamily="34" charset="0"/>
              <a:buChar char="•"/>
            </a:pPr>
            <a:r>
              <a:rPr lang="en-US" sz="2800" dirty="0"/>
              <a:t>Maintenance of lots of codes in Controller</a:t>
            </a:r>
          </a:p>
        </p:txBody>
      </p:sp>
    </p:spTree>
    <p:extLst>
      <p:ext uri="{BB962C8B-B14F-4D97-AF65-F5344CB8AC3E}">
        <p14:creationId xmlns:p14="http://schemas.microsoft.com/office/powerpoint/2010/main" val="4273002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Popular MVC Frameworks</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4462760"/>
          </a:xfrm>
          <a:prstGeom prst="rect">
            <a:avLst/>
          </a:prstGeom>
        </p:spPr>
        <p:txBody>
          <a:bodyPr wrap="square">
            <a:spAutoFit/>
          </a:bodyPr>
          <a:lstStyle/>
          <a:p>
            <a:pPr marL="457200" indent="-457200" fontAlgn="base">
              <a:buFont typeface="Arial" panose="020B0604020202020204" pitchFamily="34" charset="0"/>
              <a:buChar char="•"/>
            </a:pPr>
            <a:r>
              <a:rPr lang="en-US" sz="2800" dirty="0"/>
              <a:t>Ruby on Rails</a:t>
            </a:r>
          </a:p>
          <a:p>
            <a:pPr marL="457200" indent="-457200" fontAlgn="base">
              <a:buFont typeface="Arial" panose="020B0604020202020204" pitchFamily="34" charset="0"/>
              <a:buChar char="•"/>
            </a:pPr>
            <a:r>
              <a:rPr lang="en-US" sz="2800" dirty="0"/>
              <a:t>Django</a:t>
            </a:r>
          </a:p>
          <a:p>
            <a:pPr marL="457200" indent="-457200" fontAlgn="base">
              <a:buFont typeface="Arial" panose="020B0604020202020204" pitchFamily="34" charset="0"/>
              <a:buChar char="•"/>
            </a:pPr>
            <a:r>
              <a:rPr lang="en-US" sz="2800" dirty="0" err="1"/>
              <a:t>CakePHP</a:t>
            </a:r>
            <a:endParaRPr lang="en-US" sz="2800" dirty="0"/>
          </a:p>
          <a:p>
            <a:pPr marL="457200" indent="-457200" fontAlgn="base">
              <a:buFont typeface="Arial" panose="020B0604020202020204" pitchFamily="34" charset="0"/>
              <a:buChar char="•"/>
            </a:pPr>
            <a:r>
              <a:rPr lang="en-US" sz="2800" dirty="0" err="1"/>
              <a:t>Yii</a:t>
            </a:r>
            <a:endParaRPr lang="en-US" sz="2800" dirty="0"/>
          </a:p>
          <a:p>
            <a:pPr marL="457200" indent="-457200" fontAlgn="base">
              <a:buFont typeface="Arial" panose="020B0604020202020204" pitchFamily="34" charset="0"/>
              <a:buChar char="•"/>
            </a:pPr>
            <a:r>
              <a:rPr lang="en-US" sz="2800" dirty="0" err="1"/>
              <a:t>CherryPy</a:t>
            </a:r>
            <a:endParaRPr lang="en-US" sz="2800" dirty="0"/>
          </a:p>
          <a:p>
            <a:pPr marL="457200" indent="-457200" fontAlgn="base">
              <a:buFont typeface="Arial" panose="020B0604020202020204" pitchFamily="34" charset="0"/>
              <a:buChar char="•"/>
            </a:pPr>
            <a:r>
              <a:rPr lang="en-US" sz="2800" dirty="0"/>
              <a:t>Spring MVC</a:t>
            </a:r>
          </a:p>
          <a:p>
            <a:pPr marL="457200" indent="-457200" fontAlgn="base">
              <a:buFont typeface="Arial" panose="020B0604020202020204" pitchFamily="34" charset="0"/>
              <a:buChar char="•"/>
            </a:pPr>
            <a:r>
              <a:rPr lang="en-US" sz="2800" dirty="0"/>
              <a:t>Catalyst and many more…</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lvl="5" fontAlgn="base"/>
            <a:r>
              <a:rPr lang="en-US" sz="3200" dirty="0">
                <a:solidFill>
                  <a:srgbClr val="FF0000"/>
                </a:solidFill>
              </a:rPr>
              <a:t>	End of Session 6</a:t>
            </a:r>
          </a:p>
        </p:txBody>
      </p:sp>
    </p:spTree>
    <p:extLst>
      <p:ext uri="{BB962C8B-B14F-4D97-AF65-F5344CB8AC3E}">
        <p14:creationId xmlns:p14="http://schemas.microsoft.com/office/powerpoint/2010/main" val="3635787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t>Session 7 and 8</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3124200"/>
            <a:ext cx="6934200" cy="1077218"/>
          </a:xfrm>
          <a:prstGeom prst="rect">
            <a:avLst/>
          </a:prstGeom>
        </p:spPr>
        <p:txBody>
          <a:bodyPr wrap="square">
            <a:spAutoFit/>
          </a:bodyPr>
          <a:lstStyle/>
          <a:p>
            <a:pPr marL="2743200" lvl="5" indent="-457200" fontAlgn="base">
              <a:buFont typeface="Arial" panose="020B0604020202020204" pitchFamily="34" charset="0"/>
              <a:buChar char="•"/>
            </a:pPr>
            <a:r>
              <a:rPr lang="en-US" sz="3200" dirty="0">
                <a:solidFill>
                  <a:srgbClr val="FF0000"/>
                </a:solidFill>
              </a:rPr>
              <a:t>Application Life Cycle</a:t>
            </a:r>
          </a:p>
          <a:p>
            <a:pPr marL="2743200" lvl="5" indent="-457200" fontAlgn="base">
              <a:buFont typeface="Arial" panose="020B0604020202020204" pitchFamily="34" charset="0"/>
              <a:buChar char="•"/>
            </a:pPr>
            <a:r>
              <a:rPr lang="en-US" sz="3200" dirty="0">
                <a:solidFill>
                  <a:srgbClr val="FF0000"/>
                </a:solidFill>
              </a:rPr>
              <a:t>Features</a:t>
            </a:r>
          </a:p>
        </p:txBody>
      </p:sp>
    </p:spTree>
    <p:extLst>
      <p:ext uri="{BB962C8B-B14F-4D97-AF65-F5344CB8AC3E}">
        <p14:creationId xmlns:p14="http://schemas.microsoft.com/office/powerpoint/2010/main" val="89478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584775"/>
          </a:xfrm>
          <a:prstGeom prst="rect">
            <a:avLst/>
          </a:prstGeom>
        </p:spPr>
        <p:txBody>
          <a:bodyPr wrap="square">
            <a:spAutoFit/>
          </a:bodyPr>
          <a:lstStyle/>
          <a:p>
            <a:pPr marL="457200" indent="-457200" fontAlgn="base">
              <a:buFont typeface="Arial" panose="020B0604020202020204" pitchFamily="34" charset="0"/>
              <a:buChar char="•"/>
            </a:pPr>
            <a:endParaRPr lang="en-US" sz="3200" dirty="0"/>
          </a:p>
        </p:txBody>
      </p:sp>
      <p:pic>
        <p:nvPicPr>
          <p:cNvPr id="3" name="Picture 2"/>
          <p:cNvPicPr>
            <a:picLocks noChangeAspect="1"/>
          </p:cNvPicPr>
          <p:nvPr/>
        </p:nvPicPr>
        <p:blipFill>
          <a:blip r:embed="rId4"/>
          <a:stretch>
            <a:fillRect/>
          </a:stretch>
        </p:blipFill>
        <p:spPr>
          <a:xfrm>
            <a:off x="533400" y="1341540"/>
            <a:ext cx="8001000" cy="5211660"/>
          </a:xfrm>
          <a:prstGeom prst="rect">
            <a:avLst/>
          </a:prstGeom>
        </p:spPr>
      </p:pic>
    </p:spTree>
    <p:extLst>
      <p:ext uri="{BB962C8B-B14F-4D97-AF65-F5344CB8AC3E}">
        <p14:creationId xmlns:p14="http://schemas.microsoft.com/office/powerpoint/2010/main" val="67736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a:bodyPr>
          <a:lstStyle/>
          <a:p>
            <a:pPr algn="l"/>
            <a:r>
              <a:rPr lang="en-IN" b="1" dirty="0">
                <a:solidFill>
                  <a:srgbClr val="FF0000"/>
                </a:solidFill>
              </a:rPr>
              <a:t>Application Life Cycle</a:t>
            </a: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260424"/>
            <a:ext cx="8763000" cy="3539430"/>
          </a:xfrm>
          <a:prstGeom prst="rect">
            <a:avLst/>
          </a:prstGeom>
        </p:spPr>
        <p:txBody>
          <a:bodyPr wrap="square">
            <a:spAutoFit/>
          </a:bodyPr>
          <a:lstStyle/>
          <a:p>
            <a:pPr marL="457200" indent="-457200" fontAlgn="base">
              <a:buFont typeface="Arial" panose="020B0604020202020204" pitchFamily="34" charset="0"/>
              <a:buChar char="•"/>
            </a:pPr>
            <a:r>
              <a:rPr lang="en-US" sz="3200" dirty="0"/>
              <a:t>An iOS application runs into several states, which are called the state of the Application life cycle. </a:t>
            </a:r>
          </a:p>
          <a:p>
            <a:pPr marL="457200" indent="-457200" fontAlgn="base">
              <a:buFont typeface="Arial" panose="020B0604020202020204" pitchFamily="34" charset="0"/>
              <a:buChar char="•"/>
            </a:pPr>
            <a:r>
              <a:rPr lang="en-US" sz="3200" dirty="0"/>
              <a:t>Every iOS developer must be aware of the app life cycle, which helps to understand the application's behavior. </a:t>
            </a:r>
          </a:p>
          <a:p>
            <a:pPr marL="457200" indent="-457200" fontAlgn="base">
              <a:buFont typeface="Arial" panose="020B0604020202020204" pitchFamily="34" charset="0"/>
              <a:buChar char="•"/>
            </a:pPr>
            <a:r>
              <a:rPr lang="en-US" sz="3200" dirty="0"/>
              <a:t>Every iOS application passes through the following states as it runs.</a:t>
            </a:r>
          </a:p>
        </p:txBody>
      </p:sp>
    </p:spTree>
    <p:extLst>
      <p:ext uri="{BB962C8B-B14F-4D97-AF65-F5344CB8AC3E}">
        <p14:creationId xmlns:p14="http://schemas.microsoft.com/office/powerpoint/2010/main" val="279924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r>
              <a:rPr lang="en-US" b="1" dirty="0">
                <a:latin typeface="Times New Roman" pitchFamily="18" charset="0"/>
                <a:cs typeface="Times New Roman" pitchFamily="18" charset="0"/>
              </a:rPr>
              <a:t>Session 1</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609600" y="1805526"/>
            <a:ext cx="8458200" cy="1323439"/>
          </a:xfrm>
          <a:prstGeom prst="rect">
            <a:avLst/>
          </a:prstGeom>
        </p:spPr>
        <p:txBody>
          <a:bodyPr wrap="square">
            <a:spAutoFit/>
          </a:bodyPr>
          <a:lstStyle/>
          <a:p>
            <a:pPr marL="457200" indent="-457200">
              <a:buFont typeface="Arial" panose="020B0604020202020204" pitchFamily="34" charset="0"/>
              <a:buChar char="•"/>
            </a:pPr>
            <a:r>
              <a:rPr lang="en-IN" sz="4000" i="1" dirty="0">
                <a:solidFill>
                  <a:srgbClr val="FF0000"/>
                </a:solidFill>
              </a:rPr>
              <a:t>Top Mobile OS in Market </a:t>
            </a:r>
          </a:p>
          <a:p>
            <a:pPr marL="457200" indent="-457200">
              <a:buFont typeface="Arial" panose="020B0604020202020204" pitchFamily="34" charset="0"/>
              <a:buChar char="•"/>
            </a:pPr>
            <a:r>
              <a:rPr lang="en-IN" sz="4000" i="1" dirty="0">
                <a:solidFill>
                  <a:srgbClr val="FF0000"/>
                </a:solidFill>
              </a:rPr>
              <a:t>Difference between IOS and Android </a:t>
            </a:r>
          </a:p>
        </p:txBody>
      </p:sp>
    </p:spTree>
    <p:extLst>
      <p:ext uri="{BB962C8B-B14F-4D97-AF65-F5344CB8AC3E}">
        <p14:creationId xmlns:p14="http://schemas.microsoft.com/office/powerpoint/2010/main" val="297249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5509200"/>
          </a:xfrm>
          <a:prstGeom prst="rect">
            <a:avLst/>
          </a:prstGeom>
        </p:spPr>
        <p:txBody>
          <a:bodyPr wrap="square">
            <a:spAutoFit/>
          </a:bodyPr>
          <a:lstStyle/>
          <a:p>
            <a:pPr marL="457200" indent="-457200" fontAlgn="base">
              <a:buFont typeface="Arial" panose="020B0604020202020204" pitchFamily="34" charset="0"/>
              <a:buChar char="•"/>
            </a:pPr>
            <a:r>
              <a:rPr lang="en-US" sz="3200" b="1" dirty="0"/>
              <a:t>Not Running</a:t>
            </a:r>
            <a:r>
              <a:rPr lang="en-US" sz="3200" dirty="0"/>
              <a:t>: the app is considered to be in a Not Running state when it is not yet launched or terminated by the system or user.</a:t>
            </a:r>
          </a:p>
          <a:p>
            <a:pPr marL="457200" indent="-457200" fontAlgn="base">
              <a:buFont typeface="Arial" panose="020B0604020202020204" pitchFamily="34" charset="0"/>
              <a:buChar char="•"/>
            </a:pPr>
            <a:r>
              <a:rPr lang="en-US" sz="3200" b="1" dirty="0"/>
              <a:t>Inactive</a:t>
            </a:r>
            <a:r>
              <a:rPr lang="en-US" sz="3200" dirty="0"/>
              <a:t>: the app is in an inactive state when it is in the foreground but receiving events. In other words, we can say that it acts like a bridge state in which the app remains briefly when it transitions to a different state.</a:t>
            </a:r>
          </a:p>
          <a:p>
            <a:pPr marL="457200" indent="-457200" fontAlgn="base">
              <a:buFont typeface="Arial" panose="020B0604020202020204" pitchFamily="34" charset="0"/>
              <a:buChar char="•"/>
            </a:pPr>
            <a:r>
              <a:rPr lang="en-US" sz="3200" b="1" dirty="0"/>
              <a:t>Active</a:t>
            </a:r>
            <a:r>
              <a:rPr lang="en-US" sz="3200" dirty="0"/>
              <a:t>: it is a normal mode for the app when it is in the foreground state and receiving all the user events.</a:t>
            </a:r>
          </a:p>
        </p:txBody>
      </p:sp>
    </p:spTree>
    <p:extLst>
      <p:ext uri="{BB962C8B-B14F-4D97-AF65-F5344CB8AC3E}">
        <p14:creationId xmlns:p14="http://schemas.microsoft.com/office/powerpoint/2010/main" val="18802039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4524315"/>
          </a:xfrm>
          <a:prstGeom prst="rect">
            <a:avLst/>
          </a:prstGeom>
        </p:spPr>
        <p:txBody>
          <a:bodyPr wrap="square">
            <a:spAutoFit/>
          </a:bodyPr>
          <a:lstStyle/>
          <a:p>
            <a:pPr marL="457200" indent="-457200" fontAlgn="base">
              <a:buFont typeface="Arial" panose="020B0604020202020204" pitchFamily="34" charset="0"/>
              <a:buChar char="•"/>
            </a:pPr>
            <a:r>
              <a:rPr lang="en-US" sz="3200" b="1" dirty="0"/>
              <a:t>Background:</a:t>
            </a:r>
            <a:r>
              <a:rPr lang="en-US" sz="3200" dirty="0"/>
              <a:t> the app transitions into the background state when the user taps on the home screen while using the application, or it requires some extra execution time. </a:t>
            </a:r>
          </a:p>
          <a:p>
            <a:pPr marL="457200" indent="-457200" fontAlgn="base">
              <a:buFont typeface="Arial" panose="020B0604020202020204" pitchFamily="34" charset="0"/>
              <a:buChar char="•"/>
            </a:pPr>
            <a:r>
              <a:rPr lang="en-US" sz="3200" dirty="0"/>
              <a:t>When the app is about to be suspended, then also transitions into this state for a small amount of time. </a:t>
            </a:r>
          </a:p>
          <a:p>
            <a:pPr marL="457200" indent="-457200" fontAlgn="base">
              <a:buFont typeface="Arial" panose="020B0604020202020204" pitchFamily="34" charset="0"/>
              <a:buChar char="•"/>
            </a:pPr>
            <a:r>
              <a:rPr lang="en-US" sz="3200" dirty="0"/>
              <a:t>In this state, the app remains in the background and executes the code </a:t>
            </a:r>
          </a:p>
        </p:txBody>
      </p:sp>
    </p:spTree>
    <p:extLst>
      <p:ext uri="{BB962C8B-B14F-4D97-AF65-F5344CB8AC3E}">
        <p14:creationId xmlns:p14="http://schemas.microsoft.com/office/powerpoint/2010/main" val="3815366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3600986"/>
          </a:xfrm>
          <a:prstGeom prst="rect">
            <a:avLst/>
          </a:prstGeom>
        </p:spPr>
        <p:txBody>
          <a:bodyPr wrap="square">
            <a:spAutoFit/>
          </a:bodyPr>
          <a:lstStyle/>
          <a:p>
            <a:pPr marL="457200" indent="-457200" fontAlgn="base">
              <a:buFont typeface="Arial" panose="020B0604020202020204" pitchFamily="34" charset="0"/>
              <a:buChar char="•"/>
            </a:pPr>
            <a:r>
              <a:rPr lang="en-US" sz="2800" b="1" dirty="0"/>
              <a:t>Suspended:</a:t>
            </a:r>
            <a:r>
              <a:rPr lang="en-US" sz="2800" dirty="0"/>
              <a:t> in this state, the app remains in the background and doesn't execute the code. </a:t>
            </a:r>
          </a:p>
          <a:p>
            <a:pPr marL="457200" indent="-457200" fontAlgn="base">
              <a:buFont typeface="Arial" panose="020B0604020202020204" pitchFamily="34" charset="0"/>
              <a:buChar char="•"/>
            </a:pPr>
            <a:r>
              <a:rPr lang="en-US" sz="2800" dirty="0"/>
              <a:t>The app is automatically moved to this state. In this state, the app remains in memory. </a:t>
            </a:r>
          </a:p>
          <a:p>
            <a:pPr marL="457200" indent="-457200" fontAlgn="base">
              <a:buFont typeface="Arial" panose="020B0604020202020204" pitchFamily="34" charset="0"/>
              <a:buChar char="•"/>
            </a:pPr>
            <a:r>
              <a:rPr lang="en-US" sz="2800" dirty="0"/>
              <a:t>However, the foreground apps are always given priority over suspended apps and can be purged any time without notice.</a:t>
            </a:r>
          </a:p>
          <a:p>
            <a:pPr fontAlgn="base"/>
            <a:endParaRPr lang="en-US" sz="3200" dirty="0"/>
          </a:p>
        </p:txBody>
      </p:sp>
    </p:spTree>
    <p:extLst>
      <p:ext uri="{BB962C8B-B14F-4D97-AF65-F5344CB8AC3E}">
        <p14:creationId xmlns:p14="http://schemas.microsoft.com/office/powerpoint/2010/main" val="26166410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5509200"/>
          </a:xfrm>
          <a:prstGeom prst="rect">
            <a:avLst/>
          </a:prstGeom>
        </p:spPr>
        <p:txBody>
          <a:bodyPr wrap="square">
            <a:spAutoFit/>
          </a:bodyPr>
          <a:lstStyle/>
          <a:p>
            <a:pPr marL="457200" indent="-457200" fontAlgn="base">
              <a:buFont typeface="Arial" panose="020B0604020202020204" pitchFamily="34" charset="0"/>
              <a:buChar char="•"/>
            </a:pPr>
            <a:r>
              <a:rPr lang="en-US" sz="3200" dirty="0"/>
              <a:t>We must notice that when we build and run an iOS application in </a:t>
            </a:r>
            <a:r>
              <a:rPr lang="en-US" sz="3200" dirty="0" err="1"/>
              <a:t>XCode</a:t>
            </a:r>
            <a:r>
              <a:rPr lang="en-US" sz="3200" dirty="0"/>
              <a:t>, the main entry point of the application is </a:t>
            </a:r>
            <a:r>
              <a:rPr lang="en-US" sz="3200" b="1" dirty="0" err="1"/>
              <a:t>UIApplicationDelegate</a:t>
            </a:r>
            <a:r>
              <a:rPr lang="en-US" sz="3200" dirty="0"/>
              <a:t>, which is a protocol that the application must implement to get notified of several user events like app launch, the app goes into the background, the app goes to the foreground, push notifications, etc.</a:t>
            </a:r>
          </a:p>
          <a:p>
            <a:pPr marL="457200" indent="-457200" fontAlgn="base">
              <a:buFont typeface="Arial" panose="020B0604020202020204" pitchFamily="34" charset="0"/>
              <a:buChar char="•"/>
            </a:pPr>
            <a:r>
              <a:rPr lang="en-US" sz="3200" dirty="0"/>
              <a:t>The </a:t>
            </a:r>
            <a:r>
              <a:rPr lang="en-US" sz="3200" dirty="0" err="1"/>
              <a:t>UIApplicationDelegate</a:t>
            </a:r>
            <a:r>
              <a:rPr lang="en-US" sz="3200" dirty="0"/>
              <a:t> contains certain app lifecycle methods that are notified when the app starts running. </a:t>
            </a:r>
          </a:p>
        </p:txBody>
      </p:sp>
    </p:spTree>
    <p:extLst>
      <p:ext uri="{BB962C8B-B14F-4D97-AF65-F5344CB8AC3E}">
        <p14:creationId xmlns:p14="http://schemas.microsoft.com/office/powerpoint/2010/main" val="2038357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5016758"/>
          </a:xfrm>
          <a:prstGeom prst="rect">
            <a:avLst/>
          </a:prstGeom>
        </p:spPr>
        <p:txBody>
          <a:bodyPr wrap="square">
            <a:spAutoFit/>
          </a:bodyPr>
          <a:lstStyle/>
          <a:p>
            <a:pPr marL="457200" indent="-457200" fontAlgn="base">
              <a:buFont typeface="Arial" panose="020B0604020202020204" pitchFamily="34" charset="0"/>
              <a:buChar char="•"/>
            </a:pPr>
            <a:r>
              <a:rPr lang="en-US" sz="3200" dirty="0"/>
              <a:t>The </a:t>
            </a:r>
            <a:r>
              <a:rPr lang="en-US" sz="3200" dirty="0" err="1"/>
              <a:t>UIApplicationDelegate</a:t>
            </a:r>
            <a:r>
              <a:rPr lang="en-US" sz="3200" dirty="0"/>
              <a:t> methods are given below.</a:t>
            </a:r>
          </a:p>
          <a:p>
            <a:pPr marL="457200" indent="-457200" fontAlgn="base">
              <a:buFont typeface="Arial" panose="020B0604020202020204" pitchFamily="34" charset="0"/>
              <a:buChar char="•"/>
            </a:pPr>
            <a:r>
              <a:rPr lang="en-US" sz="3200" b="1" dirty="0"/>
              <a:t>application: </a:t>
            </a:r>
            <a:r>
              <a:rPr lang="en-US" sz="3200" b="1" dirty="0" err="1"/>
              <a:t>didFinishLaunchingWithOptions</a:t>
            </a:r>
            <a:r>
              <a:rPr lang="en-US" sz="3200" dirty="0"/>
              <a:t>:-&gt; </a:t>
            </a:r>
            <a:r>
              <a:rPr lang="en-US" sz="3200" b="1" dirty="0"/>
              <a:t>Bool</a:t>
            </a:r>
            <a:r>
              <a:rPr lang="en-US" sz="3200" dirty="0"/>
              <a:t>: when the application is launched initially, this method is called. </a:t>
            </a:r>
          </a:p>
          <a:p>
            <a:pPr marL="457200" indent="-457200" fontAlgn="base">
              <a:buFont typeface="Arial" panose="020B0604020202020204" pitchFamily="34" charset="0"/>
              <a:buChar char="•"/>
            </a:pPr>
            <a:r>
              <a:rPr lang="en-US" sz="3200" dirty="0"/>
              <a:t>We can do any initial setup for the application in this method like firebase configuration, user navigation, etc. </a:t>
            </a:r>
          </a:p>
          <a:p>
            <a:pPr marL="457200" indent="-457200" fontAlgn="base">
              <a:buFont typeface="Arial" panose="020B0604020202020204" pitchFamily="34" charset="0"/>
              <a:buChar char="•"/>
            </a:pPr>
            <a:r>
              <a:rPr lang="en-US" sz="3200" dirty="0"/>
              <a:t>The storyboard is loaded at this point, but we can maintain the state restoration.</a:t>
            </a:r>
          </a:p>
        </p:txBody>
      </p:sp>
    </p:spTree>
    <p:extLst>
      <p:ext uri="{BB962C8B-B14F-4D97-AF65-F5344CB8AC3E}">
        <p14:creationId xmlns:p14="http://schemas.microsoft.com/office/powerpoint/2010/main" val="1927259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5016758"/>
          </a:xfrm>
          <a:prstGeom prst="rect">
            <a:avLst/>
          </a:prstGeom>
        </p:spPr>
        <p:txBody>
          <a:bodyPr wrap="square">
            <a:spAutoFit/>
          </a:bodyPr>
          <a:lstStyle/>
          <a:p>
            <a:pPr marL="457200" indent="-457200" fontAlgn="base">
              <a:buFont typeface="Arial" panose="020B0604020202020204" pitchFamily="34" charset="0"/>
              <a:buChar char="•"/>
            </a:pPr>
            <a:r>
              <a:rPr lang="en-US" sz="3200" b="1" dirty="0" err="1"/>
              <a:t>applicationWillEnterForeground</a:t>
            </a:r>
            <a:r>
              <a:rPr lang="en-US" sz="3200" dirty="0"/>
              <a:t>: this method is called after </a:t>
            </a:r>
            <a:r>
              <a:rPr lang="en-US" sz="3200" b="1" dirty="0" err="1"/>
              <a:t>didFinishLaunchingWithOptions</a:t>
            </a:r>
            <a:r>
              <a:rPr lang="en-US" sz="3200" dirty="0"/>
              <a:t>. </a:t>
            </a:r>
          </a:p>
          <a:p>
            <a:pPr marL="457200" indent="-457200" fontAlgn="base">
              <a:buFont typeface="Arial" panose="020B0604020202020204" pitchFamily="34" charset="0"/>
              <a:buChar char="•"/>
            </a:pPr>
            <a:r>
              <a:rPr lang="en-US" sz="3200" dirty="0"/>
              <a:t>It is also called when the application comes from background to foreground.</a:t>
            </a:r>
          </a:p>
          <a:p>
            <a:pPr marL="457200" indent="-457200" fontAlgn="base">
              <a:buFont typeface="Arial" panose="020B0604020202020204" pitchFamily="34" charset="0"/>
              <a:buChar char="•"/>
            </a:pPr>
            <a:r>
              <a:rPr lang="en-US" sz="3200" b="1" dirty="0" err="1"/>
              <a:t>applicationDidBecomeActive</a:t>
            </a:r>
            <a:r>
              <a:rPr lang="en-US" sz="3200" dirty="0"/>
              <a:t>: this method is called after </a:t>
            </a:r>
            <a:r>
              <a:rPr lang="en-US" sz="3200" dirty="0" err="1"/>
              <a:t>a</a:t>
            </a:r>
            <a:r>
              <a:rPr lang="en-US" sz="3200" b="1" dirty="0" err="1"/>
              <a:t>pplicationWillEnterForeground</a:t>
            </a:r>
            <a:r>
              <a:rPr lang="en-US" sz="3200" dirty="0"/>
              <a:t>. </a:t>
            </a:r>
          </a:p>
          <a:p>
            <a:pPr marL="457200" indent="-457200" fontAlgn="base">
              <a:buFont typeface="Arial" panose="020B0604020202020204" pitchFamily="34" charset="0"/>
              <a:buChar char="•"/>
            </a:pPr>
            <a:r>
              <a:rPr lang="en-US" sz="3200" dirty="0"/>
              <a:t>If we need to perform any particular task when the app comes into the foreground, like font update, etc., then we can place the code in this method.</a:t>
            </a:r>
          </a:p>
        </p:txBody>
      </p:sp>
    </p:spTree>
    <p:extLst>
      <p:ext uri="{BB962C8B-B14F-4D97-AF65-F5344CB8AC3E}">
        <p14:creationId xmlns:p14="http://schemas.microsoft.com/office/powerpoint/2010/main" val="758581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52400" y="1093839"/>
            <a:ext cx="8763000" cy="4524315"/>
          </a:xfrm>
          <a:prstGeom prst="rect">
            <a:avLst/>
          </a:prstGeom>
        </p:spPr>
        <p:txBody>
          <a:bodyPr wrap="square">
            <a:spAutoFit/>
          </a:bodyPr>
          <a:lstStyle/>
          <a:p>
            <a:pPr marL="457200" indent="-457200" fontAlgn="base">
              <a:buFont typeface="Arial" panose="020B0604020202020204" pitchFamily="34" charset="0"/>
              <a:buChar char="•"/>
            </a:pPr>
            <a:r>
              <a:rPr lang="en-US" sz="3200" b="1" dirty="0" err="1"/>
              <a:t>applicationWillResignActive</a:t>
            </a:r>
            <a:r>
              <a:rPr lang="en-US" sz="3200" dirty="0"/>
              <a:t>: this method is notified when the application is about to become inactive. For example, the user receives a phone call; the user presses the home button, etc.).</a:t>
            </a:r>
          </a:p>
          <a:p>
            <a:pPr marL="457200" indent="-457200" fontAlgn="base">
              <a:buFont typeface="Arial" panose="020B0604020202020204" pitchFamily="34" charset="0"/>
              <a:buChar char="•"/>
            </a:pPr>
            <a:r>
              <a:rPr lang="en-US" sz="3200" b="1" dirty="0" err="1"/>
              <a:t>applicationDidEnterBackground</a:t>
            </a:r>
            <a:r>
              <a:rPr lang="en-US" sz="3200" b="1" dirty="0"/>
              <a:t>:</a:t>
            </a:r>
            <a:r>
              <a:rPr lang="en-US" sz="3200" dirty="0"/>
              <a:t> this method is notified when the application goes into a background state after become inactive. </a:t>
            </a:r>
          </a:p>
          <a:p>
            <a:pPr marL="457200" indent="-457200" fontAlgn="base">
              <a:buFont typeface="Arial" panose="020B0604020202020204" pitchFamily="34" charset="0"/>
              <a:buChar char="•"/>
            </a:pPr>
            <a:endParaRPr lang="en-US" sz="3200" dirty="0"/>
          </a:p>
        </p:txBody>
      </p:sp>
    </p:spTree>
    <p:extLst>
      <p:ext uri="{BB962C8B-B14F-4D97-AF65-F5344CB8AC3E}">
        <p14:creationId xmlns:p14="http://schemas.microsoft.com/office/powerpoint/2010/main" val="8898912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76200" y="1093839"/>
            <a:ext cx="8915400" cy="5509200"/>
          </a:xfrm>
          <a:prstGeom prst="rect">
            <a:avLst/>
          </a:prstGeom>
        </p:spPr>
        <p:txBody>
          <a:bodyPr wrap="square">
            <a:spAutoFit/>
          </a:bodyPr>
          <a:lstStyle/>
          <a:p>
            <a:pPr marL="457200" indent="-457200" fontAlgn="base">
              <a:buFont typeface="Arial" panose="020B0604020202020204" pitchFamily="34" charset="0"/>
              <a:buChar char="•"/>
            </a:pPr>
            <a:r>
              <a:rPr lang="en-US" sz="3200" b="1" dirty="0" err="1"/>
              <a:t>applicationWillTerminate</a:t>
            </a:r>
            <a:r>
              <a:rPr lang="en-US" sz="3200" dirty="0"/>
              <a:t>: this method is called when the application is about to be finally terminated from memory.</a:t>
            </a:r>
          </a:p>
          <a:p>
            <a:pPr marL="457200" indent="-457200" fontAlgn="base">
              <a:buFont typeface="Arial" panose="020B0604020202020204" pitchFamily="34" charset="0"/>
              <a:buChar char="•"/>
            </a:pPr>
            <a:r>
              <a:rPr lang="en-US" sz="3200" dirty="0"/>
              <a:t>If we need to perform any final cleanups, then we can place the code in this method.</a:t>
            </a:r>
          </a:p>
          <a:p>
            <a:pPr marL="457200" indent="-457200" fontAlgn="base">
              <a:buFont typeface="Arial" panose="020B0604020202020204" pitchFamily="34" charset="0"/>
              <a:buChar char="•"/>
            </a:pPr>
            <a:r>
              <a:rPr lang="en-US" sz="3200" dirty="0"/>
              <a:t>We can place the code which is to be run on app launch in </a:t>
            </a:r>
            <a:r>
              <a:rPr lang="en-US" sz="3200" b="1" dirty="0" err="1"/>
              <a:t>didFinishLaunchingWithOptions</a:t>
            </a:r>
            <a:r>
              <a:rPr lang="en-US" sz="3200" dirty="0"/>
              <a:t> method. For example, in an application in which user login is required to use the app, we can check if the user is already logged in to the application via </a:t>
            </a:r>
            <a:r>
              <a:rPr lang="en-US" sz="3200" b="1" dirty="0"/>
              <a:t>checking </a:t>
            </a:r>
            <a:r>
              <a:rPr lang="en-US" sz="3200" b="1" dirty="0" err="1"/>
              <a:t>UserDefaults</a:t>
            </a:r>
            <a:endParaRPr lang="en-US" sz="3200" b="1" dirty="0"/>
          </a:p>
        </p:txBody>
      </p:sp>
    </p:spTree>
    <p:extLst>
      <p:ext uri="{BB962C8B-B14F-4D97-AF65-F5344CB8AC3E}">
        <p14:creationId xmlns:p14="http://schemas.microsoft.com/office/powerpoint/2010/main" val="6550874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76200" y="1093839"/>
            <a:ext cx="8915400" cy="4524315"/>
          </a:xfrm>
          <a:prstGeom prst="rect">
            <a:avLst/>
          </a:prstGeom>
        </p:spPr>
        <p:txBody>
          <a:bodyPr wrap="square">
            <a:spAutoFit/>
          </a:bodyPr>
          <a:lstStyle/>
          <a:p>
            <a:pPr marL="457200" indent="-457200" fontAlgn="base">
              <a:buFont typeface="Arial" panose="020B0604020202020204" pitchFamily="34" charset="0"/>
              <a:buChar char="•"/>
            </a:pPr>
            <a:r>
              <a:rPr lang="en-US" sz="3200" dirty="0"/>
              <a:t>If the user is logged in, then we can navigate the user to the home screen; otherwise, we can navigate it to the login screen.</a:t>
            </a:r>
          </a:p>
          <a:p>
            <a:pPr marL="457200" indent="-457200" fontAlgn="base">
              <a:buFont typeface="Arial" panose="020B0604020202020204" pitchFamily="34" charset="0"/>
              <a:buChar char="•"/>
            </a:pPr>
            <a:endParaRPr lang="en-US" sz="3200" dirty="0"/>
          </a:p>
          <a:p>
            <a:pPr marL="457200" indent="-457200" fontAlgn="base">
              <a:buFont typeface="Arial" panose="020B0604020202020204" pitchFamily="34" charset="0"/>
              <a:buChar char="•"/>
            </a:pPr>
            <a:r>
              <a:rPr lang="en-US" sz="3200" b="1" i="1" dirty="0" err="1"/>
              <a:t>UIApplication</a:t>
            </a:r>
            <a:r>
              <a:rPr lang="en-US" sz="3200" dirty="0"/>
              <a:t> object defines some methods which are called or will be responded to some of the above states which are most important, to let us work on those transition states regarding our app functionalities.</a:t>
            </a:r>
          </a:p>
        </p:txBody>
      </p:sp>
    </p:spTree>
    <p:extLst>
      <p:ext uri="{BB962C8B-B14F-4D97-AF65-F5344CB8AC3E}">
        <p14:creationId xmlns:p14="http://schemas.microsoft.com/office/powerpoint/2010/main" val="1052442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br>
              <a:rPr lang="en-IN" b="1" dirty="0"/>
            </a:br>
            <a:r>
              <a:rPr lang="en-IN" b="1" dirty="0">
                <a:solidFill>
                  <a:srgbClr val="FF0000"/>
                </a:solidFill>
              </a:rPr>
              <a:t>Application Life Cycle</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pic>
        <p:nvPicPr>
          <p:cNvPr id="3" name="Picture 2"/>
          <p:cNvPicPr>
            <a:picLocks noChangeAspect="1"/>
          </p:cNvPicPr>
          <p:nvPr/>
        </p:nvPicPr>
        <p:blipFill>
          <a:blip r:embed="rId4"/>
          <a:stretch>
            <a:fillRect/>
          </a:stretch>
        </p:blipFill>
        <p:spPr>
          <a:xfrm>
            <a:off x="244117" y="1167581"/>
            <a:ext cx="8710612" cy="5385619"/>
          </a:xfrm>
          <a:prstGeom prst="rect">
            <a:avLst/>
          </a:prstGeom>
        </p:spPr>
      </p:pic>
    </p:spTree>
    <p:extLst>
      <p:ext uri="{BB962C8B-B14F-4D97-AF65-F5344CB8AC3E}">
        <p14:creationId xmlns:p14="http://schemas.microsoft.com/office/powerpoint/2010/main" val="385421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a:bodyPr>
          <a:lstStyle/>
          <a:p>
            <a:pPr algn="l"/>
            <a:r>
              <a:rPr lang="en-IN" i="1" dirty="0">
                <a:solidFill>
                  <a:srgbClr val="FF0000"/>
                </a:solidFill>
              </a:rPr>
              <a:t>Top Mobile OS in Market </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393290" y="1260424"/>
            <a:ext cx="8153400" cy="584775"/>
          </a:xfrm>
          <a:prstGeom prst="rect">
            <a:avLst/>
          </a:prstGeom>
        </p:spPr>
        <p:txBody>
          <a:bodyPr wrap="square">
            <a:spAutoFit/>
          </a:bodyPr>
          <a:lstStyle/>
          <a:p>
            <a:pPr marL="457200" indent="-457200">
              <a:buFont typeface="Arial" panose="020B0604020202020204" pitchFamily="34" charset="0"/>
              <a:buChar char="•"/>
            </a:pPr>
            <a:r>
              <a:rPr lang="en-IN" sz="3200" i="1"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857250"/>
            <a:ext cx="8771467" cy="5772150"/>
          </a:xfrm>
          <a:prstGeom prst="rect">
            <a:avLst/>
          </a:prstGeom>
        </p:spPr>
      </p:pic>
    </p:spTree>
    <p:extLst>
      <p:ext uri="{BB962C8B-B14F-4D97-AF65-F5344CB8AC3E}">
        <p14:creationId xmlns:p14="http://schemas.microsoft.com/office/powerpoint/2010/main" val="11052781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br>
              <a:rPr lang="en-IN" b="1" dirty="0"/>
            </a:br>
            <a:br>
              <a:rPr lang="en-IN" b="1" dirty="0"/>
            </a:br>
            <a:r>
              <a:rPr lang="en-IN" b="1" dirty="0"/>
              <a:t>Session 9</a:t>
            </a:r>
            <a:br>
              <a:rPr lang="en-IN" b="1" dirty="0"/>
            </a:b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1143000" y="2590800"/>
            <a:ext cx="6172200" cy="707886"/>
          </a:xfrm>
          <a:prstGeom prst="rect">
            <a:avLst/>
          </a:prstGeom>
        </p:spPr>
        <p:txBody>
          <a:bodyPr wrap="square">
            <a:spAutoFit/>
          </a:bodyPr>
          <a:lstStyle/>
          <a:p>
            <a:pPr marL="457200" indent="-457200" fontAlgn="base">
              <a:buFont typeface="Arial" panose="020B0604020202020204" pitchFamily="34" charset="0"/>
              <a:buChar char="•"/>
            </a:pPr>
            <a:r>
              <a:rPr lang="en-IN" sz="4000" i="1" dirty="0">
                <a:solidFill>
                  <a:srgbClr val="FF0000"/>
                </a:solidFill>
              </a:rPr>
              <a:t>A simple IOS Application</a:t>
            </a:r>
            <a:endParaRPr lang="en-US" sz="4000" dirty="0">
              <a:solidFill>
                <a:srgbClr val="FF0000"/>
              </a:solidFill>
            </a:endParaRPr>
          </a:p>
        </p:txBody>
      </p:sp>
    </p:spTree>
    <p:extLst>
      <p:ext uri="{BB962C8B-B14F-4D97-AF65-F5344CB8AC3E}">
        <p14:creationId xmlns:p14="http://schemas.microsoft.com/office/powerpoint/2010/main" val="1986923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415412" y="1248134"/>
            <a:ext cx="8499988" cy="4832092"/>
          </a:xfrm>
          <a:prstGeom prst="rect">
            <a:avLst/>
          </a:prstGeom>
        </p:spPr>
        <p:txBody>
          <a:bodyPr wrap="square">
            <a:spAutoFit/>
          </a:bodyPr>
          <a:lstStyle/>
          <a:p>
            <a:pPr fontAlgn="base"/>
            <a:r>
              <a:rPr lang="en-US" sz="2800" dirty="0"/>
              <a:t>Getting user location in iOS - </a:t>
            </a:r>
            <a:r>
              <a:rPr lang="en-US" sz="2800" b="1" dirty="0" err="1"/>
              <a:t>LocationDemo</a:t>
            </a:r>
            <a:endParaRPr lang="en-US" sz="2800" b="1" dirty="0"/>
          </a:p>
          <a:p>
            <a:pPr fontAlgn="base"/>
            <a:endParaRPr lang="en-US" sz="2800" b="1" dirty="0"/>
          </a:p>
          <a:p>
            <a:pPr marL="457200" indent="-457200" fontAlgn="base">
              <a:buFont typeface="Arial" panose="020B0604020202020204" pitchFamily="34" charset="0"/>
              <a:buChar char="•"/>
            </a:pPr>
            <a:r>
              <a:rPr lang="en-US" sz="2800" dirty="0"/>
              <a:t>People often use location-based applications that use the user's location to provide them better services. </a:t>
            </a:r>
          </a:p>
          <a:p>
            <a:pPr marL="457200" indent="-457200" fontAlgn="base">
              <a:buFont typeface="Arial" panose="020B0604020202020204" pitchFamily="34" charset="0"/>
              <a:buChar char="•"/>
            </a:pPr>
            <a:r>
              <a:rPr lang="en-US" sz="2800" dirty="0"/>
              <a:t>For example, Uber, Ola, Flipkart, Amazon, etc., are using user's locations to get the best deals and services. </a:t>
            </a:r>
          </a:p>
          <a:p>
            <a:pPr marL="457200" indent="-457200" fontAlgn="base">
              <a:buFont typeface="Arial" panose="020B0604020202020204" pitchFamily="34" charset="0"/>
              <a:buChar char="•"/>
            </a:pPr>
            <a:r>
              <a:rPr lang="en-US" sz="2800" dirty="0"/>
              <a:t>However, in iOS, we can use </a:t>
            </a:r>
            <a:r>
              <a:rPr lang="en-US" sz="2800" b="1" dirty="0" err="1"/>
              <a:t>CoreLocation</a:t>
            </a:r>
            <a:r>
              <a:rPr lang="en-US" sz="2800" dirty="0"/>
              <a:t> to get the user's location. </a:t>
            </a:r>
          </a:p>
          <a:p>
            <a:pPr marL="457200" indent="-457200" fontAlgn="base">
              <a:buFont typeface="Arial" panose="020B0604020202020204" pitchFamily="34" charset="0"/>
              <a:buChar char="•"/>
            </a:pPr>
            <a:r>
              <a:rPr lang="en-US" sz="2800" dirty="0"/>
              <a:t>We can also update the user's location when the app is in the background.</a:t>
            </a:r>
          </a:p>
        </p:txBody>
      </p:sp>
    </p:spTree>
    <p:extLst>
      <p:ext uri="{BB962C8B-B14F-4D97-AF65-F5344CB8AC3E}">
        <p14:creationId xmlns:p14="http://schemas.microsoft.com/office/powerpoint/2010/main" val="20695110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415412" y="1248134"/>
            <a:ext cx="8499988" cy="3539430"/>
          </a:xfrm>
          <a:prstGeom prst="rect">
            <a:avLst/>
          </a:prstGeom>
        </p:spPr>
        <p:txBody>
          <a:bodyPr wrap="square">
            <a:spAutoFit/>
          </a:bodyPr>
          <a:lstStyle/>
          <a:p>
            <a:pPr marL="457200" indent="-457200" fontAlgn="base">
              <a:buFont typeface="Arial" panose="020B0604020202020204" pitchFamily="34" charset="0"/>
              <a:buChar char="•"/>
            </a:pPr>
            <a:r>
              <a:rPr lang="en-US" sz="2800" dirty="0"/>
              <a:t>We will discuss how to get the user's location in real-time. </a:t>
            </a:r>
          </a:p>
          <a:p>
            <a:pPr marL="457200" indent="-457200" fontAlgn="base">
              <a:buFont typeface="Arial" panose="020B0604020202020204" pitchFamily="34" charset="0"/>
              <a:buChar char="•"/>
            </a:pPr>
            <a:r>
              <a:rPr lang="en-US" sz="2800" dirty="0"/>
              <a:t>We will also create a demo iOS app which shows fetches the user's longitude and latitude and shows the result in the application</a:t>
            </a:r>
          </a:p>
          <a:p>
            <a:pPr marL="457200" indent="-457200" fontAlgn="base">
              <a:buFont typeface="Arial" panose="020B0604020202020204" pitchFamily="34" charset="0"/>
              <a:buChar char="•"/>
            </a:pPr>
            <a:r>
              <a:rPr lang="en-US" sz="2800" dirty="0"/>
              <a:t>Consider the following steps to create a location-based iOS application.</a:t>
            </a:r>
          </a:p>
          <a:p>
            <a:pPr fontAlgn="base"/>
            <a:endParaRPr lang="en-US" sz="2800" dirty="0"/>
          </a:p>
        </p:txBody>
      </p:sp>
    </p:spTree>
    <p:extLst>
      <p:ext uri="{BB962C8B-B14F-4D97-AF65-F5344CB8AC3E}">
        <p14:creationId xmlns:p14="http://schemas.microsoft.com/office/powerpoint/2010/main" val="37130356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415412" y="1248134"/>
            <a:ext cx="8499988" cy="523220"/>
          </a:xfrm>
          <a:prstGeom prst="rect">
            <a:avLst/>
          </a:prstGeom>
        </p:spPr>
        <p:txBody>
          <a:bodyPr wrap="square">
            <a:spAutoFit/>
          </a:bodyPr>
          <a:lstStyle/>
          <a:p>
            <a:pPr fontAlgn="base"/>
            <a:r>
              <a:rPr lang="en-US" sz="2800" dirty="0"/>
              <a:t>1. Create a new </a:t>
            </a:r>
            <a:r>
              <a:rPr lang="en-US" sz="2800" dirty="0" err="1"/>
              <a:t>XCode</a:t>
            </a:r>
            <a:r>
              <a:rPr lang="en-US" sz="2800" dirty="0"/>
              <a:t> project as </a:t>
            </a:r>
            <a:r>
              <a:rPr lang="en-US" sz="2800" dirty="0" err="1"/>
              <a:t>LocationDemo</a:t>
            </a:r>
            <a:r>
              <a:rPr lang="en-US" sz="2800" dirty="0"/>
              <a:t>.</a:t>
            </a:r>
          </a:p>
        </p:txBody>
      </p:sp>
      <p:pic>
        <p:nvPicPr>
          <p:cNvPr id="3" name="Picture 2"/>
          <p:cNvPicPr>
            <a:picLocks noChangeAspect="1"/>
          </p:cNvPicPr>
          <p:nvPr/>
        </p:nvPicPr>
        <p:blipFill>
          <a:blip r:embed="rId4"/>
          <a:stretch>
            <a:fillRect/>
          </a:stretch>
        </p:blipFill>
        <p:spPr>
          <a:xfrm>
            <a:off x="714375" y="2026430"/>
            <a:ext cx="7086600" cy="3917170"/>
          </a:xfrm>
          <a:prstGeom prst="rect">
            <a:avLst/>
          </a:prstGeom>
        </p:spPr>
      </p:pic>
    </p:spTree>
    <p:extLst>
      <p:ext uri="{BB962C8B-B14F-4D97-AF65-F5344CB8AC3E}">
        <p14:creationId xmlns:p14="http://schemas.microsoft.com/office/powerpoint/2010/main" val="3877039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415412" y="1248134"/>
            <a:ext cx="8499988" cy="954107"/>
          </a:xfrm>
          <a:prstGeom prst="rect">
            <a:avLst/>
          </a:prstGeom>
        </p:spPr>
        <p:txBody>
          <a:bodyPr wrap="square">
            <a:spAutoFit/>
          </a:bodyPr>
          <a:lstStyle/>
          <a:p>
            <a:pPr fontAlgn="base"/>
            <a:r>
              <a:rPr lang="en-US" sz="2800" dirty="0"/>
              <a:t>2. Create an instance of </a:t>
            </a:r>
            <a:r>
              <a:rPr lang="en-US" sz="2800" dirty="0" err="1"/>
              <a:t>UILabel</a:t>
            </a:r>
            <a:r>
              <a:rPr lang="en-US" sz="2800" dirty="0"/>
              <a:t> to represent the location in the </a:t>
            </a:r>
            <a:r>
              <a:rPr lang="en-US" sz="2800" dirty="0" err="1"/>
              <a:t>ViewController</a:t>
            </a:r>
            <a:r>
              <a:rPr lang="en-US" sz="2800" dirty="0"/>
              <a:t>.</a:t>
            </a:r>
          </a:p>
        </p:txBody>
      </p:sp>
      <p:pic>
        <p:nvPicPr>
          <p:cNvPr id="4" name="Picture 3"/>
          <p:cNvPicPr>
            <a:picLocks noChangeAspect="1"/>
          </p:cNvPicPr>
          <p:nvPr/>
        </p:nvPicPr>
        <p:blipFill>
          <a:blip r:embed="rId4"/>
          <a:stretch>
            <a:fillRect/>
          </a:stretch>
        </p:blipFill>
        <p:spPr>
          <a:xfrm>
            <a:off x="586325" y="2590800"/>
            <a:ext cx="8329075" cy="3026625"/>
          </a:xfrm>
          <a:prstGeom prst="rect">
            <a:avLst/>
          </a:prstGeom>
        </p:spPr>
      </p:pic>
    </p:spTree>
    <p:extLst>
      <p:ext uri="{BB962C8B-B14F-4D97-AF65-F5344CB8AC3E}">
        <p14:creationId xmlns:p14="http://schemas.microsoft.com/office/powerpoint/2010/main" val="23769494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693866"/>
          </a:xfrm>
          <a:prstGeom prst="rect">
            <a:avLst/>
          </a:prstGeom>
        </p:spPr>
        <p:txBody>
          <a:bodyPr wrap="square">
            <a:spAutoFit/>
          </a:bodyPr>
          <a:lstStyle/>
          <a:p>
            <a:pPr marL="457200" indent="-457200" fontAlgn="base">
              <a:buFont typeface="Arial" panose="020B0604020202020204" pitchFamily="34" charset="0"/>
              <a:buChar char="•"/>
            </a:pPr>
            <a:r>
              <a:rPr lang="en-US" sz="2800" dirty="0"/>
              <a:t>As, we have initialized </a:t>
            </a:r>
            <a:r>
              <a:rPr lang="en-US" sz="2800" dirty="0" err="1"/>
              <a:t>locationLbl</a:t>
            </a:r>
            <a:r>
              <a:rPr lang="en-US" sz="2800" dirty="0"/>
              <a:t> with the properties like </a:t>
            </a:r>
            <a:r>
              <a:rPr lang="en-US" sz="2800" dirty="0" err="1"/>
              <a:t>backgroundColor</a:t>
            </a:r>
            <a:r>
              <a:rPr lang="en-US" sz="2800" dirty="0"/>
              <a:t>, </a:t>
            </a:r>
            <a:r>
              <a:rPr lang="en-US" sz="2800" dirty="0" err="1"/>
              <a:t>numberOfLines</a:t>
            </a:r>
            <a:r>
              <a:rPr lang="en-US" sz="2800" dirty="0"/>
              <a:t>, </a:t>
            </a:r>
            <a:r>
              <a:rPr lang="en-US" sz="2800" dirty="0" err="1"/>
              <a:t>textAlignment</a:t>
            </a:r>
            <a:r>
              <a:rPr lang="en-US" sz="2800" dirty="0"/>
              <a:t>, and font. </a:t>
            </a:r>
          </a:p>
          <a:p>
            <a:pPr marL="457200" indent="-457200" fontAlgn="base">
              <a:buFont typeface="Arial" panose="020B0604020202020204" pitchFamily="34" charset="0"/>
              <a:buChar char="•"/>
            </a:pPr>
            <a:r>
              <a:rPr lang="en-US" sz="2800" dirty="0"/>
              <a:t>We have updated the frame of </a:t>
            </a:r>
            <a:r>
              <a:rPr lang="en-US" sz="2800" dirty="0" err="1"/>
              <a:t>locationLbl</a:t>
            </a:r>
            <a:r>
              <a:rPr lang="en-US" sz="2800" dirty="0"/>
              <a:t> in </a:t>
            </a:r>
            <a:r>
              <a:rPr lang="en-US" sz="2800" dirty="0" err="1"/>
              <a:t>viewDidLoad</a:t>
            </a:r>
            <a:r>
              <a:rPr lang="en-US" sz="2800" dirty="0"/>
              <a:t>() and added it to the view. This will display an empty label with a black background color in the center of the </a:t>
            </a:r>
            <a:r>
              <a:rPr lang="en-US" sz="2800" dirty="0" err="1"/>
              <a:t>ViewController</a:t>
            </a:r>
            <a:endParaRPr lang="en-US" sz="2800" dirty="0"/>
          </a:p>
          <a:p>
            <a:pPr fontAlgn="base"/>
            <a:r>
              <a:rPr lang="en-US" sz="2800" dirty="0"/>
              <a:t>3. Configure </a:t>
            </a:r>
            <a:r>
              <a:rPr lang="en-US" sz="2800" b="1" dirty="0" err="1"/>
              <a:t>info.plist</a:t>
            </a:r>
            <a:r>
              <a:rPr lang="en-US" sz="2800" dirty="0"/>
              <a:t> to get the permissions from the user</a:t>
            </a:r>
          </a:p>
          <a:p>
            <a:pPr marL="457200" indent="-457200" fontAlgn="base">
              <a:buFont typeface="Arial" panose="020B0604020202020204" pitchFamily="34" charset="0"/>
              <a:buChar char="•"/>
            </a:pPr>
            <a:r>
              <a:rPr lang="en-US" sz="2800" dirty="0"/>
              <a:t>We need to create an entry into </a:t>
            </a:r>
            <a:r>
              <a:rPr lang="en-US" sz="2800" dirty="0" err="1"/>
              <a:t>info.plist</a:t>
            </a:r>
            <a:r>
              <a:rPr lang="en-US" sz="2800" dirty="0"/>
              <a:t> file for whatever third-party device resource we use in our application, such as camera, gallery, etc. In this scenario</a:t>
            </a:r>
          </a:p>
        </p:txBody>
      </p:sp>
    </p:spTree>
    <p:extLst>
      <p:ext uri="{BB962C8B-B14F-4D97-AF65-F5344CB8AC3E}">
        <p14:creationId xmlns:p14="http://schemas.microsoft.com/office/powerpoint/2010/main" val="10024781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4401205"/>
          </a:xfrm>
          <a:prstGeom prst="rect">
            <a:avLst/>
          </a:prstGeom>
        </p:spPr>
        <p:txBody>
          <a:bodyPr wrap="square">
            <a:spAutoFit/>
          </a:bodyPr>
          <a:lstStyle/>
          <a:p>
            <a:pPr marL="457200" indent="-457200" fontAlgn="base">
              <a:buFont typeface="Arial" panose="020B0604020202020204" pitchFamily="34" charset="0"/>
              <a:buChar char="•"/>
            </a:pPr>
            <a:r>
              <a:rPr lang="en-US" sz="2800" dirty="0"/>
              <a:t>we need to add privacy properties in the </a:t>
            </a:r>
            <a:r>
              <a:rPr lang="en-US" sz="2800" dirty="0" err="1"/>
              <a:t>info.plist</a:t>
            </a:r>
            <a:r>
              <a:rPr lang="en-US" sz="2800" dirty="0"/>
              <a:t> to access the user's location. </a:t>
            </a:r>
          </a:p>
          <a:p>
            <a:pPr marL="457200" indent="-457200" fontAlgn="base">
              <a:buFont typeface="Arial" panose="020B0604020202020204" pitchFamily="34" charset="0"/>
              <a:buChar char="•"/>
            </a:pPr>
            <a:r>
              <a:rPr lang="en-US" sz="2800" dirty="0"/>
              <a:t>For this purpose, navigate to </a:t>
            </a:r>
            <a:r>
              <a:rPr lang="en-US" sz="2800" dirty="0" err="1"/>
              <a:t>info.plist</a:t>
            </a:r>
            <a:r>
              <a:rPr lang="en-US" sz="2800" dirty="0"/>
              <a:t> in </a:t>
            </a:r>
            <a:r>
              <a:rPr lang="en-US" sz="2800" dirty="0" err="1"/>
              <a:t>XCode</a:t>
            </a:r>
            <a:r>
              <a:rPr lang="en-US" sz="2800" dirty="0"/>
              <a:t>, click the + icon and choose the following two privacy permissions.</a:t>
            </a:r>
          </a:p>
          <a:p>
            <a:pPr marL="914400" lvl="1" indent="-457200" fontAlgn="base">
              <a:buFont typeface="Arial" panose="020B0604020202020204" pitchFamily="34" charset="0"/>
              <a:buChar char="•"/>
            </a:pPr>
            <a:r>
              <a:rPr lang="en-US" sz="2800" b="1" dirty="0"/>
              <a:t>Privacy </a:t>
            </a:r>
            <a:r>
              <a:rPr lang="en-US" sz="2800" dirty="0"/>
              <a:t>- Location Always and When In Use Usage Description, and</a:t>
            </a:r>
          </a:p>
          <a:p>
            <a:pPr marL="914400" lvl="1" indent="-457200" fontAlgn="base">
              <a:buFont typeface="Arial" panose="020B0604020202020204" pitchFamily="34" charset="0"/>
              <a:buChar char="•"/>
            </a:pPr>
            <a:r>
              <a:rPr lang="en-US" sz="2800" b="1" dirty="0"/>
              <a:t>Privacy</a:t>
            </a:r>
            <a:r>
              <a:rPr lang="en-US" sz="2800" dirty="0"/>
              <a:t> - Location When In Use Usage Description</a:t>
            </a:r>
          </a:p>
          <a:p>
            <a:pPr marL="457200" indent="-457200" fontAlgn="base">
              <a:buFont typeface="Arial" panose="020B0604020202020204" pitchFamily="34" charset="0"/>
              <a:buChar char="•"/>
            </a:pPr>
            <a:r>
              <a:rPr lang="en-US" sz="2800" dirty="0"/>
              <a:t>However, we can also add the following code to the </a:t>
            </a:r>
            <a:r>
              <a:rPr lang="en-US" sz="2800" dirty="0" err="1"/>
              <a:t>info.plist</a:t>
            </a:r>
            <a:r>
              <a:rPr lang="en-US" sz="2800" dirty="0"/>
              <a:t> file if it is being accessed as source code.</a:t>
            </a:r>
          </a:p>
        </p:txBody>
      </p:sp>
    </p:spTree>
    <p:extLst>
      <p:ext uri="{BB962C8B-B14F-4D97-AF65-F5344CB8AC3E}">
        <p14:creationId xmlns:p14="http://schemas.microsoft.com/office/powerpoint/2010/main" val="3560062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262979"/>
          </a:xfrm>
          <a:prstGeom prst="rect">
            <a:avLst/>
          </a:prstGeom>
        </p:spPr>
        <p:txBody>
          <a:bodyPr wrap="square">
            <a:spAutoFit/>
          </a:bodyPr>
          <a:lstStyle/>
          <a:p>
            <a:pPr marL="457200" indent="-457200" fontAlgn="base">
              <a:buFont typeface="Arial" panose="020B0604020202020204" pitchFamily="34" charset="0"/>
              <a:buChar char="•"/>
            </a:pPr>
            <a:r>
              <a:rPr lang="en-US" sz="2800" dirty="0"/>
              <a:t>The description text will be displayed to the user for getting permissions </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fontAlgn="base"/>
            <a:endParaRPr lang="en-US" sz="2800" dirty="0"/>
          </a:p>
          <a:p>
            <a:pPr fontAlgn="base"/>
            <a:r>
              <a:rPr lang="en-US" sz="2800" dirty="0"/>
              <a:t>4. Use </a:t>
            </a:r>
            <a:r>
              <a:rPr lang="en-US" sz="2800" dirty="0" err="1"/>
              <a:t>CoreLocation</a:t>
            </a:r>
            <a:r>
              <a:rPr lang="en-US" sz="2800" dirty="0"/>
              <a:t> to fetch Location.</a:t>
            </a:r>
          </a:p>
          <a:p>
            <a:pPr marL="457200" indent="-457200" fontAlgn="base">
              <a:buFont typeface="Arial" panose="020B0604020202020204" pitchFamily="34" charset="0"/>
              <a:buChar char="•"/>
            </a:pPr>
            <a:r>
              <a:rPr lang="en-US" sz="2800" dirty="0"/>
              <a:t>We need to instantiate </a:t>
            </a:r>
            <a:r>
              <a:rPr lang="en-US" sz="2800" dirty="0" err="1"/>
              <a:t>CLLocationManager</a:t>
            </a:r>
            <a:r>
              <a:rPr lang="en-US" sz="2800" dirty="0"/>
              <a:t> class to configure, start and stop the </a:t>
            </a:r>
            <a:r>
              <a:rPr lang="en-US" sz="2800" dirty="0" err="1"/>
              <a:t>CoreLocation</a:t>
            </a:r>
            <a:r>
              <a:rPr lang="en-US" sz="2800" dirty="0"/>
              <a:t> Services. </a:t>
            </a:r>
            <a:r>
              <a:rPr lang="en-US" sz="2800" dirty="0" err="1"/>
              <a:t>CoreLocation</a:t>
            </a:r>
            <a:r>
              <a:rPr lang="en-US" sz="2800" dirty="0"/>
              <a:t> is a framework that is used to obtain the geographic location and orientation of a device.         </a:t>
            </a:r>
          </a:p>
        </p:txBody>
      </p:sp>
      <p:pic>
        <p:nvPicPr>
          <p:cNvPr id="3" name="Picture 2"/>
          <p:cNvPicPr>
            <a:picLocks noChangeAspect="1"/>
          </p:cNvPicPr>
          <p:nvPr/>
        </p:nvPicPr>
        <p:blipFill>
          <a:blip r:embed="rId4"/>
          <a:stretch>
            <a:fillRect/>
          </a:stretch>
        </p:blipFill>
        <p:spPr>
          <a:xfrm>
            <a:off x="952039" y="2209800"/>
            <a:ext cx="7362825" cy="1676400"/>
          </a:xfrm>
          <a:prstGeom prst="rect">
            <a:avLst/>
          </a:prstGeom>
        </p:spPr>
      </p:pic>
    </p:spTree>
    <p:extLst>
      <p:ext uri="{BB962C8B-B14F-4D97-AF65-F5344CB8AC3E}">
        <p14:creationId xmlns:p14="http://schemas.microsoft.com/office/powerpoint/2010/main" val="42204863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3539430"/>
          </a:xfrm>
          <a:prstGeom prst="rect">
            <a:avLst/>
          </a:prstGeom>
        </p:spPr>
        <p:txBody>
          <a:bodyPr wrap="square">
            <a:spAutoFit/>
          </a:bodyPr>
          <a:lstStyle/>
          <a:p>
            <a:pPr marL="457200" indent="-457200" fontAlgn="base">
              <a:buFont typeface="Arial" panose="020B0604020202020204" pitchFamily="34" charset="0"/>
              <a:buChar char="•"/>
            </a:pPr>
            <a:r>
              <a:rPr lang="en-US" sz="2800" dirty="0"/>
              <a:t>This framework gathers data using all available components on the device,  including the Wi-Fi, GPS, Bluetooth, magnetometer, barometer, and cellular hardware</a:t>
            </a:r>
          </a:p>
          <a:p>
            <a:pPr marL="457200" indent="-457200" fontAlgn="base">
              <a:buFont typeface="Arial" panose="020B0604020202020204" pitchFamily="34" charset="0"/>
              <a:buChar char="•"/>
            </a:pPr>
            <a:r>
              <a:rPr lang="en-US" sz="2800" dirty="0"/>
              <a:t>To user </a:t>
            </a:r>
            <a:r>
              <a:rPr lang="en-US" sz="2800" dirty="0" err="1"/>
              <a:t>CLLocationManager</a:t>
            </a:r>
            <a:r>
              <a:rPr lang="en-US" sz="2800" dirty="0"/>
              <a:t>, import the </a:t>
            </a:r>
            <a:r>
              <a:rPr lang="en-US" sz="2800" dirty="0" err="1"/>
              <a:t>CoreLocation</a:t>
            </a:r>
            <a:r>
              <a:rPr lang="en-US" sz="2800" dirty="0"/>
              <a:t> framework in </a:t>
            </a:r>
            <a:r>
              <a:rPr lang="en-US" sz="2800" dirty="0" err="1"/>
              <a:t>ViewController</a:t>
            </a:r>
            <a:r>
              <a:rPr lang="en-US" sz="2800" dirty="0"/>
              <a:t>. </a:t>
            </a:r>
          </a:p>
          <a:p>
            <a:pPr marL="457200" indent="-457200" fontAlgn="base">
              <a:buFont typeface="Arial" panose="020B0604020202020204" pitchFamily="34" charset="0"/>
              <a:buChar char="•"/>
            </a:pPr>
            <a:r>
              <a:rPr lang="en-US" sz="2800" dirty="0"/>
              <a:t>In this demo project, we have instantiated </a:t>
            </a:r>
            <a:r>
              <a:rPr lang="en-US" sz="2800" dirty="0" err="1"/>
              <a:t>CLLocationManager</a:t>
            </a:r>
            <a:r>
              <a:rPr lang="en-US" sz="2800" dirty="0"/>
              <a:t> as given below</a:t>
            </a:r>
          </a:p>
        </p:txBody>
      </p:sp>
    </p:spTree>
    <p:extLst>
      <p:ext uri="{BB962C8B-B14F-4D97-AF65-F5344CB8AC3E}">
        <p14:creationId xmlns:p14="http://schemas.microsoft.com/office/powerpoint/2010/main" val="29771620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262979"/>
          </a:xfrm>
          <a:prstGeom prst="rect">
            <a:avLst/>
          </a:prstGeom>
        </p:spPr>
        <p:txBody>
          <a:bodyPr wrap="square">
            <a:spAutoFit/>
          </a:bodyPr>
          <a:lstStyle/>
          <a:p>
            <a:pPr fontAlgn="base"/>
            <a:r>
              <a:rPr lang="en-US" sz="2800" dirty="0"/>
              <a:t>import </a:t>
            </a:r>
            <a:r>
              <a:rPr lang="en-US" sz="2800" dirty="0" err="1"/>
              <a:t>UIKit</a:t>
            </a:r>
            <a:r>
              <a:rPr lang="en-US" sz="2800" dirty="0"/>
              <a:t>  </a:t>
            </a:r>
          </a:p>
          <a:p>
            <a:pPr fontAlgn="base"/>
            <a:r>
              <a:rPr lang="en-US" sz="2800" dirty="0"/>
              <a:t>import </a:t>
            </a:r>
            <a:r>
              <a:rPr lang="en-US" sz="2800" dirty="0" err="1"/>
              <a:t>CoreLocation</a:t>
            </a:r>
            <a:endParaRPr lang="en-US" sz="2800" dirty="0"/>
          </a:p>
          <a:p>
            <a:pPr fontAlgn="base"/>
            <a:r>
              <a:rPr lang="en-US" sz="2800" dirty="0"/>
              <a:t> class </a:t>
            </a:r>
            <a:r>
              <a:rPr lang="en-US" sz="2800" dirty="0" err="1"/>
              <a:t>ViewController</a:t>
            </a:r>
            <a:r>
              <a:rPr lang="en-US" sz="2800" dirty="0"/>
              <a:t>: </a:t>
            </a:r>
            <a:r>
              <a:rPr lang="en-US" sz="2800" dirty="0" err="1"/>
              <a:t>UIViewController</a:t>
            </a:r>
            <a:r>
              <a:rPr lang="en-US" sz="2800" dirty="0"/>
              <a:t> {  </a:t>
            </a:r>
          </a:p>
          <a:p>
            <a:pPr fontAlgn="base"/>
            <a:r>
              <a:rPr lang="en-US" sz="2800" dirty="0"/>
              <a:t>      </a:t>
            </a:r>
            <a:r>
              <a:rPr lang="en-US" sz="2800" dirty="0" err="1"/>
              <a:t>var</a:t>
            </a:r>
            <a:r>
              <a:rPr lang="en-US" sz="2800" dirty="0"/>
              <a:t> </a:t>
            </a:r>
            <a:r>
              <a:rPr lang="en-US" sz="2800" dirty="0" err="1"/>
              <a:t>location:CLLocationManager</a:t>
            </a:r>
            <a:r>
              <a:rPr lang="en-US" sz="2800" dirty="0"/>
              <a:t>?  </a:t>
            </a:r>
          </a:p>
          <a:p>
            <a:pPr fontAlgn="base"/>
            <a:r>
              <a:rPr lang="en-US" sz="2800" dirty="0"/>
              <a:t>      private let </a:t>
            </a:r>
            <a:r>
              <a:rPr lang="en-US" sz="2800" dirty="0" err="1"/>
              <a:t>locationLbl</a:t>
            </a:r>
            <a:r>
              <a:rPr lang="en-US" sz="2800" dirty="0"/>
              <a:t>: </a:t>
            </a:r>
            <a:r>
              <a:rPr lang="en-US" sz="2800" dirty="0" err="1"/>
              <a:t>UILabel</a:t>
            </a:r>
            <a:r>
              <a:rPr lang="en-US" sz="2800" dirty="0"/>
              <a:t> = {  </a:t>
            </a:r>
          </a:p>
          <a:p>
            <a:pPr fontAlgn="base"/>
            <a:r>
              <a:rPr lang="en-US" sz="2800" dirty="0"/>
              <a:t>        let label = </a:t>
            </a:r>
            <a:r>
              <a:rPr lang="en-US" sz="2800" dirty="0" err="1"/>
              <a:t>UILabel</a:t>
            </a:r>
            <a:r>
              <a:rPr lang="en-US" sz="2800" dirty="0"/>
              <a:t>()  </a:t>
            </a:r>
          </a:p>
          <a:p>
            <a:pPr fontAlgn="base"/>
            <a:r>
              <a:rPr lang="en-US" sz="2800" dirty="0"/>
              <a:t>        </a:t>
            </a:r>
            <a:r>
              <a:rPr lang="en-US" sz="2800" dirty="0" err="1"/>
              <a:t>label.backgroundColor</a:t>
            </a:r>
            <a:r>
              <a:rPr lang="en-US" sz="2800" dirty="0"/>
              <a:t> = .black  </a:t>
            </a:r>
          </a:p>
          <a:p>
            <a:pPr fontAlgn="base"/>
            <a:r>
              <a:rPr lang="en-US" sz="2800" dirty="0"/>
              <a:t>        </a:t>
            </a:r>
            <a:r>
              <a:rPr lang="en-US" sz="2800" dirty="0" err="1"/>
              <a:t>label.numberOfLines</a:t>
            </a:r>
            <a:r>
              <a:rPr lang="en-US" sz="2800" dirty="0"/>
              <a:t> = 0  </a:t>
            </a:r>
          </a:p>
          <a:p>
            <a:pPr fontAlgn="base"/>
            <a:r>
              <a:rPr lang="en-US" sz="2800" dirty="0"/>
              <a:t>        </a:t>
            </a:r>
            <a:r>
              <a:rPr lang="en-US" sz="2800" dirty="0" err="1"/>
              <a:t>label.textAlignment</a:t>
            </a:r>
            <a:r>
              <a:rPr lang="en-US" sz="2800" dirty="0"/>
              <a:t> = .center  </a:t>
            </a:r>
          </a:p>
          <a:p>
            <a:pPr fontAlgn="base"/>
            <a:r>
              <a:rPr lang="en-US" sz="2800" dirty="0"/>
              <a:t>        </a:t>
            </a:r>
            <a:r>
              <a:rPr lang="en-US" sz="2800" dirty="0" err="1"/>
              <a:t>label.font</a:t>
            </a:r>
            <a:r>
              <a:rPr lang="en-US" sz="2800" dirty="0"/>
              <a:t> = .</a:t>
            </a:r>
            <a:r>
              <a:rPr lang="en-US" sz="2800" dirty="0" err="1"/>
              <a:t>systemFont</a:t>
            </a:r>
            <a:r>
              <a:rPr lang="en-US" sz="2800" dirty="0"/>
              <a:t>(</a:t>
            </a:r>
            <a:r>
              <a:rPr lang="en-US" sz="2800" dirty="0" err="1"/>
              <a:t>ofSize</a:t>
            </a:r>
            <a:r>
              <a:rPr lang="en-US" sz="2800" dirty="0"/>
              <a:t>: 30)  </a:t>
            </a:r>
          </a:p>
          <a:p>
            <a:pPr fontAlgn="base"/>
            <a:r>
              <a:rPr lang="en-US" sz="2800" dirty="0"/>
              <a:t>        return label  </a:t>
            </a:r>
          </a:p>
          <a:p>
            <a:pPr fontAlgn="base"/>
            <a:r>
              <a:rPr lang="en-US" sz="2800" dirty="0"/>
              <a:t>    }() </a:t>
            </a:r>
          </a:p>
        </p:txBody>
      </p:sp>
    </p:spTree>
    <p:extLst>
      <p:ext uri="{BB962C8B-B14F-4D97-AF65-F5344CB8AC3E}">
        <p14:creationId xmlns:p14="http://schemas.microsoft.com/office/powerpoint/2010/main" val="65633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a:bodyPr>
          <a:lstStyle/>
          <a:p>
            <a:pPr algn="l"/>
            <a:r>
              <a:rPr lang="en-IN" i="1" dirty="0">
                <a:solidFill>
                  <a:srgbClr val="FF0000"/>
                </a:solidFill>
              </a:rPr>
              <a:t>Top Mobile OS in Market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393290" y="1260424"/>
            <a:ext cx="8153400" cy="584775"/>
          </a:xfrm>
          <a:prstGeom prst="rect">
            <a:avLst/>
          </a:prstGeom>
        </p:spPr>
        <p:txBody>
          <a:bodyPr wrap="square">
            <a:spAutoFit/>
          </a:bodyPr>
          <a:lstStyle/>
          <a:p>
            <a:pPr marL="457200" indent="-457200">
              <a:buFont typeface="Arial" panose="020B0604020202020204" pitchFamily="34" charset="0"/>
              <a:buChar char="•"/>
            </a:pPr>
            <a:r>
              <a:rPr lang="en-IN" sz="3200" i="1" dirty="0"/>
              <a:t> </a:t>
            </a:r>
          </a:p>
        </p:txBody>
      </p:sp>
      <p:graphicFrame>
        <p:nvGraphicFramePr>
          <p:cNvPr id="5" name="Table 4"/>
          <p:cNvGraphicFramePr>
            <a:graphicFrameLocks noGrp="1"/>
          </p:cNvGraphicFramePr>
          <p:nvPr>
            <p:extLst>
              <p:ext uri="{D42A27DB-BD31-4B8C-83A1-F6EECF244321}">
                <p14:modId xmlns:p14="http://schemas.microsoft.com/office/powerpoint/2010/main" val="1462127056"/>
              </p:ext>
            </p:extLst>
          </p:nvPr>
        </p:nvGraphicFramePr>
        <p:xfrm>
          <a:off x="533400" y="1447800"/>
          <a:ext cx="7391400" cy="4752684"/>
        </p:xfrm>
        <a:graphic>
          <a:graphicData uri="http://schemas.openxmlformats.org/drawingml/2006/table">
            <a:tbl>
              <a:tblPr/>
              <a:tblGrid>
                <a:gridCol w="3695700">
                  <a:extLst>
                    <a:ext uri="{9D8B030D-6E8A-4147-A177-3AD203B41FA5}">
                      <a16:colId xmlns:a16="http://schemas.microsoft.com/office/drawing/2014/main" val="3142144846"/>
                    </a:ext>
                  </a:extLst>
                </a:gridCol>
                <a:gridCol w="3695700">
                  <a:extLst>
                    <a:ext uri="{9D8B030D-6E8A-4147-A177-3AD203B41FA5}">
                      <a16:colId xmlns:a16="http://schemas.microsoft.com/office/drawing/2014/main" val="1181418526"/>
                    </a:ext>
                  </a:extLst>
                </a:gridCol>
              </a:tblGrid>
              <a:tr h="601343">
                <a:tc>
                  <a:txBody>
                    <a:bodyPr/>
                    <a:lstStyle/>
                    <a:p>
                      <a:pPr algn="l"/>
                      <a:r>
                        <a:rPr lang="en-IN" sz="1800" b="0">
                          <a:solidFill>
                            <a:srgbClr val="FF0000"/>
                          </a:solidFill>
                          <a:effectLst/>
                          <a:latin typeface="open_sanssemibold"/>
                        </a:rPr>
                        <a:t>Android</a:t>
                      </a:r>
                    </a:p>
                  </a:txBody>
                  <a:tcPr marL="91127" marR="91127" marT="45563" marB="253130" anchor="ctr">
                    <a:lnL>
                      <a:noFill/>
                    </a:lnL>
                    <a:lnR>
                      <a:noFill/>
                    </a:lnR>
                    <a:lnT>
                      <a:noFill/>
                    </a:lnT>
                    <a:lnB>
                      <a:noFill/>
                    </a:lnB>
                    <a:solidFill>
                      <a:srgbClr val="F4F7FB"/>
                    </a:solidFill>
                  </a:tcPr>
                </a:tc>
                <a:tc>
                  <a:txBody>
                    <a:bodyPr/>
                    <a:lstStyle/>
                    <a:p>
                      <a:r>
                        <a:rPr lang="en-IN" sz="1800" dirty="0">
                          <a:solidFill>
                            <a:srgbClr val="FF0000"/>
                          </a:solidFill>
                          <a:effectLst/>
                          <a:latin typeface="open_sanslight"/>
                        </a:rPr>
                        <a:t>72.83%</a:t>
                      </a:r>
                    </a:p>
                  </a:txBody>
                  <a:tcPr marL="91127" marR="91127" marT="45563" marB="253130" anchor="ctr">
                    <a:lnL>
                      <a:noFill/>
                    </a:lnL>
                    <a:lnR>
                      <a:noFill/>
                    </a:lnR>
                    <a:lnT>
                      <a:noFill/>
                    </a:lnT>
                    <a:lnB>
                      <a:noFill/>
                    </a:lnB>
                    <a:solidFill>
                      <a:srgbClr val="F4F7FB"/>
                    </a:solidFill>
                  </a:tcPr>
                </a:tc>
                <a:extLst>
                  <a:ext uri="{0D108BD9-81ED-4DB2-BD59-A6C34878D82A}">
                    <a16:rowId xmlns:a16="http://schemas.microsoft.com/office/drawing/2014/main" val="825690315"/>
                  </a:ext>
                </a:extLst>
              </a:tr>
              <a:tr h="601343">
                <a:tc>
                  <a:txBody>
                    <a:bodyPr/>
                    <a:lstStyle/>
                    <a:p>
                      <a:pPr algn="l"/>
                      <a:r>
                        <a:rPr lang="en-IN" sz="1800" b="0">
                          <a:solidFill>
                            <a:srgbClr val="FF0000"/>
                          </a:solidFill>
                          <a:effectLst/>
                          <a:latin typeface="open_sanssemibold"/>
                        </a:rPr>
                        <a:t>iOS</a:t>
                      </a:r>
                    </a:p>
                  </a:txBody>
                  <a:tcPr marL="91127" marR="91127" marT="45563" marB="253130" anchor="ctr">
                    <a:lnL>
                      <a:noFill/>
                    </a:lnL>
                    <a:lnR>
                      <a:noFill/>
                    </a:lnR>
                    <a:lnT>
                      <a:noFill/>
                    </a:lnT>
                    <a:lnB>
                      <a:noFill/>
                    </a:lnB>
                    <a:solidFill>
                      <a:srgbClr val="F4F7FB"/>
                    </a:solidFill>
                  </a:tcPr>
                </a:tc>
                <a:tc>
                  <a:txBody>
                    <a:bodyPr/>
                    <a:lstStyle/>
                    <a:p>
                      <a:r>
                        <a:rPr lang="en-IN" sz="1800">
                          <a:solidFill>
                            <a:srgbClr val="FF0000"/>
                          </a:solidFill>
                          <a:effectLst/>
                          <a:latin typeface="open_sanslight"/>
                        </a:rPr>
                        <a:t>26.35%</a:t>
                      </a:r>
                    </a:p>
                  </a:txBody>
                  <a:tcPr marL="91127" marR="91127" marT="45563" marB="253130" anchor="ctr">
                    <a:lnL>
                      <a:noFill/>
                    </a:lnL>
                    <a:lnR>
                      <a:noFill/>
                    </a:lnR>
                    <a:lnT>
                      <a:noFill/>
                    </a:lnT>
                    <a:lnB>
                      <a:noFill/>
                    </a:lnB>
                    <a:solidFill>
                      <a:srgbClr val="F4F7FB"/>
                    </a:solidFill>
                  </a:tcPr>
                </a:tc>
                <a:extLst>
                  <a:ext uri="{0D108BD9-81ED-4DB2-BD59-A6C34878D82A}">
                    <a16:rowId xmlns:a16="http://schemas.microsoft.com/office/drawing/2014/main" val="2133882568"/>
                  </a:ext>
                </a:extLst>
              </a:tr>
              <a:tr h="887253">
                <a:tc>
                  <a:txBody>
                    <a:bodyPr/>
                    <a:lstStyle/>
                    <a:p>
                      <a:pPr algn="l"/>
                      <a:r>
                        <a:rPr lang="en-IN" sz="1800" b="0">
                          <a:solidFill>
                            <a:srgbClr val="FF0000"/>
                          </a:solidFill>
                          <a:effectLst/>
                          <a:latin typeface="open_sanssemibold"/>
                        </a:rPr>
                        <a:t>Samsung</a:t>
                      </a:r>
                    </a:p>
                  </a:txBody>
                  <a:tcPr marL="91127" marR="91127" marT="45563" marB="253130" anchor="ctr">
                    <a:lnL>
                      <a:noFill/>
                    </a:lnL>
                    <a:lnR>
                      <a:noFill/>
                    </a:lnR>
                    <a:lnT>
                      <a:noFill/>
                    </a:lnT>
                    <a:lnB>
                      <a:noFill/>
                    </a:lnB>
                    <a:solidFill>
                      <a:srgbClr val="F4F7FB"/>
                    </a:solidFill>
                  </a:tcPr>
                </a:tc>
                <a:tc>
                  <a:txBody>
                    <a:bodyPr/>
                    <a:lstStyle/>
                    <a:p>
                      <a:r>
                        <a:rPr lang="en-IN" sz="1800" dirty="0">
                          <a:solidFill>
                            <a:srgbClr val="FF0000"/>
                          </a:solidFill>
                          <a:effectLst/>
                          <a:latin typeface="open_sanslight"/>
                        </a:rPr>
                        <a:t>0.41%</a:t>
                      </a:r>
                    </a:p>
                  </a:txBody>
                  <a:tcPr marL="91127" marR="91127" marT="45563" marB="253130" anchor="ctr">
                    <a:lnL>
                      <a:noFill/>
                    </a:lnL>
                    <a:lnR>
                      <a:noFill/>
                    </a:lnR>
                    <a:lnT>
                      <a:noFill/>
                    </a:lnT>
                    <a:lnB>
                      <a:noFill/>
                    </a:lnB>
                    <a:solidFill>
                      <a:srgbClr val="F4F7FB"/>
                    </a:solidFill>
                  </a:tcPr>
                </a:tc>
                <a:extLst>
                  <a:ext uri="{0D108BD9-81ED-4DB2-BD59-A6C34878D82A}">
                    <a16:rowId xmlns:a16="http://schemas.microsoft.com/office/drawing/2014/main" val="4023743281"/>
                  </a:ext>
                </a:extLst>
              </a:tr>
              <a:tr h="601343">
                <a:tc>
                  <a:txBody>
                    <a:bodyPr/>
                    <a:lstStyle/>
                    <a:p>
                      <a:pPr algn="l"/>
                      <a:r>
                        <a:rPr lang="en-IN" sz="1800" b="0">
                          <a:solidFill>
                            <a:srgbClr val="FF0000"/>
                          </a:solidFill>
                          <a:effectLst/>
                          <a:latin typeface="open_sanssemibold"/>
                        </a:rPr>
                        <a:t>KaiOS</a:t>
                      </a:r>
                    </a:p>
                  </a:txBody>
                  <a:tcPr marL="91127" marR="91127" marT="45563" marB="253130" anchor="ctr">
                    <a:lnL>
                      <a:noFill/>
                    </a:lnL>
                    <a:lnR>
                      <a:noFill/>
                    </a:lnR>
                    <a:lnT>
                      <a:noFill/>
                    </a:lnT>
                    <a:lnB>
                      <a:noFill/>
                    </a:lnB>
                    <a:solidFill>
                      <a:srgbClr val="F4F7FB"/>
                    </a:solidFill>
                  </a:tcPr>
                </a:tc>
                <a:tc>
                  <a:txBody>
                    <a:bodyPr/>
                    <a:lstStyle/>
                    <a:p>
                      <a:r>
                        <a:rPr lang="en-IN" sz="1800" dirty="0">
                          <a:solidFill>
                            <a:srgbClr val="FF0000"/>
                          </a:solidFill>
                          <a:effectLst/>
                          <a:latin typeface="open_sanslight"/>
                        </a:rPr>
                        <a:t>0.18%</a:t>
                      </a:r>
                    </a:p>
                  </a:txBody>
                  <a:tcPr marL="91127" marR="91127" marT="45563" marB="253130" anchor="ctr">
                    <a:lnL>
                      <a:noFill/>
                    </a:lnL>
                    <a:lnR>
                      <a:noFill/>
                    </a:lnR>
                    <a:lnT>
                      <a:noFill/>
                    </a:lnT>
                    <a:lnB>
                      <a:noFill/>
                    </a:lnB>
                    <a:solidFill>
                      <a:srgbClr val="F4F7FB"/>
                    </a:solidFill>
                  </a:tcPr>
                </a:tc>
                <a:extLst>
                  <a:ext uri="{0D108BD9-81ED-4DB2-BD59-A6C34878D82A}">
                    <a16:rowId xmlns:a16="http://schemas.microsoft.com/office/drawing/2014/main" val="1697493233"/>
                  </a:ext>
                </a:extLst>
              </a:tr>
              <a:tr h="887253">
                <a:tc>
                  <a:txBody>
                    <a:bodyPr/>
                    <a:lstStyle/>
                    <a:p>
                      <a:pPr algn="l"/>
                      <a:r>
                        <a:rPr lang="en-IN" sz="1800" b="0">
                          <a:solidFill>
                            <a:srgbClr val="FF0000"/>
                          </a:solidFill>
                          <a:effectLst/>
                          <a:latin typeface="open_sanssemibold"/>
                        </a:rPr>
                        <a:t>Unknown</a:t>
                      </a:r>
                    </a:p>
                  </a:txBody>
                  <a:tcPr marL="91127" marR="91127" marT="45563" marB="253130" anchor="ctr">
                    <a:lnL>
                      <a:noFill/>
                    </a:lnL>
                    <a:lnR>
                      <a:noFill/>
                    </a:lnR>
                    <a:lnT>
                      <a:noFill/>
                    </a:lnT>
                    <a:lnB>
                      <a:noFill/>
                    </a:lnB>
                    <a:solidFill>
                      <a:srgbClr val="F4F7FB"/>
                    </a:solidFill>
                  </a:tcPr>
                </a:tc>
                <a:tc>
                  <a:txBody>
                    <a:bodyPr/>
                    <a:lstStyle/>
                    <a:p>
                      <a:r>
                        <a:rPr lang="en-IN" sz="1800">
                          <a:solidFill>
                            <a:srgbClr val="FF0000"/>
                          </a:solidFill>
                          <a:effectLst/>
                          <a:latin typeface="open_sanslight"/>
                        </a:rPr>
                        <a:t>0.14%</a:t>
                      </a:r>
                    </a:p>
                  </a:txBody>
                  <a:tcPr marL="91127" marR="91127" marT="45563" marB="253130" anchor="ctr">
                    <a:lnL>
                      <a:noFill/>
                    </a:lnL>
                    <a:lnR>
                      <a:noFill/>
                    </a:lnR>
                    <a:lnT>
                      <a:noFill/>
                    </a:lnT>
                    <a:lnB>
                      <a:noFill/>
                    </a:lnB>
                    <a:solidFill>
                      <a:srgbClr val="F4F7FB"/>
                    </a:solidFill>
                  </a:tcPr>
                </a:tc>
                <a:extLst>
                  <a:ext uri="{0D108BD9-81ED-4DB2-BD59-A6C34878D82A}">
                    <a16:rowId xmlns:a16="http://schemas.microsoft.com/office/drawing/2014/main" val="3281930441"/>
                  </a:ext>
                </a:extLst>
              </a:tr>
              <a:tr h="1174149">
                <a:tc>
                  <a:txBody>
                    <a:bodyPr/>
                    <a:lstStyle/>
                    <a:p>
                      <a:pPr algn="l"/>
                      <a:r>
                        <a:rPr lang="en-IN" sz="1800" b="0">
                          <a:solidFill>
                            <a:srgbClr val="FF0000"/>
                          </a:solidFill>
                          <a:effectLst/>
                          <a:latin typeface="open_sanssemibold"/>
                        </a:rPr>
                        <a:t>Nokia Unknown</a:t>
                      </a:r>
                    </a:p>
                  </a:txBody>
                  <a:tcPr marL="91127" marR="91127" marT="45563" marB="253130" anchor="ctr">
                    <a:lnL>
                      <a:noFill/>
                    </a:lnL>
                    <a:lnR>
                      <a:noFill/>
                    </a:lnR>
                    <a:lnT>
                      <a:noFill/>
                    </a:lnT>
                    <a:lnB>
                      <a:noFill/>
                    </a:lnB>
                    <a:solidFill>
                      <a:srgbClr val="F4F7FB"/>
                    </a:solidFill>
                  </a:tcPr>
                </a:tc>
                <a:tc>
                  <a:txBody>
                    <a:bodyPr/>
                    <a:lstStyle/>
                    <a:p>
                      <a:r>
                        <a:rPr lang="en-IN" sz="1800" dirty="0">
                          <a:solidFill>
                            <a:srgbClr val="FF0000"/>
                          </a:solidFill>
                          <a:effectLst/>
                          <a:latin typeface="open_sanslight"/>
                        </a:rPr>
                        <a:t>0.03%</a:t>
                      </a:r>
                    </a:p>
                  </a:txBody>
                  <a:tcPr marL="91127" marR="91127" marT="45563" marB="253130" anchor="ctr">
                    <a:lnL>
                      <a:noFill/>
                    </a:lnL>
                    <a:lnR>
                      <a:noFill/>
                    </a:lnR>
                    <a:lnT>
                      <a:noFill/>
                    </a:lnT>
                    <a:lnB>
                      <a:noFill/>
                    </a:lnB>
                    <a:solidFill>
                      <a:srgbClr val="F4F7FB"/>
                    </a:solidFill>
                  </a:tcPr>
                </a:tc>
                <a:extLst>
                  <a:ext uri="{0D108BD9-81ED-4DB2-BD59-A6C34878D82A}">
                    <a16:rowId xmlns:a16="http://schemas.microsoft.com/office/drawing/2014/main" val="3221603016"/>
                  </a:ext>
                </a:extLst>
              </a:tr>
            </a:tbl>
          </a:graphicData>
        </a:graphic>
      </p:graphicFrame>
    </p:spTree>
    <p:extLst>
      <p:ext uri="{BB962C8B-B14F-4D97-AF65-F5344CB8AC3E}">
        <p14:creationId xmlns:p14="http://schemas.microsoft.com/office/powerpoint/2010/main" val="24679332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693866"/>
          </a:xfrm>
          <a:prstGeom prst="rect">
            <a:avLst/>
          </a:prstGeom>
        </p:spPr>
        <p:txBody>
          <a:bodyPr wrap="square">
            <a:spAutoFit/>
          </a:bodyPr>
          <a:lstStyle/>
          <a:p>
            <a:pPr fontAlgn="base"/>
            <a:r>
              <a:rPr lang="en-US" sz="2800" dirty="0"/>
              <a:t>override </a:t>
            </a:r>
            <a:r>
              <a:rPr lang="en-US" sz="2800" dirty="0" err="1"/>
              <a:t>func</a:t>
            </a:r>
            <a:r>
              <a:rPr lang="en-US" sz="2800" dirty="0"/>
              <a:t> </a:t>
            </a:r>
            <a:r>
              <a:rPr lang="en-US" sz="2800" dirty="0" err="1"/>
              <a:t>viewDidLoad</a:t>
            </a:r>
            <a:r>
              <a:rPr lang="en-US" sz="2800" dirty="0"/>
              <a:t>() {  </a:t>
            </a:r>
          </a:p>
          <a:p>
            <a:pPr fontAlgn="base"/>
            <a:r>
              <a:rPr lang="en-US" sz="2800" dirty="0"/>
              <a:t>        </a:t>
            </a:r>
            <a:r>
              <a:rPr lang="en-US" sz="2800" dirty="0" err="1"/>
              <a:t>super.viewDidLoad</a:t>
            </a:r>
            <a:r>
              <a:rPr lang="en-US" sz="2800" dirty="0"/>
              <a:t>()  </a:t>
            </a:r>
          </a:p>
          <a:p>
            <a:pPr fontAlgn="base"/>
            <a:r>
              <a:rPr lang="en-US" sz="2800" dirty="0"/>
              <a:t>        </a:t>
            </a:r>
            <a:r>
              <a:rPr lang="en-US" sz="2800" dirty="0" err="1"/>
              <a:t>manageUserLocation</a:t>
            </a:r>
            <a:r>
              <a:rPr lang="en-US" sz="2800" dirty="0"/>
              <a:t>()  </a:t>
            </a:r>
          </a:p>
          <a:p>
            <a:pPr fontAlgn="base"/>
            <a:r>
              <a:rPr lang="en-US" sz="2800" dirty="0"/>
              <a:t>        </a:t>
            </a:r>
            <a:r>
              <a:rPr lang="en-US" sz="2800" dirty="0" err="1"/>
              <a:t>locationLbl.frame</a:t>
            </a:r>
            <a:r>
              <a:rPr lang="en-US" sz="2800" dirty="0"/>
              <a:t> = </a:t>
            </a:r>
            <a:r>
              <a:rPr lang="en-US" sz="2800" dirty="0" err="1"/>
              <a:t>CGRect</a:t>
            </a:r>
            <a:r>
              <a:rPr lang="en-US" sz="2800" dirty="0"/>
              <a:t>(x: 20, y: </a:t>
            </a:r>
            <a:r>
              <a:rPr lang="en-US" sz="2800" dirty="0" err="1"/>
              <a:t>view.bounds.height</a:t>
            </a:r>
            <a:r>
              <a:rPr lang="en-US" sz="2800" dirty="0"/>
              <a:t> / 2 - 100, width: </a:t>
            </a:r>
            <a:r>
              <a:rPr lang="en-US" sz="2800" dirty="0" err="1"/>
              <a:t>view.bounds.width</a:t>
            </a:r>
            <a:r>
              <a:rPr lang="en-US" sz="2800" dirty="0"/>
              <a:t> - 40, height: 120)  </a:t>
            </a:r>
          </a:p>
          <a:p>
            <a:pPr fontAlgn="base"/>
            <a:r>
              <a:rPr lang="en-US" sz="2800" dirty="0"/>
              <a:t>        </a:t>
            </a:r>
            <a:r>
              <a:rPr lang="en-US" sz="2800" dirty="0" err="1"/>
              <a:t>view.addSubview</a:t>
            </a:r>
            <a:r>
              <a:rPr lang="en-US" sz="2800" dirty="0"/>
              <a:t>(</a:t>
            </a:r>
            <a:r>
              <a:rPr lang="en-US" sz="2800" dirty="0" err="1"/>
              <a:t>locationLbl</a:t>
            </a:r>
            <a:r>
              <a:rPr lang="en-US" sz="2800" dirty="0"/>
              <a:t>)      }        </a:t>
            </a:r>
          </a:p>
          <a:p>
            <a:pPr fontAlgn="base"/>
            <a:r>
              <a:rPr lang="en-US" sz="2800" dirty="0"/>
              <a:t>    </a:t>
            </a:r>
            <a:r>
              <a:rPr lang="en-US" sz="2800" dirty="0" err="1"/>
              <a:t>func</a:t>
            </a:r>
            <a:r>
              <a:rPr lang="en-US" sz="2800" dirty="0"/>
              <a:t> </a:t>
            </a:r>
            <a:r>
              <a:rPr lang="en-US" sz="2800" dirty="0" err="1"/>
              <a:t>manageUserLocation</a:t>
            </a:r>
            <a:r>
              <a:rPr lang="en-US" sz="2800" dirty="0"/>
              <a:t>(){  </a:t>
            </a:r>
          </a:p>
          <a:p>
            <a:pPr fontAlgn="base"/>
            <a:r>
              <a:rPr lang="en-US" sz="2800" dirty="0"/>
              <a:t>        location = </a:t>
            </a:r>
            <a:r>
              <a:rPr lang="en-US" sz="2800" dirty="0" err="1"/>
              <a:t>CLLocationManager</a:t>
            </a:r>
            <a:r>
              <a:rPr lang="en-US" sz="2800" dirty="0"/>
              <a:t>()  </a:t>
            </a:r>
          </a:p>
          <a:p>
            <a:pPr fontAlgn="base"/>
            <a:r>
              <a:rPr lang="en-US" sz="2800" dirty="0"/>
              <a:t>        location?.</a:t>
            </a:r>
            <a:r>
              <a:rPr lang="en-US" sz="2800" dirty="0" err="1"/>
              <a:t>requestAlwaysAuthorization</a:t>
            </a:r>
            <a:r>
              <a:rPr lang="en-US" sz="2800" dirty="0"/>
              <a:t>()  </a:t>
            </a:r>
          </a:p>
          <a:p>
            <a:pPr fontAlgn="base"/>
            <a:r>
              <a:rPr lang="en-US" sz="2800" dirty="0"/>
              <a:t>        location?.</a:t>
            </a:r>
            <a:r>
              <a:rPr lang="en-US" sz="2800" dirty="0" err="1"/>
              <a:t>startUpdatingLocation</a:t>
            </a:r>
            <a:r>
              <a:rPr lang="en-US" sz="2800" dirty="0"/>
              <a:t>()  </a:t>
            </a:r>
          </a:p>
          <a:p>
            <a:pPr fontAlgn="base"/>
            <a:r>
              <a:rPr lang="en-US" sz="2800" dirty="0"/>
              <a:t>    }  </a:t>
            </a:r>
          </a:p>
          <a:p>
            <a:pPr fontAlgn="base"/>
            <a:r>
              <a:rPr lang="en-US" sz="2800" dirty="0"/>
              <a:t>} </a:t>
            </a:r>
          </a:p>
        </p:txBody>
      </p:sp>
    </p:spTree>
    <p:extLst>
      <p:ext uri="{BB962C8B-B14F-4D97-AF65-F5344CB8AC3E}">
        <p14:creationId xmlns:p14="http://schemas.microsoft.com/office/powerpoint/2010/main" val="24005717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4832092"/>
          </a:xfrm>
          <a:prstGeom prst="rect">
            <a:avLst/>
          </a:prstGeom>
        </p:spPr>
        <p:txBody>
          <a:bodyPr wrap="square">
            <a:spAutoFit/>
          </a:bodyPr>
          <a:lstStyle/>
          <a:p>
            <a:pPr marL="457200" indent="-457200" fontAlgn="base">
              <a:buFont typeface="Arial" panose="020B0604020202020204" pitchFamily="34" charset="0"/>
              <a:buChar char="•"/>
            </a:pPr>
            <a:r>
              <a:rPr lang="en-US" sz="2800" dirty="0"/>
              <a:t>The </a:t>
            </a:r>
            <a:r>
              <a:rPr lang="en-US" sz="2800" dirty="0" err="1"/>
              <a:t>requestAlwaysAuthorization</a:t>
            </a:r>
            <a:r>
              <a:rPr lang="en-US" sz="2800" dirty="0"/>
              <a:t>() method is showing the permission alert view to the user.</a:t>
            </a:r>
          </a:p>
          <a:p>
            <a:pPr marL="457200" indent="-457200" fontAlgn="base">
              <a:buFont typeface="Arial" panose="020B0604020202020204" pitchFamily="34" charset="0"/>
              <a:buChar char="•"/>
            </a:pPr>
            <a:r>
              <a:rPr lang="en-US" sz="2800" dirty="0"/>
              <a:t>Once the user tap Allow Once, the </a:t>
            </a:r>
            <a:r>
              <a:rPr lang="en-US" sz="2800" dirty="0" err="1"/>
              <a:t>startUpdatingLocation</a:t>
            </a:r>
            <a:r>
              <a:rPr lang="en-US" sz="2800" dirty="0"/>
              <a:t>() method gets the user's location from the device's GPS.</a:t>
            </a:r>
          </a:p>
          <a:p>
            <a:pPr marL="457200" indent="-457200" fontAlgn="base">
              <a:buFont typeface="Arial" panose="020B0604020202020204" pitchFamily="34" charset="0"/>
              <a:buChar char="•"/>
            </a:pPr>
            <a:endParaRPr lang="en-US" sz="2800" dirty="0"/>
          </a:p>
          <a:p>
            <a:pPr fontAlgn="base"/>
            <a:r>
              <a:rPr lang="en-US" sz="2800" dirty="0"/>
              <a:t>5. Implement the </a:t>
            </a:r>
            <a:r>
              <a:rPr lang="en-US" sz="2800" dirty="0" err="1"/>
              <a:t>CLLocationManagerDelegate</a:t>
            </a:r>
            <a:r>
              <a:rPr lang="en-US" sz="2800" dirty="0"/>
              <a:t> protocol</a:t>
            </a:r>
          </a:p>
          <a:p>
            <a:pPr marL="457200" indent="-457200" fontAlgn="base">
              <a:buFont typeface="Arial" panose="020B0604020202020204" pitchFamily="34" charset="0"/>
              <a:buChar char="•"/>
            </a:pPr>
            <a:r>
              <a:rPr lang="en-US" sz="2800" dirty="0"/>
              <a:t>To access the user's actual location data in longitude and latitude, we need to implement the </a:t>
            </a:r>
            <a:r>
              <a:rPr lang="en-US" sz="2800" dirty="0" err="1"/>
              <a:t>CLLocationManagerDelegate</a:t>
            </a:r>
            <a:r>
              <a:rPr lang="en-US" sz="2800" dirty="0"/>
              <a:t> protocol and use its method </a:t>
            </a:r>
            <a:r>
              <a:rPr lang="en-US" sz="2800" dirty="0" err="1"/>
              <a:t>didUpdateLocations</a:t>
            </a:r>
            <a:r>
              <a:rPr lang="en-US" sz="2800" dirty="0"/>
              <a:t>().</a:t>
            </a:r>
          </a:p>
        </p:txBody>
      </p:sp>
    </p:spTree>
    <p:extLst>
      <p:ext uri="{BB962C8B-B14F-4D97-AF65-F5344CB8AC3E}">
        <p14:creationId xmlns:p14="http://schemas.microsoft.com/office/powerpoint/2010/main" val="14307151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262979"/>
          </a:xfrm>
          <a:prstGeom prst="rect">
            <a:avLst/>
          </a:prstGeom>
        </p:spPr>
        <p:txBody>
          <a:bodyPr wrap="square">
            <a:spAutoFit/>
          </a:bodyPr>
          <a:lstStyle/>
          <a:p>
            <a:pPr marL="457200" indent="-457200" fontAlgn="base">
              <a:buFont typeface="Arial" panose="020B0604020202020204" pitchFamily="34" charset="0"/>
              <a:buChar char="•"/>
            </a:pPr>
            <a:r>
              <a:rPr lang="en-US" sz="2800" dirty="0"/>
              <a:t>For this purpose, we need to make our </a:t>
            </a:r>
            <a:r>
              <a:rPr lang="en-US" sz="2800" dirty="0" err="1"/>
              <a:t>ViewController</a:t>
            </a:r>
            <a:r>
              <a:rPr lang="en-US" sz="2800" dirty="0"/>
              <a:t> conform to the </a:t>
            </a:r>
            <a:r>
              <a:rPr lang="en-US" sz="2800" dirty="0" err="1"/>
              <a:t>CLLocationManagerDelegate</a:t>
            </a:r>
            <a:r>
              <a:rPr lang="en-US" sz="2800" dirty="0"/>
              <a:t> and set the location object's delegate property to self. </a:t>
            </a:r>
          </a:p>
          <a:p>
            <a:pPr marL="457200" indent="-457200" fontAlgn="base">
              <a:buFont typeface="Arial" panose="020B0604020202020204" pitchFamily="34" charset="0"/>
              <a:buChar char="•"/>
            </a:pPr>
            <a:r>
              <a:rPr lang="en-US" sz="2800" dirty="0"/>
              <a:t>Finally, define the </a:t>
            </a:r>
            <a:r>
              <a:rPr lang="en-US" sz="2800" dirty="0" err="1"/>
              <a:t>didUpdateLocations</a:t>
            </a:r>
            <a:r>
              <a:rPr lang="en-US" sz="2800" dirty="0"/>
              <a:t>() method which will be called each time, the location is updated.</a:t>
            </a:r>
          </a:p>
          <a:p>
            <a:pPr fontAlgn="base"/>
            <a:r>
              <a:rPr lang="en-US" sz="2800" dirty="0"/>
              <a:t> extension </a:t>
            </a:r>
            <a:r>
              <a:rPr lang="en-US" sz="2800" dirty="0" err="1"/>
              <a:t>ViewController</a:t>
            </a:r>
            <a:r>
              <a:rPr lang="en-US" sz="2800" dirty="0"/>
              <a:t> : </a:t>
            </a:r>
            <a:r>
              <a:rPr lang="en-US" sz="2800" dirty="0" err="1"/>
              <a:t>CLLocationManagerDelegate</a:t>
            </a:r>
            <a:r>
              <a:rPr lang="en-US" sz="2800" dirty="0"/>
              <a:t>{  </a:t>
            </a:r>
          </a:p>
          <a:p>
            <a:pPr fontAlgn="base"/>
            <a:r>
              <a:rPr lang="en-US" sz="2800" dirty="0"/>
              <a:t>    </a:t>
            </a:r>
            <a:r>
              <a:rPr lang="en-US" sz="2800" dirty="0" err="1"/>
              <a:t>func</a:t>
            </a:r>
            <a:r>
              <a:rPr lang="en-US" sz="2800" dirty="0"/>
              <a:t> </a:t>
            </a:r>
            <a:r>
              <a:rPr lang="en-US" sz="2800" dirty="0" err="1"/>
              <a:t>locationManager</a:t>
            </a:r>
            <a:r>
              <a:rPr lang="en-US" sz="2800" dirty="0"/>
              <a:t>(_ manager: </a:t>
            </a:r>
            <a:r>
              <a:rPr lang="en-US" sz="2800" dirty="0" err="1"/>
              <a:t>CLLocationManager</a:t>
            </a:r>
            <a:r>
              <a:rPr lang="en-US" sz="2800" dirty="0"/>
              <a:t>, </a:t>
            </a:r>
            <a:r>
              <a:rPr lang="en-US" sz="2800" dirty="0" err="1"/>
              <a:t>didUpdateLocations</a:t>
            </a:r>
            <a:r>
              <a:rPr lang="en-US" sz="2800" dirty="0"/>
              <a:t> locations: [</a:t>
            </a:r>
            <a:r>
              <a:rPr lang="en-US" sz="2800" dirty="0" err="1"/>
              <a:t>CLLocation</a:t>
            </a:r>
            <a:r>
              <a:rPr lang="en-US" sz="2800" dirty="0"/>
              <a:t>]) {  </a:t>
            </a:r>
          </a:p>
          <a:p>
            <a:pPr fontAlgn="base"/>
            <a:r>
              <a:rPr lang="en-US" sz="2800" dirty="0"/>
              <a:t>        if let location = </a:t>
            </a:r>
            <a:r>
              <a:rPr lang="en-US" sz="2800" dirty="0" err="1"/>
              <a:t>locations.last</a:t>
            </a:r>
            <a:r>
              <a:rPr lang="en-US" sz="2800" dirty="0"/>
              <a:t> { </a:t>
            </a:r>
          </a:p>
          <a:p>
            <a:pPr fontAlgn="base"/>
            <a:r>
              <a:rPr lang="en-US" sz="2800" dirty="0"/>
              <a:t> </a:t>
            </a:r>
            <a:r>
              <a:rPr lang="en-US" sz="2800" dirty="0" err="1"/>
              <a:t>locationLbl.text</a:t>
            </a:r>
            <a:r>
              <a:rPr lang="en-US" sz="2800" dirty="0"/>
              <a:t> = "</a:t>
            </a:r>
            <a:r>
              <a:rPr lang="en-US" sz="2800" dirty="0" err="1"/>
              <a:t>Lat</a:t>
            </a:r>
            <a:r>
              <a:rPr lang="en-US" sz="2800" dirty="0"/>
              <a:t> : \(</a:t>
            </a:r>
            <a:r>
              <a:rPr lang="en-US" sz="2800" dirty="0" err="1"/>
              <a:t>location.coordinate.latitude</a:t>
            </a:r>
            <a:r>
              <a:rPr lang="en-US" sz="2800" dirty="0"/>
              <a:t>) \</a:t>
            </a:r>
            <a:r>
              <a:rPr lang="en-US" sz="2800" dirty="0" err="1"/>
              <a:t>nLng</a:t>
            </a:r>
            <a:r>
              <a:rPr lang="en-US" sz="2800" dirty="0"/>
              <a:t> : \(</a:t>
            </a:r>
            <a:r>
              <a:rPr lang="en-US" sz="2800" dirty="0" err="1"/>
              <a:t>location.coordinate.longitude</a:t>
            </a:r>
            <a:r>
              <a:rPr lang="en-US" sz="2800" dirty="0"/>
              <a:t>)"   }     }  } </a:t>
            </a:r>
          </a:p>
        </p:txBody>
      </p:sp>
    </p:spTree>
    <p:extLst>
      <p:ext uri="{BB962C8B-B14F-4D97-AF65-F5344CB8AC3E}">
        <p14:creationId xmlns:p14="http://schemas.microsoft.com/office/powerpoint/2010/main" val="1684152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693866"/>
          </a:xfrm>
          <a:prstGeom prst="rect">
            <a:avLst/>
          </a:prstGeom>
        </p:spPr>
        <p:txBody>
          <a:bodyPr wrap="square">
            <a:spAutoFit/>
          </a:bodyPr>
          <a:lstStyle/>
          <a:p>
            <a:pPr marL="457200" indent="-457200" fontAlgn="base">
              <a:buFont typeface="Arial" panose="020B0604020202020204" pitchFamily="34" charset="0"/>
              <a:buChar char="•"/>
            </a:pPr>
            <a:r>
              <a:rPr lang="en-US" sz="2800" dirty="0"/>
              <a:t>To get the location displayed in the simulator, we need to navigate to simulator -&gt; Debug -&gt; Location -&gt; Freeway Drive.</a:t>
            </a:r>
          </a:p>
          <a:p>
            <a:pPr marL="457200" indent="-457200" fontAlgn="base">
              <a:buFont typeface="Arial" panose="020B0604020202020204" pitchFamily="34" charset="0"/>
              <a:buChar char="•"/>
            </a:pPr>
            <a:r>
              <a:rPr lang="en-US" sz="2800" dirty="0"/>
              <a:t>However, This will set the text of </a:t>
            </a:r>
            <a:r>
              <a:rPr lang="en-US" sz="2800" dirty="0" err="1"/>
              <a:t>locationLbl</a:t>
            </a:r>
            <a:r>
              <a:rPr lang="en-US" sz="2800" dirty="0"/>
              <a:t> to the latitude and longitude of the device location</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fontAlgn="base"/>
            <a:endParaRPr lang="en-US" sz="2800" dirty="0"/>
          </a:p>
          <a:p>
            <a:pPr fontAlgn="base"/>
            <a:r>
              <a:rPr lang="en-US" sz="2800" dirty="0"/>
              <a:t>6. Update the location in background modes</a:t>
            </a:r>
          </a:p>
          <a:p>
            <a:pPr marL="457200" indent="-457200" fontAlgn="base">
              <a:buFont typeface="Arial" panose="020B0604020202020204" pitchFamily="34" charset="0"/>
              <a:buChar char="•"/>
            </a:pPr>
            <a:r>
              <a:rPr lang="en-US" sz="2800" dirty="0"/>
              <a:t>Our code will perfectly work fine until our application remains in the foreground state. </a:t>
            </a:r>
          </a:p>
          <a:p>
            <a:pPr marL="457200" indent="-457200" fontAlgn="base">
              <a:buFont typeface="Arial" panose="020B0604020202020204" pitchFamily="34" charset="0"/>
              <a:buChar char="•"/>
            </a:pPr>
            <a:r>
              <a:rPr lang="en-US" sz="2800" dirty="0"/>
              <a:t>Whenever our app goes to the background, the location updates will stop working.</a:t>
            </a:r>
          </a:p>
        </p:txBody>
      </p:sp>
      <p:pic>
        <p:nvPicPr>
          <p:cNvPr id="3" name="Picture 2"/>
          <p:cNvPicPr>
            <a:picLocks noChangeAspect="1"/>
          </p:cNvPicPr>
          <p:nvPr/>
        </p:nvPicPr>
        <p:blipFill>
          <a:blip r:embed="rId4"/>
          <a:stretch>
            <a:fillRect/>
          </a:stretch>
        </p:blipFill>
        <p:spPr>
          <a:xfrm>
            <a:off x="2895600" y="3352800"/>
            <a:ext cx="2990850" cy="847725"/>
          </a:xfrm>
          <a:prstGeom prst="rect">
            <a:avLst/>
          </a:prstGeom>
        </p:spPr>
      </p:pic>
    </p:spTree>
    <p:extLst>
      <p:ext uri="{BB962C8B-B14F-4D97-AF65-F5344CB8AC3E}">
        <p14:creationId xmlns:p14="http://schemas.microsoft.com/office/powerpoint/2010/main" val="37564870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4401205"/>
          </a:xfrm>
          <a:prstGeom prst="rect">
            <a:avLst/>
          </a:prstGeom>
        </p:spPr>
        <p:txBody>
          <a:bodyPr wrap="square">
            <a:spAutoFit/>
          </a:bodyPr>
          <a:lstStyle/>
          <a:p>
            <a:pPr marL="457200" indent="-457200" fontAlgn="base">
              <a:buFont typeface="Arial" panose="020B0604020202020204" pitchFamily="34" charset="0"/>
              <a:buChar char="•"/>
            </a:pPr>
            <a:r>
              <a:rPr lang="en-US" sz="2800" dirty="0"/>
              <a:t>However, we can enable the background mode functionality by adding the Background Modes Capability in the </a:t>
            </a:r>
            <a:r>
              <a:rPr lang="en-US" sz="2800" dirty="0" err="1"/>
              <a:t>XCode</a:t>
            </a:r>
            <a:r>
              <a:rPr lang="en-US" sz="2800" dirty="0"/>
              <a:t>. </a:t>
            </a:r>
          </a:p>
          <a:p>
            <a:pPr marL="457200" indent="-457200" fontAlgn="base">
              <a:buFont typeface="Arial" panose="020B0604020202020204" pitchFamily="34" charset="0"/>
              <a:buChar char="•"/>
            </a:pPr>
            <a:r>
              <a:rPr lang="en-US" sz="2800" dirty="0"/>
              <a:t>For this purpose, navigate to Application Target -&gt; Signing and Capabilities and select the Background Modes after tapping the + icon in the top right.</a:t>
            </a:r>
          </a:p>
          <a:p>
            <a:pPr marL="457200" indent="-457200" fontAlgn="base">
              <a:buFont typeface="Arial" panose="020B0604020202020204" pitchFamily="34" charset="0"/>
              <a:buChar char="•"/>
            </a:pPr>
            <a:r>
              <a:rPr lang="en-US" sz="2800" dirty="0"/>
              <a:t>Now, set the </a:t>
            </a:r>
            <a:r>
              <a:rPr lang="en-US" sz="2800" dirty="0" err="1"/>
              <a:t>allowsBackgroundLocationUpdates</a:t>
            </a:r>
            <a:r>
              <a:rPr lang="en-US" sz="2800" dirty="0"/>
              <a:t> property of </a:t>
            </a:r>
            <a:r>
              <a:rPr lang="en-US" sz="2800" dirty="0" err="1"/>
              <a:t>CLLocationManager</a:t>
            </a:r>
            <a:r>
              <a:rPr lang="en-US" sz="2800" dirty="0"/>
              <a:t> object (location) to true.</a:t>
            </a:r>
          </a:p>
          <a:p>
            <a:pPr marL="457200" indent="-457200" fontAlgn="base">
              <a:buFont typeface="Arial" panose="020B0604020202020204" pitchFamily="34" charset="0"/>
              <a:buChar char="•"/>
            </a:pPr>
            <a:r>
              <a:rPr lang="en-US" sz="2800" dirty="0"/>
              <a:t>location?.</a:t>
            </a:r>
            <a:r>
              <a:rPr lang="en-US" sz="2800" dirty="0" err="1"/>
              <a:t>allowsBackgroundLocationUpdates</a:t>
            </a:r>
            <a:r>
              <a:rPr lang="en-US" sz="2800" dirty="0"/>
              <a:t> = true </a:t>
            </a:r>
          </a:p>
        </p:txBody>
      </p:sp>
    </p:spTree>
    <p:extLst>
      <p:ext uri="{BB962C8B-B14F-4D97-AF65-F5344CB8AC3E}">
        <p14:creationId xmlns:p14="http://schemas.microsoft.com/office/powerpoint/2010/main" val="41122181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A simple IOS Application</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3108543"/>
          </a:xfrm>
          <a:prstGeom prst="rect">
            <a:avLst/>
          </a:prstGeom>
        </p:spPr>
        <p:txBody>
          <a:bodyPr wrap="square">
            <a:spAutoFit/>
          </a:bodyPr>
          <a:lstStyle/>
          <a:p>
            <a:pPr marL="457200" indent="-457200" fontAlgn="base">
              <a:buFont typeface="Arial" panose="020B0604020202020204" pitchFamily="34" charset="0"/>
              <a:buChar char="•"/>
            </a:pPr>
            <a:r>
              <a:rPr lang="en-US" sz="2800" dirty="0"/>
              <a:t>This enables the location updates in background modes as well. </a:t>
            </a:r>
          </a:p>
          <a:p>
            <a:pPr marL="457200" indent="-457200" fontAlgn="base">
              <a:buFont typeface="Arial" panose="020B0604020202020204" pitchFamily="34" charset="0"/>
              <a:buChar char="•"/>
            </a:pPr>
            <a:r>
              <a:rPr lang="en-US" sz="2800" dirty="0"/>
              <a:t>Now we will get the location updates when the app remains in background mode also. </a:t>
            </a:r>
          </a:p>
          <a:p>
            <a:pPr marL="457200" indent="-457200" fontAlgn="base">
              <a:buFont typeface="Arial" panose="020B0604020202020204" pitchFamily="34" charset="0"/>
              <a:buChar char="•"/>
            </a:pPr>
            <a:r>
              <a:rPr lang="en-US" sz="2800" dirty="0"/>
              <a:t>To test this, we can now see the location icon flashes in the top left corner of the simulator screen, which shows that the location updates are active.</a:t>
            </a:r>
          </a:p>
        </p:txBody>
      </p:sp>
    </p:spTree>
    <p:extLst>
      <p:ext uri="{BB962C8B-B14F-4D97-AF65-F5344CB8AC3E}">
        <p14:creationId xmlns:p14="http://schemas.microsoft.com/office/powerpoint/2010/main" val="18818653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Full Source Code</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23220"/>
          </a:xfrm>
          <a:prstGeom prst="rect">
            <a:avLst/>
          </a:prstGeom>
        </p:spPr>
        <p:txBody>
          <a:bodyPr wrap="square">
            <a:spAutoFit/>
          </a:bodyPr>
          <a:lstStyle/>
          <a:p>
            <a:pPr fontAlgn="base"/>
            <a:r>
              <a:rPr lang="en-US" sz="2800" dirty="0"/>
              <a:t> </a:t>
            </a:r>
          </a:p>
        </p:txBody>
      </p:sp>
      <p:sp>
        <p:nvSpPr>
          <p:cNvPr id="3" name="Rectangle 2"/>
          <p:cNvSpPr/>
          <p:nvPr/>
        </p:nvSpPr>
        <p:spPr>
          <a:xfrm>
            <a:off x="533400" y="1028343"/>
            <a:ext cx="8350046" cy="4893647"/>
          </a:xfrm>
          <a:prstGeom prst="rect">
            <a:avLst/>
          </a:prstGeom>
        </p:spPr>
        <p:txBody>
          <a:bodyPr wrap="square">
            <a:spAutoFit/>
          </a:bodyPr>
          <a:lstStyle/>
          <a:p>
            <a:r>
              <a:rPr lang="en-IN" sz="2400" dirty="0"/>
              <a:t>import </a:t>
            </a:r>
            <a:r>
              <a:rPr lang="en-IN" sz="2400" dirty="0" err="1"/>
              <a:t>UIKit</a:t>
            </a:r>
            <a:r>
              <a:rPr lang="en-IN" sz="2400" dirty="0"/>
              <a:t>  </a:t>
            </a:r>
          </a:p>
          <a:p>
            <a:r>
              <a:rPr lang="en-IN" sz="2400" dirty="0"/>
              <a:t>import </a:t>
            </a:r>
            <a:r>
              <a:rPr lang="en-IN" sz="2400" dirty="0" err="1"/>
              <a:t>CoreLocation</a:t>
            </a:r>
            <a:r>
              <a:rPr lang="en-IN" sz="2400" dirty="0"/>
              <a:t>  </a:t>
            </a:r>
          </a:p>
          <a:p>
            <a:r>
              <a:rPr lang="en-IN" sz="2400" dirty="0"/>
              <a:t> class </a:t>
            </a:r>
            <a:r>
              <a:rPr lang="en-IN" sz="2400" dirty="0" err="1"/>
              <a:t>ViewController</a:t>
            </a:r>
            <a:r>
              <a:rPr lang="en-IN" sz="2400" dirty="0"/>
              <a:t>: </a:t>
            </a:r>
            <a:r>
              <a:rPr lang="en-IN" sz="2400" dirty="0" err="1"/>
              <a:t>UIViewController</a:t>
            </a:r>
            <a:r>
              <a:rPr lang="en-IN" sz="2400" dirty="0"/>
              <a:t> {  </a:t>
            </a:r>
          </a:p>
          <a:p>
            <a:r>
              <a:rPr lang="en-IN" sz="2400" dirty="0"/>
              <a:t>      </a:t>
            </a:r>
            <a:r>
              <a:rPr lang="en-IN" sz="2400" dirty="0" err="1"/>
              <a:t>var</a:t>
            </a:r>
            <a:r>
              <a:rPr lang="en-IN" sz="2400" dirty="0"/>
              <a:t> </a:t>
            </a:r>
            <a:r>
              <a:rPr lang="en-IN" sz="2400" dirty="0" err="1"/>
              <a:t>location:CLLocationManager</a:t>
            </a:r>
            <a:r>
              <a:rPr lang="en-IN" sz="2400" dirty="0"/>
              <a:t>?  </a:t>
            </a:r>
          </a:p>
          <a:p>
            <a:r>
              <a:rPr lang="en-IN" sz="2400" dirty="0"/>
              <a:t>    private let </a:t>
            </a:r>
            <a:r>
              <a:rPr lang="en-IN" sz="2400" dirty="0" err="1"/>
              <a:t>locationLbl</a:t>
            </a:r>
            <a:r>
              <a:rPr lang="en-IN" sz="2400" dirty="0"/>
              <a:t>: </a:t>
            </a:r>
            <a:r>
              <a:rPr lang="en-IN" sz="2400" dirty="0" err="1"/>
              <a:t>UILabel</a:t>
            </a:r>
            <a:r>
              <a:rPr lang="en-IN" sz="2400" dirty="0"/>
              <a:t> = {  </a:t>
            </a:r>
          </a:p>
          <a:p>
            <a:r>
              <a:rPr lang="en-IN" sz="2400" dirty="0"/>
              <a:t>        let label = </a:t>
            </a:r>
            <a:r>
              <a:rPr lang="en-IN" sz="2400" dirty="0" err="1"/>
              <a:t>UILabel</a:t>
            </a:r>
            <a:r>
              <a:rPr lang="en-IN" sz="2400" dirty="0"/>
              <a:t>()  </a:t>
            </a:r>
          </a:p>
          <a:p>
            <a:r>
              <a:rPr lang="en-IN" sz="2400" dirty="0"/>
              <a:t>        </a:t>
            </a:r>
            <a:r>
              <a:rPr lang="en-IN" sz="2400" dirty="0" err="1"/>
              <a:t>label.backgroundColor</a:t>
            </a:r>
            <a:r>
              <a:rPr lang="en-IN" sz="2400" dirty="0"/>
              <a:t> = .black  </a:t>
            </a:r>
          </a:p>
          <a:p>
            <a:r>
              <a:rPr lang="en-IN" sz="2400" dirty="0"/>
              <a:t>        </a:t>
            </a:r>
            <a:r>
              <a:rPr lang="en-IN" sz="2400" dirty="0" err="1"/>
              <a:t>label.numberOfLines</a:t>
            </a:r>
            <a:r>
              <a:rPr lang="en-IN" sz="2400" dirty="0"/>
              <a:t> = 0  </a:t>
            </a:r>
          </a:p>
          <a:p>
            <a:r>
              <a:rPr lang="en-IN" sz="2400" dirty="0"/>
              <a:t>        </a:t>
            </a:r>
            <a:r>
              <a:rPr lang="en-IN" sz="2400" dirty="0" err="1"/>
              <a:t>label.textColor</a:t>
            </a:r>
            <a:r>
              <a:rPr lang="en-IN" sz="2400" dirty="0"/>
              <a:t> = .white  </a:t>
            </a:r>
          </a:p>
          <a:p>
            <a:r>
              <a:rPr lang="en-IN" sz="2400" dirty="0"/>
              <a:t>        </a:t>
            </a:r>
            <a:r>
              <a:rPr lang="en-IN" sz="2400" dirty="0" err="1"/>
              <a:t>label.textAlignment</a:t>
            </a:r>
            <a:r>
              <a:rPr lang="en-IN" sz="2400" dirty="0"/>
              <a:t> = .</a:t>
            </a:r>
            <a:r>
              <a:rPr lang="en-IN" sz="2400" dirty="0" err="1"/>
              <a:t>center</a:t>
            </a:r>
            <a:r>
              <a:rPr lang="en-IN" sz="2400" dirty="0"/>
              <a:t>  </a:t>
            </a:r>
          </a:p>
          <a:p>
            <a:r>
              <a:rPr lang="en-IN" sz="2400" dirty="0"/>
              <a:t>        </a:t>
            </a:r>
            <a:r>
              <a:rPr lang="en-IN" sz="2400" dirty="0" err="1"/>
              <a:t>label.font</a:t>
            </a:r>
            <a:r>
              <a:rPr lang="en-IN" sz="2400" dirty="0"/>
              <a:t> = .</a:t>
            </a:r>
            <a:r>
              <a:rPr lang="en-IN" sz="2400" dirty="0" err="1"/>
              <a:t>systemFont</a:t>
            </a:r>
            <a:r>
              <a:rPr lang="en-IN" sz="2400" dirty="0"/>
              <a:t>(</a:t>
            </a:r>
            <a:r>
              <a:rPr lang="en-IN" sz="2400" dirty="0" err="1"/>
              <a:t>ofSize</a:t>
            </a:r>
            <a:r>
              <a:rPr lang="en-IN" sz="2400" dirty="0"/>
              <a:t>: 30)  </a:t>
            </a:r>
          </a:p>
          <a:p>
            <a:r>
              <a:rPr lang="en-IN" sz="2400" dirty="0"/>
              <a:t>        return label  </a:t>
            </a:r>
          </a:p>
          <a:p>
            <a:r>
              <a:rPr lang="en-IN" sz="2400" dirty="0"/>
              <a:t>    }() </a:t>
            </a:r>
          </a:p>
        </p:txBody>
      </p:sp>
    </p:spTree>
    <p:extLst>
      <p:ext uri="{BB962C8B-B14F-4D97-AF65-F5344CB8AC3E}">
        <p14:creationId xmlns:p14="http://schemas.microsoft.com/office/powerpoint/2010/main" val="23248091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Full Source Code</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23220"/>
          </a:xfrm>
          <a:prstGeom prst="rect">
            <a:avLst/>
          </a:prstGeom>
        </p:spPr>
        <p:txBody>
          <a:bodyPr wrap="square">
            <a:spAutoFit/>
          </a:bodyPr>
          <a:lstStyle/>
          <a:p>
            <a:pPr fontAlgn="base"/>
            <a:r>
              <a:rPr lang="en-US" sz="2800" dirty="0"/>
              <a:t> </a:t>
            </a:r>
          </a:p>
        </p:txBody>
      </p:sp>
      <p:sp>
        <p:nvSpPr>
          <p:cNvPr id="3" name="Rectangle 2"/>
          <p:cNvSpPr/>
          <p:nvPr/>
        </p:nvSpPr>
        <p:spPr>
          <a:xfrm>
            <a:off x="533400" y="1028343"/>
            <a:ext cx="8350046" cy="5262979"/>
          </a:xfrm>
          <a:prstGeom prst="rect">
            <a:avLst/>
          </a:prstGeom>
        </p:spPr>
        <p:txBody>
          <a:bodyPr wrap="square">
            <a:spAutoFit/>
          </a:bodyPr>
          <a:lstStyle/>
          <a:p>
            <a:r>
              <a:rPr lang="en-IN" sz="2400" dirty="0"/>
              <a:t>override </a:t>
            </a:r>
            <a:r>
              <a:rPr lang="en-IN" sz="2400" dirty="0" err="1"/>
              <a:t>func</a:t>
            </a:r>
            <a:r>
              <a:rPr lang="en-IN" sz="2400" dirty="0"/>
              <a:t> </a:t>
            </a:r>
            <a:r>
              <a:rPr lang="en-IN" sz="2400" dirty="0" err="1"/>
              <a:t>viewDidLoad</a:t>
            </a:r>
            <a:r>
              <a:rPr lang="en-IN" sz="2400" dirty="0"/>
              <a:t>() {  </a:t>
            </a:r>
          </a:p>
          <a:p>
            <a:r>
              <a:rPr lang="en-IN" sz="2400" dirty="0"/>
              <a:t>        </a:t>
            </a:r>
            <a:r>
              <a:rPr lang="en-IN" sz="2400" dirty="0" err="1"/>
              <a:t>super.viewDidLoad</a:t>
            </a:r>
            <a:r>
              <a:rPr lang="en-IN" sz="2400" dirty="0"/>
              <a:t>()  </a:t>
            </a:r>
          </a:p>
          <a:p>
            <a:r>
              <a:rPr lang="en-IN" sz="2400" dirty="0"/>
              <a:t>        </a:t>
            </a:r>
            <a:r>
              <a:rPr lang="en-IN" sz="2400" dirty="0" err="1"/>
              <a:t>manageUserLocation</a:t>
            </a:r>
            <a:r>
              <a:rPr lang="en-IN" sz="2400" dirty="0"/>
              <a:t>()  </a:t>
            </a:r>
          </a:p>
          <a:p>
            <a:r>
              <a:rPr lang="en-IN" sz="2400" dirty="0"/>
              <a:t>        </a:t>
            </a:r>
            <a:r>
              <a:rPr lang="en-IN" sz="2400" dirty="0" err="1"/>
              <a:t>locationLbl.frame</a:t>
            </a:r>
            <a:r>
              <a:rPr lang="en-IN" sz="2400" dirty="0"/>
              <a:t> = </a:t>
            </a:r>
            <a:r>
              <a:rPr lang="en-IN" sz="2400" dirty="0" err="1"/>
              <a:t>CGRect</a:t>
            </a:r>
            <a:r>
              <a:rPr lang="en-IN" sz="2400" dirty="0"/>
              <a:t>(x: 20, y: </a:t>
            </a:r>
            <a:r>
              <a:rPr lang="en-IN" sz="2400" dirty="0" err="1"/>
              <a:t>view.bounds.height</a:t>
            </a:r>
            <a:r>
              <a:rPr lang="en-IN" sz="2400" dirty="0"/>
              <a:t> / 2 - 100, width: </a:t>
            </a:r>
            <a:r>
              <a:rPr lang="en-IN" sz="2400" dirty="0" err="1"/>
              <a:t>view.bounds.width</a:t>
            </a:r>
            <a:r>
              <a:rPr lang="en-IN" sz="2400" dirty="0"/>
              <a:t> - 40, height: 120)  </a:t>
            </a:r>
          </a:p>
          <a:p>
            <a:r>
              <a:rPr lang="en-IN" sz="2400" dirty="0"/>
              <a:t>        </a:t>
            </a:r>
            <a:r>
              <a:rPr lang="en-IN" sz="2400" dirty="0" err="1"/>
              <a:t>view.addSubview</a:t>
            </a:r>
            <a:r>
              <a:rPr lang="en-IN" sz="2400" dirty="0"/>
              <a:t>(</a:t>
            </a:r>
            <a:r>
              <a:rPr lang="en-IN" sz="2400" dirty="0" err="1"/>
              <a:t>locationLbl</a:t>
            </a:r>
            <a:r>
              <a:rPr lang="en-IN" sz="2400" dirty="0"/>
              <a:t>)  </a:t>
            </a:r>
          </a:p>
          <a:p>
            <a:r>
              <a:rPr lang="en-IN" sz="2400" dirty="0"/>
              <a:t>    } </a:t>
            </a:r>
          </a:p>
          <a:p>
            <a:r>
              <a:rPr lang="en-IN" sz="2400" dirty="0" err="1"/>
              <a:t>func</a:t>
            </a:r>
            <a:r>
              <a:rPr lang="en-IN" sz="2400" dirty="0"/>
              <a:t> </a:t>
            </a:r>
            <a:r>
              <a:rPr lang="en-IN" sz="2400" dirty="0" err="1"/>
              <a:t>manageUserLocation</a:t>
            </a:r>
            <a:r>
              <a:rPr lang="en-IN" sz="2400" dirty="0"/>
              <a:t>(){  </a:t>
            </a:r>
          </a:p>
          <a:p>
            <a:r>
              <a:rPr lang="en-IN" sz="2400" dirty="0"/>
              <a:t>        location = </a:t>
            </a:r>
            <a:r>
              <a:rPr lang="en-IN" sz="2400" dirty="0" err="1"/>
              <a:t>CLLocationManager</a:t>
            </a:r>
            <a:r>
              <a:rPr lang="en-IN" sz="2400" dirty="0"/>
              <a:t>()  </a:t>
            </a:r>
          </a:p>
          <a:p>
            <a:r>
              <a:rPr lang="en-IN" sz="2400" dirty="0"/>
              <a:t>        </a:t>
            </a:r>
            <a:r>
              <a:rPr lang="en-IN" sz="2400" dirty="0" err="1"/>
              <a:t>location?.delegate</a:t>
            </a:r>
            <a:r>
              <a:rPr lang="en-IN" sz="2400" dirty="0"/>
              <a:t> = self  </a:t>
            </a:r>
          </a:p>
          <a:p>
            <a:r>
              <a:rPr lang="en-IN" sz="2400" dirty="0"/>
              <a:t>        location?.</a:t>
            </a:r>
            <a:r>
              <a:rPr lang="en-IN" sz="2400" dirty="0" err="1"/>
              <a:t>allowsBackgroundLocationUpdates</a:t>
            </a:r>
            <a:r>
              <a:rPr lang="en-IN" sz="2400" dirty="0"/>
              <a:t> = true  </a:t>
            </a:r>
          </a:p>
          <a:p>
            <a:r>
              <a:rPr lang="en-IN" sz="2400" dirty="0"/>
              <a:t>        location?.</a:t>
            </a:r>
            <a:r>
              <a:rPr lang="en-IN" sz="2400" dirty="0" err="1"/>
              <a:t>requestAlwaysAuthorization</a:t>
            </a:r>
            <a:r>
              <a:rPr lang="en-IN" sz="2400" dirty="0"/>
              <a:t>()  </a:t>
            </a:r>
          </a:p>
          <a:p>
            <a:r>
              <a:rPr lang="en-IN" sz="2400" dirty="0"/>
              <a:t>        location?.</a:t>
            </a:r>
            <a:r>
              <a:rPr lang="en-IN" sz="2400" dirty="0" err="1"/>
              <a:t>startUpdatingLocation</a:t>
            </a:r>
            <a:r>
              <a:rPr lang="en-IN" sz="2400" dirty="0"/>
              <a:t>()  </a:t>
            </a:r>
          </a:p>
          <a:p>
            <a:r>
              <a:rPr lang="en-IN" sz="2400" dirty="0"/>
              <a:t>    } </a:t>
            </a:r>
          </a:p>
        </p:txBody>
      </p:sp>
    </p:spTree>
    <p:extLst>
      <p:ext uri="{BB962C8B-B14F-4D97-AF65-F5344CB8AC3E}">
        <p14:creationId xmlns:p14="http://schemas.microsoft.com/office/powerpoint/2010/main" val="2477585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fontScale="90000"/>
          </a:bodyPr>
          <a:lstStyle/>
          <a:p>
            <a:pPr algn="l"/>
            <a:br>
              <a:rPr lang="en-IN" b="1" dirty="0"/>
            </a:br>
            <a:r>
              <a:rPr lang="en-IN" i="1" dirty="0">
                <a:solidFill>
                  <a:srgbClr val="FF0000"/>
                </a:solidFill>
              </a:rPr>
              <a:t>Full Source Code</a:t>
            </a:r>
            <a:br>
              <a:rPr lang="en-IN" b="1" dirty="0"/>
            </a:br>
            <a:endParaRPr lang="en-IN" i="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23220"/>
          </a:xfrm>
          <a:prstGeom prst="rect">
            <a:avLst/>
          </a:prstGeom>
        </p:spPr>
        <p:txBody>
          <a:bodyPr wrap="square">
            <a:spAutoFit/>
          </a:bodyPr>
          <a:lstStyle/>
          <a:p>
            <a:pPr fontAlgn="base"/>
            <a:r>
              <a:rPr lang="en-US" sz="2800" dirty="0"/>
              <a:t> </a:t>
            </a:r>
          </a:p>
        </p:txBody>
      </p:sp>
      <p:sp>
        <p:nvSpPr>
          <p:cNvPr id="3" name="Rectangle 2"/>
          <p:cNvSpPr/>
          <p:nvPr/>
        </p:nvSpPr>
        <p:spPr>
          <a:xfrm>
            <a:off x="533400" y="1028343"/>
            <a:ext cx="8350046" cy="4708981"/>
          </a:xfrm>
          <a:prstGeom prst="rect">
            <a:avLst/>
          </a:prstGeom>
        </p:spPr>
        <p:txBody>
          <a:bodyPr wrap="square">
            <a:spAutoFit/>
          </a:bodyPr>
          <a:lstStyle/>
          <a:p>
            <a:r>
              <a:rPr lang="en-IN" sz="2400" dirty="0"/>
              <a:t>extension </a:t>
            </a:r>
            <a:r>
              <a:rPr lang="en-IN" sz="2400" dirty="0" err="1"/>
              <a:t>ViewController</a:t>
            </a:r>
            <a:r>
              <a:rPr lang="en-IN" sz="2400" dirty="0"/>
              <a:t> : </a:t>
            </a:r>
            <a:r>
              <a:rPr lang="en-IN" sz="2400" dirty="0" err="1"/>
              <a:t>CLLocationManagerDelegate</a:t>
            </a:r>
            <a:r>
              <a:rPr lang="en-IN" sz="2400" dirty="0"/>
              <a:t>{  </a:t>
            </a:r>
          </a:p>
          <a:p>
            <a:r>
              <a:rPr lang="en-IN" sz="2400" dirty="0"/>
              <a:t>    </a:t>
            </a:r>
            <a:r>
              <a:rPr lang="en-IN" sz="2400" dirty="0" err="1"/>
              <a:t>func</a:t>
            </a:r>
            <a:r>
              <a:rPr lang="en-IN" sz="2400" dirty="0"/>
              <a:t> </a:t>
            </a:r>
            <a:r>
              <a:rPr lang="en-IN" sz="2400" dirty="0" err="1"/>
              <a:t>locationManager</a:t>
            </a:r>
            <a:r>
              <a:rPr lang="en-IN" sz="2400" dirty="0"/>
              <a:t>(_ manager: </a:t>
            </a:r>
            <a:r>
              <a:rPr lang="en-IN" sz="2400" dirty="0" err="1"/>
              <a:t>CLLocationManager</a:t>
            </a:r>
            <a:r>
              <a:rPr lang="en-IN" sz="2400" dirty="0"/>
              <a:t>, </a:t>
            </a:r>
            <a:r>
              <a:rPr lang="en-IN" sz="2400" dirty="0" err="1"/>
              <a:t>didUpdateLocations</a:t>
            </a:r>
            <a:r>
              <a:rPr lang="en-IN" sz="2400" dirty="0"/>
              <a:t> locations: [</a:t>
            </a:r>
            <a:r>
              <a:rPr lang="en-IN" sz="2400" dirty="0" err="1"/>
              <a:t>CLLocation</a:t>
            </a:r>
            <a:r>
              <a:rPr lang="en-IN" sz="2400" dirty="0"/>
              <a:t>]) {  </a:t>
            </a:r>
          </a:p>
          <a:p>
            <a:r>
              <a:rPr lang="en-IN" sz="2400" dirty="0"/>
              <a:t>        if let location = </a:t>
            </a:r>
            <a:r>
              <a:rPr lang="en-IN" sz="2400" dirty="0" err="1"/>
              <a:t>locations.last</a:t>
            </a:r>
            <a:r>
              <a:rPr lang="en-IN" sz="2400" dirty="0"/>
              <a:t> {  </a:t>
            </a:r>
          </a:p>
          <a:p>
            <a:r>
              <a:rPr lang="en-IN" sz="2400" dirty="0"/>
              <a:t>            </a:t>
            </a:r>
            <a:r>
              <a:rPr lang="en-IN" sz="2400" dirty="0" err="1"/>
              <a:t>locationLbl.text</a:t>
            </a:r>
            <a:r>
              <a:rPr lang="en-IN" sz="2400" dirty="0"/>
              <a:t> = "</a:t>
            </a:r>
            <a:r>
              <a:rPr lang="en-IN" sz="2400" dirty="0" err="1"/>
              <a:t>Lat</a:t>
            </a:r>
            <a:r>
              <a:rPr lang="en-IN" sz="2400" dirty="0"/>
              <a:t> : \(</a:t>
            </a:r>
            <a:r>
              <a:rPr lang="en-IN" sz="2400" dirty="0" err="1"/>
              <a:t>location.coordinate.latitude</a:t>
            </a:r>
            <a:r>
              <a:rPr lang="en-IN" sz="2400" dirty="0"/>
              <a:t>) \</a:t>
            </a:r>
            <a:r>
              <a:rPr lang="en-IN" sz="2400" dirty="0" err="1"/>
              <a:t>nLng</a:t>
            </a:r>
            <a:r>
              <a:rPr lang="en-IN" sz="2400" dirty="0"/>
              <a:t> : \(</a:t>
            </a:r>
            <a:r>
              <a:rPr lang="en-IN" sz="2400" dirty="0" err="1"/>
              <a:t>location.coordinate.longitude</a:t>
            </a:r>
            <a:r>
              <a:rPr lang="en-IN" sz="2400" dirty="0"/>
              <a:t>)"  </a:t>
            </a:r>
          </a:p>
          <a:p>
            <a:r>
              <a:rPr lang="en-IN" sz="2400" dirty="0"/>
              <a:t>        }  </a:t>
            </a:r>
          </a:p>
          <a:p>
            <a:r>
              <a:rPr lang="en-IN" sz="2400" dirty="0"/>
              <a:t>    }  </a:t>
            </a:r>
          </a:p>
          <a:p>
            <a:r>
              <a:rPr lang="en-IN" sz="2400" dirty="0"/>
              <a:t> } </a:t>
            </a:r>
          </a:p>
          <a:p>
            <a:r>
              <a:rPr lang="en-US" sz="2400" dirty="0"/>
              <a:t>}</a:t>
            </a:r>
          </a:p>
          <a:p>
            <a:endParaRPr lang="en-US" sz="2400" dirty="0"/>
          </a:p>
          <a:p>
            <a:pPr algn="ctr"/>
            <a:r>
              <a:rPr lang="en-US" sz="3600" dirty="0">
                <a:solidFill>
                  <a:srgbClr val="FF0000"/>
                </a:solidFill>
              </a:rPr>
              <a:t>End of Session 9</a:t>
            </a:r>
            <a:endParaRPr lang="en-IN" sz="3600" dirty="0">
              <a:solidFill>
                <a:srgbClr val="FF0000"/>
              </a:solidFill>
            </a:endParaRPr>
          </a:p>
        </p:txBody>
      </p:sp>
    </p:spTree>
    <p:extLst>
      <p:ext uri="{BB962C8B-B14F-4D97-AF65-F5344CB8AC3E}">
        <p14:creationId xmlns:p14="http://schemas.microsoft.com/office/powerpoint/2010/main" val="13478672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383458" y="1068695"/>
            <a:ext cx="8499988" cy="523220"/>
          </a:xfrm>
          <a:prstGeom prst="rect">
            <a:avLst/>
          </a:prstGeom>
        </p:spPr>
        <p:txBody>
          <a:bodyPr wrap="square">
            <a:spAutoFit/>
          </a:bodyPr>
          <a:lstStyle/>
          <a:p>
            <a:pPr fontAlgn="base"/>
            <a:r>
              <a:rPr lang="en-US" sz="2800" dirty="0"/>
              <a:t> </a:t>
            </a:r>
          </a:p>
        </p:txBody>
      </p:sp>
      <p:sp>
        <p:nvSpPr>
          <p:cNvPr id="3" name="Rectangle 2"/>
          <p:cNvSpPr/>
          <p:nvPr/>
        </p:nvSpPr>
        <p:spPr>
          <a:xfrm>
            <a:off x="685800" y="2971800"/>
            <a:ext cx="8350046" cy="1077218"/>
          </a:xfrm>
          <a:prstGeom prst="rect">
            <a:avLst/>
          </a:prstGeom>
        </p:spPr>
        <p:txBody>
          <a:bodyPr wrap="square">
            <a:spAutoFit/>
          </a:bodyPr>
          <a:lstStyle/>
          <a:p>
            <a:endParaRPr lang="en-US" sz="2400" dirty="0"/>
          </a:p>
          <a:p>
            <a:pPr algn="ctr"/>
            <a:r>
              <a:rPr lang="en-US" sz="4000" dirty="0">
                <a:solidFill>
                  <a:srgbClr val="FF0000"/>
                </a:solidFill>
              </a:rPr>
              <a:t>End of Unit - I</a:t>
            </a:r>
            <a:endParaRPr lang="en-IN" sz="4000" dirty="0">
              <a:solidFill>
                <a:srgbClr val="FF0000"/>
              </a:solidFill>
            </a:endParaRPr>
          </a:p>
        </p:txBody>
      </p:sp>
      <p:sp>
        <p:nvSpPr>
          <p:cNvPr id="4" name="Title 3"/>
          <p:cNvSpPr>
            <a:spLocks noGrp="1"/>
          </p:cNvSpPr>
          <p:nvPr>
            <p:ph type="ctrTitle"/>
          </p:nvPr>
        </p:nvSpPr>
        <p:spPr>
          <a:xfrm>
            <a:off x="137652" y="-164306"/>
            <a:ext cx="7772400" cy="1470025"/>
          </a:xfrm>
        </p:spPr>
        <p:txBody>
          <a:bodyPr/>
          <a:lstStyle/>
          <a:p>
            <a:endParaRPr lang="en-IN" dirty="0"/>
          </a:p>
        </p:txBody>
      </p:sp>
    </p:spTree>
    <p:extLst>
      <p:ext uri="{BB962C8B-B14F-4D97-AF65-F5344CB8AC3E}">
        <p14:creationId xmlns:p14="http://schemas.microsoft.com/office/powerpoint/2010/main" val="124713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5361"/>
            <a:ext cx="6076950" cy="865239"/>
          </a:xfrm>
        </p:spPr>
        <p:txBody>
          <a:bodyPr>
            <a:normAutofit/>
          </a:bodyPr>
          <a:lstStyle/>
          <a:p>
            <a:pPr algn="l"/>
            <a:r>
              <a:rPr lang="en-IN" i="1" dirty="0">
                <a:solidFill>
                  <a:srgbClr val="FF0000"/>
                </a:solidFill>
              </a:rPr>
              <a:t>Top Mobile OS in Market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381000" y="2667000"/>
            <a:ext cx="8153400" cy="1077218"/>
          </a:xfrm>
          <a:prstGeom prst="rect">
            <a:avLst/>
          </a:prstGeom>
        </p:spPr>
        <p:txBody>
          <a:bodyPr wrap="square">
            <a:spAutoFit/>
          </a:bodyPr>
          <a:lstStyle/>
          <a:p>
            <a:pPr marL="457200" indent="-457200">
              <a:buFont typeface="Arial" panose="020B0604020202020204" pitchFamily="34" charset="0"/>
              <a:buChar char="•"/>
            </a:pPr>
            <a:r>
              <a:rPr lang="en-IN" sz="3200" b="1" i="1" dirty="0"/>
              <a:t>Various Mobile Operating Systems in the market</a:t>
            </a:r>
          </a:p>
        </p:txBody>
      </p:sp>
    </p:spTree>
    <p:extLst>
      <p:ext uri="{BB962C8B-B14F-4D97-AF65-F5344CB8AC3E}">
        <p14:creationId xmlns:p14="http://schemas.microsoft.com/office/powerpoint/2010/main" val="1756224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1363</TotalTime>
  <Words>3436</Words>
  <Application>Microsoft Office PowerPoint</Application>
  <PresentationFormat>On-screen Show (4:3)</PresentationFormat>
  <Paragraphs>622</Paragraphs>
  <Slides>89</Slides>
  <Notes>70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18CSO107T- IOS DEVELOPMENT  Dr. C. Vijayakumaran Associate Professor/CSE Faculty ID: 102205 </vt:lpstr>
      <vt:lpstr>PowerPoint Presentation</vt:lpstr>
      <vt:lpstr>PowerPoint Presentation</vt:lpstr>
      <vt:lpstr>PowerPoint Presentation</vt:lpstr>
      <vt:lpstr>UNIT – I  Contents</vt:lpstr>
      <vt:lpstr>Session 1</vt:lpstr>
      <vt:lpstr>Top Mobile OS in Market </vt:lpstr>
      <vt:lpstr>Top Mobile OS in Market </vt:lpstr>
      <vt:lpstr>Top Mobile OS in Market </vt:lpstr>
      <vt:lpstr>Android OS</vt:lpstr>
      <vt:lpstr>Sailfish OS</vt:lpstr>
      <vt:lpstr>PostmarketOS</vt:lpstr>
      <vt:lpstr>LuneOS</vt:lpstr>
      <vt:lpstr> iOS </vt:lpstr>
      <vt:lpstr> KaiOS </vt:lpstr>
      <vt:lpstr> Tizen </vt:lpstr>
      <vt:lpstr>  Difference between  iOS and Android   </vt:lpstr>
      <vt:lpstr> Difference between  iOS and Android  </vt:lpstr>
      <vt:lpstr>  Difference between  iOS and Android   </vt:lpstr>
      <vt:lpstr>  Difference between  iOS and Android   </vt:lpstr>
      <vt:lpstr>          Session - 2  </vt:lpstr>
      <vt:lpstr>  iOS Architecture  </vt:lpstr>
      <vt:lpstr>  iOS Architecture  </vt:lpstr>
      <vt:lpstr>  Core OS Layer  </vt:lpstr>
      <vt:lpstr>  Core Service Layer  </vt:lpstr>
      <vt:lpstr>  Media Layer  </vt:lpstr>
      <vt:lpstr>  Cocoa Touch Layer  </vt:lpstr>
      <vt:lpstr>  The APP Bundle  </vt:lpstr>
      <vt:lpstr>  Session 3, 4 and 5  </vt:lpstr>
      <vt:lpstr>  History of iOS  </vt:lpstr>
      <vt:lpstr>  History of iOS  </vt:lpstr>
      <vt:lpstr>  History of iOS  </vt:lpstr>
      <vt:lpstr>  History of iOS  </vt:lpstr>
      <vt:lpstr>  History of iOS  </vt:lpstr>
      <vt:lpstr>  History of iOS  </vt:lpstr>
      <vt:lpstr>  History of iOS  </vt:lpstr>
      <vt:lpstr>  History of iOS  </vt:lpstr>
      <vt:lpstr>  History of iOS  </vt:lpstr>
      <vt:lpstr>  History of iOS  </vt:lpstr>
      <vt:lpstr>  History of iOS  </vt:lpstr>
      <vt:lpstr>  History of iOS  </vt:lpstr>
      <vt:lpstr>  History of iOS  </vt:lpstr>
      <vt:lpstr>  History of iOS  </vt:lpstr>
      <vt:lpstr>  History of iOS  </vt:lpstr>
      <vt:lpstr>  History of iOS  </vt:lpstr>
      <vt:lpstr> Session 6 </vt:lpstr>
      <vt:lpstr>  MVC Design Pattern  </vt:lpstr>
      <vt:lpstr>  MVC Architecture  </vt:lpstr>
      <vt:lpstr>  MVC Design Pattern  </vt:lpstr>
      <vt:lpstr>  MVC Design Pattern  </vt:lpstr>
      <vt:lpstr>  MVC Framework  </vt:lpstr>
      <vt:lpstr>  MVC Features  </vt:lpstr>
      <vt:lpstr> Example for MVC Model </vt:lpstr>
      <vt:lpstr>  Advantages  </vt:lpstr>
      <vt:lpstr>  Disadvantages  </vt:lpstr>
      <vt:lpstr>  Popular MVC Frameworks  </vt:lpstr>
      <vt:lpstr>  Session 7 and 8  </vt:lpstr>
      <vt:lpstr>  Application Life Cycle  </vt:lpstr>
      <vt:lpstr>Application Life Cycle</vt:lpstr>
      <vt:lpstr>  Application Life Cycle  </vt:lpstr>
      <vt:lpstr>  Application Life Cycle  </vt:lpstr>
      <vt:lpstr>  Application Life Cycle  </vt:lpstr>
      <vt:lpstr>  Application Life Cycle  </vt:lpstr>
      <vt:lpstr>  Application Life Cycle  </vt:lpstr>
      <vt:lpstr>  Application Life Cycle  </vt:lpstr>
      <vt:lpstr>  Application Life Cycle  </vt:lpstr>
      <vt:lpstr>  Application Life Cycle  </vt:lpstr>
      <vt:lpstr>  Application Life Cycle  </vt:lpstr>
      <vt:lpstr>  Application Life Cycle  </vt:lpstr>
      <vt:lpstr>  Session 9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A simple IOS Application </vt:lpstr>
      <vt:lpstr> Full Source Code </vt:lpstr>
      <vt:lpstr> Full Source Code </vt:lpstr>
      <vt:lpstr> Full Source Code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18CSS202J- COMPUTER COMMUNICATION</dc:title>
  <dc:creator>Admin</dc:creator>
  <cp:lastModifiedBy>Arunachalam N</cp:lastModifiedBy>
  <cp:revision>136</cp:revision>
  <dcterms:created xsi:type="dcterms:W3CDTF">2019-12-17T04:15:46Z</dcterms:created>
  <dcterms:modified xsi:type="dcterms:W3CDTF">2022-08-23T05:29:14Z</dcterms:modified>
</cp:coreProperties>
</file>