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7" r:id="rId2"/>
    <p:sldId id="258" r:id="rId3"/>
    <p:sldId id="310" r:id="rId4"/>
    <p:sldId id="311" r:id="rId5"/>
    <p:sldId id="371" r:id="rId6"/>
    <p:sldId id="319" r:id="rId7"/>
    <p:sldId id="372" r:id="rId8"/>
    <p:sldId id="373" r:id="rId9"/>
    <p:sldId id="312" r:id="rId10"/>
    <p:sldId id="313" r:id="rId11"/>
    <p:sldId id="314" r:id="rId12"/>
    <p:sldId id="316" r:id="rId13"/>
    <p:sldId id="317" r:id="rId14"/>
    <p:sldId id="318" r:id="rId15"/>
    <p:sldId id="374" r:id="rId16"/>
    <p:sldId id="376" r:id="rId17"/>
    <p:sldId id="375" r:id="rId18"/>
    <p:sldId id="380" r:id="rId19"/>
    <p:sldId id="377" r:id="rId20"/>
    <p:sldId id="378" r:id="rId21"/>
    <p:sldId id="379" r:id="rId22"/>
    <p:sldId id="331" r:id="rId23"/>
    <p:sldId id="402" r:id="rId24"/>
    <p:sldId id="403" r:id="rId25"/>
    <p:sldId id="404" r:id="rId26"/>
    <p:sldId id="405" r:id="rId27"/>
    <p:sldId id="425" r:id="rId28"/>
    <p:sldId id="426" r:id="rId29"/>
    <p:sldId id="427" r:id="rId30"/>
    <p:sldId id="428" r:id="rId31"/>
    <p:sldId id="429" r:id="rId32"/>
    <p:sldId id="430" r:id="rId33"/>
    <p:sldId id="406" r:id="rId34"/>
    <p:sldId id="407" r:id="rId35"/>
    <p:sldId id="410" r:id="rId36"/>
    <p:sldId id="411" r:id="rId37"/>
    <p:sldId id="412" r:id="rId38"/>
    <p:sldId id="431" r:id="rId39"/>
    <p:sldId id="413" r:id="rId40"/>
    <p:sldId id="432" r:id="rId41"/>
    <p:sldId id="414" r:id="rId42"/>
    <p:sldId id="416" r:id="rId43"/>
    <p:sldId id="417" r:id="rId44"/>
    <p:sldId id="418" r:id="rId45"/>
    <p:sldId id="419" r:id="rId46"/>
    <p:sldId id="420" r:id="rId47"/>
    <p:sldId id="399" r:id="rId48"/>
    <p:sldId id="385" r:id="rId49"/>
    <p:sldId id="386" r:id="rId50"/>
    <p:sldId id="381" r:id="rId51"/>
    <p:sldId id="382" r:id="rId52"/>
    <p:sldId id="383" r:id="rId53"/>
    <p:sldId id="384" r:id="rId54"/>
    <p:sldId id="387" r:id="rId55"/>
    <p:sldId id="388" r:id="rId56"/>
    <p:sldId id="389" r:id="rId57"/>
    <p:sldId id="390" r:id="rId58"/>
    <p:sldId id="391" r:id="rId59"/>
    <p:sldId id="323" r:id="rId60"/>
    <p:sldId id="392" r:id="rId61"/>
    <p:sldId id="393" r:id="rId62"/>
    <p:sldId id="394" r:id="rId63"/>
    <p:sldId id="395" r:id="rId64"/>
    <p:sldId id="396" r:id="rId65"/>
    <p:sldId id="397" r:id="rId66"/>
    <p:sldId id="398"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24" r:id="rId86"/>
    <p:sldId id="325" r:id="rId87"/>
    <p:sldId id="326" r:id="rId88"/>
    <p:sldId id="327" r:id="rId89"/>
    <p:sldId id="328" r:id="rId90"/>
    <p:sldId id="329" r:id="rId91"/>
    <p:sldId id="330"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433" r:id="rId109"/>
    <p:sldId id="421" r:id="rId110"/>
    <p:sldId id="422" r:id="rId111"/>
    <p:sldId id="423" r:id="rId112"/>
    <p:sldId id="424" r:id="rId113"/>
    <p:sldId id="401"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1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viewProps" Target="viewProps.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102" Type="http://schemas.openxmlformats.org/officeDocument/2006/relationships/slide" Target="slides/slide101.xml" /><Relationship Id="rId110" Type="http://schemas.openxmlformats.org/officeDocument/2006/relationships/slide" Target="slides/slide109.xml" /><Relationship Id="rId115"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tableStyles" Target="tableStyles.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D4EBD-F63D-4051-BE0A-BACDBEC863A8}" type="datetimeFigureOut">
              <a:rPr lang="en-US" smtClean="0"/>
              <a:pPr/>
              <a:t>9/20/2022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56CCF-C1D2-4644-A8E8-105839367FA3}" type="slidenum">
              <a:rPr lang="en-US" smtClean="0"/>
              <a:pPr/>
              <a:t>‹#›</a:t>
            </a:fld>
            <a:endParaRPr lang="en-US"/>
          </a:p>
        </p:txBody>
      </p:sp>
    </p:spTree>
    <p:extLst>
      <p:ext uri="{BB962C8B-B14F-4D97-AF65-F5344CB8AC3E}">
        <p14:creationId xmlns:p14="http://schemas.microsoft.com/office/powerpoint/2010/main" val="176651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7</a:t>
            </a:fld>
            <a:endParaRPr lang="en-US"/>
          </a:p>
        </p:txBody>
      </p:sp>
    </p:spTree>
    <p:extLst>
      <p:ext uri="{BB962C8B-B14F-4D97-AF65-F5344CB8AC3E}">
        <p14:creationId xmlns:p14="http://schemas.microsoft.com/office/powerpoint/2010/main" val="317701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C56CCF-C1D2-4644-A8E8-105839367FA3}" type="slidenum">
              <a:rPr lang="en-US" smtClean="0"/>
              <a:pPr/>
              <a:t>8</a:t>
            </a:fld>
            <a:endParaRPr lang="en-US"/>
          </a:p>
        </p:txBody>
      </p:sp>
    </p:spTree>
    <p:extLst>
      <p:ext uri="{BB962C8B-B14F-4D97-AF65-F5344CB8AC3E}">
        <p14:creationId xmlns:p14="http://schemas.microsoft.com/office/powerpoint/2010/main" val="244429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ED547B-29A5-4DDE-B844-9EE01CA30A8F}"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04E00C-C7C4-4065-B335-352E4776BAD2}"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A1970-6C19-4732-A79F-15E68F8B4048}"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824E1-FAA2-4D51-847D-48B51CE8DDE8}"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66B68B-D039-45C9-A5D6-658E73BE1A94}" type="datetime1">
              <a:rPr lang="en-US" smtClean="0"/>
              <a:pPr/>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1BBFFB-6C55-4360-957A-E23EEAD6D2FD}" type="datetime1">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0731FE-1828-4F3C-9BDF-19FF4F4B9984}" type="datetime1">
              <a:rPr lang="en-US" smtClean="0"/>
              <a:pPr/>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B38B0C-02AB-49B1-B20E-E8C8849FDABC}" type="datetime1">
              <a:rPr lang="en-US" smtClean="0"/>
              <a:pPr/>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A3236-D55A-45F2-BAD7-FC81B96530E9}" type="datetime1">
              <a:rPr lang="en-US" smtClean="0"/>
              <a:pPr/>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DF3BA4-6CD8-49E5-92DD-BD17448D21D8}" type="datetime1">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B4794-BB1E-4F7F-81AB-408430B8B473}" type="datetime1">
              <a:rPr lang="en-US" smtClean="0"/>
              <a:pPr/>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71E9E-17A7-4356-BB16-F7D293C4A5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FC601-BDF2-4DC7-A1C9-DFAE8D59EA46}" type="datetime1">
              <a:rPr lang="en-US" smtClean="0"/>
              <a:pPr/>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1E9E-17A7-4356-BB16-F7D293C4A5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1.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2.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4.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46.png" /></Relationships>
</file>

<file path=ppt/slides/_rels/slide105.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48.png" /></Relationships>
</file>

<file path=ppt/slides/_rels/slide106.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7.xml.rels><?xml version="1.0" encoding="UTF-8" standalone="yes"?>
<Relationships xmlns="http://schemas.openxmlformats.org/package/2006/relationships"><Relationship Id="rId3" Type="http://schemas.openxmlformats.org/officeDocument/2006/relationships/image" Target="../media/image50.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2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slideLayout" Target="../slideLayouts/slideLayout1.xml" /><Relationship Id="rId1" Type="http://schemas.openxmlformats.org/officeDocument/2006/relationships/themeOverride" Target="../theme/themeOverride2.xml" /></Relationships>
</file>

<file path=ppt/slides/_rels/slide2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4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5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6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7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19.png" /></Relationships>
</file>

<file path=ppt/slides/_rels/slide72.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28.png" /></Relationships>
</file>

<file path=ppt/slides/_rels/slide81.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2.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1.png" /></Relationships>
</file>

<file path=ppt/slides/_rels/slide83.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4.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4.png" /></Relationships>
</file>

<file path=ppt/slides/_rels/slide8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8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2.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4.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5.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8.png" /></Relationships>
</file>

<file path=ppt/slides/_rels/slide96.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98.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41.png" /></Relationships>
</file>

<file path=ppt/slides/_rels/slide99.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447800"/>
            <a:ext cx="7772400" cy="4270374"/>
          </a:xfrm>
        </p:spPr>
        <p:txBody>
          <a:bodyPr>
            <a:normAutofit/>
          </a:bodyPr>
          <a:lstStyle/>
          <a:p>
            <a:r>
              <a:rPr lang="en-IN" b="1" dirty="0">
                <a:solidFill>
                  <a:srgbClr val="FF0000"/>
                </a:solidFill>
              </a:rPr>
              <a:t>18CSO107T</a:t>
            </a:r>
            <a:r>
              <a:rPr lang="en-US" b="1" dirty="0">
                <a:solidFill>
                  <a:srgbClr val="FF0000"/>
                </a:solidFill>
                <a:latin typeface="Times New Roman" pitchFamily="18" charset="0"/>
                <a:cs typeface="Times New Roman" pitchFamily="18" charset="0"/>
              </a:rPr>
              <a:t>- </a:t>
            </a:r>
            <a:r>
              <a:rPr lang="en-IN" b="1" dirty="0">
                <a:solidFill>
                  <a:srgbClr val="FF0000"/>
                </a:solidFill>
              </a:rPr>
              <a:t>IOS DEVELOPMENT</a:t>
            </a:r>
            <a:br>
              <a:rPr lang="en-IN" dirty="0">
                <a:solidFill>
                  <a:srgbClr val="FF0000"/>
                </a:solidFill>
              </a:rPr>
            </a:br>
            <a:br>
              <a:rPr lang="en-IN" dirty="0">
                <a:solidFill>
                  <a:srgbClr val="FF0000"/>
                </a:solidFill>
              </a:rPr>
            </a:br>
            <a:r>
              <a:rPr lang="en-IN" dirty="0">
                <a:solidFill>
                  <a:srgbClr val="7030A0"/>
                </a:solidFill>
              </a:rPr>
              <a:t>Unit - 2</a:t>
            </a:r>
            <a:endParaRPr lang="en-US" b="1" dirty="0">
              <a:solidFill>
                <a:srgbClr val="7030A0"/>
              </a:solidFill>
              <a:latin typeface="Times New Roman" pitchFamily="18" charset="0"/>
              <a:cs typeface="Times New Roman" pitchFamily="18" charset="0"/>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Tree>
    <p:extLst>
      <p:ext uri="{BB962C8B-B14F-4D97-AF65-F5344CB8AC3E}">
        <p14:creationId xmlns:p14="http://schemas.microsoft.com/office/powerpoint/2010/main" val="29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Types in Swift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3539430"/>
          </a:xfrm>
          <a:prstGeom prst="rect">
            <a:avLst/>
          </a:prstGeom>
        </p:spPr>
        <p:txBody>
          <a:bodyPr wrap="square">
            <a:spAutoFit/>
          </a:bodyPr>
          <a:lstStyle/>
          <a:p>
            <a:pPr marL="457200" indent="-457200">
              <a:buFont typeface="Arial" panose="020B0604020202020204" pitchFamily="34" charset="0"/>
              <a:buChar char="•"/>
            </a:pPr>
            <a:r>
              <a:rPr lang="en-US" sz="2800" b="1" dirty="0"/>
              <a:t>Data types </a:t>
            </a:r>
            <a:r>
              <a:rPr lang="en-US" sz="2800" dirty="0"/>
              <a:t>- basic or primitive in other languages—such as types that represent numbers, characters, and strings—are actually named types, </a:t>
            </a:r>
          </a:p>
          <a:p>
            <a:pPr marL="457200" indent="-457200">
              <a:buFont typeface="Arial" panose="020B0604020202020204" pitchFamily="34" charset="0"/>
              <a:buChar char="•"/>
            </a:pPr>
            <a:r>
              <a:rPr lang="en-US" sz="2800" dirty="0"/>
              <a:t>They are defined and implemented in the Swift standard library using structures. </a:t>
            </a:r>
          </a:p>
          <a:p>
            <a:pPr marL="457200" indent="-457200">
              <a:buFont typeface="Arial" panose="020B0604020202020204" pitchFamily="34" charset="0"/>
              <a:buChar char="•"/>
            </a:pPr>
            <a:r>
              <a:rPr lang="en-US" sz="2800" dirty="0"/>
              <a:t>Because they’re named types, you can </a:t>
            </a:r>
            <a:r>
              <a:rPr lang="en-US" sz="2800" b="1" dirty="0"/>
              <a:t>extend</a:t>
            </a:r>
            <a:r>
              <a:rPr lang="en-US" sz="2800" dirty="0"/>
              <a:t> their behavior to suit the needs of your program, using an </a:t>
            </a:r>
            <a:r>
              <a:rPr lang="en-US" sz="2800" b="1" dirty="0"/>
              <a:t>extension</a:t>
            </a:r>
            <a:r>
              <a:rPr lang="en-US" sz="2800" dirty="0"/>
              <a:t> declaration.</a:t>
            </a:r>
            <a:endParaRPr lang="en-IN" sz="2800" i="1" dirty="0"/>
          </a:p>
        </p:txBody>
      </p:sp>
    </p:spTree>
    <p:extLst>
      <p:ext uri="{BB962C8B-B14F-4D97-AF65-F5344CB8AC3E}">
        <p14:creationId xmlns:p14="http://schemas.microsoft.com/office/powerpoint/2010/main" val="19888729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Inheritance</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206991" y="1237834"/>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Inheritance is the process of creating new classes from existing classes. The derived class (Child) inherits all the capabilities of the base class (Parent) and can add its own functionalities too.</a:t>
            </a:r>
          </a:p>
          <a:p>
            <a:pPr marL="457200" indent="-457200">
              <a:buFont typeface="Arial" panose="020B0604020202020204" pitchFamily="34" charset="0"/>
              <a:buChar char="•"/>
            </a:pPr>
            <a:r>
              <a:rPr lang="en-US" sz="2800" b="1" dirty="0"/>
              <a:t>Subclass</a:t>
            </a:r>
            <a:r>
              <a:rPr lang="en-US" sz="2800" dirty="0"/>
              <a:t>: If a class inherits properties, methods, and functions from another class, then it is called a subclass. It is also called as Child or Derived class</a:t>
            </a:r>
          </a:p>
          <a:p>
            <a:pPr marL="457200" indent="-457200">
              <a:buFont typeface="Arial" panose="020B0604020202020204" pitchFamily="34" charset="0"/>
              <a:buChar char="•"/>
            </a:pPr>
            <a:r>
              <a:rPr lang="en-US" sz="2800" b="1" dirty="0"/>
              <a:t>Superclass</a:t>
            </a:r>
            <a:r>
              <a:rPr lang="en-US" sz="2800" dirty="0"/>
              <a:t>: A class which contains properties, methods, and functions to let the other classes inherit from itself is called a superclass. It is also called as Base class or Parent Class</a:t>
            </a:r>
          </a:p>
        </p:txBody>
      </p:sp>
    </p:spTree>
    <p:extLst>
      <p:ext uri="{BB962C8B-B14F-4D97-AF65-F5344CB8AC3E}">
        <p14:creationId xmlns:p14="http://schemas.microsoft.com/office/powerpoint/2010/main" val="196770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Inheritance</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r>
              <a:rPr lang="en-US" sz="2800" dirty="0"/>
              <a:t>Output</a:t>
            </a:r>
          </a:p>
          <a:p>
            <a:r>
              <a:rPr lang="en-US" sz="2800" dirty="0"/>
              <a:t>Employee id is 94567, employee phone number is 9876543210</a:t>
            </a:r>
          </a:p>
        </p:txBody>
      </p:sp>
      <p:pic>
        <p:nvPicPr>
          <p:cNvPr id="3" name="Picture 2"/>
          <p:cNvPicPr>
            <a:picLocks noChangeAspect="1"/>
          </p:cNvPicPr>
          <p:nvPr/>
        </p:nvPicPr>
        <p:blipFill>
          <a:blip r:embed="rId3"/>
          <a:stretch>
            <a:fillRect/>
          </a:stretch>
        </p:blipFill>
        <p:spPr>
          <a:xfrm>
            <a:off x="440709" y="993773"/>
            <a:ext cx="8093691" cy="4340227"/>
          </a:xfrm>
          <a:prstGeom prst="rect">
            <a:avLst/>
          </a:prstGeom>
        </p:spPr>
      </p:pic>
    </p:spTree>
    <p:extLst>
      <p:ext uri="{BB962C8B-B14F-4D97-AF65-F5344CB8AC3E}">
        <p14:creationId xmlns:p14="http://schemas.microsoft.com/office/powerpoint/2010/main" val="14103657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Protocols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Protocols are like interfaces in other languages for methods, properties, and other requirement functionalities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Output    BMW X1 cannot fly</a:t>
            </a:r>
          </a:p>
        </p:txBody>
      </p:sp>
      <p:pic>
        <p:nvPicPr>
          <p:cNvPr id="4" name="Picture 3"/>
          <p:cNvPicPr>
            <a:picLocks noChangeAspect="1"/>
          </p:cNvPicPr>
          <p:nvPr/>
        </p:nvPicPr>
        <p:blipFill>
          <a:blip r:embed="rId3"/>
          <a:stretch>
            <a:fillRect/>
          </a:stretch>
        </p:blipFill>
        <p:spPr>
          <a:xfrm>
            <a:off x="685000" y="2386240"/>
            <a:ext cx="8001799" cy="3633560"/>
          </a:xfrm>
          <a:prstGeom prst="rect">
            <a:avLst/>
          </a:prstGeom>
        </p:spPr>
      </p:pic>
    </p:spTree>
    <p:extLst>
      <p:ext uri="{BB962C8B-B14F-4D97-AF65-F5344CB8AC3E}">
        <p14:creationId xmlns:p14="http://schemas.microsoft.com/office/powerpoint/2010/main" val="39887346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Extensions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1109773"/>
            <a:ext cx="8686800" cy="3108543"/>
          </a:xfrm>
          <a:prstGeom prst="rect">
            <a:avLst/>
          </a:prstGeom>
        </p:spPr>
        <p:txBody>
          <a:bodyPr wrap="square">
            <a:spAutoFit/>
          </a:bodyPr>
          <a:lstStyle/>
          <a:p>
            <a:pPr marL="457200" indent="-457200">
              <a:buFont typeface="Arial" panose="020B0604020202020204" pitchFamily="34" charset="0"/>
              <a:buChar char="•"/>
            </a:pPr>
            <a:r>
              <a:rPr lang="en-US" sz="2800" dirty="0"/>
              <a:t>Extensions are basically used to add the functionalities of an existing class, structure, or enumeration type. </a:t>
            </a:r>
          </a:p>
          <a:p>
            <a:pPr marL="457200" indent="-457200">
              <a:buFont typeface="Arial" panose="020B0604020202020204" pitchFamily="34" charset="0"/>
              <a:buChar char="•"/>
            </a:pPr>
            <a:r>
              <a:rPr lang="en-US" sz="2800" dirty="0"/>
              <a:t>With extensions, you can add computed properties and computed type properties, define and use new nested types, define instance and type methods, provide new initializers, define subscripts, and also make an existing type conform to a protocol. </a:t>
            </a:r>
          </a:p>
        </p:txBody>
      </p:sp>
    </p:spTree>
    <p:extLst>
      <p:ext uri="{BB962C8B-B14F-4D97-AF65-F5344CB8AC3E}">
        <p14:creationId xmlns:p14="http://schemas.microsoft.com/office/powerpoint/2010/main" val="31204136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Extensions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4832092"/>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Output</a:t>
            </a:r>
          </a:p>
        </p:txBody>
      </p:sp>
      <p:pic>
        <p:nvPicPr>
          <p:cNvPr id="3" name="Picture 2"/>
          <p:cNvPicPr>
            <a:picLocks noChangeAspect="1"/>
          </p:cNvPicPr>
          <p:nvPr/>
        </p:nvPicPr>
        <p:blipFill>
          <a:blip r:embed="rId3"/>
          <a:stretch>
            <a:fillRect/>
          </a:stretch>
        </p:blipFill>
        <p:spPr>
          <a:xfrm>
            <a:off x="533400" y="1639816"/>
            <a:ext cx="7924800" cy="3846583"/>
          </a:xfrm>
          <a:prstGeom prst="rect">
            <a:avLst/>
          </a:prstGeom>
        </p:spPr>
      </p:pic>
      <p:pic>
        <p:nvPicPr>
          <p:cNvPr id="4" name="Picture 3"/>
          <p:cNvPicPr>
            <a:picLocks noChangeAspect="1"/>
          </p:cNvPicPr>
          <p:nvPr/>
        </p:nvPicPr>
        <p:blipFill>
          <a:blip r:embed="rId4"/>
          <a:stretch>
            <a:fillRect/>
          </a:stretch>
        </p:blipFill>
        <p:spPr>
          <a:xfrm>
            <a:off x="1488280" y="5518417"/>
            <a:ext cx="3388519" cy="1269027"/>
          </a:xfrm>
          <a:prstGeom prst="rect">
            <a:avLst/>
          </a:prstGeom>
        </p:spPr>
      </p:pic>
    </p:spTree>
    <p:extLst>
      <p:ext uri="{BB962C8B-B14F-4D97-AF65-F5344CB8AC3E}">
        <p14:creationId xmlns:p14="http://schemas.microsoft.com/office/powerpoint/2010/main" val="39110223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Generics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Generic types are used to write flexible and reusable functions and types. So, </a:t>
            </a:r>
            <a:r>
              <a:rPr lang="en-US" sz="2800" dirty="0" err="1"/>
              <a:t>bascially</a:t>
            </a:r>
            <a:r>
              <a:rPr lang="en-US" sz="2800" dirty="0"/>
              <a:t>, you can use generics to avoid duplication.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Output  </a:t>
            </a:r>
          </a:p>
        </p:txBody>
      </p:sp>
      <p:pic>
        <p:nvPicPr>
          <p:cNvPr id="5" name="Picture 4"/>
          <p:cNvPicPr>
            <a:picLocks noChangeAspect="1"/>
          </p:cNvPicPr>
          <p:nvPr/>
        </p:nvPicPr>
        <p:blipFill>
          <a:blip r:embed="rId3"/>
          <a:stretch>
            <a:fillRect/>
          </a:stretch>
        </p:blipFill>
        <p:spPr>
          <a:xfrm>
            <a:off x="685800" y="2435635"/>
            <a:ext cx="7315200" cy="2974565"/>
          </a:xfrm>
          <a:prstGeom prst="rect">
            <a:avLst/>
          </a:prstGeom>
        </p:spPr>
      </p:pic>
      <p:pic>
        <p:nvPicPr>
          <p:cNvPr id="6" name="Picture 5"/>
          <p:cNvPicPr>
            <a:picLocks noChangeAspect="1"/>
          </p:cNvPicPr>
          <p:nvPr/>
        </p:nvPicPr>
        <p:blipFill>
          <a:blip r:embed="rId4"/>
          <a:stretch>
            <a:fillRect/>
          </a:stretch>
        </p:blipFill>
        <p:spPr>
          <a:xfrm>
            <a:off x="1066800" y="5766573"/>
            <a:ext cx="5638800" cy="1012462"/>
          </a:xfrm>
          <a:prstGeom prst="rect">
            <a:avLst/>
          </a:prstGeom>
        </p:spPr>
      </p:pic>
    </p:spTree>
    <p:extLst>
      <p:ext uri="{BB962C8B-B14F-4D97-AF65-F5344CB8AC3E}">
        <p14:creationId xmlns:p14="http://schemas.microsoft.com/office/powerpoint/2010/main" val="2359211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Enumerations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1384995"/>
          </a:xfrm>
          <a:prstGeom prst="rect">
            <a:avLst/>
          </a:prstGeom>
        </p:spPr>
        <p:txBody>
          <a:bodyPr wrap="square">
            <a:spAutoFit/>
          </a:bodyPr>
          <a:lstStyle/>
          <a:p>
            <a:pPr marL="457200" indent="-457200">
              <a:buFont typeface="Arial" panose="020B0604020202020204" pitchFamily="34" charset="0"/>
              <a:buChar char="•"/>
            </a:pPr>
            <a:r>
              <a:rPr lang="en-US" sz="2800" dirty="0"/>
              <a:t>An enumeration is a user-defined data type which consists of a set of related values. The keyword  </a:t>
            </a:r>
            <a:r>
              <a:rPr lang="en-US" sz="2800" b="1" dirty="0" err="1"/>
              <a:t>enum</a:t>
            </a:r>
            <a:r>
              <a:rPr lang="en-US" sz="2800" b="1" dirty="0"/>
              <a:t> </a:t>
            </a:r>
            <a:r>
              <a:rPr lang="en-US" sz="2800" dirty="0"/>
              <a:t>is used to define the enumerated data type. </a:t>
            </a:r>
          </a:p>
        </p:txBody>
      </p:sp>
      <p:pic>
        <p:nvPicPr>
          <p:cNvPr id="3" name="Picture 2"/>
          <p:cNvPicPr>
            <a:picLocks noChangeAspect="1"/>
          </p:cNvPicPr>
          <p:nvPr/>
        </p:nvPicPr>
        <p:blipFill>
          <a:blip r:embed="rId3"/>
          <a:stretch>
            <a:fillRect/>
          </a:stretch>
        </p:blipFill>
        <p:spPr>
          <a:xfrm>
            <a:off x="1272190" y="2595407"/>
            <a:ext cx="4671409" cy="3928771"/>
          </a:xfrm>
          <a:prstGeom prst="rect">
            <a:avLst/>
          </a:prstGeom>
        </p:spPr>
      </p:pic>
    </p:spTree>
    <p:extLst>
      <p:ext uri="{BB962C8B-B14F-4D97-AF65-F5344CB8AC3E}">
        <p14:creationId xmlns:p14="http://schemas.microsoft.com/office/powerpoint/2010/main" val="24409654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Enumerations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5693866"/>
          </a:xfrm>
          <a:prstGeom prst="rect">
            <a:avLst/>
          </a:prstGeom>
        </p:spPr>
        <p:txBody>
          <a:bodyPr wrap="square">
            <a:spAutoFit/>
          </a:bodyPr>
          <a:lstStyle/>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Output</a:t>
            </a:r>
          </a:p>
          <a:p>
            <a:r>
              <a:rPr lang="en-US" sz="2800" dirty="0"/>
              <a:t>	2</a:t>
            </a:r>
          </a:p>
          <a:p>
            <a:r>
              <a:rPr lang="en-US" sz="2800" dirty="0"/>
              <a:t>	1</a:t>
            </a:r>
          </a:p>
          <a:p>
            <a:r>
              <a:rPr lang="en-US" sz="2800" dirty="0"/>
              <a:t>	</a:t>
            </a:r>
            <a:r>
              <a:rPr lang="en-US" sz="2800" dirty="0" err="1"/>
              <a:t>Favourite</a:t>
            </a:r>
            <a:r>
              <a:rPr lang="en-US" sz="2800" dirty="0"/>
              <a:t> color is green</a:t>
            </a:r>
          </a:p>
          <a:p>
            <a:r>
              <a:rPr lang="en-US" sz="2800" dirty="0"/>
              <a:t>	green </a:t>
            </a:r>
          </a:p>
        </p:txBody>
      </p:sp>
      <p:pic>
        <p:nvPicPr>
          <p:cNvPr id="4" name="Picture 3"/>
          <p:cNvPicPr>
            <a:picLocks noChangeAspect="1"/>
          </p:cNvPicPr>
          <p:nvPr/>
        </p:nvPicPr>
        <p:blipFill>
          <a:blip r:embed="rId3"/>
          <a:stretch>
            <a:fillRect/>
          </a:stretch>
        </p:blipFill>
        <p:spPr>
          <a:xfrm>
            <a:off x="1600200" y="1340444"/>
            <a:ext cx="5181600" cy="2998140"/>
          </a:xfrm>
          <a:prstGeom prst="rect">
            <a:avLst/>
          </a:prstGeom>
        </p:spPr>
      </p:pic>
    </p:spTree>
    <p:extLst>
      <p:ext uri="{BB962C8B-B14F-4D97-AF65-F5344CB8AC3E}">
        <p14:creationId xmlns:p14="http://schemas.microsoft.com/office/powerpoint/2010/main" val="28065258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Subscripting Dictionaries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Subscripting an array beyond its bounds causes a trap.</a:t>
            </a:r>
          </a:p>
          <a:p>
            <a:pPr marL="457200" indent="-457200">
              <a:buFont typeface="Arial" panose="020B0604020202020204" pitchFamily="34" charset="0"/>
              <a:buChar char="•"/>
            </a:pPr>
            <a:r>
              <a:rPr lang="en-US" sz="2800" dirty="0"/>
              <a:t>The result of subscripting a dictionary is an optional</a:t>
            </a:r>
          </a:p>
          <a:p>
            <a:r>
              <a:rPr lang="en-US" sz="2800" dirty="0"/>
              <a:t>let </a:t>
            </a:r>
            <a:r>
              <a:rPr lang="en-US" sz="2800" dirty="0" err="1"/>
              <a:t>nameByParkingSpace</a:t>
            </a:r>
            <a:r>
              <a:rPr lang="en-US" sz="2800" dirty="0"/>
              <a:t> = [13: "Alice", 27: "Bob"] </a:t>
            </a:r>
          </a:p>
          <a:p>
            <a:r>
              <a:rPr lang="en-US" sz="2800" dirty="0"/>
              <a:t>		//[13: "Alice", 27: "Bob"]</a:t>
            </a:r>
          </a:p>
          <a:p>
            <a:r>
              <a:rPr lang="en-US" sz="2800" dirty="0"/>
              <a:t>let space13Assignee: String? = </a:t>
            </a:r>
            <a:r>
              <a:rPr lang="en-US" sz="2800" dirty="0" err="1"/>
              <a:t>nameByParkingSpace</a:t>
            </a:r>
            <a:r>
              <a:rPr lang="en-US" sz="2800" dirty="0"/>
              <a:t>[13]   		//"Alice"</a:t>
            </a:r>
          </a:p>
          <a:p>
            <a:r>
              <a:rPr lang="en-US" sz="2800" dirty="0"/>
              <a:t>let space42Assignee: String? = </a:t>
            </a:r>
            <a:r>
              <a:rPr lang="en-US" sz="2800" dirty="0" err="1"/>
              <a:t>nameByParkingSpace</a:t>
            </a:r>
            <a:r>
              <a:rPr lang="en-US" sz="2800" dirty="0"/>
              <a:t>[42] 			//nil</a:t>
            </a:r>
          </a:p>
          <a:p>
            <a:pPr marL="457200" indent="-457200">
              <a:buFont typeface="Arial" panose="020B0604020202020204" pitchFamily="34" charset="0"/>
              <a:buChar char="•"/>
            </a:pPr>
            <a:r>
              <a:rPr lang="en-US" sz="2800" dirty="0"/>
              <a:t>If the key is not in the dictionary, the result will be nil</a:t>
            </a:r>
          </a:p>
          <a:p>
            <a:pPr marL="457200" indent="-457200">
              <a:buFont typeface="Arial" panose="020B0604020202020204" pitchFamily="34" charset="0"/>
              <a:buChar char="•"/>
            </a:pPr>
            <a:r>
              <a:rPr lang="en-US" sz="2800" dirty="0"/>
              <a:t>As with other </a:t>
            </a:r>
            <a:r>
              <a:rPr lang="en-US" sz="2800" dirty="0" err="1"/>
              <a:t>optionals</a:t>
            </a:r>
            <a:r>
              <a:rPr lang="en-US" sz="2800" dirty="0"/>
              <a:t>, it is common to use </a:t>
            </a:r>
            <a:r>
              <a:rPr lang="en-US" sz="2800" b="1" dirty="0"/>
              <a:t>if-let</a:t>
            </a:r>
            <a:r>
              <a:rPr lang="en-US" sz="2800" dirty="0"/>
              <a:t> when subscripting a dictionary</a:t>
            </a:r>
          </a:p>
          <a:p>
            <a:r>
              <a:rPr lang="en-US" sz="2800" dirty="0"/>
              <a:t>	if let space13Assignee = </a:t>
            </a:r>
            <a:r>
              <a:rPr lang="en-US" sz="2800" dirty="0" err="1"/>
              <a:t>nameByParkingSpace</a:t>
            </a:r>
            <a:r>
              <a:rPr lang="en-US" sz="2800" dirty="0"/>
              <a:t>[13] {</a:t>
            </a:r>
          </a:p>
          <a:p>
            <a:r>
              <a:rPr lang="en-US" sz="2800" dirty="0"/>
              <a:t>		print("Key 13 is assigned in the dictionary!") }</a:t>
            </a:r>
          </a:p>
        </p:txBody>
      </p:sp>
    </p:spTree>
    <p:extLst>
      <p:ext uri="{BB962C8B-B14F-4D97-AF65-F5344CB8AC3E}">
        <p14:creationId xmlns:p14="http://schemas.microsoft.com/office/powerpoint/2010/main" val="17151729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Subscripting Dictionaries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5262979"/>
          </a:xfrm>
          <a:prstGeom prst="rect">
            <a:avLst/>
          </a:prstGeom>
        </p:spPr>
        <p:txBody>
          <a:bodyPr wrap="square">
            <a:spAutoFit/>
          </a:bodyPr>
          <a:lstStyle/>
          <a:p>
            <a:pPr marL="457200" indent="-457200">
              <a:buFont typeface="Arial" panose="020B0604020202020204" pitchFamily="34" charset="0"/>
              <a:buChar char="•"/>
            </a:pPr>
            <a:r>
              <a:rPr lang="en-US" sz="2800" dirty="0"/>
              <a:t> Consider the Dictionary declaration</a:t>
            </a:r>
          </a:p>
          <a:p>
            <a:r>
              <a:rPr lang="en-US" sz="2800" dirty="0"/>
              <a:t>	</a:t>
            </a:r>
            <a:r>
              <a:rPr lang="en-US" sz="2800" dirty="0" err="1"/>
              <a:t>var</a:t>
            </a:r>
            <a:r>
              <a:rPr lang="en-US" sz="2800" dirty="0"/>
              <a:t> scores = [</a:t>
            </a:r>
          </a:p>
          <a:p>
            <a:r>
              <a:rPr lang="en-US" sz="2800" dirty="0"/>
              <a:t>		"</a:t>
            </a:r>
            <a:r>
              <a:rPr lang="en-US" sz="2800" dirty="0" err="1"/>
              <a:t>arthur</a:t>
            </a:r>
            <a:r>
              <a:rPr lang="en-US" sz="2800" dirty="0"/>
              <a:t>":   42,</a:t>
            </a:r>
          </a:p>
          <a:p>
            <a:r>
              <a:rPr lang="en-US" sz="2800" dirty="0"/>
              <a:t>		"ford":     99</a:t>
            </a:r>
          </a:p>
          <a:p>
            <a:r>
              <a:rPr lang="en-US" sz="2800" dirty="0"/>
              <a:t>		"</a:t>
            </a:r>
            <a:r>
              <a:rPr lang="en-US" sz="2800" dirty="0" err="1"/>
              <a:t>trillian</a:t>
            </a:r>
            <a:r>
              <a:rPr lang="en-US" sz="2800" dirty="0"/>
              <a:t>": 314</a:t>
            </a:r>
          </a:p>
          <a:p>
            <a:r>
              <a:rPr lang="en-US" sz="2800" dirty="0"/>
              <a:t>			]</a:t>
            </a:r>
          </a:p>
          <a:p>
            <a:pPr marL="457200" indent="-457200">
              <a:buFont typeface="Arial" panose="020B0604020202020204" pitchFamily="34" charset="0"/>
              <a:buChar char="•"/>
            </a:pPr>
            <a:r>
              <a:rPr lang="en-US" sz="2800" dirty="0"/>
              <a:t>The scores dictionary has keys of type String and values of type Int. You could say that it associates person names with a score, i.e. Arthur has scored 42 points.</a:t>
            </a:r>
          </a:p>
          <a:p>
            <a:pPr marL="457200" indent="-457200">
              <a:buFont typeface="Arial" panose="020B0604020202020204" pitchFamily="34" charset="0"/>
              <a:buChar char="•"/>
            </a:pPr>
            <a:r>
              <a:rPr lang="en-US" sz="2800" dirty="0"/>
              <a:t>You can now refer to any of the members in this collection by using subscript syntax. With subscript syntax, you can get a value, as well as set it. </a:t>
            </a:r>
          </a:p>
        </p:txBody>
      </p:sp>
    </p:spTree>
    <p:extLst>
      <p:ext uri="{BB962C8B-B14F-4D97-AF65-F5344CB8AC3E}">
        <p14:creationId xmlns:p14="http://schemas.microsoft.com/office/powerpoint/2010/main" val="75983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Types in Swift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A </a:t>
            </a:r>
            <a:r>
              <a:rPr lang="en-US" sz="2800" b="1" dirty="0"/>
              <a:t>compound type </a:t>
            </a:r>
            <a:r>
              <a:rPr lang="en-US" sz="2800" dirty="0"/>
              <a:t>is a type without a name, defined in the Swift language itself. </a:t>
            </a:r>
          </a:p>
          <a:p>
            <a:pPr marL="457200" indent="-457200">
              <a:buFont typeface="Arial" panose="020B0604020202020204" pitchFamily="34" charset="0"/>
              <a:buChar char="•"/>
            </a:pPr>
            <a:r>
              <a:rPr lang="en-US" sz="2800" dirty="0"/>
              <a:t>There are two compound types: </a:t>
            </a:r>
            <a:r>
              <a:rPr lang="en-US" sz="2800" b="1" dirty="0"/>
              <a:t>function types </a:t>
            </a:r>
            <a:r>
              <a:rPr lang="en-US" sz="2800" dirty="0"/>
              <a:t>and </a:t>
            </a:r>
            <a:r>
              <a:rPr lang="en-US" sz="2800" b="1" dirty="0"/>
              <a:t>tuple types</a:t>
            </a:r>
            <a:r>
              <a:rPr lang="en-US" sz="2800" dirty="0"/>
              <a:t>. </a:t>
            </a:r>
          </a:p>
          <a:p>
            <a:pPr marL="457200" indent="-457200">
              <a:buFont typeface="Arial" panose="020B0604020202020204" pitchFamily="34" charset="0"/>
              <a:buChar char="•"/>
            </a:pPr>
            <a:r>
              <a:rPr lang="en-US" sz="2800" dirty="0"/>
              <a:t>A compound type may contain </a:t>
            </a:r>
            <a:r>
              <a:rPr lang="en-US" sz="2800" b="1" dirty="0"/>
              <a:t>named types </a:t>
            </a:r>
            <a:r>
              <a:rPr lang="en-US" sz="2800" dirty="0"/>
              <a:t>and </a:t>
            </a:r>
            <a:r>
              <a:rPr lang="en-US" sz="2800" b="1" dirty="0"/>
              <a:t>other compound types</a:t>
            </a:r>
            <a:r>
              <a:rPr lang="en-US" sz="2800" dirty="0"/>
              <a:t>. </a:t>
            </a:r>
          </a:p>
          <a:p>
            <a:pPr marL="457200" indent="-457200">
              <a:buFont typeface="Arial" panose="020B0604020202020204" pitchFamily="34" charset="0"/>
              <a:buChar char="•"/>
            </a:pPr>
            <a:r>
              <a:rPr lang="en-US" sz="2800" dirty="0"/>
              <a:t>For example, the tuple type (</a:t>
            </a:r>
            <a:r>
              <a:rPr lang="en-US" sz="2800" dirty="0" err="1"/>
              <a:t>Int</a:t>
            </a:r>
            <a:r>
              <a:rPr lang="en-US" sz="2800" dirty="0"/>
              <a:t>, (</a:t>
            </a:r>
            <a:r>
              <a:rPr lang="en-US" sz="2800" dirty="0" err="1"/>
              <a:t>Int</a:t>
            </a:r>
            <a:r>
              <a:rPr lang="en-US" sz="2800" dirty="0"/>
              <a:t>, </a:t>
            </a:r>
            <a:r>
              <a:rPr lang="en-US" sz="2800" dirty="0" err="1"/>
              <a:t>Int</a:t>
            </a:r>
            <a:r>
              <a:rPr lang="en-US" sz="2800" dirty="0"/>
              <a:t>)) contains two elements: The first is the named type </a:t>
            </a:r>
            <a:r>
              <a:rPr lang="en-US" sz="2800" dirty="0" err="1"/>
              <a:t>Int</a:t>
            </a:r>
            <a:r>
              <a:rPr lang="en-US" sz="2800" dirty="0"/>
              <a:t>, and the second is another compound type (</a:t>
            </a:r>
            <a:r>
              <a:rPr lang="en-US" sz="2800" dirty="0" err="1"/>
              <a:t>Int</a:t>
            </a:r>
            <a:r>
              <a:rPr lang="en-US" sz="2800" dirty="0"/>
              <a:t>, </a:t>
            </a:r>
            <a:r>
              <a:rPr lang="en-US" sz="2800" dirty="0" err="1"/>
              <a:t>Int</a:t>
            </a:r>
            <a:r>
              <a:rPr lang="en-US" sz="2800" dirty="0"/>
              <a:t>).</a:t>
            </a:r>
          </a:p>
          <a:p>
            <a:pPr marL="457200" indent="-457200">
              <a:buFont typeface="Arial" panose="020B0604020202020204" pitchFamily="34" charset="0"/>
              <a:buChar char="•"/>
            </a:pPr>
            <a:r>
              <a:rPr lang="en-US" sz="2800" dirty="0"/>
              <a:t>You can put parentheses around a named type or a compound type. </a:t>
            </a:r>
            <a:endParaRPr lang="en-IN" sz="2800" dirty="0"/>
          </a:p>
        </p:txBody>
      </p:sp>
    </p:spTree>
    <p:extLst>
      <p:ext uri="{BB962C8B-B14F-4D97-AF65-F5344CB8AC3E}">
        <p14:creationId xmlns:p14="http://schemas.microsoft.com/office/powerpoint/2010/main" val="40907495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Subscripting Dictionaries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5693866"/>
          </a:xfrm>
          <a:prstGeom prst="rect">
            <a:avLst/>
          </a:prstGeom>
        </p:spPr>
        <p:txBody>
          <a:bodyPr wrap="square">
            <a:spAutoFit/>
          </a:bodyPr>
          <a:lstStyle/>
          <a:p>
            <a:r>
              <a:rPr lang="en-US" sz="2800" b="1" dirty="0"/>
              <a:t>Getting and Setting Values</a:t>
            </a:r>
          </a:p>
          <a:p>
            <a:pPr marL="457200" indent="-457200">
              <a:buFont typeface="Arial" panose="020B0604020202020204" pitchFamily="34" charset="0"/>
              <a:buChar char="•"/>
            </a:pPr>
            <a:r>
              <a:rPr lang="en-US" sz="2800" dirty="0"/>
              <a:t>You get a value like this:</a:t>
            </a:r>
          </a:p>
          <a:p>
            <a:r>
              <a:rPr lang="en-US" sz="2800" dirty="0"/>
              <a:t>	let score = scores["</a:t>
            </a:r>
            <a:r>
              <a:rPr lang="en-US" sz="2800" dirty="0" err="1"/>
              <a:t>arthur</a:t>
            </a:r>
            <a:r>
              <a:rPr lang="en-US" sz="2800" dirty="0"/>
              <a:t>"]</a:t>
            </a:r>
          </a:p>
          <a:p>
            <a:r>
              <a:rPr lang="en-US" sz="2800" dirty="0"/>
              <a:t>	print(score)</a:t>
            </a:r>
          </a:p>
          <a:p>
            <a:r>
              <a:rPr lang="en-US" sz="2800" dirty="0"/>
              <a:t>	// Output: 42</a:t>
            </a:r>
          </a:p>
          <a:p>
            <a:endParaRPr lang="en-US" sz="2800" dirty="0"/>
          </a:p>
          <a:p>
            <a:pPr marL="457200" indent="-457200">
              <a:buFont typeface="Arial" panose="020B0604020202020204" pitchFamily="34" charset="0"/>
              <a:buChar char="•"/>
            </a:pPr>
            <a:r>
              <a:rPr lang="en-US" sz="2800" dirty="0"/>
              <a:t>You set a value like this:</a:t>
            </a:r>
          </a:p>
          <a:p>
            <a:r>
              <a:rPr lang="en-US" sz="2800" dirty="0"/>
              <a:t>	scores["</a:t>
            </a:r>
            <a:r>
              <a:rPr lang="en-US" sz="2800" dirty="0" err="1"/>
              <a:t>arthur</a:t>
            </a:r>
            <a:r>
              <a:rPr lang="en-US" sz="2800" dirty="0"/>
              <a:t>"] = 101</a:t>
            </a:r>
          </a:p>
          <a:p>
            <a:r>
              <a:rPr lang="en-US" sz="2800" dirty="0"/>
              <a:t>	print(scores["</a:t>
            </a:r>
            <a:r>
              <a:rPr lang="en-US" sz="2800" dirty="0" err="1"/>
              <a:t>arthur</a:t>
            </a:r>
            <a:r>
              <a:rPr lang="en-US" sz="2800" dirty="0"/>
              <a:t>"])</a:t>
            </a:r>
          </a:p>
          <a:p>
            <a:r>
              <a:rPr lang="en-US" sz="2800" dirty="0"/>
              <a:t>	// Output: 101 </a:t>
            </a:r>
          </a:p>
          <a:p>
            <a:pPr marL="457200" indent="-457200">
              <a:buFont typeface="Arial" panose="020B0604020202020204" pitchFamily="34" charset="0"/>
              <a:buChar char="•"/>
            </a:pPr>
            <a:r>
              <a:rPr lang="en-US" sz="2800" dirty="0"/>
              <a:t>The scores["</a:t>
            </a:r>
            <a:r>
              <a:rPr lang="en-US" sz="2800" dirty="0" err="1"/>
              <a:t>arthur</a:t>
            </a:r>
            <a:r>
              <a:rPr lang="en-US" sz="2800" dirty="0"/>
              <a:t>"] code is called subscript syntax. </a:t>
            </a:r>
          </a:p>
          <a:p>
            <a:pPr marL="457200" indent="-457200">
              <a:buFont typeface="Arial" panose="020B0604020202020204" pitchFamily="34" charset="0"/>
              <a:buChar char="•"/>
            </a:pPr>
            <a:r>
              <a:rPr lang="en-US" sz="2800" dirty="0"/>
              <a:t>Technically, a subscript is used to access the members of a collection.</a:t>
            </a:r>
          </a:p>
        </p:txBody>
      </p:sp>
    </p:spTree>
    <p:extLst>
      <p:ext uri="{BB962C8B-B14F-4D97-AF65-F5344CB8AC3E}">
        <p14:creationId xmlns:p14="http://schemas.microsoft.com/office/powerpoint/2010/main" val="19354330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Subscripting Dictionaries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5262979"/>
          </a:xfrm>
          <a:prstGeom prst="rect">
            <a:avLst/>
          </a:prstGeom>
        </p:spPr>
        <p:txBody>
          <a:bodyPr wrap="square">
            <a:spAutoFit/>
          </a:bodyPr>
          <a:lstStyle/>
          <a:p>
            <a:pPr marL="457200" indent="-457200">
              <a:buFont typeface="Arial" panose="020B0604020202020204" pitchFamily="34" charset="0"/>
              <a:buChar char="•"/>
            </a:pPr>
            <a:r>
              <a:rPr lang="en-US" sz="2800" dirty="0"/>
              <a:t>A subscript consists of:</a:t>
            </a:r>
          </a:p>
          <a:p>
            <a:pPr marL="914400" lvl="1" indent="-457200">
              <a:buFont typeface="Arial" panose="020B0604020202020204" pitchFamily="34" charset="0"/>
              <a:buChar char="•"/>
            </a:pPr>
            <a:r>
              <a:rPr lang="en-US" sz="2800" dirty="0"/>
              <a:t>A variable or constant, containing a collection, such as scores</a:t>
            </a:r>
          </a:p>
          <a:p>
            <a:pPr marL="914400" lvl="1" indent="-457200">
              <a:buFont typeface="Arial" panose="020B0604020202020204" pitchFamily="34" charset="0"/>
              <a:buChar char="•"/>
            </a:pPr>
            <a:r>
              <a:rPr lang="en-US" sz="2800" dirty="0"/>
              <a:t>2 square brackets [ and ]</a:t>
            </a:r>
          </a:p>
          <a:p>
            <a:pPr marL="914400" lvl="1" indent="-457200">
              <a:buFont typeface="Arial" panose="020B0604020202020204" pitchFamily="34" charset="0"/>
              <a:buChar char="•"/>
            </a:pPr>
            <a:r>
              <a:rPr lang="en-US" sz="2800" dirty="0"/>
              <a:t>A key or index inside the brackets</a:t>
            </a:r>
          </a:p>
          <a:p>
            <a:pPr marL="457200" indent="-457200">
              <a:buFont typeface="Arial" panose="020B0604020202020204" pitchFamily="34" charset="0"/>
              <a:buChar char="•"/>
            </a:pPr>
            <a:r>
              <a:rPr lang="en-US" sz="2800" dirty="0"/>
              <a:t>Like this:</a:t>
            </a:r>
          </a:p>
          <a:p>
            <a:r>
              <a:rPr lang="en-US" sz="2800" dirty="0"/>
              <a:t>	scores["</a:t>
            </a:r>
            <a:r>
              <a:rPr lang="en-US" sz="2800" dirty="0" err="1"/>
              <a:t>arthur</a:t>
            </a:r>
            <a:r>
              <a:rPr lang="en-US" sz="2800" dirty="0"/>
              <a:t>"] = 101</a:t>
            </a:r>
          </a:p>
          <a:p>
            <a:r>
              <a:rPr lang="en-US" sz="2800" dirty="0"/>
              <a:t>	collection[key] = …</a:t>
            </a:r>
          </a:p>
          <a:p>
            <a:pPr marL="457200" indent="-457200">
              <a:buFont typeface="Arial" panose="020B0604020202020204" pitchFamily="34" charset="0"/>
              <a:buChar char="•"/>
            </a:pPr>
            <a:r>
              <a:rPr lang="en-US" sz="2800" dirty="0"/>
              <a:t>In Swift, you can use subscripts for arrays, dictionaries, sets, collections, sequences, and even strings </a:t>
            </a:r>
          </a:p>
          <a:p>
            <a:pPr marL="457200" indent="-457200">
              <a:buFont typeface="Arial" panose="020B0604020202020204" pitchFamily="34" charset="0"/>
              <a:buChar char="•"/>
            </a:pPr>
            <a:r>
              <a:rPr lang="en-US" sz="2800" dirty="0"/>
              <a:t>You can also implement your own subscripts with the </a:t>
            </a:r>
            <a:r>
              <a:rPr lang="en-US" sz="2800" b="1" dirty="0"/>
              <a:t>subscript</a:t>
            </a:r>
            <a:r>
              <a:rPr lang="en-US" sz="2800" dirty="0"/>
              <a:t> function</a:t>
            </a:r>
          </a:p>
        </p:txBody>
      </p:sp>
    </p:spTree>
    <p:extLst>
      <p:ext uri="{BB962C8B-B14F-4D97-AF65-F5344CB8AC3E}">
        <p14:creationId xmlns:p14="http://schemas.microsoft.com/office/powerpoint/2010/main" val="252240265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4" y="21061"/>
            <a:ext cx="7829550" cy="841374"/>
          </a:xfrm>
        </p:spPr>
        <p:txBody>
          <a:bodyPr>
            <a:normAutofit/>
          </a:bodyPr>
          <a:lstStyle/>
          <a:p>
            <a:pPr algn="l"/>
            <a:r>
              <a:rPr lang="en-IN" sz="4000" dirty="0">
                <a:solidFill>
                  <a:srgbClr val="FF0000"/>
                </a:solidFill>
              </a:rPr>
              <a:t>Subscripting Dictionaries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52400" y="1050640"/>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Take this 2×2 matrix, for example:</a:t>
            </a:r>
          </a:p>
          <a:p>
            <a:r>
              <a:rPr lang="en-US" sz="2800" dirty="0"/>
              <a:t>	let matrix = [</a:t>
            </a:r>
          </a:p>
          <a:p>
            <a:r>
              <a:rPr lang="en-US" sz="2800" dirty="0"/>
              <a:t>		[0, 1],</a:t>
            </a:r>
          </a:p>
          <a:p>
            <a:r>
              <a:rPr lang="en-US" sz="2800" dirty="0"/>
              <a:t>		[3, 0]</a:t>
            </a:r>
          </a:p>
          <a:p>
            <a:r>
              <a:rPr lang="en-US" sz="2800" dirty="0"/>
              <a:t>			]</a:t>
            </a:r>
          </a:p>
          <a:p>
            <a:pPr marL="457200" indent="-457200">
              <a:buFont typeface="Arial" panose="020B0604020202020204" pitchFamily="34" charset="0"/>
              <a:buChar char="•"/>
            </a:pPr>
            <a:r>
              <a:rPr lang="en-US" sz="2800" dirty="0"/>
              <a:t>You can now access the value 3, like this:</a:t>
            </a:r>
          </a:p>
          <a:p>
            <a:r>
              <a:rPr lang="en-US" sz="2800" dirty="0"/>
              <a:t>	let value = matrix[1][0]</a:t>
            </a:r>
          </a:p>
          <a:p>
            <a:r>
              <a:rPr lang="en-US" sz="2800" dirty="0"/>
              <a:t>	print(value)</a:t>
            </a:r>
          </a:p>
          <a:p>
            <a:r>
              <a:rPr lang="en-US" sz="2800" dirty="0"/>
              <a:t>	// Output: 3</a:t>
            </a:r>
          </a:p>
          <a:p>
            <a:pPr marL="457200" indent="-457200">
              <a:buFont typeface="Arial" panose="020B0604020202020204" pitchFamily="34" charset="0"/>
              <a:buChar char="•"/>
            </a:pPr>
            <a:r>
              <a:rPr lang="en-US" sz="2800" dirty="0"/>
              <a:t>In the above code matrix[1][0], we’re using 2 subscripts successively:</a:t>
            </a:r>
          </a:p>
          <a:p>
            <a:pPr marL="457200" indent="-457200">
              <a:buFont typeface="Arial" panose="020B0604020202020204" pitchFamily="34" charset="0"/>
              <a:buChar char="•"/>
            </a:pPr>
            <a:r>
              <a:rPr lang="en-US" sz="2800" dirty="0"/>
              <a:t>[1] is used to get the array [3, 0] from the array matrix</a:t>
            </a:r>
          </a:p>
          <a:p>
            <a:pPr marL="457200" indent="-457200">
              <a:buFont typeface="Arial" panose="020B0604020202020204" pitchFamily="34" charset="0"/>
              <a:buChar char="•"/>
            </a:pPr>
            <a:r>
              <a:rPr lang="en-US" sz="2800" dirty="0"/>
              <a:t>[0] is used to get the integer 3 from the array [3, 0]</a:t>
            </a:r>
          </a:p>
        </p:txBody>
      </p:sp>
    </p:spTree>
    <p:extLst>
      <p:ext uri="{BB962C8B-B14F-4D97-AF65-F5344CB8AC3E}">
        <p14:creationId xmlns:p14="http://schemas.microsoft.com/office/powerpoint/2010/main" val="33141055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85636" y="3200400"/>
            <a:ext cx="8686800" cy="707886"/>
          </a:xfrm>
          <a:prstGeom prst="rect">
            <a:avLst/>
          </a:prstGeom>
        </p:spPr>
        <p:txBody>
          <a:bodyPr wrap="square">
            <a:spAutoFit/>
          </a:bodyPr>
          <a:lstStyle/>
          <a:p>
            <a:pPr marL="457200" indent="-457200">
              <a:buFont typeface="Arial" panose="020B0604020202020204" pitchFamily="34" charset="0"/>
              <a:buChar char="•"/>
            </a:pPr>
            <a:r>
              <a:rPr lang="en-US" sz="4000" dirty="0">
                <a:solidFill>
                  <a:srgbClr val="FF0000"/>
                </a:solidFill>
              </a:rPr>
              <a:t>End of Session 2 </a:t>
            </a:r>
          </a:p>
        </p:txBody>
      </p:sp>
    </p:spTree>
    <p:extLst>
      <p:ext uri="{BB962C8B-B14F-4D97-AF65-F5344CB8AC3E}">
        <p14:creationId xmlns:p14="http://schemas.microsoft.com/office/powerpoint/2010/main" val="21405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Types in Swift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A </a:t>
            </a:r>
            <a:r>
              <a:rPr lang="en-US" sz="2800" b="1" dirty="0"/>
              <a:t>function type </a:t>
            </a:r>
            <a:r>
              <a:rPr lang="en-US" sz="2800" dirty="0"/>
              <a:t>represents the type of a function, method, or closure and consists of a parameter and return type separated by an arrow (-&gt;):</a:t>
            </a:r>
          </a:p>
          <a:p>
            <a:pPr marL="457200" indent="-457200">
              <a:buFont typeface="Arial" panose="020B0604020202020204" pitchFamily="34" charset="0"/>
              <a:buChar char="•"/>
            </a:pPr>
            <a:r>
              <a:rPr lang="en-US" sz="2800" dirty="0"/>
              <a:t>(parameter type) -&gt; return type</a:t>
            </a:r>
          </a:p>
          <a:p>
            <a:pPr marL="457200" indent="-457200">
              <a:buFont typeface="Arial" panose="020B0604020202020204" pitchFamily="34" charset="0"/>
              <a:buChar char="•"/>
            </a:pPr>
            <a:r>
              <a:rPr lang="en-US" sz="2800" dirty="0"/>
              <a:t>The </a:t>
            </a:r>
            <a:r>
              <a:rPr lang="en-US" sz="2800" b="1" i="1" dirty="0"/>
              <a:t>parameter type</a:t>
            </a:r>
            <a:r>
              <a:rPr lang="en-US" sz="2800" dirty="0"/>
              <a:t> is comma-separated list of types. </a:t>
            </a:r>
          </a:p>
          <a:p>
            <a:pPr marL="457200" indent="-457200">
              <a:buFont typeface="Arial" panose="020B0604020202020204" pitchFamily="34" charset="0"/>
              <a:buChar char="•"/>
            </a:pPr>
            <a:r>
              <a:rPr lang="en-US" sz="2800" dirty="0"/>
              <a:t>Because the return type can be a tuple type, function types support functions and methods that return multiple values</a:t>
            </a:r>
          </a:p>
          <a:p>
            <a:pPr marL="457200" indent="-457200">
              <a:buFont typeface="Arial" panose="020B0604020202020204" pitchFamily="34" charset="0"/>
              <a:buChar char="•"/>
            </a:pPr>
            <a:r>
              <a:rPr lang="en-US" sz="2800" dirty="0"/>
              <a:t>A function type can have </a:t>
            </a:r>
            <a:r>
              <a:rPr lang="en-US" sz="2800" dirty="0" err="1"/>
              <a:t>variadic</a:t>
            </a:r>
            <a:r>
              <a:rPr lang="en-US" sz="2800" dirty="0"/>
              <a:t> parameters in its </a:t>
            </a:r>
            <a:r>
              <a:rPr lang="en-US" sz="2800" i="1" dirty="0"/>
              <a:t>parameter type</a:t>
            </a:r>
          </a:p>
        </p:txBody>
      </p:sp>
    </p:spTree>
    <p:extLst>
      <p:ext uri="{BB962C8B-B14F-4D97-AF65-F5344CB8AC3E}">
        <p14:creationId xmlns:p14="http://schemas.microsoft.com/office/powerpoint/2010/main" val="331505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Types in Swift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r>
              <a:rPr lang="en-US" sz="2800" b="1" dirty="0"/>
              <a:t>Type Aliases</a:t>
            </a:r>
          </a:p>
          <a:p>
            <a:pPr marL="457200" indent="-457200">
              <a:buFont typeface="Arial" panose="020B0604020202020204" pitchFamily="34" charset="0"/>
              <a:buChar char="•"/>
            </a:pPr>
            <a:r>
              <a:rPr lang="en-US" sz="2800" dirty="0"/>
              <a:t>In swift, by using </a:t>
            </a:r>
            <a:r>
              <a:rPr lang="en-US" sz="2800" b="1" dirty="0" err="1"/>
              <a:t>typealiases</a:t>
            </a:r>
            <a:r>
              <a:rPr lang="en-US" sz="2800" b="1" dirty="0"/>
              <a:t> </a:t>
            </a:r>
            <a:r>
              <a:rPr lang="en-US" sz="2800" dirty="0"/>
              <a:t>keyword, we can create a </a:t>
            </a:r>
            <a:r>
              <a:rPr lang="en-US" sz="2800" b="1" dirty="0"/>
              <a:t>new name </a:t>
            </a:r>
            <a:r>
              <a:rPr lang="en-US" sz="2800" dirty="0"/>
              <a:t>for an existing type. </a:t>
            </a:r>
          </a:p>
          <a:p>
            <a:pPr marL="457200" indent="-457200">
              <a:buFont typeface="Arial" panose="020B0604020202020204" pitchFamily="34" charset="0"/>
              <a:buChar char="•"/>
            </a:pPr>
            <a:r>
              <a:rPr lang="en-US" sz="2800" dirty="0"/>
              <a:t>The </a:t>
            </a:r>
            <a:r>
              <a:rPr lang="en-US" sz="2800" dirty="0" err="1"/>
              <a:t>typealiases</a:t>
            </a:r>
            <a:r>
              <a:rPr lang="en-US" sz="2800" dirty="0"/>
              <a:t> are useful whenever we want to create a meaningful name for our existing types.</a:t>
            </a:r>
          </a:p>
          <a:p>
            <a:pPr marL="457200" indent="-457200">
              <a:buFont typeface="Arial" panose="020B0604020202020204" pitchFamily="34" charset="0"/>
              <a:buChar char="•"/>
            </a:pPr>
            <a:r>
              <a:rPr lang="en-US" sz="2800" dirty="0"/>
              <a:t>The </a:t>
            </a:r>
            <a:r>
              <a:rPr lang="en-US" sz="2800" b="1" dirty="0"/>
              <a:t>syntax </a:t>
            </a:r>
            <a:r>
              <a:rPr lang="en-US" sz="2800" dirty="0"/>
              <a:t>of creating an alternative name to the existing type using </a:t>
            </a:r>
            <a:r>
              <a:rPr lang="en-US" sz="2800" dirty="0" err="1"/>
              <a:t>typealias</a:t>
            </a:r>
            <a:r>
              <a:rPr lang="en-US" sz="2800" dirty="0"/>
              <a:t> keyword.</a:t>
            </a:r>
          </a:p>
          <a:p>
            <a:r>
              <a:rPr lang="en-US" sz="2800" dirty="0"/>
              <a:t>	</a:t>
            </a:r>
            <a:r>
              <a:rPr lang="en-US" sz="2800" dirty="0" err="1"/>
              <a:t>typealias</a:t>
            </a:r>
            <a:r>
              <a:rPr lang="en-US" sz="2800" dirty="0"/>
              <a:t> &lt;Name&gt; = &lt;type&gt;</a:t>
            </a:r>
          </a:p>
          <a:p>
            <a:pPr marL="457200" indent="-457200">
              <a:buFont typeface="Arial" panose="020B0604020202020204" pitchFamily="34" charset="0"/>
              <a:buChar char="•"/>
            </a:pPr>
            <a:r>
              <a:rPr lang="en-US" sz="2800" dirty="0"/>
              <a:t>The simple example of using </a:t>
            </a:r>
            <a:r>
              <a:rPr lang="en-US" sz="2800" dirty="0" err="1"/>
              <a:t>typealias</a:t>
            </a:r>
            <a:r>
              <a:rPr lang="en-US" sz="2800" dirty="0"/>
              <a:t> to create an alternative name for the “String” type.</a:t>
            </a:r>
          </a:p>
          <a:p>
            <a:r>
              <a:rPr lang="en-US" sz="2800" dirty="0"/>
              <a:t>	</a:t>
            </a:r>
            <a:r>
              <a:rPr lang="en-US" sz="2800" dirty="0" err="1"/>
              <a:t>typealias</a:t>
            </a:r>
            <a:r>
              <a:rPr lang="en-US" sz="2800" dirty="0"/>
              <a:t> </a:t>
            </a:r>
            <a:r>
              <a:rPr lang="en-US" sz="2800" dirty="0" err="1"/>
              <a:t>PersonName</a:t>
            </a:r>
            <a:r>
              <a:rPr lang="en-US" sz="2800" dirty="0"/>
              <a:t> = String</a:t>
            </a:r>
          </a:p>
          <a:p>
            <a:r>
              <a:rPr lang="en-US" sz="2800" dirty="0"/>
              <a:t>	</a:t>
            </a:r>
            <a:r>
              <a:rPr lang="en-US" sz="2800" dirty="0" err="1"/>
              <a:t>var</a:t>
            </a:r>
            <a:r>
              <a:rPr lang="en-US" sz="2800" dirty="0"/>
              <a:t> Name : </a:t>
            </a:r>
            <a:r>
              <a:rPr lang="en-US" sz="2800" dirty="0" err="1"/>
              <a:t>PersonName</a:t>
            </a:r>
            <a:r>
              <a:rPr lang="en-US" sz="2800" dirty="0"/>
              <a:t> =  "</a:t>
            </a:r>
            <a:r>
              <a:rPr lang="en-US" sz="2800" dirty="0" err="1"/>
              <a:t>Tutlane</a:t>
            </a:r>
            <a:r>
              <a:rPr lang="en-US" sz="2800" dirty="0"/>
              <a:t>"</a:t>
            </a:r>
          </a:p>
          <a:p>
            <a:r>
              <a:rPr lang="en-US" sz="2800" dirty="0"/>
              <a:t>	print(Name)</a:t>
            </a:r>
          </a:p>
        </p:txBody>
      </p:sp>
    </p:spTree>
    <p:extLst>
      <p:ext uri="{BB962C8B-B14F-4D97-AF65-F5344CB8AC3E}">
        <p14:creationId xmlns:p14="http://schemas.microsoft.com/office/powerpoint/2010/main" val="234969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Swift - Basic Data Types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3220"/>
          </a:xfrm>
          <a:prstGeom prst="rect">
            <a:avLst/>
          </a:prstGeom>
        </p:spPr>
        <p:txBody>
          <a:bodyPr wrap="square">
            <a:spAutoFit/>
          </a:bodyPr>
          <a:lstStyle/>
          <a:p>
            <a:pPr marL="457200" indent="-457200">
              <a:buFont typeface="Arial" panose="020B0604020202020204" pitchFamily="34" charset="0"/>
              <a:buChar char="•"/>
            </a:pPr>
            <a:r>
              <a:rPr lang="en-US" sz="2800" b="1" dirty="0"/>
              <a:t> </a:t>
            </a:r>
          </a:p>
        </p:txBody>
      </p:sp>
      <p:pic>
        <p:nvPicPr>
          <p:cNvPr id="4" name="Picture 3"/>
          <p:cNvPicPr>
            <a:picLocks noChangeAspect="1"/>
          </p:cNvPicPr>
          <p:nvPr/>
        </p:nvPicPr>
        <p:blipFill>
          <a:blip r:embed="rId3"/>
          <a:stretch>
            <a:fillRect/>
          </a:stretch>
        </p:blipFill>
        <p:spPr>
          <a:xfrm>
            <a:off x="150780" y="1371600"/>
            <a:ext cx="8364570" cy="5105399"/>
          </a:xfrm>
          <a:prstGeom prst="rect">
            <a:avLst/>
          </a:prstGeom>
        </p:spPr>
      </p:pic>
    </p:spTree>
    <p:extLst>
      <p:ext uri="{BB962C8B-B14F-4D97-AF65-F5344CB8AC3E}">
        <p14:creationId xmlns:p14="http://schemas.microsoft.com/office/powerpoint/2010/main" val="237280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62979"/>
          </a:xfrm>
          <a:prstGeom prst="rect">
            <a:avLst/>
          </a:prstGeom>
        </p:spPr>
        <p:txBody>
          <a:bodyPr wrap="square">
            <a:spAutoFit/>
          </a:bodyPr>
          <a:lstStyle/>
          <a:p>
            <a:r>
              <a:rPr lang="en-US" sz="2800" b="1" dirty="0"/>
              <a:t>Integer</a:t>
            </a:r>
          </a:p>
          <a:p>
            <a:pPr marL="457200" indent="-457200">
              <a:buFont typeface="Arial" panose="020B0604020202020204" pitchFamily="34" charset="0"/>
              <a:buChar char="•"/>
            </a:pPr>
            <a:r>
              <a:rPr lang="en-US" sz="2800" dirty="0"/>
              <a:t>Integers are whole numbers with no fractional component, such as 42 and -23. Integers are either signed (positive, zero, or negative) or unsigned (positive or zero</a:t>
            </a:r>
          </a:p>
          <a:p>
            <a:pPr marL="457200" indent="-457200">
              <a:buFont typeface="Arial" panose="020B0604020202020204" pitchFamily="34" charset="0"/>
              <a:buChar char="•"/>
            </a:pPr>
            <a:r>
              <a:rPr lang="en-US" sz="2800" dirty="0"/>
              <a:t>Swift provides signed and unsigned integers in 8, 16, 32, and 64 bit forms</a:t>
            </a:r>
          </a:p>
          <a:p>
            <a:pPr marL="457200" indent="-457200">
              <a:buFont typeface="Arial" panose="020B0604020202020204" pitchFamily="34" charset="0"/>
              <a:buChar char="•"/>
            </a:pPr>
            <a:r>
              <a:rPr lang="en-US" sz="2800" dirty="0"/>
              <a:t>Always use </a:t>
            </a:r>
            <a:r>
              <a:rPr lang="en-US" sz="2800" b="1" i="1" dirty="0" err="1"/>
              <a:t>Int</a:t>
            </a:r>
            <a:r>
              <a:rPr lang="en-US" sz="2800" b="1" i="1" dirty="0"/>
              <a:t> </a:t>
            </a:r>
            <a:r>
              <a:rPr lang="en-US" sz="2800" dirty="0"/>
              <a:t>for integer values in your code and </a:t>
            </a:r>
            <a:r>
              <a:rPr lang="en-IN" sz="2800" b="1" i="1" dirty="0" err="1"/>
              <a:t>Uint</a:t>
            </a:r>
            <a:r>
              <a:rPr lang="en-IN" sz="2800" dirty="0"/>
              <a:t> for unsigned integers</a:t>
            </a:r>
          </a:p>
          <a:p>
            <a:r>
              <a:rPr lang="en-US" sz="2800" dirty="0"/>
              <a:t>	</a:t>
            </a:r>
            <a:r>
              <a:rPr lang="en-US" sz="2800" dirty="0" err="1"/>
              <a:t>var</a:t>
            </a:r>
            <a:r>
              <a:rPr lang="en-US" sz="2800" dirty="0"/>
              <a:t> </a:t>
            </a:r>
            <a:r>
              <a:rPr lang="en-US" sz="2800" dirty="0" err="1"/>
              <a:t>num</a:t>
            </a:r>
            <a:r>
              <a:rPr lang="en-US" sz="2800" dirty="0"/>
              <a:t>: </a:t>
            </a:r>
            <a:r>
              <a:rPr lang="en-US" sz="2800" dirty="0" err="1"/>
              <a:t>Int</a:t>
            </a:r>
            <a:endParaRPr lang="en-US" sz="2800" dirty="0"/>
          </a:p>
          <a:p>
            <a:r>
              <a:rPr lang="en-US" sz="2800" dirty="0"/>
              <a:t>	</a:t>
            </a:r>
            <a:r>
              <a:rPr lang="en-US" sz="2800" dirty="0" err="1"/>
              <a:t>num</a:t>
            </a:r>
            <a:r>
              <a:rPr lang="en-US" sz="2800" dirty="0"/>
              <a:t> =10</a:t>
            </a:r>
          </a:p>
          <a:p>
            <a:r>
              <a:rPr lang="en-US" sz="2800" dirty="0"/>
              <a:t>Or 	let </a:t>
            </a:r>
            <a:r>
              <a:rPr lang="en-US" sz="2800" dirty="0" err="1"/>
              <a:t>num</a:t>
            </a:r>
            <a:r>
              <a:rPr lang="en-US" sz="2800" dirty="0"/>
              <a:t>=10</a:t>
            </a:r>
          </a:p>
        </p:txBody>
      </p:sp>
    </p:spTree>
    <p:extLst>
      <p:ext uri="{BB962C8B-B14F-4D97-AF65-F5344CB8AC3E}">
        <p14:creationId xmlns:p14="http://schemas.microsoft.com/office/powerpoint/2010/main" val="24685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1384995"/>
          </a:xfrm>
          <a:prstGeom prst="rect">
            <a:avLst/>
          </a:prstGeom>
        </p:spPr>
        <p:txBody>
          <a:bodyPr wrap="square">
            <a:spAutoFit/>
          </a:bodyPr>
          <a:lstStyle/>
          <a:p>
            <a:r>
              <a:rPr lang="en-US" sz="2800" b="1" dirty="0"/>
              <a:t>Integer</a:t>
            </a:r>
          </a:p>
          <a:p>
            <a:pPr marL="457200" indent="-457200">
              <a:buFont typeface="Arial" panose="020B0604020202020204" pitchFamily="34" charset="0"/>
              <a:buChar char="•"/>
            </a:pPr>
            <a:r>
              <a:rPr lang="en-US" sz="2800" dirty="0"/>
              <a:t>Swift provides different variants of </a:t>
            </a:r>
            <a:r>
              <a:rPr lang="en-US" sz="2800" b="1" i="1" dirty="0" err="1"/>
              <a:t>Int</a:t>
            </a:r>
            <a:r>
              <a:rPr lang="en-US" sz="2800" b="1" i="1" dirty="0"/>
              <a:t> </a:t>
            </a:r>
            <a:r>
              <a:rPr lang="en-US" sz="2800" dirty="0"/>
              <a:t>type having different sizes.</a:t>
            </a:r>
          </a:p>
        </p:txBody>
      </p:sp>
      <p:pic>
        <p:nvPicPr>
          <p:cNvPr id="5" name="Picture 4"/>
          <p:cNvPicPr>
            <a:picLocks noChangeAspect="1"/>
          </p:cNvPicPr>
          <p:nvPr/>
        </p:nvPicPr>
        <p:blipFill>
          <a:blip r:embed="rId3"/>
          <a:stretch>
            <a:fillRect/>
          </a:stretch>
        </p:blipFill>
        <p:spPr>
          <a:xfrm>
            <a:off x="929113" y="2698357"/>
            <a:ext cx="7577138" cy="3976687"/>
          </a:xfrm>
          <a:prstGeom prst="rect">
            <a:avLst/>
          </a:prstGeom>
        </p:spPr>
      </p:pic>
    </p:spTree>
    <p:extLst>
      <p:ext uri="{BB962C8B-B14F-4D97-AF65-F5344CB8AC3E}">
        <p14:creationId xmlns:p14="http://schemas.microsoft.com/office/powerpoint/2010/main" val="84564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r>
              <a:rPr lang="en-US" sz="2800" b="1" dirty="0"/>
              <a:t>Floating Point</a:t>
            </a:r>
          </a:p>
          <a:p>
            <a:pPr marL="457200" indent="-457200">
              <a:buFont typeface="Arial" panose="020B0604020202020204" pitchFamily="34" charset="0"/>
              <a:buChar char="•"/>
            </a:pPr>
            <a:r>
              <a:rPr lang="en-US" sz="2800" dirty="0"/>
              <a:t>Floating-point numbers are numbers with a fractional component, such as 3.14159, 0.1, and -273.15 </a:t>
            </a:r>
          </a:p>
          <a:p>
            <a:pPr marL="457200" indent="-457200">
              <a:buFont typeface="Arial" panose="020B0604020202020204" pitchFamily="34" charset="0"/>
              <a:buChar char="•"/>
            </a:pPr>
            <a:r>
              <a:rPr lang="en-US" sz="2800" dirty="0"/>
              <a:t>Swift provides two signed floating-point number types:</a:t>
            </a:r>
          </a:p>
          <a:p>
            <a:pPr marL="914400" lvl="1" indent="-457200">
              <a:buFont typeface="Arial" panose="020B0604020202020204" pitchFamily="34" charset="0"/>
              <a:buChar char="•"/>
            </a:pPr>
            <a:r>
              <a:rPr lang="en-US" sz="2800" b="1" i="1" dirty="0"/>
              <a:t>Double</a:t>
            </a:r>
            <a:r>
              <a:rPr lang="en-US" sz="2800" dirty="0"/>
              <a:t> represents a 64-bit floating-point number.</a:t>
            </a:r>
          </a:p>
          <a:p>
            <a:pPr marL="914400" lvl="1" indent="-457200">
              <a:buFont typeface="Arial" panose="020B0604020202020204" pitchFamily="34" charset="0"/>
              <a:buChar char="•"/>
            </a:pPr>
            <a:r>
              <a:rPr lang="en-US" sz="2800" b="1" i="1" dirty="0"/>
              <a:t>Float </a:t>
            </a:r>
            <a:r>
              <a:rPr lang="en-US" sz="2800" dirty="0"/>
              <a:t>represents a 32-bit floating-point number.</a:t>
            </a:r>
          </a:p>
          <a:p>
            <a:pPr marL="457200" indent="-457200">
              <a:buFont typeface="Arial" panose="020B0604020202020204" pitchFamily="34" charset="0"/>
              <a:buChar char="•"/>
            </a:pPr>
            <a:r>
              <a:rPr lang="en-US" sz="2800" b="1" dirty="0"/>
              <a:t>Range: </a:t>
            </a:r>
            <a:r>
              <a:rPr lang="en-US" sz="2800" dirty="0"/>
              <a:t>1.2 x 10-38 to 3.4 x 1038 (Up to 6 decimal places)</a:t>
            </a:r>
          </a:p>
          <a:p>
            <a:pPr marL="457200" indent="-457200">
              <a:buFont typeface="Arial" panose="020B0604020202020204" pitchFamily="34" charset="0"/>
              <a:buChar char="•"/>
            </a:pPr>
            <a:r>
              <a:rPr lang="en-US" sz="2800" dirty="0"/>
              <a:t>Example</a:t>
            </a:r>
          </a:p>
          <a:p>
            <a:r>
              <a:rPr lang="en-US" sz="2800" dirty="0"/>
              <a:t>	// create float type variable</a:t>
            </a:r>
          </a:p>
          <a:p>
            <a:r>
              <a:rPr lang="en-US" sz="2800" dirty="0"/>
              <a:t>	let </a:t>
            </a:r>
            <a:r>
              <a:rPr lang="en-US" sz="2800" dirty="0" err="1"/>
              <a:t>piValue</a:t>
            </a:r>
            <a:r>
              <a:rPr lang="en-US" sz="2800" dirty="0"/>
              <a:t>: Float = 3.14</a:t>
            </a:r>
          </a:p>
          <a:p>
            <a:r>
              <a:rPr lang="en-US" sz="2800" dirty="0"/>
              <a:t>	print(</a:t>
            </a:r>
            <a:r>
              <a:rPr lang="en-US" sz="2800" dirty="0" err="1"/>
              <a:t>piValue</a:t>
            </a:r>
            <a:r>
              <a:rPr lang="en-US" sz="2800" dirty="0"/>
              <a:t>)</a:t>
            </a:r>
          </a:p>
          <a:p>
            <a:r>
              <a:rPr lang="en-US" sz="2800" dirty="0"/>
              <a:t>	// Output: 3.14</a:t>
            </a:r>
          </a:p>
        </p:txBody>
      </p:sp>
    </p:spTree>
    <p:extLst>
      <p:ext uri="{BB962C8B-B14F-4D97-AF65-F5344CB8AC3E}">
        <p14:creationId xmlns:p14="http://schemas.microsoft.com/office/powerpoint/2010/main" val="195074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62979"/>
          </a:xfrm>
          <a:prstGeom prst="rect">
            <a:avLst/>
          </a:prstGeom>
        </p:spPr>
        <p:txBody>
          <a:bodyPr wrap="square">
            <a:spAutoFit/>
          </a:bodyPr>
          <a:lstStyle/>
          <a:p>
            <a:r>
              <a:rPr lang="en-US" sz="2800" b="1" dirty="0"/>
              <a:t>Double</a:t>
            </a:r>
          </a:p>
          <a:p>
            <a:pPr marL="457200" indent="-457200">
              <a:buFont typeface="Arial" panose="020B0604020202020204" pitchFamily="34" charset="0"/>
              <a:buChar char="•"/>
            </a:pPr>
            <a:r>
              <a:rPr lang="en-US" sz="2800" dirty="0"/>
              <a:t>A double data type is also used to represent a number with fractional components. However, Double supports data up to 15 decimal places. </a:t>
            </a:r>
          </a:p>
          <a:p>
            <a:pPr marL="457200" indent="-457200">
              <a:buFont typeface="Arial" panose="020B0604020202020204" pitchFamily="34" charset="0"/>
              <a:buChar char="•"/>
            </a:pPr>
            <a:r>
              <a:rPr lang="en-US" sz="2800" dirty="0"/>
              <a:t>We use the </a:t>
            </a:r>
            <a:r>
              <a:rPr lang="en-US" sz="2800" b="1" i="1" dirty="0"/>
              <a:t>Double</a:t>
            </a:r>
            <a:r>
              <a:rPr lang="en-US" sz="2800" dirty="0"/>
              <a:t> keyword to create double variables.</a:t>
            </a:r>
          </a:p>
          <a:p>
            <a:pPr marL="457200" indent="-457200">
              <a:buFont typeface="Arial" panose="020B0604020202020204" pitchFamily="34" charset="0"/>
              <a:buChar char="•"/>
            </a:pPr>
            <a:r>
              <a:rPr lang="en-US" sz="2800" b="1" dirty="0"/>
              <a:t>Range: </a:t>
            </a:r>
            <a:r>
              <a:rPr lang="en-US" sz="2800" dirty="0"/>
              <a:t>2.3 x 10-308 to 1.7 x 10308 (Up to 15 decimal places)</a:t>
            </a:r>
          </a:p>
          <a:p>
            <a:pPr marL="457200" indent="-457200">
              <a:buFont typeface="Arial" panose="020B0604020202020204" pitchFamily="34" charset="0"/>
              <a:buChar char="•"/>
            </a:pPr>
            <a:r>
              <a:rPr lang="en-US" sz="2800" dirty="0"/>
              <a:t>For example,</a:t>
            </a:r>
          </a:p>
          <a:p>
            <a:r>
              <a:rPr lang="en-US" sz="2800" dirty="0"/>
              <a:t>	// create double type variable</a:t>
            </a:r>
          </a:p>
          <a:p>
            <a:r>
              <a:rPr lang="en-US" sz="2800" dirty="0"/>
              <a:t>	let latitude: Double = 27.7007697012432</a:t>
            </a:r>
          </a:p>
          <a:p>
            <a:r>
              <a:rPr lang="en-US" sz="2800" dirty="0"/>
              <a:t>	print(latitude)</a:t>
            </a:r>
          </a:p>
          <a:p>
            <a:r>
              <a:rPr lang="en-US" sz="2800" dirty="0"/>
              <a:t>	// Output: 27.7007697012432</a:t>
            </a:r>
          </a:p>
        </p:txBody>
      </p:sp>
    </p:spTree>
    <p:extLst>
      <p:ext uri="{BB962C8B-B14F-4D97-AF65-F5344CB8AC3E}">
        <p14:creationId xmlns:p14="http://schemas.microsoft.com/office/powerpoint/2010/main" val="88705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r>
              <a:rPr lang="en-US" sz="2800" b="1" dirty="0"/>
              <a:t>Character</a:t>
            </a:r>
          </a:p>
          <a:p>
            <a:pPr marL="457200" indent="-457200">
              <a:buFont typeface="Arial" panose="020B0604020202020204" pitchFamily="34" charset="0"/>
              <a:buChar char="•"/>
            </a:pPr>
            <a:r>
              <a:rPr lang="en-US" sz="2800" dirty="0"/>
              <a:t>The character data type is used to represent a single-character string. </a:t>
            </a:r>
          </a:p>
          <a:p>
            <a:pPr marL="457200" indent="-457200">
              <a:buFont typeface="Arial" panose="020B0604020202020204" pitchFamily="34" charset="0"/>
              <a:buChar char="•"/>
            </a:pPr>
            <a:r>
              <a:rPr lang="en-US" sz="2800" dirty="0"/>
              <a:t>We use the </a:t>
            </a:r>
            <a:r>
              <a:rPr lang="en-US" sz="2800" b="1" i="1" dirty="0"/>
              <a:t>Character</a:t>
            </a:r>
            <a:r>
              <a:rPr lang="en-US" sz="2800" dirty="0"/>
              <a:t> keyword to create character-type variables. </a:t>
            </a:r>
          </a:p>
          <a:p>
            <a:pPr marL="457200" indent="-457200">
              <a:buFont typeface="Arial" panose="020B0604020202020204" pitchFamily="34" charset="0"/>
              <a:buChar char="•"/>
            </a:pPr>
            <a:r>
              <a:rPr lang="en-US" sz="2800" dirty="0"/>
              <a:t>For example,</a:t>
            </a:r>
          </a:p>
          <a:p>
            <a:r>
              <a:rPr lang="en-US" sz="2800" dirty="0"/>
              <a:t>	// create character type variable</a:t>
            </a:r>
          </a:p>
          <a:p>
            <a:r>
              <a:rPr lang="en-US" sz="2800" dirty="0"/>
              <a:t>	</a:t>
            </a:r>
            <a:r>
              <a:rPr lang="en-US" sz="2800" dirty="0" err="1"/>
              <a:t>var</a:t>
            </a:r>
            <a:r>
              <a:rPr lang="en-US" sz="2800" dirty="0"/>
              <a:t> letter: Character = "s"</a:t>
            </a:r>
          </a:p>
          <a:p>
            <a:r>
              <a:rPr lang="en-US" sz="2800" dirty="0"/>
              <a:t>	print(letter)</a:t>
            </a:r>
          </a:p>
          <a:p>
            <a:r>
              <a:rPr lang="en-US" sz="2800" dirty="0"/>
              <a:t>	// Output: s</a:t>
            </a:r>
          </a:p>
        </p:txBody>
      </p:sp>
    </p:spTree>
    <p:extLst>
      <p:ext uri="{BB962C8B-B14F-4D97-AF65-F5344CB8AC3E}">
        <p14:creationId xmlns:p14="http://schemas.microsoft.com/office/powerpoint/2010/main" val="398945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19800" cy="838200"/>
          </a:xfrm>
        </p:spPr>
        <p:txBody>
          <a:bodyPr>
            <a:normAutofit/>
          </a:bodyPr>
          <a:lstStyle/>
          <a:p>
            <a:r>
              <a:rPr lang="en-US" b="1" dirty="0">
                <a:solidFill>
                  <a:srgbClr val="FF0000"/>
                </a:solidFill>
                <a:latin typeface="Times New Roman" pitchFamily="18" charset="0"/>
                <a:cs typeface="Times New Roman" pitchFamily="18" charset="0"/>
              </a:rPr>
              <a:t>UNIT – 2  Contents</a:t>
            </a:r>
          </a:p>
        </p:txBody>
      </p:sp>
      <p:sp>
        <p:nvSpPr>
          <p:cNvPr id="3" name="Content Placeholder 2"/>
          <p:cNvSpPr>
            <a:spLocks noGrp="1"/>
          </p:cNvSpPr>
          <p:nvPr>
            <p:ph idx="1"/>
          </p:nvPr>
        </p:nvSpPr>
        <p:spPr>
          <a:xfrm>
            <a:off x="533400" y="1219200"/>
            <a:ext cx="8229600" cy="5257800"/>
          </a:xfrm>
        </p:spPr>
        <p:txBody>
          <a:bodyPr>
            <a:normAutofit/>
          </a:bodyPr>
          <a:lstStyle/>
          <a:p>
            <a:r>
              <a:rPr lang="en-IN" sz="2400" dirty="0"/>
              <a:t>The Swift Language-Types</a:t>
            </a:r>
          </a:p>
          <a:p>
            <a:r>
              <a:rPr lang="en-US" sz="2400" dirty="0"/>
              <a:t>Literals and subscripting, Initializers, Web services, </a:t>
            </a:r>
            <a:r>
              <a:rPr lang="en-IN" sz="2400" dirty="0"/>
              <a:t>Properties, Instance methods</a:t>
            </a:r>
          </a:p>
          <a:p>
            <a:r>
              <a:rPr lang="en-IN" sz="2400" dirty="0" err="1"/>
              <a:t>Optionals</a:t>
            </a:r>
            <a:r>
              <a:rPr lang="en-IN" sz="2400" dirty="0"/>
              <a:t>, Subscripting dictionaries, Loops and String Interpolation, Enumerations</a:t>
            </a:r>
          </a:p>
          <a:p>
            <a:r>
              <a:rPr lang="en-US" sz="2400" dirty="0"/>
              <a:t>View-Basics, Frames, Customizing the Labels</a:t>
            </a:r>
          </a:p>
          <a:p>
            <a:r>
              <a:rPr lang="en-US" sz="2400" dirty="0"/>
              <a:t>The Auto-Layout System, Adding Constraints</a:t>
            </a:r>
          </a:p>
          <a:p>
            <a:r>
              <a:rPr lang="en-IN" sz="2400" dirty="0"/>
              <a:t>Text Input- Editing, Keyboard attributes</a:t>
            </a:r>
          </a:p>
          <a:p>
            <a:r>
              <a:rPr lang="en-US" sz="2400" dirty="0"/>
              <a:t>Dismissing Keywords, number Formatters</a:t>
            </a:r>
          </a:p>
          <a:p>
            <a:r>
              <a:rPr lang="en-US" sz="2400" dirty="0"/>
              <a:t>Delegation, Conforming to a protocol</a:t>
            </a:r>
          </a:p>
          <a:p>
            <a:r>
              <a:rPr lang="en-US" sz="2400" dirty="0"/>
              <a:t>View Controller, </a:t>
            </a:r>
            <a:r>
              <a:rPr lang="en-US" sz="2400" dirty="0" err="1"/>
              <a:t>UITabBarController</a:t>
            </a:r>
            <a:endParaRPr lang="en-US" sz="2400" dirty="0"/>
          </a:p>
          <a:p>
            <a:r>
              <a:rPr lang="en-IN" sz="2400" dirty="0"/>
              <a:t>Appearing and accessing views</a:t>
            </a:r>
            <a:endParaRPr lang="en-US" sz="2400" dirty="0"/>
          </a:p>
          <a:p>
            <a:endParaRPr lang="en-IN" i="1" dirty="0"/>
          </a:p>
          <a:p>
            <a:endParaRPr lang="en-US" b="1" dirty="0"/>
          </a:p>
          <a:p>
            <a:endParaRPr lang="en-US" dirty="0"/>
          </a:p>
          <a:p>
            <a:endParaRPr lang="en-US" dirty="0"/>
          </a:p>
          <a:p>
            <a:pPr>
              <a:buNone/>
            </a:pPr>
            <a:endParaRPr lang="en-US" dirty="0"/>
          </a:p>
        </p:txBody>
      </p:sp>
      <p:pic>
        <p:nvPicPr>
          <p:cNvPr id="4" name="Picture 3" descr="download.png"/>
          <p:cNvPicPr>
            <a:picLocks noChangeAspect="1"/>
          </p:cNvPicPr>
          <p:nvPr/>
        </p:nvPicPr>
        <p:blipFill>
          <a:blip r:embed="rId2"/>
          <a:stretch>
            <a:fillRect/>
          </a:stretch>
        </p:blipFill>
        <p:spPr>
          <a:xfrm>
            <a:off x="6457950" y="0"/>
            <a:ext cx="2686050" cy="9826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3970318"/>
          </a:xfrm>
          <a:prstGeom prst="rect">
            <a:avLst/>
          </a:prstGeom>
        </p:spPr>
        <p:txBody>
          <a:bodyPr wrap="square">
            <a:spAutoFit/>
          </a:bodyPr>
          <a:lstStyle/>
          <a:p>
            <a:r>
              <a:rPr lang="en-US" sz="2800" b="1" dirty="0"/>
              <a:t>String</a:t>
            </a:r>
          </a:p>
          <a:p>
            <a:pPr marL="457200" indent="-457200">
              <a:buFont typeface="Arial" panose="020B0604020202020204" pitchFamily="34" charset="0"/>
              <a:buChar char="•"/>
            </a:pPr>
            <a:r>
              <a:rPr lang="en-US" sz="2800" dirty="0"/>
              <a:t>The string data type is used to represent textual data.</a:t>
            </a:r>
          </a:p>
          <a:p>
            <a:pPr marL="457200" indent="-457200">
              <a:buFont typeface="Arial" panose="020B0604020202020204" pitchFamily="34" charset="0"/>
              <a:buChar char="•"/>
            </a:pPr>
            <a:r>
              <a:rPr lang="en-US" sz="2800" dirty="0"/>
              <a:t>We use the </a:t>
            </a:r>
            <a:r>
              <a:rPr lang="en-US" sz="2800" b="1" i="1" dirty="0"/>
              <a:t>String</a:t>
            </a:r>
            <a:r>
              <a:rPr lang="en-US" sz="2800" dirty="0"/>
              <a:t> keyword to create string-type variables. </a:t>
            </a:r>
          </a:p>
          <a:p>
            <a:pPr marL="457200" indent="-457200">
              <a:buFont typeface="Arial" panose="020B0604020202020204" pitchFamily="34" charset="0"/>
              <a:buChar char="•"/>
            </a:pPr>
            <a:r>
              <a:rPr lang="en-US" sz="2800" dirty="0"/>
              <a:t>For example,</a:t>
            </a:r>
          </a:p>
          <a:p>
            <a:r>
              <a:rPr lang="en-US" sz="2800" dirty="0"/>
              <a:t>	// create string type variable</a:t>
            </a:r>
          </a:p>
          <a:p>
            <a:r>
              <a:rPr lang="en-US" sz="2800" dirty="0"/>
              <a:t>	</a:t>
            </a:r>
            <a:r>
              <a:rPr lang="en-US" sz="2800" dirty="0" err="1"/>
              <a:t>var</a:t>
            </a:r>
            <a:r>
              <a:rPr lang="en-US" sz="2800" dirty="0"/>
              <a:t> language: String = "swift"</a:t>
            </a:r>
          </a:p>
          <a:p>
            <a:r>
              <a:rPr lang="en-US" sz="2800" dirty="0"/>
              <a:t>	print(name)</a:t>
            </a:r>
          </a:p>
          <a:p>
            <a:r>
              <a:rPr lang="en-US" sz="2800" dirty="0"/>
              <a:t>	// Output: swift</a:t>
            </a:r>
          </a:p>
        </p:txBody>
      </p:sp>
    </p:spTree>
    <p:extLst>
      <p:ext uri="{BB962C8B-B14F-4D97-AF65-F5344CB8AC3E}">
        <p14:creationId xmlns:p14="http://schemas.microsoft.com/office/powerpoint/2010/main" val="250274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Data Types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r>
              <a:rPr lang="en-US" sz="2800" b="1" dirty="0"/>
              <a:t>Boolean</a:t>
            </a:r>
          </a:p>
          <a:p>
            <a:pPr marL="457200" indent="-457200">
              <a:buFont typeface="Arial" panose="020B0604020202020204" pitchFamily="34" charset="0"/>
              <a:buChar char="•"/>
            </a:pPr>
            <a:r>
              <a:rPr lang="en-US" sz="2800" dirty="0"/>
              <a:t>A </a:t>
            </a:r>
            <a:r>
              <a:rPr lang="en-US" sz="2800" dirty="0" err="1"/>
              <a:t>boolean</a:t>
            </a:r>
            <a:r>
              <a:rPr lang="en-US" sz="2800" dirty="0"/>
              <a:t> data type is used to represent logical entities. </a:t>
            </a:r>
          </a:p>
          <a:p>
            <a:pPr marL="457200" indent="-457200">
              <a:buFont typeface="Arial" panose="020B0604020202020204" pitchFamily="34" charset="0"/>
              <a:buChar char="•"/>
            </a:pPr>
            <a:r>
              <a:rPr lang="en-US" sz="2800" dirty="0"/>
              <a:t>It can have one of two values: </a:t>
            </a:r>
            <a:r>
              <a:rPr lang="en-US" sz="2800" b="1" i="1" dirty="0"/>
              <a:t>true</a:t>
            </a:r>
            <a:r>
              <a:rPr lang="en-US" sz="2800" dirty="0"/>
              <a:t> or </a:t>
            </a:r>
            <a:r>
              <a:rPr lang="en-US" sz="2800" b="1" i="1" dirty="0"/>
              <a:t>false</a:t>
            </a:r>
            <a:r>
              <a:rPr lang="en-US" sz="2800" dirty="0"/>
              <a:t>. </a:t>
            </a:r>
          </a:p>
          <a:p>
            <a:pPr marL="457200" indent="-457200">
              <a:buFont typeface="Arial" panose="020B0604020202020204" pitchFamily="34" charset="0"/>
              <a:buChar char="•"/>
            </a:pPr>
            <a:r>
              <a:rPr lang="en-US" sz="2800" dirty="0"/>
              <a:t>We use the </a:t>
            </a:r>
            <a:r>
              <a:rPr lang="en-US" sz="2800" b="1" i="1" dirty="0" err="1"/>
              <a:t>Bool</a:t>
            </a:r>
            <a:r>
              <a:rPr lang="en-US" sz="2800" dirty="0"/>
              <a:t> keyword to create </a:t>
            </a:r>
            <a:r>
              <a:rPr lang="en-US" sz="2800" dirty="0" err="1"/>
              <a:t>boolean</a:t>
            </a:r>
            <a:r>
              <a:rPr lang="en-US" sz="2800" dirty="0"/>
              <a:t>-type variables. If we don't assign any value to a </a:t>
            </a:r>
            <a:r>
              <a:rPr lang="en-US" sz="2800" dirty="0" err="1"/>
              <a:t>boolean</a:t>
            </a:r>
            <a:r>
              <a:rPr lang="en-US" sz="2800" dirty="0"/>
              <a:t> variable, it takes </a:t>
            </a:r>
            <a:r>
              <a:rPr lang="en-US" sz="2800" b="1" dirty="0"/>
              <a:t>false </a:t>
            </a:r>
            <a:r>
              <a:rPr lang="en-US" sz="2800" dirty="0"/>
              <a:t>as its </a:t>
            </a:r>
            <a:r>
              <a:rPr lang="en-US" sz="2800" b="1" dirty="0"/>
              <a:t>default value</a:t>
            </a:r>
            <a:r>
              <a:rPr lang="en-US" sz="2800" dirty="0"/>
              <a:t>.</a:t>
            </a:r>
          </a:p>
          <a:p>
            <a:pPr marL="457200" indent="-457200">
              <a:buFont typeface="Arial" panose="020B0604020202020204" pitchFamily="34" charset="0"/>
              <a:buChar char="•"/>
            </a:pPr>
            <a:r>
              <a:rPr lang="en-US" sz="2800" dirty="0"/>
              <a:t>For example,</a:t>
            </a:r>
          </a:p>
          <a:p>
            <a:r>
              <a:rPr lang="en-US" sz="2800" dirty="0"/>
              <a:t>	// create </a:t>
            </a:r>
            <a:r>
              <a:rPr lang="en-US" sz="2800" dirty="0" err="1"/>
              <a:t>boolean</a:t>
            </a:r>
            <a:r>
              <a:rPr lang="en-US" sz="2800" dirty="0"/>
              <a:t> type variable</a:t>
            </a:r>
          </a:p>
          <a:p>
            <a:r>
              <a:rPr lang="en-US" sz="2800" dirty="0"/>
              <a:t>	let </a:t>
            </a:r>
            <a:r>
              <a:rPr lang="en-US" sz="2800" dirty="0" err="1"/>
              <a:t>passCheck</a:t>
            </a:r>
            <a:r>
              <a:rPr lang="en-US" sz="2800" dirty="0"/>
              <a:t>: </a:t>
            </a:r>
            <a:r>
              <a:rPr lang="en-US" sz="2800" dirty="0" err="1"/>
              <a:t>Bool</a:t>
            </a:r>
            <a:r>
              <a:rPr lang="en-US" sz="2800" dirty="0"/>
              <a:t> = true</a:t>
            </a:r>
          </a:p>
          <a:p>
            <a:r>
              <a:rPr lang="en-US" sz="2800" dirty="0"/>
              <a:t>	print(</a:t>
            </a:r>
            <a:r>
              <a:rPr lang="en-US" sz="2800" dirty="0" err="1"/>
              <a:t>passCheck</a:t>
            </a:r>
            <a:r>
              <a:rPr lang="en-US" sz="2800" dirty="0"/>
              <a:t>)</a:t>
            </a:r>
          </a:p>
          <a:p>
            <a:r>
              <a:rPr lang="en-US" sz="2800" dirty="0"/>
              <a:t>	let </a:t>
            </a:r>
            <a:r>
              <a:rPr lang="en-US" sz="2800" dirty="0" err="1"/>
              <a:t>failCheck</a:t>
            </a:r>
            <a:r>
              <a:rPr lang="en-US" sz="2800" dirty="0"/>
              <a:t>: </a:t>
            </a:r>
            <a:r>
              <a:rPr lang="en-US" sz="2800" dirty="0" err="1"/>
              <a:t>Bool</a:t>
            </a:r>
            <a:r>
              <a:rPr lang="en-US" sz="2800" dirty="0"/>
              <a:t> = false</a:t>
            </a:r>
          </a:p>
          <a:p>
            <a:r>
              <a:rPr lang="en-US" sz="2800" dirty="0"/>
              <a:t>	print(</a:t>
            </a:r>
            <a:r>
              <a:rPr lang="en-US" sz="2800" dirty="0" err="1"/>
              <a:t>failCheck</a:t>
            </a:r>
            <a:r>
              <a:rPr lang="en-US" sz="2800" dirty="0"/>
              <a:t>)</a:t>
            </a:r>
          </a:p>
        </p:txBody>
      </p:sp>
    </p:spTree>
    <p:extLst>
      <p:ext uri="{BB962C8B-B14F-4D97-AF65-F5344CB8AC3E}">
        <p14:creationId xmlns:p14="http://schemas.microsoft.com/office/powerpoint/2010/main" val="2667797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Type Casting</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62979"/>
          </a:xfrm>
          <a:prstGeom prst="rect">
            <a:avLst/>
          </a:prstGeom>
        </p:spPr>
        <p:txBody>
          <a:bodyPr wrap="square">
            <a:spAutoFit/>
          </a:bodyPr>
          <a:lstStyle/>
          <a:p>
            <a:pPr marL="457200" indent="-457200">
              <a:buFont typeface="Arial" panose="020B0604020202020204" pitchFamily="34" charset="0"/>
              <a:buChar char="•"/>
            </a:pPr>
            <a:r>
              <a:rPr lang="en-US" sz="2800" dirty="0"/>
              <a:t>It is about converting one type to another</a:t>
            </a:r>
          </a:p>
          <a:p>
            <a:pPr marL="457200" indent="-457200">
              <a:buFont typeface="Arial" panose="020B0604020202020204" pitchFamily="34" charset="0"/>
              <a:buChar char="•"/>
            </a:pPr>
            <a:r>
              <a:rPr lang="en-US" sz="2800" dirty="0"/>
              <a:t>You can convert the integer value to a float value and vice-versa. Consider the ex ample below:</a:t>
            </a:r>
          </a:p>
          <a:p>
            <a:r>
              <a:rPr lang="en-US" sz="2800" dirty="0"/>
              <a:t>	let a: </a:t>
            </a:r>
            <a:r>
              <a:rPr lang="en-US" sz="2800" dirty="0" err="1"/>
              <a:t>Int</a:t>
            </a:r>
            <a:r>
              <a:rPr lang="en-US" sz="2800" dirty="0"/>
              <a:t> = 5679 // Declare 2 constants</a:t>
            </a:r>
          </a:p>
          <a:p>
            <a:r>
              <a:rPr lang="en-US" sz="2800" dirty="0"/>
              <a:t> 	let b: Float = 2.9999//Converting Float to </a:t>
            </a:r>
            <a:r>
              <a:rPr lang="en-US" sz="2800" dirty="0" err="1"/>
              <a:t>Int</a:t>
            </a:r>
            <a:r>
              <a:rPr lang="en-US" sz="2800" dirty="0"/>
              <a:t> 	print("This number is an </a:t>
            </a:r>
            <a:r>
              <a:rPr lang="en-US" sz="2800" dirty="0" err="1"/>
              <a:t>Int</a:t>
            </a:r>
            <a:r>
              <a:rPr lang="en-US" sz="2800" dirty="0"/>
              <a:t> now \(</a:t>
            </a:r>
            <a:r>
              <a:rPr lang="en-US" sz="2800" dirty="0" err="1"/>
              <a:t>Int</a:t>
            </a:r>
            <a:r>
              <a:rPr lang="en-US" sz="2800" dirty="0"/>
              <a:t>(b))") 	//Converting </a:t>
            </a:r>
            <a:r>
              <a:rPr lang="en-US" sz="2800" dirty="0" err="1"/>
              <a:t>Int</a:t>
            </a:r>
            <a:r>
              <a:rPr lang="en-US" sz="2800" dirty="0"/>
              <a:t> to Float</a:t>
            </a:r>
          </a:p>
          <a:p>
            <a:r>
              <a:rPr lang="en-US" sz="2800" dirty="0"/>
              <a:t>	print("This number is a Float now \(Float(a))")</a:t>
            </a:r>
          </a:p>
          <a:p>
            <a:endParaRPr lang="en-US" sz="2800" dirty="0"/>
          </a:p>
          <a:p>
            <a:r>
              <a:rPr lang="en-US" sz="2800" b="1" dirty="0"/>
              <a:t>Output:</a:t>
            </a:r>
          </a:p>
          <a:p>
            <a:r>
              <a:rPr lang="en-US" sz="2800" dirty="0"/>
              <a:t>This number is an </a:t>
            </a:r>
            <a:r>
              <a:rPr lang="en-US" sz="2800" dirty="0" err="1"/>
              <a:t>Int</a:t>
            </a:r>
            <a:r>
              <a:rPr lang="en-US" sz="2800" dirty="0"/>
              <a:t> now 2</a:t>
            </a:r>
          </a:p>
          <a:p>
            <a:r>
              <a:rPr lang="en-US" sz="2800" dirty="0"/>
              <a:t>This number is a Float now 5679.0</a:t>
            </a:r>
          </a:p>
        </p:txBody>
      </p:sp>
    </p:spTree>
    <p:extLst>
      <p:ext uri="{BB962C8B-B14F-4D97-AF65-F5344CB8AC3E}">
        <p14:creationId xmlns:p14="http://schemas.microsoft.com/office/powerpoint/2010/main" val="238733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Properties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09550" y="1371600"/>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A </a:t>
            </a:r>
            <a:r>
              <a:rPr lang="en-US" sz="2800" b="1" i="1" dirty="0"/>
              <a:t>property</a:t>
            </a:r>
            <a:r>
              <a:rPr lang="en-US" sz="2800" i="1" dirty="0"/>
              <a:t> </a:t>
            </a:r>
            <a:r>
              <a:rPr lang="en-US" sz="2800" dirty="0"/>
              <a:t>is a value associated with an instance of a type.</a:t>
            </a:r>
          </a:p>
          <a:p>
            <a:pPr marL="457200" indent="-457200">
              <a:buFont typeface="Arial" panose="020B0604020202020204" pitchFamily="34" charset="0"/>
              <a:buChar char="•"/>
            </a:pPr>
            <a:r>
              <a:rPr lang="en-US" sz="2800" dirty="0"/>
              <a:t>Two types: Stored and Computed</a:t>
            </a:r>
          </a:p>
          <a:p>
            <a:pPr marL="457200" indent="-457200">
              <a:buFont typeface="Arial" panose="020B0604020202020204" pitchFamily="34" charset="0"/>
              <a:buChar char="•"/>
            </a:pPr>
            <a:r>
              <a:rPr lang="en-US" sz="2800" b="1" dirty="0"/>
              <a:t>Stored properties </a:t>
            </a:r>
            <a:r>
              <a:rPr lang="en-US" sz="2800" dirty="0"/>
              <a:t>store constant and variable values as part of an instance, whereas </a:t>
            </a:r>
            <a:r>
              <a:rPr lang="en-US" sz="2800" b="1" dirty="0"/>
              <a:t>computed properties </a:t>
            </a:r>
            <a:r>
              <a:rPr lang="en-US" sz="2800" dirty="0"/>
              <a:t>calculate (rather than store) a value. </a:t>
            </a:r>
          </a:p>
          <a:p>
            <a:pPr marL="457200" indent="-457200">
              <a:buFont typeface="Arial" panose="020B0604020202020204" pitchFamily="34" charset="0"/>
              <a:buChar char="•"/>
            </a:pPr>
            <a:r>
              <a:rPr lang="en-US" sz="2800" dirty="0"/>
              <a:t>Computed properties are provided by classes, structures, and enumerations. </a:t>
            </a:r>
          </a:p>
          <a:p>
            <a:pPr marL="457200" indent="-457200">
              <a:buFont typeface="Arial" panose="020B0604020202020204" pitchFamily="34" charset="0"/>
              <a:buChar char="•"/>
            </a:pPr>
            <a:r>
              <a:rPr lang="en-US" sz="2800" dirty="0"/>
              <a:t>Stored properties are provided only by classes and structures.</a:t>
            </a:r>
          </a:p>
        </p:txBody>
      </p:sp>
    </p:spTree>
    <p:extLst>
      <p:ext uri="{BB962C8B-B14F-4D97-AF65-F5344CB8AC3E}">
        <p14:creationId xmlns:p14="http://schemas.microsoft.com/office/powerpoint/2010/main" val="1975621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Stored Properties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3108543"/>
          </a:xfrm>
          <a:prstGeom prst="rect">
            <a:avLst/>
          </a:prstGeom>
        </p:spPr>
        <p:txBody>
          <a:bodyPr wrap="square">
            <a:spAutoFit/>
          </a:bodyPr>
          <a:lstStyle/>
          <a:p>
            <a:pPr marL="457200" indent="-457200">
              <a:buFont typeface="Arial" panose="020B0604020202020204" pitchFamily="34" charset="0"/>
              <a:buChar char="•"/>
            </a:pPr>
            <a:r>
              <a:rPr lang="en-US" sz="2800" dirty="0"/>
              <a:t>Stored properties can be either variable stored properties (introduced by the </a:t>
            </a:r>
            <a:r>
              <a:rPr lang="en-US" sz="2800" b="1" dirty="0" err="1"/>
              <a:t>var</a:t>
            </a:r>
            <a:r>
              <a:rPr lang="en-US" sz="2800" dirty="0"/>
              <a:t> keyword) or constant stored properties (introduced by the </a:t>
            </a:r>
            <a:r>
              <a:rPr lang="en-US" sz="2800" b="1" dirty="0"/>
              <a:t>let</a:t>
            </a:r>
            <a:r>
              <a:rPr lang="en-US" sz="2800" dirty="0"/>
              <a:t> keyword).</a:t>
            </a:r>
          </a:p>
          <a:p>
            <a:pPr marL="457200" indent="-457200">
              <a:buFont typeface="Arial" panose="020B0604020202020204" pitchFamily="34" charset="0"/>
              <a:buChar char="•"/>
            </a:pPr>
            <a:r>
              <a:rPr lang="en-US" sz="2800" dirty="0"/>
              <a:t>You can provide a </a:t>
            </a:r>
            <a:r>
              <a:rPr lang="en-US" sz="2800" b="1" dirty="0"/>
              <a:t>default value </a:t>
            </a:r>
            <a:r>
              <a:rPr lang="en-US" sz="2800" dirty="0"/>
              <a:t>for a stored property as part of its definition.</a:t>
            </a:r>
          </a:p>
          <a:p>
            <a:pPr marL="457200" indent="-457200">
              <a:buFont typeface="Arial" panose="020B0604020202020204" pitchFamily="34" charset="0"/>
              <a:buChar char="•"/>
            </a:pPr>
            <a:r>
              <a:rPr lang="en-US" sz="2800" dirty="0"/>
              <a:t>You can also set and modify the initial value for a stored property during initialization. </a:t>
            </a:r>
          </a:p>
        </p:txBody>
      </p:sp>
    </p:spTree>
    <p:extLst>
      <p:ext uri="{BB962C8B-B14F-4D97-AF65-F5344CB8AC3E}">
        <p14:creationId xmlns:p14="http://schemas.microsoft.com/office/powerpoint/2010/main" val="2013404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Stored Properties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Example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It defines a structure called </a:t>
            </a:r>
            <a:r>
              <a:rPr lang="en-US" sz="2800" dirty="0" err="1"/>
              <a:t>FixedLengthRange</a:t>
            </a:r>
            <a:r>
              <a:rPr lang="en-US" sz="2800" dirty="0"/>
              <a:t>, which describes a range of integers whose range length can’t be changed after it’s created</a:t>
            </a:r>
          </a:p>
        </p:txBody>
      </p:sp>
      <p:pic>
        <p:nvPicPr>
          <p:cNvPr id="4" name="Picture 3"/>
          <p:cNvPicPr>
            <a:picLocks noChangeAspect="1"/>
          </p:cNvPicPr>
          <p:nvPr/>
        </p:nvPicPr>
        <p:blipFill>
          <a:blip r:embed="rId3"/>
          <a:stretch>
            <a:fillRect/>
          </a:stretch>
        </p:blipFill>
        <p:spPr>
          <a:xfrm>
            <a:off x="1250582" y="1836582"/>
            <a:ext cx="6376987" cy="2571362"/>
          </a:xfrm>
          <a:prstGeom prst="rect">
            <a:avLst/>
          </a:prstGeom>
        </p:spPr>
      </p:pic>
    </p:spTree>
    <p:extLst>
      <p:ext uri="{BB962C8B-B14F-4D97-AF65-F5344CB8AC3E}">
        <p14:creationId xmlns:p14="http://schemas.microsoft.com/office/powerpoint/2010/main" val="100996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Computed Properties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pPr marL="457200" indent="-457200">
              <a:buFont typeface="Arial" panose="020B0604020202020204" pitchFamily="34" charset="0"/>
              <a:buChar char="•"/>
            </a:pPr>
            <a:r>
              <a:rPr lang="en-US" sz="2800" b="1" dirty="0"/>
              <a:t>Computed Properties </a:t>
            </a:r>
            <a:r>
              <a:rPr lang="en-US" sz="2800" dirty="0"/>
              <a:t>are pieces of code which will calculate a value every time you call them</a:t>
            </a:r>
          </a:p>
          <a:p>
            <a:pPr marL="457200" indent="-457200">
              <a:buFont typeface="Arial" panose="020B0604020202020204" pitchFamily="34" charset="0"/>
              <a:buChar char="•"/>
            </a:pPr>
            <a:r>
              <a:rPr lang="en-US" sz="2800" dirty="0"/>
              <a:t>They are always variables (never constants)</a:t>
            </a:r>
          </a:p>
          <a:p>
            <a:pPr marL="457200" indent="-457200">
              <a:buFont typeface="Arial" panose="020B0604020202020204" pitchFamily="34" charset="0"/>
              <a:buChar char="•"/>
            </a:pPr>
            <a:r>
              <a:rPr lang="en-US" sz="2800" dirty="0"/>
              <a:t>These type of properties can be used in or outside classes, </a:t>
            </a:r>
            <a:r>
              <a:rPr lang="en-US" sz="2800" dirty="0" err="1"/>
              <a:t>structs</a:t>
            </a:r>
            <a:r>
              <a:rPr lang="en-US" sz="2800" dirty="0"/>
              <a:t>, </a:t>
            </a:r>
            <a:r>
              <a:rPr lang="en-US" sz="2800" dirty="0" err="1"/>
              <a:t>enums</a:t>
            </a:r>
            <a:endParaRPr lang="en-US" sz="2800" dirty="0"/>
          </a:p>
          <a:p>
            <a:pPr marL="457200" indent="-457200">
              <a:buFont typeface="Arial" panose="020B0604020202020204" pitchFamily="34" charset="0"/>
              <a:buChar char="•"/>
            </a:pPr>
            <a:r>
              <a:rPr lang="en-US" sz="2800" dirty="0"/>
              <a:t>Classes, structures, and enumerations can define computed properties, which don’t actually store a value. </a:t>
            </a:r>
          </a:p>
          <a:p>
            <a:pPr marL="457200" indent="-457200">
              <a:buFont typeface="Arial" panose="020B0604020202020204" pitchFamily="34" charset="0"/>
              <a:buChar char="•"/>
            </a:pPr>
            <a:r>
              <a:rPr lang="en-US" sz="2800" dirty="0"/>
              <a:t>Instead, they provide a </a:t>
            </a:r>
            <a:r>
              <a:rPr lang="en-US" sz="2800" b="1" dirty="0"/>
              <a:t>getter</a:t>
            </a:r>
            <a:r>
              <a:rPr lang="en-US" sz="2800" dirty="0"/>
              <a:t> and an optional </a:t>
            </a:r>
            <a:r>
              <a:rPr lang="en-US" sz="2800" b="1" dirty="0"/>
              <a:t>setter</a:t>
            </a:r>
            <a:r>
              <a:rPr lang="en-US" sz="2800" dirty="0"/>
              <a:t> to retrieve and set other properties and values indirectly.</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50306308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b="1" dirty="0">
                <a:solidFill>
                  <a:srgbClr val="FF0000"/>
                </a:solidFill>
              </a:rPr>
              <a:t>Defining a computed property</a:t>
            </a:r>
          </a:p>
        </p:txBody>
      </p:sp>
      <p:sp>
        <p:nvSpPr>
          <p:cNvPr id="4" name="Subtitle 3"/>
          <p:cNvSpPr>
            <a:spLocks noGrp="1"/>
          </p:cNvSpPr>
          <p:nvPr>
            <p:ph type="subTitle" idx="1"/>
          </p:nvPr>
        </p:nvSpPr>
        <p:spPr>
          <a:xfrm>
            <a:off x="381000" y="1447800"/>
            <a:ext cx="8534400" cy="5181600"/>
          </a:xfrm>
        </p:spPr>
        <p:txBody>
          <a:bodyPr>
            <a:normAutofit/>
          </a:bodyPr>
          <a:lstStyle/>
          <a:p>
            <a:pPr marL="457200" indent="-457200" algn="l">
              <a:buFont typeface="Arial" panose="020B0604020202020204" pitchFamily="34" charset="0"/>
              <a:buChar char="•"/>
            </a:pPr>
            <a:r>
              <a:rPr lang="en-US" sz="2800" dirty="0">
                <a:solidFill>
                  <a:schemeClr val="tx1"/>
                </a:solidFill>
              </a:rPr>
              <a:t>Create a variable and explicitly declare the type of the property to help the compiler know what kind of value will be assigned to it.</a:t>
            </a:r>
          </a:p>
          <a:p>
            <a:pPr marL="457200" indent="-457200" algn="l">
              <a:buFont typeface="Arial" panose="020B0604020202020204" pitchFamily="34" charset="0"/>
              <a:buChar char="•"/>
            </a:pPr>
            <a:r>
              <a:rPr lang="en-US" sz="2800" dirty="0">
                <a:solidFill>
                  <a:schemeClr val="tx1"/>
                </a:solidFill>
              </a:rPr>
              <a:t>Do not assign a default value. Instead open a bracket after the type declaration and start working on the getter.</a:t>
            </a:r>
          </a:p>
          <a:p>
            <a:pPr marL="457200" indent="-457200" algn="l">
              <a:buFont typeface="Arial" panose="020B0604020202020204" pitchFamily="34" charset="0"/>
              <a:buChar char="•"/>
            </a:pPr>
            <a:r>
              <a:rPr lang="en-US" sz="2800" dirty="0">
                <a:solidFill>
                  <a:schemeClr val="tx1"/>
                </a:solidFill>
              </a:rPr>
              <a:t>As the value of the variable is </a:t>
            </a:r>
            <a:r>
              <a:rPr lang="en-US" sz="2800" b="1" dirty="0">
                <a:solidFill>
                  <a:schemeClr val="tx1"/>
                </a:solidFill>
              </a:rPr>
              <a:t>set</a:t>
            </a:r>
            <a:r>
              <a:rPr lang="en-US" sz="2800" dirty="0">
                <a:solidFill>
                  <a:schemeClr val="tx1"/>
                </a:solidFill>
              </a:rPr>
              <a:t> and retrieved through the use of setters and getters, you need to at least use the getter inside the brackets as below: </a:t>
            </a:r>
            <a:endParaRPr lang="en-IN" sz="2800" dirty="0">
              <a:solidFill>
                <a:schemeClr val="tx1"/>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4062244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b="1" dirty="0">
                <a:solidFill>
                  <a:srgbClr val="FF0000"/>
                </a:solidFill>
              </a:rPr>
              <a:t>Defining a computed property</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4" name="Subtitle 3"/>
          <p:cNvSpPr>
            <a:spLocks noGrp="1"/>
          </p:cNvSpPr>
          <p:nvPr>
            <p:ph type="subTitle" idx="1"/>
          </p:nvPr>
        </p:nvSpPr>
        <p:spPr>
          <a:xfrm>
            <a:off x="381000" y="1447800"/>
            <a:ext cx="8534400" cy="5181600"/>
          </a:xfrm>
        </p:spPr>
        <p:txBody>
          <a:bodyPr>
            <a:normAutofit/>
          </a:bodyPr>
          <a:lstStyle/>
          <a:p>
            <a:pPr marL="457200" indent="-457200" algn="l">
              <a:buFont typeface="Arial" panose="020B0604020202020204" pitchFamily="34" charset="0"/>
              <a:buChar char="•"/>
            </a:pPr>
            <a:endParaRPr lang="en-US" sz="2800" dirty="0">
              <a:solidFill>
                <a:schemeClr val="tx1"/>
              </a:solidFill>
            </a:endParaRPr>
          </a:p>
          <a:p>
            <a:pPr marL="457200" indent="-457200" algn="l">
              <a:buFont typeface="Arial" panose="020B0604020202020204" pitchFamily="34" charset="0"/>
              <a:buChar char="•"/>
            </a:pPr>
            <a:endParaRPr lang="en-US" sz="2800" dirty="0">
              <a:solidFill>
                <a:schemeClr val="tx1"/>
              </a:solidFill>
            </a:endParaRPr>
          </a:p>
          <a:p>
            <a:pPr marL="457200" indent="-457200" algn="l">
              <a:buFont typeface="Arial" panose="020B0604020202020204" pitchFamily="34" charset="0"/>
              <a:buChar char="•"/>
            </a:pPr>
            <a:endParaRPr lang="en-US" sz="2800" dirty="0">
              <a:solidFill>
                <a:schemeClr val="tx1"/>
              </a:solidFill>
            </a:endParaRPr>
          </a:p>
          <a:p>
            <a:pPr marL="457200" indent="-457200" algn="l">
              <a:buFont typeface="Arial" panose="020B0604020202020204" pitchFamily="34" charset="0"/>
              <a:buChar char="•"/>
            </a:pPr>
            <a:endParaRPr lang="en-US" sz="2800" dirty="0">
              <a:solidFill>
                <a:schemeClr val="tx1"/>
              </a:solidFill>
            </a:endParaRPr>
          </a:p>
          <a:p>
            <a:pPr marL="457200" indent="-457200" algn="l">
              <a:buFont typeface="Arial" panose="020B0604020202020204" pitchFamily="34" charset="0"/>
              <a:buChar char="•"/>
            </a:pPr>
            <a:endParaRPr lang="en-US" sz="2800" dirty="0">
              <a:solidFill>
                <a:schemeClr val="tx1"/>
              </a:solidFill>
            </a:endParaRPr>
          </a:p>
          <a:p>
            <a:pPr marL="457200" indent="-457200" algn="l">
              <a:buFont typeface="Arial" panose="020B0604020202020204" pitchFamily="34" charset="0"/>
              <a:buChar char="•"/>
            </a:pPr>
            <a:endParaRPr lang="en-US" sz="2800" dirty="0">
              <a:solidFill>
                <a:schemeClr val="tx1"/>
              </a:solidFill>
            </a:endParaRPr>
          </a:p>
          <a:p>
            <a:pPr marL="457200" indent="-457200" algn="l">
              <a:buFont typeface="Arial" panose="020B0604020202020204" pitchFamily="34" charset="0"/>
              <a:buChar char="•"/>
            </a:pPr>
            <a:r>
              <a:rPr lang="en-US" sz="2800" dirty="0">
                <a:solidFill>
                  <a:schemeClr val="tx1"/>
                </a:solidFill>
              </a:rPr>
              <a:t>You can see a computed property of type </a:t>
            </a:r>
            <a:r>
              <a:rPr lang="en-US" sz="2800" b="1" dirty="0" err="1">
                <a:solidFill>
                  <a:schemeClr val="tx1"/>
                </a:solidFill>
              </a:rPr>
              <a:t>Int</a:t>
            </a:r>
            <a:r>
              <a:rPr lang="en-US" sz="2800" dirty="0">
                <a:solidFill>
                  <a:schemeClr val="tx1"/>
                </a:solidFill>
              </a:rPr>
              <a:t>, and inside its brackets I am using a getter to return the result of </a:t>
            </a:r>
            <a:r>
              <a:rPr lang="en-US" sz="2800" dirty="0" err="1">
                <a:solidFill>
                  <a:schemeClr val="tx1"/>
                </a:solidFill>
              </a:rPr>
              <a:t>x+y</a:t>
            </a:r>
            <a:endParaRPr lang="en-US" sz="2800" dirty="0">
              <a:solidFill>
                <a:schemeClr val="tx1"/>
              </a:solidFill>
            </a:endParaRPr>
          </a:p>
          <a:p>
            <a:pPr algn="l"/>
            <a:endParaRPr lang="en-IN" sz="2800" dirty="0">
              <a:solidFill>
                <a:schemeClr val="tx1"/>
              </a:solidFill>
            </a:endParaRPr>
          </a:p>
        </p:txBody>
      </p:sp>
      <p:pic>
        <p:nvPicPr>
          <p:cNvPr id="3" name="Picture 2"/>
          <p:cNvPicPr>
            <a:picLocks noChangeAspect="1"/>
          </p:cNvPicPr>
          <p:nvPr/>
        </p:nvPicPr>
        <p:blipFill>
          <a:blip r:embed="rId3"/>
          <a:stretch>
            <a:fillRect/>
          </a:stretch>
        </p:blipFill>
        <p:spPr>
          <a:xfrm>
            <a:off x="990600" y="1447800"/>
            <a:ext cx="7162800" cy="3021271"/>
          </a:xfrm>
          <a:prstGeom prst="rect">
            <a:avLst/>
          </a:prstGeom>
        </p:spPr>
      </p:pic>
    </p:spTree>
    <p:extLst>
      <p:ext uri="{BB962C8B-B14F-4D97-AF65-F5344CB8AC3E}">
        <p14:creationId xmlns:p14="http://schemas.microsoft.com/office/powerpoint/2010/main" val="2965955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b="1" dirty="0">
                <a:solidFill>
                  <a:srgbClr val="FF0000"/>
                </a:solidFill>
              </a:rPr>
              <a:t>Defining a computed property</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4" name="Subtitle 3"/>
          <p:cNvSpPr>
            <a:spLocks noGrp="1"/>
          </p:cNvSpPr>
          <p:nvPr>
            <p:ph type="subTitle" idx="1"/>
          </p:nvPr>
        </p:nvSpPr>
        <p:spPr>
          <a:xfrm>
            <a:off x="381000" y="1447800"/>
            <a:ext cx="8534400" cy="5181600"/>
          </a:xfrm>
        </p:spPr>
        <p:txBody>
          <a:bodyPr>
            <a:normAutofit/>
          </a:bodyPr>
          <a:lstStyle/>
          <a:p>
            <a:pPr marL="457200" indent="-457200" algn="l">
              <a:buFont typeface="Arial" panose="020B0604020202020204" pitchFamily="34" charset="0"/>
              <a:buChar char="•"/>
            </a:pPr>
            <a:r>
              <a:rPr lang="en-US" sz="2800" dirty="0">
                <a:solidFill>
                  <a:schemeClr val="tx1"/>
                </a:solidFill>
              </a:rPr>
              <a:t>Once the computed property is called the </a:t>
            </a:r>
            <a:r>
              <a:rPr lang="en-US" sz="2800" b="1" dirty="0">
                <a:solidFill>
                  <a:schemeClr val="tx1"/>
                </a:solidFill>
              </a:rPr>
              <a:t>getter</a:t>
            </a:r>
            <a:r>
              <a:rPr lang="en-US" sz="2800" dirty="0">
                <a:solidFill>
                  <a:schemeClr val="tx1"/>
                </a:solidFill>
              </a:rPr>
              <a:t> gets executed and the variable is assigned the result</a:t>
            </a:r>
          </a:p>
          <a:p>
            <a:pPr algn="l"/>
            <a:r>
              <a:rPr lang="en-US" sz="2800" b="1" dirty="0">
                <a:solidFill>
                  <a:schemeClr val="tx1"/>
                </a:solidFill>
              </a:rPr>
              <a:t>Using get { }</a:t>
            </a:r>
          </a:p>
          <a:p>
            <a:pPr marL="457200" indent="-457200" algn="l">
              <a:buFont typeface="Arial" panose="020B0604020202020204" pitchFamily="34" charset="0"/>
              <a:buChar char="•"/>
            </a:pPr>
            <a:r>
              <a:rPr lang="en-US" sz="2800" dirty="0">
                <a:solidFill>
                  <a:schemeClr val="tx1"/>
                </a:solidFill>
              </a:rPr>
              <a:t>The </a:t>
            </a:r>
            <a:r>
              <a:rPr lang="en-US" sz="2800" b="1" dirty="0">
                <a:solidFill>
                  <a:schemeClr val="tx1"/>
                </a:solidFill>
              </a:rPr>
              <a:t>get</a:t>
            </a:r>
            <a:r>
              <a:rPr lang="en-US" sz="2800" dirty="0">
                <a:solidFill>
                  <a:schemeClr val="tx1"/>
                </a:solidFill>
              </a:rPr>
              <a:t> keyword makes the computed property readable</a:t>
            </a:r>
          </a:p>
          <a:p>
            <a:pPr marL="457200" indent="-457200" algn="l">
              <a:buFont typeface="Arial" panose="020B0604020202020204" pitchFamily="34" charset="0"/>
              <a:buChar char="•"/>
            </a:pPr>
            <a:r>
              <a:rPr lang="en-US" sz="2800" dirty="0">
                <a:solidFill>
                  <a:schemeClr val="tx1"/>
                </a:solidFill>
              </a:rPr>
              <a:t>A getter allows you to read data from the computed property</a:t>
            </a:r>
          </a:p>
          <a:p>
            <a:pPr marL="457200" indent="-457200" algn="l">
              <a:buFont typeface="Arial" panose="020B0604020202020204" pitchFamily="34" charset="0"/>
              <a:buChar char="•"/>
            </a:pPr>
            <a:r>
              <a:rPr lang="en-US" sz="2800" dirty="0">
                <a:solidFill>
                  <a:schemeClr val="tx1"/>
                </a:solidFill>
              </a:rPr>
              <a:t>Inside the brackets you write the code that will be executed once the computed property is called</a:t>
            </a:r>
          </a:p>
          <a:p>
            <a:pPr marL="457200" indent="-457200" algn="l">
              <a:buFont typeface="Arial" panose="020B0604020202020204" pitchFamily="34" charset="0"/>
              <a:buChar char="•"/>
            </a:pPr>
            <a:r>
              <a:rPr lang="en-US" sz="2800" dirty="0">
                <a:solidFill>
                  <a:schemeClr val="tx1"/>
                </a:solidFill>
              </a:rPr>
              <a:t>Accessing the property executes the getter</a:t>
            </a:r>
          </a:p>
        </p:txBody>
      </p:sp>
    </p:spTree>
    <p:extLst>
      <p:ext uri="{BB962C8B-B14F-4D97-AF65-F5344CB8AC3E}">
        <p14:creationId xmlns:p14="http://schemas.microsoft.com/office/powerpoint/2010/main" val="78474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r>
              <a:rPr lang="en-US" b="1" dirty="0">
                <a:latin typeface="Times New Roman" pitchFamily="18" charset="0"/>
                <a:cs typeface="Times New Roman" pitchFamily="18" charset="0"/>
              </a:rPr>
              <a:t>Session 1</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609600" y="1805526"/>
            <a:ext cx="8458200" cy="2554545"/>
          </a:xfrm>
          <a:prstGeom prst="rect">
            <a:avLst/>
          </a:prstGeom>
        </p:spPr>
        <p:txBody>
          <a:bodyPr wrap="square">
            <a:spAutoFit/>
          </a:bodyPr>
          <a:lstStyle/>
          <a:p>
            <a:pPr marL="457200" indent="-457200">
              <a:buFont typeface="Arial" panose="020B0604020202020204" pitchFamily="34" charset="0"/>
              <a:buChar char="•"/>
            </a:pPr>
            <a:r>
              <a:rPr lang="en-IN" sz="4000" dirty="0">
                <a:solidFill>
                  <a:srgbClr val="FF0000"/>
                </a:solidFill>
              </a:rPr>
              <a:t>The Swift Language-Types</a:t>
            </a:r>
          </a:p>
          <a:p>
            <a:pPr marL="457200" indent="-457200">
              <a:buFont typeface="Arial" panose="020B0604020202020204" pitchFamily="34" charset="0"/>
              <a:buChar char="•"/>
            </a:pPr>
            <a:r>
              <a:rPr lang="en-US" sz="4000" dirty="0">
                <a:solidFill>
                  <a:srgbClr val="FF0000"/>
                </a:solidFill>
              </a:rPr>
              <a:t>Literals and subscripting, Initializers, Web services, </a:t>
            </a:r>
            <a:r>
              <a:rPr lang="en-IN" sz="4000" dirty="0">
                <a:solidFill>
                  <a:srgbClr val="FF0000"/>
                </a:solidFill>
              </a:rPr>
              <a:t>Properties, Instance methods</a:t>
            </a:r>
          </a:p>
        </p:txBody>
      </p:sp>
    </p:spTree>
    <p:extLst>
      <p:ext uri="{BB962C8B-B14F-4D97-AF65-F5344CB8AC3E}">
        <p14:creationId xmlns:p14="http://schemas.microsoft.com/office/powerpoint/2010/main" val="29724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b="1" dirty="0">
                <a:solidFill>
                  <a:srgbClr val="FF0000"/>
                </a:solidFill>
              </a:rPr>
              <a:t>Defining a computed property</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4" name="Subtitle 3"/>
          <p:cNvSpPr>
            <a:spLocks noGrp="1"/>
          </p:cNvSpPr>
          <p:nvPr>
            <p:ph type="subTitle" idx="1"/>
          </p:nvPr>
        </p:nvSpPr>
        <p:spPr>
          <a:xfrm>
            <a:off x="381000" y="1447800"/>
            <a:ext cx="8534400" cy="5181600"/>
          </a:xfrm>
        </p:spPr>
        <p:txBody>
          <a:bodyPr>
            <a:normAutofit/>
          </a:bodyPr>
          <a:lstStyle/>
          <a:p>
            <a:pPr algn="l"/>
            <a:r>
              <a:rPr lang="en-US" sz="2800" b="1" dirty="0">
                <a:solidFill>
                  <a:schemeClr val="tx1"/>
                </a:solidFill>
              </a:rPr>
              <a:t>Using set { }</a:t>
            </a:r>
          </a:p>
          <a:p>
            <a:pPr marL="457200" indent="-457200" algn="l">
              <a:buFont typeface="Arial" panose="020B0604020202020204" pitchFamily="34" charset="0"/>
              <a:buChar char="•"/>
            </a:pPr>
            <a:r>
              <a:rPr lang="en-US" sz="2800" dirty="0">
                <a:solidFill>
                  <a:schemeClr val="tx1"/>
                </a:solidFill>
              </a:rPr>
              <a:t>The </a:t>
            </a:r>
            <a:r>
              <a:rPr lang="en-US" sz="2800" b="1" dirty="0">
                <a:solidFill>
                  <a:schemeClr val="tx1"/>
                </a:solidFill>
              </a:rPr>
              <a:t>set</a:t>
            </a:r>
            <a:r>
              <a:rPr lang="en-US" sz="2800" dirty="0">
                <a:solidFill>
                  <a:schemeClr val="tx1"/>
                </a:solidFill>
              </a:rPr>
              <a:t> keyword makes the computed property writeable. Without it you get this error: Cannot assign to value [your computed property’s name], it is a get-only property.</a:t>
            </a:r>
          </a:p>
          <a:p>
            <a:pPr marL="457200" indent="-457200" algn="l">
              <a:buFont typeface="Arial" panose="020B0604020202020204" pitchFamily="34" charset="0"/>
              <a:buChar char="•"/>
            </a:pPr>
            <a:r>
              <a:rPr lang="en-US" sz="2800" dirty="0">
                <a:solidFill>
                  <a:schemeClr val="tx1"/>
                </a:solidFill>
              </a:rPr>
              <a:t>When you assign a value to the computed property you are calling the setter</a:t>
            </a:r>
          </a:p>
          <a:p>
            <a:pPr marL="457200" indent="-457200" algn="l">
              <a:buFont typeface="Arial" panose="020B0604020202020204" pitchFamily="34" charset="0"/>
              <a:buChar char="•"/>
            </a:pPr>
            <a:r>
              <a:rPr lang="en-US" sz="2800" dirty="0">
                <a:solidFill>
                  <a:schemeClr val="tx1"/>
                </a:solidFill>
              </a:rPr>
              <a:t>The value is accessible inside the setter’s brackets</a:t>
            </a:r>
          </a:p>
          <a:p>
            <a:pPr marL="457200" indent="-457200" algn="l">
              <a:buFont typeface="Arial" panose="020B0604020202020204" pitchFamily="34" charset="0"/>
              <a:buChar char="•"/>
            </a:pPr>
            <a:r>
              <a:rPr lang="en-US" sz="2800" dirty="0">
                <a:solidFill>
                  <a:schemeClr val="tx1"/>
                </a:solidFill>
              </a:rPr>
              <a:t>You cannot assign a value to a computed property that doesn’t have a setter.</a:t>
            </a:r>
          </a:p>
        </p:txBody>
      </p:sp>
    </p:spTree>
    <p:extLst>
      <p:ext uri="{BB962C8B-B14F-4D97-AF65-F5344CB8AC3E}">
        <p14:creationId xmlns:p14="http://schemas.microsoft.com/office/powerpoint/2010/main" val="326952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b="1" dirty="0">
                <a:solidFill>
                  <a:srgbClr val="FF0000"/>
                </a:solidFill>
              </a:rPr>
              <a:t>Defining a computed property</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4" name="Subtitle 3"/>
          <p:cNvSpPr>
            <a:spLocks noGrp="1"/>
          </p:cNvSpPr>
          <p:nvPr>
            <p:ph type="subTitle" idx="1"/>
          </p:nvPr>
        </p:nvSpPr>
        <p:spPr>
          <a:xfrm>
            <a:off x="381000" y="1447800"/>
            <a:ext cx="8534400" cy="5181600"/>
          </a:xfrm>
        </p:spPr>
        <p:txBody>
          <a:bodyPr>
            <a:normAutofit/>
          </a:bodyPr>
          <a:lstStyle/>
          <a:p>
            <a:pPr marL="457200" indent="-457200" algn="l">
              <a:buFont typeface="Arial" panose="020B0604020202020204" pitchFamily="34" charset="0"/>
              <a:buChar char="•"/>
            </a:pPr>
            <a:r>
              <a:rPr lang="en-US" sz="2800" dirty="0">
                <a:solidFill>
                  <a:schemeClr val="tx1"/>
                </a:solidFill>
              </a:rPr>
              <a:t>You can assign a </a:t>
            </a:r>
            <a:r>
              <a:rPr lang="en-US" sz="2800" b="1" dirty="0">
                <a:solidFill>
                  <a:schemeClr val="tx1"/>
                </a:solidFill>
              </a:rPr>
              <a:t>local name </a:t>
            </a:r>
            <a:r>
              <a:rPr lang="en-US" sz="2800" dirty="0">
                <a:solidFill>
                  <a:schemeClr val="tx1"/>
                </a:solidFill>
              </a:rPr>
              <a:t>inside the parentheses after the </a:t>
            </a:r>
            <a:r>
              <a:rPr lang="en-US" sz="2800" b="1" dirty="0">
                <a:solidFill>
                  <a:schemeClr val="tx1"/>
                </a:solidFill>
              </a:rPr>
              <a:t>set</a:t>
            </a:r>
            <a:r>
              <a:rPr lang="en-US" sz="2800" dirty="0">
                <a:solidFill>
                  <a:schemeClr val="tx1"/>
                </a:solidFill>
              </a:rPr>
              <a:t> keyword. This local variable will get the passed value to the computed property (as seen in the example below with </a:t>
            </a:r>
            <a:r>
              <a:rPr lang="en-US" sz="2800" dirty="0" err="1">
                <a:solidFill>
                  <a:schemeClr val="tx1"/>
                </a:solidFill>
              </a:rPr>
              <a:t>newSalaryPerWeek</a:t>
            </a:r>
            <a:r>
              <a:rPr lang="en-US" sz="2800" dirty="0">
                <a:solidFill>
                  <a:schemeClr val="tx1"/>
                </a:solidFill>
              </a:rPr>
              <a:t>)</a:t>
            </a:r>
          </a:p>
          <a:p>
            <a:pPr marL="457200" indent="-457200" algn="l">
              <a:buFont typeface="Arial" panose="020B0604020202020204" pitchFamily="34" charset="0"/>
              <a:buChar char="•"/>
            </a:pPr>
            <a:r>
              <a:rPr lang="en-US" sz="2800" dirty="0">
                <a:solidFill>
                  <a:schemeClr val="tx1"/>
                </a:solidFill>
              </a:rPr>
              <a:t>If you do not provide a name for the assigned value in the setter definition, the compiler will automatically allocate the name of </a:t>
            </a:r>
            <a:r>
              <a:rPr lang="en-US" sz="2800" b="1" dirty="0" err="1">
                <a:solidFill>
                  <a:schemeClr val="tx1"/>
                </a:solidFill>
              </a:rPr>
              <a:t>newValue</a:t>
            </a:r>
            <a:r>
              <a:rPr lang="en-US" sz="2800" dirty="0">
                <a:solidFill>
                  <a:schemeClr val="tx1"/>
                </a:solidFill>
              </a:rPr>
              <a:t>.</a:t>
            </a:r>
          </a:p>
        </p:txBody>
      </p:sp>
    </p:spTree>
    <p:extLst>
      <p:ext uri="{BB962C8B-B14F-4D97-AF65-F5344CB8AC3E}">
        <p14:creationId xmlns:p14="http://schemas.microsoft.com/office/powerpoint/2010/main" val="4082685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b="1" dirty="0">
                <a:solidFill>
                  <a:srgbClr val="FF0000"/>
                </a:solidFill>
              </a:rPr>
              <a:t>Defining a computed property</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4" name="Subtitle 3"/>
          <p:cNvSpPr>
            <a:spLocks noGrp="1"/>
          </p:cNvSpPr>
          <p:nvPr>
            <p:ph type="subTitle" idx="1"/>
          </p:nvPr>
        </p:nvSpPr>
        <p:spPr>
          <a:xfrm>
            <a:off x="381000" y="1447800"/>
            <a:ext cx="8534400" cy="5181600"/>
          </a:xfrm>
        </p:spPr>
        <p:txBody>
          <a:bodyPr>
            <a:normAutofit/>
          </a:bodyPr>
          <a:lstStyle/>
          <a:p>
            <a:pPr algn="l"/>
            <a:r>
              <a:rPr lang="en-US" sz="2800" dirty="0">
                <a:solidFill>
                  <a:schemeClr val="tx1"/>
                </a:solidFill>
              </a:rPr>
              <a:t> </a:t>
            </a:r>
          </a:p>
        </p:txBody>
      </p:sp>
      <p:pic>
        <p:nvPicPr>
          <p:cNvPr id="3" name="Picture 2"/>
          <p:cNvPicPr>
            <a:picLocks noChangeAspect="1"/>
          </p:cNvPicPr>
          <p:nvPr/>
        </p:nvPicPr>
        <p:blipFill>
          <a:blip r:embed="rId3"/>
          <a:stretch>
            <a:fillRect/>
          </a:stretch>
        </p:blipFill>
        <p:spPr>
          <a:xfrm>
            <a:off x="533400" y="1447800"/>
            <a:ext cx="8153400" cy="4724400"/>
          </a:xfrm>
          <a:prstGeom prst="rect">
            <a:avLst/>
          </a:prstGeom>
        </p:spPr>
      </p:pic>
    </p:spTree>
    <p:extLst>
      <p:ext uri="{BB962C8B-B14F-4D97-AF65-F5344CB8AC3E}">
        <p14:creationId xmlns:p14="http://schemas.microsoft.com/office/powerpoint/2010/main" val="706795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200" b="1" dirty="0">
                <a:solidFill>
                  <a:srgbClr val="FF0000"/>
                </a:solidFill>
              </a:rPr>
              <a:t>Computed Properties in Structures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Example </a:t>
            </a:r>
          </a:p>
        </p:txBody>
      </p:sp>
      <p:pic>
        <p:nvPicPr>
          <p:cNvPr id="4" name="Picture 3"/>
          <p:cNvPicPr>
            <a:picLocks noChangeAspect="1"/>
          </p:cNvPicPr>
          <p:nvPr/>
        </p:nvPicPr>
        <p:blipFill>
          <a:blip r:embed="rId3"/>
          <a:stretch>
            <a:fillRect/>
          </a:stretch>
        </p:blipFill>
        <p:spPr>
          <a:xfrm>
            <a:off x="1066800" y="1905000"/>
            <a:ext cx="6400800" cy="4419600"/>
          </a:xfrm>
          <a:prstGeom prst="rect">
            <a:avLst/>
          </a:prstGeom>
        </p:spPr>
      </p:pic>
    </p:spTree>
    <p:extLst>
      <p:ext uri="{BB962C8B-B14F-4D97-AF65-F5344CB8AC3E}">
        <p14:creationId xmlns:p14="http://schemas.microsoft.com/office/powerpoint/2010/main" val="2524477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Computed Properties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Example (Conti…) </a:t>
            </a:r>
          </a:p>
        </p:txBody>
      </p:sp>
      <p:pic>
        <p:nvPicPr>
          <p:cNvPr id="5" name="Picture 4"/>
          <p:cNvPicPr>
            <a:picLocks noChangeAspect="1"/>
          </p:cNvPicPr>
          <p:nvPr/>
        </p:nvPicPr>
        <p:blipFill>
          <a:blip r:embed="rId3"/>
          <a:stretch>
            <a:fillRect/>
          </a:stretch>
        </p:blipFill>
        <p:spPr>
          <a:xfrm>
            <a:off x="1244292" y="1981200"/>
            <a:ext cx="6655416" cy="4348550"/>
          </a:xfrm>
          <a:prstGeom prst="rect">
            <a:avLst/>
          </a:prstGeom>
        </p:spPr>
      </p:pic>
    </p:spTree>
    <p:extLst>
      <p:ext uri="{BB962C8B-B14F-4D97-AF65-F5344CB8AC3E}">
        <p14:creationId xmlns:p14="http://schemas.microsoft.com/office/powerpoint/2010/main" val="2925935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b="1" dirty="0">
                <a:solidFill>
                  <a:srgbClr val="FF0000"/>
                </a:solidFill>
              </a:rPr>
              <a:t>Initializers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So far, you have initialized your constants and variables using literal values. In doing so, you created instances of a specific type.</a:t>
            </a:r>
          </a:p>
          <a:p>
            <a:pPr marL="457200" indent="-457200">
              <a:buFont typeface="Arial" panose="020B0604020202020204" pitchFamily="34" charset="0"/>
              <a:buChar char="•"/>
            </a:pPr>
            <a:r>
              <a:rPr lang="en-US" sz="2800" dirty="0"/>
              <a:t>An instance is a particular embodiment of a type.</a:t>
            </a:r>
          </a:p>
          <a:p>
            <a:pPr marL="457200" indent="-457200">
              <a:buFont typeface="Arial" panose="020B0604020202020204" pitchFamily="34" charset="0"/>
              <a:buChar char="•"/>
            </a:pPr>
            <a:r>
              <a:rPr lang="en-US" sz="2800" dirty="0"/>
              <a:t>Another way of creating instances is by using an </a:t>
            </a:r>
            <a:r>
              <a:rPr lang="en-US" sz="2800" b="1" i="1" dirty="0"/>
              <a:t>initializer</a:t>
            </a:r>
            <a:r>
              <a:rPr lang="en-US" sz="2800" i="1" dirty="0"/>
              <a:t> </a:t>
            </a:r>
            <a:r>
              <a:rPr lang="en-US" sz="2800" dirty="0"/>
              <a:t>on the type</a:t>
            </a:r>
          </a:p>
          <a:p>
            <a:pPr marL="457200" indent="-457200">
              <a:buFont typeface="Arial" panose="020B0604020202020204" pitchFamily="34" charset="0"/>
              <a:buChar char="•"/>
            </a:pPr>
            <a:r>
              <a:rPr lang="en-US" sz="2800" dirty="0"/>
              <a:t>Initialization is the process of preparing an instance of a class, structure, or enumeration for use. </a:t>
            </a:r>
          </a:p>
          <a:p>
            <a:pPr marL="457200" indent="-457200">
              <a:buFont typeface="Arial" panose="020B0604020202020204" pitchFamily="34" charset="0"/>
              <a:buChar char="•"/>
            </a:pPr>
            <a:r>
              <a:rPr lang="en-US" sz="2800" dirty="0"/>
              <a:t>To create a new instance using an initializer, you use the </a:t>
            </a:r>
            <a:r>
              <a:rPr lang="en-US" sz="2800" b="1" dirty="0"/>
              <a:t>type name </a:t>
            </a:r>
            <a:r>
              <a:rPr lang="en-US" sz="2800" dirty="0"/>
              <a:t>followed by a </a:t>
            </a:r>
            <a:r>
              <a:rPr lang="en-US" sz="2800" b="1" dirty="0"/>
              <a:t>pair of parentheses </a:t>
            </a:r>
            <a:r>
              <a:rPr lang="en-US" sz="2800" dirty="0"/>
              <a:t>and, if required, arguments.</a:t>
            </a:r>
          </a:p>
        </p:txBody>
      </p:sp>
    </p:spTree>
    <p:extLst>
      <p:ext uri="{BB962C8B-B14F-4D97-AF65-F5344CB8AC3E}">
        <p14:creationId xmlns:p14="http://schemas.microsoft.com/office/powerpoint/2010/main" val="2392722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Initializers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Some standard types have initializers that return empty literals when no arguments are supplied. </a:t>
            </a:r>
          </a:p>
          <a:p>
            <a:r>
              <a:rPr lang="en-US" sz="2800" dirty="0"/>
              <a:t>	let </a:t>
            </a:r>
            <a:r>
              <a:rPr lang="en-US" sz="2800" dirty="0" err="1"/>
              <a:t>emptyString</a:t>
            </a:r>
            <a:r>
              <a:rPr lang="en-US" sz="2800" dirty="0"/>
              <a:t> = String() 		//"“</a:t>
            </a:r>
          </a:p>
          <a:p>
            <a:r>
              <a:rPr lang="en-US" sz="2800" dirty="0"/>
              <a:t>	let </a:t>
            </a:r>
            <a:r>
              <a:rPr lang="en-US" sz="2800" dirty="0" err="1"/>
              <a:t>emptyArrayOfInts</a:t>
            </a:r>
            <a:r>
              <a:rPr lang="en-US" sz="2800" dirty="0"/>
              <a:t> = [</a:t>
            </a:r>
            <a:r>
              <a:rPr lang="en-US" sz="2800" dirty="0" err="1"/>
              <a:t>Int</a:t>
            </a:r>
            <a:r>
              <a:rPr lang="en-US" sz="2800" dirty="0"/>
              <a:t>]() 		//0 elements</a:t>
            </a:r>
          </a:p>
          <a:p>
            <a:pPr marL="457200" indent="-457200">
              <a:buFont typeface="Arial" panose="020B0604020202020204" pitchFamily="34" charset="0"/>
              <a:buChar char="•"/>
            </a:pPr>
            <a:r>
              <a:rPr lang="en-US" sz="2800" dirty="0"/>
              <a:t>Initializers are responsible for preparing the contents of a new instance of a type.</a:t>
            </a:r>
          </a:p>
          <a:p>
            <a:pPr marL="457200" indent="-457200">
              <a:buFont typeface="Arial" panose="020B0604020202020204" pitchFamily="34" charset="0"/>
              <a:buChar char="•"/>
            </a:pPr>
            <a:r>
              <a:rPr lang="en-US" sz="2800" dirty="0"/>
              <a:t>In its simplest form, an initializer is like an instance method with no parameters, written using the </a:t>
            </a:r>
            <a:r>
              <a:rPr lang="en-US" sz="2800" b="1" dirty="0" err="1"/>
              <a:t>init</a:t>
            </a:r>
            <a:r>
              <a:rPr lang="en-US" sz="2800" dirty="0"/>
              <a:t> keyword:</a:t>
            </a:r>
          </a:p>
          <a:p>
            <a:r>
              <a:rPr lang="en-US" sz="2800" dirty="0"/>
              <a:t>	</a:t>
            </a:r>
            <a:r>
              <a:rPr lang="en-US" sz="2800" dirty="0" err="1"/>
              <a:t>init</a:t>
            </a:r>
            <a:r>
              <a:rPr lang="en-US" sz="2800" dirty="0"/>
              <a:t>() {</a:t>
            </a:r>
          </a:p>
          <a:p>
            <a:r>
              <a:rPr lang="en-US" sz="2800" dirty="0"/>
              <a:t>		// perform some initialization here</a:t>
            </a:r>
          </a:p>
          <a:p>
            <a:r>
              <a:rPr lang="en-US" sz="2800" dirty="0"/>
              <a:t>		}</a:t>
            </a:r>
          </a:p>
          <a:p>
            <a:endParaRPr lang="en-US" sz="2800" dirty="0"/>
          </a:p>
        </p:txBody>
      </p:sp>
    </p:spTree>
    <p:extLst>
      <p:ext uri="{BB962C8B-B14F-4D97-AF65-F5344CB8AC3E}">
        <p14:creationId xmlns:p14="http://schemas.microsoft.com/office/powerpoint/2010/main" val="773213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Default Initializers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2246769"/>
          </a:xfrm>
          <a:prstGeom prst="rect">
            <a:avLst/>
          </a:prstGeom>
        </p:spPr>
        <p:txBody>
          <a:bodyPr wrap="square">
            <a:spAutoFit/>
          </a:bodyPr>
          <a:lstStyle/>
          <a:p>
            <a:pPr marL="457200" indent="-457200">
              <a:buFont typeface="Arial" panose="020B0604020202020204" pitchFamily="34" charset="0"/>
              <a:buChar char="•"/>
            </a:pPr>
            <a:r>
              <a:rPr lang="en-US" sz="2800" dirty="0"/>
              <a:t>Some types have </a:t>
            </a:r>
            <a:r>
              <a:rPr lang="en-US" sz="2800" b="1" dirty="0"/>
              <a:t>default values</a:t>
            </a:r>
          </a:p>
          <a:p>
            <a:r>
              <a:rPr lang="en-US" sz="2800" b="1" dirty="0"/>
              <a:t>	</a:t>
            </a:r>
            <a:r>
              <a:rPr lang="en-US" sz="2800" dirty="0"/>
              <a:t>let </a:t>
            </a:r>
            <a:r>
              <a:rPr lang="en-US" sz="2800" dirty="0" err="1"/>
              <a:t>defaultNumber</a:t>
            </a:r>
            <a:r>
              <a:rPr lang="en-US" sz="2800" dirty="0"/>
              <a:t> = </a:t>
            </a:r>
            <a:r>
              <a:rPr lang="en-US" sz="2800" dirty="0" err="1"/>
              <a:t>Int</a:t>
            </a:r>
            <a:r>
              <a:rPr lang="en-US" sz="2800" dirty="0"/>
              <a:t>() 		//0</a:t>
            </a:r>
          </a:p>
          <a:p>
            <a:r>
              <a:rPr lang="en-US" sz="2800" dirty="0"/>
              <a:t>	let </a:t>
            </a:r>
            <a:r>
              <a:rPr lang="en-US" sz="2800" dirty="0" err="1"/>
              <a:t>defaultBool</a:t>
            </a:r>
            <a:r>
              <a:rPr lang="en-US" sz="2800" dirty="0"/>
              <a:t> = </a:t>
            </a:r>
            <a:r>
              <a:rPr lang="en-US" sz="2800" dirty="0" err="1"/>
              <a:t>Bool</a:t>
            </a:r>
            <a:r>
              <a:rPr lang="en-US" sz="2800" dirty="0"/>
              <a:t>() 			//false. </a:t>
            </a:r>
          </a:p>
          <a:p>
            <a:pPr marL="457200" indent="-457200">
              <a:buFont typeface="Arial" panose="020B0604020202020204" pitchFamily="34" charset="0"/>
              <a:buChar char="•"/>
            </a:pPr>
            <a:r>
              <a:rPr lang="en-US" sz="2800" dirty="0"/>
              <a:t>The </a:t>
            </a:r>
            <a:r>
              <a:rPr lang="en-US" sz="2800" b="1" dirty="0"/>
              <a:t>default initializer </a:t>
            </a:r>
            <a:r>
              <a:rPr lang="en-US" sz="2800" dirty="0"/>
              <a:t>simply creates a new instance with all of its properties set to their default values.</a:t>
            </a:r>
          </a:p>
        </p:txBody>
      </p:sp>
      <p:pic>
        <p:nvPicPr>
          <p:cNvPr id="5" name="Picture 4"/>
          <p:cNvPicPr>
            <a:picLocks noChangeAspect="1"/>
          </p:cNvPicPr>
          <p:nvPr/>
        </p:nvPicPr>
        <p:blipFill>
          <a:blip r:embed="rId3"/>
          <a:stretch>
            <a:fillRect/>
          </a:stretch>
        </p:blipFill>
        <p:spPr>
          <a:xfrm>
            <a:off x="1981200" y="3594250"/>
            <a:ext cx="4648199" cy="2501750"/>
          </a:xfrm>
          <a:prstGeom prst="rect">
            <a:avLst/>
          </a:prstGeom>
        </p:spPr>
      </p:pic>
    </p:spTree>
    <p:extLst>
      <p:ext uri="{BB962C8B-B14F-4D97-AF65-F5344CB8AC3E}">
        <p14:creationId xmlns:p14="http://schemas.microsoft.com/office/powerpoint/2010/main" val="1122274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Multiple Initializers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2677656"/>
          </a:xfrm>
          <a:prstGeom prst="rect">
            <a:avLst/>
          </a:prstGeom>
        </p:spPr>
        <p:txBody>
          <a:bodyPr wrap="square">
            <a:spAutoFit/>
          </a:bodyPr>
          <a:lstStyle/>
          <a:p>
            <a:pPr marL="457200" indent="-457200">
              <a:buFont typeface="Arial" panose="020B0604020202020204" pitchFamily="34" charset="0"/>
              <a:buChar char="•"/>
            </a:pPr>
            <a:r>
              <a:rPr lang="en-US" sz="2800" dirty="0"/>
              <a:t>Types can have multiple initializers. </a:t>
            </a:r>
          </a:p>
          <a:p>
            <a:pPr marL="457200" indent="-457200">
              <a:buFont typeface="Arial" panose="020B0604020202020204" pitchFamily="34" charset="0"/>
              <a:buChar char="•"/>
            </a:pPr>
            <a:r>
              <a:rPr lang="en-US" sz="2800" dirty="0"/>
              <a:t>For example, String has an initializer that accepts an </a:t>
            </a:r>
            <a:r>
              <a:rPr lang="en-US" sz="2800" dirty="0" err="1"/>
              <a:t>Int</a:t>
            </a:r>
            <a:r>
              <a:rPr lang="en-US" sz="2800" dirty="0"/>
              <a:t> and creates a string based on that value.</a:t>
            </a:r>
          </a:p>
          <a:p>
            <a:r>
              <a:rPr lang="en-US" sz="2800" dirty="0"/>
              <a:t>	let number = 42 				//42</a:t>
            </a:r>
          </a:p>
          <a:p>
            <a:r>
              <a:rPr lang="en-US" sz="2800" dirty="0"/>
              <a:t>	let </a:t>
            </a:r>
            <a:r>
              <a:rPr lang="en-US" sz="2800" dirty="0" err="1"/>
              <a:t>meaningOfLife</a:t>
            </a:r>
            <a:r>
              <a:rPr lang="en-US" sz="2800" dirty="0"/>
              <a:t> = String(number) 	//"42“</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396547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Instance Methods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An </a:t>
            </a:r>
            <a:r>
              <a:rPr lang="en-US" sz="2800" b="1" dirty="0"/>
              <a:t>instance method </a:t>
            </a:r>
            <a:r>
              <a:rPr lang="en-US" sz="2800" dirty="0"/>
              <a:t>is a function that is specific to a particular type and can be called on an instance of that type. </a:t>
            </a:r>
          </a:p>
          <a:p>
            <a:pPr marL="457200" indent="-457200">
              <a:buFont typeface="Arial" panose="020B0604020202020204" pitchFamily="34" charset="0"/>
              <a:buChar char="•"/>
            </a:pPr>
            <a:r>
              <a:rPr lang="en-US" sz="2800" dirty="0"/>
              <a:t>Classes, structures, and enumerations can all define instance methods, which encapsulate specific tasks and functionality for working with an instance of a given type. </a:t>
            </a:r>
          </a:p>
          <a:p>
            <a:pPr marL="457200" indent="-457200">
              <a:buFont typeface="Arial" panose="020B0604020202020204" pitchFamily="34" charset="0"/>
              <a:buChar char="•"/>
            </a:pPr>
            <a:r>
              <a:rPr lang="en-US" sz="2800" dirty="0"/>
              <a:t>In Swift, you can choose whether to define a class, structure, or enumeration, and still have the flexibility to define methods on the type you create.  </a:t>
            </a:r>
          </a:p>
        </p:txBody>
      </p:sp>
    </p:spTree>
    <p:extLst>
      <p:ext uri="{BB962C8B-B14F-4D97-AF65-F5344CB8AC3E}">
        <p14:creationId xmlns:p14="http://schemas.microsoft.com/office/powerpoint/2010/main" val="388826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i="1" dirty="0">
                <a:solidFill>
                  <a:srgbClr val="FF0000"/>
                </a:solidFill>
              </a:rPr>
              <a:t>The Swift Language - Features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458200" cy="4832092"/>
          </a:xfrm>
          <a:prstGeom prst="rect">
            <a:avLst/>
          </a:prstGeom>
        </p:spPr>
        <p:txBody>
          <a:bodyPr wrap="square">
            <a:spAutoFit/>
          </a:bodyPr>
          <a:lstStyle/>
          <a:p>
            <a:pPr marL="457200" indent="-457200">
              <a:buFont typeface="Arial" panose="020B0604020202020204" pitchFamily="34" charset="0"/>
              <a:buChar char="•"/>
            </a:pPr>
            <a:r>
              <a:rPr lang="en-US" sz="2800" b="1" dirty="0"/>
              <a:t>Swift</a:t>
            </a:r>
            <a:r>
              <a:rPr lang="en-US" sz="2800" dirty="0"/>
              <a:t> - new programming language for </a:t>
            </a:r>
            <a:r>
              <a:rPr lang="en-US" sz="2800" dirty="0" err="1"/>
              <a:t>iOS</a:t>
            </a:r>
            <a:r>
              <a:rPr lang="en-US" sz="2800" dirty="0"/>
              <a:t>, </a:t>
            </a:r>
            <a:r>
              <a:rPr lang="en-US" sz="2800" dirty="0" err="1"/>
              <a:t>macOS</a:t>
            </a:r>
            <a:r>
              <a:rPr lang="en-US" sz="2800" dirty="0"/>
              <a:t>, </a:t>
            </a:r>
            <a:r>
              <a:rPr lang="en-US" sz="2800" dirty="0" err="1"/>
              <a:t>watchOS</a:t>
            </a:r>
            <a:r>
              <a:rPr lang="en-US" sz="2800" dirty="0"/>
              <a:t>, and </a:t>
            </a:r>
            <a:r>
              <a:rPr lang="en-US" sz="2800" dirty="0" err="1"/>
              <a:t>tvOS</a:t>
            </a:r>
            <a:r>
              <a:rPr lang="en-US" sz="2800" dirty="0"/>
              <a:t> app development.</a:t>
            </a:r>
          </a:p>
          <a:p>
            <a:pPr marL="457200" indent="-457200">
              <a:buFont typeface="Arial" panose="020B0604020202020204" pitchFamily="34" charset="0"/>
              <a:buChar char="•"/>
            </a:pPr>
            <a:r>
              <a:rPr lang="en-US" sz="2800" dirty="0"/>
              <a:t>Its code is safe by design, produces software that runs very-fast.</a:t>
            </a:r>
          </a:p>
          <a:p>
            <a:pPr marL="457200" indent="-457200">
              <a:buFont typeface="Arial" panose="020B0604020202020204" pitchFamily="34" charset="0"/>
              <a:buChar char="•"/>
            </a:pPr>
            <a:r>
              <a:rPr lang="en-US" sz="2800" dirty="0"/>
              <a:t>Swift provides its own versions of all fundamental C and Objective-C type</a:t>
            </a:r>
          </a:p>
          <a:p>
            <a:pPr marL="457200" indent="-457200">
              <a:buFont typeface="Arial" panose="020B0604020202020204" pitchFamily="34" charset="0"/>
              <a:buChar char="•"/>
            </a:pPr>
            <a:r>
              <a:rPr lang="en-US" sz="2800" dirty="0"/>
              <a:t>Introduces advanced types, such as tuples, dictionary.</a:t>
            </a:r>
          </a:p>
          <a:p>
            <a:pPr marL="457200" indent="-457200">
              <a:buFont typeface="Arial" panose="020B0604020202020204" pitchFamily="34" charset="0"/>
              <a:buChar char="•"/>
            </a:pPr>
            <a:r>
              <a:rPr lang="en-US" sz="2800" dirty="0"/>
              <a:t>Optional types, which handle the absence of a value</a:t>
            </a:r>
          </a:p>
          <a:p>
            <a:pPr marL="457200" indent="-457200">
              <a:buFont typeface="Arial" panose="020B0604020202020204" pitchFamily="34" charset="0"/>
              <a:buChar char="•"/>
            </a:pPr>
            <a:r>
              <a:rPr lang="en-US" sz="2800" dirty="0"/>
              <a:t>Swift is a </a:t>
            </a:r>
            <a:r>
              <a:rPr lang="en-US" sz="2800" i="1" dirty="0"/>
              <a:t>type-safe</a:t>
            </a:r>
            <a:r>
              <a:rPr lang="en-US" sz="2800" dirty="0"/>
              <a:t> language, which means the language helps you to be clear about the types of values your code can work with</a:t>
            </a:r>
            <a:endParaRPr lang="en-IN" sz="2800" i="1" dirty="0"/>
          </a:p>
        </p:txBody>
      </p:sp>
    </p:spTree>
    <p:extLst>
      <p:ext uri="{BB962C8B-B14F-4D97-AF65-F5344CB8AC3E}">
        <p14:creationId xmlns:p14="http://schemas.microsoft.com/office/powerpoint/2010/main" val="3789365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Instance Methods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Example</a:t>
            </a:r>
          </a:p>
          <a:p>
            <a:r>
              <a:rPr lang="en-US" sz="2800" dirty="0"/>
              <a:t>	</a:t>
            </a:r>
            <a:r>
              <a:rPr lang="en-US" sz="2800" dirty="0" err="1"/>
              <a:t>var</a:t>
            </a:r>
            <a:r>
              <a:rPr lang="en-US" sz="2800" dirty="0"/>
              <a:t> </a:t>
            </a:r>
            <a:r>
              <a:rPr lang="en-US" sz="2800" dirty="0" err="1"/>
              <a:t>countingUp</a:t>
            </a:r>
            <a:r>
              <a:rPr lang="en-US" sz="2800" dirty="0"/>
              <a:t> = ["one", "two"]       //["one", "two"]</a:t>
            </a:r>
          </a:p>
          <a:p>
            <a:r>
              <a:rPr lang="en-US" sz="2800" dirty="0"/>
              <a:t>	let </a:t>
            </a:r>
            <a:r>
              <a:rPr lang="en-US" sz="2800" dirty="0" err="1"/>
              <a:t>secondElement</a:t>
            </a:r>
            <a:r>
              <a:rPr lang="en-US" sz="2800" dirty="0"/>
              <a:t> = </a:t>
            </a:r>
            <a:r>
              <a:rPr lang="en-US" sz="2800" dirty="0" err="1"/>
              <a:t>countingUp</a:t>
            </a:r>
            <a:r>
              <a:rPr lang="en-US" sz="2800" dirty="0"/>
              <a:t>[1] // "two"</a:t>
            </a:r>
          </a:p>
          <a:p>
            <a:r>
              <a:rPr lang="en-US" sz="2800" dirty="0"/>
              <a:t>	</a:t>
            </a:r>
            <a:r>
              <a:rPr lang="en-US" sz="2800" dirty="0" err="1"/>
              <a:t>countingUp.count</a:t>
            </a:r>
            <a:endParaRPr lang="en-US" sz="2800" dirty="0"/>
          </a:p>
          <a:p>
            <a:r>
              <a:rPr lang="en-US" sz="2800" dirty="0"/>
              <a:t>	</a:t>
            </a:r>
            <a:r>
              <a:rPr lang="en-US" sz="2800" dirty="0" err="1"/>
              <a:t>countingUp.append</a:t>
            </a:r>
            <a:r>
              <a:rPr lang="en-US" sz="2800" dirty="0"/>
              <a:t>("three")    //instance method</a:t>
            </a:r>
          </a:p>
          <a:p>
            <a:r>
              <a:rPr lang="en-US" sz="2800" dirty="0"/>
              <a:t>					//["one", "two", "three"]</a:t>
            </a:r>
          </a:p>
          <a:p>
            <a:pPr marL="457200" indent="-457200">
              <a:buFont typeface="Arial" panose="020B0604020202020204" pitchFamily="34" charset="0"/>
              <a:buChar char="•"/>
            </a:pPr>
            <a:r>
              <a:rPr lang="en-US" sz="2800" dirty="0"/>
              <a:t>The </a:t>
            </a:r>
            <a:r>
              <a:rPr lang="en-US" sz="2800" b="1" dirty="0"/>
              <a:t>append(_:) </a:t>
            </a:r>
            <a:r>
              <a:rPr lang="en-US" sz="2800" dirty="0"/>
              <a:t>instance method from </a:t>
            </a:r>
            <a:r>
              <a:rPr lang="en-US" sz="2800" b="1" dirty="0"/>
              <a:t>Array&lt;T&gt;</a:t>
            </a:r>
            <a:r>
              <a:rPr lang="en-US" sz="2800" dirty="0"/>
              <a:t>.</a:t>
            </a:r>
          </a:p>
          <a:p>
            <a:pPr marL="457200" indent="-457200">
              <a:buFont typeface="Arial" panose="020B0604020202020204" pitchFamily="34" charset="0"/>
              <a:buChar char="•"/>
            </a:pPr>
            <a:r>
              <a:rPr lang="en-US" sz="2800" dirty="0"/>
              <a:t>It accepts an element of the array’s type and adds it to the end of the array</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40375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41" y="27532"/>
            <a:ext cx="7829550" cy="841374"/>
          </a:xfrm>
        </p:spPr>
        <p:txBody>
          <a:bodyPr>
            <a:normAutofit/>
          </a:bodyPr>
          <a:lstStyle/>
          <a:p>
            <a:pPr algn="l"/>
            <a:r>
              <a:rPr lang="en-IN" dirty="0">
                <a:solidFill>
                  <a:srgbClr val="FF0000"/>
                </a:solidFill>
              </a:rPr>
              <a:t>Instance Methods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52400" y="1112056"/>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You write an instance method within the opening and closing braces of the type it belongs to. </a:t>
            </a:r>
          </a:p>
          <a:p>
            <a:pPr marL="457200" indent="-457200">
              <a:buFont typeface="Arial" panose="020B0604020202020204" pitchFamily="34" charset="0"/>
              <a:buChar char="•"/>
            </a:pPr>
            <a:r>
              <a:rPr lang="en-US" sz="2800" dirty="0"/>
              <a:t>An instance method has </a:t>
            </a:r>
            <a:r>
              <a:rPr lang="en-US" sz="2800" b="1" dirty="0"/>
              <a:t>implicit access </a:t>
            </a:r>
            <a:r>
              <a:rPr lang="en-US" sz="2800" dirty="0"/>
              <a:t>to all other instance </a:t>
            </a:r>
            <a:r>
              <a:rPr lang="en-US" sz="2800" b="1" dirty="0"/>
              <a:t>methods </a:t>
            </a:r>
            <a:r>
              <a:rPr lang="en-US" sz="2800" dirty="0"/>
              <a:t>and </a:t>
            </a:r>
            <a:r>
              <a:rPr lang="en-US" sz="2800" b="1" dirty="0"/>
              <a:t>properties</a:t>
            </a:r>
            <a:r>
              <a:rPr lang="en-US" sz="2800" dirty="0"/>
              <a:t> of that type. </a:t>
            </a:r>
          </a:p>
          <a:p>
            <a:pPr marL="457200" indent="-457200">
              <a:buFont typeface="Arial" panose="020B0604020202020204" pitchFamily="34" charset="0"/>
              <a:buChar char="•"/>
            </a:pPr>
            <a:r>
              <a:rPr lang="en-US" sz="2800" dirty="0"/>
              <a:t>An instance method can be </a:t>
            </a:r>
            <a:r>
              <a:rPr lang="en-US" sz="2800" b="1" dirty="0"/>
              <a:t>called</a:t>
            </a:r>
            <a:r>
              <a:rPr lang="en-US" sz="2800" dirty="0"/>
              <a:t> only on </a:t>
            </a:r>
            <a:r>
              <a:rPr lang="en-US" sz="2800" b="1" dirty="0"/>
              <a:t>a specific instance of the type </a:t>
            </a:r>
            <a:r>
              <a:rPr lang="en-US" sz="2800" dirty="0"/>
              <a:t>it belongs to. </a:t>
            </a:r>
          </a:p>
          <a:p>
            <a:pPr marL="457200" indent="-457200">
              <a:buFont typeface="Arial" panose="020B0604020202020204" pitchFamily="34" charset="0"/>
              <a:buChar char="•"/>
            </a:pPr>
            <a:r>
              <a:rPr lang="en-US" sz="2800" dirty="0"/>
              <a:t>It can’t be called in isolation without an existing instance.</a:t>
            </a:r>
          </a:p>
          <a:p>
            <a:pPr marL="457200" indent="-457200">
              <a:buFont typeface="Arial" panose="020B0604020202020204" pitchFamily="34" charset="0"/>
              <a:buChar char="•"/>
            </a:pPr>
            <a:r>
              <a:rPr lang="en-US" sz="2800" dirty="0"/>
              <a:t>An example that defines a simple Counter class, which can be used to count the number of times an action occurs:</a:t>
            </a:r>
          </a:p>
        </p:txBody>
      </p:sp>
    </p:spTree>
    <p:extLst>
      <p:ext uri="{BB962C8B-B14F-4D97-AF65-F5344CB8AC3E}">
        <p14:creationId xmlns:p14="http://schemas.microsoft.com/office/powerpoint/2010/main" val="2577091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Instance Methods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62979"/>
          </a:xfrm>
          <a:prstGeom prst="rect">
            <a:avLst/>
          </a:prstGeom>
        </p:spPr>
        <p:txBody>
          <a:bodyPr wrap="square">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Counter class defines three instance methods:</a:t>
            </a:r>
          </a:p>
          <a:p>
            <a:pPr marL="914400" lvl="1" indent="-457200">
              <a:buFont typeface="Arial" panose="020B0604020202020204" pitchFamily="34" charset="0"/>
              <a:buChar char="•"/>
            </a:pPr>
            <a:r>
              <a:rPr lang="en-US" sz="2800" dirty="0"/>
              <a:t>increment() increments the counter by 1.</a:t>
            </a:r>
          </a:p>
          <a:p>
            <a:pPr marL="914400" lvl="1" indent="-457200">
              <a:buFont typeface="Arial" panose="020B0604020202020204" pitchFamily="34" charset="0"/>
              <a:buChar char="•"/>
            </a:pPr>
            <a:r>
              <a:rPr lang="en-US" sz="2800" dirty="0"/>
              <a:t>increment(by: </a:t>
            </a:r>
            <a:r>
              <a:rPr lang="en-US" sz="2800" dirty="0" err="1"/>
              <a:t>Int</a:t>
            </a:r>
            <a:r>
              <a:rPr lang="en-US" sz="2800" dirty="0"/>
              <a:t>) increments the counter by a specified integer amount.</a:t>
            </a:r>
          </a:p>
          <a:p>
            <a:pPr marL="914400" lvl="1" indent="-457200">
              <a:buFont typeface="Arial" panose="020B0604020202020204" pitchFamily="34" charset="0"/>
              <a:buChar char="•"/>
            </a:pPr>
            <a:r>
              <a:rPr lang="en-US" sz="2800" dirty="0"/>
              <a:t>reset() resets the counter to zero. </a:t>
            </a:r>
          </a:p>
        </p:txBody>
      </p:sp>
      <p:pic>
        <p:nvPicPr>
          <p:cNvPr id="4" name="Picture 3"/>
          <p:cNvPicPr>
            <a:picLocks noChangeAspect="1"/>
          </p:cNvPicPr>
          <p:nvPr/>
        </p:nvPicPr>
        <p:blipFill>
          <a:blip r:embed="rId3"/>
          <a:stretch>
            <a:fillRect/>
          </a:stretch>
        </p:blipFill>
        <p:spPr>
          <a:xfrm>
            <a:off x="1210866" y="1203556"/>
            <a:ext cx="6722268" cy="3128962"/>
          </a:xfrm>
          <a:prstGeom prst="rect">
            <a:avLst/>
          </a:prstGeom>
        </p:spPr>
      </p:pic>
    </p:spTree>
    <p:extLst>
      <p:ext uri="{BB962C8B-B14F-4D97-AF65-F5344CB8AC3E}">
        <p14:creationId xmlns:p14="http://schemas.microsoft.com/office/powerpoint/2010/main" val="3111794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Instance Methods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1815882"/>
          </a:xfrm>
          <a:prstGeom prst="rect">
            <a:avLst/>
          </a:prstGeom>
        </p:spPr>
        <p:txBody>
          <a:bodyPr wrap="square">
            <a:spAutoFit/>
          </a:bodyPr>
          <a:lstStyle/>
          <a:p>
            <a:pPr marL="457200" indent="-457200">
              <a:buFont typeface="Arial" panose="020B0604020202020204" pitchFamily="34" charset="0"/>
              <a:buChar char="•"/>
            </a:pPr>
            <a:r>
              <a:rPr lang="en-US" sz="2800" dirty="0"/>
              <a:t>The Counter class also declares a variable property, count, to keep track of the current counter value.</a:t>
            </a:r>
          </a:p>
          <a:p>
            <a:pPr marL="457200" indent="-457200">
              <a:buFont typeface="Arial" panose="020B0604020202020204" pitchFamily="34" charset="0"/>
              <a:buChar char="•"/>
            </a:pPr>
            <a:r>
              <a:rPr lang="en-US" sz="2800" dirty="0"/>
              <a:t>You call instance methods with the same dot syntax as properties: </a:t>
            </a:r>
          </a:p>
        </p:txBody>
      </p:sp>
      <p:pic>
        <p:nvPicPr>
          <p:cNvPr id="5" name="Picture 4"/>
          <p:cNvPicPr>
            <a:picLocks noChangeAspect="1"/>
          </p:cNvPicPr>
          <p:nvPr/>
        </p:nvPicPr>
        <p:blipFill>
          <a:blip r:embed="rId3"/>
          <a:stretch>
            <a:fillRect/>
          </a:stretch>
        </p:blipFill>
        <p:spPr>
          <a:xfrm>
            <a:off x="2795587" y="2819400"/>
            <a:ext cx="4214813" cy="3507590"/>
          </a:xfrm>
          <a:prstGeom prst="rect">
            <a:avLst/>
          </a:prstGeom>
        </p:spPr>
      </p:pic>
    </p:spTree>
    <p:extLst>
      <p:ext uri="{BB962C8B-B14F-4D97-AF65-F5344CB8AC3E}">
        <p14:creationId xmlns:p14="http://schemas.microsoft.com/office/powerpoint/2010/main" val="2265188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The self Property</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Every instance of a type has an implicit property called </a:t>
            </a:r>
            <a:r>
              <a:rPr lang="en-US" sz="2800" b="1" dirty="0"/>
              <a:t>self</a:t>
            </a:r>
            <a:r>
              <a:rPr lang="en-US" sz="2800" dirty="0"/>
              <a:t>, which is exactly equivalent to the instance itself. </a:t>
            </a:r>
          </a:p>
          <a:p>
            <a:pPr marL="457200" indent="-457200">
              <a:buFont typeface="Arial" panose="020B0604020202020204" pitchFamily="34" charset="0"/>
              <a:buChar char="•"/>
            </a:pPr>
            <a:r>
              <a:rPr lang="en-US" sz="2800" dirty="0"/>
              <a:t>You use the self property to refer to the current instance within its own instance methods.  </a:t>
            </a:r>
          </a:p>
          <a:p>
            <a:r>
              <a:rPr lang="en-US" sz="2800" dirty="0"/>
              <a:t>	</a:t>
            </a:r>
            <a:r>
              <a:rPr lang="en-US" sz="2800" dirty="0" err="1"/>
              <a:t>func</a:t>
            </a:r>
            <a:r>
              <a:rPr lang="en-US" sz="2800" dirty="0"/>
              <a:t> increment() {</a:t>
            </a:r>
          </a:p>
          <a:p>
            <a:r>
              <a:rPr lang="en-US" sz="2800" dirty="0"/>
              <a:t>		</a:t>
            </a:r>
            <a:r>
              <a:rPr lang="en-US" sz="2800" dirty="0" err="1"/>
              <a:t>self.count</a:t>
            </a:r>
            <a:r>
              <a:rPr lang="en-US" sz="2800" dirty="0"/>
              <a:t> += 1</a:t>
            </a:r>
          </a:p>
          <a:p>
            <a:r>
              <a:rPr lang="en-US" sz="2800" dirty="0"/>
              <a:t>		}</a:t>
            </a:r>
          </a:p>
          <a:p>
            <a:pPr marL="457200" indent="-457200">
              <a:buFont typeface="Arial" panose="020B0604020202020204" pitchFamily="34" charset="0"/>
              <a:buChar char="•"/>
            </a:pPr>
            <a:r>
              <a:rPr lang="en-US" sz="2800" dirty="0"/>
              <a:t>If you don’t explicitly write self, Swift assumes that you are referring to a property or method of the current instance whenever you use a known property or method name within a method</a:t>
            </a:r>
          </a:p>
        </p:txBody>
      </p:sp>
    </p:spTree>
    <p:extLst>
      <p:ext uri="{BB962C8B-B14F-4D97-AF65-F5344CB8AC3E}">
        <p14:creationId xmlns:p14="http://schemas.microsoft.com/office/powerpoint/2010/main" val="458764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The self Property</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The main exception to this rule occurs when a parameter name for an instance method has the same name as a property of that instance. </a:t>
            </a:r>
          </a:p>
          <a:p>
            <a:pPr marL="457200" indent="-457200">
              <a:buFont typeface="Arial" panose="020B0604020202020204" pitchFamily="34" charset="0"/>
              <a:buChar char="•"/>
            </a:pPr>
            <a:r>
              <a:rPr lang="en-US" sz="2800" dirty="0"/>
              <a:t>In this situation, the </a:t>
            </a:r>
            <a:r>
              <a:rPr lang="en-US" sz="2800" b="1" dirty="0"/>
              <a:t>parameter name takes precedence</a:t>
            </a:r>
            <a:r>
              <a:rPr lang="en-US" sz="2800" dirty="0"/>
              <a:t>, and it becomes necessary to refer to the property in a more qualified way. </a:t>
            </a:r>
          </a:p>
          <a:p>
            <a:pPr marL="457200" indent="-457200">
              <a:buFont typeface="Arial" panose="020B0604020202020204" pitchFamily="34" charset="0"/>
              <a:buChar char="•"/>
            </a:pPr>
            <a:r>
              <a:rPr lang="en-US" sz="2800" dirty="0"/>
              <a:t>You use the </a:t>
            </a:r>
            <a:r>
              <a:rPr lang="en-US" sz="2800" b="1" dirty="0"/>
              <a:t>self</a:t>
            </a:r>
            <a:r>
              <a:rPr lang="en-US" sz="2800" dirty="0"/>
              <a:t> property to distinguish between the parameter name and the property name.</a:t>
            </a:r>
          </a:p>
          <a:p>
            <a:pPr marL="457200" indent="-457200">
              <a:buFont typeface="Arial" panose="020B0604020202020204" pitchFamily="34" charset="0"/>
              <a:buChar char="•"/>
            </a:pPr>
            <a:r>
              <a:rPr lang="en-US" sz="2800" dirty="0"/>
              <a:t>Here, self disambiguates between a method parameter called x and an instance property that’s also called x: </a:t>
            </a:r>
          </a:p>
        </p:txBody>
      </p:sp>
    </p:spTree>
    <p:extLst>
      <p:ext uri="{BB962C8B-B14F-4D97-AF65-F5344CB8AC3E}">
        <p14:creationId xmlns:p14="http://schemas.microsoft.com/office/powerpoint/2010/main" val="2834073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The self Property</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954107"/>
          </a:xfrm>
          <a:prstGeom prst="rect">
            <a:avLst/>
          </a:prstGeom>
        </p:spPr>
        <p:txBody>
          <a:bodyPr wrap="square">
            <a:spAutoFit/>
          </a:bodyPr>
          <a:lstStyle/>
          <a:p>
            <a:pPr marL="457200" indent="-457200">
              <a:buFont typeface="Arial" panose="020B0604020202020204" pitchFamily="34" charset="0"/>
              <a:buChar char="•"/>
            </a:pPr>
            <a:r>
              <a:rPr lang="en-US" sz="2800" dirty="0"/>
              <a:t>Without the self prefix, Swift would assume that both uses of x referred to the method parameter called x.</a:t>
            </a:r>
          </a:p>
        </p:txBody>
      </p:sp>
      <p:pic>
        <p:nvPicPr>
          <p:cNvPr id="4" name="Picture 3"/>
          <p:cNvPicPr>
            <a:picLocks noChangeAspect="1"/>
          </p:cNvPicPr>
          <p:nvPr/>
        </p:nvPicPr>
        <p:blipFill>
          <a:blip r:embed="rId3"/>
          <a:stretch>
            <a:fillRect/>
          </a:stretch>
        </p:blipFill>
        <p:spPr>
          <a:xfrm>
            <a:off x="1249445" y="2267469"/>
            <a:ext cx="6457950" cy="4147609"/>
          </a:xfrm>
          <a:prstGeom prst="rect">
            <a:avLst/>
          </a:prstGeom>
        </p:spPr>
      </p:pic>
    </p:spTree>
    <p:extLst>
      <p:ext uri="{BB962C8B-B14F-4D97-AF65-F5344CB8AC3E}">
        <p14:creationId xmlns:p14="http://schemas.microsoft.com/office/powerpoint/2010/main" val="2247619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r>
              <a:rPr lang="en-IN" dirty="0"/>
              <a:t>Session 2</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457200" y="1752600"/>
            <a:ext cx="8686800" cy="954107"/>
          </a:xfrm>
          <a:prstGeom prst="rect">
            <a:avLst/>
          </a:prstGeom>
        </p:spPr>
        <p:txBody>
          <a:bodyPr wrap="square">
            <a:spAutoFit/>
          </a:bodyPr>
          <a:lstStyle/>
          <a:p>
            <a:pPr marL="457200" indent="-457200">
              <a:buFont typeface="Arial" panose="020B0604020202020204" pitchFamily="34" charset="0"/>
              <a:buChar char="•"/>
            </a:pPr>
            <a:r>
              <a:rPr lang="en-US" sz="2800" b="1" dirty="0" err="1">
                <a:solidFill>
                  <a:srgbClr val="FF0000"/>
                </a:solidFill>
              </a:rPr>
              <a:t>Optionals</a:t>
            </a:r>
            <a:r>
              <a:rPr lang="en-US" sz="2800" b="1" dirty="0">
                <a:solidFill>
                  <a:srgbClr val="FF0000"/>
                </a:solidFill>
              </a:rPr>
              <a:t>, Subscripting dictionaries, Loops</a:t>
            </a:r>
          </a:p>
          <a:p>
            <a:pPr marL="457200" indent="-457200">
              <a:buFont typeface="Arial" panose="020B0604020202020204" pitchFamily="34" charset="0"/>
              <a:buChar char="•"/>
            </a:pPr>
            <a:r>
              <a:rPr lang="en-US" sz="2800" b="1" dirty="0">
                <a:solidFill>
                  <a:srgbClr val="FF0000"/>
                </a:solidFill>
              </a:rPr>
              <a:t>String Interpolation </a:t>
            </a:r>
            <a:endParaRPr lang="en-US" sz="2800" dirty="0">
              <a:solidFill>
                <a:srgbClr val="FF0000"/>
              </a:solidFill>
            </a:endParaRPr>
          </a:p>
        </p:txBody>
      </p:sp>
    </p:spTree>
    <p:extLst>
      <p:ext uri="{BB962C8B-B14F-4D97-AF65-F5344CB8AC3E}">
        <p14:creationId xmlns:p14="http://schemas.microsoft.com/office/powerpoint/2010/main" val="133790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You use </a:t>
            </a:r>
            <a:r>
              <a:rPr lang="en-US" sz="2800" dirty="0" err="1"/>
              <a:t>optionals</a:t>
            </a:r>
            <a:r>
              <a:rPr lang="en-US" sz="2800" dirty="0"/>
              <a:t> in situations where a value may be absent. </a:t>
            </a:r>
          </a:p>
          <a:p>
            <a:pPr marL="457200" indent="-457200">
              <a:buFont typeface="Arial" panose="020B0604020202020204" pitchFamily="34" charset="0"/>
              <a:buChar char="•"/>
            </a:pPr>
            <a:r>
              <a:rPr lang="en-US" sz="2800" dirty="0"/>
              <a:t>An optional represents two possibilities: Either there is a value, and you can unwrap the optional to access that value, or there isn’t a value at all </a:t>
            </a:r>
          </a:p>
          <a:p>
            <a:pPr marL="457200" indent="-457200">
              <a:buFont typeface="Arial" panose="020B0604020202020204" pitchFamily="34" charset="0"/>
              <a:buChar char="•"/>
            </a:pPr>
            <a:r>
              <a:rPr lang="en-US" sz="2800" dirty="0"/>
              <a:t>The default value is a null value (</a:t>
            </a:r>
            <a:r>
              <a:rPr lang="en-US" sz="2800" b="1" dirty="0"/>
              <a:t>nil</a:t>
            </a:r>
            <a:r>
              <a:rPr lang="en-US" sz="2800" dirty="0"/>
              <a:t>). </a:t>
            </a:r>
          </a:p>
          <a:p>
            <a:pPr marL="457200" indent="-457200">
              <a:buFont typeface="Arial" panose="020B0604020202020204" pitchFamily="34" charset="0"/>
              <a:buChar char="•"/>
            </a:pPr>
            <a:r>
              <a:rPr lang="en-US" sz="2800" dirty="0"/>
              <a:t>You can use optional when you want a variable or constant contain no value in it. </a:t>
            </a:r>
          </a:p>
          <a:p>
            <a:pPr marL="457200" indent="-457200">
              <a:buFont typeface="Arial" panose="020B0604020202020204" pitchFamily="34" charset="0"/>
              <a:buChar char="•"/>
            </a:pPr>
            <a:r>
              <a:rPr lang="en-US" sz="2800" dirty="0"/>
              <a:t>An optional type may contain a value or absent a value (a null value).</a:t>
            </a:r>
          </a:p>
        </p:txBody>
      </p:sp>
    </p:spTree>
    <p:extLst>
      <p:ext uri="{BB962C8B-B14F-4D97-AF65-F5344CB8AC3E}">
        <p14:creationId xmlns:p14="http://schemas.microsoft.com/office/powerpoint/2010/main" val="50460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r>
              <a:rPr lang="en-US" sz="2800" b="1" dirty="0"/>
              <a:t>Declaring </a:t>
            </a:r>
            <a:r>
              <a:rPr lang="en-US" sz="2800" b="1" dirty="0" err="1"/>
              <a:t>Optionals</a:t>
            </a:r>
            <a:endParaRPr lang="en-US" sz="2800" b="1" dirty="0"/>
          </a:p>
          <a:p>
            <a:pPr marL="457200" indent="-457200">
              <a:buFont typeface="Arial" panose="020B0604020202020204" pitchFamily="34" charset="0"/>
              <a:buChar char="•"/>
            </a:pPr>
            <a:r>
              <a:rPr lang="en-US" sz="2800" dirty="0"/>
              <a:t>You can simply represent a Data type as Optional by appending ! or ? to the Type. </a:t>
            </a:r>
          </a:p>
          <a:p>
            <a:pPr marL="457200" indent="-457200">
              <a:buFont typeface="Arial" panose="020B0604020202020204" pitchFamily="34" charset="0"/>
              <a:buChar char="•"/>
            </a:pPr>
            <a:r>
              <a:rPr lang="en-US" sz="2800" dirty="0"/>
              <a:t>If an optional contains a value in it, it returns value as Optional&lt;Value&gt;, if not it returns nil.</a:t>
            </a:r>
          </a:p>
          <a:p>
            <a:pPr marL="457200" indent="-457200">
              <a:buFont typeface="Arial" panose="020B0604020202020204" pitchFamily="34" charset="0"/>
              <a:buChar char="•"/>
            </a:pPr>
            <a:r>
              <a:rPr lang="en-US" sz="2800" dirty="0"/>
              <a:t>Example</a:t>
            </a:r>
          </a:p>
          <a:p>
            <a:r>
              <a:rPr lang="en-US" sz="2800" dirty="0"/>
              <a:t>	</a:t>
            </a:r>
            <a:r>
              <a:rPr lang="en-US" sz="2800" dirty="0" err="1"/>
              <a:t>var</a:t>
            </a:r>
            <a:r>
              <a:rPr lang="en-US" sz="2800" dirty="0"/>
              <a:t> </a:t>
            </a:r>
            <a:r>
              <a:rPr lang="en-US" sz="2800" dirty="0" err="1"/>
              <a:t>serverResponseCode</a:t>
            </a:r>
            <a:r>
              <a:rPr lang="en-US" sz="2800" dirty="0"/>
              <a:t>: </a:t>
            </a:r>
            <a:r>
              <a:rPr lang="en-US" sz="2800" dirty="0" err="1"/>
              <a:t>Int</a:t>
            </a:r>
            <a:r>
              <a:rPr lang="en-US" sz="2800" dirty="0"/>
              <a:t>? = 404</a:t>
            </a:r>
          </a:p>
          <a:p>
            <a:r>
              <a:rPr lang="en-US" sz="2800" dirty="0"/>
              <a:t>	// </a:t>
            </a:r>
            <a:r>
              <a:rPr lang="en-US" sz="2800" dirty="0" err="1"/>
              <a:t>serverResponseCode</a:t>
            </a:r>
            <a:r>
              <a:rPr lang="en-US" sz="2800" dirty="0"/>
              <a:t> contains an actual </a:t>
            </a:r>
            <a:r>
              <a:rPr lang="en-US" sz="2800" dirty="0" err="1"/>
              <a:t>Int</a:t>
            </a:r>
            <a:r>
              <a:rPr lang="en-US" sz="2800" dirty="0"/>
              <a:t> value </a:t>
            </a:r>
          </a:p>
          <a:p>
            <a:r>
              <a:rPr lang="en-US" sz="2800" dirty="0"/>
              <a:t>	of 404</a:t>
            </a:r>
          </a:p>
          <a:p>
            <a:r>
              <a:rPr lang="en-US" sz="2800" dirty="0"/>
              <a:t>	</a:t>
            </a:r>
            <a:r>
              <a:rPr lang="en-US" sz="2800" dirty="0" err="1"/>
              <a:t>serverResponseCode</a:t>
            </a:r>
            <a:r>
              <a:rPr lang="en-US" sz="2800" dirty="0"/>
              <a:t> = nil</a:t>
            </a:r>
          </a:p>
          <a:p>
            <a:r>
              <a:rPr lang="en-US" sz="2800" dirty="0"/>
              <a:t>	// </a:t>
            </a:r>
            <a:r>
              <a:rPr lang="en-US" sz="2800" dirty="0" err="1"/>
              <a:t>serverResponseCode</a:t>
            </a:r>
            <a:r>
              <a:rPr lang="en-US" sz="2800" dirty="0"/>
              <a:t> now contains no value</a:t>
            </a:r>
          </a:p>
        </p:txBody>
      </p:sp>
    </p:spTree>
    <p:extLst>
      <p:ext uri="{BB962C8B-B14F-4D97-AF65-F5344CB8AC3E}">
        <p14:creationId xmlns:p14="http://schemas.microsoft.com/office/powerpoint/2010/main" val="72876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i="1" dirty="0">
                <a:solidFill>
                  <a:srgbClr val="FF0000"/>
                </a:solidFill>
              </a:rPr>
              <a:t>Swift - Basics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458200" cy="5262979"/>
          </a:xfrm>
          <a:prstGeom prst="rect">
            <a:avLst/>
          </a:prstGeom>
        </p:spPr>
        <p:txBody>
          <a:bodyPr wrap="square">
            <a:spAutoFit/>
          </a:bodyPr>
          <a:lstStyle/>
          <a:p>
            <a:pPr marL="457200" indent="-457200">
              <a:buFont typeface="Arial" panose="020B0604020202020204" pitchFamily="34" charset="0"/>
              <a:buChar char="•"/>
            </a:pPr>
            <a:r>
              <a:rPr lang="en-US" sz="2800" dirty="0"/>
              <a:t>Swift uses </a:t>
            </a:r>
            <a:r>
              <a:rPr lang="en-US" sz="2800" b="1" i="1" dirty="0"/>
              <a:t>variables</a:t>
            </a:r>
            <a:r>
              <a:rPr lang="en-US" sz="2800" dirty="0"/>
              <a:t> to store and refer to values by an identifying name. </a:t>
            </a:r>
          </a:p>
          <a:p>
            <a:pPr marL="457200" indent="-457200">
              <a:buFont typeface="Arial" panose="020B0604020202020204" pitchFamily="34" charset="0"/>
              <a:buChar char="•"/>
            </a:pPr>
            <a:r>
              <a:rPr lang="en-US" sz="2800" dirty="0"/>
              <a:t>Swift also makes extensive use of variables whose values can’t be changed. These are known as </a:t>
            </a:r>
            <a:r>
              <a:rPr lang="en-US" sz="2800" b="1" i="1" dirty="0"/>
              <a:t>constants</a:t>
            </a:r>
          </a:p>
          <a:p>
            <a:pPr marL="457200" indent="-457200">
              <a:buFont typeface="Arial" panose="020B0604020202020204" pitchFamily="34" charset="0"/>
              <a:buChar char="•"/>
            </a:pPr>
            <a:r>
              <a:rPr lang="en-US" sz="2800" dirty="0"/>
              <a:t>Constants and variables associate a name (such as </a:t>
            </a:r>
            <a:r>
              <a:rPr lang="en-US" sz="2800" dirty="0" err="1"/>
              <a:t>NumberOfLoginAttempts</a:t>
            </a:r>
            <a:r>
              <a:rPr lang="en-US" sz="2800" dirty="0"/>
              <a:t> or </a:t>
            </a:r>
            <a:r>
              <a:rPr lang="en-US" sz="2800" dirty="0" err="1"/>
              <a:t>welcomeMessage</a:t>
            </a:r>
            <a:r>
              <a:rPr lang="en-US" sz="2800" dirty="0"/>
              <a:t>) with a value of a particular type (such as the number 10 or the string "Hello").</a:t>
            </a:r>
          </a:p>
          <a:p>
            <a:pPr marL="457200" indent="-457200">
              <a:buFont typeface="Arial" panose="020B0604020202020204" pitchFamily="34" charset="0"/>
              <a:buChar char="•"/>
            </a:pPr>
            <a:r>
              <a:rPr lang="en-US" sz="2800" dirty="0"/>
              <a:t>The value of a </a:t>
            </a:r>
            <a:r>
              <a:rPr lang="en-US" sz="2800" i="1" dirty="0"/>
              <a:t>constant</a:t>
            </a:r>
            <a:r>
              <a:rPr lang="en-US" sz="2800" dirty="0"/>
              <a:t> can’t be changed once it’s set, whereas a </a:t>
            </a:r>
            <a:r>
              <a:rPr lang="en-US" sz="2800" i="1" dirty="0"/>
              <a:t>variable</a:t>
            </a:r>
            <a:r>
              <a:rPr lang="en-US" sz="2800" dirty="0"/>
              <a:t> can be set to a different value in the future.</a:t>
            </a:r>
            <a:endParaRPr lang="en-IN" sz="2800" dirty="0"/>
          </a:p>
        </p:txBody>
      </p:sp>
    </p:spTree>
    <p:extLst>
      <p:ext uri="{BB962C8B-B14F-4D97-AF65-F5344CB8AC3E}">
        <p14:creationId xmlns:p14="http://schemas.microsoft.com/office/powerpoint/2010/main" val="1665589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62979"/>
          </a:xfrm>
          <a:prstGeom prst="rect">
            <a:avLst/>
          </a:prstGeom>
        </p:spPr>
        <p:txBody>
          <a:bodyPr wrap="square">
            <a:spAutoFit/>
          </a:bodyPr>
          <a:lstStyle/>
          <a:p>
            <a:r>
              <a:rPr lang="en-US" sz="2800" b="1" dirty="0"/>
              <a:t>Optional Example</a:t>
            </a:r>
          </a:p>
          <a:p>
            <a:r>
              <a:rPr lang="en-US" sz="2800" dirty="0"/>
              <a:t>	</a:t>
            </a:r>
            <a:r>
              <a:rPr lang="en-US" sz="2800" dirty="0" err="1"/>
              <a:t>var</a:t>
            </a:r>
            <a:r>
              <a:rPr lang="en-US" sz="2800" dirty="0"/>
              <a:t> </a:t>
            </a:r>
            <a:r>
              <a:rPr lang="en-US" sz="2800" dirty="0" err="1"/>
              <a:t>someValue:Int</a:t>
            </a:r>
            <a:r>
              <a:rPr lang="en-US" sz="2800" dirty="0"/>
              <a:t>?</a:t>
            </a:r>
          </a:p>
          <a:p>
            <a:r>
              <a:rPr lang="en-US" sz="2800" dirty="0"/>
              <a:t>	</a:t>
            </a:r>
            <a:r>
              <a:rPr lang="en-US" sz="2800" dirty="0" err="1"/>
              <a:t>var</a:t>
            </a:r>
            <a:r>
              <a:rPr lang="en-US" sz="2800" dirty="0"/>
              <a:t> </a:t>
            </a:r>
            <a:r>
              <a:rPr lang="en-US" sz="2800" dirty="0" err="1"/>
              <a:t>someAnotherValue:Int</a:t>
            </a:r>
            <a:r>
              <a:rPr lang="en-US" sz="2800" dirty="0"/>
              <a:t>!</a:t>
            </a:r>
          </a:p>
          <a:p>
            <a:r>
              <a:rPr lang="en-US" sz="2800" dirty="0"/>
              <a:t>	print(</a:t>
            </a:r>
            <a:r>
              <a:rPr lang="en-US" sz="2800" dirty="0" err="1"/>
              <a:t>someValue</a:t>
            </a:r>
            <a:r>
              <a:rPr lang="en-US" sz="2800" dirty="0"/>
              <a:t>)</a:t>
            </a:r>
          </a:p>
          <a:p>
            <a:r>
              <a:rPr lang="en-US" sz="2800" dirty="0"/>
              <a:t>	print(</a:t>
            </a:r>
            <a:r>
              <a:rPr lang="en-US" sz="2800" dirty="0" err="1"/>
              <a:t>someAnotherValue</a:t>
            </a:r>
            <a:r>
              <a:rPr lang="en-US" sz="2800" dirty="0"/>
              <a:t>)</a:t>
            </a:r>
          </a:p>
          <a:p>
            <a:r>
              <a:rPr lang="en-US" sz="2800" dirty="0"/>
              <a:t>The output will be:</a:t>
            </a:r>
          </a:p>
          <a:p>
            <a:r>
              <a:rPr lang="en-US" sz="2800" dirty="0"/>
              <a:t>	nil</a:t>
            </a:r>
          </a:p>
          <a:p>
            <a:r>
              <a:rPr lang="en-US" sz="2800" dirty="0"/>
              <a:t>	nil</a:t>
            </a:r>
          </a:p>
          <a:p>
            <a:pPr marL="457200" indent="-457200">
              <a:buFont typeface="Arial" panose="020B0604020202020204" pitchFamily="34" charset="0"/>
              <a:buChar char="•"/>
            </a:pPr>
            <a:r>
              <a:rPr lang="en-US" sz="2800" dirty="0"/>
              <a:t>Declaring an optional </a:t>
            </a:r>
            <a:r>
              <a:rPr lang="en-US" sz="2800" dirty="0" err="1"/>
              <a:t>Int</a:t>
            </a:r>
            <a:r>
              <a:rPr lang="en-US" sz="2800" dirty="0"/>
              <a:t> means the variable will either have an integer value or no value. </a:t>
            </a:r>
          </a:p>
          <a:p>
            <a:pPr marL="457200" indent="-457200">
              <a:buFont typeface="Arial" panose="020B0604020202020204" pitchFamily="34" charset="0"/>
              <a:buChar char="•"/>
            </a:pPr>
            <a:r>
              <a:rPr lang="en-US" sz="2800" dirty="0"/>
              <a:t>Since no value is assigned to the variable, you can see both print statement outputs nil on the screen</a:t>
            </a:r>
          </a:p>
        </p:txBody>
      </p:sp>
    </p:spTree>
    <p:extLst>
      <p:ext uri="{BB962C8B-B14F-4D97-AF65-F5344CB8AC3E}">
        <p14:creationId xmlns:p14="http://schemas.microsoft.com/office/powerpoint/2010/main" val="1033745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262979"/>
          </a:xfrm>
          <a:prstGeom prst="rect">
            <a:avLst/>
          </a:prstGeom>
        </p:spPr>
        <p:txBody>
          <a:bodyPr wrap="square">
            <a:spAutoFit/>
          </a:bodyPr>
          <a:lstStyle/>
          <a:p>
            <a:r>
              <a:rPr lang="en-US" sz="2800" b="1" dirty="0"/>
              <a:t>Optional Example</a:t>
            </a:r>
          </a:p>
          <a:p>
            <a:r>
              <a:rPr lang="en-US" sz="2800" dirty="0"/>
              <a:t> 	let </a:t>
            </a:r>
            <a:r>
              <a:rPr lang="en-US" sz="2800" dirty="0" err="1"/>
              <a:t>someValue:Int</a:t>
            </a:r>
            <a:r>
              <a:rPr lang="en-US" sz="2800" dirty="0"/>
              <a:t>? = 5</a:t>
            </a:r>
          </a:p>
          <a:p>
            <a:r>
              <a:rPr lang="en-US" sz="2800" dirty="0"/>
              <a:t>	print(</a:t>
            </a:r>
            <a:r>
              <a:rPr lang="en-US" sz="2800" dirty="0" err="1"/>
              <a:t>someValue</a:t>
            </a:r>
            <a:r>
              <a:rPr lang="en-US" sz="2800" dirty="0"/>
              <a:t>)</a:t>
            </a:r>
          </a:p>
          <a:p>
            <a:r>
              <a:rPr lang="en-US" sz="2800" dirty="0"/>
              <a:t>	print(</a:t>
            </a:r>
            <a:r>
              <a:rPr lang="en-US" sz="2800" dirty="0" err="1"/>
              <a:t>someValue</a:t>
            </a:r>
            <a:r>
              <a:rPr lang="en-US" sz="2800" dirty="0"/>
              <a:t>!)</a:t>
            </a:r>
          </a:p>
          <a:p>
            <a:r>
              <a:rPr lang="en-US" sz="2800" dirty="0"/>
              <a:t>The output will be:</a:t>
            </a:r>
          </a:p>
          <a:p>
            <a:r>
              <a:rPr lang="en-US" sz="2800" dirty="0"/>
              <a:t>	Optional(5)</a:t>
            </a:r>
          </a:p>
          <a:p>
            <a:r>
              <a:rPr lang="en-US" sz="2800" dirty="0"/>
              <a:t>	5</a:t>
            </a:r>
          </a:p>
          <a:p>
            <a:pPr marL="457200" indent="-457200">
              <a:buFont typeface="Arial" panose="020B0604020202020204" pitchFamily="34" charset="0"/>
              <a:buChar char="•"/>
            </a:pPr>
            <a:r>
              <a:rPr lang="en-US" sz="2800" dirty="0"/>
              <a:t>As you can see, printing the optional as print(</a:t>
            </a:r>
            <a:r>
              <a:rPr lang="en-US" sz="2800" dirty="0" err="1"/>
              <a:t>someValue</a:t>
            </a:r>
            <a:r>
              <a:rPr lang="en-US" sz="2800" dirty="0"/>
              <a:t>) doesn't give you 5 but Optional(5). </a:t>
            </a:r>
          </a:p>
          <a:p>
            <a:pPr marL="457200" indent="-457200">
              <a:buFont typeface="Arial" panose="020B0604020202020204" pitchFamily="34" charset="0"/>
              <a:buChar char="•"/>
            </a:pPr>
            <a:r>
              <a:rPr lang="en-US" sz="2800" dirty="0"/>
              <a:t>It is of the form as described above: Optional&lt;Value&gt;. </a:t>
            </a:r>
          </a:p>
          <a:p>
            <a:pPr marL="457200" indent="-457200">
              <a:buFont typeface="Arial" panose="020B0604020202020204" pitchFamily="34" charset="0"/>
              <a:buChar char="•"/>
            </a:pPr>
            <a:r>
              <a:rPr lang="en-US" sz="2800" dirty="0"/>
              <a:t>In order to access the &lt;Value&gt; from it, we need a mechanism called </a:t>
            </a:r>
            <a:r>
              <a:rPr lang="en-US" sz="2800" b="1" i="1" dirty="0"/>
              <a:t>unwrapping</a:t>
            </a:r>
            <a:r>
              <a:rPr lang="en-US" sz="2800" dirty="0"/>
              <a:t>.</a:t>
            </a:r>
          </a:p>
        </p:txBody>
      </p:sp>
    </p:spTree>
    <p:extLst>
      <p:ext uri="{BB962C8B-B14F-4D97-AF65-F5344CB8AC3E}">
        <p14:creationId xmlns:p14="http://schemas.microsoft.com/office/powerpoint/2010/main" val="3482320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401205"/>
          </a:xfrm>
          <a:prstGeom prst="rect">
            <a:avLst/>
          </a:prstGeom>
        </p:spPr>
        <p:txBody>
          <a:bodyPr wrap="square">
            <a:spAutoFit/>
          </a:bodyPr>
          <a:lstStyle/>
          <a:p>
            <a:r>
              <a:rPr lang="en-US" sz="2800" b="1" dirty="0"/>
              <a:t>Optional Example</a:t>
            </a:r>
          </a:p>
          <a:p>
            <a:pPr marL="457200" indent="-457200">
              <a:buFont typeface="Arial" panose="020B0604020202020204" pitchFamily="34" charset="0"/>
              <a:buChar char="•"/>
            </a:pPr>
            <a:r>
              <a:rPr lang="en-US" sz="2800" dirty="0"/>
              <a:t>You can unwrap an optional by appending ! character at the end of the variable/constant as in the next line print(</a:t>
            </a:r>
            <a:r>
              <a:rPr lang="en-US" sz="2800" dirty="0" err="1"/>
              <a:t>someValue</a:t>
            </a:r>
            <a:r>
              <a:rPr lang="en-US" sz="2800" dirty="0"/>
              <a:t>!). </a:t>
            </a:r>
          </a:p>
          <a:p>
            <a:pPr marL="457200" indent="-457200">
              <a:buFont typeface="Arial" panose="020B0604020202020204" pitchFamily="34" charset="0"/>
              <a:buChar char="•"/>
            </a:pPr>
            <a:r>
              <a:rPr lang="en-US" sz="2800" dirty="0"/>
              <a:t>print(</a:t>
            </a:r>
            <a:r>
              <a:rPr lang="en-US" sz="2800" dirty="0" err="1"/>
              <a:t>someValue</a:t>
            </a:r>
            <a:r>
              <a:rPr lang="en-US" sz="2800" dirty="0"/>
              <a:t>!) unwraps the optional and outputs 5 on the screen.</a:t>
            </a:r>
          </a:p>
          <a:p>
            <a:pPr marL="457200" indent="-457200">
              <a:buFont typeface="Arial" panose="020B0604020202020204" pitchFamily="34" charset="0"/>
              <a:buChar char="•"/>
            </a:pPr>
            <a:r>
              <a:rPr lang="en-US" sz="2800" dirty="0"/>
              <a:t>However, remember, this kind of unwrapping mechanism should only be used when you are certain that the optional will sure have a value when you access it.</a:t>
            </a:r>
          </a:p>
        </p:txBody>
      </p:sp>
    </p:spTree>
    <p:extLst>
      <p:ext uri="{BB962C8B-B14F-4D97-AF65-F5344CB8AC3E}">
        <p14:creationId xmlns:p14="http://schemas.microsoft.com/office/powerpoint/2010/main" val="2926151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3970318"/>
          </a:xfrm>
          <a:prstGeom prst="rect">
            <a:avLst/>
          </a:prstGeom>
        </p:spPr>
        <p:txBody>
          <a:bodyPr wrap="square">
            <a:spAutoFit/>
          </a:bodyPr>
          <a:lstStyle/>
          <a:p>
            <a:r>
              <a:rPr lang="en-US" sz="2800" b="1" dirty="0"/>
              <a:t>Explicitly declaring an unwrapped optional</a:t>
            </a:r>
          </a:p>
          <a:p>
            <a:pPr marL="457200" indent="-457200">
              <a:buFont typeface="Arial" panose="020B0604020202020204" pitchFamily="34" charset="0"/>
              <a:buChar char="•"/>
            </a:pPr>
            <a:r>
              <a:rPr lang="en-US" sz="2800" dirty="0"/>
              <a:t>You can also create an unwrapped optional as:</a:t>
            </a:r>
          </a:p>
          <a:p>
            <a:r>
              <a:rPr lang="en-US" sz="2800" dirty="0"/>
              <a:t>	let </a:t>
            </a:r>
            <a:r>
              <a:rPr lang="en-US" sz="2800" dirty="0" err="1"/>
              <a:t>someValue:Int</a:t>
            </a:r>
            <a:r>
              <a:rPr lang="en-US" sz="2800" dirty="0"/>
              <a:t>! = 5</a:t>
            </a:r>
          </a:p>
          <a:p>
            <a:r>
              <a:rPr lang="en-US" sz="2800" dirty="0"/>
              <a:t>	print(</a:t>
            </a:r>
            <a:r>
              <a:rPr lang="en-US" sz="2800" dirty="0" err="1"/>
              <a:t>someValue</a:t>
            </a:r>
            <a:r>
              <a:rPr lang="en-US" sz="2800" dirty="0"/>
              <a:t>)</a:t>
            </a:r>
          </a:p>
          <a:p>
            <a:pPr marL="457200" indent="-457200">
              <a:buFont typeface="Arial" panose="020B0604020202020204" pitchFamily="34" charset="0"/>
              <a:buChar char="•"/>
            </a:pPr>
            <a:r>
              <a:rPr lang="en-US" sz="2800" dirty="0"/>
              <a:t>The output will be:</a:t>
            </a:r>
          </a:p>
          <a:p>
            <a:r>
              <a:rPr lang="en-US" sz="2800" dirty="0"/>
              <a:t>	5</a:t>
            </a:r>
          </a:p>
          <a:p>
            <a:pPr marL="457200" indent="-457200">
              <a:buFont typeface="Arial" panose="020B0604020202020204" pitchFamily="34" charset="0"/>
              <a:buChar char="•"/>
            </a:pPr>
            <a:r>
              <a:rPr lang="en-US" sz="2800" b="1" dirty="0" err="1"/>
              <a:t>Int</a:t>
            </a:r>
            <a:r>
              <a:rPr lang="en-US" sz="2800" b="1" dirty="0"/>
              <a:t>! </a:t>
            </a:r>
            <a:r>
              <a:rPr lang="en-US" sz="2800" dirty="0"/>
              <a:t>creates a unwrapped optional, which automatically unwraps the value while you access it so that you don't need to </a:t>
            </a:r>
            <a:r>
              <a:rPr lang="en-US" sz="2800" dirty="0" err="1"/>
              <a:t>everytime</a:t>
            </a:r>
            <a:r>
              <a:rPr lang="en-US" sz="2800" dirty="0"/>
              <a:t> append the ! character.</a:t>
            </a:r>
          </a:p>
        </p:txBody>
      </p:sp>
    </p:spTree>
    <p:extLst>
      <p:ext uri="{BB962C8B-B14F-4D97-AF65-F5344CB8AC3E}">
        <p14:creationId xmlns:p14="http://schemas.microsoft.com/office/powerpoint/2010/main" val="3989326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r>
              <a:rPr lang="en-US" sz="2800" b="1" dirty="0"/>
              <a:t>Fatal error when accessing a null unwrapped optional</a:t>
            </a:r>
          </a:p>
          <a:p>
            <a:r>
              <a:rPr lang="en-US" sz="2800" dirty="0"/>
              <a:t>	</a:t>
            </a:r>
            <a:r>
              <a:rPr lang="en-US" sz="2800" dirty="0" err="1"/>
              <a:t>var</a:t>
            </a:r>
            <a:r>
              <a:rPr lang="en-US" sz="2800" dirty="0"/>
              <a:t> </a:t>
            </a:r>
            <a:r>
              <a:rPr lang="en-US" sz="2800" dirty="0" err="1"/>
              <a:t>someValue:Int</a:t>
            </a:r>
            <a:r>
              <a:rPr lang="en-US" sz="2800" dirty="0"/>
              <a:t>!</a:t>
            </a:r>
          </a:p>
          <a:p>
            <a:r>
              <a:rPr lang="en-US" sz="2800" dirty="0"/>
              <a:t>	</a:t>
            </a:r>
            <a:r>
              <a:rPr lang="en-US" sz="2800" dirty="0" err="1"/>
              <a:t>var</a:t>
            </a:r>
            <a:r>
              <a:rPr lang="en-US" sz="2800" dirty="0"/>
              <a:t> </a:t>
            </a:r>
            <a:r>
              <a:rPr lang="en-US" sz="2800" dirty="0" err="1"/>
              <a:t>unwrappedValue:Int</a:t>
            </a:r>
            <a:r>
              <a:rPr lang="en-US" sz="2800" dirty="0"/>
              <a:t> = </a:t>
            </a:r>
            <a:r>
              <a:rPr lang="en-US" sz="2800" dirty="0" err="1"/>
              <a:t>someValue</a:t>
            </a:r>
            <a:r>
              <a:rPr lang="en-US" sz="2800" dirty="0"/>
              <a:t> </a:t>
            </a:r>
          </a:p>
          <a:p>
            <a:r>
              <a:rPr lang="en-US" sz="2800" dirty="0"/>
              <a:t>	//crashes due to this line</a:t>
            </a:r>
          </a:p>
          <a:p>
            <a:pPr marL="457200" indent="-457200">
              <a:buFont typeface="Arial" panose="020B0604020202020204" pitchFamily="34" charset="0"/>
              <a:buChar char="•"/>
            </a:pPr>
            <a:r>
              <a:rPr lang="en-US" sz="2800" dirty="0"/>
              <a:t>When you run the program, you will get a crash as fatal error: </a:t>
            </a:r>
            <a:r>
              <a:rPr lang="en-US" sz="2800" b="1" dirty="0"/>
              <a:t>unexpectedly found nil while unwrapping an Optional value </a:t>
            </a:r>
            <a:r>
              <a:rPr lang="en-US" sz="2800" dirty="0"/>
              <a:t>because the code </a:t>
            </a:r>
            <a:r>
              <a:rPr lang="en-US" sz="2800" dirty="0" err="1"/>
              <a:t>unwrappedValue:Int</a:t>
            </a:r>
            <a:r>
              <a:rPr lang="en-US" sz="2800" dirty="0"/>
              <a:t> = </a:t>
            </a:r>
            <a:r>
              <a:rPr lang="en-US" sz="2800" dirty="0" err="1"/>
              <a:t>someValue</a:t>
            </a:r>
            <a:r>
              <a:rPr lang="en-US" sz="2800" dirty="0"/>
              <a:t> tries to assign value from Optional </a:t>
            </a:r>
            <a:r>
              <a:rPr lang="en-US" sz="2800" dirty="0" err="1"/>
              <a:t>someValue</a:t>
            </a:r>
            <a:r>
              <a:rPr lang="en-US" sz="2800" dirty="0"/>
              <a:t> to variable </a:t>
            </a:r>
            <a:r>
              <a:rPr lang="en-US" sz="2800" dirty="0" err="1"/>
              <a:t>unwrappedValue</a:t>
            </a:r>
            <a:r>
              <a:rPr lang="en-US" sz="2800" dirty="0"/>
              <a:t>. </a:t>
            </a:r>
          </a:p>
          <a:p>
            <a:pPr marL="457200" indent="-457200">
              <a:buFont typeface="Arial" panose="020B0604020202020204" pitchFamily="34" charset="0"/>
              <a:buChar char="•"/>
            </a:pPr>
            <a:r>
              <a:rPr lang="en-US" sz="2800" dirty="0"/>
              <a:t>However, </a:t>
            </a:r>
            <a:r>
              <a:rPr lang="en-US" sz="2800" dirty="0" err="1"/>
              <a:t>somevalue</a:t>
            </a:r>
            <a:r>
              <a:rPr lang="en-US" sz="2800" dirty="0"/>
              <a:t> is an Optional type that contains nil value. Trying to assign nil value to variable </a:t>
            </a:r>
            <a:r>
              <a:rPr lang="en-US" sz="2800" dirty="0" err="1"/>
              <a:t>unwrappedValue</a:t>
            </a:r>
            <a:r>
              <a:rPr lang="en-US" sz="2800" dirty="0"/>
              <a:t> which is not an optional will lead to crash.</a:t>
            </a:r>
          </a:p>
        </p:txBody>
      </p:sp>
    </p:spTree>
    <p:extLst>
      <p:ext uri="{BB962C8B-B14F-4D97-AF65-F5344CB8AC3E}">
        <p14:creationId xmlns:p14="http://schemas.microsoft.com/office/powerpoint/2010/main" val="818729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04800" y="1055427"/>
            <a:ext cx="8686800" cy="5693866"/>
          </a:xfrm>
          <a:prstGeom prst="rect">
            <a:avLst/>
          </a:prstGeom>
        </p:spPr>
        <p:txBody>
          <a:bodyPr wrap="square">
            <a:spAutoFit/>
          </a:bodyPr>
          <a:lstStyle/>
          <a:p>
            <a:r>
              <a:rPr lang="en-IN" sz="2800" b="1" dirty="0"/>
              <a:t>Optional Handling</a:t>
            </a:r>
          </a:p>
          <a:p>
            <a:pPr marL="457200" indent="-457200">
              <a:buFont typeface="Arial" panose="020B0604020202020204" pitchFamily="34" charset="0"/>
              <a:buChar char="•"/>
            </a:pPr>
            <a:r>
              <a:rPr lang="en-US" sz="2800" dirty="0"/>
              <a:t>In order to use value of an optional, it needs to be unwrapped. Better way to use optional value is by </a:t>
            </a:r>
            <a:r>
              <a:rPr lang="en-US" sz="2800" b="1" dirty="0"/>
              <a:t>conditional unwrapping </a:t>
            </a:r>
            <a:r>
              <a:rPr lang="en-US" sz="2800" dirty="0"/>
              <a:t>rather than force unwrapping using ! operator.</a:t>
            </a:r>
          </a:p>
          <a:p>
            <a:pPr marL="457200" indent="-457200">
              <a:buFont typeface="Arial" panose="020B0604020202020204" pitchFamily="34" charset="0"/>
              <a:buChar char="•"/>
            </a:pPr>
            <a:r>
              <a:rPr lang="en-US" sz="2800" dirty="0"/>
              <a:t>This is because conditionally unwrapping asks Check if this variable has a value?. If yes, give the value, otherwise it will handle the nil case.</a:t>
            </a:r>
          </a:p>
          <a:p>
            <a:pPr marL="457200" indent="-457200">
              <a:buFont typeface="Arial" panose="020B0604020202020204" pitchFamily="34" charset="0"/>
              <a:buChar char="•"/>
            </a:pPr>
            <a:r>
              <a:rPr lang="en-US" sz="2800" dirty="0"/>
              <a:t>Force unwrapping says This variable does have a value while you use it. Therefore, when you force unwrap a variable that is nil, your program will throw an </a:t>
            </a:r>
            <a:r>
              <a:rPr lang="en-US" sz="2800" b="1" dirty="0"/>
              <a:t>unexpectedly found nil while unwrapping an optional </a:t>
            </a:r>
            <a:r>
              <a:rPr lang="en-US" sz="2800" dirty="0"/>
              <a:t>exception and crash.</a:t>
            </a:r>
            <a:endParaRPr lang="en-IN" sz="2800" dirty="0"/>
          </a:p>
        </p:txBody>
      </p:sp>
    </p:spTree>
    <p:extLst>
      <p:ext uri="{BB962C8B-B14F-4D97-AF65-F5344CB8AC3E}">
        <p14:creationId xmlns:p14="http://schemas.microsoft.com/office/powerpoint/2010/main" val="2766271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04800" y="1055427"/>
            <a:ext cx="8686800" cy="3970318"/>
          </a:xfrm>
          <a:prstGeom prst="rect">
            <a:avLst/>
          </a:prstGeom>
        </p:spPr>
        <p:txBody>
          <a:bodyPr wrap="square">
            <a:spAutoFit/>
          </a:bodyPr>
          <a:lstStyle/>
          <a:p>
            <a:r>
              <a:rPr lang="en-IN" sz="2800" b="1" dirty="0"/>
              <a:t>Optional Binding (if-let)</a:t>
            </a:r>
          </a:p>
          <a:p>
            <a:pPr marL="457200" indent="-457200">
              <a:buFont typeface="Arial" panose="020B0604020202020204" pitchFamily="34" charset="0"/>
              <a:buChar char="•"/>
            </a:pPr>
            <a:r>
              <a:rPr lang="en-US" sz="2800" dirty="0"/>
              <a:t>Optional binding helps you to find out whether an optional contains a value or not. </a:t>
            </a:r>
          </a:p>
          <a:p>
            <a:pPr marL="457200" indent="-457200">
              <a:buFont typeface="Arial" panose="020B0604020202020204" pitchFamily="34" charset="0"/>
              <a:buChar char="•"/>
            </a:pPr>
            <a:r>
              <a:rPr lang="en-US" sz="2800" dirty="0"/>
              <a:t>If an optional contains a value, that value is available as a temporary constant or variable. </a:t>
            </a:r>
          </a:p>
          <a:p>
            <a:pPr marL="457200" indent="-457200">
              <a:buFont typeface="Arial" panose="020B0604020202020204" pitchFamily="34" charset="0"/>
              <a:buChar char="•"/>
            </a:pPr>
            <a:r>
              <a:rPr lang="en-US" sz="2800" dirty="0"/>
              <a:t>Therefore, optional binding can be used with if statement to check for a value inside an optional, and to extract that value into a constant or variable in a single action.</a:t>
            </a:r>
            <a:endParaRPr lang="en-IN" sz="2800" dirty="0"/>
          </a:p>
        </p:txBody>
      </p:sp>
    </p:spTree>
    <p:extLst>
      <p:ext uri="{BB962C8B-B14F-4D97-AF65-F5344CB8AC3E}">
        <p14:creationId xmlns:p14="http://schemas.microsoft.com/office/powerpoint/2010/main" val="1691418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04800" y="1055427"/>
            <a:ext cx="8686800" cy="5693866"/>
          </a:xfrm>
          <a:prstGeom prst="rect">
            <a:avLst/>
          </a:prstGeom>
        </p:spPr>
        <p:txBody>
          <a:bodyPr wrap="square">
            <a:spAutoFit/>
          </a:bodyPr>
          <a:lstStyle/>
          <a:p>
            <a:r>
              <a:rPr lang="en-IN" sz="2800" b="1" dirty="0"/>
              <a:t>Optional Binding (if-let) Example</a:t>
            </a:r>
          </a:p>
          <a:p>
            <a:r>
              <a:rPr lang="en-US" sz="2800" dirty="0"/>
              <a:t>	</a:t>
            </a:r>
            <a:r>
              <a:rPr lang="en-US" sz="2800" dirty="0" err="1"/>
              <a:t>var</a:t>
            </a:r>
            <a:r>
              <a:rPr lang="en-US" sz="2800" dirty="0"/>
              <a:t> </a:t>
            </a:r>
            <a:r>
              <a:rPr lang="en-US" sz="2800" dirty="0" err="1"/>
              <a:t>someValue:Int</a:t>
            </a:r>
            <a:r>
              <a:rPr lang="en-US" sz="2800" dirty="0"/>
              <a:t>?</a:t>
            </a:r>
          </a:p>
          <a:p>
            <a:r>
              <a:rPr lang="en-US" sz="2800" dirty="0"/>
              <a:t>	</a:t>
            </a:r>
            <a:r>
              <a:rPr lang="en-US" sz="2800" dirty="0" err="1"/>
              <a:t>var</a:t>
            </a:r>
            <a:r>
              <a:rPr lang="en-US" sz="2800" dirty="0"/>
              <a:t> </a:t>
            </a:r>
            <a:r>
              <a:rPr lang="en-US" sz="2800" dirty="0" err="1"/>
              <a:t>someAnotherValue:Int</a:t>
            </a:r>
            <a:r>
              <a:rPr lang="en-US" sz="2800" dirty="0"/>
              <a:t>! = 0</a:t>
            </a:r>
          </a:p>
          <a:p>
            <a:r>
              <a:rPr lang="en-US" sz="2800" dirty="0"/>
              <a:t>	if let temp = </a:t>
            </a:r>
            <a:r>
              <a:rPr lang="en-US" sz="2800" dirty="0" err="1"/>
              <a:t>someValue</a:t>
            </a:r>
            <a:r>
              <a:rPr lang="en-US" sz="2800" dirty="0"/>
              <a:t> {</a:t>
            </a:r>
          </a:p>
          <a:p>
            <a:r>
              <a:rPr lang="en-US" sz="2800" dirty="0"/>
              <a:t>		print("It has some value \(temp)") </a:t>
            </a:r>
          </a:p>
          <a:p>
            <a:r>
              <a:rPr lang="en-US" sz="2800" dirty="0"/>
              <a:t>	} else {</a:t>
            </a:r>
          </a:p>
          <a:p>
            <a:r>
              <a:rPr lang="en-US" sz="2800" dirty="0"/>
              <a:t>		print("doesn't contain value")</a:t>
            </a:r>
          </a:p>
          <a:p>
            <a:r>
              <a:rPr lang="en-US" sz="2800" dirty="0"/>
              <a:t>	}</a:t>
            </a:r>
          </a:p>
          <a:p>
            <a:r>
              <a:rPr lang="en-US" sz="2800" dirty="0"/>
              <a:t>        if let temp = </a:t>
            </a:r>
            <a:r>
              <a:rPr lang="en-US" sz="2800" dirty="0" err="1"/>
              <a:t>someAnotherValue</a:t>
            </a:r>
            <a:r>
              <a:rPr lang="en-US" sz="2800" dirty="0"/>
              <a:t> {</a:t>
            </a:r>
          </a:p>
          <a:p>
            <a:r>
              <a:rPr lang="en-US" sz="2800" dirty="0"/>
              <a:t>		print("It has some value \(temp)")</a:t>
            </a:r>
          </a:p>
          <a:p>
            <a:r>
              <a:rPr lang="en-US" sz="2800" dirty="0"/>
              <a:t>The output will be:</a:t>
            </a:r>
          </a:p>
          <a:p>
            <a:r>
              <a:rPr lang="en-US" sz="2800" dirty="0"/>
              <a:t>	doesn't contain value</a:t>
            </a:r>
          </a:p>
          <a:p>
            <a:r>
              <a:rPr lang="en-US" sz="2800" dirty="0"/>
              <a:t>	It has some value 0</a:t>
            </a:r>
            <a:endParaRPr lang="en-IN" sz="2800" dirty="0"/>
          </a:p>
        </p:txBody>
      </p:sp>
    </p:spTree>
    <p:extLst>
      <p:ext uri="{BB962C8B-B14F-4D97-AF65-F5344CB8AC3E}">
        <p14:creationId xmlns:p14="http://schemas.microsoft.com/office/powerpoint/2010/main" val="197131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err="1">
                <a:solidFill>
                  <a:srgbClr val="FF0000"/>
                </a:solidFill>
              </a:rPr>
              <a:t>Optionals</a:t>
            </a:r>
            <a:endParaRPr lang="en-IN"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304800" y="1055427"/>
            <a:ext cx="8686800" cy="4832092"/>
          </a:xfrm>
          <a:prstGeom prst="rect">
            <a:avLst/>
          </a:prstGeom>
        </p:spPr>
        <p:txBody>
          <a:bodyPr wrap="square">
            <a:spAutoFit/>
          </a:bodyPr>
          <a:lstStyle/>
          <a:p>
            <a:r>
              <a:rPr lang="en-IN" sz="2800" b="1" dirty="0"/>
              <a:t>Optional Binding (if-let) Example</a:t>
            </a:r>
          </a:p>
          <a:p>
            <a:pPr marL="457200" indent="-457200">
              <a:buFont typeface="Arial" panose="020B0604020202020204" pitchFamily="34" charset="0"/>
              <a:buChar char="•"/>
            </a:pPr>
            <a:r>
              <a:rPr lang="en-US" sz="2800" dirty="0"/>
              <a:t>In the above program, the code inside if statement executes if the optional contains a value. </a:t>
            </a:r>
          </a:p>
          <a:p>
            <a:pPr marL="457200" indent="-457200">
              <a:buFont typeface="Arial" panose="020B0604020202020204" pitchFamily="34" charset="0"/>
              <a:buChar char="•"/>
            </a:pPr>
            <a:r>
              <a:rPr lang="en-US" sz="2800" dirty="0"/>
              <a:t>Otherwise the else block gets executed. </a:t>
            </a:r>
          </a:p>
          <a:p>
            <a:pPr marL="457200" indent="-457200">
              <a:buFont typeface="Arial" panose="020B0604020202020204" pitchFamily="34" charset="0"/>
              <a:buChar char="•"/>
            </a:pPr>
            <a:r>
              <a:rPr lang="en-US" sz="2800" dirty="0"/>
              <a:t>The if-let statement also automatically unwraps the value and places the unwrapped value in temp constant.</a:t>
            </a:r>
          </a:p>
          <a:p>
            <a:pPr marL="457200" indent="-457200">
              <a:buFont typeface="Arial" panose="020B0604020202020204" pitchFamily="34" charset="0"/>
              <a:buChar char="•"/>
            </a:pPr>
            <a:r>
              <a:rPr lang="en-US" sz="2800" dirty="0"/>
              <a:t>This technique has major advantage because you don't need to forcibly unwrap the value although being certain an optional contains a value.</a:t>
            </a:r>
            <a:endParaRPr lang="en-IN" sz="2800" dirty="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21888252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Swift – Operators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1384995"/>
          </a:xfrm>
          <a:prstGeom prst="rect">
            <a:avLst/>
          </a:prstGeom>
        </p:spPr>
        <p:txBody>
          <a:bodyPr wrap="square">
            <a:spAutoFit/>
          </a:bodyPr>
          <a:lstStyle/>
          <a:p>
            <a:r>
              <a:rPr lang="en-US" sz="2800" dirty="0"/>
              <a:t>An operator is special symbol used to check, change or combine values. It tells the compiler to perform specific mathematical or logical manipulations.</a:t>
            </a:r>
          </a:p>
        </p:txBody>
      </p:sp>
      <p:pic>
        <p:nvPicPr>
          <p:cNvPr id="4" name="Picture 3"/>
          <p:cNvPicPr>
            <a:picLocks noChangeAspect="1"/>
          </p:cNvPicPr>
          <p:nvPr/>
        </p:nvPicPr>
        <p:blipFill>
          <a:blip r:embed="rId3"/>
          <a:stretch>
            <a:fillRect/>
          </a:stretch>
        </p:blipFill>
        <p:spPr>
          <a:xfrm>
            <a:off x="304800" y="2361218"/>
            <a:ext cx="8210550" cy="4344381"/>
          </a:xfrm>
          <a:prstGeom prst="rect">
            <a:avLst/>
          </a:prstGeom>
        </p:spPr>
      </p:pic>
    </p:spTree>
    <p:extLst>
      <p:ext uri="{BB962C8B-B14F-4D97-AF65-F5344CB8AC3E}">
        <p14:creationId xmlns:p14="http://schemas.microsoft.com/office/powerpoint/2010/main" val="359654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dirty="0">
                <a:solidFill>
                  <a:srgbClr val="FF0000"/>
                </a:solidFill>
              </a:rPr>
              <a:t>Literals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A </a:t>
            </a:r>
            <a:r>
              <a:rPr lang="en-US" sz="2800" b="1" dirty="0"/>
              <a:t>Literal </a:t>
            </a:r>
            <a:r>
              <a:rPr lang="en-US" sz="2800" dirty="0"/>
              <a:t>is the direct value of </a:t>
            </a:r>
            <a:r>
              <a:rPr lang="en-US" sz="2800" b="1" dirty="0"/>
              <a:t>variable</a:t>
            </a:r>
            <a:r>
              <a:rPr lang="en-US" sz="2800" dirty="0"/>
              <a:t> or </a:t>
            </a:r>
            <a:r>
              <a:rPr lang="en-US" sz="2800" b="1" dirty="0"/>
              <a:t>constant</a:t>
            </a:r>
            <a:r>
              <a:rPr lang="en-US" sz="2800" dirty="0"/>
              <a:t>. </a:t>
            </a:r>
          </a:p>
          <a:p>
            <a:pPr marL="457200" indent="-457200">
              <a:buFont typeface="Arial" panose="020B0604020202020204" pitchFamily="34" charset="0"/>
              <a:buChar char="•"/>
            </a:pPr>
            <a:r>
              <a:rPr lang="en-US" sz="2800" dirty="0"/>
              <a:t>It may be a number, character or string. </a:t>
            </a:r>
          </a:p>
          <a:p>
            <a:pPr marL="457200" indent="-457200">
              <a:buFont typeface="Arial" panose="020B0604020202020204" pitchFamily="34" charset="0"/>
              <a:buChar char="•"/>
            </a:pPr>
            <a:r>
              <a:rPr lang="en-US" sz="2800" dirty="0"/>
              <a:t>Literals are used to initialize or assign value to variables or constants.</a:t>
            </a:r>
            <a:r>
              <a:rPr lang="en-US" sz="2800" b="1" dirty="0"/>
              <a:t> </a:t>
            </a:r>
          </a:p>
          <a:p>
            <a:pPr marL="457200" indent="-457200">
              <a:buFont typeface="Arial" panose="020B0604020202020204" pitchFamily="34" charset="0"/>
              <a:buChar char="•"/>
            </a:pPr>
            <a:r>
              <a:rPr lang="en-US" sz="2800" dirty="0"/>
              <a:t>When the compiler encounters a literal, it attempts to infer the </a:t>
            </a:r>
            <a:r>
              <a:rPr lang="en-US" sz="2800" b="1" dirty="0"/>
              <a:t>type</a:t>
            </a:r>
            <a:r>
              <a:rPr lang="en-US" sz="2800" dirty="0"/>
              <a:t> automatically. It does this by looking for each type that could be initialized by that kind of literal</a:t>
            </a:r>
          </a:p>
          <a:p>
            <a:pPr marL="457200" indent="-457200">
              <a:buFont typeface="Arial" panose="020B0604020202020204" pitchFamily="34" charset="0"/>
              <a:buChar char="•"/>
            </a:pPr>
            <a:r>
              <a:rPr lang="en-US" sz="2800" dirty="0"/>
              <a:t>If no type can be inferred, Swift initializes the </a:t>
            </a:r>
            <a:r>
              <a:rPr lang="en-US" sz="2800" b="1" dirty="0"/>
              <a:t>default</a:t>
            </a:r>
            <a:r>
              <a:rPr lang="en-US" sz="2800" dirty="0"/>
              <a:t> type for that kind of literal — </a:t>
            </a:r>
            <a:r>
              <a:rPr lang="en-US" sz="2800" dirty="0" err="1"/>
              <a:t>Int</a:t>
            </a:r>
            <a:r>
              <a:rPr lang="en-US" sz="2800" dirty="0"/>
              <a:t> for an integer literal, String for a string literal, and so on.</a:t>
            </a:r>
          </a:p>
          <a:p>
            <a:r>
              <a:rPr lang="en-US" sz="2800" dirty="0"/>
              <a:t>	57 // Integer literal</a:t>
            </a:r>
          </a:p>
          <a:p>
            <a:r>
              <a:rPr lang="en-US" sz="2800" dirty="0"/>
              <a:t>	"Hello" // String literal</a:t>
            </a:r>
          </a:p>
          <a:p>
            <a:pPr marL="457200" indent="-457200">
              <a:buFont typeface="Arial" panose="020B0604020202020204" pitchFamily="34" charset="0"/>
              <a:buChar char="•"/>
            </a:pPr>
            <a:endParaRPr lang="en-US" sz="2800" b="1" dirty="0"/>
          </a:p>
        </p:txBody>
      </p:sp>
    </p:spTree>
    <p:extLst>
      <p:ext uri="{BB962C8B-B14F-4D97-AF65-F5344CB8AC3E}">
        <p14:creationId xmlns:p14="http://schemas.microsoft.com/office/powerpoint/2010/main" val="3539268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String Operations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478423"/>
          </a:xfrm>
          <a:prstGeom prst="rect">
            <a:avLst/>
          </a:prstGeom>
        </p:spPr>
        <p:txBody>
          <a:bodyPr wrap="square">
            <a:spAutoFit/>
          </a:bodyPr>
          <a:lstStyle/>
          <a:p>
            <a:r>
              <a:rPr lang="en-US" sz="2800" dirty="0"/>
              <a:t>The String class in Swift provides various built-in functions that allow us to perform different operations on strings.</a:t>
            </a:r>
          </a:p>
          <a:p>
            <a:endParaRPr lang="en-US" sz="1000" dirty="0"/>
          </a:p>
          <a:p>
            <a:r>
              <a:rPr lang="en-US" sz="2800" dirty="0"/>
              <a:t>1. </a:t>
            </a:r>
            <a:r>
              <a:rPr lang="en-US" sz="2800" b="1" dirty="0"/>
              <a:t>Compare Two Strings</a:t>
            </a:r>
          </a:p>
          <a:p>
            <a:pPr marL="457200" indent="-457200">
              <a:buFont typeface="Arial" panose="020B0604020202020204" pitchFamily="34" charset="0"/>
              <a:buChar char="•"/>
            </a:pPr>
            <a:r>
              <a:rPr lang="en-US" sz="2800" dirty="0"/>
              <a:t>We use the == operator to compare two strings. </a:t>
            </a:r>
          </a:p>
          <a:p>
            <a:pPr marL="457200" indent="-457200">
              <a:buFont typeface="Arial" panose="020B0604020202020204" pitchFamily="34" charset="0"/>
              <a:buChar char="•"/>
            </a:pPr>
            <a:r>
              <a:rPr lang="en-US" sz="2800" dirty="0"/>
              <a:t>If two strings are equal, the operator returns true. </a:t>
            </a:r>
          </a:p>
          <a:p>
            <a:pPr marL="457200" indent="-457200">
              <a:buFont typeface="Arial" panose="020B0604020202020204" pitchFamily="34" charset="0"/>
              <a:buChar char="•"/>
            </a:pPr>
            <a:r>
              <a:rPr lang="en-US" sz="2800" dirty="0"/>
              <a:t>Otherwise, it returns false.</a:t>
            </a:r>
          </a:p>
          <a:p>
            <a:r>
              <a:rPr lang="en-US" sz="2800" dirty="0"/>
              <a:t>	</a:t>
            </a:r>
            <a:r>
              <a:rPr lang="en-US" sz="2400" dirty="0"/>
              <a:t>let str1 = "Hello, world!"</a:t>
            </a:r>
          </a:p>
          <a:p>
            <a:r>
              <a:rPr lang="en-US" sz="2400" dirty="0"/>
              <a:t>	let str2 = "I love Swift."</a:t>
            </a:r>
          </a:p>
          <a:p>
            <a:r>
              <a:rPr lang="en-US" sz="2400" dirty="0"/>
              <a:t>	Let str3 = "Hello, world!"</a:t>
            </a:r>
          </a:p>
          <a:p>
            <a:r>
              <a:rPr lang="en-US" sz="2400" dirty="0"/>
              <a:t>	// compare str1 and str2</a:t>
            </a:r>
          </a:p>
          <a:p>
            <a:r>
              <a:rPr lang="en-US" sz="2400" dirty="0"/>
              <a:t>	print(str1 == str2)		</a:t>
            </a:r>
            <a:r>
              <a:rPr lang="en-US" sz="2400" b="1" dirty="0"/>
              <a:t>Output</a:t>
            </a:r>
          </a:p>
          <a:p>
            <a:r>
              <a:rPr lang="en-US" sz="2400" dirty="0"/>
              <a:t>	// compare str1 and str3		false</a:t>
            </a:r>
          </a:p>
          <a:p>
            <a:r>
              <a:rPr lang="en-US" sz="2400" dirty="0"/>
              <a:t>	print(str1 == str3)			true</a:t>
            </a:r>
          </a:p>
        </p:txBody>
      </p:sp>
    </p:spTree>
    <p:extLst>
      <p:ext uri="{BB962C8B-B14F-4D97-AF65-F5344CB8AC3E}">
        <p14:creationId xmlns:p14="http://schemas.microsoft.com/office/powerpoint/2010/main" val="4126494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String Operations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r>
              <a:rPr lang="en-US" sz="2800" b="1" dirty="0"/>
              <a:t>2. Join two strings</a:t>
            </a:r>
          </a:p>
          <a:p>
            <a:pPr marL="457200" indent="-457200">
              <a:buFont typeface="Arial" panose="020B0604020202020204" pitchFamily="34" charset="0"/>
              <a:buChar char="•"/>
            </a:pPr>
            <a:r>
              <a:rPr lang="en-US" sz="2800" dirty="0"/>
              <a:t>We use the append() function to join two strings in Swift. For example,</a:t>
            </a:r>
          </a:p>
          <a:p>
            <a:r>
              <a:rPr lang="en-US" sz="2800" dirty="0"/>
              <a:t>	</a:t>
            </a:r>
            <a:r>
              <a:rPr lang="en-US" sz="2800" dirty="0" err="1"/>
              <a:t>var</a:t>
            </a:r>
            <a:r>
              <a:rPr lang="en-US" sz="2800" dirty="0"/>
              <a:t> greet = "Hello "</a:t>
            </a:r>
          </a:p>
          <a:p>
            <a:r>
              <a:rPr lang="en-US" sz="2800" dirty="0"/>
              <a:t>	</a:t>
            </a:r>
            <a:r>
              <a:rPr lang="en-US" sz="2800" dirty="0" err="1"/>
              <a:t>var</a:t>
            </a:r>
            <a:r>
              <a:rPr lang="en-US" sz="2800" dirty="0"/>
              <a:t> name = "Jack"</a:t>
            </a:r>
          </a:p>
          <a:p>
            <a:r>
              <a:rPr lang="en-US" sz="2800" dirty="0"/>
              <a:t>	// using the append() method</a:t>
            </a:r>
          </a:p>
          <a:p>
            <a:r>
              <a:rPr lang="en-US" sz="2800" dirty="0"/>
              <a:t>	</a:t>
            </a:r>
            <a:r>
              <a:rPr lang="en-US" sz="2800" dirty="0" err="1"/>
              <a:t>greet.append</a:t>
            </a:r>
            <a:r>
              <a:rPr lang="en-US" sz="2800" dirty="0"/>
              <a:t>(name)</a:t>
            </a:r>
          </a:p>
          <a:p>
            <a:r>
              <a:rPr lang="en-US" sz="2800" dirty="0"/>
              <a:t>	print(greet)			Output: Hello Jack</a:t>
            </a:r>
          </a:p>
          <a:p>
            <a:pPr marL="457200" indent="-457200">
              <a:buFont typeface="Arial" panose="020B0604020202020204" pitchFamily="34" charset="0"/>
              <a:buChar char="•"/>
            </a:pPr>
            <a:r>
              <a:rPr lang="en-US" sz="2800" dirty="0"/>
              <a:t>We can also use the + and += operators to concatenate two strings.</a:t>
            </a:r>
          </a:p>
          <a:p>
            <a:r>
              <a:rPr lang="en-US" sz="2800" dirty="0"/>
              <a:t>	</a:t>
            </a:r>
          </a:p>
        </p:txBody>
      </p:sp>
    </p:spTree>
    <p:extLst>
      <p:ext uri="{BB962C8B-B14F-4D97-AF65-F5344CB8AC3E}">
        <p14:creationId xmlns:p14="http://schemas.microsoft.com/office/powerpoint/2010/main" val="763732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String Operations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r>
              <a:rPr lang="en-US" sz="2800" dirty="0"/>
              <a:t>	</a:t>
            </a:r>
            <a:r>
              <a:rPr lang="en-US" sz="2800" dirty="0" err="1"/>
              <a:t>var</a:t>
            </a:r>
            <a:r>
              <a:rPr lang="en-US" sz="2800" dirty="0"/>
              <a:t> greet = "Hello, "</a:t>
            </a:r>
          </a:p>
          <a:p>
            <a:r>
              <a:rPr lang="en-US" sz="2800" dirty="0"/>
              <a:t>	let name = "Jack" </a:t>
            </a:r>
          </a:p>
          <a:p>
            <a:r>
              <a:rPr lang="en-US" sz="2800" dirty="0"/>
              <a:t>	// using + operator</a:t>
            </a:r>
          </a:p>
          <a:p>
            <a:r>
              <a:rPr lang="en-US" sz="2800" dirty="0"/>
              <a:t>	</a:t>
            </a:r>
            <a:r>
              <a:rPr lang="en-US" sz="2800" dirty="0" err="1"/>
              <a:t>var</a:t>
            </a:r>
            <a:r>
              <a:rPr lang="en-US" sz="2800" dirty="0"/>
              <a:t> result = greet + name</a:t>
            </a:r>
          </a:p>
          <a:p>
            <a:r>
              <a:rPr lang="en-US" sz="2800" dirty="0"/>
              <a:t>	print(result)</a:t>
            </a:r>
          </a:p>
          <a:p>
            <a:endParaRPr lang="en-US" sz="2800" dirty="0"/>
          </a:p>
          <a:p>
            <a:r>
              <a:rPr lang="en-US" sz="2800" dirty="0"/>
              <a:t>	//using =+ operator</a:t>
            </a:r>
          </a:p>
          <a:p>
            <a:r>
              <a:rPr lang="en-US" sz="2800" dirty="0"/>
              <a:t>	greet +=  name</a:t>
            </a:r>
          </a:p>
          <a:p>
            <a:r>
              <a:rPr lang="en-US" sz="2800" dirty="0"/>
              <a:t>	print(greet)</a:t>
            </a:r>
          </a:p>
          <a:p>
            <a:endParaRPr lang="en-US" sz="2800" dirty="0"/>
          </a:p>
          <a:p>
            <a:r>
              <a:rPr lang="en-US" sz="2800" dirty="0"/>
              <a:t>Output</a:t>
            </a:r>
          </a:p>
          <a:p>
            <a:r>
              <a:rPr lang="en-US" sz="2800" dirty="0"/>
              <a:t>	Hello, Jack</a:t>
            </a:r>
          </a:p>
          <a:p>
            <a:r>
              <a:rPr lang="en-US" sz="2800" dirty="0"/>
              <a:t>	Hello, Jack</a:t>
            </a:r>
          </a:p>
        </p:txBody>
      </p:sp>
    </p:spTree>
    <p:extLst>
      <p:ext uri="{BB962C8B-B14F-4D97-AF65-F5344CB8AC3E}">
        <p14:creationId xmlns:p14="http://schemas.microsoft.com/office/powerpoint/2010/main" val="308904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String Operations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3970318"/>
          </a:xfrm>
          <a:prstGeom prst="rect">
            <a:avLst/>
          </a:prstGeom>
        </p:spPr>
        <p:txBody>
          <a:bodyPr wrap="square">
            <a:spAutoFit/>
          </a:bodyPr>
          <a:lstStyle/>
          <a:p>
            <a:r>
              <a:rPr lang="en-US" sz="2800" b="1" dirty="0"/>
              <a:t>3. Find Length of String</a:t>
            </a:r>
          </a:p>
          <a:p>
            <a:pPr marL="457200" indent="-457200">
              <a:buFont typeface="Arial" panose="020B0604020202020204" pitchFamily="34" charset="0"/>
              <a:buChar char="•"/>
            </a:pPr>
            <a:r>
              <a:rPr lang="en-US" sz="2800" dirty="0"/>
              <a:t>We use the </a:t>
            </a:r>
            <a:r>
              <a:rPr lang="en-US" sz="2800" b="1" dirty="0"/>
              <a:t>count</a:t>
            </a:r>
            <a:r>
              <a:rPr lang="en-US" sz="2800" dirty="0"/>
              <a:t> property to find the length of a string. </a:t>
            </a:r>
          </a:p>
          <a:p>
            <a:pPr marL="457200" indent="-457200">
              <a:buFont typeface="Arial" panose="020B0604020202020204" pitchFamily="34" charset="0"/>
              <a:buChar char="•"/>
            </a:pPr>
            <a:r>
              <a:rPr lang="en-US" sz="2800" dirty="0"/>
              <a:t>For example,</a:t>
            </a:r>
          </a:p>
          <a:p>
            <a:r>
              <a:rPr lang="en-US" sz="2800" dirty="0"/>
              <a:t>	let message = "Hello, World!"</a:t>
            </a:r>
          </a:p>
          <a:p>
            <a:r>
              <a:rPr lang="en-US" sz="2800" dirty="0"/>
              <a:t>	// count length of a string</a:t>
            </a:r>
          </a:p>
          <a:p>
            <a:r>
              <a:rPr lang="en-US" sz="2800" dirty="0"/>
              <a:t>	print(</a:t>
            </a:r>
            <a:r>
              <a:rPr lang="en-US" sz="2800" dirty="0" err="1"/>
              <a:t>message.count</a:t>
            </a:r>
            <a:r>
              <a:rPr lang="en-US" sz="2800" dirty="0"/>
              <a:t>) // 13</a:t>
            </a:r>
          </a:p>
          <a:p>
            <a:pPr marL="457200" indent="-457200">
              <a:buFont typeface="Arial" panose="020B0604020202020204" pitchFamily="34" charset="0"/>
              <a:buChar char="•"/>
            </a:pPr>
            <a:r>
              <a:rPr lang="en-US" sz="2800" dirty="0"/>
              <a:t>The count property counts the total number of characters in a string including whitespaces.</a:t>
            </a:r>
          </a:p>
        </p:txBody>
      </p:sp>
    </p:spTree>
    <p:extLst>
      <p:ext uri="{BB962C8B-B14F-4D97-AF65-F5344CB8AC3E}">
        <p14:creationId xmlns:p14="http://schemas.microsoft.com/office/powerpoint/2010/main" val="42741686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3600" dirty="0">
                <a:solidFill>
                  <a:srgbClr val="FF0000"/>
                </a:solidFill>
              </a:rPr>
              <a:t>Other Built-in String Operations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pic>
        <p:nvPicPr>
          <p:cNvPr id="4" name="Picture 3"/>
          <p:cNvPicPr>
            <a:picLocks noChangeAspect="1"/>
          </p:cNvPicPr>
          <p:nvPr/>
        </p:nvPicPr>
        <p:blipFill>
          <a:blip r:embed="rId3"/>
          <a:stretch>
            <a:fillRect/>
          </a:stretch>
        </p:blipFill>
        <p:spPr>
          <a:xfrm>
            <a:off x="285750" y="1371600"/>
            <a:ext cx="8229600" cy="4953000"/>
          </a:xfrm>
          <a:prstGeom prst="rect">
            <a:avLst/>
          </a:prstGeom>
        </p:spPr>
      </p:pic>
    </p:spTree>
    <p:extLst>
      <p:ext uri="{BB962C8B-B14F-4D97-AF65-F5344CB8AC3E}">
        <p14:creationId xmlns:p14="http://schemas.microsoft.com/office/powerpoint/2010/main" val="11927077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dirty="0">
                <a:solidFill>
                  <a:srgbClr val="FF0000"/>
                </a:solidFill>
              </a:rPr>
              <a:t>String Operations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4832092"/>
          </a:xfrm>
          <a:prstGeom prst="rect">
            <a:avLst/>
          </a:prstGeom>
        </p:spPr>
        <p:txBody>
          <a:bodyPr wrap="square">
            <a:spAutoFit/>
          </a:bodyPr>
          <a:lstStyle/>
          <a:p>
            <a:r>
              <a:rPr lang="en-US" sz="2800" b="1" dirty="0"/>
              <a:t>String Interpolation</a:t>
            </a:r>
          </a:p>
          <a:p>
            <a:pPr marL="457200" indent="-457200">
              <a:buFont typeface="Arial" panose="020B0604020202020204" pitchFamily="34" charset="0"/>
              <a:buChar char="•"/>
            </a:pPr>
            <a:r>
              <a:rPr lang="en-US" sz="2800" dirty="0"/>
              <a:t>We can use the backslash character \ to use variables and constants inside a string. For example,</a:t>
            </a:r>
          </a:p>
          <a:p>
            <a:r>
              <a:rPr lang="en-US" sz="2800" dirty="0"/>
              <a:t>	let name = "Swift"</a:t>
            </a:r>
          </a:p>
          <a:p>
            <a:r>
              <a:rPr lang="en-US" sz="2800" dirty="0"/>
              <a:t>	</a:t>
            </a:r>
            <a:r>
              <a:rPr lang="en-US" sz="2800" dirty="0" err="1"/>
              <a:t>var</a:t>
            </a:r>
            <a:r>
              <a:rPr lang="en-US" sz="2800" dirty="0"/>
              <a:t> message = "This is </a:t>
            </a:r>
            <a:r>
              <a:rPr lang="en-US" sz="2800" b="1" dirty="0"/>
              <a:t>\(name) </a:t>
            </a:r>
            <a:r>
              <a:rPr lang="en-US" sz="2800" dirty="0"/>
              <a:t>programming."</a:t>
            </a:r>
          </a:p>
          <a:p>
            <a:r>
              <a:rPr lang="en-US" sz="2800" dirty="0"/>
              <a:t>	print(message)</a:t>
            </a:r>
          </a:p>
          <a:p>
            <a:r>
              <a:rPr lang="en-US" sz="2800" dirty="0"/>
              <a:t>Output</a:t>
            </a:r>
          </a:p>
          <a:p>
            <a:r>
              <a:rPr lang="en-US" sz="2800" dirty="0"/>
              <a:t>	This is Swift programming.</a:t>
            </a:r>
          </a:p>
          <a:p>
            <a:pPr marL="457200" indent="-457200">
              <a:buFont typeface="Arial" panose="020B0604020202020204" pitchFamily="34" charset="0"/>
              <a:buChar char="•"/>
            </a:pPr>
            <a:r>
              <a:rPr lang="en-US" sz="2800" dirty="0"/>
              <a:t>Here, we are using the name variable inside the string message. </a:t>
            </a:r>
          </a:p>
          <a:p>
            <a:pPr marL="457200" indent="-457200">
              <a:buFont typeface="Arial" panose="020B0604020202020204" pitchFamily="34" charset="0"/>
              <a:buChar char="•"/>
            </a:pPr>
            <a:r>
              <a:rPr lang="en-US" sz="2800" dirty="0"/>
              <a:t>This process is called String Interpolation in Swift.</a:t>
            </a:r>
          </a:p>
        </p:txBody>
      </p:sp>
    </p:spTree>
    <p:extLst>
      <p:ext uri="{BB962C8B-B14F-4D97-AF65-F5344CB8AC3E}">
        <p14:creationId xmlns:p14="http://schemas.microsoft.com/office/powerpoint/2010/main" val="39247893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sz="4000" b="1" dirty="0">
                <a:solidFill>
                  <a:srgbClr val="FF0000"/>
                </a:solidFill>
              </a:rPr>
              <a:t>Multiline String</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We can also create a multiline string in Swift. For this, we use triple double quotes """. For example,</a:t>
            </a:r>
          </a:p>
          <a:p>
            <a:r>
              <a:rPr lang="en-US" sz="2800" dirty="0"/>
              <a:t>	// multiline string </a:t>
            </a:r>
          </a:p>
          <a:p>
            <a:r>
              <a:rPr lang="en-US" sz="2800" dirty="0"/>
              <a:t>	</a:t>
            </a:r>
            <a:r>
              <a:rPr lang="en-US" sz="2800" dirty="0" err="1"/>
              <a:t>var</a:t>
            </a:r>
            <a:r>
              <a:rPr lang="en-US" sz="2800" dirty="0"/>
              <a:t> </a:t>
            </a:r>
            <a:r>
              <a:rPr lang="en-US" sz="2800" dirty="0" err="1"/>
              <a:t>str</a:t>
            </a:r>
            <a:r>
              <a:rPr lang="en-US" sz="2800" dirty="0"/>
              <a:t>: String = """</a:t>
            </a:r>
          </a:p>
          <a:p>
            <a:r>
              <a:rPr lang="en-US" sz="2800" dirty="0"/>
              <a:t>	Swift is awesome</a:t>
            </a:r>
          </a:p>
          <a:p>
            <a:r>
              <a:rPr lang="en-US" sz="2800" dirty="0"/>
              <a:t>	I love Swift</a:t>
            </a:r>
          </a:p>
          <a:p>
            <a:r>
              <a:rPr lang="en-US" sz="2800" dirty="0"/>
              <a:t>	"""</a:t>
            </a:r>
          </a:p>
          <a:p>
            <a:r>
              <a:rPr lang="en-US" sz="2800" dirty="0"/>
              <a:t>	print(</a:t>
            </a:r>
            <a:r>
              <a:rPr lang="en-US" sz="2800" dirty="0" err="1"/>
              <a:t>str</a:t>
            </a:r>
            <a:r>
              <a:rPr lang="en-US" sz="2800" dirty="0"/>
              <a:t>)</a:t>
            </a:r>
          </a:p>
          <a:p>
            <a:r>
              <a:rPr lang="en-US" sz="2800" dirty="0"/>
              <a:t>Output</a:t>
            </a:r>
          </a:p>
          <a:p>
            <a:r>
              <a:rPr lang="en-US" sz="2800" dirty="0"/>
              <a:t>	Swift is awesome</a:t>
            </a:r>
          </a:p>
          <a:p>
            <a:r>
              <a:rPr lang="en-US" sz="2800" dirty="0"/>
              <a:t>	I love Swift.</a:t>
            </a:r>
          </a:p>
          <a:p>
            <a:pPr marL="457200" indent="-457200">
              <a:buFont typeface="Arial" panose="020B0604020202020204" pitchFamily="34" charset="0"/>
              <a:buChar char="•"/>
            </a:pPr>
            <a:r>
              <a:rPr lang="en-US" sz="2800" dirty="0"/>
              <a:t>Anything inside the enclosing </a:t>
            </a:r>
            <a:r>
              <a:rPr lang="en-US" sz="2800" b="1" dirty="0"/>
              <a:t>triple-quotes</a:t>
            </a:r>
            <a:r>
              <a:rPr lang="en-US" sz="2800" dirty="0"/>
              <a:t> is one multiline string.</a:t>
            </a:r>
          </a:p>
        </p:txBody>
      </p:sp>
    </p:spTree>
    <p:extLst>
      <p:ext uri="{BB962C8B-B14F-4D97-AF65-F5344CB8AC3E}">
        <p14:creationId xmlns:p14="http://schemas.microsoft.com/office/powerpoint/2010/main" val="2118226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b="1" dirty="0">
                <a:solidFill>
                  <a:srgbClr val="FF0000"/>
                </a:solidFill>
              </a:rPr>
              <a:t>Conditional Statements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Conditional statements are used to execute a statement or a group of statements when some condition is true. </a:t>
            </a:r>
          </a:p>
          <a:p>
            <a:pPr marL="457200" indent="-457200">
              <a:buFont typeface="Arial" panose="020B0604020202020204" pitchFamily="34" charset="0"/>
              <a:buChar char="•"/>
            </a:pPr>
            <a:r>
              <a:rPr lang="en-US" sz="2800" dirty="0"/>
              <a:t>There are namely three conditional statements - if, if-else, and switch statements.</a:t>
            </a:r>
          </a:p>
          <a:p>
            <a:pPr marL="457200" indent="-457200">
              <a:buFont typeface="Arial" panose="020B0604020202020204" pitchFamily="34" charset="0"/>
              <a:buChar char="•"/>
            </a:pPr>
            <a:r>
              <a:rPr lang="en-US" sz="2800" dirty="0"/>
              <a:t>An if statement could be either just a simple if, or a nested if statement.</a:t>
            </a:r>
          </a:p>
          <a:p>
            <a:pPr marL="457200" indent="-457200">
              <a:buFont typeface="Arial" panose="020B0604020202020204" pitchFamily="34" charset="0"/>
              <a:buChar char="•"/>
            </a:pPr>
            <a:r>
              <a:rPr lang="en-US" sz="2800" dirty="0"/>
              <a:t>So, a simple if statement is the most simple decision-making statement that decides whether a certain statement or block of statements will be executed or not.</a:t>
            </a:r>
          </a:p>
        </p:txBody>
      </p:sp>
    </p:spTree>
    <p:extLst>
      <p:ext uri="{BB962C8B-B14F-4D97-AF65-F5344CB8AC3E}">
        <p14:creationId xmlns:p14="http://schemas.microsoft.com/office/powerpoint/2010/main" val="38588829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IF Statement</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 </a:t>
            </a:r>
          </a:p>
        </p:txBody>
      </p:sp>
      <p:pic>
        <p:nvPicPr>
          <p:cNvPr id="5" name="Picture 4"/>
          <p:cNvPicPr>
            <a:picLocks noChangeAspect="1"/>
          </p:cNvPicPr>
          <p:nvPr/>
        </p:nvPicPr>
        <p:blipFill>
          <a:blip r:embed="rId3"/>
          <a:stretch>
            <a:fillRect/>
          </a:stretch>
        </p:blipFill>
        <p:spPr>
          <a:xfrm>
            <a:off x="321291" y="981264"/>
            <a:ext cx="8686800" cy="5595938"/>
          </a:xfrm>
          <a:prstGeom prst="rect">
            <a:avLst/>
          </a:prstGeom>
        </p:spPr>
      </p:pic>
    </p:spTree>
    <p:extLst>
      <p:ext uri="{BB962C8B-B14F-4D97-AF65-F5344CB8AC3E}">
        <p14:creationId xmlns:p14="http://schemas.microsoft.com/office/powerpoint/2010/main" val="2553885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IF Statement</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4832092"/>
          </a:xfrm>
          <a:prstGeom prst="rect">
            <a:avLst/>
          </a:prstGeom>
        </p:spPr>
        <p:txBody>
          <a:bodyPr wrap="square">
            <a:spAutoFit/>
          </a:bodyPr>
          <a:lstStyle/>
          <a:p>
            <a:r>
              <a:rPr lang="en-US" sz="2800" b="1" dirty="0"/>
              <a:t>Example</a:t>
            </a:r>
          </a:p>
          <a:p>
            <a:r>
              <a:rPr lang="en-US" sz="2800" dirty="0"/>
              <a:t>	</a:t>
            </a:r>
            <a:r>
              <a:rPr lang="en-US" sz="2800" dirty="0" err="1"/>
              <a:t>var</a:t>
            </a:r>
            <a:r>
              <a:rPr lang="en-US" sz="2800" dirty="0"/>
              <a:t> x:Int = 10</a:t>
            </a:r>
          </a:p>
          <a:p>
            <a:r>
              <a:rPr lang="en-US" sz="2800" dirty="0"/>
              <a:t>	if x &lt; 20</a:t>
            </a:r>
          </a:p>
          <a:p>
            <a:r>
              <a:rPr lang="en-US" sz="2800" dirty="0"/>
              <a:t>	 { </a:t>
            </a:r>
          </a:p>
          <a:p>
            <a:r>
              <a:rPr lang="en-US" sz="2800" dirty="0"/>
              <a:t>	   print("x is less than 20") </a:t>
            </a:r>
          </a:p>
          <a:p>
            <a:r>
              <a:rPr lang="en-US" sz="2800" dirty="0"/>
              <a:t>	}</a:t>
            </a:r>
          </a:p>
          <a:p>
            <a:r>
              <a:rPr lang="en-US" sz="2800" dirty="0"/>
              <a:t>	 print("Value of variable x is \(x)")</a:t>
            </a:r>
          </a:p>
          <a:p>
            <a:endParaRPr lang="en-US" sz="2800" dirty="0"/>
          </a:p>
          <a:p>
            <a:r>
              <a:rPr lang="en-US" sz="2800" b="1" dirty="0"/>
              <a:t>Output:</a:t>
            </a:r>
          </a:p>
          <a:p>
            <a:r>
              <a:rPr lang="en-US" sz="2800" dirty="0"/>
              <a:t>x is less than 20</a:t>
            </a:r>
          </a:p>
          <a:p>
            <a:r>
              <a:rPr lang="en-US" sz="2800" dirty="0"/>
              <a:t>Value of variable x is 10</a:t>
            </a:r>
          </a:p>
        </p:txBody>
      </p:sp>
    </p:spTree>
    <p:extLst>
      <p:ext uri="{BB962C8B-B14F-4D97-AF65-F5344CB8AC3E}">
        <p14:creationId xmlns:p14="http://schemas.microsoft.com/office/powerpoint/2010/main" val="260334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97"/>
            <a:ext cx="6457950" cy="841374"/>
          </a:xfrm>
        </p:spPr>
        <p:txBody>
          <a:bodyPr>
            <a:normAutofit/>
          </a:bodyPr>
          <a:lstStyle/>
          <a:p>
            <a:pPr algn="l"/>
            <a:r>
              <a:rPr lang="en-IN" sz="3600" dirty="0">
                <a:solidFill>
                  <a:srgbClr val="FF0000"/>
                </a:solidFill>
              </a:rPr>
              <a:t>Declaring Constants and Variables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228600" y="1191668"/>
            <a:ext cx="8458200" cy="4832092"/>
          </a:xfrm>
          <a:prstGeom prst="rect">
            <a:avLst/>
          </a:prstGeom>
        </p:spPr>
        <p:txBody>
          <a:bodyPr wrap="square">
            <a:spAutoFit/>
          </a:bodyPr>
          <a:lstStyle/>
          <a:p>
            <a:pPr marL="457200" indent="-457200">
              <a:buFont typeface="Arial" panose="020B0604020202020204" pitchFamily="34" charset="0"/>
              <a:buChar char="•"/>
            </a:pPr>
            <a:r>
              <a:rPr lang="en-US" sz="2800" dirty="0"/>
              <a:t>Constants and variables must be declared before they’re used. </a:t>
            </a:r>
          </a:p>
          <a:p>
            <a:pPr marL="457200" indent="-457200">
              <a:buFont typeface="Arial" panose="020B0604020202020204" pitchFamily="34" charset="0"/>
              <a:buChar char="•"/>
            </a:pPr>
            <a:r>
              <a:rPr lang="en-US" sz="2800" dirty="0"/>
              <a:t>You declare constants with the </a:t>
            </a:r>
            <a:r>
              <a:rPr lang="en-US" sz="2800" b="1" i="1" dirty="0"/>
              <a:t>let</a:t>
            </a:r>
            <a:r>
              <a:rPr lang="en-US" sz="2800" b="1" dirty="0"/>
              <a:t> </a:t>
            </a:r>
            <a:r>
              <a:rPr lang="en-US" sz="2800" dirty="0"/>
              <a:t>keyword and variables with the </a:t>
            </a:r>
            <a:r>
              <a:rPr lang="en-US" sz="2800" b="1" i="1" dirty="0" err="1"/>
              <a:t>var</a:t>
            </a:r>
            <a:r>
              <a:rPr lang="en-US" sz="2800" b="1" i="1" dirty="0"/>
              <a:t> </a:t>
            </a:r>
            <a:r>
              <a:rPr lang="en-US" sz="2800" dirty="0"/>
              <a:t>keyword.</a:t>
            </a:r>
          </a:p>
          <a:p>
            <a:pPr marL="457200" indent="-457200">
              <a:buFont typeface="Arial" panose="020B0604020202020204" pitchFamily="34" charset="0"/>
              <a:buChar char="•"/>
            </a:pPr>
            <a:r>
              <a:rPr lang="en-US" sz="2800" dirty="0"/>
              <a:t>Example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You can declare multiple constants or multiple variables on a single line, separated by commas:</a:t>
            </a:r>
          </a:p>
          <a:p>
            <a:r>
              <a:rPr lang="en-US" sz="2800" dirty="0"/>
              <a:t>	</a:t>
            </a:r>
            <a:r>
              <a:rPr lang="en-US" sz="2800" dirty="0" err="1"/>
              <a:t>var</a:t>
            </a:r>
            <a:r>
              <a:rPr lang="en-US" sz="2800" dirty="0"/>
              <a:t> x = 0.0, y = 0.0, z = 0.0</a:t>
            </a:r>
          </a:p>
          <a:p>
            <a:pPr marL="457200" indent="-457200">
              <a:buFont typeface="Arial" panose="020B0604020202020204" pitchFamily="34" charset="0"/>
              <a:buChar char="•"/>
            </a:pPr>
            <a:endParaRPr lang="en-IN" sz="2800" dirty="0"/>
          </a:p>
        </p:txBody>
      </p:sp>
      <p:pic>
        <p:nvPicPr>
          <p:cNvPr id="5" name="Picture 4"/>
          <p:cNvPicPr>
            <a:picLocks noChangeAspect="1"/>
          </p:cNvPicPr>
          <p:nvPr/>
        </p:nvPicPr>
        <p:blipFill>
          <a:blip r:embed="rId4"/>
          <a:stretch>
            <a:fillRect/>
          </a:stretch>
        </p:blipFill>
        <p:spPr>
          <a:xfrm>
            <a:off x="2133600" y="3124200"/>
            <a:ext cx="3657600" cy="1219200"/>
          </a:xfrm>
          <a:prstGeom prst="rect">
            <a:avLst/>
          </a:prstGeom>
        </p:spPr>
      </p:pic>
    </p:spTree>
    <p:extLst>
      <p:ext uri="{BB962C8B-B14F-4D97-AF65-F5344CB8AC3E}">
        <p14:creationId xmlns:p14="http://schemas.microsoft.com/office/powerpoint/2010/main" val="2933992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Nested-IF Statement</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 </a:t>
            </a:r>
          </a:p>
        </p:txBody>
      </p:sp>
      <p:pic>
        <p:nvPicPr>
          <p:cNvPr id="3" name="Picture 2"/>
          <p:cNvPicPr>
            <a:picLocks noChangeAspect="1"/>
          </p:cNvPicPr>
          <p:nvPr/>
        </p:nvPicPr>
        <p:blipFill>
          <a:blip r:embed="rId3"/>
          <a:stretch>
            <a:fillRect/>
          </a:stretch>
        </p:blipFill>
        <p:spPr>
          <a:xfrm>
            <a:off x="304800" y="1135622"/>
            <a:ext cx="8839200" cy="5341377"/>
          </a:xfrm>
          <a:prstGeom prst="rect">
            <a:avLst/>
          </a:prstGeom>
        </p:spPr>
      </p:pic>
    </p:spTree>
    <p:extLst>
      <p:ext uri="{BB962C8B-B14F-4D97-AF65-F5344CB8AC3E}">
        <p14:creationId xmlns:p14="http://schemas.microsoft.com/office/powerpoint/2010/main" val="2018340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Nested-IF Statement</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62979"/>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Output</a:t>
            </a:r>
          </a:p>
          <a:p>
            <a:r>
              <a:rPr lang="en-US" sz="2800" dirty="0"/>
              <a:t>	</a:t>
            </a:r>
          </a:p>
          <a:p>
            <a:endParaRPr lang="en-US" sz="2800" dirty="0"/>
          </a:p>
          <a:p>
            <a:r>
              <a:rPr lang="en-US" sz="2800" dirty="0"/>
              <a:t>	 </a:t>
            </a:r>
          </a:p>
        </p:txBody>
      </p:sp>
      <p:pic>
        <p:nvPicPr>
          <p:cNvPr id="4" name="Picture 3"/>
          <p:cNvPicPr>
            <a:picLocks noChangeAspect="1"/>
          </p:cNvPicPr>
          <p:nvPr/>
        </p:nvPicPr>
        <p:blipFill>
          <a:blip r:embed="rId3"/>
          <a:stretch>
            <a:fillRect/>
          </a:stretch>
        </p:blipFill>
        <p:spPr>
          <a:xfrm>
            <a:off x="457200" y="1642587"/>
            <a:ext cx="5429250" cy="2709862"/>
          </a:xfrm>
          <a:prstGeom prst="rect">
            <a:avLst/>
          </a:prstGeom>
        </p:spPr>
      </p:pic>
      <p:pic>
        <p:nvPicPr>
          <p:cNvPr id="5" name="Picture 4"/>
          <p:cNvPicPr>
            <a:picLocks noChangeAspect="1"/>
          </p:cNvPicPr>
          <p:nvPr/>
        </p:nvPicPr>
        <p:blipFill>
          <a:blip r:embed="rId4"/>
          <a:stretch>
            <a:fillRect/>
          </a:stretch>
        </p:blipFill>
        <p:spPr>
          <a:xfrm>
            <a:off x="457200" y="5018811"/>
            <a:ext cx="3962400" cy="1220391"/>
          </a:xfrm>
          <a:prstGeom prst="rect">
            <a:avLst/>
          </a:prstGeom>
        </p:spPr>
      </p:pic>
    </p:spTree>
    <p:extLst>
      <p:ext uri="{BB962C8B-B14F-4D97-AF65-F5344CB8AC3E}">
        <p14:creationId xmlns:p14="http://schemas.microsoft.com/office/powerpoint/2010/main" val="10598509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IF – Else Statement</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 </a:t>
            </a:r>
          </a:p>
        </p:txBody>
      </p:sp>
      <p:pic>
        <p:nvPicPr>
          <p:cNvPr id="3" name="Picture 2"/>
          <p:cNvPicPr>
            <a:picLocks noChangeAspect="1"/>
          </p:cNvPicPr>
          <p:nvPr/>
        </p:nvPicPr>
        <p:blipFill>
          <a:blip r:embed="rId3"/>
          <a:stretch>
            <a:fillRect/>
          </a:stretch>
        </p:blipFill>
        <p:spPr>
          <a:xfrm>
            <a:off x="304800" y="1101328"/>
            <a:ext cx="8567382" cy="5604272"/>
          </a:xfrm>
          <a:prstGeom prst="rect">
            <a:avLst/>
          </a:prstGeom>
        </p:spPr>
      </p:pic>
    </p:spTree>
    <p:extLst>
      <p:ext uri="{BB962C8B-B14F-4D97-AF65-F5344CB8AC3E}">
        <p14:creationId xmlns:p14="http://schemas.microsoft.com/office/powerpoint/2010/main" val="27025638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If-else Statement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3970318"/>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r>
              <a:rPr lang="en-US" sz="2800" dirty="0"/>
              <a:t>Output</a:t>
            </a:r>
          </a:p>
          <a:p>
            <a:r>
              <a:rPr lang="en-US" sz="2800" dirty="0"/>
              <a:t>	x is less than 20  </a:t>
            </a:r>
          </a:p>
          <a:p>
            <a:endParaRPr lang="en-US" sz="2800" dirty="0"/>
          </a:p>
          <a:p>
            <a:r>
              <a:rPr lang="en-US" sz="2800" dirty="0"/>
              <a:t>	 </a:t>
            </a:r>
          </a:p>
        </p:txBody>
      </p:sp>
      <p:pic>
        <p:nvPicPr>
          <p:cNvPr id="6" name="Picture 5"/>
          <p:cNvPicPr>
            <a:picLocks noChangeAspect="1"/>
          </p:cNvPicPr>
          <p:nvPr/>
        </p:nvPicPr>
        <p:blipFill>
          <a:blip r:embed="rId3"/>
          <a:stretch>
            <a:fillRect/>
          </a:stretch>
        </p:blipFill>
        <p:spPr>
          <a:xfrm>
            <a:off x="878344" y="1568369"/>
            <a:ext cx="5293856" cy="1479631"/>
          </a:xfrm>
          <a:prstGeom prst="rect">
            <a:avLst/>
          </a:prstGeom>
        </p:spPr>
      </p:pic>
    </p:spTree>
    <p:extLst>
      <p:ext uri="{BB962C8B-B14F-4D97-AF65-F5344CB8AC3E}">
        <p14:creationId xmlns:p14="http://schemas.microsoft.com/office/powerpoint/2010/main" val="2716631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If-</a:t>
            </a:r>
            <a:r>
              <a:rPr lang="en-IN" sz="4000" dirty="0" err="1">
                <a:solidFill>
                  <a:srgbClr val="FF0000"/>
                </a:solidFill>
              </a:rPr>
              <a:t>else..if</a:t>
            </a:r>
            <a:r>
              <a:rPr lang="en-IN" sz="4000" dirty="0">
                <a:solidFill>
                  <a:srgbClr val="FF0000"/>
                </a:solidFill>
              </a:rPr>
              <a:t>-else (If-else ladder)</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1384995"/>
          </a:xfrm>
          <a:prstGeom prst="rect">
            <a:avLst/>
          </a:prstGeom>
        </p:spPr>
        <p:txBody>
          <a:bodyPr wrap="square">
            <a:spAutoFit/>
          </a:bodyPr>
          <a:lstStyle/>
          <a:p>
            <a:pPr marL="457200" indent="-457200">
              <a:buFont typeface="Arial" panose="020B0604020202020204" pitchFamily="34" charset="0"/>
              <a:buChar char="•"/>
            </a:pPr>
            <a:r>
              <a:rPr lang="en-US" sz="2800" dirty="0"/>
              <a:t> </a:t>
            </a:r>
          </a:p>
          <a:p>
            <a:endParaRPr lang="en-US" sz="2800" dirty="0"/>
          </a:p>
          <a:p>
            <a:r>
              <a:rPr lang="en-US" sz="2800" dirty="0"/>
              <a:t>	 </a:t>
            </a:r>
          </a:p>
        </p:txBody>
      </p:sp>
      <p:pic>
        <p:nvPicPr>
          <p:cNvPr id="3" name="Picture 2"/>
          <p:cNvPicPr>
            <a:picLocks noChangeAspect="1"/>
          </p:cNvPicPr>
          <p:nvPr/>
        </p:nvPicPr>
        <p:blipFill>
          <a:blip r:embed="rId3"/>
          <a:stretch>
            <a:fillRect/>
          </a:stretch>
        </p:blipFill>
        <p:spPr>
          <a:xfrm>
            <a:off x="304800" y="1053152"/>
            <a:ext cx="8567382" cy="5500048"/>
          </a:xfrm>
          <a:prstGeom prst="rect">
            <a:avLst/>
          </a:prstGeom>
        </p:spPr>
      </p:pic>
    </p:spTree>
    <p:extLst>
      <p:ext uri="{BB962C8B-B14F-4D97-AF65-F5344CB8AC3E}">
        <p14:creationId xmlns:p14="http://schemas.microsoft.com/office/powerpoint/2010/main" val="392781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If-</a:t>
            </a:r>
            <a:r>
              <a:rPr lang="en-IN" sz="4000" dirty="0" err="1">
                <a:solidFill>
                  <a:srgbClr val="FF0000"/>
                </a:solidFill>
              </a:rPr>
              <a:t>else..if</a:t>
            </a:r>
            <a:r>
              <a:rPr lang="en-IN" sz="4000" dirty="0">
                <a:solidFill>
                  <a:srgbClr val="FF0000"/>
                </a:solidFill>
              </a:rPr>
              <a:t>-else (If-else ladder)</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693866"/>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Output</a:t>
            </a:r>
          </a:p>
          <a:p>
            <a:r>
              <a:rPr lang="en-US" sz="2800" dirty="0"/>
              <a:t>	x is less than y</a:t>
            </a:r>
          </a:p>
          <a:p>
            <a:r>
              <a:rPr lang="en-US" sz="2800" dirty="0"/>
              <a:t>	Value of variable x and y are: 100 and 200</a:t>
            </a:r>
          </a:p>
        </p:txBody>
      </p:sp>
      <p:pic>
        <p:nvPicPr>
          <p:cNvPr id="4" name="Picture 3"/>
          <p:cNvPicPr>
            <a:picLocks noChangeAspect="1"/>
          </p:cNvPicPr>
          <p:nvPr/>
        </p:nvPicPr>
        <p:blipFill>
          <a:blip r:embed="rId3"/>
          <a:stretch>
            <a:fillRect/>
          </a:stretch>
        </p:blipFill>
        <p:spPr>
          <a:xfrm>
            <a:off x="1066800" y="1447800"/>
            <a:ext cx="7620000" cy="3733800"/>
          </a:xfrm>
          <a:prstGeom prst="rect">
            <a:avLst/>
          </a:prstGeom>
        </p:spPr>
      </p:pic>
    </p:spTree>
    <p:extLst>
      <p:ext uri="{BB962C8B-B14F-4D97-AF65-F5344CB8AC3E}">
        <p14:creationId xmlns:p14="http://schemas.microsoft.com/office/powerpoint/2010/main" val="25840143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dirty="0">
                <a:solidFill>
                  <a:srgbClr val="FF0000"/>
                </a:solidFill>
              </a:rPr>
              <a:t>Switch statement </a:t>
            </a:r>
            <a:endParaRPr lang="en-IN" b="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 </a:t>
            </a:r>
          </a:p>
        </p:txBody>
      </p:sp>
      <p:pic>
        <p:nvPicPr>
          <p:cNvPr id="3" name="Picture 2"/>
          <p:cNvPicPr>
            <a:picLocks noChangeAspect="1"/>
          </p:cNvPicPr>
          <p:nvPr/>
        </p:nvPicPr>
        <p:blipFill>
          <a:blip r:embed="rId3"/>
          <a:stretch>
            <a:fillRect/>
          </a:stretch>
        </p:blipFill>
        <p:spPr>
          <a:xfrm>
            <a:off x="304800" y="1109773"/>
            <a:ext cx="8567382" cy="5595827"/>
          </a:xfrm>
          <a:prstGeom prst="rect">
            <a:avLst/>
          </a:prstGeom>
        </p:spPr>
      </p:pic>
    </p:spTree>
    <p:extLst>
      <p:ext uri="{BB962C8B-B14F-4D97-AF65-F5344CB8AC3E}">
        <p14:creationId xmlns:p14="http://schemas.microsoft.com/office/powerpoint/2010/main" val="20381158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dirty="0">
                <a:solidFill>
                  <a:srgbClr val="FF0000"/>
                </a:solidFill>
              </a:rPr>
              <a:t>Switch - Case statement </a:t>
            </a:r>
            <a:endParaRPr lang="en-IN" b="1" dirty="0">
              <a:solidFill>
                <a:srgbClr val="FF0000"/>
              </a:solidFill>
            </a:endParaRP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62979"/>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Output</a:t>
            </a:r>
          </a:p>
          <a:p>
            <a:r>
              <a:rPr lang="en-US" sz="2800" dirty="0"/>
              <a:t>	Value of index is either 15 or 20</a:t>
            </a:r>
          </a:p>
          <a:p>
            <a:r>
              <a:rPr lang="en-US" sz="2800" dirty="0"/>
              <a:t>	Value of index is 30 </a:t>
            </a:r>
          </a:p>
        </p:txBody>
      </p:sp>
      <p:pic>
        <p:nvPicPr>
          <p:cNvPr id="4" name="Picture 3"/>
          <p:cNvPicPr>
            <a:picLocks noChangeAspect="1"/>
          </p:cNvPicPr>
          <p:nvPr/>
        </p:nvPicPr>
        <p:blipFill>
          <a:blip r:embed="rId3"/>
          <a:stretch>
            <a:fillRect/>
          </a:stretch>
        </p:blipFill>
        <p:spPr>
          <a:xfrm>
            <a:off x="1905000" y="1436217"/>
            <a:ext cx="5715000" cy="3440583"/>
          </a:xfrm>
          <a:prstGeom prst="rect">
            <a:avLst/>
          </a:prstGeom>
        </p:spPr>
      </p:pic>
    </p:spTree>
    <p:extLst>
      <p:ext uri="{BB962C8B-B14F-4D97-AF65-F5344CB8AC3E}">
        <p14:creationId xmlns:p14="http://schemas.microsoft.com/office/powerpoint/2010/main" val="3966223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b="1" dirty="0">
                <a:solidFill>
                  <a:srgbClr val="FF0000"/>
                </a:solidFill>
              </a:rPr>
              <a:t>Iterative Loops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85382" y="976224"/>
            <a:ext cx="8686800" cy="2677656"/>
          </a:xfrm>
          <a:prstGeom prst="rect">
            <a:avLst/>
          </a:prstGeom>
        </p:spPr>
        <p:txBody>
          <a:bodyPr wrap="square">
            <a:spAutoFit/>
          </a:bodyPr>
          <a:lstStyle/>
          <a:p>
            <a:pPr marL="457200" indent="-457200">
              <a:buFont typeface="Arial" panose="020B0604020202020204" pitchFamily="34" charset="0"/>
              <a:buChar char="•"/>
            </a:pPr>
            <a:r>
              <a:rPr lang="en-US" sz="2800" dirty="0"/>
              <a:t>There may be a situation when you need to execute a block of code several times.</a:t>
            </a:r>
          </a:p>
          <a:p>
            <a:pPr marL="457200" indent="-457200">
              <a:buFont typeface="Arial" panose="020B0604020202020204" pitchFamily="34" charset="0"/>
              <a:buChar char="•"/>
            </a:pPr>
            <a:r>
              <a:rPr lang="en-US" sz="2800" dirty="0"/>
              <a:t>A </a:t>
            </a:r>
            <a:r>
              <a:rPr lang="en-US" sz="2800" b="1" dirty="0"/>
              <a:t>loop statement </a:t>
            </a:r>
            <a:r>
              <a:rPr lang="en-US" sz="2800" dirty="0"/>
              <a:t>allows us to execute a statement or group of statements multiple times. </a:t>
            </a:r>
          </a:p>
          <a:p>
            <a:pPr marL="457200" indent="-457200">
              <a:buFont typeface="Arial" panose="020B0604020202020204" pitchFamily="34" charset="0"/>
              <a:buChar char="•"/>
            </a:pPr>
            <a:r>
              <a:rPr lang="en-US" sz="2800" dirty="0"/>
              <a:t>So, iterative loops are mainly for-in, while and do-while loops.</a:t>
            </a:r>
          </a:p>
        </p:txBody>
      </p:sp>
    </p:spTree>
    <p:extLst>
      <p:ext uri="{BB962C8B-B14F-4D97-AF65-F5344CB8AC3E}">
        <p14:creationId xmlns:p14="http://schemas.microsoft.com/office/powerpoint/2010/main" val="3882980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b="1" dirty="0">
                <a:solidFill>
                  <a:srgbClr val="FF0000"/>
                </a:solidFill>
              </a:rPr>
              <a:t>For - in Loop</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85382" y="976224"/>
            <a:ext cx="8686800" cy="1384995"/>
          </a:xfrm>
          <a:prstGeom prst="rect">
            <a:avLst/>
          </a:prstGeom>
        </p:spPr>
        <p:txBody>
          <a:bodyPr wrap="square">
            <a:spAutoFit/>
          </a:bodyPr>
          <a:lstStyle/>
          <a:p>
            <a:pPr marL="457200" indent="-457200">
              <a:buFont typeface="Arial" panose="020B0604020202020204" pitchFamily="34" charset="0"/>
              <a:buChar char="•"/>
            </a:pPr>
            <a:r>
              <a:rPr lang="en-US" sz="2800" dirty="0"/>
              <a:t>The for-in loop iterates over collections of items, such as ranges of numbers, items in an array, or characters in a string.</a:t>
            </a:r>
          </a:p>
        </p:txBody>
      </p:sp>
      <p:pic>
        <p:nvPicPr>
          <p:cNvPr id="3" name="Picture 2"/>
          <p:cNvPicPr>
            <a:picLocks noChangeAspect="1"/>
          </p:cNvPicPr>
          <p:nvPr/>
        </p:nvPicPr>
        <p:blipFill>
          <a:blip r:embed="rId3"/>
          <a:stretch>
            <a:fillRect/>
          </a:stretch>
        </p:blipFill>
        <p:spPr>
          <a:xfrm>
            <a:off x="2286000" y="2057400"/>
            <a:ext cx="6010275" cy="4552950"/>
          </a:xfrm>
          <a:prstGeom prst="rect">
            <a:avLst/>
          </a:prstGeom>
        </p:spPr>
      </p:pic>
    </p:spTree>
    <p:extLst>
      <p:ext uri="{BB962C8B-B14F-4D97-AF65-F5344CB8AC3E}">
        <p14:creationId xmlns:p14="http://schemas.microsoft.com/office/powerpoint/2010/main" val="389168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97"/>
            <a:ext cx="6457950" cy="841374"/>
          </a:xfrm>
        </p:spPr>
        <p:txBody>
          <a:bodyPr>
            <a:normAutofit/>
          </a:bodyPr>
          <a:lstStyle/>
          <a:p>
            <a:pPr algn="l"/>
            <a:r>
              <a:rPr lang="en-IN" sz="3600" dirty="0">
                <a:solidFill>
                  <a:srgbClr val="FF0000"/>
                </a:solidFill>
              </a:rPr>
              <a:t>Comments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3"/>
          <a:stretch>
            <a:fillRect/>
          </a:stretch>
        </p:blipFill>
        <p:spPr>
          <a:xfrm>
            <a:off x="6457950" y="152400"/>
            <a:ext cx="2686050" cy="914400"/>
          </a:xfrm>
          <a:prstGeom prst="rect">
            <a:avLst/>
          </a:prstGeom>
        </p:spPr>
      </p:pic>
      <p:sp>
        <p:nvSpPr>
          <p:cNvPr id="9" name="Rectangle 8"/>
          <p:cNvSpPr/>
          <p:nvPr/>
        </p:nvSpPr>
        <p:spPr>
          <a:xfrm>
            <a:off x="228600" y="1069075"/>
            <a:ext cx="8458200" cy="5262979"/>
          </a:xfrm>
          <a:prstGeom prst="rect">
            <a:avLst/>
          </a:prstGeom>
        </p:spPr>
        <p:txBody>
          <a:bodyPr wrap="square">
            <a:spAutoFit/>
          </a:bodyPr>
          <a:lstStyle/>
          <a:p>
            <a:pPr marL="457200" indent="-457200">
              <a:buFont typeface="Arial" panose="020B0604020202020204" pitchFamily="34" charset="0"/>
              <a:buChar char="•"/>
            </a:pPr>
            <a:r>
              <a:rPr lang="en-US" sz="2800" dirty="0"/>
              <a:t>Use comments to include </a:t>
            </a:r>
            <a:r>
              <a:rPr lang="en-US" sz="2800" b="1" dirty="0"/>
              <a:t>non-executable text</a:t>
            </a:r>
            <a:r>
              <a:rPr lang="en-US" sz="2800" dirty="0"/>
              <a:t> in your code. </a:t>
            </a:r>
          </a:p>
          <a:p>
            <a:pPr marL="457200" indent="-457200">
              <a:buFont typeface="Arial" panose="020B0604020202020204" pitchFamily="34" charset="0"/>
              <a:buChar char="•"/>
            </a:pPr>
            <a:r>
              <a:rPr lang="en-US" sz="2800" dirty="0"/>
              <a:t>Comments are ignored by the Swift compiler</a:t>
            </a:r>
          </a:p>
          <a:p>
            <a:pPr marL="457200" indent="-457200">
              <a:buFont typeface="Arial" panose="020B0604020202020204" pitchFamily="34" charset="0"/>
              <a:buChar char="•"/>
            </a:pPr>
            <a:r>
              <a:rPr lang="en-US" sz="2800" dirty="0"/>
              <a:t>Comments in Swift are very similar to comments in C.</a:t>
            </a:r>
          </a:p>
          <a:p>
            <a:pPr marL="457200" indent="-457200">
              <a:buFont typeface="Arial" panose="020B0604020202020204" pitchFamily="34" charset="0"/>
              <a:buChar char="•"/>
            </a:pPr>
            <a:r>
              <a:rPr lang="en-US" sz="2800" b="1" dirty="0"/>
              <a:t>Single-line comments </a:t>
            </a:r>
            <a:r>
              <a:rPr lang="en-US" sz="2800" dirty="0"/>
              <a:t>begin with two forward-slashes (//):  	</a:t>
            </a:r>
          </a:p>
          <a:p>
            <a:r>
              <a:rPr lang="en-US" sz="2800" dirty="0"/>
              <a:t>	// This is a comment.</a:t>
            </a:r>
          </a:p>
          <a:p>
            <a:pPr marL="457200" indent="-457200">
              <a:buFont typeface="Arial" panose="020B0604020202020204" pitchFamily="34" charset="0"/>
              <a:buChar char="•"/>
            </a:pPr>
            <a:r>
              <a:rPr lang="en-US" sz="2800" b="1" dirty="0"/>
              <a:t>Multiline comments </a:t>
            </a:r>
            <a:r>
              <a:rPr lang="en-US" sz="2800" dirty="0"/>
              <a:t>start with a forward-slash followed by an asterisk (/*) and end with an asterisk followed by a forward-slash (*/):</a:t>
            </a:r>
          </a:p>
          <a:p>
            <a:r>
              <a:rPr lang="en-US" sz="2800" dirty="0"/>
              <a:t>	/* This is also a comment</a:t>
            </a:r>
          </a:p>
          <a:p>
            <a:r>
              <a:rPr lang="en-US" sz="2800" dirty="0"/>
              <a:t>	but is written over multiple lines. */</a:t>
            </a:r>
            <a:endParaRPr lang="en-IN" sz="2800" dirty="0"/>
          </a:p>
        </p:txBody>
      </p:sp>
    </p:spTree>
    <p:extLst>
      <p:ext uri="{BB962C8B-B14F-4D97-AF65-F5344CB8AC3E}">
        <p14:creationId xmlns:p14="http://schemas.microsoft.com/office/powerpoint/2010/main" val="18963413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b="1" dirty="0">
                <a:solidFill>
                  <a:srgbClr val="FF0000"/>
                </a:solidFill>
              </a:rPr>
              <a:t>For - in Loop</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185382" y="976224"/>
            <a:ext cx="8686800" cy="3539430"/>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r>
              <a:rPr lang="en-US" sz="2800" dirty="0"/>
              <a:t>Output</a:t>
            </a:r>
          </a:p>
          <a:p>
            <a:r>
              <a:rPr lang="en-US" sz="2800" dirty="0"/>
              <a:t>	</a:t>
            </a:r>
          </a:p>
          <a:p>
            <a:endParaRPr lang="en-US" sz="2800" dirty="0"/>
          </a:p>
        </p:txBody>
      </p:sp>
      <p:pic>
        <p:nvPicPr>
          <p:cNvPr id="4" name="Picture 3"/>
          <p:cNvPicPr>
            <a:picLocks noChangeAspect="1"/>
          </p:cNvPicPr>
          <p:nvPr/>
        </p:nvPicPr>
        <p:blipFill>
          <a:blip r:embed="rId3"/>
          <a:stretch>
            <a:fillRect/>
          </a:stretch>
        </p:blipFill>
        <p:spPr>
          <a:xfrm>
            <a:off x="1143000" y="1663631"/>
            <a:ext cx="5314950" cy="1090524"/>
          </a:xfrm>
          <a:prstGeom prst="rect">
            <a:avLst/>
          </a:prstGeom>
        </p:spPr>
      </p:pic>
      <p:pic>
        <p:nvPicPr>
          <p:cNvPr id="5" name="Picture 4"/>
          <p:cNvPicPr>
            <a:picLocks noChangeAspect="1"/>
          </p:cNvPicPr>
          <p:nvPr/>
        </p:nvPicPr>
        <p:blipFill>
          <a:blip r:embed="rId4"/>
          <a:stretch>
            <a:fillRect/>
          </a:stretch>
        </p:blipFill>
        <p:spPr>
          <a:xfrm>
            <a:off x="1143000" y="3593891"/>
            <a:ext cx="5314950" cy="1130509"/>
          </a:xfrm>
          <a:prstGeom prst="rect">
            <a:avLst/>
          </a:prstGeom>
        </p:spPr>
      </p:pic>
    </p:spTree>
    <p:extLst>
      <p:ext uri="{BB962C8B-B14F-4D97-AF65-F5344CB8AC3E}">
        <p14:creationId xmlns:p14="http://schemas.microsoft.com/office/powerpoint/2010/main" val="27647126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While Loop</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261582" y="993774"/>
            <a:ext cx="8882418" cy="1384995"/>
          </a:xfrm>
          <a:prstGeom prst="rect">
            <a:avLst/>
          </a:prstGeom>
        </p:spPr>
        <p:txBody>
          <a:bodyPr wrap="square">
            <a:spAutoFit/>
          </a:bodyPr>
          <a:lstStyle/>
          <a:p>
            <a:pPr marL="457200" indent="-457200">
              <a:buFont typeface="Arial" panose="020B0604020202020204" pitchFamily="34" charset="0"/>
              <a:buChar char="•"/>
            </a:pPr>
            <a:r>
              <a:rPr lang="en-US" sz="2800" dirty="0"/>
              <a:t>A while loop statement executes the target statement(s) as long as a given condition is true.	</a:t>
            </a:r>
          </a:p>
          <a:p>
            <a:endParaRPr lang="en-US" sz="2800" dirty="0"/>
          </a:p>
        </p:txBody>
      </p:sp>
      <p:pic>
        <p:nvPicPr>
          <p:cNvPr id="3" name="Picture 2"/>
          <p:cNvPicPr>
            <a:picLocks noChangeAspect="1"/>
          </p:cNvPicPr>
          <p:nvPr/>
        </p:nvPicPr>
        <p:blipFill>
          <a:blip r:embed="rId3"/>
          <a:stretch>
            <a:fillRect/>
          </a:stretch>
        </p:blipFill>
        <p:spPr>
          <a:xfrm>
            <a:off x="1259681" y="2514600"/>
            <a:ext cx="6893720" cy="4047770"/>
          </a:xfrm>
          <a:prstGeom prst="rect">
            <a:avLst/>
          </a:prstGeom>
        </p:spPr>
      </p:pic>
    </p:spTree>
    <p:extLst>
      <p:ext uri="{BB962C8B-B14F-4D97-AF65-F5344CB8AC3E}">
        <p14:creationId xmlns:p14="http://schemas.microsoft.com/office/powerpoint/2010/main" val="1040376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dirty="0">
                <a:solidFill>
                  <a:srgbClr val="FF0000"/>
                </a:solidFill>
              </a:rPr>
              <a:t>While Loop</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261582" y="993774"/>
            <a:ext cx="8882418" cy="4401205"/>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Output</a:t>
            </a:r>
          </a:p>
        </p:txBody>
      </p:sp>
      <p:pic>
        <p:nvPicPr>
          <p:cNvPr id="4" name="Picture 3"/>
          <p:cNvPicPr>
            <a:picLocks noChangeAspect="1"/>
          </p:cNvPicPr>
          <p:nvPr/>
        </p:nvPicPr>
        <p:blipFill>
          <a:blip r:embed="rId3"/>
          <a:stretch>
            <a:fillRect/>
          </a:stretch>
        </p:blipFill>
        <p:spPr>
          <a:xfrm>
            <a:off x="1488281" y="1516994"/>
            <a:ext cx="6817519" cy="3512206"/>
          </a:xfrm>
          <a:prstGeom prst="rect">
            <a:avLst/>
          </a:prstGeom>
        </p:spPr>
      </p:pic>
      <p:pic>
        <p:nvPicPr>
          <p:cNvPr id="5" name="Picture 4"/>
          <p:cNvPicPr>
            <a:picLocks noChangeAspect="1"/>
          </p:cNvPicPr>
          <p:nvPr/>
        </p:nvPicPr>
        <p:blipFill>
          <a:blip r:embed="rId4"/>
          <a:stretch>
            <a:fillRect/>
          </a:stretch>
        </p:blipFill>
        <p:spPr>
          <a:xfrm>
            <a:off x="1495105" y="5066344"/>
            <a:ext cx="5181600" cy="1703710"/>
          </a:xfrm>
          <a:prstGeom prst="rect">
            <a:avLst/>
          </a:prstGeom>
        </p:spPr>
      </p:pic>
    </p:spTree>
    <p:extLst>
      <p:ext uri="{BB962C8B-B14F-4D97-AF65-F5344CB8AC3E}">
        <p14:creationId xmlns:p14="http://schemas.microsoft.com/office/powerpoint/2010/main" val="2226356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dirty="0">
                <a:solidFill>
                  <a:srgbClr val="FF0000"/>
                </a:solidFill>
              </a:rPr>
              <a:t>do-while/repeat while Loop</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261582" y="993774"/>
            <a:ext cx="8882418" cy="1384995"/>
          </a:xfrm>
          <a:prstGeom prst="rect">
            <a:avLst/>
          </a:prstGeom>
        </p:spPr>
        <p:txBody>
          <a:bodyPr wrap="square">
            <a:spAutoFit/>
          </a:bodyPr>
          <a:lstStyle/>
          <a:p>
            <a:pPr marL="457200" indent="-457200">
              <a:buFont typeface="Arial" panose="020B0604020202020204" pitchFamily="34" charset="0"/>
              <a:buChar char="•"/>
            </a:pPr>
            <a:r>
              <a:rPr lang="en-US" sz="2800" dirty="0"/>
              <a:t>Unlike for and while loops, which test the loop condition at the top of the loop, the repeat...while loop checks its condition at the bottom of the loop. </a:t>
            </a:r>
          </a:p>
        </p:txBody>
      </p:sp>
      <p:pic>
        <p:nvPicPr>
          <p:cNvPr id="3" name="Picture 2"/>
          <p:cNvPicPr>
            <a:picLocks noChangeAspect="1"/>
          </p:cNvPicPr>
          <p:nvPr/>
        </p:nvPicPr>
        <p:blipFill>
          <a:blip r:embed="rId3"/>
          <a:stretch>
            <a:fillRect/>
          </a:stretch>
        </p:blipFill>
        <p:spPr>
          <a:xfrm>
            <a:off x="914400" y="2378769"/>
            <a:ext cx="7772400" cy="4326831"/>
          </a:xfrm>
          <a:prstGeom prst="rect">
            <a:avLst/>
          </a:prstGeom>
        </p:spPr>
      </p:pic>
    </p:spTree>
    <p:extLst>
      <p:ext uri="{BB962C8B-B14F-4D97-AF65-F5344CB8AC3E}">
        <p14:creationId xmlns:p14="http://schemas.microsoft.com/office/powerpoint/2010/main" val="42346900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3600" dirty="0">
                <a:solidFill>
                  <a:srgbClr val="FF0000"/>
                </a:solidFill>
              </a:rPr>
              <a:t>do-while/repeat while Loop</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9" name="Rectangle 8"/>
          <p:cNvSpPr/>
          <p:nvPr/>
        </p:nvSpPr>
        <p:spPr>
          <a:xfrm>
            <a:off x="261582" y="993774"/>
            <a:ext cx="8882418" cy="3539430"/>
          </a:xfrm>
          <a:prstGeom prst="rect">
            <a:avLst/>
          </a:prstGeom>
        </p:spPr>
        <p:txBody>
          <a:bodyPr wrap="square">
            <a:spAutoFit/>
          </a:bodyPr>
          <a:lstStyle/>
          <a:p>
            <a:r>
              <a:rPr lang="en-US" sz="2800" dirty="0"/>
              <a:t>Example</a:t>
            </a:r>
          </a:p>
          <a:p>
            <a:endParaRPr lang="en-US" sz="2800" dirty="0"/>
          </a:p>
          <a:p>
            <a:endParaRPr lang="en-US" sz="2800" dirty="0"/>
          </a:p>
          <a:p>
            <a:endParaRPr lang="en-US" sz="2800" dirty="0"/>
          </a:p>
          <a:p>
            <a:endParaRPr lang="en-US" sz="2800" dirty="0"/>
          </a:p>
          <a:p>
            <a:r>
              <a:rPr lang="en-US" sz="2800" dirty="0"/>
              <a:t>Output</a:t>
            </a:r>
          </a:p>
          <a:p>
            <a:r>
              <a:rPr lang="en-US" sz="2800" dirty="0"/>
              <a:t>	</a:t>
            </a:r>
          </a:p>
          <a:p>
            <a:endParaRPr lang="en-US" sz="2800" dirty="0"/>
          </a:p>
        </p:txBody>
      </p:sp>
      <p:pic>
        <p:nvPicPr>
          <p:cNvPr id="4" name="Picture 3"/>
          <p:cNvPicPr>
            <a:picLocks noChangeAspect="1"/>
          </p:cNvPicPr>
          <p:nvPr/>
        </p:nvPicPr>
        <p:blipFill>
          <a:blip r:embed="rId3"/>
          <a:stretch>
            <a:fillRect/>
          </a:stretch>
        </p:blipFill>
        <p:spPr>
          <a:xfrm>
            <a:off x="1691185" y="1444669"/>
            <a:ext cx="4781550" cy="1752637"/>
          </a:xfrm>
          <a:prstGeom prst="rect">
            <a:avLst/>
          </a:prstGeom>
        </p:spPr>
      </p:pic>
      <p:pic>
        <p:nvPicPr>
          <p:cNvPr id="5" name="Picture 4"/>
          <p:cNvPicPr>
            <a:picLocks noChangeAspect="1"/>
          </p:cNvPicPr>
          <p:nvPr/>
        </p:nvPicPr>
        <p:blipFill>
          <a:blip r:embed="rId4"/>
          <a:stretch>
            <a:fillRect/>
          </a:stretch>
        </p:blipFill>
        <p:spPr>
          <a:xfrm>
            <a:off x="1700284" y="3836756"/>
            <a:ext cx="3328916" cy="1421044"/>
          </a:xfrm>
          <a:prstGeom prst="rect">
            <a:avLst/>
          </a:prstGeom>
        </p:spPr>
      </p:pic>
    </p:spTree>
    <p:extLst>
      <p:ext uri="{BB962C8B-B14F-4D97-AF65-F5344CB8AC3E}">
        <p14:creationId xmlns:p14="http://schemas.microsoft.com/office/powerpoint/2010/main" val="5878351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b="1" dirty="0">
                <a:solidFill>
                  <a:srgbClr val="FF0000"/>
                </a:solidFill>
              </a:rPr>
              <a:t>Arrays and Tuples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r>
              <a:rPr lang="en-US" sz="2800" b="1" dirty="0"/>
              <a:t>Arrays</a:t>
            </a:r>
            <a:r>
              <a:rPr lang="en-US" sz="2800" dirty="0"/>
              <a:t> are useful to store the same data type of multiple values in an ordered manner. </a:t>
            </a:r>
          </a:p>
          <a:p>
            <a:pPr marL="457200" indent="-457200">
              <a:buFont typeface="Arial" panose="020B0604020202020204" pitchFamily="34" charset="0"/>
              <a:buChar char="•"/>
            </a:pPr>
            <a:r>
              <a:rPr lang="en-US" sz="2800" dirty="0"/>
              <a:t>In </a:t>
            </a:r>
            <a:r>
              <a:rPr lang="en-US" sz="2800" b="1" dirty="0"/>
              <a:t>array,</a:t>
            </a:r>
            <a:r>
              <a:rPr lang="en-US" sz="2800" dirty="0"/>
              <a:t> we can store the same value in multiple times at different positions based on our requirements. </a:t>
            </a:r>
          </a:p>
          <a:p>
            <a:pPr marL="457200" indent="-457200">
              <a:buFont typeface="Arial" panose="020B0604020202020204" pitchFamily="34" charset="0"/>
              <a:buChar char="•"/>
            </a:pPr>
            <a:r>
              <a:rPr lang="en-US" sz="2800" dirty="0"/>
              <a:t>By using </a:t>
            </a:r>
            <a:r>
              <a:rPr lang="en-US" sz="2800" b="1" dirty="0"/>
              <a:t>index </a:t>
            </a:r>
            <a:r>
              <a:rPr lang="en-US" sz="2800" dirty="0"/>
              <a:t>we can access arrays elements and perform update or delete operations on array elements based on our requirements in swift programming language.</a:t>
            </a:r>
          </a:p>
          <a:p>
            <a:pPr marL="457200" indent="-457200">
              <a:buFont typeface="Arial" panose="020B0604020202020204" pitchFamily="34" charset="0"/>
              <a:buChar char="•"/>
            </a:pPr>
            <a:r>
              <a:rPr lang="en-US" sz="2800" dirty="0"/>
              <a:t>In swift, we can create arrays by surround a list of comma-separated values with square brackets.</a:t>
            </a:r>
          </a:p>
          <a:p>
            <a:r>
              <a:rPr lang="en-US" sz="2800" dirty="0"/>
              <a:t>	// An array of integer elements</a:t>
            </a:r>
          </a:p>
          <a:p>
            <a:r>
              <a:rPr lang="en-US" sz="2800" dirty="0"/>
              <a:t>	</a:t>
            </a:r>
            <a:r>
              <a:rPr lang="en-US" sz="2800" dirty="0" err="1"/>
              <a:t>var</a:t>
            </a:r>
            <a:r>
              <a:rPr lang="en-US" sz="2800" dirty="0"/>
              <a:t> numbers = [1, 2, 3, 4]</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4028532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Subscripts &amp; Arrays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r>
              <a:rPr lang="en-IN" sz="2800" b="1" dirty="0"/>
              <a:t>Accessing Array Elements</a:t>
            </a:r>
          </a:p>
          <a:p>
            <a:pPr marL="457200" indent="-457200">
              <a:buFont typeface="Arial" panose="020B0604020202020204" pitchFamily="34" charset="0"/>
              <a:buChar char="•"/>
            </a:pPr>
            <a:r>
              <a:rPr lang="en-US" sz="2800" dirty="0"/>
              <a:t>we can access array elements by using </a:t>
            </a:r>
            <a:r>
              <a:rPr lang="en-US" sz="2800" b="1" dirty="0"/>
              <a:t>index</a:t>
            </a:r>
            <a:r>
              <a:rPr lang="en-US" sz="2800" dirty="0"/>
              <a:t> positions. Generally in arrays </a:t>
            </a:r>
            <a:r>
              <a:rPr lang="en-US" sz="2800" b="1" dirty="0"/>
              <a:t>index</a:t>
            </a:r>
            <a:r>
              <a:rPr lang="en-US" sz="2800" dirty="0"/>
              <a:t> position will start from </a:t>
            </a:r>
            <a:r>
              <a:rPr lang="en-US" sz="2800" b="1" dirty="0"/>
              <a:t>zero (0)</a:t>
            </a:r>
            <a:r>
              <a:rPr lang="en-US" sz="2800" dirty="0"/>
              <a:t>.</a:t>
            </a:r>
          </a:p>
          <a:p>
            <a:pPr marL="457200" indent="-457200">
              <a:buFont typeface="Arial" panose="020B0604020202020204" pitchFamily="34" charset="0"/>
              <a:buChar char="•"/>
            </a:pPr>
            <a:r>
              <a:rPr lang="en-US" sz="2800" dirty="0"/>
              <a:t>Following is the example of accessing array elements using index positions.</a:t>
            </a:r>
          </a:p>
          <a:p>
            <a:r>
              <a:rPr lang="en-US" sz="2800" dirty="0"/>
              <a:t> </a:t>
            </a:r>
            <a:r>
              <a:rPr lang="en-US" sz="2800" dirty="0" err="1"/>
              <a:t>var</a:t>
            </a:r>
            <a:r>
              <a:rPr lang="en-US" sz="2800" dirty="0"/>
              <a:t> names = ["</a:t>
            </a:r>
            <a:r>
              <a:rPr lang="en-US" sz="2800" dirty="0" err="1"/>
              <a:t>suresh</a:t>
            </a:r>
            <a:r>
              <a:rPr lang="en-US" sz="2800" dirty="0"/>
              <a:t>", "</a:t>
            </a:r>
            <a:r>
              <a:rPr lang="en-US" sz="2800" dirty="0" err="1"/>
              <a:t>rohini</a:t>
            </a:r>
            <a:r>
              <a:rPr lang="en-US" sz="2800" dirty="0"/>
              <a:t>", "</a:t>
            </a:r>
            <a:r>
              <a:rPr lang="en-US" sz="2800" dirty="0" err="1"/>
              <a:t>praveen</a:t>
            </a:r>
            <a:r>
              <a:rPr lang="en-US" sz="2800" dirty="0"/>
              <a:t>", "</a:t>
            </a:r>
            <a:r>
              <a:rPr lang="en-US" sz="2800" dirty="0" err="1"/>
              <a:t>sateesh</a:t>
            </a:r>
            <a:r>
              <a:rPr lang="en-US" sz="2800" dirty="0"/>
              <a:t>"]</a:t>
            </a:r>
          </a:p>
          <a:p>
            <a:pPr latinLnBrk="1"/>
            <a:r>
              <a:rPr lang="en-US" sz="2800" dirty="0"/>
              <a:t>	print(names)</a:t>
            </a:r>
          </a:p>
          <a:p>
            <a:pPr latinLnBrk="1"/>
            <a:r>
              <a:rPr lang="en-US" sz="2800" dirty="0"/>
              <a:t>	print(names[0])</a:t>
            </a:r>
          </a:p>
          <a:p>
            <a:pPr latinLnBrk="1"/>
            <a:r>
              <a:rPr lang="en-US" sz="2800" dirty="0"/>
              <a:t>	print(names[1])</a:t>
            </a:r>
          </a:p>
          <a:p>
            <a:pPr latinLnBrk="1"/>
            <a:r>
              <a:rPr lang="en-US" sz="2800" dirty="0"/>
              <a:t>	print(names[2])</a:t>
            </a:r>
          </a:p>
          <a:p>
            <a:pPr latinLnBrk="1"/>
            <a:r>
              <a:rPr lang="en-US" sz="2800" dirty="0"/>
              <a:t>	print(names[3])</a:t>
            </a:r>
          </a:p>
          <a:p>
            <a:pPr marL="457200" indent="-457200">
              <a:buFont typeface="Arial" panose="020B0604020202020204" pitchFamily="34" charset="0"/>
              <a:buChar char="•"/>
            </a:pPr>
            <a:r>
              <a:rPr lang="en-US" sz="2800" dirty="0"/>
              <a:t>The array index is also called as Subscripts</a:t>
            </a:r>
          </a:p>
        </p:txBody>
      </p:sp>
    </p:spTree>
    <p:extLst>
      <p:ext uri="{BB962C8B-B14F-4D97-AF65-F5344CB8AC3E}">
        <p14:creationId xmlns:p14="http://schemas.microsoft.com/office/powerpoint/2010/main" val="36006559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Subscripts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4832092"/>
          </a:xfrm>
          <a:prstGeom prst="rect">
            <a:avLst/>
          </a:prstGeom>
        </p:spPr>
        <p:txBody>
          <a:bodyPr wrap="square">
            <a:spAutoFit/>
          </a:bodyPr>
          <a:lstStyle/>
          <a:p>
            <a:r>
              <a:rPr lang="en-US" sz="2800" b="1" dirty="0"/>
              <a:t>Subscripts</a:t>
            </a:r>
          </a:p>
          <a:p>
            <a:pPr marL="457200" indent="-457200">
              <a:buFont typeface="Arial" panose="020B0604020202020204" pitchFamily="34" charset="0"/>
              <a:buChar char="•"/>
            </a:pPr>
            <a:r>
              <a:rPr lang="en-US" sz="2800" dirty="0"/>
              <a:t>Subscript is a shorter way to access the elements in an array, dictionaries and etc. </a:t>
            </a:r>
          </a:p>
          <a:p>
            <a:pPr marL="457200" indent="-457200">
              <a:buFont typeface="Arial" panose="020B0604020202020204" pitchFamily="34" charset="0"/>
              <a:buChar char="•"/>
            </a:pPr>
            <a:r>
              <a:rPr lang="en-US" sz="2800" dirty="0"/>
              <a:t>We can define the subscripts in classes, structures and enumerations. </a:t>
            </a:r>
          </a:p>
          <a:p>
            <a:pPr marL="457200" indent="-457200">
              <a:buFont typeface="Arial" panose="020B0604020202020204" pitchFamily="34" charset="0"/>
              <a:buChar char="•"/>
            </a:pPr>
            <a:r>
              <a:rPr lang="en-US" sz="2800" dirty="0"/>
              <a:t>Using subscripts, we can directly access or set the value by using index without need of any special methods. </a:t>
            </a:r>
          </a:p>
          <a:p>
            <a:pPr marL="457200" indent="-457200">
              <a:buFont typeface="Arial" panose="020B0604020202020204" pitchFamily="34" charset="0"/>
              <a:buChar char="•"/>
            </a:pPr>
            <a:r>
              <a:rPr lang="en-US" sz="2800" dirty="0"/>
              <a:t>By using subscripts we can call a specific member of array instance like </a:t>
            </a:r>
            <a:r>
              <a:rPr lang="en-US" sz="2800" dirty="0" err="1"/>
              <a:t>ArrayName</a:t>
            </a:r>
            <a:r>
              <a:rPr lang="en-US" sz="2800" dirty="0"/>
              <a:t>[index] same way we can access the elements in dictionary instance like </a:t>
            </a:r>
            <a:r>
              <a:rPr lang="en-US" sz="2800" dirty="0" err="1"/>
              <a:t>DictionaryName</a:t>
            </a:r>
            <a:r>
              <a:rPr lang="en-US" sz="2800" dirty="0"/>
              <a:t>[index].</a:t>
            </a:r>
          </a:p>
        </p:txBody>
      </p:sp>
    </p:spTree>
    <p:extLst>
      <p:ext uri="{BB962C8B-B14F-4D97-AF65-F5344CB8AC3E}">
        <p14:creationId xmlns:p14="http://schemas.microsoft.com/office/powerpoint/2010/main" val="2923695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Subscripts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To define subscript in swift we use</a:t>
            </a:r>
            <a:r>
              <a:rPr lang="en-US" sz="2800" b="1" dirty="0"/>
              <a:t> subscript </a:t>
            </a:r>
            <a:r>
              <a:rPr lang="en-US" sz="2800" dirty="0"/>
              <a:t>keyword and specify one or more input parameters and return type based on our requirements.</a:t>
            </a:r>
          </a:p>
          <a:p>
            <a:pPr marL="457200" indent="-457200">
              <a:buFont typeface="Arial" panose="020B0604020202020204" pitchFamily="34" charset="0"/>
              <a:buChar char="•"/>
            </a:pPr>
            <a:r>
              <a:rPr lang="en-US" sz="2800" dirty="0"/>
              <a:t>Following is the syntax of defining subscripts in swift programming language.</a:t>
            </a:r>
          </a:p>
          <a:p>
            <a:r>
              <a:rPr lang="en-US" sz="2800" dirty="0"/>
              <a:t>      </a:t>
            </a:r>
            <a:r>
              <a:rPr lang="en-US" sz="2800" b="1" dirty="0"/>
              <a:t>subscript</a:t>
            </a:r>
            <a:r>
              <a:rPr lang="en-US" sz="2800" dirty="0"/>
              <a:t>(</a:t>
            </a:r>
            <a:r>
              <a:rPr lang="en-US" sz="2800" dirty="0" err="1"/>
              <a:t>parameterName:datatype</a:t>
            </a:r>
            <a:r>
              <a:rPr lang="en-US" sz="2800" dirty="0"/>
              <a:t>) -&gt; </a:t>
            </a:r>
            <a:r>
              <a:rPr lang="en-US" sz="2800" dirty="0" err="1"/>
              <a:t>ReturnType</a:t>
            </a:r>
            <a:r>
              <a:rPr lang="en-US" sz="2800" dirty="0"/>
              <a:t> {</a:t>
            </a:r>
          </a:p>
          <a:p>
            <a:r>
              <a:rPr lang="en-US" sz="2800" dirty="0"/>
              <a:t>	get {</a:t>
            </a:r>
          </a:p>
          <a:p>
            <a:r>
              <a:rPr lang="en-US" sz="2800" dirty="0"/>
              <a:t>	// return value</a:t>
            </a:r>
          </a:p>
          <a:p>
            <a:r>
              <a:rPr lang="en-US" sz="2800" dirty="0"/>
              <a:t>	}</a:t>
            </a:r>
          </a:p>
          <a:p>
            <a:r>
              <a:rPr lang="en-US" sz="2800" dirty="0"/>
              <a:t>	set (</a:t>
            </a:r>
            <a:r>
              <a:rPr lang="en-US" sz="2800" dirty="0" err="1"/>
              <a:t>newValue</a:t>
            </a:r>
            <a:r>
              <a:rPr lang="en-US" sz="2800" dirty="0"/>
              <a:t>) {</a:t>
            </a:r>
          </a:p>
          <a:p>
            <a:r>
              <a:rPr lang="en-US" sz="2800" dirty="0"/>
              <a:t>	// set value</a:t>
            </a:r>
          </a:p>
          <a:p>
            <a:r>
              <a:rPr lang="en-US" sz="2800" dirty="0"/>
              <a:t>	}</a:t>
            </a:r>
          </a:p>
          <a:p>
            <a:r>
              <a:rPr lang="en-US" sz="2800" dirty="0"/>
              <a:t>	}</a:t>
            </a:r>
          </a:p>
        </p:txBody>
      </p:sp>
    </p:spTree>
    <p:extLst>
      <p:ext uri="{BB962C8B-B14F-4D97-AF65-F5344CB8AC3E}">
        <p14:creationId xmlns:p14="http://schemas.microsoft.com/office/powerpoint/2010/main" val="26129689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Subscripts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We used getter &amp; setter properties to define whether subscript is read-write or ready-only. </a:t>
            </a:r>
          </a:p>
          <a:p>
            <a:pPr marL="457200" indent="-457200">
              <a:buFont typeface="Arial" panose="020B0604020202020204" pitchFamily="34" charset="0"/>
              <a:buChar char="•"/>
            </a:pPr>
            <a:r>
              <a:rPr lang="en-US" sz="2800" dirty="0"/>
              <a:t>The type of </a:t>
            </a:r>
            <a:r>
              <a:rPr lang="en-US" sz="2800" dirty="0" err="1"/>
              <a:t>newValue</a:t>
            </a:r>
            <a:r>
              <a:rPr lang="en-US" sz="2800" dirty="0"/>
              <a:t> must be same as return value of subscript and we have an option not to specify setter parameter (</a:t>
            </a:r>
            <a:r>
              <a:rPr lang="en-US" sz="2800" dirty="0" err="1"/>
              <a:t>newValue</a:t>
            </a:r>
            <a:r>
              <a:rPr lang="en-US" sz="2800" dirty="0"/>
              <a:t>) value. </a:t>
            </a:r>
          </a:p>
          <a:p>
            <a:pPr marL="457200" indent="-457200">
              <a:buFont typeface="Arial" panose="020B0604020202020204" pitchFamily="34" charset="0"/>
              <a:buChar char="•"/>
            </a:pPr>
            <a:r>
              <a:rPr lang="en-US" sz="2800" dirty="0"/>
              <a:t>In that case, the default parameter called </a:t>
            </a:r>
            <a:r>
              <a:rPr lang="en-US" sz="2800" dirty="0" err="1"/>
              <a:t>newValue</a:t>
            </a:r>
            <a:r>
              <a:rPr lang="en-US" sz="2800" dirty="0"/>
              <a:t> will be provided to the setter. </a:t>
            </a:r>
          </a:p>
          <a:p>
            <a:pPr marL="457200" indent="-457200">
              <a:buFont typeface="Arial" panose="020B0604020202020204" pitchFamily="34" charset="0"/>
              <a:buChar char="•"/>
            </a:pPr>
            <a:r>
              <a:rPr lang="en-US" sz="2800" dirty="0"/>
              <a:t>To define </a:t>
            </a:r>
            <a:r>
              <a:rPr lang="en-US" sz="2800" b="1" dirty="0"/>
              <a:t>read-only</a:t>
            </a:r>
            <a:r>
              <a:rPr lang="en-US" sz="2800" dirty="0"/>
              <a:t> subscript in swift, we need to remove getter and setter properties like as shown below syntax.</a:t>
            </a:r>
          </a:p>
          <a:p>
            <a:r>
              <a:rPr lang="en-US" sz="2800" dirty="0"/>
              <a:t> 	subscript(</a:t>
            </a:r>
            <a:r>
              <a:rPr lang="en-US" sz="2800" dirty="0" err="1"/>
              <a:t>parameterName:datatype</a:t>
            </a:r>
            <a:r>
              <a:rPr lang="en-US" sz="2800" dirty="0"/>
              <a:t>) -&gt; </a:t>
            </a:r>
            <a:r>
              <a:rPr lang="en-US" sz="2800" dirty="0" err="1"/>
              <a:t>ReturnType</a:t>
            </a:r>
            <a:r>
              <a:rPr lang="en-US" sz="2800" dirty="0"/>
              <a:t> {</a:t>
            </a:r>
          </a:p>
          <a:p>
            <a:pPr latinLnBrk="1"/>
            <a:r>
              <a:rPr lang="en-US" sz="2800" dirty="0"/>
              <a:t>	// set appropriate value</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20814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829550" cy="841374"/>
          </a:xfrm>
        </p:spPr>
        <p:txBody>
          <a:bodyPr>
            <a:normAutofit/>
          </a:bodyPr>
          <a:lstStyle/>
          <a:p>
            <a:pPr algn="l"/>
            <a:r>
              <a:rPr lang="en-IN" b="1" dirty="0">
                <a:solidFill>
                  <a:srgbClr val="FF0000"/>
                </a:solidFill>
              </a:rPr>
              <a:t>Types in Swift  </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228600" y="1191668"/>
            <a:ext cx="8915400" cy="4832092"/>
          </a:xfrm>
          <a:prstGeom prst="rect">
            <a:avLst/>
          </a:prstGeom>
        </p:spPr>
        <p:txBody>
          <a:bodyPr wrap="square">
            <a:spAutoFit/>
          </a:bodyPr>
          <a:lstStyle/>
          <a:p>
            <a:pPr marL="457200" indent="-457200">
              <a:buFont typeface="Arial" panose="020B0604020202020204" pitchFamily="34" charset="0"/>
              <a:buChar char="•"/>
            </a:pPr>
            <a:r>
              <a:rPr lang="en-US" sz="2800" dirty="0"/>
              <a:t>In Swift, there are two kinds of types: </a:t>
            </a:r>
            <a:r>
              <a:rPr lang="en-US" sz="2800" b="1" dirty="0"/>
              <a:t>named types </a:t>
            </a:r>
            <a:r>
              <a:rPr lang="en-US" sz="2800" dirty="0"/>
              <a:t>and </a:t>
            </a:r>
            <a:r>
              <a:rPr lang="en-US" sz="2800" b="1" dirty="0"/>
              <a:t>compound types</a:t>
            </a:r>
            <a:r>
              <a:rPr lang="en-US" sz="2800" dirty="0"/>
              <a:t>. </a:t>
            </a:r>
          </a:p>
          <a:p>
            <a:pPr marL="457200" indent="-457200">
              <a:buFont typeface="Arial" panose="020B0604020202020204" pitchFamily="34" charset="0"/>
              <a:buChar char="•"/>
            </a:pPr>
            <a:r>
              <a:rPr lang="en-US" sz="2800" dirty="0"/>
              <a:t>A </a:t>
            </a:r>
            <a:r>
              <a:rPr lang="en-US" sz="2800" b="1" dirty="0"/>
              <a:t>named type </a:t>
            </a:r>
            <a:r>
              <a:rPr lang="en-US" sz="2800" dirty="0"/>
              <a:t>is a type that can be given a particular name when it’s defined. </a:t>
            </a:r>
          </a:p>
          <a:p>
            <a:pPr marL="457200" indent="-457200">
              <a:buFont typeface="Arial" panose="020B0604020202020204" pitchFamily="34" charset="0"/>
              <a:buChar char="•"/>
            </a:pPr>
            <a:r>
              <a:rPr lang="en-US" sz="2800" b="1" dirty="0"/>
              <a:t>Named types </a:t>
            </a:r>
            <a:r>
              <a:rPr lang="en-US" sz="2800" dirty="0"/>
              <a:t>include classes, structures, enumerations, and protocols. </a:t>
            </a:r>
          </a:p>
          <a:p>
            <a:pPr marL="457200" indent="-457200">
              <a:buFont typeface="Arial" panose="020B0604020202020204" pitchFamily="34" charset="0"/>
              <a:buChar char="•"/>
            </a:pPr>
            <a:r>
              <a:rPr lang="en-US" sz="2800" dirty="0"/>
              <a:t>For example, instances of a user-defined class named </a:t>
            </a:r>
            <a:r>
              <a:rPr lang="en-US" sz="2800" dirty="0" err="1"/>
              <a:t>MyClass</a:t>
            </a:r>
            <a:r>
              <a:rPr lang="en-US" sz="2800" dirty="0"/>
              <a:t> have the type </a:t>
            </a:r>
            <a:r>
              <a:rPr lang="en-US" sz="2800" dirty="0" err="1"/>
              <a:t>MyClass</a:t>
            </a:r>
            <a:r>
              <a:rPr lang="en-US" sz="2800" dirty="0"/>
              <a:t>. </a:t>
            </a:r>
          </a:p>
          <a:p>
            <a:pPr marL="457200" indent="-457200">
              <a:buFont typeface="Arial" panose="020B0604020202020204" pitchFamily="34" charset="0"/>
              <a:buChar char="•"/>
            </a:pPr>
            <a:r>
              <a:rPr lang="en-US" sz="2800" dirty="0"/>
              <a:t>The Swift standard library defines many </a:t>
            </a:r>
            <a:r>
              <a:rPr lang="en-US" sz="2800" b="1" dirty="0"/>
              <a:t>commonly used named types</a:t>
            </a:r>
            <a:r>
              <a:rPr lang="en-US" sz="2800" dirty="0"/>
              <a:t>, including those that represent arrays, dictionaries, and optional values.</a:t>
            </a:r>
            <a:endParaRPr lang="en-IN" sz="2800" dirty="0"/>
          </a:p>
        </p:txBody>
      </p:sp>
    </p:spTree>
    <p:extLst>
      <p:ext uri="{BB962C8B-B14F-4D97-AF65-F5344CB8AC3E}">
        <p14:creationId xmlns:p14="http://schemas.microsoft.com/office/powerpoint/2010/main" val="284095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Subscripts Example</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262979"/>
          </a:xfrm>
          <a:prstGeom prst="rect">
            <a:avLst/>
          </a:prstGeom>
        </p:spPr>
        <p:txBody>
          <a:bodyPr wrap="square">
            <a:spAutoFit/>
          </a:bodyPr>
          <a:lstStyle/>
          <a:p>
            <a:r>
              <a:rPr lang="en-US" sz="2800" dirty="0" err="1">
                <a:solidFill>
                  <a:srgbClr val="AA0D91"/>
                </a:solidFill>
                <a:latin typeface="Consolas" panose="020B0609020204030204" pitchFamily="49" charset="0"/>
              </a:rPr>
              <a:t>struct</a:t>
            </a:r>
            <a:r>
              <a:rPr lang="en-US" sz="2800" dirty="0">
                <a:solidFill>
                  <a:srgbClr val="333333"/>
                </a:solidFill>
                <a:latin typeface="Consolas" panose="020B0609020204030204" pitchFamily="49" charset="0"/>
              </a:rPr>
              <a:t> addition {</a:t>
            </a:r>
          </a:p>
          <a:p>
            <a:r>
              <a:rPr lang="en-US" sz="2800" dirty="0">
                <a:solidFill>
                  <a:srgbClr val="AA0D91"/>
                </a:solidFill>
                <a:latin typeface="Consolas" panose="020B0609020204030204" pitchFamily="49" charset="0"/>
              </a:rPr>
              <a:t>let</a:t>
            </a:r>
            <a:r>
              <a:rPr lang="en-US" sz="2800" dirty="0">
                <a:solidFill>
                  <a:srgbClr val="333333"/>
                </a:solidFill>
                <a:latin typeface="Consolas" panose="020B0609020204030204" pitchFamily="49" charset="0"/>
              </a:rPr>
              <a:t> adds: </a:t>
            </a:r>
            <a:r>
              <a:rPr lang="en-US" sz="2800" dirty="0" err="1">
                <a:solidFill>
                  <a:srgbClr val="5C2699"/>
                </a:solidFill>
                <a:latin typeface="Consolas" panose="020B0609020204030204" pitchFamily="49" charset="0"/>
              </a:rPr>
              <a:t>Int</a:t>
            </a:r>
            <a:endParaRPr lang="en-US" sz="2800" dirty="0">
              <a:solidFill>
                <a:srgbClr val="333333"/>
              </a:solidFill>
              <a:latin typeface="Consolas" panose="020B0609020204030204" pitchFamily="49" charset="0"/>
            </a:endParaRPr>
          </a:p>
          <a:p>
            <a:r>
              <a:rPr lang="en-US" sz="2800" dirty="0">
                <a:solidFill>
                  <a:srgbClr val="AA0D91"/>
                </a:solidFill>
                <a:latin typeface="Consolas" panose="020B0609020204030204" pitchFamily="49" charset="0"/>
              </a:rPr>
              <a:t>subscript</a:t>
            </a:r>
            <a:r>
              <a:rPr lang="en-US" sz="2800" dirty="0">
                <a:solidFill>
                  <a:srgbClr val="333333"/>
                </a:solidFill>
                <a:latin typeface="Consolas" panose="020B0609020204030204" pitchFamily="49" charset="0"/>
              </a:rPr>
              <a:t>(</a:t>
            </a:r>
            <a:r>
              <a:rPr lang="en-US" sz="2800" dirty="0" err="1">
                <a:solidFill>
                  <a:srgbClr val="333333"/>
                </a:solidFill>
                <a:latin typeface="Consolas" panose="020B0609020204030204" pitchFamily="49" charset="0"/>
              </a:rPr>
              <a:t>i</a:t>
            </a:r>
            <a:r>
              <a:rPr lang="en-US" sz="2800" dirty="0">
                <a:solidFill>
                  <a:srgbClr val="333333"/>
                </a:solidFill>
                <a:latin typeface="Consolas" panose="020B0609020204030204" pitchFamily="49" charset="0"/>
              </a:rPr>
              <a:t>: </a:t>
            </a:r>
            <a:r>
              <a:rPr lang="en-US" sz="2800" dirty="0" err="1">
                <a:solidFill>
                  <a:srgbClr val="5C2699"/>
                </a:solidFill>
                <a:latin typeface="Consolas" panose="020B0609020204030204" pitchFamily="49" charset="0"/>
              </a:rPr>
              <a:t>Int</a:t>
            </a:r>
            <a:r>
              <a:rPr lang="en-US" sz="2800" dirty="0">
                <a:solidFill>
                  <a:srgbClr val="333333"/>
                </a:solidFill>
                <a:latin typeface="Consolas" panose="020B0609020204030204" pitchFamily="49" charset="0"/>
              </a:rPr>
              <a:t>) -&gt; </a:t>
            </a:r>
            <a:r>
              <a:rPr lang="en-US" sz="2800" dirty="0" err="1">
                <a:solidFill>
                  <a:srgbClr val="5C2699"/>
                </a:solidFill>
                <a:latin typeface="Consolas" panose="020B0609020204030204" pitchFamily="49" charset="0"/>
              </a:rPr>
              <a:t>Int</a:t>
            </a:r>
            <a:r>
              <a:rPr lang="en-US" sz="2800" dirty="0">
                <a:solidFill>
                  <a:srgbClr val="333333"/>
                </a:solidFill>
                <a:latin typeface="Consolas" panose="020B0609020204030204" pitchFamily="49" charset="0"/>
              </a:rPr>
              <a:t> {</a:t>
            </a:r>
          </a:p>
          <a:p>
            <a:r>
              <a:rPr lang="en-US" sz="2800" dirty="0">
                <a:solidFill>
                  <a:srgbClr val="AA0D91"/>
                </a:solidFill>
                <a:latin typeface="Consolas" panose="020B0609020204030204" pitchFamily="49" charset="0"/>
              </a:rPr>
              <a:t>return </a:t>
            </a:r>
            <a:r>
              <a:rPr lang="en-US" sz="2800" dirty="0">
                <a:solidFill>
                  <a:srgbClr val="3F6E74"/>
                </a:solidFill>
                <a:latin typeface="Consolas" panose="020B0609020204030204" pitchFamily="49" charset="0"/>
              </a:rPr>
              <a:t>adds</a:t>
            </a:r>
            <a:r>
              <a:rPr lang="en-US" sz="2800" dirty="0">
                <a:solidFill>
                  <a:srgbClr val="333333"/>
                </a:solidFill>
                <a:latin typeface="Consolas" panose="020B0609020204030204" pitchFamily="49" charset="0"/>
              </a:rPr>
              <a:t> + </a:t>
            </a:r>
            <a:r>
              <a:rPr lang="en-US" sz="2800" dirty="0" err="1">
                <a:solidFill>
                  <a:srgbClr val="333333"/>
                </a:solidFill>
                <a:latin typeface="Consolas" panose="020B0609020204030204" pitchFamily="49" charset="0"/>
              </a:rPr>
              <a:t>i</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a:t>
            </a:r>
          </a:p>
          <a:p>
            <a:r>
              <a:rPr lang="en-US" sz="2800" dirty="0">
                <a:solidFill>
                  <a:srgbClr val="333333"/>
                </a:solidFill>
                <a:latin typeface="Consolas" panose="020B0609020204030204" pitchFamily="49" charset="0"/>
              </a:rPr>
              <a:t>}</a:t>
            </a:r>
          </a:p>
          <a:p>
            <a:r>
              <a:rPr lang="en-US" sz="2800" dirty="0">
                <a:solidFill>
                  <a:srgbClr val="AA0D91"/>
                </a:solidFill>
                <a:latin typeface="Consolas" panose="020B0609020204030204" pitchFamily="49" charset="0"/>
              </a:rPr>
              <a:t>let</a:t>
            </a:r>
            <a:r>
              <a:rPr lang="en-US" sz="2800" dirty="0">
                <a:solidFill>
                  <a:srgbClr val="333333"/>
                </a:solidFill>
                <a:latin typeface="Consolas" panose="020B0609020204030204" pitchFamily="49" charset="0"/>
              </a:rPr>
              <a:t> </a:t>
            </a:r>
            <a:r>
              <a:rPr lang="en-US" sz="2800" dirty="0" err="1">
                <a:solidFill>
                  <a:srgbClr val="333333"/>
                </a:solidFill>
                <a:latin typeface="Consolas" panose="020B0609020204030204" pitchFamily="49" charset="0"/>
              </a:rPr>
              <a:t>insAdd</a:t>
            </a:r>
            <a:r>
              <a:rPr lang="en-US" sz="2800" dirty="0">
                <a:solidFill>
                  <a:srgbClr val="333333"/>
                </a:solidFill>
                <a:latin typeface="Consolas" panose="020B0609020204030204" pitchFamily="49" charset="0"/>
              </a:rPr>
              <a:t> = </a:t>
            </a:r>
            <a:r>
              <a:rPr lang="en-US" sz="2800" dirty="0">
                <a:solidFill>
                  <a:srgbClr val="3F6E74"/>
                </a:solidFill>
                <a:latin typeface="Consolas" panose="020B0609020204030204" pitchFamily="49" charset="0"/>
              </a:rPr>
              <a:t>addition</a:t>
            </a:r>
            <a:r>
              <a:rPr lang="en-US" sz="2800" dirty="0">
                <a:solidFill>
                  <a:srgbClr val="333333"/>
                </a:solidFill>
                <a:latin typeface="Consolas" panose="020B0609020204030204" pitchFamily="49" charset="0"/>
              </a:rPr>
              <a:t>(adds: </a:t>
            </a:r>
            <a:r>
              <a:rPr lang="en-US" sz="2800" dirty="0">
                <a:solidFill>
                  <a:srgbClr val="1C00CF"/>
                </a:solidFill>
                <a:latin typeface="Consolas" panose="020B0609020204030204" pitchFamily="49" charset="0"/>
              </a:rPr>
              <a:t>45</a:t>
            </a:r>
            <a:r>
              <a:rPr lang="en-US" sz="2800" dirty="0">
                <a:solidFill>
                  <a:srgbClr val="333333"/>
                </a:solidFill>
                <a:latin typeface="Consolas" panose="020B0609020204030204" pitchFamily="49" charset="0"/>
              </a:rPr>
              <a:t>)</a:t>
            </a:r>
          </a:p>
          <a:p>
            <a:r>
              <a:rPr lang="en-US" sz="2800" dirty="0">
                <a:solidFill>
                  <a:srgbClr val="2E0D6E"/>
                </a:solidFill>
                <a:latin typeface="Consolas" panose="020B0609020204030204" pitchFamily="49" charset="0"/>
              </a:rPr>
              <a:t>print</a:t>
            </a:r>
            <a:r>
              <a:rPr lang="en-US" sz="2800" dirty="0">
                <a:solidFill>
                  <a:srgbClr val="333333"/>
                </a:solidFill>
                <a:latin typeface="Consolas" panose="020B0609020204030204" pitchFamily="49" charset="0"/>
              </a:rPr>
              <a:t>(</a:t>
            </a:r>
            <a:r>
              <a:rPr lang="en-US" sz="2800" dirty="0">
                <a:solidFill>
                  <a:srgbClr val="C41A16"/>
                </a:solidFill>
                <a:latin typeface="Consolas" panose="020B0609020204030204" pitchFamily="49" charset="0"/>
              </a:rPr>
              <a:t>"Subscript Value: </a:t>
            </a:r>
            <a:r>
              <a:rPr lang="en-US" sz="2800" dirty="0">
                <a:solidFill>
                  <a:srgbClr val="333333"/>
                </a:solidFill>
                <a:latin typeface="Consolas" panose="020B0609020204030204" pitchFamily="49" charset="0"/>
              </a:rPr>
              <a:t>\</a:t>
            </a:r>
            <a:r>
              <a:rPr lang="en-US" sz="2800" dirty="0">
                <a:solidFill>
                  <a:srgbClr val="C41A16"/>
                </a:solidFill>
                <a:latin typeface="Consolas" panose="020B0609020204030204" pitchFamily="49" charset="0"/>
              </a:rPr>
              <a:t>(</a:t>
            </a:r>
            <a:r>
              <a:rPr lang="en-US" sz="2800" dirty="0" err="1">
                <a:solidFill>
                  <a:srgbClr val="3F6E74"/>
                </a:solidFill>
                <a:latin typeface="Consolas" panose="020B0609020204030204" pitchFamily="49" charset="0"/>
              </a:rPr>
              <a:t>insAdd</a:t>
            </a:r>
            <a:r>
              <a:rPr lang="en-US" sz="2800" dirty="0">
                <a:solidFill>
                  <a:srgbClr val="26474B"/>
                </a:solidFill>
                <a:latin typeface="Consolas" panose="020B0609020204030204" pitchFamily="49" charset="0"/>
              </a:rPr>
              <a:t>[</a:t>
            </a:r>
            <a:r>
              <a:rPr lang="en-US" sz="2800" dirty="0">
                <a:solidFill>
                  <a:srgbClr val="1C00CF"/>
                </a:solidFill>
                <a:latin typeface="Consolas" panose="020B0609020204030204" pitchFamily="49" charset="0"/>
              </a:rPr>
              <a:t>3</a:t>
            </a:r>
            <a:r>
              <a:rPr lang="en-US" sz="2800" dirty="0">
                <a:solidFill>
                  <a:srgbClr val="26474B"/>
                </a:solidFill>
                <a:latin typeface="Consolas" panose="020B0609020204030204" pitchFamily="49" charset="0"/>
              </a:rPr>
              <a:t>]</a:t>
            </a:r>
            <a:r>
              <a:rPr lang="en-US" sz="2800" dirty="0">
                <a:solidFill>
                  <a:srgbClr val="C41A16"/>
                </a:solidFill>
                <a:latin typeface="Consolas" panose="020B0609020204030204" pitchFamily="49" charset="0"/>
              </a:rPr>
              <a:t>)"</a:t>
            </a:r>
            <a:r>
              <a:rPr lang="en-US" sz="2800" dirty="0">
                <a:solidFill>
                  <a:srgbClr val="333333"/>
                </a:solidFill>
                <a:latin typeface="Consolas" panose="020B0609020204030204" pitchFamily="49" charset="0"/>
              </a:rPr>
              <a:t>)</a:t>
            </a:r>
          </a:p>
          <a:p>
            <a:pPr marL="457200" indent="-457200">
              <a:buFont typeface="Arial" panose="020B0604020202020204" pitchFamily="34" charset="0"/>
              <a:buChar char="•"/>
            </a:pPr>
            <a:r>
              <a:rPr lang="en-US" sz="2800" dirty="0"/>
              <a:t>We created an instance for structure addition and sending initial value. </a:t>
            </a:r>
          </a:p>
          <a:p>
            <a:pPr marL="457200" indent="-457200">
              <a:buFont typeface="Arial" panose="020B0604020202020204" pitchFamily="34" charset="0"/>
              <a:buChar char="•"/>
            </a:pPr>
            <a:r>
              <a:rPr lang="en-US" sz="2800" dirty="0"/>
              <a:t>We are querying structure instance by calling its subscript. </a:t>
            </a:r>
          </a:p>
        </p:txBody>
      </p:sp>
    </p:spTree>
    <p:extLst>
      <p:ext uri="{BB962C8B-B14F-4D97-AF65-F5344CB8AC3E}">
        <p14:creationId xmlns:p14="http://schemas.microsoft.com/office/powerpoint/2010/main" val="29132988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Subscripts Example</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262979"/>
          </a:xfrm>
          <a:prstGeom prst="rect">
            <a:avLst/>
          </a:prstGeom>
        </p:spPr>
        <p:txBody>
          <a:bodyPr wrap="square">
            <a:spAutoFit/>
          </a:bodyPr>
          <a:lstStyle/>
          <a:p>
            <a:r>
              <a:rPr lang="en-US" sz="2800" dirty="0" err="1">
                <a:solidFill>
                  <a:srgbClr val="AA0D91"/>
                </a:solidFill>
                <a:latin typeface="Consolas" panose="020B0609020204030204" pitchFamily="49" charset="0"/>
              </a:rPr>
              <a:t>struct</a:t>
            </a:r>
            <a:r>
              <a:rPr lang="en-US" sz="2800" dirty="0">
                <a:solidFill>
                  <a:srgbClr val="333333"/>
                </a:solidFill>
                <a:latin typeface="Consolas" panose="020B0609020204030204" pitchFamily="49" charset="0"/>
              </a:rPr>
              <a:t> addition {</a:t>
            </a:r>
          </a:p>
          <a:p>
            <a:r>
              <a:rPr lang="en-US" sz="2800" dirty="0">
                <a:solidFill>
                  <a:srgbClr val="AA0D91"/>
                </a:solidFill>
                <a:latin typeface="Consolas" panose="020B0609020204030204" pitchFamily="49" charset="0"/>
              </a:rPr>
              <a:t>let</a:t>
            </a:r>
            <a:r>
              <a:rPr lang="en-US" sz="2800" dirty="0">
                <a:solidFill>
                  <a:srgbClr val="333333"/>
                </a:solidFill>
                <a:latin typeface="Consolas" panose="020B0609020204030204" pitchFamily="49" charset="0"/>
              </a:rPr>
              <a:t> adds: </a:t>
            </a:r>
            <a:r>
              <a:rPr lang="en-US" sz="2800" dirty="0" err="1">
                <a:solidFill>
                  <a:srgbClr val="5C2699"/>
                </a:solidFill>
                <a:latin typeface="Consolas" panose="020B0609020204030204" pitchFamily="49" charset="0"/>
              </a:rPr>
              <a:t>Int</a:t>
            </a:r>
            <a:endParaRPr lang="en-US" sz="2800" dirty="0">
              <a:solidFill>
                <a:srgbClr val="333333"/>
              </a:solidFill>
              <a:latin typeface="Consolas" panose="020B0609020204030204" pitchFamily="49" charset="0"/>
            </a:endParaRPr>
          </a:p>
          <a:p>
            <a:r>
              <a:rPr lang="en-US" sz="2800" dirty="0">
                <a:solidFill>
                  <a:srgbClr val="AA0D91"/>
                </a:solidFill>
                <a:latin typeface="Consolas" panose="020B0609020204030204" pitchFamily="49" charset="0"/>
              </a:rPr>
              <a:t>subscript</a:t>
            </a:r>
            <a:r>
              <a:rPr lang="en-US" sz="2800" dirty="0">
                <a:solidFill>
                  <a:srgbClr val="333333"/>
                </a:solidFill>
                <a:latin typeface="Consolas" panose="020B0609020204030204" pitchFamily="49" charset="0"/>
              </a:rPr>
              <a:t>(</a:t>
            </a:r>
            <a:r>
              <a:rPr lang="en-US" sz="2800" dirty="0" err="1">
                <a:solidFill>
                  <a:srgbClr val="333333"/>
                </a:solidFill>
                <a:latin typeface="Consolas" panose="020B0609020204030204" pitchFamily="49" charset="0"/>
              </a:rPr>
              <a:t>i</a:t>
            </a:r>
            <a:r>
              <a:rPr lang="en-US" sz="2800" dirty="0">
                <a:solidFill>
                  <a:srgbClr val="333333"/>
                </a:solidFill>
                <a:latin typeface="Consolas" panose="020B0609020204030204" pitchFamily="49" charset="0"/>
              </a:rPr>
              <a:t>: </a:t>
            </a:r>
            <a:r>
              <a:rPr lang="en-US" sz="2800" dirty="0" err="1">
                <a:solidFill>
                  <a:srgbClr val="5C2699"/>
                </a:solidFill>
                <a:latin typeface="Consolas" panose="020B0609020204030204" pitchFamily="49" charset="0"/>
              </a:rPr>
              <a:t>Int</a:t>
            </a:r>
            <a:r>
              <a:rPr lang="en-US" sz="2800" dirty="0">
                <a:solidFill>
                  <a:srgbClr val="333333"/>
                </a:solidFill>
                <a:latin typeface="Consolas" panose="020B0609020204030204" pitchFamily="49" charset="0"/>
              </a:rPr>
              <a:t>) -&gt; </a:t>
            </a:r>
            <a:r>
              <a:rPr lang="en-US" sz="2800" dirty="0" err="1">
                <a:solidFill>
                  <a:srgbClr val="5C2699"/>
                </a:solidFill>
                <a:latin typeface="Consolas" panose="020B0609020204030204" pitchFamily="49" charset="0"/>
              </a:rPr>
              <a:t>Int</a:t>
            </a:r>
            <a:r>
              <a:rPr lang="en-US" sz="2800" dirty="0">
                <a:solidFill>
                  <a:srgbClr val="333333"/>
                </a:solidFill>
                <a:latin typeface="Consolas" panose="020B0609020204030204" pitchFamily="49" charset="0"/>
              </a:rPr>
              <a:t> {</a:t>
            </a:r>
          </a:p>
          <a:p>
            <a:r>
              <a:rPr lang="en-US" sz="2800" dirty="0">
                <a:solidFill>
                  <a:srgbClr val="AA0D91"/>
                </a:solidFill>
                <a:latin typeface="Consolas" panose="020B0609020204030204" pitchFamily="49" charset="0"/>
              </a:rPr>
              <a:t>return </a:t>
            </a:r>
            <a:r>
              <a:rPr lang="en-US" sz="2800" dirty="0">
                <a:solidFill>
                  <a:srgbClr val="3F6E74"/>
                </a:solidFill>
                <a:latin typeface="Consolas" panose="020B0609020204030204" pitchFamily="49" charset="0"/>
              </a:rPr>
              <a:t>adds</a:t>
            </a:r>
            <a:r>
              <a:rPr lang="en-US" sz="2800" dirty="0">
                <a:solidFill>
                  <a:srgbClr val="333333"/>
                </a:solidFill>
                <a:latin typeface="Consolas" panose="020B0609020204030204" pitchFamily="49" charset="0"/>
              </a:rPr>
              <a:t> + </a:t>
            </a:r>
            <a:r>
              <a:rPr lang="en-US" sz="2800" dirty="0" err="1">
                <a:solidFill>
                  <a:srgbClr val="333333"/>
                </a:solidFill>
                <a:latin typeface="Consolas" panose="020B0609020204030204" pitchFamily="49" charset="0"/>
              </a:rPr>
              <a:t>i</a:t>
            </a:r>
            <a:endParaRPr lang="en-US" sz="2800" dirty="0">
              <a:solidFill>
                <a:srgbClr val="333333"/>
              </a:solidFill>
              <a:latin typeface="Consolas" panose="020B0609020204030204" pitchFamily="49" charset="0"/>
            </a:endParaRPr>
          </a:p>
          <a:p>
            <a:r>
              <a:rPr lang="en-US" sz="2800" dirty="0">
                <a:solidFill>
                  <a:srgbClr val="333333"/>
                </a:solidFill>
                <a:latin typeface="Consolas" panose="020B0609020204030204" pitchFamily="49" charset="0"/>
              </a:rPr>
              <a:t>}</a:t>
            </a:r>
          </a:p>
          <a:p>
            <a:r>
              <a:rPr lang="en-US" sz="2800" dirty="0">
                <a:solidFill>
                  <a:srgbClr val="333333"/>
                </a:solidFill>
                <a:latin typeface="Consolas" panose="020B0609020204030204" pitchFamily="49" charset="0"/>
              </a:rPr>
              <a:t>}</a:t>
            </a:r>
          </a:p>
          <a:p>
            <a:r>
              <a:rPr lang="en-US" sz="2800" dirty="0">
                <a:solidFill>
                  <a:srgbClr val="AA0D91"/>
                </a:solidFill>
                <a:latin typeface="Consolas" panose="020B0609020204030204" pitchFamily="49" charset="0"/>
              </a:rPr>
              <a:t>let</a:t>
            </a:r>
            <a:r>
              <a:rPr lang="en-US" sz="2800" dirty="0">
                <a:solidFill>
                  <a:srgbClr val="333333"/>
                </a:solidFill>
                <a:latin typeface="Consolas" panose="020B0609020204030204" pitchFamily="49" charset="0"/>
              </a:rPr>
              <a:t> </a:t>
            </a:r>
            <a:r>
              <a:rPr lang="en-US" sz="2800" dirty="0" err="1">
                <a:solidFill>
                  <a:srgbClr val="333333"/>
                </a:solidFill>
                <a:latin typeface="Consolas" panose="020B0609020204030204" pitchFamily="49" charset="0"/>
              </a:rPr>
              <a:t>insAdd</a:t>
            </a:r>
            <a:r>
              <a:rPr lang="en-US" sz="2800" dirty="0">
                <a:solidFill>
                  <a:srgbClr val="333333"/>
                </a:solidFill>
                <a:latin typeface="Consolas" panose="020B0609020204030204" pitchFamily="49" charset="0"/>
              </a:rPr>
              <a:t> = </a:t>
            </a:r>
            <a:r>
              <a:rPr lang="en-US" sz="2800" dirty="0">
                <a:solidFill>
                  <a:srgbClr val="3F6E74"/>
                </a:solidFill>
                <a:latin typeface="Consolas" panose="020B0609020204030204" pitchFamily="49" charset="0"/>
              </a:rPr>
              <a:t>addition</a:t>
            </a:r>
            <a:r>
              <a:rPr lang="en-US" sz="2800" dirty="0">
                <a:solidFill>
                  <a:srgbClr val="333333"/>
                </a:solidFill>
                <a:latin typeface="Consolas" panose="020B0609020204030204" pitchFamily="49" charset="0"/>
              </a:rPr>
              <a:t>(adds: </a:t>
            </a:r>
            <a:r>
              <a:rPr lang="en-US" sz="2800" dirty="0">
                <a:solidFill>
                  <a:srgbClr val="1C00CF"/>
                </a:solidFill>
                <a:latin typeface="Consolas" panose="020B0609020204030204" pitchFamily="49" charset="0"/>
              </a:rPr>
              <a:t>45</a:t>
            </a:r>
            <a:r>
              <a:rPr lang="en-US" sz="2800" dirty="0">
                <a:solidFill>
                  <a:srgbClr val="333333"/>
                </a:solidFill>
                <a:latin typeface="Consolas" panose="020B0609020204030204" pitchFamily="49" charset="0"/>
              </a:rPr>
              <a:t>)</a:t>
            </a:r>
          </a:p>
          <a:p>
            <a:r>
              <a:rPr lang="en-US" sz="2800" dirty="0">
                <a:solidFill>
                  <a:srgbClr val="2E0D6E"/>
                </a:solidFill>
                <a:latin typeface="Consolas" panose="020B0609020204030204" pitchFamily="49" charset="0"/>
              </a:rPr>
              <a:t>print</a:t>
            </a:r>
            <a:r>
              <a:rPr lang="en-US" sz="2800" dirty="0">
                <a:solidFill>
                  <a:srgbClr val="333333"/>
                </a:solidFill>
                <a:latin typeface="Consolas" panose="020B0609020204030204" pitchFamily="49" charset="0"/>
              </a:rPr>
              <a:t>(</a:t>
            </a:r>
            <a:r>
              <a:rPr lang="en-US" sz="2800" dirty="0">
                <a:solidFill>
                  <a:srgbClr val="C41A16"/>
                </a:solidFill>
                <a:latin typeface="Consolas" panose="020B0609020204030204" pitchFamily="49" charset="0"/>
              </a:rPr>
              <a:t>"Subscript Value: </a:t>
            </a:r>
            <a:r>
              <a:rPr lang="en-US" sz="2800" dirty="0">
                <a:solidFill>
                  <a:srgbClr val="333333"/>
                </a:solidFill>
                <a:latin typeface="Consolas" panose="020B0609020204030204" pitchFamily="49" charset="0"/>
              </a:rPr>
              <a:t>\</a:t>
            </a:r>
            <a:r>
              <a:rPr lang="en-US" sz="2800" dirty="0">
                <a:solidFill>
                  <a:srgbClr val="C41A16"/>
                </a:solidFill>
                <a:latin typeface="Consolas" panose="020B0609020204030204" pitchFamily="49" charset="0"/>
              </a:rPr>
              <a:t>(</a:t>
            </a:r>
            <a:r>
              <a:rPr lang="en-US" sz="2800" dirty="0" err="1">
                <a:solidFill>
                  <a:srgbClr val="3F6E74"/>
                </a:solidFill>
                <a:latin typeface="Consolas" panose="020B0609020204030204" pitchFamily="49" charset="0"/>
              </a:rPr>
              <a:t>insAdd</a:t>
            </a:r>
            <a:r>
              <a:rPr lang="en-US" sz="2800" dirty="0">
                <a:solidFill>
                  <a:srgbClr val="26474B"/>
                </a:solidFill>
                <a:latin typeface="Consolas" panose="020B0609020204030204" pitchFamily="49" charset="0"/>
              </a:rPr>
              <a:t>[</a:t>
            </a:r>
            <a:r>
              <a:rPr lang="en-US" sz="2800" dirty="0">
                <a:solidFill>
                  <a:srgbClr val="1C00CF"/>
                </a:solidFill>
                <a:latin typeface="Consolas" panose="020B0609020204030204" pitchFamily="49" charset="0"/>
              </a:rPr>
              <a:t>3</a:t>
            </a:r>
            <a:r>
              <a:rPr lang="en-US" sz="2800" dirty="0">
                <a:solidFill>
                  <a:srgbClr val="26474B"/>
                </a:solidFill>
                <a:latin typeface="Consolas" panose="020B0609020204030204" pitchFamily="49" charset="0"/>
              </a:rPr>
              <a:t>]</a:t>
            </a:r>
            <a:r>
              <a:rPr lang="en-US" sz="2800" dirty="0">
                <a:solidFill>
                  <a:srgbClr val="C41A16"/>
                </a:solidFill>
                <a:latin typeface="Consolas" panose="020B0609020204030204" pitchFamily="49" charset="0"/>
              </a:rPr>
              <a:t>)"</a:t>
            </a:r>
            <a:r>
              <a:rPr lang="en-US" sz="2800" dirty="0">
                <a:solidFill>
                  <a:srgbClr val="333333"/>
                </a:solidFill>
                <a:latin typeface="Consolas" panose="020B0609020204030204" pitchFamily="49" charset="0"/>
              </a:rPr>
              <a:t>)</a:t>
            </a:r>
          </a:p>
          <a:p>
            <a:pPr marL="457200" indent="-457200">
              <a:buFont typeface="Arial" panose="020B0604020202020204" pitchFamily="34" charset="0"/>
              <a:buChar char="•"/>
            </a:pPr>
            <a:r>
              <a:rPr lang="en-US" sz="2800" dirty="0"/>
              <a:t>We created an instance for structure addition and sending initial value. </a:t>
            </a:r>
          </a:p>
          <a:p>
            <a:pPr marL="457200" indent="-457200">
              <a:buFont typeface="Arial" panose="020B0604020202020204" pitchFamily="34" charset="0"/>
              <a:buChar char="•"/>
            </a:pPr>
            <a:r>
              <a:rPr lang="en-US" sz="2800" dirty="0"/>
              <a:t>We are querying structure instance by calling its subscript. </a:t>
            </a:r>
          </a:p>
        </p:txBody>
      </p:sp>
    </p:spTree>
    <p:extLst>
      <p:ext uri="{BB962C8B-B14F-4D97-AF65-F5344CB8AC3E}">
        <p14:creationId xmlns:p14="http://schemas.microsoft.com/office/powerpoint/2010/main" val="5793168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Tuple</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r>
              <a:rPr lang="en-US" sz="2800" dirty="0"/>
              <a:t>Tuples are used to group multiple values in a single compound value</a:t>
            </a:r>
            <a:r>
              <a:rPr lang="en-US" sz="2800" dirty="0">
                <a:solidFill>
                  <a:srgbClr val="AA0D91"/>
                </a:solidFill>
                <a:latin typeface="Consolas" panose="020B0609020204030204" pitchFamily="49" charset="0"/>
              </a:rPr>
              <a:t>. </a:t>
            </a:r>
          </a:p>
          <a:p>
            <a:r>
              <a:rPr lang="en-US" sz="2800" dirty="0">
                <a:solidFill>
                  <a:srgbClr val="AA0D91"/>
                </a:solidFill>
                <a:latin typeface="Consolas" panose="020B0609020204030204" pitchFamily="49" charset="0"/>
              </a:rPr>
              <a:t>Example</a:t>
            </a:r>
          </a:p>
          <a:p>
            <a:endParaRPr lang="en-US" sz="2800" dirty="0">
              <a:solidFill>
                <a:srgbClr val="AA0D91"/>
              </a:solidFill>
              <a:latin typeface="Consolas" panose="020B0609020204030204" pitchFamily="49" charset="0"/>
            </a:endParaRPr>
          </a:p>
          <a:p>
            <a:endParaRPr lang="en-US" sz="2800" dirty="0">
              <a:solidFill>
                <a:srgbClr val="AA0D91"/>
              </a:solidFill>
              <a:latin typeface="Consolas" panose="020B0609020204030204" pitchFamily="49" charset="0"/>
            </a:endParaRPr>
          </a:p>
          <a:p>
            <a:endParaRPr lang="en-US" sz="2800" dirty="0">
              <a:solidFill>
                <a:srgbClr val="AA0D91"/>
              </a:solidFill>
              <a:latin typeface="Consolas" panose="020B0609020204030204" pitchFamily="49" charset="0"/>
            </a:endParaRPr>
          </a:p>
          <a:p>
            <a:endParaRPr lang="en-US" sz="2800" dirty="0">
              <a:solidFill>
                <a:srgbClr val="AA0D91"/>
              </a:solidFill>
              <a:latin typeface="Consolas" panose="020B0609020204030204" pitchFamily="49" charset="0"/>
            </a:endParaRPr>
          </a:p>
          <a:p>
            <a:endParaRPr lang="en-US" sz="2800" dirty="0">
              <a:solidFill>
                <a:srgbClr val="AA0D91"/>
              </a:solidFill>
              <a:latin typeface="Consolas" panose="020B0609020204030204" pitchFamily="49" charset="0"/>
            </a:endParaRPr>
          </a:p>
          <a:p>
            <a:endParaRPr lang="en-US" sz="2800" dirty="0">
              <a:solidFill>
                <a:srgbClr val="AA0D91"/>
              </a:solidFill>
              <a:latin typeface="Consolas" panose="020B0609020204030204" pitchFamily="49" charset="0"/>
            </a:endParaRPr>
          </a:p>
          <a:p>
            <a:r>
              <a:rPr lang="en-US" sz="2800" dirty="0">
                <a:solidFill>
                  <a:srgbClr val="AA0D91"/>
                </a:solidFill>
                <a:latin typeface="Consolas" panose="020B0609020204030204" pitchFamily="49" charset="0"/>
              </a:rPr>
              <a:t>Output</a:t>
            </a:r>
          </a:p>
          <a:p>
            <a:r>
              <a:rPr lang="en-US" sz="2800" dirty="0"/>
              <a:t>	The code is 404</a:t>
            </a:r>
          </a:p>
          <a:p>
            <a:r>
              <a:rPr lang="en-US" sz="2800" dirty="0"/>
              <a:t>	The definition of error is Gateway not found</a:t>
            </a:r>
          </a:p>
          <a:p>
            <a:r>
              <a:rPr lang="en-US" sz="2800" dirty="0"/>
              <a:t>	404</a:t>
            </a:r>
          </a:p>
        </p:txBody>
      </p:sp>
      <p:pic>
        <p:nvPicPr>
          <p:cNvPr id="4" name="Picture 3"/>
          <p:cNvPicPr>
            <a:picLocks noChangeAspect="1"/>
          </p:cNvPicPr>
          <p:nvPr/>
        </p:nvPicPr>
        <p:blipFill>
          <a:blip r:embed="rId3"/>
          <a:stretch>
            <a:fillRect/>
          </a:stretch>
        </p:blipFill>
        <p:spPr>
          <a:xfrm>
            <a:off x="778491" y="2577205"/>
            <a:ext cx="8229600" cy="1730587"/>
          </a:xfrm>
          <a:prstGeom prst="rect">
            <a:avLst/>
          </a:prstGeom>
        </p:spPr>
      </p:pic>
    </p:spTree>
    <p:extLst>
      <p:ext uri="{BB962C8B-B14F-4D97-AF65-F5344CB8AC3E}">
        <p14:creationId xmlns:p14="http://schemas.microsoft.com/office/powerpoint/2010/main" val="10816036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Sets</a:t>
            </a:r>
          </a:p>
        </p:txBody>
      </p:sp>
      <p:sp>
        <p:nvSpPr>
          <p:cNvPr id="3" name="Subtitle 2"/>
          <p:cNvSpPr>
            <a:spLocks noGrp="1"/>
          </p:cNvSpPr>
          <p:nvPr>
            <p:ph type="subTitle" idx="1"/>
          </p:nvPr>
        </p:nvSpPr>
        <p:spPr>
          <a:xfrm>
            <a:off x="3714750" y="4038601"/>
            <a:ext cx="4800600" cy="1576369"/>
          </a:xfrm>
        </p:spPr>
        <p:txBody>
          <a:bodyPr>
            <a:noAutofit/>
          </a:bodyPr>
          <a:lstStyle/>
          <a:p>
            <a:pPr algn="l"/>
            <a:r>
              <a:rPr lang="en-US" sz="2400" dirty="0">
                <a:latin typeface="Baskerville Old Face" pitchFamily="18" charset="0"/>
              </a:rPr>
              <a:t>				</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4832092"/>
          </a:xfrm>
          <a:prstGeom prst="rect">
            <a:avLst/>
          </a:prstGeom>
        </p:spPr>
        <p:txBody>
          <a:bodyPr wrap="square">
            <a:spAutoFit/>
          </a:bodyPr>
          <a:lstStyle/>
          <a:p>
            <a:pPr marL="457200" indent="-457200">
              <a:buFont typeface="Arial" panose="020B0604020202020204" pitchFamily="34" charset="0"/>
              <a:buChar char="•"/>
            </a:pPr>
            <a:r>
              <a:rPr lang="en-US" sz="2800" dirty="0"/>
              <a:t>Sets are used to store distinct values of same types, without having any definite ordering as that of arrays. </a:t>
            </a:r>
          </a:p>
          <a:p>
            <a:pPr marL="457200" indent="-457200">
              <a:buFont typeface="Arial" panose="020B0604020202020204" pitchFamily="34" charset="0"/>
              <a:buChar char="•"/>
            </a:pPr>
            <a:r>
              <a:rPr lang="en-US" sz="2800" dirty="0"/>
              <a:t>So, you can use sets instead of arrays if you want to ensure that there are no duplicate values or if the ordering of elements is not an issue.</a:t>
            </a:r>
          </a:p>
          <a:p>
            <a:pPr marL="457200" indent="-457200">
              <a:buFont typeface="Arial" panose="020B0604020202020204" pitchFamily="34" charset="0"/>
              <a:buChar char="•"/>
            </a:pPr>
            <a:r>
              <a:rPr lang="en-US" sz="2800" dirty="0"/>
              <a:t>A Set is created by placing all the items (elements) inside braces  [], separated by a comma. Consider the example below:</a:t>
            </a:r>
          </a:p>
          <a:p>
            <a:pPr marL="457200" indent="-457200">
              <a:buFont typeface="Arial" panose="020B0604020202020204" pitchFamily="34" charset="0"/>
              <a:buChar char="•"/>
            </a:pPr>
            <a:r>
              <a:rPr lang="en-US" sz="2800" dirty="0"/>
              <a:t>let </a:t>
            </a:r>
            <a:r>
              <a:rPr lang="en-US" sz="2800" dirty="0" err="1"/>
              <a:t>evenNumber</a:t>
            </a:r>
            <a:r>
              <a:rPr lang="en-US" sz="2800" dirty="0"/>
              <a:t>: Set = [2,4,6,8,12]</a:t>
            </a:r>
          </a:p>
          <a:p>
            <a:pPr marL="457200" indent="-457200">
              <a:buFont typeface="Arial" panose="020B0604020202020204" pitchFamily="34" charset="0"/>
              <a:buChar char="•"/>
            </a:pPr>
            <a:r>
              <a:rPr lang="en-US" sz="2800" dirty="0"/>
              <a:t>you can also perform the set operations such as Union, Intersection, Subtraction.</a:t>
            </a:r>
          </a:p>
        </p:txBody>
      </p:sp>
    </p:spTree>
    <p:extLst>
      <p:ext uri="{BB962C8B-B14F-4D97-AF65-F5344CB8AC3E}">
        <p14:creationId xmlns:p14="http://schemas.microsoft.com/office/powerpoint/2010/main" val="28951098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Sets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r>
              <a:rPr lang="en-US" sz="2800" dirty="0"/>
              <a:t> </a:t>
            </a:r>
          </a:p>
        </p:txBody>
      </p:sp>
      <p:pic>
        <p:nvPicPr>
          <p:cNvPr id="4" name="Picture 3"/>
          <p:cNvPicPr>
            <a:picLocks noChangeAspect="1"/>
          </p:cNvPicPr>
          <p:nvPr/>
        </p:nvPicPr>
        <p:blipFill>
          <a:blip r:embed="rId3"/>
          <a:stretch>
            <a:fillRect/>
          </a:stretch>
        </p:blipFill>
        <p:spPr>
          <a:xfrm>
            <a:off x="252413" y="1174292"/>
            <a:ext cx="8619769" cy="3931108"/>
          </a:xfrm>
          <a:prstGeom prst="rect">
            <a:avLst/>
          </a:prstGeom>
        </p:spPr>
      </p:pic>
    </p:spTree>
    <p:extLst>
      <p:ext uri="{BB962C8B-B14F-4D97-AF65-F5344CB8AC3E}">
        <p14:creationId xmlns:p14="http://schemas.microsoft.com/office/powerpoint/2010/main" val="4748484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dirty="0">
                <a:solidFill>
                  <a:srgbClr val="FF0000"/>
                </a:solidFill>
              </a:rPr>
              <a:t>Sets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3539430"/>
          </a:xfrm>
          <a:prstGeom prst="rect">
            <a:avLst/>
          </a:prstGeom>
        </p:spPr>
        <p:txBody>
          <a:bodyPr wrap="square">
            <a:spAutoFit/>
          </a:bodyPr>
          <a:lstStyle/>
          <a:p>
            <a:r>
              <a:rPr lang="en-US" sz="2800" dirty="0"/>
              <a:t>Example </a:t>
            </a:r>
          </a:p>
          <a:p>
            <a:endParaRPr lang="en-US" sz="2800" dirty="0"/>
          </a:p>
          <a:p>
            <a:endParaRPr lang="en-US" sz="2800" dirty="0"/>
          </a:p>
          <a:p>
            <a:endParaRPr lang="en-US" sz="2800" dirty="0"/>
          </a:p>
          <a:p>
            <a:endParaRPr lang="en-US" sz="2800" dirty="0"/>
          </a:p>
          <a:p>
            <a:endParaRPr lang="en-US" sz="2800" dirty="0"/>
          </a:p>
          <a:p>
            <a:r>
              <a:rPr lang="en-US" sz="2800" dirty="0"/>
              <a:t>Output</a:t>
            </a:r>
          </a:p>
          <a:p>
            <a:r>
              <a:rPr lang="en-US" sz="2800" dirty="0"/>
              <a:t>	</a:t>
            </a:r>
          </a:p>
        </p:txBody>
      </p:sp>
      <p:pic>
        <p:nvPicPr>
          <p:cNvPr id="3" name="Picture 2"/>
          <p:cNvPicPr>
            <a:picLocks noChangeAspect="1"/>
          </p:cNvPicPr>
          <p:nvPr/>
        </p:nvPicPr>
        <p:blipFill>
          <a:blip r:embed="rId3"/>
          <a:stretch>
            <a:fillRect/>
          </a:stretch>
        </p:blipFill>
        <p:spPr>
          <a:xfrm>
            <a:off x="1600200" y="1578012"/>
            <a:ext cx="4495800" cy="2079587"/>
          </a:xfrm>
          <a:prstGeom prst="rect">
            <a:avLst/>
          </a:prstGeom>
        </p:spPr>
      </p:pic>
      <p:pic>
        <p:nvPicPr>
          <p:cNvPr id="5" name="Picture 4"/>
          <p:cNvPicPr>
            <a:picLocks noChangeAspect="1"/>
          </p:cNvPicPr>
          <p:nvPr/>
        </p:nvPicPr>
        <p:blipFill>
          <a:blip r:embed="rId4"/>
          <a:stretch>
            <a:fillRect/>
          </a:stretch>
        </p:blipFill>
        <p:spPr>
          <a:xfrm>
            <a:off x="1601337" y="4215616"/>
            <a:ext cx="4266063" cy="1270784"/>
          </a:xfrm>
          <a:prstGeom prst="rect">
            <a:avLst/>
          </a:prstGeom>
        </p:spPr>
      </p:pic>
    </p:spTree>
    <p:extLst>
      <p:ext uri="{BB962C8B-B14F-4D97-AF65-F5344CB8AC3E}">
        <p14:creationId xmlns:p14="http://schemas.microsoft.com/office/powerpoint/2010/main" val="1088205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Functions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A function is basically a set of statements organized together to perform a specific task. </a:t>
            </a:r>
          </a:p>
          <a:p>
            <a:pPr marL="457200" indent="-457200">
              <a:buFont typeface="Arial" panose="020B0604020202020204" pitchFamily="34" charset="0"/>
              <a:buChar char="•"/>
            </a:pPr>
            <a:r>
              <a:rPr lang="en-US" sz="2800" dirty="0"/>
              <a:t>You can call a function, have a function with/without parameters, have a function with/without return values, have function types, and also use nested functions.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r>
              <a:rPr lang="en-US" sz="2800" dirty="0"/>
              <a:t>Output</a:t>
            </a:r>
          </a:p>
          <a:p>
            <a:r>
              <a:rPr lang="en-US" sz="2800" dirty="0"/>
              <a:t>	</a:t>
            </a:r>
            <a:r>
              <a:rPr lang="en-US" sz="2800" dirty="0" err="1"/>
              <a:t>Sayantini</a:t>
            </a:r>
            <a:endParaRPr lang="en-US" sz="2800" dirty="0"/>
          </a:p>
          <a:p>
            <a:r>
              <a:rPr lang="en-US" sz="2800" dirty="0"/>
              <a:t>	</a:t>
            </a:r>
            <a:r>
              <a:rPr lang="en-US" sz="2800" dirty="0" err="1"/>
              <a:t>Kislay</a:t>
            </a:r>
            <a:endParaRPr lang="en-US" sz="2800" dirty="0"/>
          </a:p>
        </p:txBody>
      </p:sp>
      <p:pic>
        <p:nvPicPr>
          <p:cNvPr id="10" name="Picture 9"/>
          <p:cNvPicPr>
            <a:picLocks noChangeAspect="1"/>
          </p:cNvPicPr>
          <p:nvPr/>
        </p:nvPicPr>
        <p:blipFill>
          <a:blip r:embed="rId3"/>
          <a:stretch>
            <a:fillRect/>
          </a:stretch>
        </p:blipFill>
        <p:spPr>
          <a:xfrm>
            <a:off x="1373981" y="3657600"/>
            <a:ext cx="6096000" cy="1752600"/>
          </a:xfrm>
          <a:prstGeom prst="rect">
            <a:avLst/>
          </a:prstGeom>
        </p:spPr>
      </p:pic>
    </p:spTree>
    <p:extLst>
      <p:ext uri="{BB962C8B-B14F-4D97-AF65-F5344CB8AC3E}">
        <p14:creationId xmlns:p14="http://schemas.microsoft.com/office/powerpoint/2010/main" val="21168209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Closures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3970318"/>
          </a:xfrm>
          <a:prstGeom prst="rect">
            <a:avLst/>
          </a:prstGeom>
        </p:spPr>
        <p:txBody>
          <a:bodyPr wrap="square">
            <a:spAutoFit/>
          </a:bodyPr>
          <a:lstStyle/>
          <a:p>
            <a:pPr marL="457200" indent="-457200">
              <a:buFont typeface="Arial" panose="020B0604020202020204" pitchFamily="34" charset="0"/>
              <a:buChar char="•"/>
            </a:pPr>
            <a:r>
              <a:rPr lang="en-US" sz="2800" dirty="0"/>
              <a:t>Closures generally confuse everyone, but they are just self-contained code, like functions organized as blocks.</a:t>
            </a:r>
          </a:p>
          <a:p>
            <a:pPr marL="457200" indent="-457200">
              <a:buFont typeface="Arial" panose="020B0604020202020204" pitchFamily="34" charset="0"/>
              <a:buChar char="•"/>
            </a:pPr>
            <a:r>
              <a:rPr lang="en-US" sz="2800" dirty="0"/>
              <a:t>They can be anonymous whereas a function has to have a function name. Consider the example below. </a:t>
            </a:r>
          </a:p>
          <a:p>
            <a:r>
              <a:rPr lang="en-US" sz="2800" dirty="0"/>
              <a:t>	let name = { print("Welcome to Swift Closures") } 	name() </a:t>
            </a:r>
          </a:p>
          <a:p>
            <a:endParaRPr lang="en-US" sz="2800" dirty="0"/>
          </a:p>
          <a:p>
            <a:r>
              <a:rPr lang="en-US" sz="2800" dirty="0"/>
              <a:t>Output</a:t>
            </a:r>
          </a:p>
          <a:p>
            <a:r>
              <a:rPr lang="en-US" sz="2800" dirty="0"/>
              <a:t>	Welcome to Closures</a:t>
            </a:r>
          </a:p>
        </p:txBody>
      </p:sp>
    </p:spTree>
    <p:extLst>
      <p:ext uri="{BB962C8B-B14F-4D97-AF65-F5344CB8AC3E}">
        <p14:creationId xmlns:p14="http://schemas.microsoft.com/office/powerpoint/2010/main" val="13393422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Structures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4401205"/>
          </a:xfrm>
          <a:prstGeom prst="rect">
            <a:avLst/>
          </a:prstGeom>
        </p:spPr>
        <p:txBody>
          <a:bodyPr wrap="square">
            <a:spAutoFit/>
          </a:bodyPr>
          <a:lstStyle/>
          <a:p>
            <a:pPr marL="457200" indent="-457200">
              <a:buFont typeface="Arial" panose="020B0604020202020204" pitchFamily="34" charset="0"/>
              <a:buChar char="•"/>
            </a:pPr>
            <a:r>
              <a:rPr lang="en-US" sz="2800" dirty="0"/>
              <a:t>By making use of structures once, you can define constructs, methods and properties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r>
              <a:rPr lang="en-US" sz="2800" dirty="0"/>
              <a:t>Output</a:t>
            </a:r>
          </a:p>
        </p:txBody>
      </p:sp>
      <p:pic>
        <p:nvPicPr>
          <p:cNvPr id="3" name="Picture 2"/>
          <p:cNvPicPr>
            <a:picLocks noChangeAspect="1"/>
          </p:cNvPicPr>
          <p:nvPr/>
        </p:nvPicPr>
        <p:blipFill>
          <a:blip r:embed="rId3"/>
          <a:stretch>
            <a:fillRect/>
          </a:stretch>
        </p:blipFill>
        <p:spPr>
          <a:xfrm>
            <a:off x="685800" y="2003212"/>
            <a:ext cx="6400800" cy="2873587"/>
          </a:xfrm>
          <a:prstGeom prst="rect">
            <a:avLst/>
          </a:prstGeom>
        </p:spPr>
      </p:pic>
      <p:pic>
        <p:nvPicPr>
          <p:cNvPr id="4" name="Picture 3"/>
          <p:cNvPicPr>
            <a:picLocks noChangeAspect="1"/>
          </p:cNvPicPr>
          <p:nvPr/>
        </p:nvPicPr>
        <p:blipFill>
          <a:blip r:embed="rId4"/>
          <a:stretch>
            <a:fillRect/>
          </a:stretch>
        </p:blipFill>
        <p:spPr>
          <a:xfrm>
            <a:off x="713096" y="5450310"/>
            <a:ext cx="4087504" cy="1179089"/>
          </a:xfrm>
          <a:prstGeom prst="rect">
            <a:avLst/>
          </a:prstGeom>
        </p:spPr>
      </p:pic>
    </p:spTree>
    <p:extLst>
      <p:ext uri="{BB962C8B-B14F-4D97-AF65-F5344CB8AC3E}">
        <p14:creationId xmlns:p14="http://schemas.microsoft.com/office/powerpoint/2010/main" val="28287609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01" y="61968"/>
            <a:ext cx="7829550" cy="841374"/>
          </a:xfrm>
        </p:spPr>
        <p:txBody>
          <a:bodyPr>
            <a:normAutofit/>
          </a:bodyPr>
          <a:lstStyle/>
          <a:p>
            <a:pPr algn="l"/>
            <a:r>
              <a:rPr lang="en-IN" sz="4000" dirty="0">
                <a:solidFill>
                  <a:srgbClr val="FF0000"/>
                </a:solidFill>
              </a:rPr>
              <a:t>Classes</a:t>
            </a:r>
          </a:p>
        </p:txBody>
      </p:sp>
      <p:sp>
        <p:nvSpPr>
          <p:cNvPr id="1026" name="AutoShape 2"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mage result for srm logo"/>
          <p:cNvSpPr>
            <a:spLocks noChangeAspect="1" noChangeArrowheads="1"/>
          </p:cNvSpPr>
          <p:nvPr/>
        </p:nvSpPr>
        <p:spPr bwMode="auto">
          <a:xfrm>
            <a:off x="1259681" y="-144463"/>
            <a:ext cx="2286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png"/>
          <p:cNvPicPr>
            <a:picLocks noChangeAspect="1"/>
          </p:cNvPicPr>
          <p:nvPr/>
        </p:nvPicPr>
        <p:blipFill>
          <a:blip r:embed="rId2"/>
          <a:stretch>
            <a:fillRect/>
          </a:stretch>
        </p:blipFill>
        <p:spPr>
          <a:xfrm>
            <a:off x="6457950" y="152400"/>
            <a:ext cx="2686050" cy="914400"/>
          </a:xfrm>
          <a:prstGeom prst="rect">
            <a:avLst/>
          </a:prstGeom>
        </p:spPr>
      </p:pic>
      <p:sp>
        <p:nvSpPr>
          <p:cNvPr id="8" name="Rectangle 7"/>
          <p:cNvSpPr/>
          <p:nvPr/>
        </p:nvSpPr>
        <p:spPr>
          <a:xfrm>
            <a:off x="185382" y="976224"/>
            <a:ext cx="8686800" cy="523220"/>
          </a:xfrm>
          <a:prstGeom prst="rect">
            <a:avLst/>
          </a:prstGeom>
        </p:spPr>
        <p:txBody>
          <a:bodyPr wrap="square">
            <a:spAutoFit/>
          </a:bodyPr>
          <a:lstStyle/>
          <a:p>
            <a:pPr marL="457200" indent="-457200">
              <a:buFont typeface="Arial" panose="020B0604020202020204" pitchFamily="34" charset="0"/>
              <a:buChar char="•"/>
            </a:pPr>
            <a:endParaRPr lang="en-US" sz="2800" dirty="0"/>
          </a:p>
        </p:txBody>
      </p:sp>
      <p:sp>
        <p:nvSpPr>
          <p:cNvPr id="9" name="Rectangle 8"/>
          <p:cNvSpPr/>
          <p:nvPr/>
        </p:nvSpPr>
        <p:spPr>
          <a:xfrm>
            <a:off x="185382" y="976224"/>
            <a:ext cx="8686800" cy="5693866"/>
          </a:xfrm>
          <a:prstGeom prst="rect">
            <a:avLst/>
          </a:prstGeom>
        </p:spPr>
        <p:txBody>
          <a:bodyPr wrap="square">
            <a:spAutoFit/>
          </a:bodyPr>
          <a:lstStyle/>
          <a:p>
            <a:pPr marL="457200" indent="-457200">
              <a:buFont typeface="Arial" panose="020B0604020202020204" pitchFamily="34" charset="0"/>
              <a:buChar char="•"/>
            </a:pPr>
            <a:r>
              <a:rPr lang="en-US" sz="2800" dirty="0"/>
              <a:t>Classes in Swift are basically the building blocks of flexible constructs. </a:t>
            </a:r>
          </a:p>
          <a:p>
            <a:pPr marL="457200" indent="-457200">
              <a:buFont typeface="Arial" panose="020B0604020202020204" pitchFamily="34" charset="0"/>
              <a:buChar char="•"/>
            </a:pPr>
            <a:r>
              <a:rPr lang="en-US" sz="2800" dirty="0"/>
              <a:t>So, similar to constants, variables, and functions the user can define class properties and methods.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r>
              <a:rPr lang="en-US" sz="2800" dirty="0"/>
              <a:t>Output </a:t>
            </a:r>
          </a:p>
          <a:p>
            <a:r>
              <a:rPr lang="en-US" sz="2800" dirty="0"/>
              <a:t>	Student id is 125612</a:t>
            </a:r>
          </a:p>
        </p:txBody>
      </p:sp>
      <p:pic>
        <p:nvPicPr>
          <p:cNvPr id="6" name="Picture 5"/>
          <p:cNvPicPr>
            <a:picLocks noChangeAspect="1"/>
          </p:cNvPicPr>
          <p:nvPr/>
        </p:nvPicPr>
        <p:blipFill>
          <a:blip r:embed="rId3"/>
          <a:stretch>
            <a:fillRect/>
          </a:stretch>
        </p:blipFill>
        <p:spPr>
          <a:xfrm>
            <a:off x="762000" y="2792106"/>
            <a:ext cx="5410200" cy="2846694"/>
          </a:xfrm>
          <a:prstGeom prst="rect">
            <a:avLst/>
          </a:prstGeom>
        </p:spPr>
      </p:pic>
    </p:spTree>
    <p:extLst>
      <p:ext uri="{BB962C8B-B14F-4D97-AF65-F5344CB8AC3E}">
        <p14:creationId xmlns:p14="http://schemas.microsoft.com/office/powerpoint/2010/main" val="241552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2210</TotalTime>
  <Words>4013</Words>
  <Application>Microsoft Office PowerPoint</Application>
  <PresentationFormat>On-screen Show (4:3)</PresentationFormat>
  <Paragraphs>884</Paragraphs>
  <Slides>113</Slides>
  <Notes>2</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Office Theme</vt:lpstr>
      <vt:lpstr>18CSO107T- IOS DEVELOPMENT  Unit - 2</vt:lpstr>
      <vt:lpstr>UNIT – 2  Contents</vt:lpstr>
      <vt:lpstr>Session 1</vt:lpstr>
      <vt:lpstr>The Swift Language - Features</vt:lpstr>
      <vt:lpstr>Swift - Basics</vt:lpstr>
      <vt:lpstr>Literals</vt:lpstr>
      <vt:lpstr>Declaring Constants and Variables</vt:lpstr>
      <vt:lpstr>Comments</vt:lpstr>
      <vt:lpstr>Types in Swift  </vt:lpstr>
      <vt:lpstr>Types in Swift  </vt:lpstr>
      <vt:lpstr>Types in Swift  </vt:lpstr>
      <vt:lpstr>Types in Swift  </vt:lpstr>
      <vt:lpstr>Types in Swift  </vt:lpstr>
      <vt:lpstr>Swift - Basic Data Types </vt:lpstr>
      <vt:lpstr>Data Types</vt:lpstr>
      <vt:lpstr>Data Types</vt:lpstr>
      <vt:lpstr>Data Types</vt:lpstr>
      <vt:lpstr>Data Types</vt:lpstr>
      <vt:lpstr>Data Types</vt:lpstr>
      <vt:lpstr>Data Types</vt:lpstr>
      <vt:lpstr>Data Types</vt:lpstr>
      <vt:lpstr>Type Casting</vt:lpstr>
      <vt:lpstr>Properties</vt:lpstr>
      <vt:lpstr>Stored Properties</vt:lpstr>
      <vt:lpstr>Stored Properties</vt:lpstr>
      <vt:lpstr>Computed Properties</vt:lpstr>
      <vt:lpstr>Defining a computed property</vt:lpstr>
      <vt:lpstr>Defining a computed property</vt:lpstr>
      <vt:lpstr>Defining a computed property</vt:lpstr>
      <vt:lpstr>Defining a computed property</vt:lpstr>
      <vt:lpstr>Defining a computed property</vt:lpstr>
      <vt:lpstr>Defining a computed property</vt:lpstr>
      <vt:lpstr>Computed Properties in Structures</vt:lpstr>
      <vt:lpstr>Computed Properties</vt:lpstr>
      <vt:lpstr>Initializers</vt:lpstr>
      <vt:lpstr>Initializers</vt:lpstr>
      <vt:lpstr>Default Initializers</vt:lpstr>
      <vt:lpstr>Multiple Initializers</vt:lpstr>
      <vt:lpstr>Instance Methods</vt:lpstr>
      <vt:lpstr>Instance Methods</vt:lpstr>
      <vt:lpstr>Instance Methods</vt:lpstr>
      <vt:lpstr>Instance Methods</vt:lpstr>
      <vt:lpstr>Instance Methods</vt:lpstr>
      <vt:lpstr>The self Property</vt:lpstr>
      <vt:lpstr>The self Property</vt:lpstr>
      <vt:lpstr>The self Property</vt:lpstr>
      <vt:lpstr>Session 2</vt:lpstr>
      <vt:lpstr>Optionals</vt:lpstr>
      <vt:lpstr>Optionals</vt:lpstr>
      <vt:lpstr>Optionals</vt:lpstr>
      <vt:lpstr>Optionals</vt:lpstr>
      <vt:lpstr>Optionals</vt:lpstr>
      <vt:lpstr>Optionals</vt:lpstr>
      <vt:lpstr>Optionals</vt:lpstr>
      <vt:lpstr>Optionals</vt:lpstr>
      <vt:lpstr>Optionals</vt:lpstr>
      <vt:lpstr>Optionals</vt:lpstr>
      <vt:lpstr>Optionals</vt:lpstr>
      <vt:lpstr>Swift – Operators</vt:lpstr>
      <vt:lpstr>String Operations</vt:lpstr>
      <vt:lpstr>String Operations</vt:lpstr>
      <vt:lpstr>String Operations</vt:lpstr>
      <vt:lpstr>String Operations</vt:lpstr>
      <vt:lpstr>Other Built-in String Operations</vt:lpstr>
      <vt:lpstr>String Operations</vt:lpstr>
      <vt:lpstr>Multiline String</vt:lpstr>
      <vt:lpstr>Conditional Statements</vt:lpstr>
      <vt:lpstr>IF Statement</vt:lpstr>
      <vt:lpstr>IF Statement</vt:lpstr>
      <vt:lpstr>Nested-IF Statement</vt:lpstr>
      <vt:lpstr>Nested-IF Statement</vt:lpstr>
      <vt:lpstr>IF – Else Statement</vt:lpstr>
      <vt:lpstr>If-else Statement </vt:lpstr>
      <vt:lpstr>If-else..if-else (If-else ladder)</vt:lpstr>
      <vt:lpstr>If-else..if-else (If-else ladder)</vt:lpstr>
      <vt:lpstr>Switch statement </vt:lpstr>
      <vt:lpstr>Switch - Case statement </vt:lpstr>
      <vt:lpstr>Iterative Loops</vt:lpstr>
      <vt:lpstr>For - in Loop</vt:lpstr>
      <vt:lpstr>For - in Loop</vt:lpstr>
      <vt:lpstr>While Loop</vt:lpstr>
      <vt:lpstr>While Loop</vt:lpstr>
      <vt:lpstr>do-while/repeat while Loop</vt:lpstr>
      <vt:lpstr>do-while/repeat while Loop</vt:lpstr>
      <vt:lpstr>Arrays and Tuples</vt:lpstr>
      <vt:lpstr>Subscripts &amp; Arrays</vt:lpstr>
      <vt:lpstr>Subscripts</vt:lpstr>
      <vt:lpstr>Subscripts</vt:lpstr>
      <vt:lpstr>Subscripts</vt:lpstr>
      <vt:lpstr>Subscripts Example</vt:lpstr>
      <vt:lpstr>Subscripts Example</vt:lpstr>
      <vt:lpstr>Tuple</vt:lpstr>
      <vt:lpstr>Sets</vt:lpstr>
      <vt:lpstr>Sets</vt:lpstr>
      <vt:lpstr>Sets</vt:lpstr>
      <vt:lpstr>Functions</vt:lpstr>
      <vt:lpstr>Closures</vt:lpstr>
      <vt:lpstr>Structures</vt:lpstr>
      <vt:lpstr>Classes</vt:lpstr>
      <vt:lpstr>Inheritance</vt:lpstr>
      <vt:lpstr>Inheritance</vt:lpstr>
      <vt:lpstr>Protocols</vt:lpstr>
      <vt:lpstr>Extensions</vt:lpstr>
      <vt:lpstr>Extensions</vt:lpstr>
      <vt:lpstr>Generics</vt:lpstr>
      <vt:lpstr>Enumerations</vt:lpstr>
      <vt:lpstr>Enumerations</vt:lpstr>
      <vt:lpstr>Subscripting Dictionaries</vt:lpstr>
      <vt:lpstr>Subscripting Dictionaries</vt:lpstr>
      <vt:lpstr>Subscripting Dictionaries</vt:lpstr>
      <vt:lpstr>Subscripting Dictionaries</vt:lpstr>
      <vt:lpstr>Subscripting Dictionaries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dc:title>
  <dc:creator>Admin</dc:creator>
  <cp:lastModifiedBy>Arunachalam N</cp:lastModifiedBy>
  <cp:revision>189</cp:revision>
  <dcterms:created xsi:type="dcterms:W3CDTF">2019-12-17T04:15:46Z</dcterms:created>
  <dcterms:modified xsi:type="dcterms:W3CDTF">2022-09-20T11:59:00Z</dcterms:modified>
</cp:coreProperties>
</file>