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7" r:id="rId2"/>
    <p:sldId id="258" r:id="rId3"/>
    <p:sldId id="259" r:id="rId4"/>
    <p:sldId id="260" r:id="rId5"/>
    <p:sldId id="261" r:id="rId6"/>
    <p:sldId id="320" r:id="rId7"/>
    <p:sldId id="317" r:id="rId8"/>
    <p:sldId id="318" r:id="rId9"/>
    <p:sldId id="319" r:id="rId10"/>
    <p:sldId id="262" r:id="rId11"/>
    <p:sldId id="263" r:id="rId12"/>
    <p:sldId id="274" r:id="rId13"/>
    <p:sldId id="275" r:id="rId14"/>
    <p:sldId id="276" r:id="rId15"/>
    <p:sldId id="277" r:id="rId16"/>
    <p:sldId id="278" r:id="rId17"/>
    <p:sldId id="279" r:id="rId18"/>
    <p:sldId id="280" r:id="rId19"/>
    <p:sldId id="264" r:id="rId20"/>
    <p:sldId id="265" r:id="rId21"/>
    <p:sldId id="266" r:id="rId22"/>
    <p:sldId id="267" r:id="rId23"/>
    <p:sldId id="268" r:id="rId24"/>
    <p:sldId id="269" r:id="rId25"/>
    <p:sldId id="270" r:id="rId26"/>
    <p:sldId id="282" r:id="rId27"/>
    <p:sldId id="283" r:id="rId28"/>
    <p:sldId id="285" r:id="rId29"/>
    <p:sldId id="286" r:id="rId30"/>
    <p:sldId id="287" r:id="rId31"/>
    <p:sldId id="288" r:id="rId32"/>
    <p:sldId id="281" r:id="rId33"/>
    <p:sldId id="271" r:id="rId34"/>
    <p:sldId id="272" r:id="rId35"/>
    <p:sldId id="273" r:id="rId36"/>
    <p:sldId id="284"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15" r:id="rId57"/>
    <p:sldId id="308" r:id="rId58"/>
    <p:sldId id="309" r:id="rId59"/>
    <p:sldId id="310" r:id="rId60"/>
    <p:sldId id="311" r:id="rId61"/>
    <p:sldId id="316" r:id="rId62"/>
    <p:sldId id="312" r:id="rId63"/>
    <p:sldId id="313" r:id="rId64"/>
    <p:sldId id="314"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1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theme" Target="theme/theme1.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presProps" Target="presProps.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tableStyles" Target="tableStyle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D4EBD-F63D-4051-BE0A-BACDBEC863A8}" type="datetimeFigureOut">
              <a:rPr lang="en-US" smtClean="0"/>
              <a:pPr/>
              <a:t>10/11/2022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56CCF-C1D2-4644-A8E8-105839367FA3}" type="slidenum">
              <a:rPr lang="en-US" smtClean="0"/>
              <a:pPr/>
              <a:t>‹#›</a:t>
            </a:fld>
            <a:endParaRPr lang="en-US"/>
          </a:p>
        </p:txBody>
      </p:sp>
    </p:spTree>
    <p:extLst>
      <p:ext uri="{BB962C8B-B14F-4D97-AF65-F5344CB8AC3E}">
        <p14:creationId xmlns:p14="http://schemas.microsoft.com/office/powerpoint/2010/main" val="176651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ED547B-29A5-4DDE-B844-9EE01CA30A8F}" type="datetime1">
              <a:rPr lang="en-US" smtClean="0"/>
              <a:pPr/>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04E00C-C7C4-4065-B335-352E4776BAD2}" type="datetime1">
              <a:rPr lang="en-US" smtClean="0"/>
              <a:pPr/>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A1970-6C19-4732-A79F-15E68F8B4048}" type="datetime1">
              <a:rPr lang="en-US" smtClean="0"/>
              <a:pPr/>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824E1-FAA2-4D51-847D-48B51CE8DDE8}" type="datetime1">
              <a:rPr lang="en-US" smtClean="0"/>
              <a:pPr/>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66B68B-D039-45C9-A5D6-658E73BE1A94}" type="datetime1">
              <a:rPr lang="en-US" smtClean="0"/>
              <a:pPr/>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1BBFFB-6C55-4360-957A-E23EEAD6D2FD}" type="datetime1">
              <a:rPr lang="en-US" smtClean="0"/>
              <a:pPr/>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0731FE-1828-4F3C-9BDF-19FF4F4B9984}" type="datetime1">
              <a:rPr lang="en-US" smtClean="0"/>
              <a:pPr/>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B38B0C-02AB-49B1-B20E-E8C8849FDABC}" type="datetime1">
              <a:rPr lang="en-US" smtClean="0"/>
              <a:pPr/>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A3236-D55A-45F2-BAD7-FC81B96530E9}" type="datetime1">
              <a:rPr lang="en-US" smtClean="0"/>
              <a:pPr/>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F3BA4-6CD8-49E5-92DD-BD17448D21D8}" type="datetime1">
              <a:rPr lang="en-US" smtClean="0"/>
              <a:pPr/>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EB4794-BB1E-4F7F-81AB-408430B8B473}" type="datetime1">
              <a:rPr lang="en-US" smtClean="0"/>
              <a:pPr/>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FC601-BDF2-4DC7-A1C9-DFAE8D59EA46}" type="datetime1">
              <a:rPr lang="en-US" smtClean="0"/>
              <a:pPr/>
              <a:t>10/11/2022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71E9E-17A7-4356-BB16-F7D293C4A57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447800"/>
            <a:ext cx="7772400" cy="4270374"/>
          </a:xfrm>
        </p:spPr>
        <p:txBody>
          <a:bodyPr>
            <a:normAutofit/>
          </a:bodyPr>
          <a:lstStyle/>
          <a:p>
            <a:r>
              <a:rPr lang="en-IN" b="1" dirty="0">
                <a:solidFill>
                  <a:srgbClr val="FF0000"/>
                </a:solidFill>
              </a:rPr>
              <a:t>18CSO107T</a:t>
            </a:r>
            <a:r>
              <a:rPr lang="en-US" b="1" dirty="0">
                <a:solidFill>
                  <a:srgbClr val="FF0000"/>
                </a:solidFill>
                <a:latin typeface="Times New Roman" pitchFamily="18" charset="0"/>
                <a:cs typeface="Times New Roman" pitchFamily="18" charset="0"/>
              </a:rPr>
              <a:t>- </a:t>
            </a:r>
            <a:r>
              <a:rPr lang="en-IN" b="1" dirty="0">
                <a:solidFill>
                  <a:srgbClr val="FF0000"/>
                </a:solidFill>
              </a:rPr>
              <a:t>IOS DEVELOPMENT</a:t>
            </a:r>
            <a:br>
              <a:rPr lang="en-IN" dirty="0">
                <a:solidFill>
                  <a:srgbClr val="FF0000"/>
                </a:solidFill>
              </a:rPr>
            </a:br>
            <a:br>
              <a:rPr lang="en-IN" dirty="0">
                <a:solidFill>
                  <a:srgbClr val="FF0000"/>
                </a:solidFill>
              </a:rPr>
            </a:br>
            <a:r>
              <a:rPr lang="en-IN" dirty="0">
                <a:solidFill>
                  <a:srgbClr val="7030A0"/>
                </a:solidFill>
              </a:rPr>
              <a:t>Unit – 3 (Part – 1)</a:t>
            </a:r>
            <a:endParaRPr lang="en-US" b="1" dirty="0">
              <a:solidFill>
                <a:srgbClr val="7030A0"/>
              </a:solidFill>
              <a:latin typeface="Times New Roman" pitchFamily="18" charset="0"/>
              <a:cs typeface="Times New Roman" pitchFamily="18" charset="0"/>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Tree>
    <p:extLst>
      <p:ext uri="{BB962C8B-B14F-4D97-AF65-F5344CB8AC3E}">
        <p14:creationId xmlns:p14="http://schemas.microsoft.com/office/powerpoint/2010/main" val="2972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Anchors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fontScale="92500" lnSpcReduction="10000"/>
          </a:bodyPr>
          <a:lstStyle/>
          <a:p>
            <a:r>
              <a:rPr lang="en-US" dirty="0"/>
              <a:t>Auto Layout has undergone quite a lot of changes and improvements over the years, in particular with the introduction of </a:t>
            </a:r>
            <a:r>
              <a:rPr lang="en-US" b="1" dirty="0"/>
              <a:t>layout anchors </a:t>
            </a:r>
            <a:r>
              <a:rPr lang="en-US" dirty="0"/>
              <a:t>in iOS 9.</a:t>
            </a:r>
          </a:p>
          <a:p>
            <a:r>
              <a:rPr lang="en-US" dirty="0"/>
              <a:t>When building layouts using Auto Layout, we no longer manually calculate the positions and sizes of our views — and instead use a </a:t>
            </a:r>
            <a:r>
              <a:rPr lang="en-US" b="1" dirty="0"/>
              <a:t>constraint-based API </a:t>
            </a:r>
            <a:r>
              <a:rPr lang="en-US" dirty="0"/>
              <a:t>to have the system perform those calculations on our behalf, by evaluating the constraints we have defined.</a:t>
            </a:r>
          </a:p>
          <a:p>
            <a:r>
              <a:rPr lang="en-US" dirty="0"/>
              <a:t>Since this is done automatically whenever a layout condition — such as the </a:t>
            </a:r>
            <a:r>
              <a:rPr lang="en-US" b="1" dirty="0"/>
              <a:t>rotation of the device </a:t>
            </a:r>
            <a:r>
              <a:rPr lang="en-US" dirty="0"/>
              <a:t>— changes, supporting all the various devices iOS and </a:t>
            </a:r>
            <a:r>
              <a:rPr lang="en-US" dirty="0" err="1"/>
              <a:t>macOS</a:t>
            </a:r>
            <a:r>
              <a:rPr lang="en-US" dirty="0"/>
              <a:t> runs on becomes much easier </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1233352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Anchors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r>
              <a:rPr lang="en-US" b="1" dirty="0"/>
              <a:t>Anchors </a:t>
            </a:r>
            <a:r>
              <a:rPr lang="en-US" dirty="0"/>
              <a:t>are </a:t>
            </a:r>
            <a:r>
              <a:rPr lang="en-US" b="1" dirty="0"/>
              <a:t>properties on the view </a:t>
            </a:r>
            <a:r>
              <a:rPr lang="en-US" dirty="0"/>
              <a:t>that correspond to attributes that you might want to </a:t>
            </a:r>
            <a:r>
              <a:rPr lang="en-US" b="1" dirty="0"/>
              <a:t>constrain to an anchor on another view</a:t>
            </a:r>
            <a:r>
              <a:rPr lang="en-US" dirty="0"/>
              <a:t>. </a:t>
            </a:r>
          </a:p>
          <a:p>
            <a:r>
              <a:rPr lang="en-US" dirty="0"/>
              <a:t>For example, you might constrain the leading anchor of one view to the leading anchor of another view.</a:t>
            </a:r>
          </a:p>
          <a:p>
            <a:r>
              <a:rPr lang="en-US" dirty="0"/>
              <a:t>This would have the effect of the two views’ leading edges being </a:t>
            </a:r>
            <a:r>
              <a:rPr lang="en-IN" dirty="0"/>
              <a:t>aligned.</a:t>
            </a:r>
            <a:endParaRPr lang="en-US"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271586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Anchors</a:t>
            </a:r>
            <a:endParaRPr lang="en-US" sz="3200" dirty="0">
              <a:solidFill>
                <a:srgbClr val="FF0000"/>
              </a:solidFill>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2"/>
          <a:stretch>
            <a:fillRect/>
          </a:stretch>
        </p:blipFill>
        <p:spPr>
          <a:xfrm>
            <a:off x="685800" y="1600200"/>
            <a:ext cx="8305800" cy="4572000"/>
          </a:xfrm>
          <a:prstGeom prst="rect">
            <a:avLst/>
          </a:prstGeom>
        </p:spPr>
      </p:pic>
      <p:pic>
        <p:nvPicPr>
          <p:cNvPr id="4" name="Picture 3" descr="download.png"/>
          <p:cNvPicPr>
            <a:picLocks noChangeAspect="1"/>
          </p:cNvPicPr>
          <p:nvPr/>
        </p:nvPicPr>
        <p:blipFill>
          <a:blip r:embed="rId3"/>
          <a:stretch>
            <a:fillRect/>
          </a:stretch>
        </p:blipFill>
        <p:spPr>
          <a:xfrm>
            <a:off x="6457950" y="0"/>
            <a:ext cx="2686050" cy="982661"/>
          </a:xfrm>
          <a:prstGeom prst="rect">
            <a:avLst/>
          </a:prstGeom>
        </p:spPr>
      </p:pic>
    </p:spTree>
    <p:extLst>
      <p:ext uri="{BB962C8B-B14F-4D97-AF65-F5344CB8AC3E}">
        <p14:creationId xmlns:p14="http://schemas.microsoft.com/office/powerpoint/2010/main" val="85087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Anchors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228600" y="1143000"/>
            <a:ext cx="8763000" cy="5562600"/>
          </a:xfrm>
        </p:spPr>
        <p:txBody>
          <a:bodyPr>
            <a:normAutofit fontScale="92500" lnSpcReduction="10000"/>
          </a:bodyPr>
          <a:lstStyle/>
          <a:p>
            <a:r>
              <a:rPr lang="en-US" dirty="0"/>
              <a:t>Many Anchors are available in </a:t>
            </a:r>
            <a:r>
              <a:rPr lang="en-US" dirty="0" err="1"/>
              <a:t>UIView</a:t>
            </a:r>
            <a:r>
              <a:rPr lang="en-US" dirty="0"/>
              <a:t> and </a:t>
            </a:r>
            <a:r>
              <a:rPr lang="en-US" dirty="0" err="1"/>
              <a:t>NSView</a:t>
            </a:r>
            <a:endParaRPr lang="en-US" dirty="0"/>
          </a:p>
          <a:p>
            <a:pPr lvl="1"/>
            <a:r>
              <a:rPr lang="en-IN" dirty="0" err="1"/>
              <a:t>widthAnchor</a:t>
            </a:r>
            <a:r>
              <a:rPr lang="en-IN" dirty="0"/>
              <a:t>.</a:t>
            </a:r>
          </a:p>
          <a:p>
            <a:pPr lvl="1"/>
            <a:r>
              <a:rPr lang="en-IN" dirty="0" err="1"/>
              <a:t>heightAnchor</a:t>
            </a:r>
            <a:r>
              <a:rPr lang="en-IN" dirty="0"/>
              <a:t>.</a:t>
            </a:r>
          </a:p>
          <a:p>
            <a:pPr lvl="1"/>
            <a:r>
              <a:rPr lang="en-IN" dirty="0" err="1"/>
              <a:t>topAnchor</a:t>
            </a:r>
            <a:r>
              <a:rPr lang="en-IN" dirty="0"/>
              <a:t>.</a:t>
            </a:r>
          </a:p>
          <a:p>
            <a:pPr lvl="1"/>
            <a:r>
              <a:rPr lang="en-IN" dirty="0" err="1"/>
              <a:t>bottomAnchor</a:t>
            </a:r>
            <a:r>
              <a:rPr lang="en-IN" dirty="0"/>
              <a:t>.</a:t>
            </a:r>
          </a:p>
          <a:p>
            <a:pPr lvl="1"/>
            <a:r>
              <a:rPr lang="en-IN" dirty="0" err="1"/>
              <a:t>leadingAnchor</a:t>
            </a:r>
            <a:r>
              <a:rPr lang="en-IN" dirty="0"/>
              <a:t>.</a:t>
            </a:r>
          </a:p>
          <a:p>
            <a:pPr lvl="1"/>
            <a:r>
              <a:rPr lang="en-IN" dirty="0" err="1"/>
              <a:t>trailingAnchor</a:t>
            </a:r>
            <a:r>
              <a:rPr lang="en-IN" dirty="0"/>
              <a:t>.</a:t>
            </a:r>
          </a:p>
          <a:p>
            <a:pPr lvl="1"/>
            <a:r>
              <a:rPr lang="en-IN" dirty="0" err="1"/>
              <a:t>leftAnchor</a:t>
            </a:r>
            <a:r>
              <a:rPr lang="en-IN" dirty="0"/>
              <a:t>.</a:t>
            </a:r>
          </a:p>
          <a:p>
            <a:pPr lvl="1"/>
            <a:r>
              <a:rPr lang="en-IN" dirty="0" err="1"/>
              <a:t>rightAnchor</a:t>
            </a:r>
            <a:r>
              <a:rPr lang="en-IN" dirty="0"/>
              <a:t>.</a:t>
            </a:r>
          </a:p>
          <a:p>
            <a:r>
              <a:rPr lang="en-US" dirty="0"/>
              <a:t>These properties correspond to an </a:t>
            </a:r>
            <a:r>
              <a:rPr lang="en-US" b="1" dirty="0" err="1"/>
              <a:t>NSLayoutAnchor</a:t>
            </a:r>
            <a:r>
              <a:rPr lang="en-US" dirty="0"/>
              <a:t> subclass. For example, the </a:t>
            </a:r>
            <a:r>
              <a:rPr lang="en-US" b="1" dirty="0" err="1"/>
              <a:t>bottomAnchor</a:t>
            </a:r>
            <a:r>
              <a:rPr lang="en-US" dirty="0"/>
              <a:t> property of a view is of type </a:t>
            </a:r>
            <a:r>
              <a:rPr lang="en-US" b="1" dirty="0" err="1"/>
              <a:t>NSLayoutYAxisAnchor</a:t>
            </a:r>
            <a:r>
              <a:rPr lang="en-US" dirty="0"/>
              <a:t>.</a:t>
            </a:r>
            <a:endParaRPr lang="en-IN" dirty="0"/>
          </a:p>
          <a:p>
            <a:endParaRPr lang="en-IN" dirty="0"/>
          </a:p>
        </p:txBody>
      </p:sp>
    </p:spTree>
    <p:extLst>
      <p:ext uri="{BB962C8B-B14F-4D97-AF65-F5344CB8AC3E}">
        <p14:creationId xmlns:p14="http://schemas.microsoft.com/office/powerpoint/2010/main" val="105925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Anchors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228600" y="1143000"/>
            <a:ext cx="8763000" cy="5562600"/>
          </a:xfrm>
        </p:spPr>
        <p:txBody>
          <a:bodyPr>
            <a:normAutofit fontScale="85000" lnSpcReduction="10000"/>
          </a:bodyPr>
          <a:lstStyle/>
          <a:p>
            <a:r>
              <a:rPr lang="en-US" dirty="0"/>
              <a:t>In the </a:t>
            </a:r>
            <a:r>
              <a:rPr lang="en-US" b="1" dirty="0" err="1"/>
              <a:t>ViewController.swift</a:t>
            </a:r>
            <a:r>
              <a:rPr lang="en-US" dirty="0"/>
              <a:t> file, change the </a:t>
            </a:r>
            <a:r>
              <a:rPr lang="en-US" b="1" dirty="0" err="1"/>
              <a:t>viewDidLoad</a:t>
            </a:r>
            <a:r>
              <a:rPr lang="en-US" dirty="0"/>
              <a:t> method as follows:</a:t>
            </a:r>
          </a:p>
          <a:p>
            <a:pPr marL="0" indent="0">
              <a:buNone/>
            </a:pPr>
            <a:r>
              <a:rPr lang="en-IN" dirty="0"/>
              <a:t>	override </a:t>
            </a:r>
            <a:r>
              <a:rPr lang="en-IN" dirty="0" err="1"/>
              <a:t>func</a:t>
            </a:r>
            <a:r>
              <a:rPr lang="en-IN" dirty="0"/>
              <a:t> </a:t>
            </a:r>
            <a:r>
              <a:rPr lang="en-IN" dirty="0" err="1"/>
              <a:t>viewDidLoad</a:t>
            </a:r>
            <a:r>
              <a:rPr lang="en-IN" dirty="0"/>
              <a:t>() {</a:t>
            </a:r>
          </a:p>
          <a:p>
            <a:pPr marL="0" indent="0">
              <a:buNone/>
            </a:pPr>
            <a:r>
              <a:rPr lang="en-IN" dirty="0"/>
              <a:t>		</a:t>
            </a:r>
            <a:r>
              <a:rPr lang="en-IN" dirty="0" err="1"/>
              <a:t>super.viewDidLoad</a:t>
            </a:r>
            <a:r>
              <a:rPr lang="en-IN" dirty="0"/>
              <a:t>()</a:t>
            </a:r>
          </a:p>
          <a:p>
            <a:pPr marL="0" indent="0">
              <a:buNone/>
            </a:pPr>
            <a:r>
              <a:rPr lang="en-IN" dirty="0"/>
              <a:t>// 1.</a:t>
            </a:r>
          </a:p>
          <a:p>
            <a:pPr marL="0" indent="0">
              <a:buNone/>
            </a:pPr>
            <a:r>
              <a:rPr lang="en-IN" dirty="0"/>
              <a:t>		let </a:t>
            </a:r>
            <a:r>
              <a:rPr lang="en-IN" dirty="0" err="1"/>
              <a:t>firstButton</a:t>
            </a:r>
            <a:r>
              <a:rPr lang="en-IN" dirty="0"/>
              <a:t> = </a:t>
            </a:r>
            <a:r>
              <a:rPr lang="en-IN" dirty="0" err="1"/>
              <a:t>UIButton</a:t>
            </a:r>
            <a:r>
              <a:rPr lang="en-IN" dirty="0"/>
              <a:t>(type: .</a:t>
            </a:r>
            <a:r>
              <a:rPr lang="en-IN" dirty="0" err="1"/>
              <a:t>roundedRect</a:t>
            </a:r>
            <a:r>
              <a:rPr lang="en-IN" dirty="0"/>
              <a:t>)</a:t>
            </a:r>
          </a:p>
          <a:p>
            <a:pPr marL="0" indent="0">
              <a:buNone/>
            </a:pPr>
            <a:r>
              <a:rPr lang="en-IN" dirty="0"/>
              <a:t>		</a:t>
            </a:r>
            <a:r>
              <a:rPr lang="en-IN" dirty="0" err="1"/>
              <a:t>firstButton.setTitle</a:t>
            </a:r>
            <a:r>
              <a:rPr lang="en-IN" dirty="0"/>
              <a:t>("First", for: .normal)</a:t>
            </a:r>
          </a:p>
          <a:p>
            <a:pPr marL="0" indent="0">
              <a:buNone/>
            </a:pPr>
            <a:r>
              <a:rPr lang="en-IN" dirty="0"/>
              <a:t>		</a:t>
            </a:r>
            <a:r>
              <a:rPr lang="en-IN" dirty="0" err="1"/>
              <a:t>firstButton.sizeToFit</a:t>
            </a:r>
            <a:r>
              <a:rPr lang="en-IN" dirty="0"/>
              <a:t>()</a:t>
            </a:r>
          </a:p>
          <a:p>
            <a:pPr marL="0" indent="0">
              <a:buNone/>
            </a:pPr>
            <a:r>
              <a:rPr lang="en-IN" dirty="0"/>
              <a:t>		</a:t>
            </a:r>
            <a:r>
              <a:rPr lang="en-IN" dirty="0" err="1"/>
              <a:t>firstButton.backgroundColor</a:t>
            </a:r>
            <a:r>
              <a:rPr lang="en-IN" dirty="0"/>
              <a:t> = .green</a:t>
            </a:r>
          </a:p>
          <a:p>
            <a:pPr marL="0" indent="0">
              <a:buNone/>
            </a:pPr>
            <a:r>
              <a:rPr lang="en-IN" dirty="0"/>
              <a:t>		</a:t>
            </a:r>
            <a:r>
              <a:rPr lang="en-IN" dirty="0" err="1"/>
              <a:t>firstButton.tintColor</a:t>
            </a:r>
            <a:r>
              <a:rPr lang="en-IN" dirty="0"/>
              <a:t> = .black</a:t>
            </a:r>
          </a:p>
          <a:p>
            <a:pPr marL="0" indent="0">
              <a:buNone/>
            </a:pPr>
            <a:r>
              <a:rPr lang="en-IN" dirty="0" err="1"/>
              <a:t>firstButton.translatesAutoresizingMaskIntoConstraints</a:t>
            </a:r>
            <a:r>
              <a:rPr lang="en-IN" dirty="0"/>
              <a:t> = false</a:t>
            </a:r>
          </a:p>
          <a:p>
            <a:pPr marL="0" indent="0">
              <a:buNone/>
            </a:pPr>
            <a:r>
              <a:rPr lang="en-IN" dirty="0"/>
              <a:t>		</a:t>
            </a:r>
            <a:r>
              <a:rPr lang="en-IN" dirty="0" err="1"/>
              <a:t>view.addSubview</a:t>
            </a:r>
            <a:r>
              <a:rPr lang="en-IN" dirty="0"/>
              <a:t>(</a:t>
            </a:r>
            <a:r>
              <a:rPr lang="en-IN" dirty="0" err="1"/>
              <a:t>firstButton</a:t>
            </a:r>
            <a:r>
              <a:rPr lang="en-IN" dirty="0"/>
              <a:t>)</a:t>
            </a:r>
          </a:p>
        </p:txBody>
      </p:sp>
    </p:spTree>
    <p:extLst>
      <p:ext uri="{BB962C8B-B14F-4D97-AF65-F5344CB8AC3E}">
        <p14:creationId xmlns:p14="http://schemas.microsoft.com/office/powerpoint/2010/main" val="393111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Anchors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228600" y="862084"/>
            <a:ext cx="8763000" cy="5562600"/>
          </a:xfrm>
        </p:spPr>
        <p:txBody>
          <a:bodyPr>
            <a:noAutofit/>
          </a:bodyPr>
          <a:lstStyle/>
          <a:p>
            <a:pPr marL="0" indent="0">
              <a:buNone/>
            </a:pPr>
            <a:r>
              <a:rPr lang="en-IN" sz="2000" dirty="0"/>
              <a:t>// 2.</a:t>
            </a:r>
          </a:p>
          <a:p>
            <a:pPr marL="0" indent="0">
              <a:buNone/>
            </a:pPr>
            <a:r>
              <a:rPr lang="en-IN" sz="2400" dirty="0"/>
              <a:t>    </a:t>
            </a:r>
            <a:r>
              <a:rPr lang="en-IN" sz="2400" dirty="0" err="1"/>
              <a:t>firstButton.topAnchor.constraint</a:t>
            </a:r>
            <a:r>
              <a:rPr lang="en-IN" sz="2400" dirty="0"/>
              <a:t>(</a:t>
            </a:r>
            <a:r>
              <a:rPr lang="en-IN" sz="2400" dirty="0" err="1"/>
              <a:t>equalTo</a:t>
            </a:r>
            <a:r>
              <a:rPr lang="en-IN" sz="2400" dirty="0"/>
              <a:t>: </a:t>
            </a:r>
            <a:r>
              <a:rPr lang="en-IN" sz="2400" dirty="0" err="1"/>
              <a:t>view.topAnchor</a:t>
            </a:r>
            <a:r>
              <a:rPr lang="en-IN" sz="2400" dirty="0"/>
              <a:t>, constant: 100).</a:t>
            </a:r>
            <a:r>
              <a:rPr lang="en-IN" sz="2400" dirty="0" err="1"/>
              <a:t>isActive</a:t>
            </a:r>
            <a:r>
              <a:rPr lang="en-IN" sz="2400" dirty="0"/>
              <a:t> = true</a:t>
            </a:r>
          </a:p>
          <a:p>
            <a:pPr marL="0" indent="0">
              <a:buNone/>
            </a:pPr>
            <a:r>
              <a:rPr lang="en-IN" sz="2400" dirty="0"/>
              <a:t>    </a:t>
            </a:r>
            <a:r>
              <a:rPr lang="en-IN" sz="2400" dirty="0" err="1"/>
              <a:t>firstButton.leadingAnchor.constraint</a:t>
            </a:r>
            <a:r>
              <a:rPr lang="en-IN" sz="2400" dirty="0"/>
              <a:t>(</a:t>
            </a:r>
            <a:r>
              <a:rPr lang="en-IN" sz="2400" dirty="0" err="1"/>
              <a:t>equalTo</a:t>
            </a:r>
            <a:r>
              <a:rPr lang="en-IN" sz="2400" dirty="0"/>
              <a:t>: </a:t>
            </a:r>
            <a:r>
              <a:rPr lang="en-IN" sz="2400" dirty="0" err="1"/>
              <a:t>view.leadingAnchor</a:t>
            </a:r>
            <a:r>
              <a:rPr lang="en-IN" sz="2400" dirty="0"/>
              <a:t>, constant: 50).</a:t>
            </a:r>
            <a:r>
              <a:rPr lang="en-IN" sz="2400" dirty="0" err="1"/>
              <a:t>isActive</a:t>
            </a:r>
            <a:r>
              <a:rPr lang="en-IN" sz="2400" dirty="0"/>
              <a:t> = true</a:t>
            </a:r>
          </a:p>
          <a:p>
            <a:pPr marL="0" indent="0">
              <a:buNone/>
            </a:pPr>
            <a:r>
              <a:rPr lang="en-IN" sz="2400" dirty="0"/>
              <a:t>// 3.</a:t>
            </a:r>
          </a:p>
          <a:p>
            <a:pPr marL="0" indent="0">
              <a:buNone/>
            </a:pPr>
            <a:r>
              <a:rPr lang="en-IN" sz="2400" dirty="0"/>
              <a:t>    let </a:t>
            </a:r>
            <a:r>
              <a:rPr lang="en-IN" sz="2400" dirty="0" err="1"/>
              <a:t>secondButton</a:t>
            </a:r>
            <a:r>
              <a:rPr lang="en-IN" sz="2400" dirty="0"/>
              <a:t> = </a:t>
            </a:r>
            <a:r>
              <a:rPr lang="en-IN" sz="2400" dirty="0" err="1"/>
              <a:t>UIButton</a:t>
            </a:r>
            <a:r>
              <a:rPr lang="en-IN" sz="2400" dirty="0"/>
              <a:t>(type: .</a:t>
            </a:r>
            <a:r>
              <a:rPr lang="en-IN" sz="2400" dirty="0" err="1"/>
              <a:t>roundedRect</a:t>
            </a:r>
            <a:r>
              <a:rPr lang="en-IN" sz="2400" dirty="0"/>
              <a:t>)</a:t>
            </a:r>
          </a:p>
          <a:p>
            <a:pPr marL="0" indent="0">
              <a:buNone/>
            </a:pPr>
            <a:r>
              <a:rPr lang="en-IN" sz="2400" dirty="0"/>
              <a:t>    </a:t>
            </a:r>
            <a:r>
              <a:rPr lang="en-IN" sz="2400" dirty="0" err="1"/>
              <a:t>secondButton.setTitle</a:t>
            </a:r>
            <a:r>
              <a:rPr lang="en-IN" sz="2400" dirty="0"/>
              <a:t>("Second", for: .normal)</a:t>
            </a:r>
          </a:p>
          <a:p>
            <a:pPr marL="0" indent="0">
              <a:buNone/>
            </a:pPr>
            <a:r>
              <a:rPr lang="en-IN" sz="2400" dirty="0"/>
              <a:t>    </a:t>
            </a:r>
            <a:r>
              <a:rPr lang="en-IN" sz="2400" dirty="0" err="1"/>
              <a:t>secondButton.sizeToFit</a:t>
            </a:r>
            <a:r>
              <a:rPr lang="en-IN" sz="2400" dirty="0"/>
              <a:t>()</a:t>
            </a:r>
          </a:p>
          <a:p>
            <a:pPr marL="0" indent="0">
              <a:buNone/>
            </a:pPr>
            <a:r>
              <a:rPr lang="en-IN" sz="2400" dirty="0"/>
              <a:t>    </a:t>
            </a:r>
            <a:r>
              <a:rPr lang="en-IN" sz="2400" dirty="0" err="1"/>
              <a:t>secondButton.backgroundColor</a:t>
            </a:r>
            <a:r>
              <a:rPr lang="en-IN" sz="2400" dirty="0"/>
              <a:t> = .yellow</a:t>
            </a:r>
          </a:p>
          <a:p>
            <a:pPr marL="0" indent="0">
              <a:buNone/>
            </a:pPr>
            <a:r>
              <a:rPr lang="en-IN" sz="2400" dirty="0"/>
              <a:t>    </a:t>
            </a:r>
            <a:r>
              <a:rPr lang="en-IN" sz="2400" dirty="0" err="1"/>
              <a:t>secondButton.tintColor</a:t>
            </a:r>
            <a:r>
              <a:rPr lang="en-IN" sz="2400" dirty="0"/>
              <a:t> = .black</a:t>
            </a:r>
          </a:p>
          <a:p>
            <a:pPr marL="0" indent="0">
              <a:buNone/>
            </a:pPr>
            <a:r>
              <a:rPr lang="en-IN" sz="2400" dirty="0"/>
              <a:t>    </a:t>
            </a:r>
            <a:r>
              <a:rPr lang="en-IN" sz="2400" dirty="0" err="1"/>
              <a:t>secondButton.translatesAutoresizingMaskIntoConstraints</a:t>
            </a:r>
            <a:r>
              <a:rPr lang="en-IN" sz="2400" dirty="0"/>
              <a:t> = false</a:t>
            </a:r>
          </a:p>
          <a:p>
            <a:pPr marL="0" indent="0">
              <a:buNone/>
            </a:pPr>
            <a:r>
              <a:rPr lang="en-IN" sz="2400" dirty="0"/>
              <a:t>    </a:t>
            </a:r>
            <a:r>
              <a:rPr lang="en-IN" sz="2400" dirty="0" err="1"/>
              <a:t>view.addSubview</a:t>
            </a:r>
            <a:r>
              <a:rPr lang="en-IN" sz="2400" dirty="0"/>
              <a:t>(</a:t>
            </a:r>
            <a:r>
              <a:rPr lang="en-IN" sz="2400" dirty="0" err="1"/>
              <a:t>secondButton</a:t>
            </a:r>
            <a:r>
              <a:rPr lang="en-IN" sz="2400" dirty="0"/>
              <a:t>)</a:t>
            </a:r>
          </a:p>
        </p:txBody>
      </p:sp>
    </p:spTree>
    <p:extLst>
      <p:ext uri="{BB962C8B-B14F-4D97-AF65-F5344CB8AC3E}">
        <p14:creationId xmlns:p14="http://schemas.microsoft.com/office/powerpoint/2010/main" val="653809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Anchors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228600" y="862084"/>
            <a:ext cx="8763000" cy="5562600"/>
          </a:xfrm>
        </p:spPr>
        <p:txBody>
          <a:bodyPr>
            <a:noAutofit/>
          </a:bodyPr>
          <a:lstStyle/>
          <a:p>
            <a:pPr marL="0" indent="0">
              <a:buNone/>
            </a:pPr>
            <a:r>
              <a:rPr lang="en-IN" sz="2800" dirty="0"/>
              <a:t>// 4.</a:t>
            </a:r>
          </a:p>
          <a:p>
            <a:pPr marL="0" indent="0">
              <a:buNone/>
            </a:pPr>
            <a:r>
              <a:rPr lang="en-IN" sz="2800" dirty="0"/>
              <a:t>    </a:t>
            </a:r>
            <a:r>
              <a:rPr lang="en-IN" sz="2800" dirty="0" err="1"/>
              <a:t>secondButton.centerXAnchor.constraint</a:t>
            </a:r>
            <a:r>
              <a:rPr lang="en-IN" sz="2800" dirty="0"/>
              <a:t>(</a:t>
            </a:r>
            <a:r>
              <a:rPr lang="en-IN" sz="2800" dirty="0" err="1"/>
              <a:t>equalTo</a:t>
            </a:r>
            <a:r>
              <a:rPr lang="en-IN" sz="2800" dirty="0"/>
              <a:t>: </a:t>
            </a:r>
            <a:r>
              <a:rPr lang="en-IN" sz="2800" dirty="0" err="1"/>
              <a:t>view.centerXAnchor</a:t>
            </a:r>
            <a:r>
              <a:rPr lang="en-IN" sz="2800" dirty="0"/>
              <a:t>).</a:t>
            </a:r>
            <a:r>
              <a:rPr lang="en-IN" sz="2800" dirty="0" err="1"/>
              <a:t>isActive</a:t>
            </a:r>
            <a:r>
              <a:rPr lang="en-IN" sz="2800" dirty="0"/>
              <a:t> = true</a:t>
            </a:r>
          </a:p>
          <a:p>
            <a:pPr marL="0" indent="0">
              <a:buNone/>
            </a:pPr>
            <a:r>
              <a:rPr lang="en-IN" sz="2800" dirty="0"/>
              <a:t>    </a:t>
            </a:r>
            <a:r>
              <a:rPr lang="en-IN" sz="2800" dirty="0" err="1"/>
              <a:t>secondButton.bottomAnchor.constraint</a:t>
            </a:r>
            <a:r>
              <a:rPr lang="en-IN" sz="2800" dirty="0"/>
              <a:t>(</a:t>
            </a:r>
            <a:r>
              <a:rPr lang="en-IN" sz="2800" dirty="0" err="1"/>
              <a:t>equalTo</a:t>
            </a:r>
            <a:r>
              <a:rPr lang="en-IN" sz="2800" dirty="0"/>
              <a:t>: </a:t>
            </a:r>
            <a:r>
              <a:rPr lang="en-IN" sz="2800" dirty="0" err="1"/>
              <a:t>view.bottomAnchor</a:t>
            </a:r>
            <a:r>
              <a:rPr lang="en-IN" sz="2800" dirty="0"/>
              <a:t>, constant: -100).</a:t>
            </a:r>
            <a:r>
              <a:rPr lang="en-IN" sz="2800" dirty="0" err="1"/>
              <a:t>isActive</a:t>
            </a:r>
            <a:r>
              <a:rPr lang="en-IN" sz="2800" dirty="0"/>
              <a:t> = true</a:t>
            </a:r>
          </a:p>
          <a:p>
            <a:pPr marL="0" indent="0">
              <a:buNone/>
            </a:pPr>
            <a:r>
              <a:rPr lang="en-IN" sz="2800" dirty="0"/>
              <a:t>    }</a:t>
            </a:r>
          </a:p>
        </p:txBody>
      </p:sp>
    </p:spTree>
    <p:extLst>
      <p:ext uri="{BB962C8B-B14F-4D97-AF65-F5344CB8AC3E}">
        <p14:creationId xmlns:p14="http://schemas.microsoft.com/office/powerpoint/2010/main" val="251530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Anchors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228600" y="862084"/>
            <a:ext cx="8763000" cy="5843516"/>
          </a:xfrm>
        </p:spPr>
        <p:txBody>
          <a:bodyPr>
            <a:noAutofit/>
          </a:bodyPr>
          <a:lstStyle/>
          <a:p>
            <a:pPr marL="0" indent="0">
              <a:buNone/>
            </a:pPr>
            <a:r>
              <a:rPr lang="en-US" sz="2800" dirty="0"/>
              <a:t>1. an </a:t>
            </a:r>
            <a:r>
              <a:rPr lang="en-US" sz="2800" dirty="0" err="1"/>
              <a:t>UIButton</a:t>
            </a:r>
            <a:r>
              <a:rPr lang="en-US" sz="2800" dirty="0"/>
              <a:t> with a </a:t>
            </a:r>
            <a:r>
              <a:rPr lang="en-US" sz="2800" b="1" dirty="0" err="1"/>
              <a:t>backgroundcolor</a:t>
            </a:r>
            <a:r>
              <a:rPr lang="en-US" sz="2800" dirty="0"/>
              <a:t> of </a:t>
            </a:r>
            <a:r>
              <a:rPr lang="en-US" sz="2800" b="1" dirty="0"/>
              <a:t>green</a:t>
            </a:r>
            <a:r>
              <a:rPr lang="en-US" sz="2800" dirty="0"/>
              <a:t> and a </a:t>
            </a:r>
            <a:r>
              <a:rPr lang="en-US" sz="2800" b="1" dirty="0"/>
              <a:t>title </a:t>
            </a:r>
            <a:r>
              <a:rPr lang="en-US" sz="2800" dirty="0"/>
              <a:t>of “</a:t>
            </a:r>
            <a:r>
              <a:rPr lang="en-US" sz="2800" b="1" dirty="0"/>
              <a:t>First</a:t>
            </a:r>
            <a:r>
              <a:rPr lang="en-US" sz="2800" dirty="0"/>
              <a:t>” is added to the main view.</a:t>
            </a:r>
          </a:p>
          <a:p>
            <a:pPr marL="0" indent="0">
              <a:buNone/>
            </a:pPr>
            <a:r>
              <a:rPr lang="en-US" sz="2800" dirty="0"/>
              <a:t>2. Using the </a:t>
            </a:r>
            <a:r>
              <a:rPr lang="en-US" sz="2800" b="1" dirty="0"/>
              <a:t>top</a:t>
            </a:r>
            <a:r>
              <a:rPr lang="en-US" sz="2800" dirty="0"/>
              <a:t>- and the </a:t>
            </a:r>
            <a:r>
              <a:rPr lang="en-US" sz="2800" b="1" dirty="0"/>
              <a:t>leading layout anchor </a:t>
            </a:r>
            <a:r>
              <a:rPr lang="en-US" sz="2800" dirty="0"/>
              <a:t>the button is positioned </a:t>
            </a:r>
            <a:r>
              <a:rPr lang="en-US" sz="2800" b="1" dirty="0"/>
              <a:t>100 point </a:t>
            </a:r>
            <a:r>
              <a:rPr lang="en-US" sz="2800" dirty="0"/>
              <a:t>from the top and </a:t>
            </a:r>
            <a:r>
              <a:rPr lang="en-US" sz="2800" b="1" dirty="0"/>
              <a:t>5p points </a:t>
            </a:r>
            <a:r>
              <a:rPr lang="en-US" sz="2800" dirty="0"/>
              <a:t>to the left of the main view</a:t>
            </a:r>
          </a:p>
          <a:p>
            <a:pPr marL="0" indent="0">
              <a:buNone/>
            </a:pPr>
            <a:r>
              <a:rPr lang="en-US" sz="2800" dirty="0"/>
              <a:t>3. an </a:t>
            </a:r>
            <a:r>
              <a:rPr lang="en-US" sz="2800" dirty="0" err="1"/>
              <a:t>UIButton</a:t>
            </a:r>
            <a:r>
              <a:rPr lang="en-US" sz="2800" dirty="0"/>
              <a:t> with a </a:t>
            </a:r>
            <a:r>
              <a:rPr lang="en-US" sz="2800" b="1" dirty="0" err="1"/>
              <a:t>backgroundcolor</a:t>
            </a:r>
            <a:r>
              <a:rPr lang="en-US" sz="2800" dirty="0"/>
              <a:t> of </a:t>
            </a:r>
            <a:r>
              <a:rPr lang="en-US" sz="2800" b="1" dirty="0"/>
              <a:t>yellow</a:t>
            </a:r>
            <a:r>
              <a:rPr lang="en-US" sz="2800" dirty="0"/>
              <a:t> and a </a:t>
            </a:r>
            <a:r>
              <a:rPr lang="en-US" sz="2800" b="1" dirty="0"/>
              <a:t>title </a:t>
            </a:r>
            <a:r>
              <a:rPr lang="en-US" sz="2800" dirty="0"/>
              <a:t>of “</a:t>
            </a:r>
            <a:r>
              <a:rPr lang="en-US" sz="2800" b="1" dirty="0"/>
              <a:t>Second</a:t>
            </a:r>
            <a:r>
              <a:rPr lang="en-US" sz="2800" dirty="0"/>
              <a:t>” is added to the main view.</a:t>
            </a:r>
          </a:p>
          <a:p>
            <a:pPr marL="0" indent="0">
              <a:buNone/>
            </a:pPr>
            <a:r>
              <a:rPr lang="en-US" sz="2800" dirty="0"/>
              <a:t>4. Using the </a:t>
            </a:r>
            <a:r>
              <a:rPr lang="en-US" sz="2800" b="1" dirty="0"/>
              <a:t>bottom</a:t>
            </a:r>
            <a:r>
              <a:rPr lang="en-US" sz="2800" dirty="0"/>
              <a:t>- and </a:t>
            </a:r>
            <a:r>
              <a:rPr lang="en-US" sz="2800" b="1" dirty="0"/>
              <a:t>the </a:t>
            </a:r>
            <a:r>
              <a:rPr lang="en-US" sz="2800" b="1" dirty="0" err="1"/>
              <a:t>centerX</a:t>
            </a:r>
            <a:r>
              <a:rPr lang="en-US" sz="2800" b="1" dirty="0"/>
              <a:t> </a:t>
            </a:r>
            <a:r>
              <a:rPr lang="en-US" sz="2800" dirty="0"/>
              <a:t>layout anchor the button is positioned </a:t>
            </a:r>
            <a:r>
              <a:rPr lang="en-US" sz="2800" b="1" dirty="0"/>
              <a:t>100 point </a:t>
            </a:r>
            <a:r>
              <a:rPr lang="en-US" sz="2800" dirty="0"/>
              <a:t>from the bottom and at the </a:t>
            </a:r>
            <a:r>
              <a:rPr lang="en-US" sz="2800" b="1" dirty="0"/>
              <a:t>center of the X axis </a:t>
            </a:r>
            <a:r>
              <a:rPr lang="en-US" sz="2800" dirty="0"/>
              <a:t>of the main view.</a:t>
            </a:r>
          </a:p>
          <a:p>
            <a:pPr marL="0" indent="0">
              <a:buNone/>
            </a:pPr>
            <a:r>
              <a:rPr lang="en-US" sz="2800" b="1" dirty="0"/>
              <a:t>Build and Run</a:t>
            </a:r>
            <a:r>
              <a:rPr lang="en-US" sz="2800" dirty="0"/>
              <a:t> the Project. The 2 buttons are displayed at the correct position on the main view. </a:t>
            </a:r>
            <a:endParaRPr lang="en-IN" sz="2800" dirty="0"/>
          </a:p>
        </p:txBody>
      </p:sp>
    </p:spTree>
    <p:extLst>
      <p:ext uri="{BB962C8B-B14F-4D97-AF65-F5344CB8AC3E}">
        <p14:creationId xmlns:p14="http://schemas.microsoft.com/office/powerpoint/2010/main" val="510424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Anchors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228600" y="862084"/>
            <a:ext cx="8763000" cy="5843516"/>
          </a:xfrm>
        </p:spPr>
        <p:txBody>
          <a:bodyPr>
            <a:noAutofit/>
          </a:bodyPr>
          <a:lstStyle/>
          <a:p>
            <a:pPr marL="0" indent="0">
              <a:buNone/>
            </a:pPr>
            <a:r>
              <a:rPr lang="en-US" sz="2800" dirty="0"/>
              <a:t> </a:t>
            </a:r>
            <a:endParaRPr lang="en-IN" sz="2800" dirty="0"/>
          </a:p>
        </p:txBody>
      </p:sp>
      <p:pic>
        <p:nvPicPr>
          <p:cNvPr id="5" name="Picture 4"/>
          <p:cNvPicPr>
            <a:picLocks noChangeAspect="1"/>
          </p:cNvPicPr>
          <p:nvPr/>
        </p:nvPicPr>
        <p:blipFill>
          <a:blip r:embed="rId3"/>
          <a:stretch>
            <a:fillRect/>
          </a:stretch>
        </p:blipFill>
        <p:spPr>
          <a:xfrm>
            <a:off x="1905000" y="982661"/>
            <a:ext cx="3276600" cy="5418139"/>
          </a:xfrm>
          <a:prstGeom prst="rect">
            <a:avLst/>
          </a:prstGeom>
        </p:spPr>
      </p:pic>
    </p:spTree>
    <p:extLst>
      <p:ext uri="{BB962C8B-B14F-4D97-AF65-F5344CB8AC3E}">
        <p14:creationId xmlns:p14="http://schemas.microsoft.com/office/powerpoint/2010/main" val="2540515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Anchors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lnSpcReduction="10000"/>
          </a:bodyPr>
          <a:lstStyle/>
          <a:p>
            <a:pPr marL="0" indent="0">
              <a:buNone/>
            </a:pPr>
            <a:r>
              <a:rPr lang="en-US" dirty="0"/>
              <a:t>Let’s create some constraints to do the following. (Text book example)</a:t>
            </a:r>
          </a:p>
          <a:p>
            <a:r>
              <a:rPr lang="en-US" dirty="0"/>
              <a:t>The </a:t>
            </a:r>
            <a:r>
              <a:rPr lang="en-US" b="1" dirty="0"/>
              <a:t>top anchor </a:t>
            </a:r>
            <a:r>
              <a:rPr lang="en-US" dirty="0"/>
              <a:t>of the segmented control should be equal to the top anchor of its superview.</a:t>
            </a:r>
          </a:p>
          <a:p>
            <a:r>
              <a:rPr lang="en-US" dirty="0"/>
              <a:t>The </a:t>
            </a:r>
            <a:r>
              <a:rPr lang="en-US" b="1" dirty="0"/>
              <a:t>leading anchor </a:t>
            </a:r>
            <a:r>
              <a:rPr lang="en-US" dirty="0"/>
              <a:t>of the segmented control should be equal to the leading anchor of its </a:t>
            </a:r>
            <a:r>
              <a:rPr lang="en-IN" dirty="0"/>
              <a:t>superview.</a:t>
            </a:r>
          </a:p>
          <a:p>
            <a:r>
              <a:rPr lang="en-US" dirty="0"/>
              <a:t>The </a:t>
            </a:r>
            <a:r>
              <a:rPr lang="en-US" b="1" dirty="0"/>
              <a:t>trailing anchor </a:t>
            </a:r>
            <a:r>
              <a:rPr lang="en-US" dirty="0"/>
              <a:t>of the segmented control should be equal to the trailing anchor of its </a:t>
            </a:r>
            <a:r>
              <a:rPr lang="en-IN" dirty="0"/>
              <a:t>superview.</a:t>
            </a:r>
            <a:r>
              <a:rPr lang="en-US" dirty="0"/>
              <a:t> </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205928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19800" cy="838200"/>
          </a:xfrm>
        </p:spPr>
        <p:txBody>
          <a:bodyPr>
            <a:normAutofit/>
          </a:bodyPr>
          <a:lstStyle/>
          <a:p>
            <a:r>
              <a:rPr lang="en-US" b="1" dirty="0">
                <a:latin typeface="Times New Roman" pitchFamily="18" charset="0"/>
                <a:cs typeface="Times New Roman" pitchFamily="18" charset="0"/>
              </a:rPr>
              <a:t>Session 1</a:t>
            </a:r>
          </a:p>
        </p:txBody>
      </p:sp>
      <p:sp>
        <p:nvSpPr>
          <p:cNvPr id="3" name="Content Placeholder 2"/>
          <p:cNvSpPr>
            <a:spLocks noGrp="1"/>
          </p:cNvSpPr>
          <p:nvPr>
            <p:ph idx="1"/>
          </p:nvPr>
        </p:nvSpPr>
        <p:spPr>
          <a:xfrm>
            <a:off x="533400" y="1219200"/>
            <a:ext cx="8229600" cy="5257800"/>
          </a:xfrm>
        </p:spPr>
        <p:txBody>
          <a:bodyPr>
            <a:normAutofit/>
          </a:bodyPr>
          <a:lstStyle/>
          <a:p>
            <a:r>
              <a:rPr lang="en-US" sz="3600" dirty="0">
                <a:solidFill>
                  <a:srgbClr val="FF0000"/>
                </a:solidFill>
              </a:rPr>
              <a:t>Programmatic Views – Anchors, Margins</a:t>
            </a:r>
          </a:p>
          <a:p>
            <a:r>
              <a:rPr lang="en-US" sz="3600" dirty="0">
                <a:solidFill>
                  <a:srgbClr val="FF0000"/>
                </a:solidFill>
              </a:rPr>
              <a:t>Programmatic Controls</a:t>
            </a:r>
          </a:p>
          <a:p>
            <a:pPr marL="0" indent="0">
              <a:buNone/>
            </a:pPr>
            <a:endParaRPr lang="en-US" sz="3600" dirty="0">
              <a:solidFill>
                <a:srgbClr val="FF0000"/>
              </a:solidFill>
            </a:endParaRPr>
          </a:p>
          <a:p>
            <a:endParaRPr lang="en-US" sz="2400" dirty="0"/>
          </a:p>
          <a:p>
            <a:endParaRPr lang="en-IN" i="1" dirty="0"/>
          </a:p>
          <a:p>
            <a:endParaRPr lang="en-US" b="1" dirty="0"/>
          </a:p>
          <a:p>
            <a:endParaRPr lang="en-US" dirty="0"/>
          </a:p>
          <a:p>
            <a:endParaRPr lang="en-US" dirty="0"/>
          </a:p>
          <a:p>
            <a:pPr>
              <a:buNone/>
            </a:pPr>
            <a:endParaRPr lang="en-US"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Anchors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pPr marL="0" indent="0">
              <a:buNone/>
            </a:pPr>
            <a:endParaRPr lang="en-US"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pic>
        <p:nvPicPr>
          <p:cNvPr id="5" name="Picture 4"/>
          <p:cNvPicPr>
            <a:picLocks noChangeAspect="1"/>
          </p:cNvPicPr>
          <p:nvPr/>
        </p:nvPicPr>
        <p:blipFill>
          <a:blip r:embed="rId3"/>
          <a:stretch>
            <a:fillRect/>
          </a:stretch>
        </p:blipFill>
        <p:spPr>
          <a:xfrm>
            <a:off x="400050" y="1129352"/>
            <a:ext cx="8343900" cy="5554661"/>
          </a:xfrm>
          <a:prstGeom prst="rect">
            <a:avLst/>
          </a:prstGeom>
        </p:spPr>
      </p:pic>
    </p:spTree>
    <p:extLst>
      <p:ext uri="{BB962C8B-B14F-4D97-AF65-F5344CB8AC3E}">
        <p14:creationId xmlns:p14="http://schemas.microsoft.com/office/powerpoint/2010/main" val="2930240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Activating constraints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r>
              <a:rPr lang="en-US" dirty="0"/>
              <a:t>You now have three </a:t>
            </a:r>
            <a:r>
              <a:rPr lang="en-US" b="1" dirty="0" err="1"/>
              <a:t>NSLayoutConstraint</a:t>
            </a:r>
            <a:r>
              <a:rPr lang="en-US" b="1" dirty="0"/>
              <a:t> </a:t>
            </a:r>
            <a:r>
              <a:rPr lang="en-US" dirty="0"/>
              <a:t>instances. </a:t>
            </a:r>
          </a:p>
          <a:p>
            <a:r>
              <a:rPr lang="en-US" dirty="0"/>
              <a:t>However, these constraints will have no effect on the layout until you </a:t>
            </a:r>
            <a:r>
              <a:rPr lang="en-US" b="1" dirty="0"/>
              <a:t>explicitly activate </a:t>
            </a:r>
            <a:r>
              <a:rPr lang="en-US" dirty="0"/>
              <a:t>them by setting their </a:t>
            </a:r>
            <a:r>
              <a:rPr lang="en-US" b="1" dirty="0" err="1"/>
              <a:t>isActive</a:t>
            </a:r>
            <a:r>
              <a:rPr lang="en-US" b="1" dirty="0"/>
              <a:t> </a:t>
            </a:r>
            <a:r>
              <a:rPr lang="en-US" dirty="0"/>
              <a:t>properties to </a:t>
            </a:r>
            <a:r>
              <a:rPr lang="en-US" b="1" dirty="0"/>
              <a:t>true</a:t>
            </a:r>
            <a:r>
              <a:rPr lang="en-US" dirty="0"/>
              <a:t>. </a:t>
            </a:r>
          </a:p>
          <a:p>
            <a:r>
              <a:rPr lang="en-US" dirty="0"/>
              <a:t>This will </a:t>
            </a:r>
            <a:r>
              <a:rPr lang="en-IN" dirty="0"/>
              <a:t>resolve the </a:t>
            </a:r>
            <a:r>
              <a:rPr lang="en-IN" dirty="0" err="1"/>
              <a:t>Xcode’s</a:t>
            </a:r>
            <a:r>
              <a:rPr lang="en-IN" dirty="0"/>
              <a:t> complaint</a:t>
            </a:r>
            <a:endParaRPr lang="en-US"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2911442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Activating constraints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endParaRPr lang="en-US" dirty="0"/>
          </a:p>
          <a:p>
            <a:endParaRPr lang="en-US" dirty="0"/>
          </a:p>
          <a:p>
            <a:endParaRPr lang="en-US" dirty="0"/>
          </a:p>
          <a:p>
            <a:endParaRPr lang="en-US" dirty="0"/>
          </a:p>
          <a:p>
            <a:endParaRPr lang="en-US" dirty="0"/>
          </a:p>
          <a:p>
            <a:endParaRPr lang="en-US" dirty="0"/>
          </a:p>
          <a:p>
            <a:r>
              <a:rPr lang="en-US" dirty="0"/>
              <a:t>Constraints need to be added to the most recent </a:t>
            </a:r>
            <a:r>
              <a:rPr lang="en-US" i="1" dirty="0"/>
              <a:t>common ancestor </a:t>
            </a:r>
            <a:r>
              <a:rPr lang="en-US" dirty="0"/>
              <a:t>for the views associated with the </a:t>
            </a:r>
            <a:r>
              <a:rPr lang="en-IN" dirty="0"/>
              <a:t>constraint</a:t>
            </a:r>
            <a:r>
              <a:rPr lang="en-US" dirty="0"/>
              <a:t> </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pic>
        <p:nvPicPr>
          <p:cNvPr id="5" name="Picture 4"/>
          <p:cNvPicPr>
            <a:picLocks noChangeAspect="1"/>
          </p:cNvPicPr>
          <p:nvPr/>
        </p:nvPicPr>
        <p:blipFill>
          <a:blip r:embed="rId3"/>
          <a:stretch>
            <a:fillRect/>
          </a:stretch>
        </p:blipFill>
        <p:spPr>
          <a:xfrm>
            <a:off x="457200" y="1143000"/>
            <a:ext cx="8077200" cy="3360739"/>
          </a:xfrm>
          <a:prstGeom prst="rect">
            <a:avLst/>
          </a:prstGeom>
        </p:spPr>
      </p:pic>
    </p:spTree>
    <p:extLst>
      <p:ext uri="{BB962C8B-B14F-4D97-AF65-F5344CB8AC3E}">
        <p14:creationId xmlns:p14="http://schemas.microsoft.com/office/powerpoint/2010/main" val="369237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Activating constraints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r>
              <a:rPr lang="en-US" dirty="0"/>
              <a:t>A view hierarchy along with the common ancestor for two views</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pic>
        <p:nvPicPr>
          <p:cNvPr id="6" name="Picture 5"/>
          <p:cNvPicPr>
            <a:picLocks noChangeAspect="1"/>
          </p:cNvPicPr>
          <p:nvPr/>
        </p:nvPicPr>
        <p:blipFill>
          <a:blip r:embed="rId3"/>
          <a:stretch>
            <a:fillRect/>
          </a:stretch>
        </p:blipFill>
        <p:spPr>
          <a:xfrm>
            <a:off x="3048000" y="2057399"/>
            <a:ext cx="3848100" cy="4503739"/>
          </a:xfrm>
          <a:prstGeom prst="rect">
            <a:avLst/>
          </a:prstGeom>
        </p:spPr>
      </p:pic>
    </p:spTree>
    <p:extLst>
      <p:ext uri="{BB962C8B-B14F-4D97-AF65-F5344CB8AC3E}">
        <p14:creationId xmlns:p14="http://schemas.microsoft.com/office/powerpoint/2010/main" val="1572657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Activating constraints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fontScale="92500" lnSpcReduction="10000"/>
          </a:bodyPr>
          <a:lstStyle/>
          <a:p>
            <a:r>
              <a:rPr lang="en-US" dirty="0"/>
              <a:t>If a constraint is related to just one view (such as when adding a width or height constraint to a view), then that view is considered the common ancestor.</a:t>
            </a:r>
          </a:p>
          <a:p>
            <a:r>
              <a:rPr lang="en-US" dirty="0"/>
              <a:t>By setting the active property on a constraint to true, the constraint will work its way up the hierarchy for the items to find the common ancestor to add the constraint to. </a:t>
            </a:r>
          </a:p>
          <a:p>
            <a:r>
              <a:rPr lang="en-US" dirty="0"/>
              <a:t>It will then call the method </a:t>
            </a:r>
            <a:r>
              <a:rPr lang="en-US" dirty="0" err="1"/>
              <a:t>addConstraint</a:t>
            </a:r>
            <a:r>
              <a:rPr lang="en-US" dirty="0"/>
              <a:t>(_:) on the appropriate view. Setting the active property is preferable to calling </a:t>
            </a:r>
            <a:r>
              <a:rPr lang="en-US" dirty="0" err="1"/>
              <a:t>addConstraint</a:t>
            </a:r>
            <a:r>
              <a:rPr lang="en-US" dirty="0"/>
              <a:t>(_:) or </a:t>
            </a:r>
            <a:r>
              <a:rPr lang="en-US" dirty="0" err="1"/>
              <a:t>removeConstraint</a:t>
            </a:r>
            <a:r>
              <a:rPr lang="en-US" dirty="0"/>
              <a:t>(_:) yourself</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2920480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Margins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r>
              <a:rPr lang="en-US" b="1" dirty="0"/>
              <a:t>Layout margins </a:t>
            </a:r>
            <a:r>
              <a:rPr lang="en-US" dirty="0"/>
              <a:t>represent the </a:t>
            </a:r>
            <a:r>
              <a:rPr lang="en-US" b="1" dirty="0"/>
              <a:t>desired spacing </a:t>
            </a:r>
            <a:r>
              <a:rPr lang="en-US" dirty="0"/>
              <a:t>between a view’s edges and any sub-views</a:t>
            </a:r>
          </a:p>
          <a:p>
            <a:r>
              <a:rPr lang="en-US" dirty="0"/>
              <a:t>Imagine a container with a label in it. You want the container to run right to the edges of its superview, but the label would look bad right up against the edge:</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pic>
        <p:nvPicPr>
          <p:cNvPr id="5" name="Picture 4"/>
          <p:cNvPicPr>
            <a:picLocks noChangeAspect="1"/>
          </p:cNvPicPr>
          <p:nvPr/>
        </p:nvPicPr>
        <p:blipFill>
          <a:blip r:embed="rId3"/>
          <a:stretch>
            <a:fillRect/>
          </a:stretch>
        </p:blipFill>
        <p:spPr>
          <a:xfrm>
            <a:off x="4086225" y="3962400"/>
            <a:ext cx="3714750" cy="2438400"/>
          </a:xfrm>
          <a:prstGeom prst="rect">
            <a:avLst/>
          </a:prstGeom>
        </p:spPr>
      </p:pic>
    </p:spTree>
    <p:extLst>
      <p:ext uri="{BB962C8B-B14F-4D97-AF65-F5344CB8AC3E}">
        <p14:creationId xmlns:p14="http://schemas.microsoft.com/office/powerpoint/2010/main" val="4151865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Margins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lnSpcReduction="10000"/>
          </a:bodyPr>
          <a:lstStyle/>
          <a:p>
            <a:r>
              <a:rPr lang="en-US" dirty="0"/>
              <a:t>You </a:t>
            </a:r>
            <a:r>
              <a:rPr lang="en-US" i="1" dirty="0"/>
              <a:t>could</a:t>
            </a:r>
            <a:r>
              <a:rPr lang="en-US" dirty="0"/>
              <a:t> solve this by pinning the label a fixed distance from the edge of the container. </a:t>
            </a:r>
          </a:p>
          <a:p>
            <a:r>
              <a:rPr lang="en-US" dirty="0"/>
              <a:t>A better solution is to pin the label to the container’s </a:t>
            </a:r>
            <a:r>
              <a:rPr lang="en-US" i="1" dirty="0"/>
              <a:t>layout margins</a:t>
            </a:r>
            <a:r>
              <a:rPr lang="en-US" dirty="0"/>
              <a:t>.</a:t>
            </a:r>
          </a:p>
          <a:p>
            <a:pPr marL="0" indent="0" fontAlgn="base">
              <a:buNone/>
            </a:pPr>
            <a:r>
              <a:rPr lang="en-US" dirty="0"/>
              <a:t>Using layout margins has the following </a:t>
            </a:r>
            <a:r>
              <a:rPr lang="en-US" b="1" dirty="0"/>
              <a:t>advantages</a:t>
            </a:r>
            <a:r>
              <a:rPr lang="en-US" dirty="0"/>
              <a:t>:</a:t>
            </a:r>
          </a:p>
          <a:p>
            <a:pPr fontAlgn="base"/>
            <a:r>
              <a:rPr lang="en-US" dirty="0"/>
              <a:t>Your intention is more obvious - a distance of 0 from a margin is more meaningful than a distance of 10 from the edge</a:t>
            </a:r>
          </a:p>
          <a:p>
            <a:pPr fontAlgn="base"/>
            <a:r>
              <a:rPr lang="en-US" dirty="0"/>
              <a:t>You can take advantage of system-supplied margin sizes appropriate to the current device</a:t>
            </a:r>
          </a:p>
          <a:p>
            <a:endParaRPr lang="en-US"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3391814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Margins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fontScale="92500" lnSpcReduction="10000"/>
          </a:bodyPr>
          <a:lstStyle/>
          <a:p>
            <a:pPr fontAlgn="base"/>
            <a:r>
              <a:rPr lang="en-US" dirty="0"/>
              <a:t>You can amend your layout simply by adjusting the margins, instead of adjusting individual constraints</a:t>
            </a:r>
          </a:p>
          <a:p>
            <a:pPr fontAlgn="base"/>
            <a:r>
              <a:rPr lang="en-US" dirty="0"/>
              <a:t>A view can infer margin information from its environment, giving you free adaptability to the iPad Mini Notch or whatever other device type arrives next.</a:t>
            </a:r>
          </a:p>
          <a:p>
            <a:pPr marL="0" indent="0" fontAlgn="base">
              <a:buNone/>
            </a:pPr>
            <a:r>
              <a:rPr lang="en-US" b="1" dirty="0"/>
              <a:t>Default margins</a:t>
            </a:r>
          </a:p>
          <a:p>
            <a:pPr fontAlgn="base"/>
            <a:r>
              <a:rPr lang="en-US" dirty="0"/>
              <a:t>All views are given </a:t>
            </a:r>
            <a:r>
              <a:rPr lang="en-US" b="1" dirty="0"/>
              <a:t>default layout margins </a:t>
            </a:r>
            <a:r>
              <a:rPr lang="en-US" dirty="0"/>
              <a:t>by the system. </a:t>
            </a:r>
          </a:p>
          <a:p>
            <a:pPr fontAlgn="base"/>
            <a:r>
              <a:rPr lang="en-US" dirty="0"/>
              <a:t>For the root view of a full-screen view controller, they vary from device to device</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2105528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Margins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pPr fontAlgn="base"/>
            <a:r>
              <a:rPr lang="en-US" dirty="0"/>
              <a:t>It has 20 points at the top, none at the bottom, and 16 on either edge. The side padding comes from the </a:t>
            </a:r>
            <a:r>
              <a:rPr lang="en-US" dirty="0" err="1"/>
              <a:t>systemMinimumLayoutMargins</a:t>
            </a:r>
            <a:r>
              <a:rPr lang="en-US" dirty="0"/>
              <a:t> property of the view controller. </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pic>
        <p:nvPicPr>
          <p:cNvPr id="5" name="Picture 4"/>
          <p:cNvPicPr>
            <a:picLocks noChangeAspect="1"/>
          </p:cNvPicPr>
          <p:nvPr/>
        </p:nvPicPr>
        <p:blipFill>
          <a:blip r:embed="rId3"/>
          <a:stretch>
            <a:fillRect/>
          </a:stretch>
        </p:blipFill>
        <p:spPr>
          <a:xfrm>
            <a:off x="5029200" y="2925148"/>
            <a:ext cx="2524125" cy="3657600"/>
          </a:xfrm>
          <a:prstGeom prst="rect">
            <a:avLst/>
          </a:prstGeom>
        </p:spPr>
      </p:pic>
    </p:spTree>
    <p:extLst>
      <p:ext uri="{BB962C8B-B14F-4D97-AF65-F5344CB8AC3E}">
        <p14:creationId xmlns:p14="http://schemas.microsoft.com/office/powerpoint/2010/main" val="2052012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Margins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pPr fontAlgn="base"/>
            <a:r>
              <a:rPr lang="en-US" dirty="0"/>
              <a:t>Adding a </a:t>
            </a:r>
            <a:r>
              <a:rPr lang="en-US" dirty="0" err="1"/>
              <a:t>subview</a:t>
            </a:r>
            <a:r>
              <a:rPr lang="en-US" dirty="0"/>
              <a:t> shows that non-root views have different defaults:</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pic>
        <p:nvPicPr>
          <p:cNvPr id="6" name="Picture 5"/>
          <p:cNvPicPr>
            <a:picLocks noChangeAspect="1"/>
          </p:cNvPicPr>
          <p:nvPr/>
        </p:nvPicPr>
        <p:blipFill>
          <a:blip r:embed="rId3"/>
          <a:stretch>
            <a:fillRect/>
          </a:stretch>
        </p:blipFill>
        <p:spPr>
          <a:xfrm>
            <a:off x="4003912" y="1752599"/>
            <a:ext cx="2777888" cy="4808539"/>
          </a:xfrm>
          <a:prstGeom prst="rect">
            <a:avLst/>
          </a:prstGeom>
        </p:spPr>
      </p:pic>
    </p:spTree>
    <p:extLst>
      <p:ext uri="{BB962C8B-B14F-4D97-AF65-F5344CB8AC3E}">
        <p14:creationId xmlns:p14="http://schemas.microsoft.com/office/powerpoint/2010/main" val="369732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Creating a View Programmatically</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r>
              <a:rPr lang="en-US" dirty="0"/>
              <a:t>We have already created a view controller’s view programmatically by overriding the </a:t>
            </a:r>
            <a:r>
              <a:rPr lang="en-IN" b="1" dirty="0" err="1"/>
              <a:t>UIView</a:t>
            </a:r>
            <a:r>
              <a:rPr lang="en-IN" b="1" dirty="0"/>
              <a:t> Controller </a:t>
            </a:r>
            <a:r>
              <a:rPr lang="en-IN" dirty="0"/>
              <a:t>method </a:t>
            </a:r>
            <a:r>
              <a:rPr lang="en-IN" b="1" dirty="0" err="1"/>
              <a:t>loadView</a:t>
            </a:r>
            <a:r>
              <a:rPr lang="en-IN" b="1" dirty="0"/>
              <a:t>()</a:t>
            </a:r>
            <a:r>
              <a:rPr lang="en-IN" dirty="0"/>
              <a:t>.</a:t>
            </a:r>
          </a:p>
          <a:p>
            <a:r>
              <a:rPr lang="en-US" dirty="0"/>
              <a:t>Open </a:t>
            </a:r>
            <a:r>
              <a:rPr lang="en-US" b="1" dirty="0" err="1"/>
              <a:t>MapViewController.swift</a:t>
            </a:r>
            <a:r>
              <a:rPr lang="en-US" dirty="0"/>
              <a:t> and override </a:t>
            </a:r>
            <a:r>
              <a:rPr lang="en-US" b="1" dirty="0" err="1"/>
              <a:t>loadView</a:t>
            </a:r>
            <a:r>
              <a:rPr lang="en-US" b="1" dirty="0"/>
              <a:t>() </a:t>
            </a:r>
            <a:r>
              <a:rPr lang="en-US" dirty="0"/>
              <a:t>to create an instance of </a:t>
            </a:r>
            <a:r>
              <a:rPr lang="en-US" b="1" dirty="0" err="1"/>
              <a:t>MKMapView</a:t>
            </a:r>
            <a:r>
              <a:rPr lang="en-US" b="1" dirty="0"/>
              <a:t> </a:t>
            </a:r>
            <a:r>
              <a:rPr lang="en-US" dirty="0"/>
              <a:t>and set it as the </a:t>
            </a:r>
            <a:r>
              <a:rPr lang="en-US" b="1" dirty="0"/>
              <a:t>view</a:t>
            </a:r>
            <a:r>
              <a:rPr lang="en-US" dirty="0"/>
              <a:t> of the view controller. </a:t>
            </a:r>
          </a:p>
          <a:p>
            <a:r>
              <a:rPr lang="en-US" dirty="0"/>
              <a:t>You will need a </a:t>
            </a:r>
            <a:r>
              <a:rPr lang="en-US" b="1" dirty="0"/>
              <a:t>reference to the map view </a:t>
            </a:r>
            <a:r>
              <a:rPr lang="en-US" dirty="0"/>
              <a:t>later on, so create a </a:t>
            </a:r>
            <a:r>
              <a:rPr lang="en-US" b="1" dirty="0"/>
              <a:t>property</a:t>
            </a:r>
            <a:r>
              <a:rPr lang="en-US" dirty="0"/>
              <a:t> for it as well.</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1252447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Margins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pPr fontAlgn="base"/>
            <a:r>
              <a:rPr lang="en-US" dirty="0"/>
              <a:t>The sub-view has margins of 8 points on all edges.</a:t>
            </a:r>
          </a:p>
          <a:p>
            <a:pPr fontAlgn="base"/>
            <a:r>
              <a:rPr lang="en-US" dirty="0"/>
              <a:t>This is the system default, and it doesn’t change between devices. </a:t>
            </a:r>
          </a:p>
          <a:p>
            <a:pPr fontAlgn="base"/>
            <a:r>
              <a:rPr lang="en-US" dirty="0"/>
              <a:t>If you’re not happy with the default margins of a view, you can set them yourself, either in interface builder or in code. </a:t>
            </a:r>
          </a:p>
          <a:p>
            <a:pPr fontAlgn="base"/>
            <a:r>
              <a:rPr lang="en-US" dirty="0"/>
              <a:t>Prefer to use the </a:t>
            </a:r>
            <a:r>
              <a:rPr lang="en-US" b="1" dirty="0" err="1"/>
              <a:t>directionalLayoutMargins</a:t>
            </a:r>
            <a:r>
              <a:rPr lang="en-US" b="1" dirty="0"/>
              <a:t> </a:t>
            </a:r>
            <a:r>
              <a:rPr lang="en-US" dirty="0"/>
              <a:t>property, which takes the direction into account (leading / trailing instead of left / right).</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3946158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Margins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pPr fontAlgn="base"/>
            <a:r>
              <a:rPr lang="en-US" dirty="0"/>
              <a:t>You can change this at design time or while your application is running.</a:t>
            </a:r>
          </a:p>
          <a:p>
            <a:pPr fontAlgn="base"/>
            <a:r>
              <a:rPr lang="en-US" dirty="0"/>
              <a:t>If you want to amend the side margins of the root view of a view controller to something smaller than the system minimums, set </a:t>
            </a:r>
            <a:r>
              <a:rPr lang="en-US" b="1" dirty="0" err="1"/>
              <a:t>viewRespects</a:t>
            </a:r>
            <a:r>
              <a:rPr lang="en-US" b="1" dirty="0"/>
              <a:t> </a:t>
            </a:r>
            <a:r>
              <a:rPr lang="en-US" b="1" dirty="0" err="1"/>
              <a:t>SystemMinimumLayoutMargins</a:t>
            </a:r>
            <a:r>
              <a:rPr lang="en-US" dirty="0"/>
              <a:t> on your view controller to </a:t>
            </a:r>
            <a:r>
              <a:rPr lang="en-US" b="1" dirty="0"/>
              <a:t>false</a:t>
            </a:r>
            <a:r>
              <a:rPr lang="en-US" dirty="0"/>
              <a:t>.</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1502878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Margins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fontScale="92500" lnSpcReduction="20000"/>
          </a:bodyPr>
          <a:lstStyle/>
          <a:p>
            <a:pPr marL="0" indent="0">
              <a:buNone/>
            </a:pPr>
            <a:r>
              <a:rPr lang="en-US" dirty="0"/>
              <a:t>(Textbook example)</a:t>
            </a:r>
          </a:p>
          <a:p>
            <a:r>
              <a:rPr lang="en-US" dirty="0"/>
              <a:t>Although you could inset the segmented control using a constant on the constraint, it is much better to use the </a:t>
            </a:r>
            <a:r>
              <a:rPr lang="en-US" b="1" dirty="0"/>
              <a:t>margins</a:t>
            </a:r>
            <a:r>
              <a:rPr lang="en-US" dirty="0"/>
              <a:t> of the view controller’s view.</a:t>
            </a:r>
          </a:p>
          <a:p>
            <a:r>
              <a:rPr lang="en-US" dirty="0"/>
              <a:t>Every view has a </a:t>
            </a:r>
            <a:r>
              <a:rPr lang="en-US" b="1" dirty="0" err="1"/>
              <a:t>layoutMargins</a:t>
            </a:r>
            <a:r>
              <a:rPr lang="en-US" dirty="0"/>
              <a:t> property that denotes the default spacing to use when laying out content. </a:t>
            </a:r>
          </a:p>
          <a:p>
            <a:r>
              <a:rPr lang="en-US" dirty="0"/>
              <a:t>This property is an instance of </a:t>
            </a:r>
            <a:r>
              <a:rPr lang="en-US" b="1" dirty="0" err="1"/>
              <a:t>UIEdgeInsets</a:t>
            </a:r>
            <a:r>
              <a:rPr lang="en-US" dirty="0"/>
              <a:t>, which you can think of as a type of frame.</a:t>
            </a:r>
          </a:p>
          <a:p>
            <a:r>
              <a:rPr lang="en-US" dirty="0"/>
              <a:t>When adding constraints, you will use the </a:t>
            </a:r>
            <a:r>
              <a:rPr lang="en-US" b="1" dirty="0" err="1"/>
              <a:t>layoutMarginsGuide</a:t>
            </a:r>
            <a:r>
              <a:rPr lang="en-US" dirty="0"/>
              <a:t>, which exposes anchors that are tied to the edges of the </a:t>
            </a:r>
            <a:r>
              <a:rPr lang="en-US" dirty="0" err="1"/>
              <a:t>layoutMargins</a:t>
            </a:r>
            <a:r>
              <a:rPr lang="en-US" dirty="0"/>
              <a:t> </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812582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Margins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r>
              <a:rPr lang="en-US" dirty="0"/>
              <a:t>The primary advantage of using the margins is that the margins can change depending on the device type (iPad or iPhone) as well as the size of the device.</a:t>
            </a:r>
          </a:p>
          <a:p>
            <a:r>
              <a:rPr lang="en-US" dirty="0"/>
              <a:t>Using the margins will give you content that looks good on any device.</a:t>
            </a:r>
          </a:p>
          <a:p>
            <a:r>
              <a:rPr lang="en-US" dirty="0"/>
              <a:t>Update the segmented control’s leading and trailing constraints in </a:t>
            </a:r>
            <a:r>
              <a:rPr lang="en-US" dirty="0" err="1"/>
              <a:t>loadView</a:t>
            </a:r>
            <a:r>
              <a:rPr lang="en-US" dirty="0"/>
              <a:t>() to use the margins.</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3322011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Margins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endParaRPr lang="en-US" dirty="0"/>
          </a:p>
          <a:p>
            <a:endParaRPr lang="en-US" dirty="0"/>
          </a:p>
          <a:p>
            <a:endParaRPr lang="en-US" dirty="0"/>
          </a:p>
          <a:p>
            <a:endParaRPr lang="en-US" dirty="0"/>
          </a:p>
          <a:p>
            <a:endParaRPr lang="en-US" dirty="0"/>
          </a:p>
          <a:p>
            <a:endParaRPr lang="en-US" dirty="0"/>
          </a:p>
          <a:p>
            <a:r>
              <a:rPr lang="en-US" dirty="0"/>
              <a:t>Build and run the application again. The segmented control is now inset from the view’s margins </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pic>
        <p:nvPicPr>
          <p:cNvPr id="5" name="Picture 4"/>
          <p:cNvPicPr>
            <a:picLocks noChangeAspect="1"/>
          </p:cNvPicPr>
          <p:nvPr/>
        </p:nvPicPr>
        <p:blipFill>
          <a:blip r:embed="rId3"/>
          <a:stretch>
            <a:fillRect/>
          </a:stretch>
        </p:blipFill>
        <p:spPr>
          <a:xfrm>
            <a:off x="533400" y="1143000"/>
            <a:ext cx="8458200" cy="3143250"/>
          </a:xfrm>
          <a:prstGeom prst="rect">
            <a:avLst/>
          </a:prstGeom>
        </p:spPr>
      </p:pic>
    </p:spTree>
    <p:extLst>
      <p:ext uri="{BB962C8B-B14F-4D97-AF65-F5344CB8AC3E}">
        <p14:creationId xmlns:p14="http://schemas.microsoft.com/office/powerpoint/2010/main" val="1396755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Margins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pic>
        <p:nvPicPr>
          <p:cNvPr id="6" name="Picture 5"/>
          <p:cNvPicPr>
            <a:picLocks noChangeAspect="1"/>
          </p:cNvPicPr>
          <p:nvPr/>
        </p:nvPicPr>
        <p:blipFill>
          <a:blip r:embed="rId3"/>
          <a:stretch>
            <a:fillRect/>
          </a:stretch>
        </p:blipFill>
        <p:spPr>
          <a:xfrm>
            <a:off x="1066800" y="1600200"/>
            <a:ext cx="7391400" cy="3505200"/>
          </a:xfrm>
          <a:prstGeom prst="rect">
            <a:avLst/>
          </a:prstGeom>
        </p:spPr>
      </p:pic>
    </p:spTree>
    <p:extLst>
      <p:ext uri="{BB962C8B-B14F-4D97-AF65-F5344CB8AC3E}">
        <p14:creationId xmlns:p14="http://schemas.microsoft.com/office/powerpoint/2010/main" val="1162513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Programmatic Controls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r>
              <a:rPr lang="en-US" sz="2800" dirty="0"/>
              <a:t>Storyboard is a visual designer which is used to design User Interface for apple devices.</a:t>
            </a:r>
          </a:p>
          <a:p>
            <a:r>
              <a:rPr lang="en-US" sz="2800" dirty="0"/>
              <a:t>It has a drag and drop feature to design the User Interface.</a:t>
            </a:r>
          </a:p>
          <a:p>
            <a:pPr marL="0" indent="0">
              <a:buNone/>
            </a:pPr>
            <a:r>
              <a:rPr lang="en-US" sz="2800" b="1" dirty="0"/>
              <a:t>Advantages</a:t>
            </a:r>
            <a:r>
              <a:rPr lang="en-US" sz="2800" dirty="0"/>
              <a:t> of using Storyboard</a:t>
            </a:r>
          </a:p>
          <a:p>
            <a:pPr lvl="1"/>
            <a:r>
              <a:rPr lang="en-US" sz="2400" dirty="0"/>
              <a:t>Easy to design simple UI</a:t>
            </a:r>
          </a:p>
          <a:p>
            <a:pPr lvl="1"/>
            <a:r>
              <a:rPr lang="en-US" sz="2400" dirty="0"/>
              <a:t>Beginner friendly</a:t>
            </a:r>
          </a:p>
          <a:p>
            <a:pPr lvl="1"/>
            <a:r>
              <a:rPr lang="en-US" sz="2400" dirty="0"/>
              <a:t>Designer friendly</a:t>
            </a:r>
          </a:p>
          <a:p>
            <a:pPr lvl="1"/>
            <a:r>
              <a:rPr lang="en-US" sz="2400" dirty="0"/>
              <a:t>Faster prototyping</a:t>
            </a:r>
          </a:p>
          <a:p>
            <a:pPr lvl="1"/>
            <a:r>
              <a:rPr lang="en-US" sz="2400" dirty="0"/>
              <a:t>Auto-layout with storyboard adds pixel perfect UI </a:t>
            </a:r>
            <a:r>
              <a:rPr lang="en-US" sz="2400" dirty="0" err="1"/>
              <a:t>desing</a:t>
            </a:r>
            <a:endParaRPr lang="en-US" sz="2400" dirty="0"/>
          </a:p>
          <a:p>
            <a:endParaRPr lang="en-US" dirty="0"/>
          </a:p>
          <a:p>
            <a:endParaRPr lang="en-US" dirty="0"/>
          </a:p>
          <a:p>
            <a:endParaRPr lang="en-US" dirty="0"/>
          </a:p>
          <a:p>
            <a:pPr marL="0" indent="0">
              <a:buNone/>
            </a:pPr>
            <a:endParaRPr lang="en-US"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1761247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Programmatic Controls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fontScale="92500" lnSpcReduction="10000"/>
          </a:bodyPr>
          <a:lstStyle/>
          <a:p>
            <a:pPr marL="0" indent="0" fontAlgn="base">
              <a:buNone/>
            </a:pPr>
            <a:r>
              <a:rPr lang="en-US" b="1" dirty="0"/>
              <a:t>Disadvantages of using Storyboard</a:t>
            </a:r>
          </a:p>
          <a:p>
            <a:pPr lvl="1" fontAlgn="base"/>
            <a:r>
              <a:rPr lang="en-US" dirty="0"/>
              <a:t>It becomes slow as the project size increases</a:t>
            </a:r>
          </a:p>
          <a:p>
            <a:pPr lvl="1" fontAlgn="base"/>
            <a:r>
              <a:rPr lang="en-US" dirty="0"/>
              <a:t>It is difficult to make changes when using a version control system</a:t>
            </a:r>
          </a:p>
          <a:p>
            <a:pPr lvl="1" fontAlgn="base"/>
            <a:r>
              <a:rPr lang="en-US" dirty="0"/>
              <a:t>Does not provide much options to create custom views</a:t>
            </a:r>
          </a:p>
          <a:p>
            <a:pPr lvl="1" fontAlgn="base"/>
            <a:r>
              <a:rPr lang="en-US" dirty="0"/>
              <a:t>Not suitable for complex User Interface design</a:t>
            </a:r>
          </a:p>
          <a:p>
            <a:r>
              <a:rPr lang="en-US" dirty="0"/>
              <a:t>We can create the view for </a:t>
            </a:r>
            <a:r>
              <a:rPr lang="en-US" b="1" dirty="0" err="1"/>
              <a:t>MapViewController</a:t>
            </a:r>
            <a:r>
              <a:rPr lang="en-US" b="1" dirty="0"/>
              <a:t> </a:t>
            </a:r>
            <a:r>
              <a:rPr lang="en-US" dirty="0"/>
              <a:t>programmatically. </a:t>
            </a:r>
          </a:p>
          <a:p>
            <a:r>
              <a:rPr lang="en-US" dirty="0"/>
              <a:t>By doing so, you will learn more about view </a:t>
            </a:r>
            <a:r>
              <a:rPr lang="en-US" b="1" dirty="0"/>
              <a:t>controllers</a:t>
            </a:r>
            <a:r>
              <a:rPr lang="en-US" dirty="0"/>
              <a:t> and how to set up </a:t>
            </a:r>
            <a:r>
              <a:rPr lang="en-US" b="1" dirty="0"/>
              <a:t>constraints</a:t>
            </a:r>
            <a:r>
              <a:rPr lang="en-US" dirty="0"/>
              <a:t> and </a:t>
            </a:r>
            <a:r>
              <a:rPr lang="en-US" b="1" dirty="0"/>
              <a:t>controls</a:t>
            </a:r>
            <a:r>
              <a:rPr lang="en-US" dirty="0"/>
              <a:t> (such as </a:t>
            </a:r>
            <a:r>
              <a:rPr lang="en-US" b="1" dirty="0" err="1"/>
              <a:t>UIButton</a:t>
            </a:r>
            <a:r>
              <a:rPr lang="en-US" dirty="0" err="1"/>
              <a:t>s</a:t>
            </a:r>
            <a:r>
              <a:rPr lang="en-US" dirty="0"/>
              <a:t>) programmatically</a:t>
            </a:r>
          </a:p>
          <a:p>
            <a:endParaRPr lang="en-US" dirty="0"/>
          </a:p>
          <a:p>
            <a:endParaRPr lang="en-US" dirty="0"/>
          </a:p>
          <a:p>
            <a:endParaRPr lang="en-US" dirty="0"/>
          </a:p>
          <a:p>
            <a:pPr marL="0" indent="0">
              <a:buNone/>
            </a:pPr>
            <a:endParaRPr lang="en-US"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1201345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Programmatic Controls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838201"/>
            <a:ext cx="8839200" cy="5722938"/>
          </a:xfrm>
        </p:spPr>
        <p:txBody>
          <a:bodyPr>
            <a:normAutofit/>
          </a:bodyPr>
          <a:lstStyle/>
          <a:p>
            <a:pPr fontAlgn="base"/>
            <a:r>
              <a:rPr lang="en-US" dirty="0"/>
              <a:t>The app ‘</a:t>
            </a:r>
            <a:r>
              <a:rPr lang="en-IN" dirty="0" err="1"/>
              <a:t>WorldTrotter</a:t>
            </a:r>
            <a:r>
              <a:rPr lang="en-IN" dirty="0"/>
              <a:t>’ with programmatic views</a:t>
            </a:r>
            <a:r>
              <a:rPr lang="en-US" b="1" dirty="0"/>
              <a:t> </a:t>
            </a:r>
            <a:endParaRPr lang="en-US"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pic>
        <p:nvPicPr>
          <p:cNvPr id="5" name="Picture 4"/>
          <p:cNvPicPr>
            <a:picLocks noChangeAspect="1"/>
          </p:cNvPicPr>
          <p:nvPr/>
        </p:nvPicPr>
        <p:blipFill>
          <a:blip r:embed="rId3"/>
          <a:stretch>
            <a:fillRect/>
          </a:stretch>
        </p:blipFill>
        <p:spPr>
          <a:xfrm>
            <a:off x="1828800" y="1700212"/>
            <a:ext cx="5410200" cy="4860927"/>
          </a:xfrm>
          <a:prstGeom prst="rect">
            <a:avLst/>
          </a:prstGeom>
        </p:spPr>
      </p:pic>
    </p:spTree>
    <p:extLst>
      <p:ext uri="{BB962C8B-B14F-4D97-AF65-F5344CB8AC3E}">
        <p14:creationId xmlns:p14="http://schemas.microsoft.com/office/powerpoint/2010/main" val="950789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Programmatic Controls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838201"/>
            <a:ext cx="8839200" cy="5722938"/>
          </a:xfrm>
        </p:spPr>
        <p:txBody>
          <a:bodyPr>
            <a:normAutofit/>
          </a:bodyPr>
          <a:lstStyle/>
          <a:p>
            <a:r>
              <a:rPr lang="en-US" dirty="0"/>
              <a:t>Currently, the view for </a:t>
            </a:r>
            <a:r>
              <a:rPr lang="en-US" b="1" dirty="0" err="1"/>
              <a:t>MapViewController</a:t>
            </a:r>
            <a:r>
              <a:rPr lang="en-US" b="1" dirty="0"/>
              <a:t> </a:t>
            </a:r>
            <a:r>
              <a:rPr lang="en-US" dirty="0"/>
              <a:t>is defined in the storyboard. </a:t>
            </a:r>
          </a:p>
          <a:p>
            <a:r>
              <a:rPr lang="en-US" dirty="0"/>
              <a:t>The first step, then, is to remove this view from the storyboard so you can instead create it programmatically.</a:t>
            </a:r>
          </a:p>
          <a:p>
            <a:r>
              <a:rPr lang="en-US" dirty="0"/>
              <a:t>In </a:t>
            </a:r>
            <a:r>
              <a:rPr lang="en-US" dirty="0" err="1"/>
              <a:t>Main.storyboard</a:t>
            </a:r>
            <a:r>
              <a:rPr lang="en-US" dirty="0"/>
              <a:t>, select the map view associated with Map View Controller and press Delete</a:t>
            </a:r>
          </a:p>
          <a:p>
            <a:endParaRPr lang="en-US"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pic>
        <p:nvPicPr>
          <p:cNvPr id="6" name="Picture 5"/>
          <p:cNvPicPr>
            <a:picLocks noChangeAspect="1"/>
          </p:cNvPicPr>
          <p:nvPr/>
        </p:nvPicPr>
        <p:blipFill>
          <a:blip r:embed="rId3"/>
          <a:stretch>
            <a:fillRect/>
          </a:stretch>
        </p:blipFill>
        <p:spPr>
          <a:xfrm>
            <a:off x="1857375" y="4571999"/>
            <a:ext cx="6829425" cy="1989139"/>
          </a:xfrm>
          <a:prstGeom prst="rect">
            <a:avLst/>
          </a:prstGeom>
        </p:spPr>
      </p:pic>
    </p:spTree>
    <p:extLst>
      <p:ext uri="{BB962C8B-B14F-4D97-AF65-F5344CB8AC3E}">
        <p14:creationId xmlns:p14="http://schemas.microsoft.com/office/powerpoint/2010/main" val="1566846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Creating a View Programmatically</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r>
              <a:rPr lang="en-US" dirty="0"/>
              <a:t> </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pic>
        <p:nvPicPr>
          <p:cNvPr id="5" name="Picture 4"/>
          <p:cNvPicPr>
            <a:picLocks noChangeAspect="1"/>
          </p:cNvPicPr>
          <p:nvPr/>
        </p:nvPicPr>
        <p:blipFill>
          <a:blip r:embed="rId3"/>
          <a:stretch>
            <a:fillRect/>
          </a:stretch>
        </p:blipFill>
        <p:spPr>
          <a:xfrm>
            <a:off x="171734" y="982661"/>
            <a:ext cx="8819866" cy="5646739"/>
          </a:xfrm>
          <a:prstGeom prst="rect">
            <a:avLst/>
          </a:prstGeom>
        </p:spPr>
      </p:pic>
    </p:spTree>
    <p:extLst>
      <p:ext uri="{BB962C8B-B14F-4D97-AF65-F5344CB8AC3E}">
        <p14:creationId xmlns:p14="http://schemas.microsoft.com/office/powerpoint/2010/main" val="42800553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Creating  a View Programmatically</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982661"/>
            <a:ext cx="8839200" cy="5722938"/>
          </a:xfrm>
        </p:spPr>
        <p:txBody>
          <a:bodyPr>
            <a:normAutofit lnSpcReduction="10000"/>
          </a:bodyPr>
          <a:lstStyle/>
          <a:p>
            <a:r>
              <a:rPr lang="en-US" sz="2800" dirty="0"/>
              <a:t>You can create a view controller’s view  programmatically by overriding the </a:t>
            </a:r>
            <a:r>
              <a:rPr lang="en-IN" sz="2800" b="1" dirty="0" err="1"/>
              <a:t>UIViewController</a:t>
            </a:r>
            <a:r>
              <a:rPr lang="en-IN" sz="2800" b="1" dirty="0"/>
              <a:t> </a:t>
            </a:r>
            <a:r>
              <a:rPr lang="en-IN" sz="2800" dirty="0"/>
              <a:t>method </a:t>
            </a:r>
            <a:r>
              <a:rPr lang="en-IN" sz="2800" b="1" dirty="0" err="1"/>
              <a:t>loadView</a:t>
            </a:r>
            <a:r>
              <a:rPr lang="en-IN" sz="2800" b="1" dirty="0"/>
              <a:t>()</a:t>
            </a:r>
            <a:r>
              <a:rPr lang="en-IN" sz="2800" dirty="0"/>
              <a:t>.</a:t>
            </a:r>
          </a:p>
          <a:p>
            <a:r>
              <a:rPr lang="en-US" sz="2800" dirty="0"/>
              <a:t>Open </a:t>
            </a:r>
            <a:r>
              <a:rPr lang="en-US" sz="2800" b="1" dirty="0" err="1"/>
              <a:t>MapViewController.swift</a:t>
            </a:r>
            <a:r>
              <a:rPr lang="en-US" sz="2800" dirty="0"/>
              <a:t> and override </a:t>
            </a:r>
            <a:r>
              <a:rPr lang="en-US" sz="2800" b="1" dirty="0" err="1"/>
              <a:t>loadView</a:t>
            </a:r>
            <a:r>
              <a:rPr lang="en-US" sz="2800" b="1" dirty="0"/>
              <a:t>() </a:t>
            </a:r>
            <a:r>
              <a:rPr lang="en-US" sz="2800" dirty="0"/>
              <a:t>to create an instance of </a:t>
            </a:r>
            <a:r>
              <a:rPr lang="en-US" sz="2800" b="1" dirty="0" err="1"/>
              <a:t>MKMapView</a:t>
            </a:r>
            <a:r>
              <a:rPr lang="en-US" sz="2800" b="1" dirty="0"/>
              <a:t> </a:t>
            </a:r>
            <a:r>
              <a:rPr lang="en-US" sz="2800" dirty="0"/>
              <a:t>and set it as the </a:t>
            </a:r>
            <a:r>
              <a:rPr lang="en-US" sz="2800" b="1" dirty="0"/>
              <a:t>view</a:t>
            </a:r>
            <a:r>
              <a:rPr lang="en-US" sz="2800" dirty="0"/>
              <a:t> of the view controller. </a:t>
            </a:r>
          </a:p>
          <a:p>
            <a:r>
              <a:rPr lang="en-US" sz="2800" dirty="0"/>
              <a:t>You will need a reference to the map view later on, so create a property for it.</a:t>
            </a:r>
          </a:p>
          <a:p>
            <a:r>
              <a:rPr lang="en-US" sz="2800" dirty="0"/>
              <a:t>When a view controller is created, its view property is </a:t>
            </a:r>
            <a:r>
              <a:rPr lang="en-US" sz="2800" b="1" dirty="0"/>
              <a:t>nil</a:t>
            </a:r>
            <a:r>
              <a:rPr lang="en-US" sz="2800" dirty="0"/>
              <a:t>.</a:t>
            </a:r>
          </a:p>
          <a:p>
            <a:r>
              <a:rPr lang="en-US" sz="2800" dirty="0"/>
              <a:t>If a view controller is asked for its view and its view is nil, then the </a:t>
            </a:r>
            <a:r>
              <a:rPr lang="en-US" sz="2800" b="1" dirty="0" err="1"/>
              <a:t>loadView</a:t>
            </a:r>
            <a:r>
              <a:rPr lang="en-US" sz="2800" b="1" dirty="0"/>
              <a:t>() </a:t>
            </a:r>
            <a:r>
              <a:rPr lang="en-US" sz="2800" dirty="0"/>
              <a:t>method is called</a:t>
            </a:r>
            <a:endParaRPr lang="en-IN" sz="2800" dirty="0"/>
          </a:p>
          <a:p>
            <a:r>
              <a:rPr lang="en-US" sz="2800" dirty="0"/>
              <a:t>Build and run the application. Although the application looks the same, the map view is being created programmatically instead of through Interface Builder</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39103963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Creating  a View Programmatically</a:t>
            </a:r>
            <a:endParaRPr lang="en-US" sz="3200" dirty="0">
              <a:solidFill>
                <a:srgbClr val="FF0000"/>
              </a:solidFill>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2"/>
          <a:stretch>
            <a:fillRect/>
          </a:stretch>
        </p:blipFill>
        <p:spPr>
          <a:xfrm>
            <a:off x="1066800" y="1505744"/>
            <a:ext cx="7162800" cy="4895056"/>
          </a:xfrm>
          <a:prstGeom prst="rect">
            <a:avLst/>
          </a:prstGeom>
        </p:spPr>
      </p:pic>
      <p:pic>
        <p:nvPicPr>
          <p:cNvPr id="4" name="Picture 3" descr="download.png"/>
          <p:cNvPicPr>
            <a:picLocks noChangeAspect="1"/>
          </p:cNvPicPr>
          <p:nvPr/>
        </p:nvPicPr>
        <p:blipFill>
          <a:blip r:embed="rId3"/>
          <a:stretch>
            <a:fillRect/>
          </a:stretch>
        </p:blipFill>
        <p:spPr>
          <a:xfrm>
            <a:off x="6457950" y="0"/>
            <a:ext cx="2686050" cy="982661"/>
          </a:xfrm>
          <a:prstGeom prst="rect">
            <a:avLst/>
          </a:prstGeom>
        </p:spPr>
      </p:pic>
    </p:spTree>
    <p:extLst>
      <p:ext uri="{BB962C8B-B14F-4D97-AF65-F5344CB8AC3E}">
        <p14:creationId xmlns:p14="http://schemas.microsoft.com/office/powerpoint/2010/main" val="3792971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Programmatic Constraints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457200" y="1143000"/>
            <a:ext cx="8229600" cy="5334000"/>
          </a:xfrm>
        </p:spPr>
        <p:txBody>
          <a:bodyPr>
            <a:normAutofit fontScale="92500"/>
          </a:bodyPr>
          <a:lstStyle/>
          <a:p>
            <a:r>
              <a:rPr lang="en-US" sz="2800" dirty="0"/>
              <a:t>How to add constraints to an interface programmatically</a:t>
            </a:r>
          </a:p>
          <a:p>
            <a:r>
              <a:rPr lang="en-US" sz="2800" dirty="0"/>
              <a:t>If your views are created in code, then you will need to constrain them programmatically.</a:t>
            </a:r>
          </a:p>
          <a:p>
            <a:r>
              <a:rPr lang="en-US" sz="2800" dirty="0"/>
              <a:t>The interface for </a:t>
            </a:r>
            <a:r>
              <a:rPr lang="en-US" sz="2800" b="1" dirty="0" err="1"/>
              <a:t>MapViewController</a:t>
            </a:r>
            <a:r>
              <a:rPr lang="en-US" sz="2800" b="1" dirty="0"/>
              <a:t> </a:t>
            </a:r>
            <a:r>
              <a:rPr lang="en-US" sz="2800" dirty="0"/>
              <a:t>is created programmatically, so it is a great candidate for </a:t>
            </a:r>
            <a:r>
              <a:rPr lang="en-IN" sz="2800" dirty="0"/>
              <a:t>programmatic constraints.</a:t>
            </a:r>
          </a:p>
          <a:p>
            <a:r>
              <a:rPr lang="en-US" sz="2800" dirty="0"/>
              <a:t>You are going to add a </a:t>
            </a:r>
            <a:r>
              <a:rPr lang="en-US" sz="2800" b="1" dirty="0" err="1"/>
              <a:t>UISegmentedControl</a:t>
            </a:r>
            <a:r>
              <a:rPr lang="en-US" sz="2800" b="1" dirty="0"/>
              <a:t> </a:t>
            </a:r>
            <a:r>
              <a:rPr lang="en-US" sz="2800" dirty="0"/>
              <a:t>to </a:t>
            </a:r>
            <a:r>
              <a:rPr lang="en-IN" sz="2800" b="1" dirty="0" err="1"/>
              <a:t>MapViewController</a:t>
            </a:r>
            <a:r>
              <a:rPr lang="en-IN" sz="2800" dirty="0" err="1"/>
              <a:t>’s</a:t>
            </a:r>
            <a:r>
              <a:rPr lang="en-IN" sz="2800" dirty="0"/>
              <a:t> interface</a:t>
            </a:r>
          </a:p>
          <a:p>
            <a:r>
              <a:rPr lang="en-US" sz="2800" dirty="0"/>
              <a:t>A segmented control allows the user to choose between a discrete set of options, and you will use one to allow the user to switch between </a:t>
            </a:r>
            <a:r>
              <a:rPr lang="en-US" sz="2800" b="1" dirty="0"/>
              <a:t>map types</a:t>
            </a:r>
            <a:r>
              <a:rPr lang="en-US" sz="2800" dirty="0"/>
              <a:t>: standard, hybrid, and </a:t>
            </a:r>
            <a:r>
              <a:rPr lang="en-IN" sz="2800" dirty="0"/>
              <a:t>satellite.</a:t>
            </a:r>
          </a:p>
        </p:txBody>
      </p:sp>
    </p:spTree>
    <p:extLst>
      <p:ext uri="{BB962C8B-B14F-4D97-AF65-F5344CB8AC3E}">
        <p14:creationId xmlns:p14="http://schemas.microsoft.com/office/powerpoint/2010/main" val="2039610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Programmatic Constraints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457200" y="1143000"/>
            <a:ext cx="8229600" cy="5334000"/>
          </a:xfrm>
        </p:spPr>
        <p:txBody>
          <a:bodyPr>
            <a:normAutofit/>
          </a:bodyPr>
          <a:lstStyle/>
          <a:p>
            <a:r>
              <a:rPr lang="en-US" sz="2800" dirty="0"/>
              <a:t>In </a:t>
            </a:r>
            <a:r>
              <a:rPr lang="en-US" sz="2800" dirty="0" err="1"/>
              <a:t>MapViewController.swift</a:t>
            </a:r>
            <a:r>
              <a:rPr lang="en-US" sz="2800" dirty="0"/>
              <a:t>, update </a:t>
            </a:r>
            <a:r>
              <a:rPr lang="en-US" sz="2800" b="1" dirty="0" err="1"/>
              <a:t>loadView</a:t>
            </a:r>
            <a:r>
              <a:rPr lang="en-US" sz="2800" b="1" dirty="0"/>
              <a:t>() </a:t>
            </a:r>
            <a:r>
              <a:rPr lang="en-US" sz="2800" dirty="0"/>
              <a:t>to add a segmented control to the interface</a:t>
            </a:r>
            <a:endParaRPr lang="en-IN" sz="2800" dirty="0"/>
          </a:p>
        </p:txBody>
      </p:sp>
      <p:pic>
        <p:nvPicPr>
          <p:cNvPr id="5" name="Picture 4"/>
          <p:cNvPicPr>
            <a:picLocks noChangeAspect="1"/>
          </p:cNvPicPr>
          <p:nvPr/>
        </p:nvPicPr>
        <p:blipFill>
          <a:blip r:embed="rId3"/>
          <a:stretch>
            <a:fillRect/>
          </a:stretch>
        </p:blipFill>
        <p:spPr>
          <a:xfrm>
            <a:off x="838200" y="2104265"/>
            <a:ext cx="8096250" cy="4378422"/>
          </a:xfrm>
          <a:prstGeom prst="rect">
            <a:avLst/>
          </a:prstGeom>
        </p:spPr>
      </p:pic>
    </p:spTree>
    <p:extLst>
      <p:ext uri="{BB962C8B-B14F-4D97-AF65-F5344CB8AC3E}">
        <p14:creationId xmlns:p14="http://schemas.microsoft.com/office/powerpoint/2010/main" val="728668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Programmatic Constraints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457200" y="1143000"/>
            <a:ext cx="8229600" cy="5334000"/>
          </a:xfrm>
        </p:spPr>
        <p:txBody>
          <a:bodyPr>
            <a:normAutofit lnSpcReduction="10000"/>
          </a:bodyPr>
          <a:lstStyle/>
          <a:p>
            <a:r>
              <a:rPr lang="en-US" sz="2800" dirty="0"/>
              <a:t>Every view has an auto resizing mask. By default, iOS creates constraints that match the auto resizing mask and adds them to the view</a:t>
            </a:r>
          </a:p>
          <a:p>
            <a:r>
              <a:rPr lang="en-US" sz="2800" dirty="0"/>
              <a:t>These translated constraints will often conflict with explicit constraints in the layout and cause an un-</a:t>
            </a:r>
            <a:r>
              <a:rPr lang="en-US" sz="2800" dirty="0" err="1"/>
              <a:t>satisfiable</a:t>
            </a:r>
            <a:r>
              <a:rPr lang="en-US" sz="2800" dirty="0"/>
              <a:t> constraints problem. </a:t>
            </a:r>
          </a:p>
          <a:p>
            <a:r>
              <a:rPr lang="en-US" sz="2800" dirty="0"/>
              <a:t>The fix is to turn off this default translation by setting the property </a:t>
            </a:r>
            <a:r>
              <a:rPr lang="en-US" sz="2800" b="1" dirty="0" err="1"/>
              <a:t>translatesAutoresizingMaskInto</a:t>
            </a:r>
            <a:r>
              <a:rPr lang="en-US" sz="2800" b="1" dirty="0"/>
              <a:t> Constraints</a:t>
            </a:r>
            <a:r>
              <a:rPr lang="en-US" sz="2800" dirty="0"/>
              <a:t> to false</a:t>
            </a:r>
          </a:p>
          <a:p>
            <a:r>
              <a:rPr lang="en-US" sz="2800" dirty="0"/>
              <a:t>(Before Auto Layout was introduced, iOS applications used auto-resizing masks to allow views to scale for different-sized screens at runtime)</a:t>
            </a:r>
            <a:endParaRPr lang="en-IN" sz="2800" dirty="0"/>
          </a:p>
        </p:txBody>
      </p:sp>
    </p:spTree>
    <p:extLst>
      <p:ext uri="{BB962C8B-B14F-4D97-AF65-F5344CB8AC3E}">
        <p14:creationId xmlns:p14="http://schemas.microsoft.com/office/powerpoint/2010/main" val="2969741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Anchors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457200" y="1143000"/>
            <a:ext cx="8229600" cy="5334000"/>
          </a:xfrm>
        </p:spPr>
        <p:txBody>
          <a:bodyPr>
            <a:normAutofit/>
          </a:bodyPr>
          <a:lstStyle/>
          <a:p>
            <a:r>
              <a:rPr lang="en-US" sz="2800" dirty="0"/>
              <a:t>When you work with Auto Layout programmatically, you will use </a:t>
            </a:r>
            <a:r>
              <a:rPr lang="en-US" sz="2800" b="1" dirty="0"/>
              <a:t>anchors</a:t>
            </a:r>
            <a:r>
              <a:rPr lang="en-US" sz="2800" dirty="0"/>
              <a:t> to create your </a:t>
            </a:r>
            <a:r>
              <a:rPr lang="en-US" sz="2800" b="1" dirty="0"/>
              <a:t>constraints</a:t>
            </a:r>
            <a:r>
              <a:rPr lang="en-US" sz="2800" dirty="0"/>
              <a:t>.</a:t>
            </a:r>
          </a:p>
          <a:p>
            <a:r>
              <a:rPr lang="en-US" sz="2800" b="1" dirty="0"/>
              <a:t>Anchors </a:t>
            </a:r>
            <a:r>
              <a:rPr lang="en-US" sz="2800" dirty="0"/>
              <a:t>are </a:t>
            </a:r>
            <a:r>
              <a:rPr lang="en-US" sz="2800" b="1" dirty="0"/>
              <a:t>properties</a:t>
            </a:r>
            <a:r>
              <a:rPr lang="en-US" sz="2800" dirty="0"/>
              <a:t> on the </a:t>
            </a:r>
            <a:r>
              <a:rPr lang="en-US" sz="2800" b="1" dirty="0"/>
              <a:t>view</a:t>
            </a:r>
            <a:r>
              <a:rPr lang="en-US" sz="2800" dirty="0"/>
              <a:t> that correspond to attributes that you might want to constrain to an anchor on another view. </a:t>
            </a:r>
          </a:p>
          <a:p>
            <a:r>
              <a:rPr lang="en-US" sz="2800" dirty="0"/>
              <a:t>For example, you might constrain the leading anchor of one view to the leading anchor of another view. </a:t>
            </a:r>
          </a:p>
          <a:p>
            <a:r>
              <a:rPr lang="en-US" sz="2800" dirty="0"/>
              <a:t>This would have the effect of the two views’ leading edges being aligned.</a:t>
            </a:r>
            <a:endParaRPr lang="en-IN" sz="2800" dirty="0"/>
          </a:p>
        </p:txBody>
      </p:sp>
    </p:spTree>
    <p:extLst>
      <p:ext uri="{BB962C8B-B14F-4D97-AF65-F5344CB8AC3E}">
        <p14:creationId xmlns:p14="http://schemas.microsoft.com/office/powerpoint/2010/main" val="2845487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Anchors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457200" y="1143000"/>
            <a:ext cx="8458200" cy="5334000"/>
          </a:xfrm>
        </p:spPr>
        <p:txBody>
          <a:bodyPr>
            <a:normAutofit/>
          </a:bodyPr>
          <a:lstStyle/>
          <a:p>
            <a:pPr marL="0" indent="0">
              <a:buNone/>
            </a:pPr>
            <a:r>
              <a:rPr lang="en-US" sz="2800" dirty="0"/>
              <a:t>Let’s create some constraints to do the following.</a:t>
            </a:r>
          </a:p>
          <a:p>
            <a:pPr lvl="1"/>
            <a:r>
              <a:rPr lang="en-US" dirty="0"/>
              <a:t>The top anchor of the segmented control should be equal to the top anchor of its superview.</a:t>
            </a:r>
          </a:p>
          <a:p>
            <a:pPr lvl="1"/>
            <a:r>
              <a:rPr lang="en-US" dirty="0"/>
              <a:t>The leading anchor of the segmented control should be equal to the leading anchor of its </a:t>
            </a:r>
            <a:r>
              <a:rPr lang="en-IN" dirty="0"/>
              <a:t>superview.</a:t>
            </a:r>
            <a:endParaRPr lang="en-IN" sz="3200" dirty="0"/>
          </a:p>
          <a:p>
            <a:pPr lvl="1"/>
            <a:r>
              <a:rPr lang="en-US" dirty="0"/>
              <a:t>The trailing anchor of the segmented control should be equal to the trailing anchor of its </a:t>
            </a:r>
            <a:r>
              <a:rPr lang="en-IN" dirty="0"/>
              <a:t>superview.</a:t>
            </a:r>
          </a:p>
          <a:p>
            <a:pPr lvl="1"/>
            <a:r>
              <a:rPr lang="en-US" dirty="0"/>
              <a:t>In </a:t>
            </a:r>
            <a:r>
              <a:rPr lang="en-US" dirty="0" err="1"/>
              <a:t>MapViewController.swift</a:t>
            </a:r>
            <a:r>
              <a:rPr lang="en-US" dirty="0"/>
              <a:t>, create these constraints in </a:t>
            </a:r>
            <a:r>
              <a:rPr lang="en-US" b="1" dirty="0" err="1"/>
              <a:t>loadView</a:t>
            </a:r>
            <a:r>
              <a:rPr lang="en-US" b="1" dirty="0"/>
              <a:t>()</a:t>
            </a:r>
            <a:r>
              <a:rPr lang="en-US" dirty="0"/>
              <a:t>.</a:t>
            </a:r>
            <a:endParaRPr lang="en-IN" dirty="0"/>
          </a:p>
        </p:txBody>
      </p:sp>
    </p:spTree>
    <p:extLst>
      <p:ext uri="{BB962C8B-B14F-4D97-AF65-F5344CB8AC3E}">
        <p14:creationId xmlns:p14="http://schemas.microsoft.com/office/powerpoint/2010/main" val="3949798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Anchors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457200" y="1143000"/>
            <a:ext cx="8458200" cy="5334000"/>
          </a:xfrm>
        </p:spPr>
        <p:txBody>
          <a:bodyPr>
            <a:normAutofit/>
          </a:bodyPr>
          <a:lstStyle/>
          <a:p>
            <a:pPr marL="0" indent="0">
              <a:buNone/>
            </a:pPr>
            <a:r>
              <a:rPr lang="en-US" sz="2800" dirty="0"/>
              <a:t> </a:t>
            </a:r>
            <a:endParaRPr lang="en-IN" dirty="0"/>
          </a:p>
        </p:txBody>
      </p:sp>
      <p:pic>
        <p:nvPicPr>
          <p:cNvPr id="5" name="Picture 4"/>
          <p:cNvPicPr>
            <a:picLocks noChangeAspect="1"/>
          </p:cNvPicPr>
          <p:nvPr/>
        </p:nvPicPr>
        <p:blipFill>
          <a:blip r:embed="rId3"/>
          <a:stretch>
            <a:fillRect/>
          </a:stretch>
        </p:blipFill>
        <p:spPr>
          <a:xfrm>
            <a:off x="228600" y="1287461"/>
            <a:ext cx="8686800" cy="5189539"/>
          </a:xfrm>
          <a:prstGeom prst="rect">
            <a:avLst/>
          </a:prstGeom>
        </p:spPr>
      </p:pic>
    </p:spTree>
    <p:extLst>
      <p:ext uri="{BB962C8B-B14F-4D97-AF65-F5344CB8AC3E}">
        <p14:creationId xmlns:p14="http://schemas.microsoft.com/office/powerpoint/2010/main" val="319994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Anchors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457200" y="1143000"/>
            <a:ext cx="8458200" cy="5334000"/>
          </a:xfrm>
        </p:spPr>
        <p:txBody>
          <a:bodyPr>
            <a:normAutofit/>
          </a:bodyPr>
          <a:lstStyle/>
          <a:p>
            <a:r>
              <a:rPr lang="en-US" sz="2800" dirty="0" err="1"/>
              <a:t>Xcode</a:t>
            </a:r>
            <a:r>
              <a:rPr lang="en-US" sz="2800" dirty="0"/>
              <a:t> will alert you to a problem with each line you have entered. You will fix them in a moment. </a:t>
            </a:r>
          </a:p>
          <a:p>
            <a:r>
              <a:rPr lang="en-US" sz="2800" dirty="0"/>
              <a:t>Anchors have a method </a:t>
            </a:r>
            <a:r>
              <a:rPr lang="en-US" sz="2800" b="1" dirty="0"/>
              <a:t>constraint(</a:t>
            </a:r>
            <a:r>
              <a:rPr lang="en-US" sz="2800" b="1" dirty="0" err="1"/>
              <a:t>equalTo</a:t>
            </a:r>
            <a:r>
              <a:rPr lang="en-US" sz="2800" b="1" dirty="0"/>
              <a:t>:) </a:t>
            </a:r>
            <a:r>
              <a:rPr lang="en-US" sz="2800" dirty="0"/>
              <a:t>that will create a constraint between the two anchors.</a:t>
            </a:r>
          </a:p>
          <a:p>
            <a:r>
              <a:rPr lang="en-US" sz="2800" dirty="0"/>
              <a:t>There are a few other constraint creation methods on </a:t>
            </a:r>
            <a:r>
              <a:rPr lang="en-US" sz="2800" b="1" dirty="0" err="1"/>
              <a:t>NSLayoutAnchor</a:t>
            </a:r>
            <a:r>
              <a:rPr lang="en-US" sz="2800" dirty="0"/>
              <a:t>, including one that accepts a </a:t>
            </a:r>
            <a:r>
              <a:rPr lang="en-IN" sz="2800" dirty="0"/>
              <a:t>constant as an argument:</a:t>
            </a:r>
          </a:p>
          <a:p>
            <a:r>
              <a:rPr lang="en-IN" sz="2800" dirty="0" err="1"/>
              <a:t>func</a:t>
            </a:r>
            <a:r>
              <a:rPr lang="en-IN" sz="2800" dirty="0"/>
              <a:t> constraint(</a:t>
            </a:r>
            <a:r>
              <a:rPr lang="en-IN" sz="2800" dirty="0" err="1"/>
              <a:t>equalTo</a:t>
            </a:r>
            <a:r>
              <a:rPr lang="en-IN" sz="2800" dirty="0"/>
              <a:t> anchor: </a:t>
            </a:r>
            <a:r>
              <a:rPr lang="en-IN" sz="2800" dirty="0" err="1"/>
              <a:t>NSLayoutAnchor</a:t>
            </a:r>
            <a:r>
              <a:rPr lang="en-IN" sz="2800" dirty="0"/>
              <a:t> &lt;</a:t>
            </a:r>
            <a:r>
              <a:rPr lang="en-IN" sz="2800" dirty="0" err="1"/>
              <a:t>AnchorType</a:t>
            </a:r>
            <a:r>
              <a:rPr lang="en-IN" sz="2800" dirty="0"/>
              <a:t>&gt;, constant c: </a:t>
            </a:r>
            <a:r>
              <a:rPr lang="en-IN" sz="2800" dirty="0" err="1"/>
              <a:t>CGFloat</a:t>
            </a:r>
            <a:r>
              <a:rPr lang="en-IN" sz="2800" dirty="0"/>
              <a:t>) -&gt; </a:t>
            </a:r>
            <a:r>
              <a:rPr lang="en-IN" sz="2800" dirty="0" err="1"/>
              <a:t>NSLayoutConstraint</a:t>
            </a:r>
            <a:r>
              <a:rPr lang="en-US" sz="2800" dirty="0"/>
              <a:t> </a:t>
            </a:r>
            <a:endParaRPr lang="en-IN" dirty="0"/>
          </a:p>
        </p:txBody>
      </p:sp>
    </p:spTree>
    <p:extLst>
      <p:ext uri="{BB962C8B-B14F-4D97-AF65-F5344CB8AC3E}">
        <p14:creationId xmlns:p14="http://schemas.microsoft.com/office/powerpoint/2010/main" val="1714436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Activating constraints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457200" y="1143000"/>
            <a:ext cx="8458200" cy="5334000"/>
          </a:xfrm>
        </p:spPr>
        <p:txBody>
          <a:bodyPr>
            <a:normAutofit/>
          </a:bodyPr>
          <a:lstStyle/>
          <a:p>
            <a:r>
              <a:rPr lang="en-US" sz="2800" dirty="0"/>
              <a:t>You now have three </a:t>
            </a:r>
            <a:r>
              <a:rPr lang="en-US" sz="2800" b="1" dirty="0" err="1"/>
              <a:t>NSLayoutConstraint</a:t>
            </a:r>
            <a:r>
              <a:rPr lang="en-US" sz="2800" b="1" dirty="0"/>
              <a:t> </a:t>
            </a:r>
            <a:r>
              <a:rPr lang="en-US" sz="2800" dirty="0"/>
              <a:t>instances. However, these constraints will have no effect on the layout until you explicitly activate them by setting their </a:t>
            </a:r>
            <a:r>
              <a:rPr lang="en-US" sz="2800" dirty="0" err="1"/>
              <a:t>isActive</a:t>
            </a:r>
            <a:r>
              <a:rPr lang="en-US" sz="2800" dirty="0"/>
              <a:t> properties to true. This will </a:t>
            </a:r>
            <a:r>
              <a:rPr lang="en-IN" sz="2800" dirty="0"/>
              <a:t>resolve </a:t>
            </a:r>
            <a:r>
              <a:rPr lang="en-IN" sz="2800" dirty="0" err="1"/>
              <a:t>Xcode’s</a:t>
            </a:r>
            <a:r>
              <a:rPr lang="en-IN" sz="2800" dirty="0"/>
              <a:t> complaint.</a:t>
            </a:r>
          </a:p>
          <a:p>
            <a:endParaRPr lang="en-IN" sz="2800" dirty="0"/>
          </a:p>
        </p:txBody>
      </p:sp>
      <p:pic>
        <p:nvPicPr>
          <p:cNvPr id="5" name="Picture 4"/>
          <p:cNvPicPr>
            <a:picLocks noChangeAspect="1"/>
          </p:cNvPicPr>
          <p:nvPr/>
        </p:nvPicPr>
        <p:blipFill>
          <a:blip r:embed="rId3"/>
          <a:stretch>
            <a:fillRect/>
          </a:stretch>
        </p:blipFill>
        <p:spPr>
          <a:xfrm>
            <a:off x="828675" y="3409666"/>
            <a:ext cx="8086725" cy="3048000"/>
          </a:xfrm>
          <a:prstGeom prst="rect">
            <a:avLst/>
          </a:prstGeom>
        </p:spPr>
      </p:pic>
    </p:spTree>
    <p:extLst>
      <p:ext uri="{BB962C8B-B14F-4D97-AF65-F5344CB8AC3E}">
        <p14:creationId xmlns:p14="http://schemas.microsoft.com/office/powerpoint/2010/main" val="313536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Creating a View Programmatically</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r>
              <a:rPr lang="en-US" dirty="0"/>
              <a:t>When a view controller is created, its view property is </a:t>
            </a:r>
            <a:r>
              <a:rPr lang="en-US" b="1" dirty="0"/>
              <a:t>nil.</a:t>
            </a:r>
            <a:r>
              <a:rPr lang="en-US" dirty="0"/>
              <a:t> </a:t>
            </a:r>
          </a:p>
          <a:p>
            <a:r>
              <a:rPr lang="en-US" dirty="0"/>
              <a:t>If a view controller is asked for its </a:t>
            </a:r>
            <a:r>
              <a:rPr lang="en-US" b="1" dirty="0"/>
              <a:t>view</a:t>
            </a:r>
            <a:r>
              <a:rPr lang="en-US" dirty="0"/>
              <a:t> and its view is </a:t>
            </a:r>
            <a:r>
              <a:rPr lang="en-US" b="1" dirty="0"/>
              <a:t>nil</a:t>
            </a:r>
            <a:r>
              <a:rPr lang="en-US" dirty="0"/>
              <a:t>, then the </a:t>
            </a:r>
            <a:r>
              <a:rPr lang="en-US" b="1" dirty="0" err="1"/>
              <a:t>loadView</a:t>
            </a:r>
            <a:r>
              <a:rPr lang="en-US" b="1" dirty="0"/>
              <a:t>() </a:t>
            </a:r>
            <a:r>
              <a:rPr lang="en-US" dirty="0"/>
              <a:t>method is called.</a:t>
            </a:r>
          </a:p>
          <a:p>
            <a:r>
              <a:rPr lang="en-US" dirty="0"/>
              <a:t>Build and run the application. Although the application looks the same, the </a:t>
            </a:r>
            <a:r>
              <a:rPr lang="en-US" b="1" dirty="0"/>
              <a:t>map view is being created programmatically </a:t>
            </a:r>
            <a:r>
              <a:rPr lang="en-US" dirty="0"/>
              <a:t>instead of through Interface Builder </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46248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Activating constraints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457200" y="1143000"/>
            <a:ext cx="8458200" cy="5334000"/>
          </a:xfrm>
        </p:spPr>
        <p:txBody>
          <a:bodyPr>
            <a:normAutofit/>
          </a:bodyPr>
          <a:lstStyle/>
          <a:p>
            <a:r>
              <a:rPr lang="en-US" sz="2800" dirty="0"/>
              <a:t>Constraints need to be added to the most recent </a:t>
            </a:r>
            <a:r>
              <a:rPr lang="en-US" sz="2800" b="1" i="1" dirty="0"/>
              <a:t>common ancesto</a:t>
            </a:r>
            <a:r>
              <a:rPr lang="en-US" sz="2800" i="1" dirty="0"/>
              <a:t>r </a:t>
            </a:r>
            <a:r>
              <a:rPr lang="en-US" sz="2800" dirty="0"/>
              <a:t>for the views associated with the constraint. </a:t>
            </a:r>
          </a:p>
          <a:p>
            <a:r>
              <a:rPr lang="en-US" sz="2800" dirty="0"/>
              <a:t>Figure shows a view hierarchy along with the common ancestor for two views</a:t>
            </a:r>
            <a:endParaRPr lang="en-IN" sz="2800" dirty="0"/>
          </a:p>
        </p:txBody>
      </p:sp>
      <p:pic>
        <p:nvPicPr>
          <p:cNvPr id="6" name="Picture 5"/>
          <p:cNvPicPr>
            <a:picLocks noChangeAspect="1"/>
          </p:cNvPicPr>
          <p:nvPr/>
        </p:nvPicPr>
        <p:blipFill>
          <a:blip r:embed="rId3"/>
          <a:stretch>
            <a:fillRect/>
          </a:stretch>
        </p:blipFill>
        <p:spPr>
          <a:xfrm>
            <a:off x="4157662" y="3416255"/>
            <a:ext cx="4600575" cy="3205162"/>
          </a:xfrm>
          <a:prstGeom prst="rect">
            <a:avLst/>
          </a:prstGeom>
        </p:spPr>
      </p:pic>
    </p:spTree>
    <p:extLst>
      <p:ext uri="{BB962C8B-B14F-4D97-AF65-F5344CB8AC3E}">
        <p14:creationId xmlns:p14="http://schemas.microsoft.com/office/powerpoint/2010/main" val="19087355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Activating constraints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457200" y="1143000"/>
            <a:ext cx="8458200" cy="5334000"/>
          </a:xfrm>
        </p:spPr>
        <p:txBody>
          <a:bodyPr>
            <a:normAutofit/>
          </a:bodyPr>
          <a:lstStyle/>
          <a:p>
            <a:r>
              <a:rPr lang="en-US" sz="2800" dirty="0"/>
              <a:t>If a constraint is related to just one view (such as when adding a width or height constraint to a view), then that view is considered the common ancestor.</a:t>
            </a:r>
          </a:p>
          <a:p>
            <a:r>
              <a:rPr lang="en-US" sz="2800" dirty="0"/>
              <a:t>By setting the active property on a constraint to true, the constraint will work its way up the hierarchy for the items to find the common ancestor to add the constraint to. </a:t>
            </a:r>
          </a:p>
          <a:p>
            <a:r>
              <a:rPr lang="en-US" sz="2800" dirty="0"/>
              <a:t>It will then call the method </a:t>
            </a:r>
            <a:r>
              <a:rPr lang="en-US" sz="2800" dirty="0" err="1"/>
              <a:t>addConstraint</a:t>
            </a:r>
            <a:r>
              <a:rPr lang="en-US" sz="2800" dirty="0"/>
              <a:t>(_:) on the appropriate view. </a:t>
            </a:r>
          </a:p>
          <a:p>
            <a:r>
              <a:rPr lang="en-US" sz="2800" dirty="0"/>
              <a:t>Setting the active property is preferable to calling </a:t>
            </a:r>
            <a:r>
              <a:rPr lang="en-US" sz="2800" dirty="0" err="1"/>
              <a:t>addConstraint</a:t>
            </a:r>
            <a:r>
              <a:rPr lang="en-US" sz="2800" dirty="0"/>
              <a:t>(_:) or </a:t>
            </a:r>
            <a:r>
              <a:rPr lang="en-US" sz="2800" dirty="0" err="1"/>
              <a:t>removeConstraint</a:t>
            </a:r>
            <a:r>
              <a:rPr lang="en-US" sz="2800" dirty="0"/>
              <a:t>(_:) yourself. </a:t>
            </a:r>
            <a:endParaRPr lang="en-IN" sz="2800" dirty="0"/>
          </a:p>
        </p:txBody>
      </p:sp>
    </p:spTree>
    <p:extLst>
      <p:ext uri="{BB962C8B-B14F-4D97-AF65-F5344CB8AC3E}">
        <p14:creationId xmlns:p14="http://schemas.microsoft.com/office/powerpoint/2010/main" val="31065770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Activating constraints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457200" y="1143000"/>
            <a:ext cx="8458200" cy="5334000"/>
          </a:xfrm>
        </p:spPr>
        <p:txBody>
          <a:bodyPr>
            <a:normAutofit/>
          </a:bodyPr>
          <a:lstStyle/>
          <a:p>
            <a:r>
              <a:rPr lang="en-US" sz="2800" dirty="0"/>
              <a:t>Build and run the application and switch to the </a:t>
            </a:r>
            <a:r>
              <a:rPr lang="en-US" sz="2800" b="1" dirty="0" err="1"/>
              <a:t>MapViewController</a:t>
            </a:r>
            <a:r>
              <a:rPr lang="en-US" sz="2800" dirty="0"/>
              <a:t>. </a:t>
            </a:r>
          </a:p>
          <a:p>
            <a:r>
              <a:rPr lang="en-US" sz="2800" dirty="0"/>
              <a:t>The segmented control is now pinned to the top, leading, and trailing edges of its superview</a:t>
            </a:r>
          </a:p>
          <a:p>
            <a:r>
              <a:rPr lang="en-US" sz="2800" dirty="0"/>
              <a:t>Build and run the application and switch to the </a:t>
            </a:r>
            <a:r>
              <a:rPr lang="en-US" sz="2800" b="1" dirty="0" err="1"/>
              <a:t>MapViewController</a:t>
            </a:r>
            <a:r>
              <a:rPr lang="en-US" sz="2800" dirty="0"/>
              <a:t>. </a:t>
            </a:r>
          </a:p>
          <a:p>
            <a:r>
              <a:rPr lang="en-US" sz="2800" dirty="0"/>
              <a:t>The segmented control is now pinned to the top, leading, and trailing edges of its superview</a:t>
            </a:r>
            <a:endParaRPr lang="en-IN" sz="2800" dirty="0"/>
          </a:p>
          <a:p>
            <a:endParaRPr lang="en-IN" sz="2800" dirty="0"/>
          </a:p>
        </p:txBody>
      </p:sp>
    </p:spTree>
    <p:extLst>
      <p:ext uri="{BB962C8B-B14F-4D97-AF65-F5344CB8AC3E}">
        <p14:creationId xmlns:p14="http://schemas.microsoft.com/office/powerpoint/2010/main" val="7613024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Activating constraints</a:t>
            </a:r>
            <a:endParaRPr lang="en-US" sz="3200" dirty="0">
              <a:solidFill>
                <a:srgbClr val="FF0000"/>
              </a:solidFill>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457200" y="1143000"/>
            <a:ext cx="8458200" cy="5334000"/>
          </a:xfrm>
        </p:spPr>
        <p:txBody>
          <a:bodyPr>
            <a:normAutofit/>
          </a:bodyPr>
          <a:lstStyle/>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solidFill>
                  <a:srgbClr val="FF0000"/>
                </a:solidFill>
              </a:rPr>
              <a:t>End of Session 1</a:t>
            </a:r>
            <a:endParaRPr lang="en-IN" sz="2800" dirty="0">
              <a:solidFill>
                <a:srgbClr val="FF0000"/>
              </a:solidFill>
            </a:endParaRPr>
          </a:p>
        </p:txBody>
      </p:sp>
      <p:pic>
        <p:nvPicPr>
          <p:cNvPr id="6" name="Picture 5"/>
          <p:cNvPicPr>
            <a:picLocks noChangeAspect="1"/>
          </p:cNvPicPr>
          <p:nvPr/>
        </p:nvPicPr>
        <p:blipFill>
          <a:blip r:embed="rId3"/>
          <a:stretch>
            <a:fillRect/>
          </a:stretch>
        </p:blipFill>
        <p:spPr>
          <a:xfrm>
            <a:off x="1447800" y="1752600"/>
            <a:ext cx="5724525" cy="3276600"/>
          </a:xfrm>
          <a:prstGeom prst="rect">
            <a:avLst/>
          </a:prstGeom>
        </p:spPr>
      </p:pic>
    </p:spTree>
    <p:extLst>
      <p:ext uri="{BB962C8B-B14F-4D97-AF65-F5344CB8AC3E}">
        <p14:creationId xmlns:p14="http://schemas.microsoft.com/office/powerpoint/2010/main" val="2328265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t>Session 2 &amp; 3</a:t>
            </a:r>
            <a:endParaRPr lang="en-US" sz="3200" dirty="0">
              <a:latin typeface="Times New Roman" pitchFamily="18" charset="0"/>
              <a:cs typeface="Times New Roman" pitchFamily="18" charset="0"/>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457200" y="1143000"/>
            <a:ext cx="8458200" cy="5334000"/>
          </a:xfrm>
        </p:spPr>
        <p:txBody>
          <a:bodyPr>
            <a:normAutofit/>
          </a:bodyPr>
          <a:lstStyle/>
          <a:p>
            <a:endParaRPr lang="en-US" sz="2800" dirty="0"/>
          </a:p>
          <a:p>
            <a:r>
              <a:rPr lang="en-IN" sz="2800" b="1" dirty="0">
                <a:solidFill>
                  <a:srgbClr val="FF0000"/>
                </a:solidFill>
              </a:rPr>
              <a:t>Localization</a:t>
            </a:r>
          </a:p>
          <a:p>
            <a:r>
              <a:rPr lang="en-US" sz="2800" b="1" dirty="0">
                <a:solidFill>
                  <a:srgbClr val="FF0000"/>
                </a:solidFill>
              </a:rPr>
              <a:t>Internationalization </a:t>
            </a:r>
            <a:endParaRPr lang="en-IN" sz="2800" dirty="0">
              <a:solidFill>
                <a:srgbClr val="FF0000"/>
              </a:solidFill>
            </a:endParaRPr>
          </a:p>
        </p:txBody>
      </p:sp>
    </p:spTree>
    <p:extLst>
      <p:ext uri="{BB962C8B-B14F-4D97-AF65-F5344CB8AC3E}">
        <p14:creationId xmlns:p14="http://schemas.microsoft.com/office/powerpoint/2010/main" val="2572901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Localization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04800" y="1143000"/>
            <a:ext cx="8610600" cy="5562600"/>
          </a:xfrm>
        </p:spPr>
        <p:txBody>
          <a:bodyPr>
            <a:normAutofit/>
          </a:bodyPr>
          <a:lstStyle/>
          <a:p>
            <a:r>
              <a:rPr lang="en-US" b="1" dirty="0"/>
              <a:t>Localization </a:t>
            </a:r>
            <a:r>
              <a:rPr lang="en-US" dirty="0"/>
              <a:t>is the process of making your app support other languages. </a:t>
            </a:r>
          </a:p>
          <a:p>
            <a:r>
              <a:rPr lang="en-US" dirty="0"/>
              <a:t>In many cases, you make your app with English user interface first and then localize the app to other languages such as Japanese</a:t>
            </a:r>
          </a:p>
          <a:p>
            <a:r>
              <a:rPr lang="en-IN" dirty="0"/>
              <a:t>You can </a:t>
            </a:r>
            <a:r>
              <a:rPr lang="en-US" dirty="0"/>
              <a:t>ensure that your application is ready for a global audience through the processes of </a:t>
            </a:r>
            <a:r>
              <a:rPr lang="en-US" b="1" i="1" dirty="0"/>
              <a:t>internationalization</a:t>
            </a:r>
            <a:r>
              <a:rPr lang="en-US" i="1" dirty="0"/>
              <a:t> </a:t>
            </a:r>
            <a:r>
              <a:rPr lang="en-IN" dirty="0"/>
              <a:t>and </a:t>
            </a:r>
            <a:r>
              <a:rPr lang="en-IN" b="1" dirty="0"/>
              <a:t>localization</a:t>
            </a:r>
            <a:r>
              <a:rPr lang="en-IN" dirty="0"/>
              <a:t>.</a:t>
            </a:r>
          </a:p>
        </p:txBody>
      </p:sp>
    </p:spTree>
    <p:extLst>
      <p:ext uri="{BB962C8B-B14F-4D97-AF65-F5344CB8AC3E}">
        <p14:creationId xmlns:p14="http://schemas.microsoft.com/office/powerpoint/2010/main" val="32168717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US" sz="3200" b="1" dirty="0">
                <a:solidFill>
                  <a:srgbClr val="FF0000"/>
                </a:solidFill>
              </a:rPr>
              <a:t>Internationalization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04800" y="1143000"/>
            <a:ext cx="8610600" cy="5562600"/>
          </a:xfrm>
        </p:spPr>
        <p:txBody>
          <a:bodyPr>
            <a:normAutofit/>
          </a:bodyPr>
          <a:lstStyle/>
          <a:p>
            <a:r>
              <a:rPr lang="en-US" sz="2800" b="1" dirty="0"/>
              <a:t>Internationalization</a:t>
            </a:r>
            <a:r>
              <a:rPr lang="en-US" sz="2800" dirty="0"/>
              <a:t> is making sure your native cultural information (like language, currency, date format, number format, etc.) is not hardcoded into your application</a:t>
            </a:r>
          </a:p>
          <a:p>
            <a:r>
              <a:rPr lang="en-US" sz="2800" b="1" dirty="0"/>
              <a:t>Localization</a:t>
            </a:r>
            <a:r>
              <a:rPr lang="en-US" sz="2800" dirty="0"/>
              <a:t> is the process of providing the appropriate data in your application based on the user’s Language and Region Format settings. You can find these settings in the iOS Settings application</a:t>
            </a:r>
          </a:p>
          <a:p>
            <a:r>
              <a:rPr lang="en-IN" sz="2800" dirty="0"/>
              <a:t>An application that takes </a:t>
            </a:r>
            <a:r>
              <a:rPr lang="en-US" sz="2800" dirty="0"/>
              <a:t>advantage of the localization APIs does not even need to be recompiled to be distributed in other </a:t>
            </a:r>
            <a:r>
              <a:rPr lang="en-IN" sz="2800" dirty="0"/>
              <a:t>languages or regions.</a:t>
            </a:r>
            <a:endParaRPr lang="en-US" sz="2800" dirty="0"/>
          </a:p>
          <a:p>
            <a:endParaRPr lang="en-IN" dirty="0"/>
          </a:p>
        </p:txBody>
      </p:sp>
    </p:spTree>
    <p:extLst>
      <p:ext uri="{BB962C8B-B14F-4D97-AF65-F5344CB8AC3E}">
        <p14:creationId xmlns:p14="http://schemas.microsoft.com/office/powerpoint/2010/main" val="1816616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Localization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04800" y="1143000"/>
            <a:ext cx="8610600" cy="5562600"/>
          </a:xfrm>
        </p:spPr>
        <p:txBody>
          <a:bodyPr>
            <a:normAutofit/>
          </a:bodyPr>
          <a:lstStyle/>
          <a:p>
            <a:r>
              <a:rPr lang="en-US" sz="2800" dirty="0"/>
              <a:t>Select the General row and then the Language &amp; Region row.</a:t>
            </a:r>
            <a:endParaRPr lang="en-IN" sz="2800" dirty="0"/>
          </a:p>
        </p:txBody>
      </p:sp>
      <p:pic>
        <p:nvPicPr>
          <p:cNvPr id="5" name="Picture 4"/>
          <p:cNvPicPr>
            <a:picLocks noChangeAspect="1"/>
          </p:cNvPicPr>
          <p:nvPr/>
        </p:nvPicPr>
        <p:blipFill>
          <a:blip r:embed="rId3"/>
          <a:stretch>
            <a:fillRect/>
          </a:stretch>
        </p:blipFill>
        <p:spPr>
          <a:xfrm>
            <a:off x="1826418" y="1981200"/>
            <a:ext cx="5567363" cy="4343400"/>
          </a:xfrm>
          <a:prstGeom prst="rect">
            <a:avLst/>
          </a:prstGeom>
        </p:spPr>
      </p:pic>
    </p:spTree>
    <p:extLst>
      <p:ext uri="{BB962C8B-B14F-4D97-AF65-F5344CB8AC3E}">
        <p14:creationId xmlns:p14="http://schemas.microsoft.com/office/powerpoint/2010/main" val="23114491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Formatters</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04800" y="1143000"/>
            <a:ext cx="8610600" cy="5562600"/>
          </a:xfrm>
        </p:spPr>
        <p:txBody>
          <a:bodyPr>
            <a:normAutofit/>
          </a:bodyPr>
          <a:lstStyle/>
          <a:p>
            <a:r>
              <a:rPr lang="en-US" sz="2800" dirty="0"/>
              <a:t>Whenever you use a </a:t>
            </a:r>
            <a:r>
              <a:rPr lang="en-US" sz="2800" b="1" dirty="0" err="1"/>
              <a:t>NumberFormatter</a:t>
            </a:r>
            <a:r>
              <a:rPr lang="en-US" sz="2800" b="1" dirty="0"/>
              <a:t> </a:t>
            </a:r>
            <a:r>
              <a:rPr lang="en-US" sz="2800" dirty="0"/>
              <a:t>to create a number, it checks its </a:t>
            </a:r>
            <a:r>
              <a:rPr lang="en-US" sz="2800" b="1" dirty="0"/>
              <a:t>locale </a:t>
            </a:r>
            <a:r>
              <a:rPr lang="en-US" sz="2800" dirty="0"/>
              <a:t>property and sets the format accordingly. So the text of the Celsius label has been internationalized from the </a:t>
            </a:r>
            <a:r>
              <a:rPr lang="en-IN" sz="2800" dirty="0"/>
              <a:t>start.</a:t>
            </a:r>
          </a:p>
          <a:p>
            <a:r>
              <a:rPr lang="en-US" sz="2800" b="1" dirty="0"/>
              <a:t>Locale</a:t>
            </a:r>
            <a:r>
              <a:rPr lang="en-US" sz="2800" dirty="0"/>
              <a:t> knows how different regions display symbols, dates, and decimals and whether they use the metric system. </a:t>
            </a:r>
          </a:p>
          <a:p>
            <a:r>
              <a:rPr lang="en-US" sz="2800" dirty="0"/>
              <a:t>An instance of Locale represents one region’s settings for these variables.</a:t>
            </a:r>
          </a:p>
          <a:p>
            <a:r>
              <a:rPr lang="en-US" sz="2800" dirty="0"/>
              <a:t>When you access the current property on Locale, the instance of Locale that represents the user’s region setting is returned. </a:t>
            </a:r>
            <a:endParaRPr lang="en-IN" sz="2800" dirty="0"/>
          </a:p>
          <a:p>
            <a:endParaRPr lang="en-IN" sz="2800" dirty="0"/>
          </a:p>
        </p:txBody>
      </p:sp>
    </p:spTree>
    <p:extLst>
      <p:ext uri="{BB962C8B-B14F-4D97-AF65-F5344CB8AC3E}">
        <p14:creationId xmlns:p14="http://schemas.microsoft.com/office/powerpoint/2010/main" val="2229220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Formatters</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04800" y="1143000"/>
            <a:ext cx="8610600" cy="5562600"/>
          </a:xfrm>
        </p:spPr>
        <p:txBody>
          <a:bodyPr>
            <a:normAutofit/>
          </a:bodyPr>
          <a:lstStyle/>
          <a:p>
            <a:r>
              <a:rPr lang="en-US" sz="2800" dirty="0"/>
              <a:t>Once you have that instance of Locale, you can ask it questions, like, “Does this region use the metric system?” or, “What is the currency symbol for this region?”</a:t>
            </a:r>
          </a:p>
          <a:p>
            <a:pPr marL="0" indent="0">
              <a:buNone/>
            </a:pPr>
            <a:r>
              <a:rPr lang="en-IN" sz="2800" dirty="0"/>
              <a:t>let </a:t>
            </a:r>
            <a:r>
              <a:rPr lang="en-IN" sz="2800" dirty="0" err="1"/>
              <a:t>currentLocale</a:t>
            </a:r>
            <a:r>
              <a:rPr lang="en-IN" sz="2800" dirty="0"/>
              <a:t> = </a:t>
            </a:r>
            <a:r>
              <a:rPr lang="en-IN" sz="2800" dirty="0" err="1"/>
              <a:t>Locale.current</a:t>
            </a:r>
            <a:endParaRPr lang="en-IN" sz="2800" dirty="0"/>
          </a:p>
          <a:p>
            <a:pPr marL="0" indent="0">
              <a:buNone/>
            </a:pPr>
            <a:r>
              <a:rPr lang="en-IN" sz="2800" dirty="0"/>
              <a:t>let </a:t>
            </a:r>
            <a:r>
              <a:rPr lang="en-IN" sz="2800" dirty="0" err="1"/>
              <a:t>isMetric</a:t>
            </a:r>
            <a:r>
              <a:rPr lang="en-IN" sz="2800" dirty="0"/>
              <a:t> = </a:t>
            </a:r>
            <a:r>
              <a:rPr lang="en-IN" sz="2800" dirty="0" err="1"/>
              <a:t>currentLocale.usesMetricSystem</a:t>
            </a:r>
            <a:endParaRPr lang="en-IN" sz="2800" dirty="0"/>
          </a:p>
          <a:p>
            <a:pPr marL="0" indent="0">
              <a:buNone/>
            </a:pPr>
            <a:r>
              <a:rPr lang="en-IN" sz="2800" dirty="0"/>
              <a:t>let </a:t>
            </a:r>
            <a:r>
              <a:rPr lang="en-IN" sz="2800" dirty="0" err="1"/>
              <a:t>currencySymbol</a:t>
            </a:r>
            <a:r>
              <a:rPr lang="en-IN" sz="2800" dirty="0"/>
              <a:t> = </a:t>
            </a:r>
            <a:r>
              <a:rPr lang="en-IN" sz="2800" dirty="0" err="1"/>
              <a:t>currentLocale.currencySymbol</a:t>
            </a:r>
            <a:endParaRPr lang="en-IN" sz="2800" dirty="0"/>
          </a:p>
          <a:p>
            <a:r>
              <a:rPr lang="en-US" sz="2800" dirty="0"/>
              <a:t>Even though the Celsius label is already internationalized, there is still a problem with it. </a:t>
            </a:r>
          </a:p>
          <a:p>
            <a:endParaRPr lang="en-IN" sz="2800" dirty="0"/>
          </a:p>
          <a:p>
            <a:endParaRPr lang="en-IN" sz="2800" dirty="0"/>
          </a:p>
        </p:txBody>
      </p:sp>
    </p:spTree>
    <p:extLst>
      <p:ext uri="{BB962C8B-B14F-4D97-AF65-F5344CB8AC3E}">
        <p14:creationId xmlns:p14="http://schemas.microsoft.com/office/powerpoint/2010/main" val="1730407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Creating a View Programmatically</a:t>
            </a:r>
            <a:endParaRPr lang="en-US" sz="3200" dirty="0">
              <a:solidFill>
                <a:srgbClr val="FF0000"/>
              </a:solidFill>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2"/>
          <a:stretch>
            <a:fillRect/>
          </a:stretch>
        </p:blipFill>
        <p:spPr>
          <a:xfrm>
            <a:off x="914400" y="1143000"/>
            <a:ext cx="6000750" cy="5257800"/>
          </a:xfrm>
          <a:prstGeom prst="rect">
            <a:avLst/>
          </a:prstGeom>
        </p:spPr>
      </p:pic>
      <p:pic>
        <p:nvPicPr>
          <p:cNvPr id="4" name="Picture 3" descr="download.png"/>
          <p:cNvPicPr>
            <a:picLocks noChangeAspect="1"/>
          </p:cNvPicPr>
          <p:nvPr/>
        </p:nvPicPr>
        <p:blipFill>
          <a:blip r:embed="rId3"/>
          <a:stretch>
            <a:fillRect/>
          </a:stretch>
        </p:blipFill>
        <p:spPr>
          <a:xfrm>
            <a:off x="6457950" y="0"/>
            <a:ext cx="2686050" cy="982661"/>
          </a:xfrm>
          <a:prstGeom prst="rect">
            <a:avLst/>
          </a:prstGeom>
        </p:spPr>
      </p:pic>
    </p:spTree>
    <p:extLst>
      <p:ext uri="{BB962C8B-B14F-4D97-AF65-F5344CB8AC3E}">
        <p14:creationId xmlns:p14="http://schemas.microsoft.com/office/powerpoint/2010/main" val="1692872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Formatters</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04800" y="1143000"/>
            <a:ext cx="8610600" cy="5562600"/>
          </a:xfrm>
        </p:spPr>
        <p:txBody>
          <a:bodyPr>
            <a:normAutofit/>
          </a:bodyPr>
          <a:lstStyle/>
          <a:p>
            <a:r>
              <a:rPr lang="en-US" sz="2800" dirty="0"/>
              <a:t>Change the system region to Spain to see. Select the active scheme pop-up and select Edit Scheme...</a:t>
            </a:r>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Make sure that Run is selected on the left-hand side and then select the Options tab at the top. </a:t>
            </a:r>
          </a:p>
        </p:txBody>
      </p:sp>
      <p:pic>
        <p:nvPicPr>
          <p:cNvPr id="5" name="Picture 4"/>
          <p:cNvPicPr>
            <a:picLocks noChangeAspect="1"/>
          </p:cNvPicPr>
          <p:nvPr/>
        </p:nvPicPr>
        <p:blipFill>
          <a:blip r:embed="rId3"/>
          <a:stretch>
            <a:fillRect/>
          </a:stretch>
        </p:blipFill>
        <p:spPr>
          <a:xfrm>
            <a:off x="838200" y="1981200"/>
            <a:ext cx="7362825" cy="2971800"/>
          </a:xfrm>
          <a:prstGeom prst="rect">
            <a:avLst/>
          </a:prstGeom>
        </p:spPr>
      </p:pic>
    </p:spTree>
    <p:extLst>
      <p:ext uri="{BB962C8B-B14F-4D97-AF65-F5344CB8AC3E}">
        <p14:creationId xmlns:p14="http://schemas.microsoft.com/office/powerpoint/2010/main" val="10585645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Formatters</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pic>
        <p:nvPicPr>
          <p:cNvPr id="6" name="Content Placeholder 5"/>
          <p:cNvPicPr>
            <a:picLocks noGrp="1" noChangeAspect="1"/>
          </p:cNvPicPr>
          <p:nvPr>
            <p:ph idx="1"/>
          </p:nvPr>
        </p:nvPicPr>
        <p:blipFill>
          <a:blip r:embed="rId3"/>
          <a:stretch>
            <a:fillRect/>
          </a:stretch>
        </p:blipFill>
        <p:spPr>
          <a:xfrm>
            <a:off x="228600" y="1143000"/>
            <a:ext cx="8610600" cy="5317613"/>
          </a:xfrm>
          <a:prstGeom prst="rect">
            <a:avLst/>
          </a:prstGeom>
        </p:spPr>
      </p:pic>
    </p:spTree>
    <p:extLst>
      <p:ext uri="{BB962C8B-B14F-4D97-AF65-F5344CB8AC3E}">
        <p14:creationId xmlns:p14="http://schemas.microsoft.com/office/powerpoint/2010/main" val="17293663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Formatters</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04800" y="1143000"/>
            <a:ext cx="8610600" cy="5562600"/>
          </a:xfrm>
        </p:spPr>
        <p:txBody>
          <a:bodyPr>
            <a:normAutofit/>
          </a:bodyPr>
          <a:lstStyle/>
          <a:p>
            <a:r>
              <a:rPr lang="en-US" sz="2800" dirty="0"/>
              <a:t>In the Application Region pop-up, select Europe and then Spain. Finally, Close the active scheme window.</a:t>
            </a:r>
          </a:p>
          <a:p>
            <a:r>
              <a:rPr lang="en-US" sz="2800" dirty="0"/>
              <a:t>Build and run the application. On the </a:t>
            </a:r>
            <a:r>
              <a:rPr lang="en-US" sz="2800" b="1" dirty="0" err="1"/>
              <a:t>ConversionView</a:t>
            </a:r>
            <a:r>
              <a:rPr lang="en-US" sz="2800" b="1" dirty="0"/>
              <a:t> Controller</a:t>
            </a:r>
            <a:r>
              <a:rPr lang="en-US" sz="2800" dirty="0"/>
              <a:t>, tap the text field and make sure the software keyboard is visible.</a:t>
            </a:r>
          </a:p>
          <a:p>
            <a:r>
              <a:rPr lang="en-US" sz="2800" dirty="0"/>
              <a:t>You may already notice one difference: In Spain, the decimal separator is a comma instead of a period (and the thousands separator is a period instead of a comma), so the number written 123,456.789 in the United States would be written 123.456,789 in Spain</a:t>
            </a:r>
            <a:endParaRPr lang="en-IN" sz="2800" dirty="0"/>
          </a:p>
        </p:txBody>
      </p:sp>
    </p:spTree>
    <p:extLst>
      <p:ext uri="{BB962C8B-B14F-4D97-AF65-F5344CB8AC3E}">
        <p14:creationId xmlns:p14="http://schemas.microsoft.com/office/powerpoint/2010/main" val="16765771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Internationalization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04800" y="1143000"/>
            <a:ext cx="8610600" cy="5562600"/>
          </a:xfrm>
        </p:spPr>
        <p:txBody>
          <a:bodyPr>
            <a:normAutofit/>
          </a:bodyPr>
          <a:lstStyle/>
          <a:p>
            <a:pPr marL="0" indent="0">
              <a:buNone/>
            </a:pPr>
            <a:r>
              <a:rPr lang="en-US" sz="2800" dirty="0"/>
              <a:t> </a:t>
            </a:r>
            <a:endParaRPr lang="en-IN" sz="2800" dirty="0"/>
          </a:p>
        </p:txBody>
      </p:sp>
      <p:pic>
        <p:nvPicPr>
          <p:cNvPr id="5" name="Picture 4"/>
          <p:cNvPicPr>
            <a:picLocks noChangeAspect="1"/>
          </p:cNvPicPr>
          <p:nvPr/>
        </p:nvPicPr>
        <p:blipFill>
          <a:blip r:embed="rId3"/>
          <a:stretch>
            <a:fillRect/>
          </a:stretch>
        </p:blipFill>
        <p:spPr>
          <a:xfrm>
            <a:off x="2362200" y="998539"/>
            <a:ext cx="3581399" cy="5491163"/>
          </a:xfrm>
          <a:prstGeom prst="rect">
            <a:avLst/>
          </a:prstGeom>
        </p:spPr>
      </p:pic>
    </p:spTree>
    <p:extLst>
      <p:ext uri="{BB962C8B-B14F-4D97-AF65-F5344CB8AC3E}">
        <p14:creationId xmlns:p14="http://schemas.microsoft.com/office/powerpoint/2010/main" val="3610408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Base internationalization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04800" y="1143000"/>
            <a:ext cx="8610600" cy="5562600"/>
          </a:xfrm>
        </p:spPr>
        <p:txBody>
          <a:bodyPr>
            <a:normAutofit lnSpcReduction="10000"/>
          </a:bodyPr>
          <a:lstStyle/>
          <a:p>
            <a:r>
              <a:rPr lang="en-IN" sz="2800" dirty="0"/>
              <a:t>Localization usually involves either </a:t>
            </a:r>
            <a:r>
              <a:rPr lang="en-US" sz="2800" dirty="0"/>
              <a:t>generating multiple copies of resources (like images, sounds, and interface files) for different regions and languages or creating and accessing </a:t>
            </a:r>
            <a:r>
              <a:rPr lang="en-US" sz="2800" i="1" dirty="0"/>
              <a:t>strings tables </a:t>
            </a:r>
            <a:r>
              <a:rPr lang="en-US" sz="2800" dirty="0"/>
              <a:t>(to translate text into different languages. </a:t>
            </a:r>
          </a:p>
          <a:p>
            <a:r>
              <a:rPr lang="en-US" sz="2800" dirty="0"/>
              <a:t>Localizing a resource puts another copy of the resource in the application bundle. </a:t>
            </a:r>
          </a:p>
          <a:p>
            <a:r>
              <a:rPr lang="en-US" sz="2800" dirty="0"/>
              <a:t>These resources are organized into language-specific directories, known as </a:t>
            </a:r>
            <a:r>
              <a:rPr lang="en-US" sz="2800" b="1" dirty="0" err="1"/>
              <a:t>lproj</a:t>
            </a:r>
            <a:r>
              <a:rPr lang="en-US" sz="2800" dirty="0"/>
              <a:t> directories. </a:t>
            </a:r>
          </a:p>
          <a:p>
            <a:r>
              <a:rPr lang="en-US" sz="2800" dirty="0"/>
              <a:t>Each one of these directories is the name of the localization suffixed with </a:t>
            </a:r>
            <a:r>
              <a:rPr lang="en-US" sz="2800" b="1" dirty="0" err="1"/>
              <a:t>lproj</a:t>
            </a:r>
            <a:r>
              <a:rPr lang="en-US" sz="2800" b="1" dirty="0"/>
              <a:t>.</a:t>
            </a:r>
          </a:p>
          <a:p>
            <a:r>
              <a:rPr lang="en-US" sz="2800" dirty="0"/>
              <a:t>These language and region codes are standard on all platforms, not just iOS.</a:t>
            </a:r>
            <a:endParaRPr lang="en-IN" sz="2800" b="1" dirty="0"/>
          </a:p>
        </p:txBody>
      </p:sp>
    </p:spTree>
    <p:extLst>
      <p:ext uri="{BB962C8B-B14F-4D97-AF65-F5344CB8AC3E}">
        <p14:creationId xmlns:p14="http://schemas.microsoft.com/office/powerpoint/2010/main" val="13480404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Base internationalization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04800" y="1143000"/>
            <a:ext cx="8610600" cy="5562600"/>
          </a:xfrm>
        </p:spPr>
        <p:txBody>
          <a:bodyPr>
            <a:normAutofit/>
          </a:bodyPr>
          <a:lstStyle/>
          <a:p>
            <a:r>
              <a:rPr lang="en-US" sz="2800" dirty="0"/>
              <a:t>To simplify the process of localizing interface files, </a:t>
            </a:r>
            <a:r>
              <a:rPr lang="en-US" sz="2800" dirty="0" err="1"/>
              <a:t>Xcode</a:t>
            </a:r>
            <a:r>
              <a:rPr lang="en-US" sz="2800" dirty="0"/>
              <a:t> has a feature called </a:t>
            </a:r>
            <a:r>
              <a:rPr lang="en-US" sz="2800" b="1" i="1" dirty="0"/>
              <a:t>base internationalization</a:t>
            </a:r>
            <a:r>
              <a:rPr lang="en-US" sz="2800" b="1" dirty="0"/>
              <a:t>. </a:t>
            </a:r>
          </a:p>
          <a:p>
            <a:r>
              <a:rPr lang="en-US" sz="2800" b="1" dirty="0"/>
              <a:t>Base internationalization </a:t>
            </a:r>
            <a:r>
              <a:rPr lang="en-US" sz="2800" dirty="0"/>
              <a:t>creates the </a:t>
            </a:r>
            <a:r>
              <a:rPr lang="en-US" sz="2800" dirty="0" err="1"/>
              <a:t>Base.lproj</a:t>
            </a:r>
            <a:r>
              <a:rPr lang="en-US" sz="2800" dirty="0"/>
              <a:t> directory, which contains the main interface files. </a:t>
            </a:r>
          </a:p>
          <a:p>
            <a:r>
              <a:rPr lang="en-US" sz="2800" dirty="0"/>
              <a:t>One option for localizing resource files is to create separate storyboard files and manually edit each string in each file. </a:t>
            </a:r>
          </a:p>
          <a:p>
            <a:r>
              <a:rPr lang="en-US" sz="2800" dirty="0"/>
              <a:t>However, this approach does not scale well if you are planning multiple </a:t>
            </a:r>
            <a:r>
              <a:rPr lang="en-IN" sz="2800" dirty="0"/>
              <a:t>localizations.</a:t>
            </a:r>
            <a:endParaRPr lang="en-US" sz="2800" dirty="0"/>
          </a:p>
          <a:p>
            <a:r>
              <a:rPr lang="en-US" sz="2800" dirty="0"/>
              <a:t>Localizing individual interface files can then be done by creating just the </a:t>
            </a:r>
            <a:r>
              <a:rPr lang="en-IN" sz="2800" b="1" dirty="0" err="1"/>
              <a:t>Localizable.strings</a:t>
            </a:r>
            <a:r>
              <a:rPr lang="en-IN" sz="2800" dirty="0"/>
              <a:t> files</a:t>
            </a:r>
          </a:p>
          <a:p>
            <a:endParaRPr lang="en-IN" sz="2800" b="1" dirty="0"/>
          </a:p>
        </p:txBody>
      </p:sp>
    </p:spTree>
    <p:extLst>
      <p:ext uri="{BB962C8B-B14F-4D97-AF65-F5344CB8AC3E}">
        <p14:creationId xmlns:p14="http://schemas.microsoft.com/office/powerpoint/2010/main" val="29758079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Preparing for localization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04800" y="1143000"/>
            <a:ext cx="8610600" cy="5562600"/>
          </a:xfrm>
        </p:spPr>
        <p:txBody>
          <a:bodyPr>
            <a:normAutofit/>
          </a:bodyPr>
          <a:lstStyle/>
          <a:p>
            <a:r>
              <a:rPr lang="en-US" sz="2800" dirty="0"/>
              <a:t>Open </a:t>
            </a:r>
            <a:r>
              <a:rPr lang="en-US" sz="2800" b="1" dirty="0" err="1"/>
              <a:t>Main.storyboard</a:t>
            </a:r>
            <a:r>
              <a:rPr lang="en-US" sz="2800" b="1" dirty="0"/>
              <a:t> </a:t>
            </a:r>
            <a:r>
              <a:rPr lang="en-US" sz="2800" dirty="0"/>
              <a:t>and show the assistant editor either by clicking View → Assistant Editor → Show Assistant Editor or with the keyboard shortcut Option-Command-Return. </a:t>
            </a:r>
          </a:p>
          <a:p>
            <a:r>
              <a:rPr lang="en-US" sz="2800" dirty="0"/>
              <a:t>From the </a:t>
            </a:r>
            <a:r>
              <a:rPr lang="en-US" sz="2800" dirty="0" err="1"/>
              <a:t>jumpbar</a:t>
            </a:r>
            <a:r>
              <a:rPr lang="en-US" sz="2800" dirty="0"/>
              <a:t> dropdown, select Preview. </a:t>
            </a:r>
          </a:p>
          <a:p>
            <a:r>
              <a:rPr lang="en-US" sz="2800" dirty="0"/>
              <a:t>The </a:t>
            </a:r>
            <a:r>
              <a:rPr lang="en-US" sz="2800" i="1" dirty="0"/>
              <a:t>preview assistant </a:t>
            </a:r>
            <a:r>
              <a:rPr lang="en-US" sz="2800" dirty="0"/>
              <a:t>allows you to easily see how your interface will look across screen sizes and orientations as well as between different localized </a:t>
            </a:r>
            <a:r>
              <a:rPr lang="en-IN" sz="2800" dirty="0"/>
              <a:t>languages.</a:t>
            </a:r>
          </a:p>
          <a:p>
            <a:endParaRPr lang="en-IN" sz="2800" b="1" dirty="0"/>
          </a:p>
        </p:txBody>
      </p:sp>
      <p:pic>
        <p:nvPicPr>
          <p:cNvPr id="5" name="Picture 4"/>
          <p:cNvPicPr>
            <a:picLocks noChangeAspect="1"/>
          </p:cNvPicPr>
          <p:nvPr/>
        </p:nvPicPr>
        <p:blipFill>
          <a:blip r:embed="rId3"/>
          <a:stretch>
            <a:fillRect/>
          </a:stretch>
        </p:blipFill>
        <p:spPr>
          <a:xfrm>
            <a:off x="657225" y="4846639"/>
            <a:ext cx="7905750" cy="2019300"/>
          </a:xfrm>
          <a:prstGeom prst="rect">
            <a:avLst/>
          </a:prstGeom>
        </p:spPr>
      </p:pic>
    </p:spTree>
    <p:extLst>
      <p:ext uri="{BB962C8B-B14F-4D97-AF65-F5344CB8AC3E}">
        <p14:creationId xmlns:p14="http://schemas.microsoft.com/office/powerpoint/2010/main" val="38482753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Preparing for localization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04800" y="1143000"/>
            <a:ext cx="8610600" cy="5562600"/>
          </a:xfrm>
        </p:spPr>
        <p:txBody>
          <a:bodyPr>
            <a:normAutofit/>
          </a:bodyPr>
          <a:lstStyle/>
          <a:p>
            <a:r>
              <a:rPr lang="en-US" sz="2800" dirty="0"/>
              <a:t>In the storyboard, select the Conversion View Controller to see its preview</a:t>
            </a:r>
            <a:endParaRPr lang="en-IN" sz="2800" b="1" dirty="0"/>
          </a:p>
        </p:txBody>
      </p:sp>
      <p:pic>
        <p:nvPicPr>
          <p:cNvPr id="6" name="Picture 5"/>
          <p:cNvPicPr>
            <a:picLocks noChangeAspect="1"/>
          </p:cNvPicPr>
          <p:nvPr/>
        </p:nvPicPr>
        <p:blipFill>
          <a:blip r:embed="rId3"/>
          <a:stretch>
            <a:fillRect/>
          </a:stretch>
        </p:blipFill>
        <p:spPr>
          <a:xfrm>
            <a:off x="3733800" y="1828800"/>
            <a:ext cx="4343400" cy="4876800"/>
          </a:xfrm>
          <a:prstGeom prst="rect">
            <a:avLst/>
          </a:prstGeom>
        </p:spPr>
      </p:pic>
    </p:spTree>
    <p:extLst>
      <p:ext uri="{BB962C8B-B14F-4D97-AF65-F5344CB8AC3E}">
        <p14:creationId xmlns:p14="http://schemas.microsoft.com/office/powerpoint/2010/main" val="33276338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Preparing for localization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04800" y="1143000"/>
            <a:ext cx="8610600" cy="5562600"/>
          </a:xfrm>
        </p:spPr>
        <p:txBody>
          <a:bodyPr>
            <a:normAutofit fontScale="92500" lnSpcReduction="10000"/>
          </a:bodyPr>
          <a:lstStyle/>
          <a:p>
            <a:r>
              <a:rPr lang="en-US" sz="2800" dirty="0"/>
              <a:t>Notice the controls in the lower corners of the preview assistant. </a:t>
            </a:r>
          </a:p>
          <a:p>
            <a:r>
              <a:rPr lang="en-US" sz="2800" dirty="0"/>
              <a:t>The </a:t>
            </a:r>
            <a:r>
              <a:rPr lang="en-US" sz="2800" b="1" dirty="0"/>
              <a:t>+ button </a:t>
            </a:r>
            <a:r>
              <a:rPr lang="en-US" sz="2800" dirty="0"/>
              <a:t>on the left side allows you to add additional screen sizes to the preview canvas. </a:t>
            </a:r>
          </a:p>
          <a:p>
            <a:r>
              <a:rPr lang="en-US" sz="2800" dirty="0"/>
              <a:t>This allows you to easily see how changes to your interface propagate across screen sizes and orientations simultaneously. </a:t>
            </a:r>
          </a:p>
          <a:p>
            <a:r>
              <a:rPr lang="en-US" sz="2800" dirty="0"/>
              <a:t>The button on the right side allows you to select a language to preview this interface in.</a:t>
            </a:r>
          </a:p>
          <a:p>
            <a:r>
              <a:rPr lang="en-US" sz="2800" dirty="0"/>
              <a:t>You have not localized the application into another language yet, but </a:t>
            </a:r>
            <a:r>
              <a:rPr lang="en-US" sz="2800" dirty="0" err="1"/>
              <a:t>Xcode</a:t>
            </a:r>
            <a:r>
              <a:rPr lang="en-US" sz="2800" dirty="0"/>
              <a:t> supplies a </a:t>
            </a:r>
            <a:r>
              <a:rPr lang="en-US" sz="2800" i="1" dirty="0" err="1"/>
              <a:t>pseudolanguage</a:t>
            </a:r>
            <a:r>
              <a:rPr lang="en-US" sz="2800" i="1" dirty="0"/>
              <a:t> </a:t>
            </a:r>
            <a:r>
              <a:rPr lang="en-US" sz="2800" dirty="0"/>
              <a:t>for you to use. </a:t>
            </a:r>
          </a:p>
          <a:p>
            <a:r>
              <a:rPr lang="en-US" sz="2800" dirty="0" err="1"/>
              <a:t>Pseudolanguages</a:t>
            </a:r>
            <a:r>
              <a:rPr lang="en-US" sz="2800" dirty="0"/>
              <a:t> help you internationalize your applications before receiving translations for all of your strings and assets.</a:t>
            </a:r>
            <a:endParaRPr lang="en-IN" sz="2800" b="1" dirty="0"/>
          </a:p>
        </p:txBody>
      </p:sp>
    </p:spTree>
    <p:extLst>
      <p:ext uri="{BB962C8B-B14F-4D97-AF65-F5344CB8AC3E}">
        <p14:creationId xmlns:p14="http://schemas.microsoft.com/office/powerpoint/2010/main" val="17395321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Localization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04800" y="1143000"/>
            <a:ext cx="8610600" cy="5562600"/>
          </a:xfrm>
        </p:spPr>
        <p:txBody>
          <a:bodyPr>
            <a:normAutofit fontScale="92500"/>
          </a:bodyPr>
          <a:lstStyle/>
          <a:p>
            <a:r>
              <a:rPr lang="en-US" sz="2800" dirty="0"/>
              <a:t>Now it is time to localize the app – that is, to update the strings and resources in the application for a new language.</a:t>
            </a:r>
          </a:p>
          <a:p>
            <a:r>
              <a:rPr lang="en-US" sz="2800" dirty="0"/>
              <a:t>Now, you are going to localize the interface of </a:t>
            </a:r>
            <a:r>
              <a:rPr lang="en-US" sz="2800" dirty="0" err="1"/>
              <a:t>WorldTrotter</a:t>
            </a:r>
            <a:r>
              <a:rPr lang="en-US" sz="2800" dirty="0"/>
              <a:t>: the </a:t>
            </a:r>
            <a:r>
              <a:rPr lang="en-US" sz="2800" dirty="0" err="1"/>
              <a:t>Main.storyboard</a:t>
            </a:r>
            <a:r>
              <a:rPr lang="en-US" sz="2800" dirty="0"/>
              <a:t> file. </a:t>
            </a:r>
          </a:p>
          <a:p>
            <a:r>
              <a:rPr lang="en-US" sz="2800" dirty="0"/>
              <a:t>You will create</a:t>
            </a:r>
            <a:r>
              <a:rPr lang="en-US" sz="2800" b="1" dirty="0"/>
              <a:t> English</a:t>
            </a:r>
            <a:r>
              <a:rPr lang="en-US" sz="2800" dirty="0"/>
              <a:t> and </a:t>
            </a:r>
            <a:r>
              <a:rPr lang="en-US" sz="2800" b="1" dirty="0"/>
              <a:t>Spanish </a:t>
            </a:r>
            <a:r>
              <a:rPr lang="en-US" sz="2800" dirty="0"/>
              <a:t>localizations, which will create two</a:t>
            </a:r>
            <a:r>
              <a:rPr lang="en-US" sz="2800" b="1" dirty="0"/>
              <a:t> </a:t>
            </a:r>
            <a:r>
              <a:rPr lang="en-US" sz="2800" b="1" dirty="0" err="1"/>
              <a:t>lproj</a:t>
            </a:r>
            <a:r>
              <a:rPr lang="en-US" sz="2800" b="1" dirty="0"/>
              <a:t> </a:t>
            </a:r>
            <a:r>
              <a:rPr lang="en-US" sz="2800" dirty="0"/>
              <a:t>directories in addition to the base one</a:t>
            </a:r>
          </a:p>
          <a:p>
            <a:r>
              <a:rPr lang="en-US" sz="2800" dirty="0"/>
              <a:t>Start by localizing a storyboard file. Select </a:t>
            </a:r>
            <a:r>
              <a:rPr lang="en-US" sz="2800" dirty="0" err="1"/>
              <a:t>Main.storyboard</a:t>
            </a:r>
            <a:r>
              <a:rPr lang="en-US" sz="2800" dirty="0"/>
              <a:t> in the project navigator.</a:t>
            </a:r>
          </a:p>
          <a:p>
            <a:r>
              <a:rPr lang="en-US" sz="2800" dirty="0"/>
              <a:t>Open the </a:t>
            </a:r>
            <a:r>
              <a:rPr lang="en-US" sz="2800" b="1" i="1" dirty="0"/>
              <a:t>file inspector </a:t>
            </a:r>
            <a:r>
              <a:rPr lang="en-US" sz="2800" dirty="0"/>
              <a:t>by clicking the tab in the inspector selector or by using the keyboard shortcut Option-Command-1.</a:t>
            </a:r>
          </a:p>
          <a:p>
            <a:r>
              <a:rPr lang="en-US" sz="2800" dirty="0"/>
              <a:t>Find the section in this inspector named </a:t>
            </a:r>
            <a:r>
              <a:rPr lang="en-US" sz="2800" b="1" dirty="0"/>
              <a:t>Localization</a:t>
            </a:r>
            <a:endParaRPr lang="en-IN" sz="2800" b="1" dirty="0"/>
          </a:p>
        </p:txBody>
      </p:sp>
    </p:spTree>
    <p:extLst>
      <p:ext uri="{BB962C8B-B14F-4D97-AF65-F5344CB8AC3E}">
        <p14:creationId xmlns:p14="http://schemas.microsoft.com/office/powerpoint/2010/main" val="133712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Programmatic Constraints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lnSpcReduction="10000"/>
          </a:bodyPr>
          <a:lstStyle/>
          <a:p>
            <a:r>
              <a:rPr lang="en-US" sz="2800" dirty="0"/>
              <a:t>If your views are created in code, then you will need to </a:t>
            </a:r>
            <a:r>
              <a:rPr lang="en-US" sz="2800" b="1" dirty="0"/>
              <a:t>constrain them programmatically</a:t>
            </a:r>
            <a:r>
              <a:rPr lang="en-US" sz="2800" dirty="0"/>
              <a:t>.</a:t>
            </a:r>
          </a:p>
          <a:p>
            <a:r>
              <a:rPr lang="en-US" sz="2800" dirty="0"/>
              <a:t>The interface for </a:t>
            </a:r>
            <a:r>
              <a:rPr lang="en-US" sz="2800" b="1" dirty="0" err="1"/>
              <a:t>MapViewController</a:t>
            </a:r>
            <a:r>
              <a:rPr lang="en-US" sz="2800" b="1" dirty="0"/>
              <a:t> </a:t>
            </a:r>
            <a:r>
              <a:rPr lang="en-US" sz="2800" dirty="0"/>
              <a:t>is created programmatically, so it is a great candidate for </a:t>
            </a:r>
            <a:r>
              <a:rPr lang="en-IN" sz="2800" dirty="0"/>
              <a:t>programmatic constraints</a:t>
            </a:r>
          </a:p>
          <a:p>
            <a:r>
              <a:rPr lang="en-US" sz="2800" dirty="0"/>
              <a:t>To learn about programmatic constraints, you are going to add a </a:t>
            </a:r>
            <a:r>
              <a:rPr lang="en-US" sz="2800" b="1" dirty="0" err="1"/>
              <a:t>UISegmentedControl</a:t>
            </a:r>
            <a:r>
              <a:rPr lang="en-US" sz="2800" b="1" dirty="0"/>
              <a:t> </a:t>
            </a:r>
            <a:r>
              <a:rPr lang="en-US" sz="2800" dirty="0"/>
              <a:t>to </a:t>
            </a:r>
            <a:r>
              <a:rPr lang="en-US" sz="2800" b="1" dirty="0" err="1"/>
              <a:t>MapViewController</a:t>
            </a:r>
            <a:r>
              <a:rPr lang="en-US" sz="2800" dirty="0" err="1"/>
              <a:t>’s</a:t>
            </a:r>
            <a:r>
              <a:rPr lang="en-US" sz="2800" dirty="0"/>
              <a:t> interface.</a:t>
            </a:r>
          </a:p>
          <a:p>
            <a:r>
              <a:rPr lang="en-US" sz="2800" dirty="0"/>
              <a:t>A </a:t>
            </a:r>
            <a:r>
              <a:rPr lang="en-US" sz="2800" b="1" dirty="0"/>
              <a:t>segmented control </a:t>
            </a:r>
            <a:r>
              <a:rPr lang="en-US" sz="2800" dirty="0"/>
              <a:t>allows the user to choose between a discrete set of </a:t>
            </a:r>
            <a:r>
              <a:rPr lang="en-US" sz="2800" b="1" dirty="0"/>
              <a:t>options</a:t>
            </a:r>
            <a:r>
              <a:rPr lang="en-US" sz="2800" dirty="0"/>
              <a:t>, and you will use one to allow the user to switch between </a:t>
            </a:r>
            <a:r>
              <a:rPr lang="en-US" sz="2800" b="1" dirty="0"/>
              <a:t>map types</a:t>
            </a:r>
            <a:r>
              <a:rPr lang="en-US" sz="2800" dirty="0"/>
              <a:t>: standard, hybrid, and </a:t>
            </a:r>
            <a:r>
              <a:rPr lang="en-IN" sz="2800" dirty="0"/>
              <a:t>satellite.</a:t>
            </a:r>
            <a:endParaRPr lang="en-US" sz="2800"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13078932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Localization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04800" y="1143000"/>
            <a:ext cx="8610600" cy="5562600"/>
          </a:xfrm>
        </p:spPr>
        <p:txBody>
          <a:bodyPr>
            <a:normAutofit lnSpcReduction="10000"/>
          </a:bodyPr>
          <a:lstStyle/>
          <a:p>
            <a:r>
              <a:rPr lang="en-US" sz="2800" dirty="0"/>
              <a:t>Check the </a:t>
            </a:r>
            <a:r>
              <a:rPr lang="en-US" sz="2800" b="1" dirty="0"/>
              <a:t>English</a:t>
            </a:r>
            <a:r>
              <a:rPr lang="en-US" sz="2800" dirty="0"/>
              <a:t> box and make sure that the dropdown says Localizable Strings. </a:t>
            </a:r>
          </a:p>
          <a:p>
            <a:r>
              <a:rPr lang="en-US" sz="2800" dirty="0"/>
              <a:t>This will create a strings table that you will use later to localize the application.</a:t>
            </a:r>
          </a:p>
          <a:p>
            <a:endParaRPr lang="en-US" sz="2800" b="1" dirty="0"/>
          </a:p>
          <a:p>
            <a:endParaRPr lang="en-US" sz="2800" b="1" dirty="0"/>
          </a:p>
          <a:p>
            <a:endParaRPr lang="en-US" sz="2800" b="1" dirty="0"/>
          </a:p>
          <a:p>
            <a:endParaRPr lang="en-US" sz="2800" b="1" dirty="0"/>
          </a:p>
          <a:p>
            <a:r>
              <a:rPr lang="en-US" sz="2800" dirty="0"/>
              <a:t>Next, in the project navigator, select the </a:t>
            </a:r>
            <a:r>
              <a:rPr lang="en-US" sz="2800" dirty="0" err="1"/>
              <a:t>WorldTrotter</a:t>
            </a:r>
            <a:r>
              <a:rPr lang="en-US" sz="2800" dirty="0"/>
              <a:t> project at the top. </a:t>
            </a:r>
          </a:p>
          <a:p>
            <a:r>
              <a:rPr lang="en-US" sz="2800" dirty="0"/>
              <a:t>Then select </a:t>
            </a:r>
            <a:r>
              <a:rPr lang="en-US" sz="2800" dirty="0" err="1"/>
              <a:t>WorldTrotter</a:t>
            </a:r>
            <a:r>
              <a:rPr lang="en-US" sz="2800" dirty="0"/>
              <a:t> under the Project section in the side list, and make sure the Info tab is open</a:t>
            </a:r>
            <a:endParaRPr lang="en-IN" sz="2800" b="1" dirty="0"/>
          </a:p>
        </p:txBody>
      </p:sp>
      <p:pic>
        <p:nvPicPr>
          <p:cNvPr id="5" name="Picture 4"/>
          <p:cNvPicPr>
            <a:picLocks noChangeAspect="1"/>
          </p:cNvPicPr>
          <p:nvPr/>
        </p:nvPicPr>
        <p:blipFill>
          <a:blip r:embed="rId3"/>
          <a:stretch>
            <a:fillRect/>
          </a:stretch>
        </p:blipFill>
        <p:spPr>
          <a:xfrm>
            <a:off x="2971800" y="2819400"/>
            <a:ext cx="5295900" cy="1905000"/>
          </a:xfrm>
          <a:prstGeom prst="rect">
            <a:avLst/>
          </a:prstGeom>
        </p:spPr>
      </p:pic>
    </p:spTree>
    <p:extLst>
      <p:ext uri="{BB962C8B-B14F-4D97-AF65-F5344CB8AC3E}">
        <p14:creationId xmlns:p14="http://schemas.microsoft.com/office/powerpoint/2010/main" val="14565908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Localization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pic>
        <p:nvPicPr>
          <p:cNvPr id="6" name="Content Placeholder 5"/>
          <p:cNvPicPr>
            <a:picLocks noGrp="1" noChangeAspect="1"/>
          </p:cNvPicPr>
          <p:nvPr>
            <p:ph idx="1"/>
          </p:nvPr>
        </p:nvPicPr>
        <p:blipFill>
          <a:blip r:embed="rId3"/>
          <a:stretch>
            <a:fillRect/>
          </a:stretch>
        </p:blipFill>
        <p:spPr>
          <a:xfrm>
            <a:off x="457200" y="1295400"/>
            <a:ext cx="7924800" cy="5181600"/>
          </a:xfrm>
          <a:prstGeom prst="rect">
            <a:avLst/>
          </a:prstGeom>
        </p:spPr>
      </p:pic>
    </p:spTree>
    <p:extLst>
      <p:ext uri="{BB962C8B-B14F-4D97-AF65-F5344CB8AC3E}">
        <p14:creationId xmlns:p14="http://schemas.microsoft.com/office/powerpoint/2010/main" val="29971411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Localization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81000" y="1295400"/>
            <a:ext cx="8229600" cy="5334000"/>
          </a:xfrm>
        </p:spPr>
        <p:txBody>
          <a:bodyPr>
            <a:normAutofit/>
          </a:bodyPr>
          <a:lstStyle/>
          <a:p>
            <a:r>
              <a:rPr lang="en-US" sz="2800" dirty="0"/>
              <a:t>Click the + button under Localizations and select </a:t>
            </a:r>
            <a:r>
              <a:rPr lang="en-US" sz="2800" b="1" dirty="0"/>
              <a:t>Spanish</a:t>
            </a:r>
            <a:r>
              <a:rPr lang="en-US" sz="2800" dirty="0"/>
              <a:t> (</a:t>
            </a:r>
            <a:r>
              <a:rPr lang="en-US" sz="2800" dirty="0" err="1"/>
              <a:t>es</a:t>
            </a:r>
            <a:r>
              <a:rPr lang="en-US" sz="2800" dirty="0"/>
              <a:t>). </a:t>
            </a:r>
          </a:p>
          <a:p>
            <a:r>
              <a:rPr lang="en-US" sz="2800" dirty="0"/>
              <a:t>In the dialog, you can uncheck the </a:t>
            </a:r>
            <a:r>
              <a:rPr lang="en-US" sz="2800" dirty="0" err="1"/>
              <a:t>LaunchScreen</a:t>
            </a:r>
            <a:r>
              <a:rPr lang="en-US" sz="2800" dirty="0"/>
              <a:t>. storyboard file; keep the </a:t>
            </a:r>
            <a:r>
              <a:rPr lang="en-US" sz="2800" dirty="0" err="1"/>
              <a:t>Main.storyboard</a:t>
            </a:r>
            <a:r>
              <a:rPr lang="en-US" sz="2800" dirty="0"/>
              <a:t> file checked. </a:t>
            </a:r>
          </a:p>
          <a:p>
            <a:r>
              <a:rPr lang="en-US" sz="2800" dirty="0"/>
              <a:t>Make sure that the reference language is Base and the file type is Localizable Strings. </a:t>
            </a:r>
          </a:p>
          <a:p>
            <a:r>
              <a:rPr lang="en-US" sz="2800" dirty="0"/>
              <a:t>Click Finish. This creates an </a:t>
            </a:r>
            <a:r>
              <a:rPr lang="en-US" sz="2800" dirty="0" err="1"/>
              <a:t>es.lproj</a:t>
            </a:r>
            <a:r>
              <a:rPr lang="en-US" sz="2800" dirty="0"/>
              <a:t> folder and generates the </a:t>
            </a:r>
            <a:r>
              <a:rPr lang="en-US" sz="2800" dirty="0" err="1"/>
              <a:t>Main.strings</a:t>
            </a:r>
            <a:r>
              <a:rPr lang="en-US" sz="2800" dirty="0"/>
              <a:t> file in it that contains all the strings from the base interface file</a:t>
            </a:r>
            <a:endParaRPr lang="en-IN" sz="2800" dirty="0"/>
          </a:p>
        </p:txBody>
      </p:sp>
    </p:spTree>
    <p:extLst>
      <p:ext uri="{BB962C8B-B14F-4D97-AF65-F5344CB8AC3E}">
        <p14:creationId xmlns:p14="http://schemas.microsoft.com/office/powerpoint/2010/main" val="37169212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Localization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81000" y="1295400"/>
            <a:ext cx="8229600" cy="5334000"/>
          </a:xfrm>
        </p:spPr>
        <p:txBody>
          <a:bodyPr>
            <a:normAutofit/>
          </a:bodyPr>
          <a:lstStyle/>
          <a:p>
            <a:r>
              <a:rPr lang="en-US" sz="2800" dirty="0"/>
              <a:t> </a:t>
            </a:r>
            <a:endParaRPr lang="en-IN" sz="2800" dirty="0"/>
          </a:p>
        </p:txBody>
      </p:sp>
      <p:pic>
        <p:nvPicPr>
          <p:cNvPr id="5" name="Picture 4"/>
          <p:cNvPicPr>
            <a:picLocks noChangeAspect="1"/>
          </p:cNvPicPr>
          <p:nvPr/>
        </p:nvPicPr>
        <p:blipFill>
          <a:blip r:embed="rId3"/>
          <a:stretch>
            <a:fillRect/>
          </a:stretch>
        </p:blipFill>
        <p:spPr>
          <a:xfrm>
            <a:off x="411707" y="1139030"/>
            <a:ext cx="8417257" cy="5646739"/>
          </a:xfrm>
          <a:prstGeom prst="rect">
            <a:avLst/>
          </a:prstGeom>
        </p:spPr>
      </p:pic>
    </p:spTree>
    <p:extLst>
      <p:ext uri="{BB962C8B-B14F-4D97-AF65-F5344CB8AC3E}">
        <p14:creationId xmlns:p14="http://schemas.microsoft.com/office/powerpoint/2010/main" val="12425499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Localization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81000" y="1295400"/>
            <a:ext cx="8229600" cy="5334000"/>
          </a:xfrm>
        </p:spPr>
        <p:txBody>
          <a:bodyPr>
            <a:normAutofit/>
          </a:bodyPr>
          <a:lstStyle/>
          <a:p>
            <a:r>
              <a:rPr lang="en-US" sz="2800" dirty="0"/>
              <a:t>Look in the project navigator. Click the disclosure button next to </a:t>
            </a:r>
            <a:r>
              <a:rPr lang="en-US" sz="2800" dirty="0" err="1"/>
              <a:t>Main.storyboard</a:t>
            </a:r>
            <a:r>
              <a:rPr lang="en-US" sz="2800" dirty="0"/>
              <a:t>.</a:t>
            </a:r>
          </a:p>
          <a:p>
            <a:r>
              <a:rPr lang="en-US" sz="2800" dirty="0" err="1"/>
              <a:t>Xcode</a:t>
            </a:r>
            <a:r>
              <a:rPr lang="en-US" sz="2800" dirty="0"/>
              <a:t> moved the </a:t>
            </a:r>
            <a:r>
              <a:rPr lang="en-US" sz="2800" dirty="0" err="1"/>
              <a:t>Main.storyboard</a:t>
            </a:r>
            <a:r>
              <a:rPr lang="en-US" sz="2800" dirty="0"/>
              <a:t> file to the </a:t>
            </a:r>
            <a:r>
              <a:rPr lang="en-US" sz="2800" dirty="0" err="1"/>
              <a:t>Base.lproj</a:t>
            </a:r>
            <a:r>
              <a:rPr lang="en-US" sz="2800" dirty="0"/>
              <a:t> directory and created the </a:t>
            </a:r>
            <a:r>
              <a:rPr lang="en-US" sz="2800" dirty="0" err="1"/>
              <a:t>Main.strings</a:t>
            </a:r>
            <a:r>
              <a:rPr lang="en-US" sz="2800" dirty="0"/>
              <a:t> file </a:t>
            </a:r>
            <a:r>
              <a:rPr lang="en-IN" sz="2800" dirty="0"/>
              <a:t>in the </a:t>
            </a:r>
            <a:r>
              <a:rPr lang="en-IN" sz="2800" dirty="0" err="1"/>
              <a:t>es.lproj</a:t>
            </a:r>
            <a:r>
              <a:rPr lang="en-IN" sz="2800" dirty="0"/>
              <a:t> directory</a:t>
            </a:r>
            <a:r>
              <a:rPr lang="en-US" sz="2800" dirty="0"/>
              <a:t> </a:t>
            </a:r>
            <a:endParaRPr lang="en-IN" sz="2800" dirty="0"/>
          </a:p>
        </p:txBody>
      </p:sp>
      <p:pic>
        <p:nvPicPr>
          <p:cNvPr id="6" name="Picture 5"/>
          <p:cNvPicPr>
            <a:picLocks noChangeAspect="1"/>
          </p:cNvPicPr>
          <p:nvPr/>
        </p:nvPicPr>
        <p:blipFill>
          <a:blip r:embed="rId3"/>
          <a:stretch>
            <a:fillRect/>
          </a:stretch>
        </p:blipFill>
        <p:spPr>
          <a:xfrm>
            <a:off x="1638300" y="3581400"/>
            <a:ext cx="5715000" cy="3048000"/>
          </a:xfrm>
          <a:prstGeom prst="rect">
            <a:avLst/>
          </a:prstGeom>
        </p:spPr>
      </p:pic>
    </p:spTree>
    <p:extLst>
      <p:ext uri="{BB962C8B-B14F-4D97-AF65-F5344CB8AC3E}">
        <p14:creationId xmlns:p14="http://schemas.microsoft.com/office/powerpoint/2010/main" val="2956107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Localization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81000" y="1295400"/>
            <a:ext cx="8229600" cy="5334000"/>
          </a:xfrm>
        </p:spPr>
        <p:txBody>
          <a:bodyPr>
            <a:normAutofit/>
          </a:bodyPr>
          <a:lstStyle/>
          <a:p>
            <a:r>
              <a:rPr lang="en-US" sz="2800" dirty="0"/>
              <a:t>Click on the Spanish version of </a:t>
            </a:r>
            <a:r>
              <a:rPr lang="en-US" sz="2800" dirty="0" err="1"/>
              <a:t>Main.strings</a:t>
            </a:r>
            <a:r>
              <a:rPr lang="en-US" sz="2800" dirty="0"/>
              <a:t>. When this file opens, the text is not in Spanish. You have to translate localized files yourself; </a:t>
            </a:r>
          </a:p>
          <a:p>
            <a:r>
              <a:rPr lang="en-US" sz="2800" dirty="0"/>
              <a:t>Edit this file according to the following text. The numbers and order may be different in your file, but you can use the text and title fields in the comments to match up the translations</a:t>
            </a:r>
          </a:p>
          <a:p>
            <a:endParaRPr lang="en-IN" sz="2800" dirty="0"/>
          </a:p>
        </p:txBody>
      </p:sp>
      <p:pic>
        <p:nvPicPr>
          <p:cNvPr id="5" name="Picture 4"/>
          <p:cNvPicPr>
            <a:picLocks noChangeAspect="1"/>
          </p:cNvPicPr>
          <p:nvPr/>
        </p:nvPicPr>
        <p:blipFill>
          <a:blip r:embed="rId3"/>
          <a:stretch>
            <a:fillRect/>
          </a:stretch>
        </p:blipFill>
        <p:spPr>
          <a:xfrm>
            <a:off x="762000" y="4495800"/>
            <a:ext cx="7848600" cy="1905000"/>
          </a:xfrm>
          <a:prstGeom prst="rect">
            <a:avLst/>
          </a:prstGeom>
        </p:spPr>
      </p:pic>
    </p:spTree>
    <p:extLst>
      <p:ext uri="{BB962C8B-B14F-4D97-AF65-F5344CB8AC3E}">
        <p14:creationId xmlns:p14="http://schemas.microsoft.com/office/powerpoint/2010/main" val="36425206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Localization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81000" y="1295400"/>
            <a:ext cx="8229600" cy="5334000"/>
          </a:xfrm>
        </p:spPr>
        <p:txBody>
          <a:bodyPr>
            <a:normAutofit/>
          </a:bodyPr>
          <a:lstStyle/>
          <a:p>
            <a:r>
              <a:rPr lang="en-US" sz="2800" dirty="0"/>
              <a:t> </a:t>
            </a:r>
          </a:p>
          <a:p>
            <a:endParaRPr lang="en-IN" sz="2800" dirty="0"/>
          </a:p>
        </p:txBody>
      </p:sp>
      <p:pic>
        <p:nvPicPr>
          <p:cNvPr id="6" name="Picture 5"/>
          <p:cNvPicPr>
            <a:picLocks noChangeAspect="1"/>
          </p:cNvPicPr>
          <p:nvPr/>
        </p:nvPicPr>
        <p:blipFill>
          <a:blip r:embed="rId3"/>
          <a:stretch>
            <a:fillRect/>
          </a:stretch>
        </p:blipFill>
        <p:spPr>
          <a:xfrm>
            <a:off x="343469" y="1439860"/>
            <a:ext cx="8267131" cy="4960939"/>
          </a:xfrm>
          <a:prstGeom prst="rect">
            <a:avLst/>
          </a:prstGeom>
        </p:spPr>
      </p:pic>
    </p:spTree>
    <p:extLst>
      <p:ext uri="{BB962C8B-B14F-4D97-AF65-F5344CB8AC3E}">
        <p14:creationId xmlns:p14="http://schemas.microsoft.com/office/powerpoint/2010/main" val="11441860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Localization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81000" y="1295400"/>
            <a:ext cx="8229600" cy="5334000"/>
          </a:xfrm>
        </p:spPr>
        <p:txBody>
          <a:bodyPr>
            <a:normAutofit fontScale="92500"/>
          </a:bodyPr>
          <a:lstStyle/>
          <a:p>
            <a:r>
              <a:rPr lang="en-US" sz="2800" dirty="0"/>
              <a:t>Open the active scheme pop-up and select Edit Scheme. </a:t>
            </a:r>
          </a:p>
          <a:p>
            <a:r>
              <a:rPr lang="en-US" sz="2800" dirty="0"/>
              <a:t>Make sure Run is selected on the </a:t>
            </a:r>
            <a:r>
              <a:rPr lang="en-US" sz="2800" dirty="0" err="1"/>
              <a:t>lefthand</a:t>
            </a:r>
            <a:r>
              <a:rPr lang="en-US" sz="2800" dirty="0"/>
              <a:t> side and open the Options tab. Open the Application Language pop-up and select Spanish. </a:t>
            </a:r>
          </a:p>
          <a:p>
            <a:r>
              <a:rPr lang="en-US" sz="2800" dirty="0"/>
              <a:t>Finally, confirm that Spain is still selected from the Application Region pop-up. Close the window </a:t>
            </a:r>
          </a:p>
          <a:p>
            <a:r>
              <a:rPr lang="en-US" sz="2800" dirty="0"/>
              <a:t>Build and run the application. Make sure you are viewing the </a:t>
            </a:r>
            <a:r>
              <a:rPr lang="en-US" sz="2800" b="1" dirty="0" err="1"/>
              <a:t>ConversionViewController</a:t>
            </a:r>
            <a:r>
              <a:rPr lang="en-US" sz="2800" dirty="0"/>
              <a:t>, and you will see the interface in Spanish. </a:t>
            </a:r>
          </a:p>
          <a:p>
            <a:r>
              <a:rPr lang="en-US" sz="2800" dirty="0"/>
              <a:t>Because you set the constraints on the labels to accommodate different lengths of text, they resize themselves appropriately</a:t>
            </a:r>
          </a:p>
          <a:p>
            <a:endParaRPr lang="en-IN" sz="2800" dirty="0"/>
          </a:p>
        </p:txBody>
      </p:sp>
    </p:spTree>
    <p:extLst>
      <p:ext uri="{BB962C8B-B14F-4D97-AF65-F5344CB8AC3E}">
        <p14:creationId xmlns:p14="http://schemas.microsoft.com/office/powerpoint/2010/main" val="29161495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Localization</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81000" y="1295400"/>
            <a:ext cx="8229600" cy="5334000"/>
          </a:xfrm>
        </p:spPr>
        <p:txBody>
          <a:bodyPr>
            <a:normAutofit/>
          </a:bodyPr>
          <a:lstStyle/>
          <a:p>
            <a:r>
              <a:rPr lang="en-US" sz="2800" dirty="0"/>
              <a:t> </a:t>
            </a:r>
            <a:endParaRPr lang="en-IN" sz="2800" dirty="0"/>
          </a:p>
        </p:txBody>
      </p:sp>
      <p:pic>
        <p:nvPicPr>
          <p:cNvPr id="5" name="Picture 4"/>
          <p:cNvPicPr>
            <a:picLocks noChangeAspect="1"/>
          </p:cNvPicPr>
          <p:nvPr/>
        </p:nvPicPr>
        <p:blipFill>
          <a:blip r:embed="rId3"/>
          <a:stretch>
            <a:fillRect/>
          </a:stretch>
        </p:blipFill>
        <p:spPr>
          <a:xfrm>
            <a:off x="381000" y="1114425"/>
            <a:ext cx="7096125" cy="5514975"/>
          </a:xfrm>
          <a:prstGeom prst="rect">
            <a:avLst/>
          </a:prstGeom>
        </p:spPr>
      </p:pic>
    </p:spTree>
    <p:extLst>
      <p:ext uri="{BB962C8B-B14F-4D97-AF65-F5344CB8AC3E}">
        <p14:creationId xmlns:p14="http://schemas.microsoft.com/office/powerpoint/2010/main" val="31411583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 </a:t>
            </a:r>
            <a:endParaRPr lang="en-IN" sz="3200" dirty="0">
              <a:solidFill>
                <a:srgbClr val="FF0000"/>
              </a:solidFill>
            </a:endParaRP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3" name="Content Placeholder 2"/>
          <p:cNvSpPr>
            <a:spLocks noGrp="1"/>
          </p:cNvSpPr>
          <p:nvPr>
            <p:ph idx="1"/>
          </p:nvPr>
        </p:nvSpPr>
        <p:spPr>
          <a:xfrm>
            <a:off x="381000" y="3276600"/>
            <a:ext cx="8229600" cy="609600"/>
          </a:xfrm>
        </p:spPr>
        <p:txBody>
          <a:bodyPr>
            <a:normAutofit/>
          </a:bodyPr>
          <a:lstStyle/>
          <a:p>
            <a:pPr marL="0" indent="0" algn="ctr">
              <a:buNone/>
            </a:pPr>
            <a:r>
              <a:rPr lang="en-US" sz="2800" b="1" dirty="0">
                <a:solidFill>
                  <a:srgbClr val="FF0000"/>
                </a:solidFill>
              </a:rPr>
              <a:t>End </a:t>
            </a:r>
            <a:r>
              <a:rPr lang="en-US" sz="2800" b="1">
                <a:solidFill>
                  <a:srgbClr val="FF0000"/>
                </a:solidFill>
              </a:rPr>
              <a:t>of Part </a:t>
            </a:r>
            <a:r>
              <a:rPr lang="en-US" sz="2800" b="1" dirty="0">
                <a:solidFill>
                  <a:srgbClr val="FF0000"/>
                </a:solidFill>
              </a:rPr>
              <a:t>1 – Unit 3</a:t>
            </a:r>
            <a:endParaRPr lang="en-IN" sz="2800" b="1" dirty="0">
              <a:solidFill>
                <a:srgbClr val="FF0000"/>
              </a:solidFill>
            </a:endParaRPr>
          </a:p>
        </p:txBody>
      </p:sp>
    </p:spTree>
    <p:extLst>
      <p:ext uri="{BB962C8B-B14F-4D97-AF65-F5344CB8AC3E}">
        <p14:creationId xmlns:p14="http://schemas.microsoft.com/office/powerpoint/2010/main" val="527933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Programmatic Constraints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982661"/>
            <a:ext cx="8839200" cy="5257800"/>
          </a:xfrm>
        </p:spPr>
        <p:txBody>
          <a:bodyPr>
            <a:normAutofit/>
          </a:bodyPr>
          <a:lstStyle/>
          <a:p>
            <a:r>
              <a:rPr lang="en-US" sz="2800" dirty="0"/>
              <a:t> In </a:t>
            </a:r>
            <a:r>
              <a:rPr lang="en-US" sz="2800" dirty="0" err="1"/>
              <a:t>MapViewController.swift</a:t>
            </a:r>
            <a:r>
              <a:rPr lang="en-US" sz="2800" dirty="0"/>
              <a:t>, update </a:t>
            </a:r>
            <a:r>
              <a:rPr lang="en-US" sz="2800" b="1" dirty="0" err="1"/>
              <a:t>loadView</a:t>
            </a:r>
            <a:r>
              <a:rPr lang="en-US" sz="2800" b="1" dirty="0"/>
              <a:t>() </a:t>
            </a:r>
            <a:r>
              <a:rPr lang="en-US" sz="2800" dirty="0"/>
              <a:t>to add a segmented control to the interface</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pic>
        <p:nvPicPr>
          <p:cNvPr id="5" name="Picture 4"/>
          <p:cNvPicPr>
            <a:picLocks noChangeAspect="1"/>
          </p:cNvPicPr>
          <p:nvPr/>
        </p:nvPicPr>
        <p:blipFill>
          <a:blip r:embed="rId3"/>
          <a:stretch>
            <a:fillRect/>
          </a:stretch>
        </p:blipFill>
        <p:spPr>
          <a:xfrm>
            <a:off x="542925" y="1965323"/>
            <a:ext cx="8058150" cy="4740278"/>
          </a:xfrm>
          <a:prstGeom prst="rect">
            <a:avLst/>
          </a:prstGeom>
        </p:spPr>
      </p:pic>
    </p:spTree>
    <p:extLst>
      <p:ext uri="{BB962C8B-B14F-4D97-AF65-F5344CB8AC3E}">
        <p14:creationId xmlns:p14="http://schemas.microsoft.com/office/powerpoint/2010/main" val="370656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9400" cy="838200"/>
          </a:xfrm>
        </p:spPr>
        <p:txBody>
          <a:bodyPr>
            <a:normAutofit/>
          </a:bodyPr>
          <a:lstStyle/>
          <a:p>
            <a:pPr algn="l"/>
            <a:r>
              <a:rPr lang="en-IN" sz="3200" b="1" dirty="0">
                <a:solidFill>
                  <a:srgbClr val="FF0000"/>
                </a:solidFill>
              </a:rPr>
              <a:t>Programmatic Constraints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257800"/>
          </a:xfrm>
        </p:spPr>
        <p:txBody>
          <a:bodyPr>
            <a:normAutofit/>
          </a:bodyPr>
          <a:lstStyle/>
          <a:p>
            <a:r>
              <a:rPr lang="en-US" sz="2800" dirty="0"/>
              <a:t>Every view has an </a:t>
            </a:r>
            <a:r>
              <a:rPr lang="en-US" sz="2800" b="1" dirty="0" err="1"/>
              <a:t>autoresizing</a:t>
            </a:r>
            <a:r>
              <a:rPr lang="en-US" sz="2800" dirty="0"/>
              <a:t> mask. By default, iOS creates constraints that match the </a:t>
            </a:r>
            <a:r>
              <a:rPr lang="en-US" sz="2800" dirty="0" err="1"/>
              <a:t>autoresizing</a:t>
            </a:r>
            <a:r>
              <a:rPr lang="en-US" sz="2800" dirty="0"/>
              <a:t> mask and adds them to the view. </a:t>
            </a:r>
          </a:p>
          <a:p>
            <a:r>
              <a:rPr lang="en-US" sz="2800" dirty="0"/>
              <a:t>These translated constraints will often conflict with explicit constraints in the layout and cause an </a:t>
            </a:r>
            <a:r>
              <a:rPr lang="en-US" sz="2800" b="1" dirty="0" err="1"/>
              <a:t>unsatisfiable</a:t>
            </a:r>
            <a:r>
              <a:rPr lang="en-US" sz="2800" b="1" dirty="0"/>
              <a:t> constraints problem</a:t>
            </a:r>
            <a:r>
              <a:rPr lang="en-US" sz="2800" dirty="0"/>
              <a:t>. </a:t>
            </a:r>
          </a:p>
          <a:p>
            <a:r>
              <a:rPr lang="en-US" sz="2800" dirty="0"/>
              <a:t>The fix is to turn off this default translation by setting the property </a:t>
            </a:r>
            <a:r>
              <a:rPr lang="en-US" sz="2800" b="1" dirty="0" err="1"/>
              <a:t>translatesAutoresizingMaskIntoConstraints</a:t>
            </a:r>
            <a:r>
              <a:rPr lang="en-US" sz="2800" dirty="0"/>
              <a:t> to false</a:t>
            </a:r>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extLst>
      <p:ext uri="{BB962C8B-B14F-4D97-AF65-F5344CB8AC3E}">
        <p14:creationId xmlns:p14="http://schemas.microsoft.com/office/powerpoint/2010/main" val="2424385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3182</TotalTime>
  <Words>3724</Words>
  <Application>Microsoft Office PowerPoint</Application>
  <PresentationFormat>On-screen Show (4:3)</PresentationFormat>
  <Paragraphs>362</Paragraphs>
  <Slides>79</Slides>
  <Notes>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18CSO107T- IOS DEVELOPMENT  Unit – 3 (Part – 1)</vt:lpstr>
      <vt:lpstr>Session 1</vt:lpstr>
      <vt:lpstr>Creating a View Programmatically</vt:lpstr>
      <vt:lpstr>Creating a View Programmatically</vt:lpstr>
      <vt:lpstr>Creating a View Programmatically</vt:lpstr>
      <vt:lpstr>Creating a View Programmatically</vt:lpstr>
      <vt:lpstr>Programmatic Constraints</vt:lpstr>
      <vt:lpstr>Programmatic Constraints</vt:lpstr>
      <vt:lpstr>Programmatic Constraints</vt:lpstr>
      <vt:lpstr>Anchors</vt:lpstr>
      <vt:lpstr>Anchors</vt:lpstr>
      <vt:lpstr>Anchors</vt:lpstr>
      <vt:lpstr>Anchors</vt:lpstr>
      <vt:lpstr>Anchors</vt:lpstr>
      <vt:lpstr>Anchors</vt:lpstr>
      <vt:lpstr>Anchors</vt:lpstr>
      <vt:lpstr>Anchors</vt:lpstr>
      <vt:lpstr>Anchors</vt:lpstr>
      <vt:lpstr>Anchors</vt:lpstr>
      <vt:lpstr>Anchors</vt:lpstr>
      <vt:lpstr>Activating constraints</vt:lpstr>
      <vt:lpstr>Activating constraints</vt:lpstr>
      <vt:lpstr>Activating constraints</vt:lpstr>
      <vt:lpstr>Activating constraints</vt:lpstr>
      <vt:lpstr>Margins</vt:lpstr>
      <vt:lpstr>Margins</vt:lpstr>
      <vt:lpstr>Margins</vt:lpstr>
      <vt:lpstr>Margins</vt:lpstr>
      <vt:lpstr>Margins</vt:lpstr>
      <vt:lpstr>Margins</vt:lpstr>
      <vt:lpstr>Margins</vt:lpstr>
      <vt:lpstr>Margins</vt:lpstr>
      <vt:lpstr>Margins</vt:lpstr>
      <vt:lpstr>Margins</vt:lpstr>
      <vt:lpstr>Margins</vt:lpstr>
      <vt:lpstr>Programmatic Controls</vt:lpstr>
      <vt:lpstr>Programmatic Controls</vt:lpstr>
      <vt:lpstr>Programmatic Controls</vt:lpstr>
      <vt:lpstr>Programmatic Controls</vt:lpstr>
      <vt:lpstr>Creating  a View Programmatically</vt:lpstr>
      <vt:lpstr>Creating  a View Programmatically</vt:lpstr>
      <vt:lpstr>Programmatic Constraints</vt:lpstr>
      <vt:lpstr>Programmatic Constraints</vt:lpstr>
      <vt:lpstr>Programmatic Constraints</vt:lpstr>
      <vt:lpstr>Anchors</vt:lpstr>
      <vt:lpstr>Anchors</vt:lpstr>
      <vt:lpstr>Anchors</vt:lpstr>
      <vt:lpstr>Anchors</vt:lpstr>
      <vt:lpstr>Activating constraints</vt:lpstr>
      <vt:lpstr>Activating constraints</vt:lpstr>
      <vt:lpstr>Activating constraints</vt:lpstr>
      <vt:lpstr>Activating constraints</vt:lpstr>
      <vt:lpstr>Activating constraints</vt:lpstr>
      <vt:lpstr>Session 2 &amp; 3</vt:lpstr>
      <vt:lpstr>Localization</vt:lpstr>
      <vt:lpstr>Internationalization</vt:lpstr>
      <vt:lpstr>Localization</vt:lpstr>
      <vt:lpstr>Formatters</vt:lpstr>
      <vt:lpstr>Formatters</vt:lpstr>
      <vt:lpstr>Formatters</vt:lpstr>
      <vt:lpstr>Formatters</vt:lpstr>
      <vt:lpstr>Formatters</vt:lpstr>
      <vt:lpstr>Internationalization</vt:lpstr>
      <vt:lpstr>Base internationalization</vt:lpstr>
      <vt:lpstr>Base internationalization</vt:lpstr>
      <vt:lpstr>Preparing for localization</vt:lpstr>
      <vt:lpstr>Preparing for localization</vt:lpstr>
      <vt:lpstr>Preparing for localization</vt:lpstr>
      <vt:lpstr>Localization</vt:lpstr>
      <vt:lpstr>Localization</vt:lpstr>
      <vt:lpstr>Localization</vt:lpstr>
      <vt:lpstr>Localization</vt:lpstr>
      <vt:lpstr>Localization</vt:lpstr>
      <vt:lpstr>Localization</vt:lpstr>
      <vt:lpstr>Localization</vt:lpstr>
      <vt:lpstr>Localization</vt:lpstr>
      <vt:lpstr>Localization</vt:lpstr>
      <vt:lpstr>Localization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18CSS202J- COMPUTER COMMUNICATION</dc:title>
  <dc:creator>Admin</dc:creator>
  <cp:lastModifiedBy>Arunachalam N</cp:lastModifiedBy>
  <cp:revision>269</cp:revision>
  <dcterms:created xsi:type="dcterms:W3CDTF">2019-12-17T04:15:46Z</dcterms:created>
  <dcterms:modified xsi:type="dcterms:W3CDTF">2022-10-11T02:27:00Z</dcterms:modified>
</cp:coreProperties>
</file>