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76" r:id="rId10"/>
    <p:sldId id="266" r:id="rId11"/>
    <p:sldId id="277" r:id="rId12"/>
    <p:sldId id="278" r:id="rId13"/>
    <p:sldId id="279" r:id="rId14"/>
    <p:sldId id="267" r:id="rId15"/>
    <p:sldId id="280" r:id="rId16"/>
    <p:sldId id="281" r:id="rId17"/>
    <p:sldId id="282" r:id="rId18"/>
    <p:sldId id="283" r:id="rId19"/>
    <p:sldId id="284" r:id="rId20"/>
    <p:sldId id="285" r:id="rId21"/>
    <p:sldId id="268" r:id="rId22"/>
    <p:sldId id="287" r:id="rId23"/>
    <p:sldId id="286" r:id="rId24"/>
    <p:sldId id="261"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43" d="100"/>
          <a:sy n="43" d="100"/>
        </p:scale>
        <p:origin x="-30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6/19/2020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blog.hugo-larcher.com/flight-data-visualisation-with-pandas-and-matplotlib-ebbd13038647" TargetMode="External"/><Relationship Id="rId4" Type="http://schemas.openxmlformats.org/officeDocument/2006/relationships/hyperlink" Target="https://github.com/geopy/geo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log.hugo-larcher.com/flight-data-visualisation-with-pandas-and-matplotlib-ebbd1303864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hugo-larcher.com/flight-data-visualisation-with-pandas-and-matplotlib-ebbd13038647" TargetMode="External"/><Relationship Id="rId2" Type="http://schemas.openxmlformats.org/officeDocument/2006/relationships/hyperlink" Target="https://github.com/geopy/geo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ts.gov/explore-topics-and-geography/topics/air-traffic-data" TargetMode="External"/><Relationship Id="rId2" Type="http://schemas.openxmlformats.org/officeDocument/2006/relationships/hyperlink" Target="http://geoanalytics.net/and/papers/mobibook13a.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 </a:t>
            </a:r>
            <a:r>
              <a:rPr lang="en-US" sz="5400" dirty="0" smtClean="0"/>
              <a:t>AIR TRAFFIC DATA ANALYSIS</a:t>
            </a:r>
            <a:endParaRPr lang="en-US" sz="5400" dirty="0"/>
          </a:p>
        </p:txBody>
      </p:sp>
      <p:sp>
        <p:nvSpPr>
          <p:cNvPr id="3" name="Subtitle 2"/>
          <p:cNvSpPr>
            <a:spLocks noGrp="1"/>
          </p:cNvSpPr>
          <p:nvPr>
            <p:ph type="subTitle" idx="1"/>
          </p:nvPr>
        </p:nvSpPr>
        <p:spPr/>
        <p:txBody>
          <a:bodyPr/>
          <a:lstStyle/>
          <a:p>
            <a:r>
              <a:rPr lang="en-US" dirty="0"/>
              <a:t>.</a:t>
            </a:r>
          </a:p>
        </p:txBody>
      </p:sp>
    </p:spTree>
    <p:extLst>
      <p:ext uri="{BB962C8B-B14F-4D97-AF65-F5344CB8AC3E}">
        <p14:creationId xmlns="" xmlns:p14="http://schemas.microsoft.com/office/powerpoint/2010/main" val="309654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4537"/>
            <a:ext cx="9905998" cy="1561169"/>
          </a:xfrm>
        </p:spPr>
        <p:txBody>
          <a:bodyPr>
            <a:normAutofit fontScale="90000"/>
          </a:bodyPr>
          <a:lstStyle/>
          <a:p>
            <a:r>
              <a:rPr lang="en-US" dirty="0" smtClean="0"/>
              <a:t>                    Trajectory Exploration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1141412" y="1583473"/>
            <a:ext cx="9905999" cy="4207728"/>
          </a:xfrm>
        </p:spPr>
        <p:txBody>
          <a:bodyPr>
            <a:normAutofit fontScale="85000" lnSpcReduction="10000"/>
          </a:bodyPr>
          <a:lstStyle/>
          <a:p>
            <a:pPr>
              <a:buNone/>
            </a:pPr>
            <a:r>
              <a:rPr lang="en-US" b="1" dirty="0" smtClean="0"/>
              <a:t>1.View </a:t>
            </a:r>
            <a:r>
              <a:rPr lang="en-US" b="1" dirty="0" err="1" smtClean="0"/>
              <a:t>conﬁguration</a:t>
            </a:r>
            <a:endParaRPr lang="en-US" b="1" dirty="0" smtClean="0"/>
          </a:p>
          <a:p>
            <a:pPr>
              <a:buNone/>
            </a:pPr>
            <a:r>
              <a:rPr lang="en-US" sz="2600" b="1" dirty="0" smtClean="0"/>
              <a:t>. The system must permit the customization of views so as to offer multiple means of understanding and visually querying the data. It should allow for a change of mapping between data and visual dimensions. The system should also provide smooth transitions between visual </a:t>
            </a:r>
            <a:r>
              <a:rPr lang="en-US" sz="2600" b="1" dirty="0" err="1" smtClean="0"/>
              <a:t>conﬁgurations</a:t>
            </a:r>
            <a:r>
              <a:rPr lang="en-US" sz="2600" b="1" dirty="0" smtClean="0"/>
              <a:t>. Hence, the user will be able to visually track patterns between different view </a:t>
            </a:r>
            <a:r>
              <a:rPr lang="en-US" sz="2600" b="1" dirty="0" err="1" smtClean="0"/>
              <a:t>conﬁgurations</a:t>
            </a:r>
            <a:r>
              <a:rPr lang="en-US" sz="2600" b="1" dirty="0" smtClean="0"/>
              <a:t>.</a:t>
            </a:r>
          </a:p>
          <a:p>
            <a:pPr>
              <a:buNone/>
            </a:pPr>
            <a:r>
              <a:rPr lang="en-US" sz="2800" b="1" dirty="0" smtClean="0"/>
              <a:t>2 .View </a:t>
            </a:r>
            <a:r>
              <a:rPr lang="en-US" sz="2800" b="1" dirty="0" err="1" smtClean="0"/>
              <a:t>rganization</a:t>
            </a:r>
            <a:endParaRPr lang="en-US" sz="2800" b="1" dirty="0" smtClean="0"/>
          </a:p>
          <a:p>
            <a:pPr>
              <a:buNone/>
            </a:pPr>
            <a:r>
              <a:rPr lang="en-US" sz="2300" b="1" dirty="0" smtClean="0"/>
              <a:t> Views organization and navigation: </a:t>
            </a:r>
            <a:r>
              <a:rPr lang="en-US" sz="2300" b="1" dirty="0" smtClean="0"/>
              <a:t>The </a:t>
            </a:r>
            <a:r>
              <a:rPr lang="en-US" sz="2300" b="1" dirty="0" smtClean="0"/>
              <a:t>system must also permit the display </a:t>
            </a:r>
            <a:r>
              <a:rPr lang="en-US" sz="2300" b="1" dirty="0" smtClean="0"/>
              <a:t>of multiple views .</a:t>
            </a:r>
            <a:r>
              <a:rPr lang="en-US" sz="2300" b="1" dirty="0" err="1" smtClean="0"/>
              <a:t>Theuse</a:t>
            </a:r>
            <a:r>
              <a:rPr lang="en-US" sz="2300" b="1" dirty="0" smtClean="0"/>
              <a:t> </a:t>
            </a:r>
            <a:r>
              <a:rPr lang="en-US" sz="2300" b="1" dirty="0" err="1" smtClean="0"/>
              <a:t>rmustbeable</a:t>
            </a:r>
            <a:r>
              <a:rPr lang="en-US" sz="2300" b="1" dirty="0" smtClean="0"/>
              <a:t> </a:t>
            </a:r>
            <a:r>
              <a:rPr lang="en-US" sz="2300" b="1" dirty="0" err="1" smtClean="0"/>
              <a:t>tovisually</a:t>
            </a:r>
            <a:r>
              <a:rPr lang="en-US" sz="2300" b="1" dirty="0" smtClean="0"/>
              <a:t> </a:t>
            </a:r>
            <a:r>
              <a:rPr lang="en-US" sz="2300" b="1" dirty="0" err="1" smtClean="0"/>
              <a:t>comparedifferentvisual</a:t>
            </a:r>
            <a:r>
              <a:rPr lang="en-US" sz="2300" b="1" dirty="0" smtClean="0"/>
              <a:t> </a:t>
            </a:r>
            <a:r>
              <a:rPr lang="en-US" sz="2300" b="1" dirty="0" err="1" smtClean="0"/>
              <a:t>conﬁgurations</a:t>
            </a:r>
            <a:r>
              <a:rPr lang="en-US" sz="2300" b="1" dirty="0" smtClean="0"/>
              <a:t> </a:t>
            </a:r>
            <a:r>
              <a:rPr lang="en-US" sz="2300" b="1" smtClean="0"/>
              <a:t>of the data set</a:t>
            </a:r>
            <a:r>
              <a:rPr lang="en-US" sz="2300" b="1" dirty="0" smtClean="0"/>
              <a:t>. This can be done with a matrix </a:t>
            </a:r>
            <a:r>
              <a:rPr lang="en-US" sz="2300" b="1" dirty="0" err="1" smtClean="0"/>
              <a:t>scatterplot</a:t>
            </a:r>
            <a:r>
              <a:rPr lang="en-US" sz="2300" b="1" dirty="0" smtClean="0"/>
              <a:t> or juxtaposed views</a:t>
            </a:r>
          </a:p>
          <a:p>
            <a:endParaRPr lang="en-US" dirty="0"/>
          </a:p>
        </p:txBody>
      </p:sp>
    </p:spTree>
    <p:extLst>
      <p:ext uri="{BB962C8B-B14F-4D97-AF65-F5344CB8AC3E}">
        <p14:creationId xmlns="" xmlns:p14="http://schemas.microsoft.com/office/powerpoint/2010/main" val="155696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4165"/>
          </a:xfrm>
        </p:spPr>
        <p:txBody>
          <a:bodyPr>
            <a:normAutofit fontScale="90000"/>
          </a:bodyPr>
          <a:lstStyle/>
          <a:p>
            <a:r>
              <a:rPr lang="en-US" dirty="0" smtClean="0"/>
              <a:t>Graphical depiction of busiest airport pairs</a:t>
            </a:r>
            <a:br>
              <a:rPr lang="en-US" dirty="0" smtClean="0"/>
            </a:br>
            <a:endParaRPr lang="en-US" dirty="0"/>
          </a:p>
        </p:txBody>
      </p:sp>
      <p:sp>
        <p:nvSpPr>
          <p:cNvPr id="3" name="Content Placeholder 2"/>
          <p:cNvSpPr>
            <a:spLocks noGrp="1"/>
          </p:cNvSpPr>
          <p:nvPr>
            <p:ph idx="1"/>
          </p:nvPr>
        </p:nvSpPr>
        <p:spPr/>
        <p:txBody>
          <a:bodyPr/>
          <a:lstStyle/>
          <a:p>
            <a:r>
              <a:rPr lang="en-US" dirty="0" smtClean="0"/>
              <a:t>Dubai - Mumbai is arguably the busiest route with a whopping 4.5 million passengers flying both ways in 3 years</a:t>
            </a:r>
          </a:p>
          <a:p>
            <a:r>
              <a:rPr lang="en-US" dirty="0" smtClean="0"/>
              <a:t>Take a look a the table below the graph. Flights fly in and out of Dubai to 5 Indian cities of the top 10 airport pairs.</a:t>
            </a:r>
          </a:p>
          <a:p>
            <a:r>
              <a:rPr lang="en-US" dirty="0" smtClean="0"/>
              <a:t>A considerable number of flights fly in an out of London and (Delhi, Mumbai)</a:t>
            </a:r>
          </a:p>
          <a:p>
            <a:r>
              <a:rPr lang="en-US" dirty="0" smtClean="0"/>
              <a:t>3d graphs and 10 airport pairs in plot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9635"/>
            <a:ext cx="9905998" cy="1371600"/>
          </a:xfrm>
        </p:spPr>
        <p:txBody>
          <a:bodyPr/>
          <a:lstStyle/>
          <a:p>
            <a:r>
              <a:rPr lang="en-US" dirty="0" smtClean="0"/>
              <a:t>       3d graphs and 10 airport pairs </a:t>
            </a:r>
            <a:endParaRPr lang="en-US" dirty="0"/>
          </a:p>
        </p:txBody>
      </p:sp>
      <p:pic>
        <p:nvPicPr>
          <p:cNvPr id="2050" name="Picture 2" descr="C:\Users\kumar\OneDrive\Pictures\Scre\Screenshot (534).png"/>
          <p:cNvPicPr>
            <a:picLocks noGrp="1" noChangeAspect="1" noChangeArrowheads="1"/>
          </p:cNvPicPr>
          <p:nvPr>
            <p:ph idx="1"/>
          </p:nvPr>
        </p:nvPicPr>
        <p:blipFill>
          <a:blip r:embed="rId2"/>
          <a:srcRect/>
          <a:stretch>
            <a:fillRect/>
          </a:stretch>
        </p:blipFill>
        <p:spPr bwMode="auto">
          <a:xfrm>
            <a:off x="936702" y="1528355"/>
            <a:ext cx="10437541" cy="433686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umar\OneDrive\Pictures\Scre\Screenshot (537).png"/>
          <p:cNvPicPr>
            <a:picLocks noGrp="1" noChangeAspect="1" noChangeArrowheads="1"/>
          </p:cNvPicPr>
          <p:nvPr>
            <p:ph idx="1"/>
          </p:nvPr>
        </p:nvPicPr>
        <p:blipFill>
          <a:blip r:embed="rId2"/>
          <a:srcRect/>
          <a:stretch>
            <a:fillRect/>
          </a:stretch>
        </p:blipFill>
        <p:spPr bwMode="auto">
          <a:xfrm>
            <a:off x="6688184" y="378824"/>
            <a:ext cx="4712822" cy="4396766"/>
          </a:xfrm>
          <a:prstGeom prst="rect">
            <a:avLst/>
          </a:prstGeom>
          <a:noFill/>
        </p:spPr>
      </p:pic>
      <p:pic>
        <p:nvPicPr>
          <p:cNvPr id="3076" name="Picture 4" descr="C:\Users\kumar\OneDrive\Pictures\Scre\Screenshot (538).png"/>
          <p:cNvPicPr>
            <a:picLocks noChangeAspect="1" noChangeArrowheads="1"/>
          </p:cNvPicPr>
          <p:nvPr/>
        </p:nvPicPr>
        <p:blipFill>
          <a:blip r:embed="rId3"/>
          <a:srcRect/>
          <a:stretch>
            <a:fillRect/>
          </a:stretch>
        </p:blipFill>
        <p:spPr bwMode="auto">
          <a:xfrm>
            <a:off x="1442626" y="616674"/>
            <a:ext cx="4631601" cy="2220107"/>
          </a:xfrm>
          <a:prstGeom prst="rect">
            <a:avLst/>
          </a:prstGeom>
          <a:noFill/>
        </p:spPr>
      </p:pic>
      <p:sp>
        <p:nvSpPr>
          <p:cNvPr id="10" name="Content Placeholder 2"/>
          <p:cNvSpPr txBox="1">
            <a:spLocks/>
          </p:cNvSpPr>
          <p:nvPr/>
        </p:nvSpPr>
        <p:spPr>
          <a:xfrm>
            <a:off x="1141412" y="4441371"/>
            <a:ext cx="9905999" cy="2246812"/>
          </a:xfrm>
          <a:prstGeom prst="rect">
            <a:avLst/>
          </a:prstGeom>
        </p:spPr>
        <p:txBody>
          <a:bodyPr vert="horz" lIns="91440" tIns="45720" rIns="91440" bIns="45720" rtlCol="0">
            <a:normAutofit/>
          </a:bodyPr>
          <a:lstStyle/>
          <a:p>
            <a:pPr marL="685800" lvl="1" indent="-228600" defTabSz="914400">
              <a:lnSpc>
                <a:spcPct val="120000"/>
              </a:lnSpc>
              <a:spcBef>
                <a:spcPts val="1000"/>
              </a:spcBef>
              <a:buSzPct val="125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r>
              <a:rPr lang="en-US" dirty="0" smtClean="0"/>
              <a:t>Flight map of all traffic flowing in and out of India</a:t>
            </a:r>
          </a:p>
          <a:p>
            <a:r>
              <a:rPr lang="en-US" dirty="0" smtClean="0"/>
              <a:t>Find out all unique cities from the </a:t>
            </a:r>
            <a:r>
              <a:rPr lang="en-US" dirty="0" err="1" smtClean="0"/>
              <a:t>citywise</a:t>
            </a:r>
            <a:r>
              <a:rPr lang="en-US" dirty="0" smtClean="0"/>
              <a:t> </a:t>
            </a:r>
            <a:r>
              <a:rPr lang="en-US" dirty="0" err="1" smtClean="0"/>
              <a:t>csv</a:t>
            </a:r>
            <a:r>
              <a:rPr lang="en-US" dirty="0" smtClean="0"/>
              <a:t> and </a:t>
            </a:r>
            <a:r>
              <a:rPr lang="en-US" dirty="0" err="1" smtClean="0"/>
              <a:t>geocode</a:t>
            </a:r>
            <a:r>
              <a:rPr lang="en-US" dirty="0" smtClean="0"/>
              <a:t> them to find their latitude and longitude. I used </a:t>
            </a:r>
            <a:r>
              <a:rPr lang="en-US" dirty="0" err="1" smtClean="0">
                <a:hlinkClick r:id="rId4"/>
              </a:rPr>
              <a:t>GeoPy</a:t>
            </a:r>
            <a:r>
              <a:rPr lang="en-US" dirty="0" smtClean="0"/>
              <a:t> for achieving this.</a:t>
            </a:r>
          </a:p>
          <a:p>
            <a:r>
              <a:rPr lang="en-US" dirty="0" smtClean="0"/>
              <a:t>Once I have lat, long information of arrival and departure airports, I used the </a:t>
            </a:r>
            <a:r>
              <a:rPr lang="en-US" dirty="0" smtClean="0">
                <a:hlinkClick r:id="rId5"/>
              </a:rPr>
              <a:t>Flight Visualization with Pandas and </a:t>
            </a:r>
            <a:r>
              <a:rPr lang="en-US" dirty="0" err="1" smtClean="0">
                <a:hlinkClick r:id="rId5"/>
              </a:rPr>
              <a:t>Matplotlib</a:t>
            </a:r>
            <a:r>
              <a:rPr lang="en-US" dirty="0" smtClean="0"/>
              <a:t> by Hugo </a:t>
            </a:r>
            <a:r>
              <a:rPr lang="en-US" dirty="0" err="1" smtClean="0"/>
              <a:t>Larcher</a:t>
            </a:r>
            <a:r>
              <a:rPr lang="en-US" dirty="0" smtClean="0"/>
              <a:t>.</a:t>
            </a:r>
          </a:p>
          <a:p>
            <a:r>
              <a:rPr lang="en-US" dirty="0" smtClean="0"/>
              <a:t>Combining the two, the visualization of flight data of our dataset can be viewed.</a:t>
            </a:r>
          </a:p>
          <a:p>
            <a:pPr marL="685800" lvl="1" indent="-228600" defTabSz="914400">
              <a:lnSpc>
                <a:spcPct val="120000"/>
              </a:lnSpc>
              <a:spcBef>
                <a:spcPts val="1000"/>
              </a:spcBef>
              <a:buSzPct val="125000"/>
              <a:buFont typeface="Arial" panose="020B0604020202020204" pitchFamily="34" charset="0"/>
              <a:buChar cha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Parallel coordinates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Parallel coordinates are a two-dimensional technique to visualize multidimensional datasets Parallel coordinates are one of the most popular visualization techniques where attributes are represented as axes and data items are represented as lines linking the axes </a:t>
            </a:r>
            <a:endParaRPr lang="en-US" dirty="0"/>
          </a:p>
          <a:p>
            <a:r>
              <a:rPr lang="en-US" dirty="0" smtClean="0"/>
              <a:t> They have been thoroughly studied and </a:t>
            </a:r>
            <a:r>
              <a:rPr lang="en-US" dirty="0" err="1" smtClean="0"/>
              <a:t>Siirtola</a:t>
            </a:r>
            <a:r>
              <a:rPr lang="en-US" dirty="0" smtClean="0"/>
              <a:t> and </a:t>
            </a:r>
            <a:r>
              <a:rPr lang="en-US" dirty="0" err="1" smtClean="0"/>
              <a:t>Räihä</a:t>
            </a:r>
            <a:r>
              <a:rPr lang="en-US" dirty="0" smtClean="0"/>
              <a:t> provide a good review of interaction techniques for parallel coordinates Most known techniques are brushing and rearrangement by direct manipulation</a:t>
            </a:r>
            <a:endParaRPr lang="en-US" dirty="0"/>
          </a:p>
        </p:txBody>
      </p:sp>
    </p:spTree>
    <p:extLst>
      <p:ext uri="{BB962C8B-B14F-4D97-AF65-F5344CB8AC3E}">
        <p14:creationId xmlns="" xmlns:p14="http://schemas.microsoft.com/office/powerpoint/2010/main" val="2951269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Parallel coordinates </a:t>
            </a:r>
            <a:r>
              <a:rPr lang="en-US" dirty="0" smtClean="0">
                <a:hlinkClick r:id="rId2"/>
              </a:rPr>
              <a:t>Visualization</a:t>
            </a:r>
            <a:r>
              <a:rPr lang="en-US" dirty="0" smtClean="0"/>
              <a:t> </a:t>
            </a:r>
            <a:br>
              <a:rPr lang="en-US" dirty="0" smtClean="0"/>
            </a:br>
            <a:endParaRPr lang="en-US" dirty="0"/>
          </a:p>
        </p:txBody>
      </p:sp>
      <p:pic>
        <p:nvPicPr>
          <p:cNvPr id="4098" name="Picture 2" descr="C:\Users\kumar\OneDrive\Pictures\Saved Pictures\Screenshot (514).png"/>
          <p:cNvPicPr>
            <a:picLocks noGrp="1" noChangeAspect="1" noChangeArrowheads="1"/>
          </p:cNvPicPr>
          <p:nvPr>
            <p:ph idx="1"/>
          </p:nvPr>
        </p:nvPicPr>
        <p:blipFill>
          <a:blip r:embed="rId3"/>
          <a:srcRect/>
          <a:stretch>
            <a:fillRect/>
          </a:stretch>
        </p:blipFill>
        <p:spPr bwMode="auto">
          <a:xfrm>
            <a:off x="997635" y="2168397"/>
            <a:ext cx="9557153" cy="403247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1223345"/>
          </a:xfrm>
        </p:spPr>
        <p:txBody>
          <a:bodyPr>
            <a:normAutofit/>
          </a:bodyPr>
          <a:lstStyle/>
          <a:p>
            <a:r>
              <a:rPr lang="en-US" b="1" dirty="0" smtClean="0"/>
              <a:t>              Model of Visualization</a:t>
            </a:r>
            <a:br>
              <a:rPr lang="en-US" b="1" dirty="0" smtClean="0"/>
            </a:br>
            <a:endParaRPr lang="en-US" dirty="0"/>
          </a:p>
        </p:txBody>
      </p:sp>
      <p:sp>
        <p:nvSpPr>
          <p:cNvPr id="3" name="Content Placeholder 2"/>
          <p:cNvSpPr>
            <a:spLocks noGrp="1"/>
          </p:cNvSpPr>
          <p:nvPr>
            <p:ph idx="1"/>
          </p:nvPr>
        </p:nvSpPr>
        <p:spPr>
          <a:xfrm>
            <a:off x="1141412" y="2249487"/>
            <a:ext cx="9905999" cy="3929244"/>
          </a:xfrm>
        </p:spPr>
        <p:txBody>
          <a:bodyPr>
            <a:normAutofit lnSpcReduction="10000"/>
          </a:bodyPr>
          <a:lstStyle/>
          <a:p>
            <a:r>
              <a:rPr lang="en-US" dirty="0" smtClean="0"/>
              <a:t>A visualization system is not just a system to create an image of the data but can be used to manipulate the data to create different types of images. </a:t>
            </a:r>
          </a:p>
          <a:p>
            <a:r>
              <a:rPr lang="en-US" dirty="0" smtClean="0"/>
              <a:t> A model of a visualization system should link the system with the model of scientific investigation discussed above.</a:t>
            </a:r>
          </a:p>
          <a:p>
            <a:r>
              <a:rPr lang="en-US" dirty="0" smtClean="0"/>
              <a:t>Visualization can help form the link between hypothesis and experiment and between insight and revised hypothesis.</a:t>
            </a:r>
          </a:p>
          <a:p>
            <a:r>
              <a:rPr lang="en-US" dirty="0" smtClean="0"/>
              <a:t>The developed model consists of a set of abstract modules. It is a controlled dual dataflow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kumar\OneDrive\Pictures\Scre\Screenshot (540).png"/>
          <p:cNvPicPr>
            <a:picLocks noGrp="1" noChangeAspect="1" noChangeArrowheads="1"/>
          </p:cNvPicPr>
          <p:nvPr>
            <p:ph idx="1"/>
          </p:nvPr>
        </p:nvPicPr>
        <p:blipFill>
          <a:blip r:embed="rId2"/>
          <a:srcRect/>
          <a:stretch>
            <a:fillRect/>
          </a:stretch>
        </p:blipFill>
        <p:spPr bwMode="auto">
          <a:xfrm>
            <a:off x="2455817" y="2094856"/>
            <a:ext cx="7395640" cy="3914058"/>
          </a:xfrm>
          <a:prstGeom prst="rect">
            <a:avLst/>
          </a:prstGeom>
          <a:noFill/>
        </p:spPr>
      </p:pic>
      <p:sp>
        <p:nvSpPr>
          <p:cNvPr id="6" name="Content Placeholder 2"/>
          <p:cNvSpPr txBox="1">
            <a:spLocks/>
          </p:cNvSpPr>
          <p:nvPr/>
        </p:nvSpPr>
        <p:spPr>
          <a:xfrm>
            <a:off x="1141412" y="235132"/>
            <a:ext cx="9905999" cy="1306286"/>
          </a:xfrm>
          <a:prstGeom prst="rect">
            <a:avLst/>
          </a:prstGeom>
        </p:spPr>
        <p:txBody>
          <a:bodyPr vert="horz" lIns="91440" tIns="45720" rIns="91440" bIns="45720" rtlCol="0">
            <a:normAutofit/>
          </a:bodyPr>
          <a:lstStyle/>
          <a:p>
            <a:pPr marL="228600" lvl="0" indent="-228600" defTabSz="914400">
              <a:lnSpc>
                <a:spcPct val="120000"/>
              </a:lnSpc>
              <a:spcBef>
                <a:spcPts val="1000"/>
              </a:spcBef>
              <a:buSzPct val="125000"/>
              <a:buFont typeface="Arial" panose="020B0604020202020204" pitchFamily="34" charset="0"/>
              <a:buChar char="•"/>
            </a:pPr>
            <a:r>
              <a:rPr lang="en-US" sz="2400" dirty="0" smtClean="0"/>
              <a:t>The Control is </a:t>
            </a:r>
            <a:r>
              <a:rPr lang="en-US" sz="2400" dirty="0" err="1" smtClean="0"/>
              <a:t>perfomed</a:t>
            </a:r>
            <a:r>
              <a:rPr lang="en-US" sz="2400" dirty="0" smtClean="0"/>
              <a:t> by the User. The internal data is the data the module works on and transforms.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Access modules allow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Data Import module imports data from an external source. Different Data Import modules will import different types of data.</a:t>
            </a:r>
          </a:p>
          <a:p>
            <a:r>
              <a:rPr lang="en-US" dirty="0" smtClean="0"/>
              <a:t>A Data Export module exports data, as with the importing of data, different modules will export different types of data. </a:t>
            </a:r>
          </a:p>
          <a:p>
            <a:r>
              <a:rPr lang="en-US" dirty="0" smtClean="0"/>
              <a:t>A Command Interpreter translates command data into control data for other modules in the visualization system.</a:t>
            </a:r>
          </a:p>
          <a:p>
            <a:r>
              <a:rPr lang="en-US" dirty="0" smtClean="0"/>
              <a:t>A Command Sequencer module allows for sequence of command data,  for an animation.</a:t>
            </a:r>
          </a:p>
          <a:p>
            <a:endParaRPr lang="en-US" dirty="0" smtClean="0"/>
          </a:p>
          <a:p>
            <a:pPr>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65761"/>
            <a:ext cx="9905999" cy="796834"/>
          </a:xfrm>
        </p:spPr>
        <p:txBody>
          <a:bodyPr>
            <a:normAutofit fontScale="92500" lnSpcReduction="20000"/>
          </a:bodyPr>
          <a:lstStyle/>
          <a:p>
            <a:r>
              <a:rPr lang="en-US" dirty="0" smtClean="0"/>
              <a:t>Data Access modules allow data to be stored and/or retrieved, perhaps in a format specific to the visualization system.</a:t>
            </a:r>
            <a:endParaRPr lang="en-US" dirty="0"/>
          </a:p>
        </p:txBody>
      </p:sp>
      <p:sp>
        <p:nvSpPr>
          <p:cNvPr id="4" name="Content Placeholder 2"/>
          <p:cNvSpPr txBox="1">
            <a:spLocks/>
          </p:cNvSpPr>
          <p:nvPr/>
        </p:nvSpPr>
        <p:spPr>
          <a:xfrm rot="10800000" flipV="1">
            <a:off x="1293810" y="1502229"/>
            <a:ext cx="9905999" cy="267788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20000"/>
              </a:lnSpc>
              <a:spcBef>
                <a:spcPts val="1000"/>
              </a:spcBef>
              <a:spcAft>
                <a:spcPts val="0"/>
              </a:spcAft>
              <a:buClrTx/>
              <a:buSzPct val="125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146" name="Picture 2" descr="C:\Users\kumar\OneDrive\Pictures\Scre\d.png"/>
          <p:cNvPicPr>
            <a:picLocks noChangeAspect="1" noChangeArrowheads="1"/>
          </p:cNvPicPr>
          <p:nvPr/>
        </p:nvPicPr>
        <p:blipFill>
          <a:blip r:embed="rId2"/>
          <a:srcRect/>
          <a:stretch>
            <a:fillRect/>
          </a:stretch>
        </p:blipFill>
        <p:spPr bwMode="auto">
          <a:xfrm>
            <a:off x="2364377" y="1533098"/>
            <a:ext cx="7406640" cy="419135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t>Presented </a:t>
            </a:r>
            <a:r>
              <a:rPr lang="en-US" sz="4000" b="1" dirty="0"/>
              <a:t>by</a:t>
            </a:r>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 </a:t>
            </a:r>
            <a:r>
              <a:rPr lang="en-US" dirty="0" smtClean="0">
                <a:solidFill>
                  <a:schemeClr val="accent5">
                    <a:lumMod val="20000"/>
                    <a:lumOff val="80000"/>
                  </a:schemeClr>
                </a:solidFill>
              </a:rPr>
              <a:t>     Naveen </a:t>
            </a:r>
            <a:r>
              <a:rPr lang="en-US" dirty="0">
                <a:solidFill>
                  <a:schemeClr val="accent5">
                    <a:lumMod val="20000"/>
                    <a:lumOff val="80000"/>
                  </a:schemeClr>
                </a:solidFill>
              </a:rPr>
              <a:t>Kumar (Roll no-CSE/16019/176)</a:t>
            </a:r>
          </a:p>
          <a:p>
            <a:r>
              <a:rPr lang="en-US" dirty="0">
                <a:solidFill>
                  <a:schemeClr val="accent5">
                    <a:lumMod val="20000"/>
                    <a:lumOff val="80000"/>
                  </a:schemeClr>
                </a:solidFill>
              </a:rPr>
              <a:t> </a:t>
            </a:r>
            <a:r>
              <a:rPr lang="en-US" dirty="0" smtClean="0">
                <a:solidFill>
                  <a:schemeClr val="accent5">
                    <a:lumMod val="20000"/>
                    <a:lumOff val="80000"/>
                  </a:schemeClr>
                </a:solidFill>
              </a:rPr>
              <a:t>     Rohit </a:t>
            </a:r>
            <a:r>
              <a:rPr lang="en-US" dirty="0">
                <a:solidFill>
                  <a:schemeClr val="accent5">
                    <a:lumMod val="20000"/>
                    <a:lumOff val="80000"/>
                  </a:schemeClr>
                </a:solidFill>
              </a:rPr>
              <a:t>Kumar (Roll no-CSE/16031/186)</a:t>
            </a:r>
            <a:endParaRPr lang="en-US" dirty="0"/>
          </a:p>
        </p:txBody>
      </p:sp>
    </p:spTree>
    <p:extLst>
      <p:ext uri="{BB962C8B-B14F-4D97-AF65-F5344CB8AC3E}">
        <p14:creationId xmlns="" xmlns:p14="http://schemas.microsoft.com/office/powerpoint/2010/main" val="3872679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01721"/>
          </a:xfrm>
        </p:spPr>
        <p:txBody>
          <a:bodyPr>
            <a:normAutofit/>
          </a:bodyPr>
          <a:lstStyle/>
          <a:p>
            <a:r>
              <a:rPr lang="en-US" dirty="0" smtClean="0"/>
              <a:t>Finally environmental considerations can be detailed as:</a:t>
            </a:r>
            <a:endParaRPr lang="en-US" dirty="0"/>
          </a:p>
        </p:txBody>
      </p:sp>
      <p:sp>
        <p:nvSpPr>
          <p:cNvPr id="3" name="Content Placeholder 2"/>
          <p:cNvSpPr>
            <a:spLocks noGrp="1"/>
          </p:cNvSpPr>
          <p:nvPr>
            <p:ph idx="1"/>
          </p:nvPr>
        </p:nvSpPr>
        <p:spPr/>
        <p:txBody>
          <a:bodyPr>
            <a:normAutofit/>
          </a:bodyPr>
          <a:lstStyle/>
          <a:p>
            <a:r>
              <a:rPr lang="en-US" dirty="0" smtClean="0"/>
              <a:t>Compare trajectories with environmental considerations (fuel consumption, noise pollution, vertical </a:t>
            </a:r>
            <a:r>
              <a:rPr lang="en-US" dirty="0" err="1" smtClean="0"/>
              <a:t>proﬁle</a:t>
            </a:r>
            <a:r>
              <a:rPr lang="en-US" dirty="0" smtClean="0"/>
              <a:t> comparison),  </a:t>
            </a:r>
          </a:p>
          <a:p>
            <a:r>
              <a:rPr lang="en-US" dirty="0" smtClean="0"/>
              <a:t>Detect missed approach trajectories (which produce noise), lap training Landings (pilots who train to take </a:t>
            </a:r>
            <a:r>
              <a:rPr lang="en-US" dirty="0" err="1" smtClean="0"/>
              <a:t>oﬀ</a:t>
            </a:r>
            <a:r>
              <a:rPr lang="en-US" dirty="0" smtClean="0"/>
              <a:t>, </a:t>
            </a:r>
            <a:r>
              <a:rPr lang="en-US" dirty="0" err="1" smtClean="0"/>
              <a:t>ﬂy</a:t>
            </a:r>
            <a:r>
              <a:rPr lang="en-US" dirty="0" smtClean="0"/>
              <a:t> around the air </a:t>
            </a:r>
            <a:r>
              <a:rPr lang="en-US" dirty="0" err="1" smtClean="0"/>
              <a:t>ﬁeld</a:t>
            </a:r>
            <a:r>
              <a:rPr lang="en-US" dirty="0" smtClean="0"/>
              <a:t> and land. Lap training landings consume a lot of fuel), and </a:t>
            </a:r>
          </a:p>
          <a:p>
            <a:r>
              <a:rPr lang="en-US" dirty="0" smtClean="0"/>
              <a:t>Count continuous descending aircraft (since these aircraft maintain a constant descent rate, they reduce their fuel consumption).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map of all traffic flowing in and out of India</a:t>
            </a:r>
            <a:endParaRPr lang="en-US" dirty="0"/>
          </a:p>
        </p:txBody>
      </p:sp>
      <p:sp>
        <p:nvSpPr>
          <p:cNvPr id="3" name="Content Placeholder 2"/>
          <p:cNvSpPr>
            <a:spLocks noGrp="1"/>
          </p:cNvSpPr>
          <p:nvPr>
            <p:ph idx="1"/>
          </p:nvPr>
        </p:nvSpPr>
        <p:spPr/>
        <p:txBody>
          <a:bodyPr>
            <a:normAutofit lnSpcReduction="10000"/>
          </a:bodyPr>
          <a:lstStyle/>
          <a:p>
            <a:r>
              <a:rPr lang="en-US" dirty="0" smtClean="0"/>
              <a:t>Flight map of all traffic flowing in and out of India</a:t>
            </a:r>
          </a:p>
          <a:p>
            <a:r>
              <a:rPr lang="en-US" dirty="0" smtClean="0"/>
              <a:t>Find out all unique cities from the </a:t>
            </a:r>
            <a:r>
              <a:rPr lang="en-US" dirty="0" err="1" smtClean="0"/>
              <a:t>citywise</a:t>
            </a:r>
            <a:r>
              <a:rPr lang="en-US" dirty="0" smtClean="0"/>
              <a:t> </a:t>
            </a:r>
            <a:r>
              <a:rPr lang="en-US" dirty="0" err="1" smtClean="0"/>
              <a:t>csv</a:t>
            </a:r>
            <a:r>
              <a:rPr lang="en-US" dirty="0" smtClean="0"/>
              <a:t> and </a:t>
            </a:r>
            <a:r>
              <a:rPr lang="en-US" dirty="0" err="1" smtClean="0"/>
              <a:t>geocode</a:t>
            </a:r>
            <a:r>
              <a:rPr lang="en-US" dirty="0" smtClean="0"/>
              <a:t> them to find their latitude and longitude. I used </a:t>
            </a:r>
            <a:r>
              <a:rPr lang="en-US" dirty="0" err="1" smtClean="0">
                <a:hlinkClick r:id="rId2"/>
              </a:rPr>
              <a:t>GeoPy</a:t>
            </a:r>
            <a:r>
              <a:rPr lang="en-US" dirty="0" smtClean="0"/>
              <a:t> for achieving this.</a:t>
            </a:r>
          </a:p>
          <a:p>
            <a:r>
              <a:rPr lang="en-US" dirty="0" smtClean="0"/>
              <a:t>Once I have lat, long information of arrival and departure airports, I used the </a:t>
            </a:r>
            <a:r>
              <a:rPr lang="en-US" dirty="0" smtClean="0">
                <a:hlinkClick r:id="rId3"/>
              </a:rPr>
              <a:t>Flight Visualization with Pandas and </a:t>
            </a:r>
            <a:r>
              <a:rPr lang="en-US" dirty="0" err="1" smtClean="0">
                <a:hlinkClick r:id="rId3"/>
              </a:rPr>
              <a:t>Matplotlib</a:t>
            </a:r>
            <a:r>
              <a:rPr lang="en-US" dirty="0" smtClean="0"/>
              <a:t> by Hugo </a:t>
            </a:r>
            <a:r>
              <a:rPr lang="en-US" dirty="0" err="1" smtClean="0"/>
              <a:t>Larcher</a:t>
            </a:r>
            <a:r>
              <a:rPr lang="en-US" dirty="0" smtClean="0"/>
              <a:t>.</a:t>
            </a:r>
          </a:p>
          <a:p>
            <a:r>
              <a:rPr lang="en-US" dirty="0" smtClean="0"/>
              <a:t>Combining the two, the visualization of flight data of our dataset can be viewed.</a:t>
            </a:r>
          </a:p>
          <a:p>
            <a:endParaRPr lang="en-US" dirty="0" smtClean="0"/>
          </a:p>
          <a:p>
            <a:endParaRPr lang="en-US" dirty="0" smtClean="0"/>
          </a:p>
          <a:p>
            <a:endParaRPr lang="en-US" dirty="0"/>
          </a:p>
        </p:txBody>
      </p:sp>
    </p:spTree>
    <p:extLst>
      <p:ext uri="{BB962C8B-B14F-4D97-AF65-F5344CB8AC3E}">
        <p14:creationId xmlns="" xmlns:p14="http://schemas.microsoft.com/office/powerpoint/2010/main" val="594844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74705"/>
          </a:xfrm>
        </p:spPr>
        <p:txBody>
          <a:bodyPr/>
          <a:lstStyle/>
          <a:p>
            <a:r>
              <a:rPr lang="en-US" dirty="0" smtClean="0"/>
              <a:t>Flight map code</a:t>
            </a:r>
            <a:endParaRPr lang="en-US" dirty="0"/>
          </a:p>
        </p:txBody>
      </p:sp>
      <p:pic>
        <p:nvPicPr>
          <p:cNvPr id="8194" name="Picture 2" descr="C:\Users\kumar\OneDrive\Pictures\Scre\Screenshot (547).png"/>
          <p:cNvPicPr>
            <a:picLocks noGrp="1" noChangeAspect="1" noChangeArrowheads="1"/>
          </p:cNvPicPr>
          <p:nvPr>
            <p:ph idx="1"/>
          </p:nvPr>
        </p:nvPicPr>
        <p:blipFill>
          <a:blip r:embed="rId2"/>
          <a:srcRect/>
          <a:stretch>
            <a:fillRect/>
          </a:stretch>
        </p:blipFill>
        <p:spPr bwMode="auto">
          <a:xfrm>
            <a:off x="2164302" y="1348150"/>
            <a:ext cx="7332395" cy="515401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kumar\OneDrive\Pictures\Saved Pictures\Screenshot (530).png"/>
          <p:cNvPicPr>
            <a:picLocks noGrp="1" noChangeAspect="1" noChangeArrowheads="1"/>
          </p:cNvPicPr>
          <p:nvPr>
            <p:ph idx="1"/>
          </p:nvPr>
        </p:nvPicPr>
        <p:blipFill>
          <a:blip r:embed="rId2"/>
          <a:srcRect/>
          <a:stretch>
            <a:fillRect/>
          </a:stretch>
        </p:blipFill>
        <p:spPr bwMode="auto">
          <a:xfrm>
            <a:off x="2599509" y="876068"/>
            <a:ext cx="7903027" cy="5776176"/>
          </a:xfrm>
          <a:prstGeom prst="rect">
            <a:avLst/>
          </a:prstGeom>
          <a:noFill/>
        </p:spPr>
      </p:pic>
      <p:sp>
        <p:nvSpPr>
          <p:cNvPr id="8" name="Title 1"/>
          <p:cNvSpPr>
            <a:spLocks noGrp="1"/>
          </p:cNvSpPr>
          <p:nvPr>
            <p:ph type="title"/>
          </p:nvPr>
        </p:nvSpPr>
        <p:spPr>
          <a:xfrm>
            <a:off x="1141413" y="352698"/>
            <a:ext cx="9906000" cy="574766"/>
          </a:xfrm>
        </p:spPr>
        <p:txBody>
          <a:bodyPr>
            <a:normAutofit fontScale="90000"/>
          </a:bodyPr>
          <a:lstStyle/>
          <a:p>
            <a:r>
              <a:rPr lang="en-US" dirty="0" smtClean="0"/>
              <a:t>OUTPUT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References:-</a:t>
            </a:r>
          </a:p>
        </p:txBody>
      </p:sp>
      <p:sp>
        <p:nvSpPr>
          <p:cNvPr id="3" name="Content Placeholder 2"/>
          <p:cNvSpPr>
            <a:spLocks noGrp="1"/>
          </p:cNvSpPr>
          <p:nvPr>
            <p:ph idx="1"/>
          </p:nvPr>
        </p:nvSpPr>
        <p:spPr>
          <a:xfrm>
            <a:off x="1141412" y="1709530"/>
            <a:ext cx="9905999" cy="4452731"/>
          </a:xfrm>
        </p:spPr>
        <p:txBody>
          <a:bodyPr>
            <a:normAutofit/>
          </a:bodyPr>
          <a:lstStyle/>
          <a:p>
            <a:pPr lvl="0"/>
            <a:r>
              <a:rPr lang="en-US" dirty="0" smtClean="0"/>
              <a:t>https</a:t>
            </a:r>
            <a:r>
              <a:rPr lang="en-US" dirty="0"/>
              <a:t>://</a:t>
            </a:r>
            <a:r>
              <a:rPr lang="en-US" dirty="0" smtClean="0"/>
              <a:t>www.kaggle.com</a:t>
            </a:r>
          </a:p>
          <a:p>
            <a:pPr lvl="0"/>
            <a:r>
              <a:rPr lang="en-US" dirty="0">
                <a:hlinkClick r:id="rId2"/>
              </a:rPr>
              <a:t>http://</a:t>
            </a:r>
            <a:r>
              <a:rPr lang="en-US" dirty="0" smtClean="0">
                <a:hlinkClick r:id="rId2"/>
              </a:rPr>
              <a:t>geoanalytics.net/and/papers/mobibook13a.pdf</a:t>
            </a:r>
            <a:endParaRPr lang="en-US" dirty="0" smtClean="0"/>
          </a:p>
          <a:p>
            <a:pPr lvl="0"/>
            <a:r>
              <a:rPr lang="en-US" dirty="0" err="1"/>
              <a:t>Abul</a:t>
            </a:r>
            <a:r>
              <a:rPr lang="en-US" dirty="0"/>
              <a:t> , O., </a:t>
            </a:r>
            <a:r>
              <a:rPr lang="en-US" dirty="0" err="1"/>
              <a:t>Bonchi</a:t>
            </a:r>
            <a:r>
              <a:rPr lang="en-US" dirty="0"/>
              <a:t> , F., and Giannotti, F. 2010. Hiding sequential and spatiotemporal patterns. IEEETransactionsonKnowledgeandDataEngineering,22(12),1709– 1723.</a:t>
            </a:r>
          </a:p>
          <a:p>
            <a:pPr lvl="0"/>
            <a:r>
              <a:rPr lang="en-US" dirty="0" err="1"/>
              <a:t>Barab´asi</a:t>
            </a:r>
            <a:r>
              <a:rPr lang="en-US" dirty="0"/>
              <a:t> , A. L., and Albert, R. 1999. Emergence of Scaling in Random Networks. Science,286, 509</a:t>
            </a:r>
            <a:r>
              <a:rPr lang="en-US" dirty="0" smtClean="0"/>
              <a:t>.</a:t>
            </a:r>
          </a:p>
          <a:p>
            <a:pPr lvl="0"/>
            <a:r>
              <a:rPr lang="en-US" dirty="0">
                <a:hlinkClick r:id="rId3"/>
              </a:rPr>
              <a:t>https://www.bts.gov/explore-topics-and-geography/topics/air-traffic-data</a:t>
            </a:r>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 xmlns:p14="http://schemas.microsoft.com/office/powerpoint/2010/main" val="216426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END</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r>
              <a:rPr lang="en-US" dirty="0" smtClean="0"/>
              <a:t>                               </a:t>
            </a:r>
            <a:r>
              <a:rPr lang="en-US" sz="8000" dirty="0" smtClean="0">
                <a:solidFill>
                  <a:srgbClr val="92D050"/>
                </a:solidFill>
              </a:rPr>
              <a:t>Thank you!</a:t>
            </a:r>
            <a:endParaRPr lang="en-US" sz="8000" dirty="0">
              <a:solidFill>
                <a:srgbClr val="92D050"/>
              </a:solidFill>
            </a:endParaRPr>
          </a:p>
          <a:p>
            <a:pPr marL="0" indent="0">
              <a:buNone/>
            </a:pPr>
            <a:endParaRPr lang="en-US" sz="3200" b="1" dirty="0"/>
          </a:p>
        </p:txBody>
      </p:sp>
    </p:spTree>
    <p:extLst>
      <p:ext uri="{BB962C8B-B14F-4D97-AF65-F5344CB8AC3E}">
        <p14:creationId xmlns="" xmlns:p14="http://schemas.microsoft.com/office/powerpoint/2010/main" val="1851712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Mentored </a:t>
            </a:r>
            <a:r>
              <a:rPr lang="en-US" dirty="0"/>
              <a:t>by</a:t>
            </a:r>
          </a:p>
        </p:txBody>
      </p:sp>
      <p:sp>
        <p:nvSpPr>
          <p:cNvPr id="3" name="Content Placeholder 2"/>
          <p:cNvSpPr>
            <a:spLocks noGrp="1"/>
          </p:cNvSpPr>
          <p:nvPr>
            <p:ph idx="1"/>
          </p:nvPr>
        </p:nvSpPr>
        <p:spPr/>
        <p:txBody>
          <a:bodyPr/>
          <a:lstStyle/>
          <a:p>
            <a:pPr>
              <a:buNone/>
            </a:pPr>
            <a:r>
              <a:rPr lang="en-US" dirty="0">
                <a:solidFill>
                  <a:schemeClr val="accent5">
                    <a:lumMod val="20000"/>
                    <a:lumOff val="80000"/>
                  </a:schemeClr>
                </a:solidFill>
              </a:rPr>
              <a:t> Dr. Sanjay </a:t>
            </a:r>
            <a:r>
              <a:rPr lang="en-US" dirty="0" err="1" smtClean="0">
                <a:solidFill>
                  <a:schemeClr val="accent5">
                    <a:lumMod val="20000"/>
                    <a:lumOff val="80000"/>
                  </a:schemeClr>
                </a:solidFill>
              </a:rPr>
              <a:t>Chatterji</a:t>
            </a:r>
            <a:endParaRPr lang="en-US" dirty="0">
              <a:solidFill>
                <a:schemeClr val="accent5">
                  <a:lumMod val="20000"/>
                  <a:lumOff val="80000"/>
                </a:schemeClr>
              </a:solidFill>
            </a:endParaRPr>
          </a:p>
          <a:p>
            <a:pPr>
              <a:buNone/>
            </a:pPr>
            <a:r>
              <a:rPr lang="en-US" dirty="0">
                <a:solidFill>
                  <a:schemeClr val="accent5">
                    <a:lumMod val="20000"/>
                    <a:lumOff val="80000"/>
                  </a:schemeClr>
                </a:solidFill>
              </a:rPr>
              <a:t> Prof. CSE Department,</a:t>
            </a:r>
          </a:p>
          <a:p>
            <a:pPr>
              <a:buNone/>
            </a:pPr>
            <a:r>
              <a:rPr lang="en-US" dirty="0">
                <a:solidFill>
                  <a:schemeClr val="accent5">
                    <a:lumMod val="20000"/>
                    <a:lumOff val="80000"/>
                  </a:schemeClr>
                </a:solidFill>
              </a:rPr>
              <a:t> IIIT Kalyani , W.B</a:t>
            </a:r>
          </a:p>
        </p:txBody>
      </p:sp>
    </p:spTree>
    <p:extLst>
      <p:ext uri="{BB962C8B-B14F-4D97-AF65-F5344CB8AC3E}">
        <p14:creationId xmlns="" xmlns:p14="http://schemas.microsoft.com/office/powerpoint/2010/main" val="3952828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338146"/>
          </a:xfrm>
        </p:spPr>
        <p:txBody>
          <a:bodyPr/>
          <a:lstStyle/>
          <a:p>
            <a:r>
              <a:rPr lang="en-US" dirty="0" smtClean="0">
                <a:solidFill>
                  <a:srgbClr val="FFFF00"/>
                </a:solidFill>
              </a:rPr>
              <a:t>                                Content</a:t>
            </a:r>
            <a:endParaRPr lang="en-US" dirty="0"/>
          </a:p>
        </p:txBody>
      </p:sp>
      <p:sp>
        <p:nvSpPr>
          <p:cNvPr id="3" name="Content Placeholder 2"/>
          <p:cNvSpPr>
            <a:spLocks noGrp="1"/>
          </p:cNvSpPr>
          <p:nvPr>
            <p:ph idx="1"/>
          </p:nvPr>
        </p:nvSpPr>
        <p:spPr>
          <a:xfrm>
            <a:off x="1141412" y="1204331"/>
            <a:ext cx="9905999" cy="5151863"/>
          </a:xfrm>
        </p:spPr>
        <p:txBody>
          <a:bodyPr>
            <a:normAutofit/>
          </a:bodyPr>
          <a:lstStyle/>
          <a:p>
            <a:r>
              <a:rPr lang="en-US" dirty="0"/>
              <a:t>Introduction</a:t>
            </a:r>
          </a:p>
          <a:p>
            <a:r>
              <a:rPr lang="en-US" dirty="0"/>
              <a:t>Motivation</a:t>
            </a:r>
          </a:p>
          <a:p>
            <a:r>
              <a:rPr lang="en-US" dirty="0" smtClean="0"/>
              <a:t>Data Set Description</a:t>
            </a:r>
          </a:p>
          <a:p>
            <a:r>
              <a:rPr lang="en-US" dirty="0" smtClean="0"/>
              <a:t>Trajectory Exploration</a:t>
            </a:r>
          </a:p>
          <a:p>
            <a:r>
              <a:rPr lang="en-US" dirty="0" smtClean="0"/>
              <a:t>Parallel coordinates</a:t>
            </a:r>
          </a:p>
          <a:p>
            <a:r>
              <a:rPr lang="en-US" dirty="0" smtClean="0"/>
              <a:t>Model of Visualization</a:t>
            </a:r>
          </a:p>
          <a:p>
            <a:r>
              <a:rPr lang="en-US" dirty="0" smtClean="0"/>
              <a:t>environmental considerations</a:t>
            </a:r>
          </a:p>
          <a:p>
            <a:r>
              <a:rPr lang="en-US" dirty="0" smtClean="0"/>
              <a:t>Flight map</a:t>
            </a:r>
          </a:p>
          <a:p>
            <a:r>
              <a:rPr lang="en-US" dirty="0"/>
              <a:t>References</a:t>
            </a:r>
            <a:endParaRPr lang="en-US" dirty="0" smtClean="0"/>
          </a:p>
          <a:p>
            <a:endParaRPr lang="en-US" dirty="0" smtClean="0"/>
          </a:p>
          <a:p>
            <a:endParaRPr lang="en-US" dirty="0"/>
          </a:p>
        </p:txBody>
      </p:sp>
    </p:spTree>
    <p:extLst>
      <p:ext uri="{BB962C8B-B14F-4D97-AF65-F5344CB8AC3E}">
        <p14:creationId xmlns="" xmlns:p14="http://schemas.microsoft.com/office/powerpoint/2010/main" val="486725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Overview</a:t>
            </a:r>
            <a:endParaRPr lang="en-US" dirty="0"/>
          </a:p>
          <a:p>
            <a:r>
              <a:rPr lang="en-US" dirty="0" smtClean="0"/>
              <a:t>The </a:t>
            </a:r>
            <a:r>
              <a:rPr lang="en-US" dirty="0"/>
              <a:t>goal of Air Traﬃc Control (ATC) is to maximize both safety and </a:t>
            </a:r>
            <a:r>
              <a:rPr lang="en-US" dirty="0" smtClean="0"/>
              <a:t>capacity</a:t>
            </a:r>
            <a:r>
              <a:rPr lang="en-US" dirty="0"/>
              <a:t>, </a:t>
            </a:r>
            <a:r>
              <a:rPr lang="en-US" dirty="0" smtClean="0"/>
              <a:t>so as </a:t>
            </a:r>
            <a:r>
              <a:rPr lang="en-US" dirty="0"/>
              <a:t>to accept all ﬂights without compromising the life of the passengers or creating delays</a:t>
            </a:r>
            <a:r>
              <a:rPr lang="en-US" dirty="0" smtClean="0"/>
              <a:t>.</a:t>
            </a:r>
          </a:p>
          <a:p>
            <a:r>
              <a:rPr lang="en-US" dirty="0"/>
              <a:t>Air traﬃc is expected to double by 2030, new visualizations and analysis tools have to be developed to maintain and further improve the safety level.</a:t>
            </a:r>
            <a:endParaRPr lang="en-US" dirty="0" smtClean="0"/>
          </a:p>
          <a:p>
            <a:endParaRPr lang="en-US" dirty="0" smtClean="0"/>
          </a:p>
          <a:p>
            <a:pPr>
              <a:buNone/>
            </a:pPr>
            <a:r>
              <a:rPr lang="en-US" dirty="0" smtClean="0"/>
              <a:t>    </a:t>
            </a:r>
            <a:endParaRPr lang="en-US" dirty="0"/>
          </a:p>
        </p:txBody>
      </p:sp>
    </p:spTree>
    <p:extLst>
      <p:ext uri="{BB962C8B-B14F-4D97-AF65-F5344CB8AC3E}">
        <p14:creationId xmlns="" xmlns:p14="http://schemas.microsoft.com/office/powerpoint/2010/main" val="2471584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dirty="0"/>
              <a:t>To do so, air traﬃc practitioners analyze data from the ATC activity</a:t>
            </a:r>
            <a:r>
              <a:rPr lang="en-US" dirty="0" smtClean="0"/>
              <a:t>.</a:t>
            </a:r>
            <a:endParaRPr lang="en-US" dirty="0"/>
          </a:p>
          <a:p>
            <a:r>
              <a:rPr lang="en-US" dirty="0"/>
              <a:t>This multidimensional data includes aircraft trajectories (3D location plus time), ﬂight </a:t>
            </a:r>
            <a:r>
              <a:rPr lang="en-US" dirty="0" smtClean="0"/>
              <a:t>routes </a:t>
            </a:r>
            <a:r>
              <a:rPr lang="en-US" dirty="0"/>
              <a:t>meteorological data, etc</a:t>
            </a:r>
            <a:r>
              <a:rPr lang="en-US" dirty="0" smtClean="0"/>
              <a:t>.</a:t>
            </a:r>
          </a:p>
          <a:p>
            <a:r>
              <a:rPr lang="en-US" dirty="0"/>
              <a:t>The special properties of ATC data propose new challenges and, at the same time, new opportunities of data analysis.</a:t>
            </a:r>
          </a:p>
        </p:txBody>
      </p:sp>
    </p:spTree>
    <p:extLst>
      <p:ext uri="{BB962C8B-B14F-4D97-AF65-F5344CB8AC3E}">
        <p14:creationId xmlns="" xmlns:p14="http://schemas.microsoft.com/office/powerpoint/2010/main" val="3465016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p:txBody>
          <a:bodyPr/>
          <a:lstStyle/>
          <a:p>
            <a:r>
              <a:rPr lang="en-US" dirty="0"/>
              <a:t>Aircraft trajectories are monitored and recorded by ground radar. It is displayed in real-time on radar screens</a:t>
            </a:r>
            <a:r>
              <a:rPr lang="en-US" dirty="0" smtClean="0"/>
              <a:t>.</a:t>
            </a:r>
          </a:p>
          <a:p>
            <a:r>
              <a:rPr lang="en-US" dirty="0"/>
              <a:t>This data is essential for air traﬃc controllers, in order to maintain a safe distance between air craft and to optimize traﬃc ﬂuidity (reduce ﬂight time, noise and fuel consumption</a:t>
            </a:r>
            <a:r>
              <a:rPr lang="en-US" dirty="0" smtClean="0"/>
              <a:t>).</a:t>
            </a:r>
          </a:p>
          <a:p>
            <a:endParaRPr lang="en-US" dirty="0"/>
          </a:p>
        </p:txBody>
      </p:sp>
    </p:spTree>
    <p:extLst>
      <p:ext uri="{BB962C8B-B14F-4D97-AF65-F5344CB8AC3E}">
        <p14:creationId xmlns="" xmlns:p14="http://schemas.microsoft.com/office/powerpoint/2010/main" val="102985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9140"/>
            <a:ext cx="9905998" cy="1315845"/>
          </a:xfrm>
        </p:spPr>
        <p:txBody>
          <a:bodyPr>
            <a:normAutofit/>
          </a:bodyPr>
          <a:lstStyle/>
          <a:p>
            <a:r>
              <a:rPr lang="en-US" dirty="0" smtClean="0"/>
              <a:t>                    Data Set Description</a:t>
            </a:r>
            <a:br>
              <a:rPr lang="en-US" dirty="0" smtClean="0"/>
            </a:br>
            <a:endParaRPr lang="en-US" dirty="0"/>
          </a:p>
        </p:txBody>
      </p:sp>
      <p:sp>
        <p:nvSpPr>
          <p:cNvPr id="3" name="Content Placeholder 2"/>
          <p:cNvSpPr>
            <a:spLocks noGrp="1"/>
          </p:cNvSpPr>
          <p:nvPr>
            <p:ph idx="1"/>
          </p:nvPr>
        </p:nvSpPr>
        <p:spPr>
          <a:xfrm>
            <a:off x="1141412" y="1248936"/>
            <a:ext cx="9905999" cy="5151863"/>
          </a:xfrm>
        </p:spPr>
        <p:txBody>
          <a:bodyPr>
            <a:normAutofit/>
          </a:bodyPr>
          <a:lstStyle/>
          <a:p>
            <a:r>
              <a:rPr lang="en-US" dirty="0" smtClean="0"/>
              <a:t>In this section, we have taken a data set that is containing the data about the number of </a:t>
            </a:r>
            <a:r>
              <a:rPr lang="en-US" dirty="0" err="1" smtClean="0"/>
              <a:t>ﬂights</a:t>
            </a:r>
            <a:r>
              <a:rPr lang="en-US" dirty="0" smtClean="0"/>
              <a:t> </a:t>
            </a:r>
            <a:r>
              <a:rPr lang="en-US" dirty="0" smtClean="0"/>
              <a:t>that have travelled from one destination to other destination with time gap of monthly, </a:t>
            </a:r>
            <a:r>
              <a:rPr lang="en-US" dirty="0" err="1" smtClean="0"/>
              <a:t>Quaterlly</a:t>
            </a:r>
            <a:r>
              <a:rPr lang="en-US" dirty="0" smtClean="0"/>
              <a:t> </a:t>
            </a:r>
            <a:r>
              <a:rPr lang="en-US" dirty="0" smtClean="0"/>
              <a:t>or yearly. And total number of passengers that have travelled in that time period</a:t>
            </a:r>
          </a:p>
          <a:p>
            <a:r>
              <a:rPr lang="en-US" dirty="0" smtClean="0"/>
              <a:t> We have taken </a:t>
            </a:r>
            <a:r>
              <a:rPr lang="en-US" dirty="0" smtClean="0"/>
              <a:t>names of few </a:t>
            </a:r>
            <a:r>
              <a:rPr lang="en-US" dirty="0" err="1" smtClean="0"/>
              <a:t>ﬂights</a:t>
            </a:r>
            <a:r>
              <a:rPr lang="en-US" dirty="0" smtClean="0"/>
              <a:t> of national and international airlines and rate of change of passenger  </a:t>
            </a:r>
            <a:r>
              <a:rPr lang="en-US" dirty="0" err="1" smtClean="0"/>
              <a:t>t</a:t>
            </a:r>
            <a:r>
              <a:rPr lang="en-US" dirty="0" err="1" smtClean="0"/>
              <a:t>rafﬁce</a:t>
            </a:r>
            <a:r>
              <a:rPr lang="en-US" dirty="0" smtClean="0"/>
              <a:t> </a:t>
            </a:r>
            <a:r>
              <a:rPr lang="en-US" dirty="0" err="1" smtClean="0"/>
              <a:t>montly</a:t>
            </a:r>
            <a:r>
              <a:rPr lang="en-US" dirty="0" smtClean="0"/>
              <a:t> </a:t>
            </a:r>
            <a:r>
              <a:rPr lang="en-US" dirty="0" smtClean="0"/>
              <a:t>or </a:t>
            </a:r>
            <a:r>
              <a:rPr lang="en-US" dirty="0" err="1" smtClean="0"/>
              <a:t>quaterly</a:t>
            </a:r>
            <a:r>
              <a:rPr lang="en-US" dirty="0" smtClean="0"/>
              <a:t> and also top ten airlines having more </a:t>
            </a:r>
            <a:r>
              <a:rPr lang="en-US" dirty="0" err="1" smtClean="0"/>
              <a:t>trafﬁcs</a:t>
            </a:r>
            <a:endParaRPr lang="en-US" dirty="0" smtClean="0"/>
          </a:p>
          <a:p>
            <a:r>
              <a:rPr lang="en-US" dirty="0" smtClean="0"/>
              <a:t>Top 100 airport pairs with highest traffic inflow and outflow combined</a:t>
            </a:r>
          </a:p>
          <a:p>
            <a:r>
              <a:rPr lang="en-US" dirty="0" smtClean="0"/>
              <a:t>Below is a snapshot of 20 of them</a:t>
            </a:r>
          </a:p>
          <a:p>
            <a:endParaRPr lang="en-US" dirty="0" smtClean="0"/>
          </a:p>
          <a:p>
            <a:endParaRPr lang="en-US" dirty="0"/>
          </a:p>
        </p:txBody>
      </p:sp>
    </p:spTree>
    <p:extLst>
      <p:ext uri="{BB962C8B-B14F-4D97-AF65-F5344CB8AC3E}">
        <p14:creationId xmlns="" xmlns:p14="http://schemas.microsoft.com/office/powerpoint/2010/main" val="235649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umar\OneDrive\Pictures\Screenshots\Screenshot (529).png"/>
          <p:cNvPicPr>
            <a:picLocks noGrp="1" noChangeAspect="1" noChangeArrowheads="1"/>
          </p:cNvPicPr>
          <p:nvPr>
            <p:ph idx="1"/>
          </p:nvPr>
        </p:nvPicPr>
        <p:blipFill>
          <a:blip r:embed="rId2"/>
          <a:srcRect/>
          <a:stretch>
            <a:fillRect/>
          </a:stretch>
        </p:blipFill>
        <p:spPr bwMode="auto">
          <a:xfrm>
            <a:off x="1343396" y="312234"/>
            <a:ext cx="9540194" cy="626698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1337</TotalTime>
  <Words>1003</Words>
  <Application>Microsoft Office PowerPoint</Application>
  <PresentationFormat>Custom</PresentationFormat>
  <Paragraphs>92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Circuit</vt:lpstr>
      <vt:lpstr> AIR TRAFFIC DATA ANALYSIS</vt:lpstr>
      <vt:lpstr>                          Presented by</vt:lpstr>
      <vt:lpstr>                             Mentored by</vt:lpstr>
      <vt:lpstr>                                Content</vt:lpstr>
      <vt:lpstr>                            Introduction</vt:lpstr>
      <vt:lpstr>                       Introduction</vt:lpstr>
      <vt:lpstr>                              Motivation</vt:lpstr>
      <vt:lpstr>                    Data Set Description </vt:lpstr>
      <vt:lpstr>Slide 9</vt:lpstr>
      <vt:lpstr>                    Trajectory Exploration  </vt:lpstr>
      <vt:lpstr>Graphical depiction of busiest airport pairs </vt:lpstr>
      <vt:lpstr>       3d graphs and 10 airport pairs </vt:lpstr>
      <vt:lpstr>Slide 13</vt:lpstr>
      <vt:lpstr>                Parallel coordinates </vt:lpstr>
      <vt:lpstr>     Parallel coordinates Visualization  </vt:lpstr>
      <vt:lpstr>              Model of Visualization </vt:lpstr>
      <vt:lpstr>Slide 17</vt:lpstr>
      <vt:lpstr>         Data Access modules allow</vt:lpstr>
      <vt:lpstr>Slide 19</vt:lpstr>
      <vt:lpstr>Finally environmental considerations can be detailed as:</vt:lpstr>
      <vt:lpstr>Flight map of all traffic flowing in and out of India</vt:lpstr>
      <vt:lpstr>Flight map code</vt:lpstr>
      <vt:lpstr>OUTPUT :-</vt:lpstr>
      <vt:lpstr>References:-</vt:lpstr>
      <vt:lpstr>                             THE END</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DATA ANALYSIS</dc:title>
  <dc:creator>Naveen Kumar</dc:creator>
  <cp:lastModifiedBy>ROHIT KUMAR</cp:lastModifiedBy>
  <cp:revision>43</cp:revision>
  <dcterms:created xsi:type="dcterms:W3CDTF">2019-12-02T16:39:04Z</dcterms:created>
  <dcterms:modified xsi:type="dcterms:W3CDTF">2020-06-20T04:55:27Z</dcterms:modified>
</cp:coreProperties>
</file>