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lix Joehnk" initials="FJ" lastIdx="1" clrIdx="0">
    <p:extLst>
      <p:ext uri="{19B8F6BF-5375-455C-9EA6-DF929625EA0E}">
        <p15:presenceInfo xmlns:p15="http://schemas.microsoft.com/office/powerpoint/2012/main" userId="Felix Joehn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de-DE"/>
              <a:t>Mastertitelformat bearbeiten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46C117F-5CCF-4837-BE5F-2B92066CAFAF}"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84EB90BD-B6CE-46B7-997F-7313B992CCDC}"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DB9D11F-B188-461D-B23F-39381795C052}"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‹Nr.›</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52E6D8D9-55A2-4063-B0F3-121F44549695}"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de-DE"/>
              <a:t>Mastertitelformat bearbeiten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D4B24536-994D-4021-A283-9F449C0DB509}" type="datetimeFigureOut">
              <a:rPr lang="en-US" dirty="0"/>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de-DE"/>
              <a:t>Mastertitelformat bearbeiten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3CBBBB78-C96F-47B7-AB17-D852CA960AC9}" type="datetimeFigureOut">
              <a:rPr lang="en-US" dirty="0"/>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5/15/2019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de-DE"/>
              <a:t>Mastertitelformat bearbeiten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0578ACC-22D6-47C1-A373-4FD133E34F3C}"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de-DE"/>
              <a:t>Mastertitelformat bearbeiten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0322" y="3030008"/>
            <a:ext cx="4698355" cy="290617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594123" y="3030008"/>
            <a:ext cx="4700059" cy="290617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E331444B-B92B-4E27-8C94-BB93EAF5CB18}"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de-DE"/>
              <a:t>Mastertitelformat bearbeiten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63EFA5E-FA76-400D-B3DC-F0BA90E6D107}"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5/15/2019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hyperlink" Target="https://www.statista.com/topics/3377/vegan-market/" TargetMode="External"/><Relationship Id="rId1" Type="http://schemas.openxmlformats.org/officeDocument/2006/relationships/slideLayout" Target="../slideLayouts/slideLayout1.xml"/><Relationship Id="rId4" Type="http://schemas.openxmlformats.org/officeDocument/2006/relationships/hyperlink" Target="https://data.cityofnewyork.us/api/geospatial/tqmj-j8zm?method=export&amp;format=GeoJS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F37AE9-5438-43FD-84A5-B07EDABC3C34}"/>
              </a:ext>
            </a:extLst>
          </p:cNvPr>
          <p:cNvSpPr>
            <a:spLocks noGrp="1"/>
          </p:cNvSpPr>
          <p:nvPr>
            <p:ph type="ctrTitle"/>
          </p:nvPr>
        </p:nvSpPr>
        <p:spPr/>
        <p:txBody>
          <a:bodyPr/>
          <a:lstStyle/>
          <a:p>
            <a:r>
              <a:rPr lang="en-US" dirty="0"/>
              <a:t>The battle of the neighborhoods</a:t>
            </a:r>
          </a:p>
        </p:txBody>
      </p:sp>
      <p:sp>
        <p:nvSpPr>
          <p:cNvPr id="3" name="Untertitel 2">
            <a:extLst>
              <a:ext uri="{FF2B5EF4-FFF2-40B4-BE49-F238E27FC236}">
                <a16:creationId xmlns:a16="http://schemas.microsoft.com/office/drawing/2014/main" id="{25AFB1B4-A5FD-4D00-96A8-5440DC45CA1D}"/>
              </a:ext>
            </a:extLst>
          </p:cNvPr>
          <p:cNvSpPr>
            <a:spLocks noGrp="1"/>
          </p:cNvSpPr>
          <p:nvPr>
            <p:ph type="subTitle" idx="1"/>
          </p:nvPr>
        </p:nvSpPr>
        <p:spPr/>
        <p:txBody>
          <a:bodyPr/>
          <a:lstStyle/>
          <a:p>
            <a:r>
              <a:rPr lang="en-US" dirty="0"/>
              <a:t>An assessment of the vegetarian and vegan restaurant scenery  in New York City</a:t>
            </a:r>
          </a:p>
        </p:txBody>
      </p:sp>
    </p:spTree>
    <p:extLst>
      <p:ext uri="{BB962C8B-B14F-4D97-AF65-F5344CB8AC3E}">
        <p14:creationId xmlns:p14="http://schemas.microsoft.com/office/powerpoint/2010/main" val="3049635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0CF024E3-2360-40B1-B750-2AE4E7EC0617}"/>
              </a:ext>
            </a:extLst>
          </p:cNvPr>
          <p:cNvSpPr txBox="1"/>
          <p:nvPr/>
        </p:nvSpPr>
        <p:spPr>
          <a:xfrm>
            <a:off x="542925" y="533400"/>
            <a:ext cx="11096625" cy="5537350"/>
          </a:xfrm>
          <a:prstGeom prst="rect">
            <a:avLst/>
          </a:prstGeom>
          <a:noFill/>
        </p:spPr>
        <p:txBody>
          <a:bodyPr wrap="square" rtlCol="0">
            <a:spAutoFit/>
          </a:bodyPr>
          <a:lstStyle/>
          <a:p>
            <a:pPr marL="285750" indent="-285750">
              <a:lnSpc>
                <a:spcPct val="200000"/>
              </a:lnSpc>
              <a:buFontTx/>
              <a:buChar char="-"/>
            </a:pPr>
            <a:r>
              <a:rPr lang="en-US" sz="2000" dirty="0"/>
              <a:t>The vegetarian and vegan nutrition movement has been growing rapidly since the past years</a:t>
            </a:r>
          </a:p>
          <a:p>
            <a:pPr marL="285750" indent="-285750">
              <a:lnSpc>
                <a:spcPct val="200000"/>
              </a:lnSpc>
              <a:buFontTx/>
              <a:buChar char="-"/>
            </a:pPr>
            <a:r>
              <a:rPr lang="en-US" sz="2000" dirty="0"/>
              <a:t>For the vegan market only that is  a volume of 2.22 bn USD in the US</a:t>
            </a:r>
          </a:p>
          <a:p>
            <a:pPr marL="285750" indent="-285750">
              <a:lnSpc>
                <a:spcPct val="200000"/>
              </a:lnSpc>
              <a:buFontTx/>
              <a:buChar char="-"/>
            </a:pPr>
            <a:endParaRPr lang="en-US" sz="2000" dirty="0"/>
          </a:p>
          <a:p>
            <a:pPr marL="285750" indent="-285750">
              <a:lnSpc>
                <a:spcPct val="200000"/>
              </a:lnSpc>
              <a:buFontTx/>
              <a:buChar char="-"/>
            </a:pPr>
            <a:endParaRPr lang="en-US" sz="2000" dirty="0"/>
          </a:p>
          <a:p>
            <a:pPr marL="285750" indent="-285750">
              <a:lnSpc>
                <a:spcPct val="200000"/>
              </a:lnSpc>
              <a:buFontTx/>
              <a:buChar char="-"/>
            </a:pPr>
            <a:endParaRPr lang="en-US" sz="2000" dirty="0"/>
          </a:p>
          <a:p>
            <a:pPr>
              <a:lnSpc>
                <a:spcPct val="200000"/>
              </a:lnSpc>
            </a:pPr>
            <a:endParaRPr lang="en-US" sz="2000" dirty="0"/>
          </a:p>
          <a:p>
            <a:pPr marL="285750" indent="-285750">
              <a:lnSpc>
                <a:spcPct val="200000"/>
              </a:lnSpc>
              <a:buFontTx/>
              <a:buChar char="-"/>
            </a:pPr>
            <a:r>
              <a:rPr lang="en-US" sz="2000" dirty="0"/>
              <a:t>The following analysis might be useful for tourists who just want to explore the respective food culture in Big Apple, as well as for potential restaurant owners or those who want to open a vegetarian or vegan restaurant </a:t>
            </a:r>
          </a:p>
        </p:txBody>
      </p:sp>
    </p:spTree>
    <p:extLst>
      <p:ext uri="{BB962C8B-B14F-4D97-AF65-F5344CB8AC3E}">
        <p14:creationId xmlns:p14="http://schemas.microsoft.com/office/powerpoint/2010/main" val="263848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2CFFBB8-E539-483F-B9AA-088F7D4B17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552C38B8-B7F9-478B-8D67-99B248A946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3" name="Rectangle 12">
            <a:extLst>
              <a:ext uri="{FF2B5EF4-FFF2-40B4-BE49-F238E27FC236}">
                <a16:creationId xmlns:a16="http://schemas.microsoft.com/office/drawing/2014/main" id="{8ADE9738-7B48-4F06-BA7B-E2CF9663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AF43216-230D-4305-A1C8-B62D812B5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47675"/>
            <a:ext cx="11237976" cy="5930265"/>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1AEF46AF-C155-4642-9EA3-55E783A3E154}"/>
              </a:ext>
            </a:extLst>
          </p:cNvPr>
          <p:cNvPicPr>
            <a:picLocks noChangeAspect="1"/>
          </p:cNvPicPr>
          <p:nvPr/>
        </p:nvPicPr>
        <p:blipFill>
          <a:blip r:embed="rId4"/>
          <a:stretch>
            <a:fillRect/>
          </a:stretch>
        </p:blipFill>
        <p:spPr>
          <a:xfrm>
            <a:off x="1772627" y="1119390"/>
            <a:ext cx="8651609" cy="4585352"/>
          </a:xfrm>
          <a:prstGeom prst="rect">
            <a:avLst/>
          </a:prstGeom>
        </p:spPr>
      </p:pic>
      <p:pic>
        <p:nvPicPr>
          <p:cNvPr id="17" name="Picture 16">
            <a:extLst>
              <a:ext uri="{FF2B5EF4-FFF2-40B4-BE49-F238E27FC236}">
                <a16:creationId xmlns:a16="http://schemas.microsoft.com/office/drawing/2014/main" id="{ABFE1D33-74D4-49A6-BE38-4E9E88ED96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9" name="Rectangle 18">
            <a:extLst>
              <a:ext uri="{FF2B5EF4-FFF2-40B4-BE49-F238E27FC236}">
                <a16:creationId xmlns:a16="http://schemas.microsoft.com/office/drawing/2014/main" id="{8B596859-88E8-4EB6-B800-82A454647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feld 4">
            <a:extLst>
              <a:ext uri="{FF2B5EF4-FFF2-40B4-BE49-F238E27FC236}">
                <a16:creationId xmlns:a16="http://schemas.microsoft.com/office/drawing/2014/main" id="{5800635C-A808-4190-AA6E-00E2D723E367}"/>
              </a:ext>
            </a:extLst>
          </p:cNvPr>
          <p:cNvSpPr txBox="1"/>
          <p:nvPr/>
        </p:nvSpPr>
        <p:spPr>
          <a:xfrm>
            <a:off x="10585826" y="609600"/>
            <a:ext cx="1602998" cy="1384995"/>
          </a:xfrm>
          <a:prstGeom prst="rect">
            <a:avLst/>
          </a:prstGeom>
          <a:noFill/>
        </p:spPr>
        <p:txBody>
          <a:bodyPr wrap="square" rtlCol="0">
            <a:spAutoFit/>
          </a:bodyPr>
          <a:lstStyle/>
          <a:p>
            <a:r>
              <a:rPr lang="en-US" sz="1200" dirty="0"/>
              <a:t>The 10 neighborhoods with the highest number of vegetarian/vegan restaurants in NCY all lay in Brooklyn and </a:t>
            </a:r>
            <a:r>
              <a:rPr lang="en-US" sz="1200" dirty="0" err="1"/>
              <a:t>Manhatten</a:t>
            </a:r>
            <a:endParaRPr lang="en-US" sz="1200" dirty="0"/>
          </a:p>
        </p:txBody>
      </p:sp>
    </p:spTree>
    <p:extLst>
      <p:ext uri="{BB962C8B-B14F-4D97-AF65-F5344CB8AC3E}">
        <p14:creationId xmlns:p14="http://schemas.microsoft.com/office/powerpoint/2010/main" val="2919664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5AC1EE6-268D-4292-B1CB-EECD8A694D35}"/>
              </a:ext>
            </a:extLst>
          </p:cNvPr>
          <p:cNvPicPr>
            <a:picLocks noChangeAspect="1"/>
          </p:cNvPicPr>
          <p:nvPr/>
        </p:nvPicPr>
        <p:blipFill>
          <a:blip r:embed="rId2"/>
          <a:stretch>
            <a:fillRect/>
          </a:stretch>
        </p:blipFill>
        <p:spPr>
          <a:xfrm>
            <a:off x="6773433" y="275581"/>
            <a:ext cx="5000625" cy="2066925"/>
          </a:xfrm>
          <a:prstGeom prst="rect">
            <a:avLst/>
          </a:prstGeom>
        </p:spPr>
      </p:pic>
      <p:pic>
        <p:nvPicPr>
          <p:cNvPr id="5" name="Grafik 4">
            <a:extLst>
              <a:ext uri="{FF2B5EF4-FFF2-40B4-BE49-F238E27FC236}">
                <a16:creationId xmlns:a16="http://schemas.microsoft.com/office/drawing/2014/main" id="{DAA19F5E-0AD8-48A6-A330-3D514CA725B8}"/>
              </a:ext>
            </a:extLst>
          </p:cNvPr>
          <p:cNvPicPr>
            <a:picLocks noChangeAspect="1"/>
          </p:cNvPicPr>
          <p:nvPr/>
        </p:nvPicPr>
        <p:blipFill>
          <a:blip r:embed="rId3"/>
          <a:stretch>
            <a:fillRect/>
          </a:stretch>
        </p:blipFill>
        <p:spPr>
          <a:xfrm>
            <a:off x="6773433" y="4343400"/>
            <a:ext cx="5086350" cy="2381250"/>
          </a:xfrm>
          <a:prstGeom prst="rect">
            <a:avLst/>
          </a:prstGeom>
        </p:spPr>
      </p:pic>
      <p:sp>
        <p:nvSpPr>
          <p:cNvPr id="6" name="Textfeld 5">
            <a:extLst>
              <a:ext uri="{FF2B5EF4-FFF2-40B4-BE49-F238E27FC236}">
                <a16:creationId xmlns:a16="http://schemas.microsoft.com/office/drawing/2014/main" id="{C02CA0E8-FF29-4D7C-8B36-66709E6DB56B}"/>
              </a:ext>
            </a:extLst>
          </p:cNvPr>
          <p:cNvSpPr txBox="1"/>
          <p:nvPr/>
        </p:nvSpPr>
        <p:spPr>
          <a:xfrm>
            <a:off x="1237092" y="1057275"/>
            <a:ext cx="5468508" cy="646331"/>
          </a:xfrm>
          <a:prstGeom prst="rect">
            <a:avLst/>
          </a:prstGeom>
          <a:noFill/>
        </p:spPr>
        <p:txBody>
          <a:bodyPr wrap="square" rtlCol="0">
            <a:spAutoFit/>
          </a:bodyPr>
          <a:lstStyle/>
          <a:p>
            <a:r>
              <a:rPr lang="en-US" dirty="0"/>
              <a:t>The number of vegetarian and vegan restaurants in each borough</a:t>
            </a:r>
          </a:p>
        </p:txBody>
      </p:sp>
      <p:sp>
        <p:nvSpPr>
          <p:cNvPr id="7" name="Textfeld 6">
            <a:extLst>
              <a:ext uri="{FF2B5EF4-FFF2-40B4-BE49-F238E27FC236}">
                <a16:creationId xmlns:a16="http://schemas.microsoft.com/office/drawing/2014/main" id="{970784C0-CC79-45FB-97A3-E809EDB5103D}"/>
              </a:ext>
            </a:extLst>
          </p:cNvPr>
          <p:cNvSpPr txBox="1"/>
          <p:nvPr/>
        </p:nvSpPr>
        <p:spPr>
          <a:xfrm>
            <a:off x="1170417" y="5154394"/>
            <a:ext cx="5468508" cy="369332"/>
          </a:xfrm>
          <a:prstGeom prst="rect">
            <a:avLst/>
          </a:prstGeom>
          <a:noFill/>
        </p:spPr>
        <p:txBody>
          <a:bodyPr wrap="square" rtlCol="0">
            <a:spAutoFit/>
          </a:bodyPr>
          <a:lstStyle/>
          <a:p>
            <a:r>
              <a:rPr lang="en-US" dirty="0"/>
              <a:t>The total number of restaurants in each borough</a:t>
            </a:r>
          </a:p>
        </p:txBody>
      </p:sp>
    </p:spTree>
    <p:extLst>
      <p:ext uri="{BB962C8B-B14F-4D97-AF65-F5344CB8AC3E}">
        <p14:creationId xmlns:p14="http://schemas.microsoft.com/office/powerpoint/2010/main" val="261670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B8EFDAC-9EEF-472A-8BB6-3A1C232759DD}"/>
              </a:ext>
            </a:extLst>
          </p:cNvPr>
          <p:cNvSpPr txBox="1"/>
          <p:nvPr/>
        </p:nvSpPr>
        <p:spPr>
          <a:xfrm>
            <a:off x="75042" y="1068169"/>
            <a:ext cx="1554891" cy="3139321"/>
          </a:xfrm>
          <a:prstGeom prst="rect">
            <a:avLst/>
          </a:prstGeom>
          <a:noFill/>
        </p:spPr>
        <p:txBody>
          <a:bodyPr wrap="square" rtlCol="0">
            <a:spAutoFit/>
          </a:bodyPr>
          <a:lstStyle/>
          <a:p>
            <a:r>
              <a:rPr lang="en-US" dirty="0"/>
              <a:t>This density plot shows the percentage of vegetarian and vegan restaurants based on the total number of restaurants  </a:t>
            </a:r>
          </a:p>
        </p:txBody>
      </p:sp>
      <p:pic>
        <p:nvPicPr>
          <p:cNvPr id="4" name="Grafik 3">
            <a:extLst>
              <a:ext uri="{FF2B5EF4-FFF2-40B4-BE49-F238E27FC236}">
                <a16:creationId xmlns:a16="http://schemas.microsoft.com/office/drawing/2014/main" id="{7E560C59-4D43-4279-BC97-D552B8051353}"/>
              </a:ext>
            </a:extLst>
          </p:cNvPr>
          <p:cNvPicPr>
            <a:picLocks noChangeAspect="1"/>
          </p:cNvPicPr>
          <p:nvPr/>
        </p:nvPicPr>
        <p:blipFill>
          <a:blip r:embed="rId2"/>
          <a:stretch>
            <a:fillRect/>
          </a:stretch>
        </p:blipFill>
        <p:spPr>
          <a:xfrm>
            <a:off x="1629933" y="569302"/>
            <a:ext cx="10487025" cy="6000750"/>
          </a:xfrm>
          <a:prstGeom prst="rect">
            <a:avLst/>
          </a:prstGeom>
        </p:spPr>
      </p:pic>
    </p:spTree>
    <p:extLst>
      <p:ext uri="{BB962C8B-B14F-4D97-AF65-F5344CB8AC3E}">
        <p14:creationId xmlns:p14="http://schemas.microsoft.com/office/powerpoint/2010/main" val="1994545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BB9BBF3E-099D-4EAF-8029-C4DD20188913}"/>
              </a:ext>
            </a:extLst>
          </p:cNvPr>
          <p:cNvSpPr txBox="1"/>
          <p:nvPr/>
        </p:nvSpPr>
        <p:spPr>
          <a:xfrm>
            <a:off x="542925" y="533400"/>
            <a:ext cx="11096625" cy="1754326"/>
          </a:xfrm>
          <a:prstGeom prst="rect">
            <a:avLst/>
          </a:prstGeom>
          <a:noFill/>
        </p:spPr>
        <p:txBody>
          <a:bodyPr wrap="square" rtlCol="0">
            <a:spAutoFit/>
          </a:bodyPr>
          <a:lstStyle/>
          <a:p>
            <a:pPr>
              <a:lnSpc>
                <a:spcPct val="200000"/>
              </a:lnSpc>
            </a:pPr>
            <a:r>
              <a:rPr lang="en-US" sz="2400" b="1" dirty="0"/>
              <a:t>Sources</a:t>
            </a:r>
          </a:p>
          <a:p>
            <a:r>
              <a:rPr lang="de-DE" sz="2000" dirty="0">
                <a:hlinkClick r:id="rId2"/>
              </a:rPr>
              <a:t>https://www.statista.com/topics/3377/vegan-market/</a:t>
            </a:r>
            <a:br>
              <a:rPr lang="de-DE" sz="2000" dirty="0"/>
            </a:br>
            <a:r>
              <a:rPr lang="de-DE" sz="2000" dirty="0">
                <a:hlinkClick r:id="rId3"/>
              </a:rPr>
              <a:t>https://cocl.us/new_york_dataset</a:t>
            </a:r>
            <a:br>
              <a:rPr lang="de-DE" sz="2000" dirty="0"/>
            </a:br>
            <a:r>
              <a:rPr lang="de-DE" sz="2000" dirty="0">
                <a:hlinkClick r:id="rId4"/>
              </a:rPr>
              <a:t>https://data.cityofnewyork.us/api/geospatial/tqmj-j8zm?method=export&amp;format=GeoJSON</a:t>
            </a:r>
            <a:endParaRPr lang="de-DE" sz="2000" dirty="0"/>
          </a:p>
        </p:txBody>
      </p:sp>
      <p:sp>
        <p:nvSpPr>
          <p:cNvPr id="3" name="Textfeld 2">
            <a:extLst>
              <a:ext uri="{FF2B5EF4-FFF2-40B4-BE49-F238E27FC236}">
                <a16:creationId xmlns:a16="http://schemas.microsoft.com/office/drawing/2014/main" id="{73534DDF-0D70-49FB-876C-1D5684096DB9}"/>
              </a:ext>
            </a:extLst>
          </p:cNvPr>
          <p:cNvSpPr txBox="1"/>
          <p:nvPr/>
        </p:nvSpPr>
        <p:spPr>
          <a:xfrm>
            <a:off x="542925" y="4185139"/>
            <a:ext cx="11096625" cy="1138773"/>
          </a:xfrm>
          <a:prstGeom prst="rect">
            <a:avLst/>
          </a:prstGeom>
          <a:noFill/>
        </p:spPr>
        <p:txBody>
          <a:bodyPr wrap="square" rtlCol="0">
            <a:spAutoFit/>
          </a:bodyPr>
          <a:lstStyle/>
          <a:p>
            <a:pPr>
              <a:lnSpc>
                <a:spcPct val="200000"/>
              </a:lnSpc>
            </a:pPr>
            <a:r>
              <a:rPr lang="en-US" sz="2400" b="1" dirty="0"/>
              <a:t>Link to my </a:t>
            </a:r>
            <a:r>
              <a:rPr lang="en-US" sz="2400" b="1" dirty="0" err="1"/>
              <a:t>Github</a:t>
            </a:r>
            <a:r>
              <a:rPr lang="en-US" sz="2400" b="1" dirty="0"/>
              <a:t> page </a:t>
            </a:r>
          </a:p>
          <a:p>
            <a:r>
              <a:rPr lang="de-DE" sz="2000" dirty="0"/>
              <a:t>https://github.com/KarlFelixJoehnk/Coursera_Capstone</a:t>
            </a:r>
          </a:p>
        </p:txBody>
      </p:sp>
    </p:spTree>
    <p:extLst>
      <p:ext uri="{BB962C8B-B14F-4D97-AF65-F5344CB8AC3E}">
        <p14:creationId xmlns:p14="http://schemas.microsoft.com/office/powerpoint/2010/main" val="198664303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0</TotalTime>
  <Words>174</Words>
  <Application>Microsoft Office PowerPoint</Application>
  <PresentationFormat>Breitbild</PresentationFormat>
  <Paragraphs>17</Paragraphs>
  <Slides>6</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6</vt:i4>
      </vt:variant>
    </vt:vector>
  </HeadingPairs>
  <TitlesOfParts>
    <vt:vector size="9" baseType="lpstr">
      <vt:lpstr>Arial</vt:lpstr>
      <vt:lpstr>Trebuchet MS</vt:lpstr>
      <vt:lpstr>Berlin</vt:lpstr>
      <vt:lpstr>The battle of the neighborhoods</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neighborhoods</dc:title>
  <dc:creator>Felix Joehnk</dc:creator>
  <cp:lastModifiedBy>Felix Joehnk</cp:lastModifiedBy>
  <cp:revision>8</cp:revision>
  <dcterms:created xsi:type="dcterms:W3CDTF">2019-05-15T10:47:34Z</dcterms:created>
  <dcterms:modified xsi:type="dcterms:W3CDTF">2019-05-15T11:35:12Z</dcterms:modified>
</cp:coreProperties>
</file>