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61" r:id="rId3"/>
    <p:sldId id="323" r:id="rId4"/>
    <p:sldId id="324" r:id="rId5"/>
    <p:sldId id="325" r:id="rId6"/>
    <p:sldId id="326" r:id="rId7"/>
    <p:sldId id="327" r:id="rId8"/>
    <p:sldId id="329" r:id="rId9"/>
    <p:sldId id="328" r:id="rId10"/>
    <p:sldId id="322" r:id="rId11"/>
    <p:sldId id="296" r:id="rId12"/>
    <p:sldId id="297" r:id="rId13"/>
    <p:sldId id="298" r:id="rId14"/>
    <p:sldId id="299" r:id="rId15"/>
    <p:sldId id="313" r:id="rId16"/>
    <p:sldId id="314" r:id="rId17"/>
    <p:sldId id="315" r:id="rId18"/>
    <p:sldId id="316" r:id="rId19"/>
    <p:sldId id="317" r:id="rId20"/>
    <p:sldId id="300" r:id="rId21"/>
    <p:sldId id="302" r:id="rId22"/>
    <p:sldId id="318" r:id="rId23"/>
    <p:sldId id="303" r:id="rId24"/>
    <p:sldId id="305" r:id="rId25"/>
    <p:sldId id="306" r:id="rId26"/>
    <p:sldId id="307" r:id="rId27"/>
    <p:sldId id="308" r:id="rId28"/>
    <p:sldId id="309" r:id="rId29"/>
    <p:sldId id="311" r:id="rId30"/>
    <p:sldId id="312" r:id="rId31"/>
    <p:sldId id="320" r:id="rId32"/>
    <p:sldId id="321" r:id="rId33"/>
    <p:sldId id="277" r:id="rId34"/>
  </p:sldIdLst>
  <p:sldSz cx="9144000" cy="5143500" type="screen16x9"/>
  <p:notesSz cx="6858000" cy="9144000"/>
  <p:embeddedFontLst>
    <p:embeddedFont>
      <p:font typeface="Roboto Slab" charset="0"/>
      <p:regular r:id="rId36"/>
      <p:bold r:id="rId37"/>
    </p:embeddedFont>
    <p:embeddedFont>
      <p:font typeface="Source Sans Pro" charset="0"/>
      <p:regular r:id="rId38"/>
      <p:bold r:id="rId39"/>
      <p:italic r:id="rId40"/>
      <p:boldItalic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7" Type="http://schemas.openxmlformats.org/officeDocument/2006/relationships/hyperlink" Target="http://www.vitoshacademy.com/python-django-how-to-add-css-to-django-application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djangoproject.com/en/3.2/" TargetMode="External"/><Relationship Id="rId5" Type="http://schemas.openxmlformats.org/officeDocument/2006/relationships/hyperlink" Target="http://github.com/amaiya/ktrain" TargetMode="External"/><Relationship Id="rId4" Type="http://schemas.openxmlformats.org/officeDocument/2006/relationships/hyperlink" Target="http://www.tensorflow.org/guide/keras/sequential_mode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85852" y="1357304"/>
            <a:ext cx="7429551" cy="178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CLASSIFICATION &amp; PREDICTION OF AGE AND GENDER USING CNN</a:t>
            </a:r>
            <a:endParaRPr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4E06B1-4156-477A-8E49-28B165580AF1}"/>
              </a:ext>
            </a:extLst>
          </p:cNvPr>
          <p:cNvSpPr txBox="1">
            <a:spLocks/>
          </p:cNvSpPr>
          <p:nvPr/>
        </p:nvSpPr>
        <p:spPr>
          <a:xfrm>
            <a:off x="1357290" y="3643320"/>
            <a:ext cx="3286148" cy="9728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NAME:-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M.L.SAI KUMAR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ROLL NO:- 121822501005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GUIDE:-  K.YASUDHA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DATASET FOR GENDER PREDICTION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IMDB-WIKI DATASET, the largest dataset for faces in the internet.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It has more than 200000 images.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Divided into three labels(Train, Validation and Test)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Each label is divided into two classes i.e. Male and Female.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DATASET FOR AGE PREDICTION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UTK-Face DATASET, the largest dataset for faces in the internet.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It has more than 20000 images with age ranging from 01-116.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The label of each image is embedded in the filename as : [age]_[gender]_[race]_[date].jpg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Age is extracted using Python RegEx.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MODEL FOR GENDER PREDICTION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Sequential model of Keras, in which each layer has exactly one input and one output.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Train Datagen generates many images from a single image which will help us in training and improving the accuracy.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We used class mode as binary as it has two classes 0-female and 1-male.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Used 5 Conv layers and 2 Fully connected layers.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CONVOLUTIONAL NEURAL NETWORK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026" name="Picture 2" descr="C:\Users\me2aj\Desktop\information-07-00061-g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000924" cy="2446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CONVOLUTIONAL NEURAL NETWORK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114299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The input layer contains the image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The Conv layer is the feature extractor which will extract features from the image.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The pooling layer is used to reduce the spatial volume of the input image.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The FC layer is used to classify images between different category by training.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The output layer is used to generate the output based on the number of classes desired by the network.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TRAINING THE MODEL- GENDER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114299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STEP-1:- We will Import all the required modules.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STEP-2:- We will convert a single image into multiple images.</a:t>
            </a:r>
          </a:p>
        </p:txBody>
      </p:sp>
      <p:pic>
        <p:nvPicPr>
          <p:cNvPr id="10242" name="Picture 2" descr="C:\Users\me2aj\Desktop\DATA\47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750813"/>
            <a:ext cx="1195384" cy="1464010"/>
          </a:xfrm>
          <a:prstGeom prst="rect">
            <a:avLst/>
          </a:prstGeom>
          <a:noFill/>
        </p:spPr>
      </p:pic>
      <p:pic>
        <p:nvPicPr>
          <p:cNvPr id="6" name="Picture 2" descr="C:\Users\me2aj\Desktop\DATA\47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3143240" y="2750813"/>
            <a:ext cx="1195384" cy="1464010"/>
          </a:xfrm>
          <a:prstGeom prst="rect">
            <a:avLst/>
          </a:prstGeom>
          <a:noFill/>
        </p:spPr>
      </p:pic>
      <p:pic>
        <p:nvPicPr>
          <p:cNvPr id="7" name="Picture 2" descr="C:\Users\me2aj\Desktop\DATA\47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777751" y="2759376"/>
            <a:ext cx="1195384" cy="1464010"/>
          </a:xfrm>
          <a:prstGeom prst="rect">
            <a:avLst/>
          </a:prstGeom>
          <a:noFill/>
        </p:spPr>
      </p:pic>
      <p:pic>
        <p:nvPicPr>
          <p:cNvPr id="8" name="Picture 2" descr="C:\Users\me2aj\Desktop\DATA\47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563701" y="2759376"/>
            <a:ext cx="1195384" cy="1464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TRAINING THE MODEL- GENDER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114299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STEP-3:- Loading Train data and validation data from the OS/drive/</a:t>
            </a:r>
            <a:r>
              <a:rPr lang="en-IN" dirty="0" err="1" smtClean="0"/>
              <a:t>Github</a:t>
            </a:r>
            <a:r>
              <a:rPr lang="en-IN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STEP-4:- We will wrap the model with </a:t>
            </a:r>
            <a:r>
              <a:rPr lang="en-IN" dirty="0" err="1" smtClean="0"/>
              <a:t>keras</a:t>
            </a:r>
            <a:r>
              <a:rPr lang="en-IN" dirty="0" smtClean="0"/>
              <a:t> sequential model with 5 Conv layers and 2 FC layers. We will train it for 50 epoch and in each epoch the batch size is 256.</a:t>
            </a:r>
          </a:p>
          <a:p>
            <a:pPr lvl="0">
              <a:buNone/>
            </a:pPr>
            <a:r>
              <a:rPr lang="en-IN" sz="1800" dirty="0" smtClean="0"/>
              <a:t>         </a:t>
            </a:r>
            <a:r>
              <a:rPr lang="en-IN" sz="1800" dirty="0" err="1" smtClean="0"/>
              <a:t>exa</a:t>
            </a:r>
            <a:r>
              <a:rPr lang="en-IN" sz="1800" dirty="0" smtClean="0"/>
              <a:t>:- Epoch 3/50 256/256 [==============================] - 2599s  10s/step - loss: 0.4556 - accuracy: 0.7879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TRAINING THE MODEL- GENDER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114299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STEP-5:- We will save the model as JSON and weights as h5 file.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STEP-6:- We will use the saved machine learning model in Django for predictions.</a:t>
            </a:r>
            <a:endParaRPr lang="en-IN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I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TRAINING THE MODEL- AGE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114299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STEP-1:- We will import all the required </a:t>
            </a:r>
            <a:r>
              <a:rPr lang="en-IN" dirty="0" err="1" smtClean="0"/>
              <a:t>ktrain</a:t>
            </a:r>
            <a:r>
              <a:rPr lang="en-IN" dirty="0" smtClean="0"/>
              <a:t> modules.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STEP-2:- We will clone the dataset in Google </a:t>
            </a:r>
            <a:r>
              <a:rPr lang="en-IN" dirty="0" err="1" smtClean="0"/>
              <a:t>Colab</a:t>
            </a:r>
            <a:r>
              <a:rPr lang="en-IN" dirty="0" smtClean="0"/>
              <a:t> from </a:t>
            </a:r>
            <a:r>
              <a:rPr lang="en-IN" dirty="0" err="1" smtClean="0"/>
              <a:t>Github</a:t>
            </a:r>
            <a:r>
              <a:rPr lang="en-IN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STEP-3:- We will use Python RegEx to extract age from the image file name.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IN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IN" dirty="0" smtClean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89" y="3643320"/>
            <a:ext cx="2935851" cy="12812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TRAINING THE MODEL- AGE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1071552"/>
            <a:ext cx="7571700" cy="3645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STEP-4:- We will wrap the learner with ResNet50 model along with train data and test data and the pre-processor.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STEP-5:- We will train the model for a required number of epoch.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STEP-6:- We will save the model as JSON file and weights as h5 file.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STEP-7:- We will use the saved model in Django for predictions.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IN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00034" y="928676"/>
            <a:ext cx="7857816" cy="3835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In this project, I am using CNN for gender classification &amp; ResNet50 architecture to predict age. </a:t>
            </a:r>
          </a:p>
          <a:p>
            <a:pPr lvl="0"/>
            <a:r>
              <a:rPr lang="en-IN" dirty="0" smtClean="0"/>
              <a:t>CNN is a Neural Network algorithm that extracts the deep features from the image and specifies the desired output at the final layers.</a:t>
            </a:r>
          </a:p>
          <a:p>
            <a:pPr lvl="0"/>
            <a:r>
              <a:rPr lang="en-IN" dirty="0" smtClean="0"/>
              <a:t>Gender prediction is accurate in all the test data presented to the model. Our model successfully executed with approximately 91% in gender model and mean absolute error of approx 5 in age model.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MODEL FOR AGE PREDICTION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ResNet50 model of CNN, a 50 layer residual network which has 48 Conv layers and 1 MaxPool layer and 1 AveragePool layer.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We wrap the model in the learner by using Ktrain API along with the train data and test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We use regression as true so Ktrain will use the representing age as numerical rather than a class.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ResNet50 is mainly used here to improve the accuracy and reduce computational depth.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THE FRONTEND- DJANGO FRAMEWORK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1569918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A high level python web framework.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Deployed the machine learning models into web application using the Django framework.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HTML, CSS, JS and Bootstrap are used for the designing the webpage.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IN" dirty="0" smtClean="0"/>
              <a:t>Microsoft Visual studio code is used as the code editor.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mob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1357304"/>
            <a:ext cx="1857388" cy="3129747"/>
          </a:xfrm>
          <a:prstGeom prst="rect">
            <a:avLst/>
          </a:prstGeom>
        </p:spPr>
      </p:pic>
      <p:pic>
        <p:nvPicPr>
          <p:cNvPr id="27" name="Picture 26" descr="mob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357304"/>
            <a:ext cx="1857388" cy="3071834"/>
          </a:xfrm>
          <a:prstGeom prst="rect">
            <a:avLst/>
          </a:prstGeom>
        </p:spPr>
      </p:pic>
      <p:pic>
        <p:nvPicPr>
          <p:cNvPr id="26" name="Picture 25" descr="mob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13" y="1357304"/>
            <a:ext cx="1857388" cy="3143272"/>
          </a:xfrm>
          <a:prstGeom prst="rect">
            <a:avLst/>
          </a:prstGeom>
        </p:spPr>
      </p:pic>
      <p:pic>
        <p:nvPicPr>
          <p:cNvPr id="25" name="Picture 24" descr="m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10" y="1285866"/>
            <a:ext cx="1928826" cy="3214710"/>
          </a:xfrm>
          <a:prstGeom prst="rect">
            <a:avLst/>
          </a:prstGeom>
        </p:spPr>
      </p:pic>
      <p:sp>
        <p:nvSpPr>
          <p:cNvPr id="350" name="Google Shape;350;p33"/>
          <p:cNvSpPr txBox="1">
            <a:spLocks noGrp="1"/>
          </p:cNvSpPr>
          <p:nvPr>
            <p:ph type="body" idx="4294967295"/>
          </p:nvPr>
        </p:nvSpPr>
        <p:spPr>
          <a:xfrm>
            <a:off x="357158" y="142858"/>
            <a:ext cx="2571768" cy="714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Mobile </a:t>
            </a:r>
            <a:r>
              <a:rPr lang="e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grpSp>
        <p:nvGrpSpPr>
          <p:cNvPr id="2" name="Google Shape;352;p33"/>
          <p:cNvGrpSpPr/>
          <p:nvPr/>
        </p:nvGrpSpPr>
        <p:grpSpPr>
          <a:xfrm>
            <a:off x="571472" y="1032911"/>
            <a:ext cx="2000264" cy="3539103"/>
            <a:chOff x="2547150" y="238125"/>
            <a:chExt cx="2525675" cy="5238750"/>
          </a:xfrm>
        </p:grpSpPr>
        <p:sp>
          <p:nvSpPr>
            <p:cNvPr id="353" name="Google Shape;35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52;p33"/>
          <p:cNvGrpSpPr/>
          <p:nvPr/>
        </p:nvGrpSpPr>
        <p:grpSpPr>
          <a:xfrm>
            <a:off x="2714612" y="1032911"/>
            <a:ext cx="1857388" cy="3539103"/>
            <a:chOff x="2547150" y="238125"/>
            <a:chExt cx="2525675" cy="5238750"/>
          </a:xfrm>
        </p:grpSpPr>
        <p:sp>
          <p:nvSpPr>
            <p:cNvPr id="11" name="Google Shape;35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52;p33"/>
          <p:cNvGrpSpPr/>
          <p:nvPr/>
        </p:nvGrpSpPr>
        <p:grpSpPr>
          <a:xfrm>
            <a:off x="4929190" y="1032911"/>
            <a:ext cx="1857388" cy="3539103"/>
            <a:chOff x="2547150" y="238125"/>
            <a:chExt cx="2525675" cy="5238750"/>
          </a:xfrm>
        </p:grpSpPr>
        <p:sp>
          <p:nvSpPr>
            <p:cNvPr id="16" name="Google Shape;35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52;p33"/>
          <p:cNvGrpSpPr/>
          <p:nvPr/>
        </p:nvGrpSpPr>
        <p:grpSpPr>
          <a:xfrm>
            <a:off x="7072330" y="1032911"/>
            <a:ext cx="1857388" cy="3539103"/>
            <a:chOff x="2547150" y="286673"/>
            <a:chExt cx="2525675" cy="5238750"/>
          </a:xfrm>
        </p:grpSpPr>
        <p:sp>
          <p:nvSpPr>
            <p:cNvPr id="21" name="Google Shape;353;p33"/>
            <p:cNvSpPr/>
            <p:nvPr/>
          </p:nvSpPr>
          <p:spPr>
            <a:xfrm>
              <a:off x="2547150" y="286673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1071552"/>
            <a:ext cx="5934744" cy="2714644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357158" y="3495918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Home Page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highlight>
                  <a:schemeClr val="lt2"/>
                </a:highlight>
              </a:rPr>
              <a:t>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1142976" y="928676"/>
            <a:ext cx="7215238" cy="3143272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49" y="1071552"/>
            <a:ext cx="5952223" cy="2755578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357158" y="3495918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About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highlight>
                  <a:schemeClr val="lt2"/>
                </a:highlight>
              </a:rPr>
              <a:t>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1142976" y="928676"/>
            <a:ext cx="7215238" cy="3143272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1285866"/>
            <a:ext cx="5787167" cy="1857388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500034" y="3286130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Get Started</a:t>
            </a:r>
            <a:endParaRPr b="1" smtClean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highlight>
                  <a:schemeClr val="lt2"/>
                </a:highlight>
              </a:rPr>
              <a:t>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1142976" y="1214428"/>
            <a:ext cx="7143800" cy="2143140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214428"/>
            <a:ext cx="6000792" cy="2203757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357158" y="3495918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Footer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highlight>
                  <a:schemeClr val="lt2"/>
                </a:highlight>
              </a:rPr>
              <a:t>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928662" y="1071552"/>
            <a:ext cx="7429552" cy="2643206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000114"/>
            <a:ext cx="7072362" cy="3143272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1785918" y="5000642"/>
            <a:ext cx="5429288" cy="285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285720" y="785800"/>
            <a:ext cx="8572560" cy="3571900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  <p:pic>
        <p:nvPicPr>
          <p:cNvPr id="5122" name="Picture 2" descr="C:\Users\me2aj\Desktop\DATA\47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000246"/>
            <a:ext cx="1224932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x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55" y="1000114"/>
            <a:ext cx="6760969" cy="3050337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1785918" y="5000642"/>
            <a:ext cx="5429288" cy="285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285720" y="785800"/>
            <a:ext cx="8572560" cy="3571900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  <p:pic>
        <p:nvPicPr>
          <p:cNvPr id="6146" name="Picture 2" descr="C:\Users\me2aj\Desktop\DATA\16381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1857356" y="1928808"/>
            <a:ext cx="1357322" cy="1662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xa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000114"/>
            <a:ext cx="6929486" cy="3071834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1785918" y="5000642"/>
            <a:ext cx="5429288" cy="285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285720" y="785800"/>
            <a:ext cx="8572560" cy="3571900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  <p:pic>
        <p:nvPicPr>
          <p:cNvPr id="8194" name="Picture 2" descr="C:\Users\me2aj\Desktop\DATA\37 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071684"/>
            <a:ext cx="1293802" cy="1293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FUNCTIONAL REQUIREMENTS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00034" y="928676"/>
            <a:ext cx="7857816" cy="3835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Functional requirements can define specific behaviours, features, and use cases of the product.</a:t>
            </a:r>
          </a:p>
          <a:p>
            <a:r>
              <a:rPr lang="en-IN" dirty="0" smtClean="0"/>
              <a:t>The project will keep a log of changes as well as the failures of predicting the images or the framework.</a:t>
            </a:r>
          </a:p>
          <a:p>
            <a:r>
              <a:rPr lang="en-IN" dirty="0" smtClean="0"/>
              <a:t>The project will have a website hosted in the localhost as well the internet. We just need to upload an image and the underlying models will predict and classify.</a:t>
            </a:r>
          </a:p>
          <a:p>
            <a:pPr lvl="0"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857238"/>
            <a:ext cx="6786610" cy="3143272"/>
          </a:xfrm>
          <a:prstGeom prst="rect">
            <a:avLst/>
          </a:prstGeom>
        </p:spPr>
      </p:pic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1785918" y="5000642"/>
            <a:ext cx="5429288" cy="285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highlight>
                <a:schemeClr val="lt2"/>
              </a:highlight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grpSp>
        <p:nvGrpSpPr>
          <p:cNvPr id="2" name="Google Shape;376;p35"/>
          <p:cNvGrpSpPr/>
          <p:nvPr/>
        </p:nvGrpSpPr>
        <p:grpSpPr>
          <a:xfrm>
            <a:off x="285720" y="785800"/>
            <a:ext cx="8572560" cy="3571900"/>
            <a:chOff x="2282299" y="798604"/>
            <a:chExt cx="4542205" cy="2661224"/>
          </a:xfrm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0;p17"/>
          <p:cNvSpPr txBox="1">
            <a:spLocks/>
          </p:cNvSpPr>
          <p:nvPr/>
        </p:nvSpPr>
        <p:spPr>
          <a:xfrm>
            <a:off x="571472" y="14285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 charset="0"/>
                <a:ea typeface="Roboto Slab" charset="0"/>
                <a:sym typeface="Arial"/>
              </a:rPr>
              <a:t>SCREENSHOTS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 charset="0"/>
              <a:ea typeface="Roboto Slab" charset="0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926976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/>
              <a:t>Two important conclusions can be made from our results. </a:t>
            </a:r>
          </a:p>
          <a:p>
            <a:r>
              <a:rPr lang="en-IN" dirty="0" smtClean="0"/>
              <a:t>First, CNN can be used to provide improved age and gender classification results, even considering the much smaller size of contemporary unconstrained image sets labelled for age and gender. </a:t>
            </a:r>
          </a:p>
          <a:p>
            <a:r>
              <a:rPr lang="en-IN" dirty="0" smtClean="0"/>
              <a:t>Second, the simplicity of our model implies that more elaborate systems using more training data may well be capable of substantially improving results beyond those reported in this project.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BIBLIOGRAPHY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5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5786" y="926976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>
                <a:hlinkClick r:id="rId3"/>
              </a:rPr>
              <a:t>http://keras.io/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http://www.tensorflow.org/guide/keras/sequential_model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http://github.com/amaiya/ktrain</a:t>
            </a:r>
            <a:endParaRPr lang="en-IN" dirty="0" smtClean="0"/>
          </a:p>
          <a:p>
            <a:r>
              <a:rPr lang="en-IN" dirty="0" smtClean="0">
                <a:hlinkClick r:id="rId6"/>
              </a:rPr>
              <a:t>http://docs.djangoproject.com/en/3.2/</a:t>
            </a:r>
            <a:endParaRPr lang="en-IN" dirty="0" smtClean="0"/>
          </a:p>
          <a:p>
            <a:r>
              <a:rPr lang="en-IN" dirty="0" smtClean="0">
                <a:hlinkClick r:id="rId7"/>
              </a:rPr>
              <a:t>http://www.vitoshacademy.com/python-django-how-to-add-css-to-django-application/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11" name="Google Shape;386;p36"/>
          <p:cNvSpPr txBox="1">
            <a:spLocks/>
          </p:cNvSpPr>
          <p:nvPr/>
        </p:nvSpPr>
        <p:spPr>
          <a:xfrm>
            <a:off x="2086012" y="198345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Thank</a:t>
            </a:r>
            <a:r>
              <a:rPr kumimoji="0" lang="en-IN" sz="60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 You</a:t>
            </a:r>
            <a:endParaRPr kumimoji="0" lang="en-IN" sz="60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NONFUNCTIONAL REQUIREMENTS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00034" y="928676"/>
            <a:ext cx="7857816" cy="3835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Non-functional requirements assess system properties and constraints such as performance, scalability, and security. In short they describe how the system should perform it.</a:t>
            </a:r>
          </a:p>
          <a:p>
            <a:pPr lvl="0"/>
            <a:r>
              <a:rPr lang="en-IN" dirty="0" smtClean="0"/>
              <a:t>The interface between a user and the automated system shall have a maximum response time of 15 seconds unless noted by an exception.</a:t>
            </a:r>
          </a:p>
          <a:p>
            <a:pPr lvl="0"/>
            <a:r>
              <a:rPr lang="en-IN" dirty="0" smtClean="0"/>
              <a:t>The project can predict from any type of image like jpg, jpeg, png, gif etc.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HARDWARE REQUIREMENTS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00034" y="928676"/>
            <a:ext cx="7857816" cy="3835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/>
              <a:t>SYSTEM:	 				Intel i5 or more.</a:t>
            </a:r>
          </a:p>
          <a:p>
            <a:r>
              <a:rPr lang="en-IN" dirty="0" smtClean="0"/>
              <a:t>RAM:		                         		 4GB or more</a:t>
            </a:r>
          </a:p>
          <a:p>
            <a:r>
              <a:rPr lang="en-IN" dirty="0" smtClean="0"/>
              <a:t>HARD DISK: 				200GB or more</a:t>
            </a:r>
          </a:p>
          <a:p>
            <a:r>
              <a:rPr lang="en-IN" dirty="0" smtClean="0"/>
              <a:t>MOUSE/KEYBOARD: 			Any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SOFTWARE REQUIREMENTS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00034" y="928676"/>
            <a:ext cx="7857816" cy="3835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/>
              <a:t>OPERATING SYSTEM: 	              Windows 7 or more</a:t>
            </a:r>
          </a:p>
          <a:p>
            <a:r>
              <a:rPr lang="en-IN" dirty="0" smtClean="0"/>
              <a:t>IDE: 		                              Visual Studio Code</a:t>
            </a:r>
          </a:p>
          <a:p>
            <a:r>
              <a:rPr lang="en-IN" dirty="0" smtClean="0"/>
              <a:t>FRONT END: 			Django</a:t>
            </a:r>
          </a:p>
          <a:p>
            <a:r>
              <a:rPr lang="en-IN" dirty="0" smtClean="0"/>
              <a:t>BACK END				Keras, Ktrain</a:t>
            </a:r>
          </a:p>
          <a:p>
            <a:r>
              <a:rPr lang="en-IN" dirty="0" smtClean="0"/>
              <a:t>LIBRARIES:                                             Numpy, Tensorflow,                                        					Pillow, Scipy, Math,                                         				               Matplotlib</a:t>
            </a:r>
          </a:p>
          <a:p>
            <a:r>
              <a:rPr lang="en-IN" dirty="0" smtClean="0"/>
              <a:t>HOSTING: 				Amazon AWS/Heroku</a:t>
            </a:r>
            <a:endParaRPr lang="en-I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UML </a:t>
            </a:r>
            <a:r>
              <a:rPr lang="en-IN" dirty="0" smtClean="0"/>
              <a:t>DIAGRAM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5" name="Picture 4" descr="Usecas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76525" y="904875"/>
            <a:ext cx="3790950" cy="3333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1934" y="4357700"/>
            <a:ext cx="13773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i="1" dirty="0" smtClean="0"/>
              <a:t>Use </a:t>
            </a:r>
            <a:r>
              <a:rPr lang="en-IN" sz="1050" i="1" dirty="0" smtClean="0"/>
              <a:t>Case Diagram</a:t>
            </a:r>
            <a:endParaRPr lang="en-IN" sz="105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UML </a:t>
            </a:r>
            <a:r>
              <a:rPr lang="en-IN" dirty="0" smtClean="0"/>
              <a:t>DIAGRAM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230098" y="4500576"/>
            <a:ext cx="13420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i="1" dirty="0" smtClean="0"/>
              <a:t>Sequence </a:t>
            </a:r>
            <a:r>
              <a:rPr lang="en-IN" sz="1050" i="1" dirty="0" smtClean="0"/>
              <a:t>Diagram</a:t>
            </a:r>
            <a:endParaRPr lang="en-IN" sz="1050" i="1" dirty="0"/>
          </a:p>
        </p:txBody>
      </p:sp>
      <p:pic>
        <p:nvPicPr>
          <p:cNvPr id="7" name="Picture 6" descr="sequenc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071802" y="847729"/>
            <a:ext cx="3605223" cy="3652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 FLOW DIAGRAM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4" name="Picture 3" descr="flowdiagra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43042" y="1714494"/>
            <a:ext cx="6234137" cy="179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1033</Words>
  <PresentationFormat>On-screen Show (16:9)</PresentationFormat>
  <Paragraphs>149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Roboto Slab</vt:lpstr>
      <vt:lpstr>Times New Roman</vt:lpstr>
      <vt:lpstr>Source Sans Pro</vt:lpstr>
      <vt:lpstr>Calibri</vt:lpstr>
      <vt:lpstr>Cordelia template</vt:lpstr>
      <vt:lpstr>CLASSIFICATION &amp; PREDICTION OF AGE AND GENDER USING CNN</vt:lpstr>
      <vt:lpstr>INTRODUCTION</vt:lpstr>
      <vt:lpstr>FUNCTIONAL REQUIREMENTS</vt:lpstr>
      <vt:lpstr>NONFUNCTIONAL REQUIREMENTS</vt:lpstr>
      <vt:lpstr>HARDWARE REQUIREMENTS</vt:lpstr>
      <vt:lpstr>SOFTWARE REQUIREMENTS</vt:lpstr>
      <vt:lpstr>UML DIAGRAM</vt:lpstr>
      <vt:lpstr>UML DIAGRAM</vt:lpstr>
      <vt:lpstr>DATA FLOW DIAGRAM</vt:lpstr>
      <vt:lpstr>DATASET FOR GENDER PREDICTION</vt:lpstr>
      <vt:lpstr>DATASET FOR AGE PREDICTION</vt:lpstr>
      <vt:lpstr>MODEL FOR GENDER PREDICTION</vt:lpstr>
      <vt:lpstr>CONVOLUTIONAL NEURAL NETWORK</vt:lpstr>
      <vt:lpstr>CONVOLUTIONAL NEURAL NETWORK</vt:lpstr>
      <vt:lpstr>TRAINING THE MODEL- GENDER</vt:lpstr>
      <vt:lpstr>TRAINING THE MODEL- GENDER</vt:lpstr>
      <vt:lpstr>TRAINING THE MODEL- GENDER</vt:lpstr>
      <vt:lpstr>TRAINING THE MODEL- AGE</vt:lpstr>
      <vt:lpstr>TRAINING THE MODEL- AGE</vt:lpstr>
      <vt:lpstr>MODEL FOR AGE PREDICTION</vt:lpstr>
      <vt:lpstr>THE FRONTEND- DJANGO FRAMEWORK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CONCLUSION</vt:lpstr>
      <vt:lpstr>BIBLIOGRAPHY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&amp; PREDICTION OF AGE AND GENDER USING CNN</dc:title>
  <dc:creator>SAI KUMAR</dc:creator>
  <cp:lastModifiedBy>kumar sai</cp:lastModifiedBy>
  <cp:revision>7</cp:revision>
  <dcterms:modified xsi:type="dcterms:W3CDTF">2021-05-07T05:53:12Z</dcterms:modified>
</cp:coreProperties>
</file>