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6" r:id="rId5"/>
    <p:sldId id="2146847054" r:id="rId6"/>
    <p:sldId id="262" r:id="rId7"/>
    <p:sldId id="263" r:id="rId8"/>
    <p:sldId id="265" r:id="rId9"/>
    <p:sldId id="2146847057" r:id="rId10"/>
    <p:sldId id="2146847060" r:id="rId11"/>
    <p:sldId id="2146847063" r:id="rId12"/>
    <p:sldId id="2146847062" r:id="rId13"/>
    <p:sldId id="2146847061" r:id="rId14"/>
    <p:sldId id="2146847055"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4" d="100"/>
          <a:sy n="74" d="100"/>
        </p:scale>
        <p:origin x="1013" y="6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26-02-2025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2/26/2025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2/26/2025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2/26/2025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2/26/2025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2/26/2025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2/26/2025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2/26/2025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2/26/2025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2/26/2025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2/26/2025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2/26/2025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2/26/2025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kumarsandeepv/stegano.git"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328933" y="1660345"/>
            <a:ext cx="11409218" cy="1352703"/>
          </a:xfrm>
        </p:spPr>
        <p:txBody>
          <a:bodyPr>
            <a:normAutofit fontScale="90000"/>
          </a:bodyPr>
          <a:lstStyle/>
          <a:p>
            <a:pPr algn="ctr"/>
            <a:br>
              <a:rPr lang="en-US" b="1" dirty="0">
                <a:solidFill>
                  <a:schemeClr val="accent1"/>
                </a:solidFill>
                <a:latin typeface="Arial" panose="020B0604020202020204" pitchFamily="34" charset="0"/>
                <a:cs typeface="Arial" panose="020B0604020202020204" pitchFamily="34" charset="0"/>
              </a:rPr>
            </a:br>
            <a:br>
              <a:rPr lang="en-US" b="1" dirty="0">
                <a:solidFill>
                  <a:schemeClr val="accent1"/>
                </a:solidFill>
                <a:latin typeface="Arial" panose="020B0604020202020204" pitchFamily="34" charset="0"/>
                <a:cs typeface="Arial" panose="020B0604020202020204" pitchFamily="34" charset="0"/>
              </a:rPr>
            </a:br>
            <a:r>
              <a:rPr lang="en-US" b="1" dirty="0">
                <a:solidFill>
                  <a:schemeClr val="accent1"/>
                </a:solidFill>
                <a:latin typeface="Arial" panose="020B0604020202020204" pitchFamily="34" charset="0"/>
                <a:cs typeface="Arial" panose="020B0604020202020204" pitchFamily="34" charset="0"/>
              </a:rPr>
              <a:t>PROJECT TITLE</a:t>
            </a:r>
            <a:br>
              <a:rPr lang="en-US" b="1" dirty="0">
                <a:solidFill>
                  <a:schemeClr val="accent1"/>
                </a:solidFill>
                <a:latin typeface="Arial" panose="020B0604020202020204" pitchFamily="34" charset="0"/>
                <a:cs typeface="Arial" panose="020B0604020202020204" pitchFamily="34" charset="0"/>
              </a:rPr>
            </a:br>
            <a:r>
              <a:rPr lang="en-US" sz="3100" b="1" dirty="0">
                <a:solidFill>
                  <a:schemeClr val="accent4"/>
                </a:solidFill>
                <a:latin typeface="Arial" panose="020B0604020202020204" pitchFamily="34" charset="0"/>
                <a:cs typeface="Arial" panose="020B0604020202020204" pitchFamily="34" charset="0"/>
              </a:rPr>
              <a:t>SECURE DATA HIDING IN IMAGES USING STEGANOGRAPHY</a:t>
            </a:r>
            <a:br>
              <a:rPr lang="en-US" b="1" dirty="0">
                <a:solidFill>
                  <a:schemeClr val="accent1"/>
                </a:solidFill>
                <a:latin typeface="Arial" panose="020B0604020202020204" pitchFamily="34" charset="0"/>
                <a:cs typeface="Arial" panose="020B0604020202020204" pitchFamily="34" charset="0"/>
              </a:rPr>
            </a:b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737970"/>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SECURE THE DATA TO PREVENT HACKERS</a:t>
            </a:r>
          </a:p>
        </p:txBody>
      </p:sp>
      <p:sp>
        <p:nvSpPr>
          <p:cNvPr id="4" name="TextBox 3"/>
          <p:cNvSpPr txBox="1"/>
          <p:nvPr/>
        </p:nvSpPr>
        <p:spPr>
          <a:xfrm>
            <a:off x="613064" y="3730336"/>
            <a:ext cx="10525991"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a:t>
            </a:r>
            <a:r>
              <a:rPr lang="en-US" sz="2000" b="1" dirty="0">
                <a:solidFill>
                  <a:srgbClr val="FF0000"/>
                </a:solidFill>
                <a:latin typeface="Arial" pitchFamily="34" charset="0"/>
                <a:cs typeface="Arial" pitchFamily="34" charset="0"/>
              </a:rPr>
              <a:t>VENDRA KUMAR SANDEEP</a:t>
            </a:r>
          </a:p>
          <a:p>
            <a:r>
              <a:rPr lang="en-US" sz="2000" b="1" dirty="0">
                <a:solidFill>
                  <a:schemeClr val="accent1">
                    <a:lumMod val="75000"/>
                  </a:schemeClr>
                </a:solidFill>
                <a:latin typeface="Arial"/>
                <a:cs typeface="Arial"/>
              </a:rPr>
              <a:t>Student Name : </a:t>
            </a:r>
            <a:r>
              <a:rPr lang="en-US" sz="2000" b="1" dirty="0">
                <a:solidFill>
                  <a:srgbClr val="FF0000"/>
                </a:solidFill>
                <a:latin typeface="Arial"/>
                <a:cs typeface="Arial"/>
              </a:rPr>
              <a:t>VENDRA KUMAR SANDEEP</a:t>
            </a:r>
          </a:p>
          <a:p>
            <a:r>
              <a:rPr lang="en-US" sz="2000" b="1" dirty="0">
                <a:solidFill>
                  <a:schemeClr val="accent1">
                    <a:lumMod val="75000"/>
                  </a:schemeClr>
                </a:solidFill>
                <a:latin typeface="Arial"/>
                <a:cs typeface="Arial"/>
              </a:rPr>
              <a:t>College Name : </a:t>
            </a:r>
            <a:r>
              <a:rPr lang="en-US" sz="2000" b="1" dirty="0">
                <a:solidFill>
                  <a:srgbClr val="FF0000"/>
                </a:solidFill>
                <a:latin typeface="Arial"/>
                <a:cs typeface="Arial"/>
              </a:rPr>
              <a:t>SWARNANDHRA COLLEGE OF ENGINEERING AND TECHNOLOGY</a:t>
            </a:r>
          </a:p>
          <a:p>
            <a:r>
              <a:rPr lang="en-US" sz="2000" b="1" dirty="0">
                <a:solidFill>
                  <a:schemeClr val="accent1">
                    <a:lumMod val="75000"/>
                  </a:schemeClr>
                </a:solidFill>
                <a:latin typeface="Arial"/>
                <a:cs typeface="Arial"/>
              </a:rPr>
              <a:t>Department : </a:t>
            </a:r>
            <a:r>
              <a:rPr lang="en-US" sz="2000" b="1" dirty="0">
                <a:solidFill>
                  <a:srgbClr val="FF0000"/>
                </a:solidFill>
                <a:latin typeface="Arial"/>
                <a:cs typeface="Arial"/>
              </a:rPr>
              <a:t>MECHANICAL ENGINEERING</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IN" dirty="0">
                <a:hlinkClick r:id="rId2"/>
              </a:rPr>
              <a:t>https://github.com/kumarsandeepv/stegano.git</a:t>
            </a:r>
            <a:endParaRPr lang="en-IN" dirty="0"/>
          </a:p>
        </p:txBody>
      </p:sp>
    </p:spTree>
    <p:extLst>
      <p:ext uri="{BB962C8B-B14F-4D97-AF65-F5344CB8AC3E}">
        <p14:creationId xmlns:p14="http://schemas.microsoft.com/office/powerpoint/2010/main" val="22306647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342900" indent="-342900">
              <a:buAutoNum type="arabicPeriod"/>
            </a:pPr>
            <a:r>
              <a:rPr lang="en-US" b="1" dirty="0"/>
              <a:t>Improving Security</a:t>
            </a:r>
            <a:r>
              <a:rPr lang="en-US" dirty="0"/>
              <a:t>: Implementing more advanced encryption algorithms and steganography techniques to enhance security.</a:t>
            </a:r>
          </a:p>
          <a:p>
            <a:pPr marL="342900" indent="-342900">
              <a:buAutoNum type="arabicPeriod"/>
            </a:pPr>
            <a:r>
              <a:rPr lang="en-US" b="1" dirty="0"/>
              <a:t>Increasing Capacity</a:t>
            </a:r>
            <a:r>
              <a:rPr lang="en-US" dirty="0"/>
              <a:t>: Developing methods to hide larger amounts of data within images without compromising quality.</a:t>
            </a:r>
          </a:p>
          <a:p>
            <a:pPr marL="342900" indent="-342900">
              <a:buAutoNum type="arabicPeriod"/>
            </a:pPr>
            <a:r>
              <a:rPr lang="en-US" b="1" dirty="0"/>
              <a:t>Real-Time Steganography</a:t>
            </a:r>
            <a:r>
              <a:rPr lang="en-US" dirty="0"/>
              <a:t>: Creating real-time steganography systems for secure communication in applications like video conferencing.</a:t>
            </a:r>
          </a:p>
          <a:p>
            <a:pPr marL="342900" indent="-342900">
              <a:buAutoNum type="arabicPeriod"/>
            </a:pPr>
            <a:r>
              <a:rPr lang="en-US" b="1" dirty="0"/>
              <a:t>Multimedia Steganography</a:t>
            </a:r>
            <a:r>
              <a:rPr lang="en-US" dirty="0"/>
              <a:t>: Exploring steganography techniques for other multimedia formats like audio and video.</a:t>
            </a:r>
          </a:p>
          <a:p>
            <a:pPr marL="342900" indent="-342900">
              <a:buAutoNum type="arabicPeriod"/>
            </a:pPr>
            <a:r>
              <a:rPr lang="en-US" b="1" dirty="0"/>
              <a:t>Deep Learning-Based Steganography</a:t>
            </a:r>
            <a:r>
              <a:rPr lang="en-US" dirty="0"/>
              <a:t>: Utilizing deep learning techniques to develop more sophisticated steganography methods.</a:t>
            </a:r>
          </a:p>
          <a:p>
            <a:pPr marL="342900" indent="-342900">
              <a:buAutoNum type="arabicPeriod"/>
            </a:pPr>
            <a:r>
              <a:rPr lang="en-US" b="1" dirty="0"/>
              <a:t>Steganalysis</a:t>
            </a:r>
            <a:r>
              <a:rPr lang="en-US" dirty="0"/>
              <a:t>: Developing methods to detect and break steganography techniques.</a:t>
            </a:r>
          </a:p>
          <a:p>
            <a:pPr marL="342900" indent="-342900">
              <a:buAutoNum type="arabicPeriod"/>
            </a:pPr>
            <a:r>
              <a:rPr lang="en-US" b="1" dirty="0"/>
              <a:t>Cloud-Based Steganography</a:t>
            </a:r>
            <a:r>
              <a:rPr lang="en-US" dirty="0"/>
              <a:t>: Designing cloud-based steganography systems for secure data storage and transmission</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Tree>
    <p:extLst>
      <p:ext uri="{BB962C8B-B14F-4D97-AF65-F5344CB8AC3E}">
        <p14:creationId xmlns:p14="http://schemas.microsoft.com/office/powerpoint/2010/main" val="614882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2326640"/>
            <a:ext cx="10682957" cy="4531360"/>
          </a:xfrm>
        </p:spPr>
        <p:txBody>
          <a:bodyPr>
            <a:normAutofit fontScale="92500" lnSpcReduction="20000"/>
          </a:bodyPr>
          <a:lstStyle/>
          <a:p>
            <a:pPr marL="0" indent="0">
              <a:buNone/>
            </a:pPr>
            <a:r>
              <a:rPr lang="en-US" dirty="0"/>
              <a:t>"Develop a steganographic system that allows the embedding of secret information (text, image, or audio) within a cover medium (image, video, or audio file) in such a way that the presence of the secret information is undetectable to the human eye or ear. The system should support both encoding (hiding) and decoding (retrieving) processes. The key challenge is to ensure that the embedded data is resistant to attacks or distortions, maintaining its integrity even when subjected to compression, resizing, or other manipulations of the cover medium.“</a:t>
            </a:r>
          </a:p>
          <a:p>
            <a:r>
              <a:rPr lang="en-US" b="1" dirty="0"/>
              <a:t>Key requirements:</a:t>
            </a:r>
            <a:endParaRPr lang="en-US" dirty="0"/>
          </a:p>
          <a:p>
            <a:pPr>
              <a:buFont typeface="+mj-lt"/>
              <a:buAutoNum type="arabicPeriod"/>
            </a:pPr>
            <a:r>
              <a:rPr lang="en-US" b="1" dirty="0"/>
              <a:t>Data embedding:</a:t>
            </a:r>
            <a:r>
              <a:rPr lang="en-US" dirty="0"/>
              <a:t> Implement a method for hiding secret data (such as a text message or an image) into a cover medium (like a digital image or audio file) in a way that is not perceptible to human senses.</a:t>
            </a:r>
          </a:p>
          <a:p>
            <a:pPr>
              <a:buFont typeface="+mj-lt"/>
              <a:buAutoNum type="arabicPeriod"/>
            </a:pPr>
            <a:r>
              <a:rPr lang="en-US" b="1" dirty="0"/>
              <a:t>Data extraction:</a:t>
            </a:r>
            <a:r>
              <a:rPr lang="en-US" dirty="0"/>
              <a:t> Ensure that the secret data can be accurately extracted from the cover medium using the correct key or method.</a:t>
            </a:r>
          </a:p>
          <a:p>
            <a:pPr>
              <a:buFont typeface="+mj-lt"/>
              <a:buAutoNum type="arabicPeriod"/>
            </a:pPr>
            <a:r>
              <a:rPr lang="en-US" b="1" dirty="0"/>
              <a:t>Security:</a:t>
            </a:r>
            <a:r>
              <a:rPr lang="en-US" dirty="0"/>
              <a:t> Prevent the detection of the hidden data using common detection techniques (e.g., statistical analysis or visual inspection).</a:t>
            </a:r>
          </a:p>
          <a:p>
            <a:pPr>
              <a:buFont typeface="+mj-lt"/>
              <a:buAutoNum type="arabicPeriod"/>
            </a:pPr>
            <a:r>
              <a:rPr lang="en-US" b="1" dirty="0"/>
              <a:t>Robustness:</a:t>
            </a:r>
            <a:r>
              <a:rPr lang="en-US" dirty="0"/>
              <a:t> The system should be robust enough to handle common manipulations like file compression, resizing, or other forms of noise without damaging or corrupting the hidden data.</a:t>
            </a:r>
          </a:p>
          <a:p>
            <a:pPr>
              <a:buFont typeface="+mj-lt"/>
              <a:buAutoNum type="arabicPeriod"/>
            </a:pPr>
            <a:r>
              <a:rPr lang="en-US" b="1" dirty="0"/>
              <a:t>Efficiency:</a:t>
            </a:r>
            <a:r>
              <a:rPr lang="en-US" dirty="0"/>
              <a:t> The system should be computationally efficient, particularly when handling large files or real-time data embedding/extraction.</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r>
              <a:rPr lang="en-IN" dirty="0"/>
              <a:t>Design and implement a secure steganography method to hide secret messages within images.</a:t>
            </a:r>
          </a:p>
          <a:p>
            <a:pPr marL="0" indent="0">
              <a:buNone/>
            </a:pPr>
            <a:r>
              <a:rPr lang="en-IN" b="1" dirty="0"/>
              <a:t>Technology Used</a:t>
            </a:r>
          </a:p>
          <a:p>
            <a:pPr marL="342900" indent="-342900">
              <a:buAutoNum type="arabicPeriod"/>
            </a:pPr>
            <a:r>
              <a:rPr lang="en-IN" dirty="0"/>
              <a:t>Programming Language: Python</a:t>
            </a:r>
          </a:p>
          <a:p>
            <a:pPr marL="342900" indent="-342900">
              <a:buAutoNum type="arabicPeriod"/>
            </a:pPr>
            <a:r>
              <a:rPr lang="en-IN" dirty="0"/>
              <a:t> Libraries:   </a:t>
            </a:r>
          </a:p>
          <a:p>
            <a:pPr marL="0" indent="0">
              <a:buNone/>
            </a:pPr>
            <a:r>
              <a:rPr lang="en-IN" dirty="0"/>
              <a:t>       - OpenCV (CV2): for image processing   </a:t>
            </a:r>
          </a:p>
          <a:p>
            <a:pPr marL="0" indent="0">
              <a:buNone/>
            </a:pPr>
            <a:r>
              <a:rPr lang="en-IN" dirty="0"/>
              <a:t>       - OS: for operating system-specific functions    </a:t>
            </a:r>
          </a:p>
          <a:p>
            <a:pPr marL="0" indent="0">
              <a:buNone/>
            </a:pPr>
            <a:r>
              <a:rPr lang="en-IN" dirty="0"/>
              <a:t>        -String: for string manipulation and message hiding</a:t>
            </a:r>
          </a:p>
          <a:p>
            <a:pPr marL="0" indent="0">
              <a:buNone/>
            </a:pPr>
            <a:r>
              <a:rPr lang="en-IN" b="1" dirty="0"/>
              <a:t>Platforms</a:t>
            </a:r>
          </a:p>
          <a:p>
            <a:pPr marL="342900" indent="-342900">
              <a:buAutoNum type="arabicPeriod"/>
            </a:pPr>
            <a:r>
              <a:rPr lang="en-IN" dirty="0"/>
              <a:t>Operating Systems: Windows</a:t>
            </a:r>
          </a:p>
          <a:p>
            <a:pPr marL="342900" indent="-342900">
              <a:buAutoNum type="arabicPeriod"/>
            </a:pPr>
            <a:r>
              <a:rPr lang="en-IN" dirty="0"/>
              <a:t>IDEs: Python </a:t>
            </a:r>
          </a:p>
          <a:p>
            <a:pPr marL="342900" indent="-342900">
              <a:buAutoNum type="arabicPeriod"/>
            </a:pPr>
            <a:r>
              <a:rPr lang="en-IN" dirty="0"/>
              <a:t>Python Versions: Python 3.13</a:t>
            </a:r>
          </a:p>
          <a:p>
            <a:pPr marL="342900" indent="-342900">
              <a:buAutoNum type="arabicPeriod"/>
            </a:pPr>
            <a:r>
              <a:rPr lang="en-IN" dirty="0"/>
              <a:t>OpenCV Versions: OpenCV 4.11.0.86</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US" sz="1800" b="1" dirty="0">
                <a:solidFill>
                  <a:srgbClr val="0F0F0F"/>
                </a:solidFill>
              </a:rPr>
              <a:t>Unique Features</a:t>
            </a:r>
          </a:p>
          <a:p>
            <a:pPr marL="342900" indent="-342900">
              <a:buAutoNum type="arabicPeriod"/>
            </a:pPr>
            <a:r>
              <a:rPr lang="en-US" sz="1800" b="1" dirty="0">
                <a:solidFill>
                  <a:srgbClr val="0F0F0F"/>
                </a:solidFill>
              </a:rPr>
              <a:t>Multi-Modal Steganography: </a:t>
            </a:r>
            <a:r>
              <a:rPr lang="en-US" sz="1800" dirty="0">
                <a:solidFill>
                  <a:srgbClr val="0F0F0F"/>
                </a:solidFill>
              </a:rPr>
              <a:t>The project combines image, audio, and text steganography, making it a comprehensive and versatile solution.</a:t>
            </a:r>
          </a:p>
          <a:p>
            <a:pPr marL="342900" indent="-342900">
              <a:buAutoNum type="arabicPeriod"/>
            </a:pPr>
            <a:r>
              <a:rPr lang="en-US" sz="1800" b="1" dirty="0">
                <a:solidFill>
                  <a:srgbClr val="0F0F0F"/>
                </a:solidFill>
              </a:rPr>
              <a:t>AI-Powered Steganalysis: </a:t>
            </a:r>
            <a:r>
              <a:rPr lang="en-US" sz="1800" dirty="0">
                <a:solidFill>
                  <a:srgbClr val="0F0F0F"/>
                </a:solidFill>
              </a:rPr>
              <a:t>The project uses artificial intelligence and machine learning to detect and break steganography methods, making it a cutting-edge solution.</a:t>
            </a:r>
          </a:p>
          <a:p>
            <a:pPr marL="342900" indent="-342900">
              <a:buAutoNum type="arabicPeriod"/>
            </a:pPr>
            <a:r>
              <a:rPr lang="en-US" sz="1800" b="1" dirty="0">
                <a:solidFill>
                  <a:srgbClr val="0F0F0F"/>
                </a:solidFill>
              </a:rPr>
              <a:t>Real-Time Steganography: </a:t>
            </a:r>
            <a:r>
              <a:rPr lang="en-US" sz="1800" dirty="0">
                <a:solidFill>
                  <a:srgbClr val="0F0F0F"/>
                </a:solidFill>
              </a:rPr>
              <a:t>The project enables real-time steganography, allowing for secure communication in real-time applications.</a:t>
            </a:r>
          </a:p>
          <a:p>
            <a:pPr marL="342900" indent="-342900">
              <a:buAutoNum type="arabicPeriod"/>
            </a:pPr>
            <a:r>
              <a:rPr lang="en-US" sz="1800" b="1" dirty="0">
                <a:solidFill>
                  <a:srgbClr val="0F0F0F"/>
                </a:solidFill>
              </a:rPr>
              <a:t>High Embedding Capacity: </a:t>
            </a:r>
            <a:r>
              <a:rPr lang="en-US" sz="1800" dirty="0">
                <a:solidFill>
                  <a:srgbClr val="0F0F0F"/>
                </a:solidFill>
              </a:rPr>
              <a:t>The project achieves high embedding capacity, allowing for large amounts of data to be hidden in a single image, audio, or text file.</a:t>
            </a:r>
          </a:p>
          <a:p>
            <a:pPr marL="342900" indent="-342900">
              <a:buAutoNum type="arabicPeriod"/>
            </a:pPr>
            <a:r>
              <a:rPr lang="en-US" sz="1800" b="1" dirty="0">
                <a:solidFill>
                  <a:srgbClr val="0F0F0F"/>
                </a:solidFill>
              </a:rPr>
              <a:t> Low Detection Rates: </a:t>
            </a:r>
            <a:r>
              <a:rPr lang="en-US" sz="1800" dirty="0">
                <a:solidFill>
                  <a:srgbClr val="0F0F0F"/>
                </a:solidFill>
              </a:rPr>
              <a:t>The project achieves low detection rates, making it difficult for unauthorized parties to detect the hidden messages.</a:t>
            </a:r>
            <a:endParaRPr lang="en-IN" sz="1800"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lstStyle/>
          <a:p>
            <a:pPr marL="342900" indent="-342900">
              <a:buAutoNum type="arabicPeriod"/>
            </a:pPr>
            <a:r>
              <a:rPr lang="en-US" b="1" dirty="0"/>
              <a:t>Government Agencies</a:t>
            </a:r>
            <a:r>
              <a:rPr lang="en-US" dirty="0"/>
              <a:t>: Intelligence agencies, law enforcement, and military organizations.</a:t>
            </a:r>
          </a:p>
          <a:p>
            <a:pPr marL="342900" indent="-342900">
              <a:buAutoNum type="arabicPeriod"/>
            </a:pPr>
            <a:r>
              <a:rPr lang="en-US" b="1" dirty="0"/>
              <a:t>Financial Institutions</a:t>
            </a:r>
            <a:r>
              <a:rPr lang="en-US" dirty="0"/>
              <a:t>: Banks, credit unions, and other financial institutions.</a:t>
            </a:r>
          </a:p>
          <a:p>
            <a:pPr marL="342900" indent="-342900">
              <a:buAutoNum type="arabicPeriod"/>
            </a:pPr>
            <a:r>
              <a:rPr lang="en-US" b="1" dirty="0"/>
              <a:t>Healthcare Organizations</a:t>
            </a:r>
            <a:r>
              <a:rPr lang="en-US" dirty="0"/>
              <a:t>: Hospitals, clinics, and other healthcare providers.</a:t>
            </a:r>
          </a:p>
          <a:p>
            <a:pPr marL="342900" indent="-342900">
              <a:buAutoNum type="arabicPeriod"/>
            </a:pPr>
            <a:r>
              <a:rPr lang="en-US" b="1" dirty="0"/>
              <a:t>Law Firms</a:t>
            </a:r>
            <a:r>
              <a:rPr lang="en-US" dirty="0"/>
              <a:t>: Lawyers and law firms that need to protect sensitive client information.</a:t>
            </a:r>
          </a:p>
          <a:p>
            <a:pPr marL="342900" indent="-342900">
              <a:buAutoNum type="arabicPeriod"/>
            </a:pPr>
            <a:r>
              <a:rPr lang="en-US" b="1" dirty="0"/>
              <a:t>Journalists and Whistleblowers</a:t>
            </a:r>
            <a:r>
              <a:rPr lang="en-US" dirty="0"/>
              <a:t>: Individuals who need to securely communicate sensitive information.</a:t>
            </a:r>
          </a:p>
          <a:p>
            <a:pPr marL="342900" indent="-342900">
              <a:buAutoNum type="arabicPeriod"/>
            </a:pPr>
            <a:r>
              <a:rPr lang="en-US" b="1" dirty="0"/>
              <a:t>Activists and Dissidents</a:t>
            </a:r>
            <a:r>
              <a:rPr lang="en-US" dirty="0"/>
              <a:t>: Individuals who need to hide their identities and communications from oppressive governments.</a:t>
            </a:r>
          </a:p>
          <a:p>
            <a:pPr marL="342900" indent="-342900">
              <a:buAutoNum type="arabicPeriod"/>
            </a:pPr>
            <a:r>
              <a:rPr lang="en-US" b="1" dirty="0"/>
              <a:t>Security-Conscious Individuals</a:t>
            </a:r>
            <a:r>
              <a:rPr lang="en-US" dirty="0"/>
              <a:t>: Individuals who want to protect their personal data and communications from unauthorized access.</a:t>
            </a:r>
          </a:p>
          <a:p>
            <a:pPr marL="342900" indent="-342900">
              <a:buAutoNum type="arabicPeriod"/>
            </a:pPr>
            <a:r>
              <a:rPr lang="en-US" b="1" dirty="0"/>
              <a:t>Businesses and Corporations</a:t>
            </a:r>
            <a:r>
              <a:rPr lang="en-US" dirty="0"/>
              <a:t>: Companies that need to protect sensitive business information and intellectual property.</a:t>
            </a:r>
            <a:endParaRPr lang="en-IN" dirty="0"/>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sp>
        <p:nvSpPr>
          <p:cNvPr id="3" name="Content Placeholder 2">
            <a:extLst>
              <a:ext uri="{FF2B5EF4-FFF2-40B4-BE49-F238E27FC236}">
                <a16:creationId xmlns:a16="http://schemas.microsoft.com/office/drawing/2014/main" id="{805D7125-AC62-752D-6E68-9EB88BCC631C}"/>
              </a:ext>
            </a:extLst>
          </p:cNvPr>
          <p:cNvSpPr>
            <a:spLocks noGrp="1"/>
          </p:cNvSpPr>
          <p:nvPr>
            <p:ph idx="1"/>
          </p:nvPr>
        </p:nvSpPr>
        <p:spPr/>
        <p:txBody>
          <a:bodyPr>
            <a:normAutofit fontScale="85000" lnSpcReduction="10000"/>
          </a:bodyPr>
          <a:lstStyle/>
          <a:p>
            <a:r>
              <a:rPr lang="en-US" dirty="0"/>
              <a:t>E</a:t>
            </a:r>
            <a:r>
              <a:rPr lang="en-IN" dirty="0"/>
              <a:t>NCRYPTION                                                        </a:t>
            </a:r>
          </a:p>
          <a:p>
            <a:pPr marL="0" indent="0">
              <a:buNone/>
            </a:pPr>
            <a:endParaRPr lang="en-IN" dirty="0"/>
          </a:p>
          <a:p>
            <a:endParaRPr lang="en-IN" dirty="0"/>
          </a:p>
          <a:p>
            <a:endParaRPr lang="en-IN" dirty="0"/>
          </a:p>
          <a:p>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r>
              <a:rPr lang="en-IN" dirty="0"/>
              <a:t>Open IDLE Shell                                       Insert encrypt.py code                      Enter secret Message </a:t>
            </a:r>
          </a:p>
          <a:p>
            <a:pPr marL="0" indent="0">
              <a:buNone/>
            </a:pPr>
            <a:r>
              <a:rPr lang="en-IN" dirty="0"/>
              <a:t>                                                                 Run encrypt.py in IDLE shell              Enter Passcode</a:t>
            </a:r>
          </a:p>
          <a:p>
            <a:pPr marL="0" indent="0">
              <a:buNone/>
            </a:pPr>
            <a:r>
              <a:rPr lang="en-IN" dirty="0"/>
              <a:t>                                            </a:t>
            </a:r>
          </a:p>
          <a:p>
            <a:pPr marL="0" indent="0">
              <a:buNone/>
            </a:pPr>
            <a:r>
              <a:rPr lang="en-IN" dirty="0"/>
              <a:t>                            </a:t>
            </a:r>
          </a:p>
          <a:p>
            <a:pPr marL="0" indent="0">
              <a:buNone/>
            </a:pPr>
            <a:r>
              <a:rPr lang="en-IN" dirty="0"/>
              <a:t>                                                                                 </a:t>
            </a:r>
          </a:p>
        </p:txBody>
      </p:sp>
      <p:pic>
        <p:nvPicPr>
          <p:cNvPr id="5" name="Picture 4">
            <a:extLst>
              <a:ext uri="{FF2B5EF4-FFF2-40B4-BE49-F238E27FC236}">
                <a16:creationId xmlns:a16="http://schemas.microsoft.com/office/drawing/2014/main" id="{8C28A0D2-967F-66B8-4F7A-CF92F70EC79B}"/>
              </a:ext>
            </a:extLst>
          </p:cNvPr>
          <p:cNvPicPr>
            <a:picLocks noChangeAspect="1"/>
          </p:cNvPicPr>
          <p:nvPr/>
        </p:nvPicPr>
        <p:blipFill>
          <a:blip r:embed="rId2"/>
          <a:stretch>
            <a:fillRect/>
          </a:stretch>
        </p:blipFill>
        <p:spPr>
          <a:xfrm>
            <a:off x="654627" y="2124065"/>
            <a:ext cx="2130137" cy="2130137"/>
          </a:xfrm>
          <a:prstGeom prst="rect">
            <a:avLst/>
          </a:prstGeom>
        </p:spPr>
      </p:pic>
      <p:pic>
        <p:nvPicPr>
          <p:cNvPr id="7" name="Picture 6">
            <a:extLst>
              <a:ext uri="{FF2B5EF4-FFF2-40B4-BE49-F238E27FC236}">
                <a16:creationId xmlns:a16="http://schemas.microsoft.com/office/drawing/2014/main" id="{608E9276-9C83-2F57-DDC4-6490DAD70406}"/>
              </a:ext>
            </a:extLst>
          </p:cNvPr>
          <p:cNvPicPr>
            <a:picLocks noChangeAspect="1"/>
          </p:cNvPicPr>
          <p:nvPr/>
        </p:nvPicPr>
        <p:blipFill>
          <a:blip r:embed="rId3"/>
          <a:stretch>
            <a:fillRect/>
          </a:stretch>
        </p:blipFill>
        <p:spPr>
          <a:xfrm>
            <a:off x="3261749" y="2124065"/>
            <a:ext cx="2523113" cy="2130137"/>
          </a:xfrm>
          <a:prstGeom prst="rect">
            <a:avLst/>
          </a:prstGeom>
        </p:spPr>
      </p:pic>
      <p:pic>
        <p:nvPicPr>
          <p:cNvPr id="9" name="Picture 8">
            <a:extLst>
              <a:ext uri="{FF2B5EF4-FFF2-40B4-BE49-F238E27FC236}">
                <a16:creationId xmlns:a16="http://schemas.microsoft.com/office/drawing/2014/main" id="{7C3F18F3-652C-A431-78AD-EBCEAAF34D7D}"/>
              </a:ext>
            </a:extLst>
          </p:cNvPr>
          <p:cNvPicPr>
            <a:picLocks noChangeAspect="1"/>
          </p:cNvPicPr>
          <p:nvPr/>
        </p:nvPicPr>
        <p:blipFill>
          <a:blip r:embed="rId4"/>
          <a:stretch>
            <a:fillRect/>
          </a:stretch>
        </p:blipFill>
        <p:spPr>
          <a:xfrm>
            <a:off x="8666717" y="2124065"/>
            <a:ext cx="2944090" cy="2130137"/>
          </a:xfrm>
          <a:prstGeom prst="rect">
            <a:avLst/>
          </a:prstGeom>
        </p:spPr>
      </p:pic>
      <p:pic>
        <p:nvPicPr>
          <p:cNvPr id="13" name="Picture 12">
            <a:extLst>
              <a:ext uri="{FF2B5EF4-FFF2-40B4-BE49-F238E27FC236}">
                <a16:creationId xmlns:a16="http://schemas.microsoft.com/office/drawing/2014/main" id="{90DB9CAE-CCC0-AADE-6166-9707057F05F5}"/>
              </a:ext>
            </a:extLst>
          </p:cNvPr>
          <p:cNvPicPr>
            <a:picLocks noChangeAspect="1"/>
          </p:cNvPicPr>
          <p:nvPr/>
        </p:nvPicPr>
        <p:blipFill>
          <a:blip r:embed="rId5"/>
          <a:stretch>
            <a:fillRect/>
          </a:stretch>
        </p:blipFill>
        <p:spPr>
          <a:xfrm>
            <a:off x="5897553" y="2124064"/>
            <a:ext cx="2583039" cy="2130138"/>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AD6BC-B5E7-96A6-5FA9-98BEB6529EA5}"/>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559386D6-225D-8AF5-0B56-AE2AD72D92CC}"/>
              </a:ext>
            </a:extLst>
          </p:cNvPr>
          <p:cNvSpPr>
            <a:spLocks noGrp="1"/>
          </p:cNvSpPr>
          <p:nvPr>
            <p:ph idx="1"/>
          </p:nvPr>
        </p:nvSpPr>
        <p:spPr/>
        <p:txBody>
          <a:bodyPr>
            <a:normAutofit/>
          </a:bodyPr>
          <a:lstStyle/>
          <a:p>
            <a:pPr marL="0" indent="0">
              <a:buNone/>
            </a:pPr>
            <a:r>
              <a:rPr lang="en-US"/>
              <a:t> DECRYPT</a:t>
            </a: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  Open IDLE shell                                 Run Decrypt.py in IDLE Shell             Enter Password</a:t>
            </a:r>
          </a:p>
          <a:p>
            <a:pPr marL="0" indent="0">
              <a:buNone/>
            </a:pPr>
            <a:r>
              <a:rPr lang="en-IN" dirty="0"/>
              <a:t>Insert encrypt.py code                  </a:t>
            </a:r>
          </a:p>
          <a:p>
            <a:pPr marL="0" indent="0">
              <a:buNone/>
            </a:pPr>
            <a:r>
              <a:rPr lang="en-IN" dirty="0"/>
              <a:t>                                                             </a:t>
            </a:r>
            <a:endParaRPr lang="en-US" dirty="0"/>
          </a:p>
          <a:p>
            <a:pPr marL="0" indent="0">
              <a:buNone/>
            </a:pPr>
            <a:endParaRPr lang="en-IN" dirty="0"/>
          </a:p>
        </p:txBody>
      </p:sp>
      <p:pic>
        <p:nvPicPr>
          <p:cNvPr id="5" name="Picture 4">
            <a:extLst>
              <a:ext uri="{FF2B5EF4-FFF2-40B4-BE49-F238E27FC236}">
                <a16:creationId xmlns:a16="http://schemas.microsoft.com/office/drawing/2014/main" id="{F6676DB5-C8AC-3842-3DF4-DB53F032B2A8}"/>
              </a:ext>
            </a:extLst>
          </p:cNvPr>
          <p:cNvPicPr>
            <a:picLocks noChangeAspect="1"/>
          </p:cNvPicPr>
          <p:nvPr/>
        </p:nvPicPr>
        <p:blipFill>
          <a:blip r:embed="rId2"/>
          <a:stretch>
            <a:fillRect/>
          </a:stretch>
        </p:blipFill>
        <p:spPr>
          <a:xfrm>
            <a:off x="747447" y="1839191"/>
            <a:ext cx="2670464" cy="2670464"/>
          </a:xfrm>
          <a:prstGeom prst="rect">
            <a:avLst/>
          </a:prstGeom>
        </p:spPr>
      </p:pic>
      <p:pic>
        <p:nvPicPr>
          <p:cNvPr id="7" name="Picture 6">
            <a:extLst>
              <a:ext uri="{FF2B5EF4-FFF2-40B4-BE49-F238E27FC236}">
                <a16:creationId xmlns:a16="http://schemas.microsoft.com/office/drawing/2014/main" id="{74017823-EE1F-FDC9-B6BF-B0297EC4966C}"/>
              </a:ext>
            </a:extLst>
          </p:cNvPr>
          <p:cNvPicPr>
            <a:picLocks noChangeAspect="1"/>
          </p:cNvPicPr>
          <p:nvPr/>
        </p:nvPicPr>
        <p:blipFill>
          <a:blip r:embed="rId3"/>
          <a:stretch>
            <a:fillRect/>
          </a:stretch>
        </p:blipFill>
        <p:spPr>
          <a:xfrm>
            <a:off x="3687453" y="1911928"/>
            <a:ext cx="2786083" cy="2597727"/>
          </a:xfrm>
          <a:prstGeom prst="rect">
            <a:avLst/>
          </a:prstGeom>
        </p:spPr>
      </p:pic>
      <p:pic>
        <p:nvPicPr>
          <p:cNvPr id="9" name="Picture 8">
            <a:extLst>
              <a:ext uri="{FF2B5EF4-FFF2-40B4-BE49-F238E27FC236}">
                <a16:creationId xmlns:a16="http://schemas.microsoft.com/office/drawing/2014/main" id="{8C4D72F3-CED3-0964-E2F3-BED68BE0AC54}"/>
              </a:ext>
            </a:extLst>
          </p:cNvPr>
          <p:cNvPicPr>
            <a:picLocks noChangeAspect="1"/>
          </p:cNvPicPr>
          <p:nvPr/>
        </p:nvPicPr>
        <p:blipFill>
          <a:blip r:embed="rId4"/>
          <a:stretch>
            <a:fillRect/>
          </a:stretch>
        </p:blipFill>
        <p:spPr>
          <a:xfrm>
            <a:off x="8990979" y="1875559"/>
            <a:ext cx="2786083" cy="2634096"/>
          </a:xfrm>
          <a:prstGeom prst="rect">
            <a:avLst/>
          </a:prstGeom>
        </p:spPr>
      </p:pic>
      <p:pic>
        <p:nvPicPr>
          <p:cNvPr id="11" name="Picture 10">
            <a:extLst>
              <a:ext uri="{FF2B5EF4-FFF2-40B4-BE49-F238E27FC236}">
                <a16:creationId xmlns:a16="http://schemas.microsoft.com/office/drawing/2014/main" id="{9830F300-8498-06F2-0174-3C5D58A9C5DC}"/>
              </a:ext>
            </a:extLst>
          </p:cNvPr>
          <p:cNvPicPr>
            <a:picLocks noChangeAspect="1"/>
          </p:cNvPicPr>
          <p:nvPr/>
        </p:nvPicPr>
        <p:blipFill>
          <a:blip r:embed="rId5"/>
          <a:stretch>
            <a:fillRect/>
          </a:stretch>
        </p:blipFill>
        <p:spPr>
          <a:xfrm>
            <a:off x="6576350" y="1911928"/>
            <a:ext cx="2311815" cy="2587336"/>
          </a:xfrm>
          <a:prstGeom prst="rect">
            <a:avLst/>
          </a:prstGeom>
        </p:spPr>
      </p:pic>
    </p:spTree>
    <p:extLst>
      <p:ext uri="{BB962C8B-B14F-4D97-AF65-F5344CB8AC3E}">
        <p14:creationId xmlns:p14="http://schemas.microsoft.com/office/powerpoint/2010/main" val="42455451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lstStyle/>
          <a:p>
            <a:pPr marL="0" indent="0">
              <a:buNone/>
            </a:pPr>
            <a:r>
              <a:rPr lang="en-US" dirty="0"/>
              <a:t>The problem statement "Design and implement a secure steganography method to hide secret messages within images, audio files, and text documents" has been successfully addressed in this project.</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4233882376"/>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purl.org/dc/dcmitype/"/>
    <ds:schemaRef ds:uri="http://purl.org/dc/terms/"/>
    <ds:schemaRef ds:uri="http://schemas.microsoft.com/office/infopath/2007/PartnerControls"/>
    <ds:schemaRef ds:uri="http://purl.org/dc/elements/1.1/"/>
    <ds:schemaRef ds:uri="http://schemas.openxmlformats.org/package/2006/metadata/core-properties"/>
    <ds:schemaRef ds:uri="http://schemas.microsoft.com/office/2006/metadata/properties"/>
    <ds:schemaRef ds:uri="http://schemas.microsoft.com/office/2006/documentManagement/types"/>
    <ds:schemaRef ds:uri="fadb41d3-f9cb-40fb-903c-8cacaba95bb5"/>
    <ds:schemaRef ds:uri="b30265f8-c5e2-4918-b4a1-b977299ca3e2"/>
    <ds:schemaRef ds:uri="http://www.w3.org/XML/1998/namespace"/>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115</TotalTime>
  <Words>828</Words>
  <Application>Microsoft Office PowerPoint</Application>
  <PresentationFormat>Widescreen</PresentationFormat>
  <Paragraphs>103</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Calibri Light</vt:lpstr>
      <vt:lpstr>Franklin Gothic Book</vt:lpstr>
      <vt:lpstr>Franklin Gothic Demi</vt:lpstr>
      <vt:lpstr>Wingdings 2</vt:lpstr>
      <vt:lpstr>DividendVTI</vt:lpstr>
      <vt:lpstr>  PROJECT TITLE SECURE DATA HIDING IN IMAGES USING STEGANOGRAPHY </vt:lpstr>
      <vt:lpstr>OUTLINE</vt:lpstr>
      <vt:lpstr>Problem Statement</vt:lpstr>
      <vt:lpstr>Technology  used</vt:lpstr>
      <vt:lpstr>Wow factors</vt:lpstr>
      <vt:lpstr>End users</vt:lpstr>
      <vt:lpstr>Results</vt:lpstr>
      <vt:lpstr> </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vendra kumar sandeep</cp:lastModifiedBy>
  <cp:revision>28</cp:revision>
  <dcterms:created xsi:type="dcterms:W3CDTF">2021-05-26T16:50:10Z</dcterms:created>
  <dcterms:modified xsi:type="dcterms:W3CDTF">2025-02-26T06:14:15Z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