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ssistant Ultra-Bold" charset="1" panose="00000900000000000000"/>
      <p:regular r:id="rId16"/>
    </p:embeddedFont>
    <p:embeddedFont>
      <p:font typeface="Century Gothic Paneuropean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96753" y="9109918"/>
            <a:ext cx="5829347" cy="6135263"/>
          </a:xfrm>
          <a:custGeom>
            <a:avLst/>
            <a:gdLst/>
            <a:ahLst/>
            <a:cxnLst/>
            <a:rect r="r" b="b" t="t" l="l"/>
            <a:pathLst>
              <a:path h="6135263" w="5829347">
                <a:moveTo>
                  <a:pt x="0" y="0"/>
                </a:moveTo>
                <a:lnTo>
                  <a:pt x="5829347" y="0"/>
                </a:lnTo>
                <a:lnTo>
                  <a:pt x="5829347" y="6135263"/>
                </a:lnTo>
                <a:lnTo>
                  <a:pt x="0" y="6135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4257824"/>
            <a:ext cx="5829347" cy="6135263"/>
          </a:xfrm>
          <a:custGeom>
            <a:avLst/>
            <a:gdLst/>
            <a:ahLst/>
            <a:cxnLst/>
            <a:rect r="r" b="b" t="t" l="l"/>
            <a:pathLst>
              <a:path h="6135263" w="5829347">
                <a:moveTo>
                  <a:pt x="0" y="0"/>
                </a:moveTo>
                <a:lnTo>
                  <a:pt x="5829347" y="0"/>
                </a:lnTo>
                <a:lnTo>
                  <a:pt x="5829347" y="6135263"/>
                </a:lnTo>
                <a:lnTo>
                  <a:pt x="0" y="6135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3478976"/>
            <a:ext cx="5272815" cy="6808024"/>
          </a:xfrm>
          <a:custGeom>
            <a:avLst/>
            <a:gdLst/>
            <a:ahLst/>
            <a:cxnLst/>
            <a:rect r="r" b="b" t="t" l="l"/>
            <a:pathLst>
              <a:path h="6808024" w="5272815">
                <a:moveTo>
                  <a:pt x="5272815" y="0"/>
                </a:moveTo>
                <a:lnTo>
                  <a:pt x="0" y="0"/>
                </a:lnTo>
                <a:lnTo>
                  <a:pt x="0" y="6808024"/>
                </a:lnTo>
                <a:lnTo>
                  <a:pt x="5272815" y="6808024"/>
                </a:lnTo>
                <a:lnTo>
                  <a:pt x="527281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02464" y="3275632"/>
            <a:ext cx="14283073" cy="432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1"/>
              </a:lnSpc>
            </a:pPr>
            <a:r>
              <a:rPr lang="en-US" b="true" sz="6001">
                <a:solidFill>
                  <a:srgbClr val="FAFAFA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NEUROFLEETX: THE AI-DRIVEN URBAN MOBILITY OPTIMIZATION PLATFORM</a:t>
            </a:r>
          </a:p>
          <a:p>
            <a:pPr algn="ctr">
              <a:lnSpc>
                <a:spcPts val="8401"/>
              </a:lnSpc>
            </a:pPr>
          </a:p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FAFAFA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A NEXT-GENERATION SOLUTION FOR SMART CITIES, FLEET OPERATIONS &amp; RENTAL TRANSPORT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3015185" y="0"/>
            <a:ext cx="5272815" cy="6808024"/>
          </a:xfrm>
          <a:custGeom>
            <a:avLst/>
            <a:gdLst/>
            <a:ahLst/>
            <a:cxnLst/>
            <a:rect r="r" b="b" t="t" l="l"/>
            <a:pathLst>
              <a:path h="6808024" w="5272815">
                <a:moveTo>
                  <a:pt x="0" y="6808024"/>
                </a:moveTo>
                <a:lnTo>
                  <a:pt x="5272815" y="6808024"/>
                </a:lnTo>
                <a:lnTo>
                  <a:pt x="5272815" y="0"/>
                </a:lnTo>
                <a:lnTo>
                  <a:pt x="0" y="0"/>
                </a:lnTo>
                <a:lnTo>
                  <a:pt x="0" y="680802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96753" y="9109918"/>
            <a:ext cx="5829347" cy="6135263"/>
          </a:xfrm>
          <a:custGeom>
            <a:avLst/>
            <a:gdLst/>
            <a:ahLst/>
            <a:cxnLst/>
            <a:rect r="r" b="b" t="t" l="l"/>
            <a:pathLst>
              <a:path h="6135263" w="5829347">
                <a:moveTo>
                  <a:pt x="0" y="0"/>
                </a:moveTo>
                <a:lnTo>
                  <a:pt x="5829347" y="0"/>
                </a:lnTo>
                <a:lnTo>
                  <a:pt x="5829347" y="6135263"/>
                </a:lnTo>
                <a:lnTo>
                  <a:pt x="0" y="6135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4257824"/>
            <a:ext cx="5829347" cy="6135263"/>
          </a:xfrm>
          <a:custGeom>
            <a:avLst/>
            <a:gdLst/>
            <a:ahLst/>
            <a:cxnLst/>
            <a:rect r="r" b="b" t="t" l="l"/>
            <a:pathLst>
              <a:path h="6135263" w="5829347">
                <a:moveTo>
                  <a:pt x="0" y="0"/>
                </a:moveTo>
                <a:lnTo>
                  <a:pt x="5829347" y="0"/>
                </a:lnTo>
                <a:lnTo>
                  <a:pt x="5829347" y="6135263"/>
                </a:lnTo>
                <a:lnTo>
                  <a:pt x="0" y="6135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3478976"/>
            <a:ext cx="5272815" cy="6808024"/>
          </a:xfrm>
          <a:custGeom>
            <a:avLst/>
            <a:gdLst/>
            <a:ahLst/>
            <a:cxnLst/>
            <a:rect r="r" b="b" t="t" l="l"/>
            <a:pathLst>
              <a:path h="6808024" w="5272815">
                <a:moveTo>
                  <a:pt x="5272815" y="0"/>
                </a:moveTo>
                <a:lnTo>
                  <a:pt x="0" y="0"/>
                </a:lnTo>
                <a:lnTo>
                  <a:pt x="0" y="6808024"/>
                </a:lnTo>
                <a:lnTo>
                  <a:pt x="5272815" y="6808024"/>
                </a:lnTo>
                <a:lnTo>
                  <a:pt x="527281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72815" y="4067174"/>
            <a:ext cx="7742371" cy="264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b="true" sz="12500">
                <a:solidFill>
                  <a:srgbClr val="FAFAFA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3015185" y="0"/>
            <a:ext cx="5272815" cy="6808024"/>
          </a:xfrm>
          <a:custGeom>
            <a:avLst/>
            <a:gdLst/>
            <a:ahLst/>
            <a:cxnLst/>
            <a:rect r="r" b="b" t="t" l="l"/>
            <a:pathLst>
              <a:path h="6808024" w="5272815">
                <a:moveTo>
                  <a:pt x="0" y="6808024"/>
                </a:moveTo>
                <a:lnTo>
                  <a:pt x="5272815" y="6808024"/>
                </a:lnTo>
                <a:lnTo>
                  <a:pt x="5272815" y="0"/>
                </a:lnTo>
                <a:lnTo>
                  <a:pt x="0" y="0"/>
                </a:lnTo>
                <a:lnTo>
                  <a:pt x="0" y="6808024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7539" y="786018"/>
            <a:ext cx="12896002" cy="1292071"/>
            <a:chOff x="0" y="0"/>
            <a:chExt cx="3396478" cy="340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518931" y="9258300"/>
            <a:ext cx="4966678" cy="4114800"/>
          </a:xfrm>
          <a:custGeom>
            <a:avLst/>
            <a:gdLst/>
            <a:ahLst/>
            <a:cxnLst/>
            <a:rect r="r" b="b" t="t" l="l"/>
            <a:pathLst>
              <a:path h="4114800" w="4966678">
                <a:moveTo>
                  <a:pt x="0" y="0"/>
                </a:moveTo>
                <a:lnTo>
                  <a:pt x="4966678" y="0"/>
                </a:lnTo>
                <a:lnTo>
                  <a:pt x="49666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31835" y="446047"/>
            <a:ext cx="10227411" cy="178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 b="true">
                <a:solidFill>
                  <a:srgbClr val="004A7C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97181" y="3026034"/>
            <a:ext cx="11496719" cy="4741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3"/>
              </a:lnSpc>
              <a:spcBef>
                <a:spcPct val="0"/>
              </a:spcBef>
            </a:pPr>
            <a:r>
              <a:rPr lang="en-US" sz="27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NeuroFleetX is a next-generation, AI-driven platform designed to revolutionize urban mobility by leveraging the power of AI, IoT, and geospatial data to optimize fleet operations and rental transport within smart cities. By providing geo-located, real-time vehicle tracking and advanced dashboards, the platform enables intelligent, detailed routing, predictive vehicle health monitoring, and automated management systems. This mobile-first interface is built for scalability, offering sustainable mobility solutions that enhance vehicle management and contribute to a greener, more efficient urban ecosystem.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5814186" y="-3086100"/>
            <a:ext cx="4966678" cy="4114800"/>
          </a:xfrm>
          <a:custGeom>
            <a:avLst/>
            <a:gdLst/>
            <a:ahLst/>
            <a:cxnLst/>
            <a:rect r="r" b="b" t="t" l="l"/>
            <a:pathLst>
              <a:path h="4114800" w="4966678">
                <a:moveTo>
                  <a:pt x="496667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66678" y="0"/>
                </a:lnTo>
                <a:lnTo>
                  <a:pt x="496667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4259" y="9384387"/>
            <a:ext cx="3433741" cy="3613939"/>
          </a:xfrm>
          <a:custGeom>
            <a:avLst/>
            <a:gdLst/>
            <a:ahLst/>
            <a:cxnLst/>
            <a:rect r="r" b="b" t="t" l="l"/>
            <a:pathLst>
              <a:path h="3613939" w="3433741">
                <a:moveTo>
                  <a:pt x="0" y="0"/>
                </a:moveTo>
                <a:lnTo>
                  <a:pt x="3433741" y="0"/>
                </a:lnTo>
                <a:lnTo>
                  <a:pt x="3433741" y="3613938"/>
                </a:lnTo>
                <a:lnTo>
                  <a:pt x="0" y="3613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257824"/>
            <a:ext cx="4967696" cy="5228394"/>
          </a:xfrm>
          <a:custGeom>
            <a:avLst/>
            <a:gdLst/>
            <a:ahLst/>
            <a:cxnLst/>
            <a:rect r="r" b="b" t="t" l="l"/>
            <a:pathLst>
              <a:path h="5228394" w="4967696">
                <a:moveTo>
                  <a:pt x="0" y="0"/>
                </a:moveTo>
                <a:lnTo>
                  <a:pt x="4967696" y="0"/>
                </a:lnTo>
                <a:lnTo>
                  <a:pt x="4967696" y="5228394"/>
                </a:lnTo>
                <a:lnTo>
                  <a:pt x="0" y="5228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42541" y="77279"/>
            <a:ext cx="2645459" cy="3415699"/>
          </a:xfrm>
          <a:custGeom>
            <a:avLst/>
            <a:gdLst/>
            <a:ahLst/>
            <a:cxnLst/>
            <a:rect r="r" b="b" t="t" l="l"/>
            <a:pathLst>
              <a:path h="3415699" w="2645459">
                <a:moveTo>
                  <a:pt x="0" y="3415699"/>
                </a:moveTo>
                <a:lnTo>
                  <a:pt x="2645459" y="3415699"/>
                </a:lnTo>
                <a:lnTo>
                  <a:pt x="2645459" y="0"/>
                </a:lnTo>
                <a:lnTo>
                  <a:pt x="0" y="0"/>
                </a:lnTo>
                <a:lnTo>
                  <a:pt x="0" y="34156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6871301"/>
            <a:ext cx="2645459" cy="3415699"/>
          </a:xfrm>
          <a:custGeom>
            <a:avLst/>
            <a:gdLst/>
            <a:ahLst/>
            <a:cxnLst/>
            <a:rect r="r" b="b" t="t" l="l"/>
            <a:pathLst>
              <a:path h="3415699" w="2645459">
                <a:moveTo>
                  <a:pt x="2645459" y="0"/>
                </a:moveTo>
                <a:lnTo>
                  <a:pt x="0" y="0"/>
                </a:lnTo>
                <a:lnTo>
                  <a:pt x="0" y="3415699"/>
                </a:lnTo>
                <a:lnTo>
                  <a:pt x="2645459" y="3415699"/>
                </a:lnTo>
                <a:lnTo>
                  <a:pt x="26454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44251" y="1326612"/>
            <a:ext cx="12896002" cy="1292071"/>
            <a:chOff x="0" y="0"/>
            <a:chExt cx="3396478" cy="3402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13607" y="1228584"/>
            <a:ext cx="10227411" cy="1335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2"/>
              </a:lnSpc>
            </a:pPr>
            <a:r>
              <a:rPr lang="en-US" sz="7787" b="true">
                <a:solidFill>
                  <a:srgbClr val="004A7C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95641" y="3137806"/>
            <a:ext cx="11496719" cy="5679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Problem: Urban mobility today is reactive and inefficient, plagued by unpredictable traffic, unscheduled vehicle downtime, and a lack of real-time data. This leads to wasted time and fuel, increased operational costs, and significant environmental impact from vehicle emissions.</a:t>
            </a:r>
          </a:p>
          <a:p>
            <a:pPr algn="l">
              <a:lnSpc>
                <a:spcPts val="3513"/>
              </a:lnSpc>
            </a:pPr>
          </a:p>
          <a:p>
            <a:pPr algn="l">
              <a:lnSpc>
                <a:spcPts val="3513"/>
              </a:lnSpc>
            </a:pPr>
            <a:r>
              <a:rPr lang="en-US" sz="25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Solution: NeuroFleetX is a proactive, AI-driven platform that solves these challenges. By integrating AI, IoT, and geospatial data, we enable dynamic route optimization and predictive maintenance. Our system provides a unified, real-time view of your entire fleet, transforming reactive chaos into a data-driven, sustainable, and highly efficient operation.</a:t>
            </a:r>
          </a:p>
          <a:p>
            <a:pPr algn="l">
              <a:lnSpc>
                <a:spcPts val="3513"/>
              </a:lnSpc>
            </a:pPr>
          </a:p>
          <a:p>
            <a:pPr algn="l">
              <a:lnSpc>
                <a:spcPts val="35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38581" y="7552086"/>
            <a:ext cx="3734563" cy="4114800"/>
          </a:xfrm>
          <a:custGeom>
            <a:avLst/>
            <a:gdLst/>
            <a:ahLst/>
            <a:cxnLst/>
            <a:rect r="r" b="b" t="t" l="l"/>
            <a:pathLst>
              <a:path h="4114800" w="3734563">
                <a:moveTo>
                  <a:pt x="0" y="0"/>
                </a:moveTo>
                <a:lnTo>
                  <a:pt x="3734562" y="0"/>
                </a:lnTo>
                <a:lnTo>
                  <a:pt x="3734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6153" y="-1645542"/>
            <a:ext cx="3734563" cy="4114800"/>
          </a:xfrm>
          <a:custGeom>
            <a:avLst/>
            <a:gdLst/>
            <a:ahLst/>
            <a:cxnLst/>
            <a:rect r="r" b="b" t="t" l="l"/>
            <a:pathLst>
              <a:path h="4114800" w="3734563">
                <a:moveTo>
                  <a:pt x="0" y="0"/>
                </a:moveTo>
                <a:lnTo>
                  <a:pt x="3734563" y="0"/>
                </a:lnTo>
                <a:lnTo>
                  <a:pt x="37345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52349" y="269872"/>
            <a:ext cx="12896002" cy="1292071"/>
            <a:chOff x="0" y="0"/>
            <a:chExt cx="3396478" cy="3402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692309" y="404732"/>
            <a:ext cx="4016083" cy="92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4A7C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Tech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70659" y="2678768"/>
            <a:ext cx="12909104" cy="722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leverages a modern, cohesive tech stack built for real-time data handling and scalability. The separation of concerns between the frontend and backend ensures a robust and maintainable application.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Technology Stack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project utilizes a modern, cohesive tech stack built for real-time data handling and scalability. Each component was chosen to work seamlessly with the others, enabling efficient development and a high-performance application.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Backend: Node.js &amp; Express 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backend is built on Node.js and the Express.js framework, which is excellent for building scalable, high-performance APIs for real-time applications.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Authentication &amp; Database: We've integrated the Firebase Admin SDK for secure, server-side authentication and Firestore as our NoSQL database. This combination provides a fully managed, scalable solution for user and vehicle data.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Real-time: We use the native WebSocket (ws) library to create a persistent connection for pushing live, simulated vehicle updates to the frontend, ensuring real-time tracking is responsive and efficient.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Middleware: Custom Express middleware handles core functionalities: isAuthenticated verifies the user's Firebase ID token, and hasRole enforces Role-Based Access Control (RBAC) based on custom claims.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518931" y="9258300"/>
            <a:ext cx="4966678" cy="4114800"/>
          </a:xfrm>
          <a:custGeom>
            <a:avLst/>
            <a:gdLst/>
            <a:ahLst/>
            <a:cxnLst/>
            <a:rect r="r" b="b" t="t" l="l"/>
            <a:pathLst>
              <a:path h="4114800" w="4966678">
                <a:moveTo>
                  <a:pt x="0" y="0"/>
                </a:moveTo>
                <a:lnTo>
                  <a:pt x="4966678" y="0"/>
                </a:lnTo>
                <a:lnTo>
                  <a:pt x="49666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5814186" y="-3086100"/>
            <a:ext cx="4966678" cy="4114800"/>
          </a:xfrm>
          <a:custGeom>
            <a:avLst/>
            <a:gdLst/>
            <a:ahLst/>
            <a:cxnLst/>
            <a:rect r="r" b="b" t="t" l="l"/>
            <a:pathLst>
              <a:path h="4114800" w="4966678">
                <a:moveTo>
                  <a:pt x="496667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66678" y="0"/>
                </a:lnTo>
                <a:lnTo>
                  <a:pt x="496667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4259" y="9384387"/>
            <a:ext cx="3433741" cy="3613939"/>
          </a:xfrm>
          <a:custGeom>
            <a:avLst/>
            <a:gdLst/>
            <a:ahLst/>
            <a:cxnLst/>
            <a:rect r="r" b="b" t="t" l="l"/>
            <a:pathLst>
              <a:path h="3613939" w="3433741">
                <a:moveTo>
                  <a:pt x="0" y="0"/>
                </a:moveTo>
                <a:lnTo>
                  <a:pt x="3433741" y="0"/>
                </a:lnTo>
                <a:lnTo>
                  <a:pt x="3433741" y="3613938"/>
                </a:lnTo>
                <a:lnTo>
                  <a:pt x="0" y="3613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257824"/>
            <a:ext cx="4967696" cy="5228394"/>
          </a:xfrm>
          <a:custGeom>
            <a:avLst/>
            <a:gdLst/>
            <a:ahLst/>
            <a:cxnLst/>
            <a:rect r="r" b="b" t="t" l="l"/>
            <a:pathLst>
              <a:path h="5228394" w="4967696">
                <a:moveTo>
                  <a:pt x="0" y="0"/>
                </a:moveTo>
                <a:lnTo>
                  <a:pt x="4967696" y="0"/>
                </a:lnTo>
                <a:lnTo>
                  <a:pt x="4967696" y="5228394"/>
                </a:lnTo>
                <a:lnTo>
                  <a:pt x="0" y="5228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5642541" y="77279"/>
            <a:ext cx="2645459" cy="3415699"/>
          </a:xfrm>
          <a:custGeom>
            <a:avLst/>
            <a:gdLst/>
            <a:ahLst/>
            <a:cxnLst/>
            <a:rect r="r" b="b" t="t" l="l"/>
            <a:pathLst>
              <a:path h="3415699" w="2645459">
                <a:moveTo>
                  <a:pt x="0" y="3415699"/>
                </a:moveTo>
                <a:lnTo>
                  <a:pt x="2645459" y="3415699"/>
                </a:lnTo>
                <a:lnTo>
                  <a:pt x="2645459" y="0"/>
                </a:lnTo>
                <a:lnTo>
                  <a:pt x="0" y="0"/>
                </a:lnTo>
                <a:lnTo>
                  <a:pt x="0" y="34156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6871301"/>
            <a:ext cx="2645459" cy="3415699"/>
          </a:xfrm>
          <a:custGeom>
            <a:avLst/>
            <a:gdLst/>
            <a:ahLst/>
            <a:cxnLst/>
            <a:rect r="r" b="b" t="t" l="l"/>
            <a:pathLst>
              <a:path h="3415699" w="2645459">
                <a:moveTo>
                  <a:pt x="2645459" y="0"/>
                </a:moveTo>
                <a:lnTo>
                  <a:pt x="0" y="0"/>
                </a:lnTo>
                <a:lnTo>
                  <a:pt x="0" y="3415699"/>
                </a:lnTo>
                <a:lnTo>
                  <a:pt x="2645459" y="3415699"/>
                </a:lnTo>
                <a:lnTo>
                  <a:pt x="26454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45459" y="1267702"/>
            <a:ext cx="11496719" cy="799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3"/>
              </a:lnSpc>
            </a:pPr>
          </a:p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Frontend: React </a:t>
            </a:r>
          </a:p>
          <a:p>
            <a:pPr algn="l">
              <a:lnSpc>
                <a:spcPts val="2673"/>
              </a:lnSpc>
            </a:pPr>
          </a:p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user-facing application is a React single-page application, using Create React App for a fast and efficient setup.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Authentication: The Firebase Web SDK handles all client-side authentication, including user registration and login. It securely passes the user's ID token to the backend for verification.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Mapping: We use the Google Maps API via the @googlemaps/react-wrapper library to display live vehicle locations in a familiar and interactive interface.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State Management: React Context is used for global state management, making user authentication status and roles accessible throughout the application without complex prop drilling.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Styling &amp; UX: A custom dark theme and a responsive grid layout provide a clean, professional, and consistent user experience.</a:t>
            </a:r>
          </a:p>
          <a:p>
            <a:pPr algn="l">
              <a:lnSpc>
                <a:spcPts val="2673"/>
              </a:lnSpc>
            </a:pPr>
          </a:p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AI/ML Logic: Python Microservice </a:t>
            </a:r>
          </a:p>
          <a:p>
            <a:pPr algn="l">
              <a:lnSpc>
                <a:spcPts val="2673"/>
              </a:lnSpc>
            </a:pPr>
          </a:p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handle the more complex and computationally intensive tasks, we use a separate Python microservice.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Rationale: Python is the industry standard for AI/ML due to its extensive libraries like TensorFlow and PyTorch. By decoupling this logic into a microservice, we ensure our main Node.js backend remains fast and focused on real-time data while the AI component can scale independently. The Node.js backend communicates with this service via internal REST API calls.</a:t>
            </a:r>
          </a:p>
          <a:p>
            <a:pPr algn="l">
              <a:lnSpc>
                <a:spcPts val="26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949" y="616722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-259953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279806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798064" y="0"/>
                </a:lnTo>
                <a:lnTo>
                  <a:pt x="279806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70899" y="546507"/>
            <a:ext cx="12896002" cy="1292071"/>
            <a:chOff x="0" y="0"/>
            <a:chExt cx="3396478" cy="3402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48282" y="206535"/>
            <a:ext cx="8191436" cy="178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 b="true">
                <a:solidFill>
                  <a:srgbClr val="004A7C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Work Done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8150" y="2328223"/>
            <a:ext cx="11496719" cy="741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</a:p>
          <a:p>
            <a:pPr algn="l">
              <a:lnSpc>
                <a:spcPts val="3093"/>
              </a:lnSpc>
            </a:pPr>
          </a:p>
          <a:p>
            <a:pPr algn="l">
              <a:lnSpc>
                <a:spcPts val="3093"/>
              </a:lnSpc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We've successfully established a robust and functional foundation for the NeuroFleetX platform. This completed work provides the core infrastructure necessary to build out more advanced features.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Full-Stack Foundation: A complete and integrated setup with a Node.js/Express.js backend and a React frontend, ensuring a modular and scalable architecture.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Database and Authentication: Full integration with Firebase, utilizing Firestore for data storage and Firebase Authentication for secure user management, including a full registration and login system.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Core CRUD API: All essential backend APIs for Creating, Reading, Updating, and Deleting vehicle data are built and secured.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Live Tracking: The platform features a working WebSocket connection that pushes live, simulated vehicle location data from the backend to a Google Map on the frontend, a critical component for fleet visibility.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Role-Based Access Control (RBAC): A foundational RBAC system is implemented using Firebase ID tokens and custom claims to restrict certain API actions and UI components to an 'admin' role</a:t>
            </a:r>
          </a:p>
          <a:p>
            <a:pPr algn="l">
              <a:lnSpc>
                <a:spcPts val="30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9650" y="555989"/>
            <a:ext cx="7884350" cy="3971741"/>
          </a:xfrm>
          <a:custGeom>
            <a:avLst/>
            <a:gdLst/>
            <a:ahLst/>
            <a:cxnLst/>
            <a:rect r="r" b="b" t="t" l="l"/>
            <a:pathLst>
              <a:path h="3971741" w="7884350">
                <a:moveTo>
                  <a:pt x="0" y="0"/>
                </a:moveTo>
                <a:lnTo>
                  <a:pt x="7884350" y="0"/>
                </a:lnTo>
                <a:lnTo>
                  <a:pt x="7884350" y="3971741"/>
                </a:lnTo>
                <a:lnTo>
                  <a:pt x="0" y="3971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17047" y="5524615"/>
            <a:ext cx="8245812" cy="4174442"/>
          </a:xfrm>
          <a:custGeom>
            <a:avLst/>
            <a:gdLst/>
            <a:ahLst/>
            <a:cxnLst/>
            <a:rect r="r" b="b" t="t" l="l"/>
            <a:pathLst>
              <a:path h="4174442" w="8245812">
                <a:moveTo>
                  <a:pt x="0" y="0"/>
                </a:moveTo>
                <a:lnTo>
                  <a:pt x="8245812" y="0"/>
                </a:lnTo>
                <a:lnTo>
                  <a:pt x="8245812" y="4174443"/>
                </a:lnTo>
                <a:lnTo>
                  <a:pt x="0" y="41744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949" y="616722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-259953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279806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798064" y="0"/>
                </a:lnTo>
                <a:lnTo>
                  <a:pt x="279806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0451" y="303619"/>
            <a:ext cx="12896002" cy="1292071"/>
            <a:chOff x="0" y="0"/>
            <a:chExt cx="3396478" cy="3402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72734" y="-36353"/>
            <a:ext cx="8191436" cy="178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 b="true">
                <a:solidFill>
                  <a:srgbClr val="004A7C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Work To 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95641" y="2585358"/>
            <a:ext cx="11496719" cy="699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3"/>
              </a:lnSpc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With the core infrastructure in place, our focus shifts to developing the advanced, AI-driven features that will differentiate NeuroFleetX in the market.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Predictive AI: Build a separate Python microservice for predictive maintenance (predicting vehicle issues) and dynamic route optimization (real-time routing recommendations).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Comprehensive Dashboards: Create dedicated dashboards for administrators and fleet managers with data visualization via charts for key metrics like vehicle utilization and fuel efficiency.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Notifications System: Implement a real-time notification system for alerts on events like maintenance flags or traffic surges.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Advanced User Roles: Expand the RBAC system to include 'driver' and 'fleet manager' roles, with specific access permissions.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Driver Analytics: Implement an AI model to analyze driver behavior and create a risk score for improved safety.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Demand Prediction: Use machine learning to predict high-demand areas, enabling optimal vehicle dispatching.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Geofencing &amp; Alerts: Allow administrators to create virtual boundaries and receive automated alerts for vehicle movements.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Energy Management: Develop a system to monitor and optimize fuel/battery usage.</a:t>
            </a:r>
          </a:p>
          <a:p>
            <a:pPr algn="l" marL="412271" indent="-206135" lvl="1">
              <a:lnSpc>
                <a:spcPts val="2673"/>
              </a:lnSpc>
              <a:buFont typeface="Arial"/>
              <a:buChar char="•"/>
            </a:pPr>
            <a:r>
              <a:rPr lang="en-US" sz="19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Third-Party API: Create a public-facing API for integration with other services and smart city systems.</a:t>
            </a:r>
          </a:p>
          <a:p>
            <a:pPr algn="l">
              <a:lnSpc>
                <a:spcPts val="26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949" y="6167220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-259953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279806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798064" y="0"/>
                </a:lnTo>
                <a:lnTo>
                  <a:pt x="279806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0451" y="303619"/>
            <a:ext cx="12896002" cy="1292071"/>
            <a:chOff x="0" y="0"/>
            <a:chExt cx="3396478" cy="3402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6478" cy="340299"/>
            </a:xfrm>
            <a:custGeom>
              <a:avLst/>
              <a:gdLst/>
              <a:ahLst/>
              <a:cxnLst/>
              <a:rect r="r" b="b" t="t" l="l"/>
              <a:pathLst>
                <a:path h="340299" w="3396478">
                  <a:moveTo>
                    <a:pt x="60033" y="0"/>
                  </a:moveTo>
                  <a:lnTo>
                    <a:pt x="3336444" y="0"/>
                  </a:lnTo>
                  <a:cubicBezTo>
                    <a:pt x="3369600" y="0"/>
                    <a:pt x="3396478" y="26878"/>
                    <a:pt x="3396478" y="60033"/>
                  </a:cubicBezTo>
                  <a:lnTo>
                    <a:pt x="3396478" y="280265"/>
                  </a:lnTo>
                  <a:cubicBezTo>
                    <a:pt x="3396478" y="313421"/>
                    <a:pt x="3369600" y="340299"/>
                    <a:pt x="3336444" y="340299"/>
                  </a:cubicBezTo>
                  <a:lnTo>
                    <a:pt x="60033" y="340299"/>
                  </a:lnTo>
                  <a:cubicBezTo>
                    <a:pt x="26878" y="340299"/>
                    <a:pt x="0" y="313421"/>
                    <a:pt x="0" y="280265"/>
                  </a:cubicBezTo>
                  <a:lnTo>
                    <a:pt x="0" y="60033"/>
                  </a:lnTo>
                  <a:cubicBezTo>
                    <a:pt x="0" y="26878"/>
                    <a:pt x="26878" y="0"/>
                    <a:pt x="60033" y="0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396478" cy="42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72734" y="-190500"/>
            <a:ext cx="8191436" cy="178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6" b="true">
                <a:solidFill>
                  <a:srgbClr val="004A7C"/>
                </a:solidFill>
                <a:latin typeface="Assistant Ultra-Bold"/>
                <a:ea typeface="Assistant Ultra-Bold"/>
                <a:cs typeface="Assistant Ultra-Bold"/>
                <a:sym typeface="Assistant Ultra-Bold"/>
              </a:rPr>
              <a:t>Theory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05647" y="1936112"/>
            <a:ext cx="11496719" cy="780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Integration: Sourcing and harmonizing data from diverse sources (IoT sensors, traffic APIs) is complex.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Scalability: The system must handle a high volume of users and a constant influx of real-time data without performance degradation.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Accuracy: The effectiveness of the AI models for predictive maintenance and dynamic routing depends on their reliability in unpredictable real-world environments.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Cost: The use of paid APIs like Google Maps can lead to significant operational costs.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Privacy: The collection of vast amounts of geospatial data raises significant ethical and legal concerns regarding user privacy.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Algorithmic Bias: AI models could lead to unfair outcomes if trained on biased data, such as recommending less efficient routes in certain areas.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Deployment Complexity: A multi-stack system (Node.js and Python) requires a robust DevOps pipeline for seamless deployment and maintenance.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Market Acceptance: Gaining traction in the highly competitive urban mobility market requires a strong, proven value proposition.</a:t>
            </a:r>
          </a:p>
          <a:p>
            <a:pPr algn="l" marL="477039" indent="-238520" lvl="1">
              <a:lnSpc>
                <a:spcPts val="3093"/>
              </a:lnSpc>
              <a:buFont typeface="Arial"/>
              <a:buChar char="•"/>
            </a:pPr>
            <a:r>
              <a:rPr lang="en-US" sz="2209">
                <a:solidFill>
                  <a:srgbClr val="FAFAF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Sensor Integration: Moving from simulated data to real-world sensors introduces challenges with data noise, inconsistency, and connectivity issues.</a:t>
            </a:r>
          </a:p>
          <a:p>
            <a:pPr algn="l">
              <a:lnSpc>
                <a:spcPts val="30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DAGxYfOOSro</dc:identifier>
  <dcterms:modified xsi:type="dcterms:W3CDTF">2011-08-01T06:04:30Z</dcterms:modified>
  <cp:revision>1</cp:revision>
  <dc:title>NeuroFleetX: The AI-Driven Urban Mobility Optimization Platform</dc:title>
</cp:coreProperties>
</file>