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8"/>
  </p:notesMasterIdLst>
  <p:sldIdLst>
    <p:sldId id="304" r:id="rId3"/>
    <p:sldId id="306" r:id="rId4"/>
    <p:sldId id="352" r:id="rId5"/>
    <p:sldId id="345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6600"/>
    <a:srgbClr val="009900"/>
    <a:srgbClr val="C5E3F7"/>
    <a:srgbClr val="0033B4"/>
    <a:srgbClr val="CC3300"/>
    <a:srgbClr val="0066CC"/>
    <a:srgbClr val="336600"/>
    <a:srgbClr val="3399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Incident Trend</a:t>
            </a:r>
          </a:p>
        </c:rich>
      </c:tx>
      <c:layout>
        <c:manualLayout>
          <c:xMode val="edge"/>
          <c:yMode val="edge"/>
          <c:x val="0.28215988722690238"/>
          <c:y val="3.7733629101600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12095369528364"/>
          <c:y val="0.27990806067567559"/>
          <c:w val="0.85193850576703445"/>
          <c:h val="0.48443621501394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Prior Vendor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32404285205893E-2"/>
                  <c:y val="1.43271001046892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3F-46B9-8EFC-362E3746D182}"/>
                </c:ext>
              </c:extLst>
            </c:dLbl>
            <c:dLbl>
              <c:idx val="1"/>
              <c:layout>
                <c:manualLayout>
                  <c:x val="-1.103240428520591E-2"/>
                  <c:y val="7.1635500523445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C3F-46B9-8EFC-362E3746D182}"/>
                </c:ext>
              </c:extLst>
            </c:dLbl>
            <c:dLbl>
              <c:idx val="2"/>
              <c:layout>
                <c:manualLayout>
                  <c:x val="-1.1032404285205893E-2"/>
                  <c:y val="7.1635500523446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3F-46B9-8EFC-362E3746D182}"/>
                </c:ext>
              </c:extLst>
            </c:dLbl>
            <c:dLbl>
              <c:idx val="3"/>
              <c:layout>
                <c:manualLayout>
                  <c:x val="-1.1032404285205893E-2"/>
                  <c:y val="7.1635500523445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C3F-46B9-8EFC-362E3746D182}"/>
                </c:ext>
              </c:extLst>
            </c:dLbl>
            <c:dLbl>
              <c:idx val="4"/>
              <c:layout>
                <c:manualLayout>
                  <c:x val="-1.1032404285205927E-2"/>
                  <c:y val="7.1635500523446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C3F-46B9-8EFC-362E3746D182}"/>
                </c:ext>
              </c:extLst>
            </c:dLbl>
            <c:dLbl>
              <c:idx val="5"/>
              <c:layout>
                <c:manualLayout>
                  <c:x val="-1.103240428520589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3F-46B9-8EFC-362E3746D182}"/>
                </c:ext>
              </c:extLst>
            </c:dLbl>
            <c:dLbl>
              <c:idx val="6"/>
              <c:layout>
                <c:manualLayout>
                  <c:x val="-7.3549361901372621E-3"/>
                  <c:y val="1.43271001046893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3F-46B9-8EFC-362E3746D182}"/>
                </c:ext>
              </c:extLst>
            </c:dLbl>
            <c:dLbl>
              <c:idx val="7"/>
              <c:layout>
                <c:manualLayout>
                  <c:x val="-1.103240428520596E-2"/>
                  <c:y val="2.14906501570341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3F-46B9-8EFC-362E3746D182}"/>
                </c:ext>
              </c:extLst>
            </c:dLbl>
            <c:dLbl>
              <c:idx val="8"/>
              <c:layout>
                <c:manualLayout>
                  <c:x val="-1.103240428520596E-2"/>
                  <c:y val="1.43271001046893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C3F-46B9-8EFC-362E3746D182}"/>
                </c:ext>
              </c:extLst>
            </c:dLbl>
            <c:dLbl>
              <c:idx val="9"/>
              <c:layout>
                <c:manualLayout>
                  <c:x val="-1.1032404285205893E-2"/>
                  <c:y val="7.16355005234461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3F-46B9-8EFC-362E3746D182}"/>
                </c:ext>
              </c:extLst>
            </c:dLbl>
            <c:dLbl>
              <c:idx val="10"/>
              <c:layout>
                <c:manualLayout>
                  <c:x val="-1.1032404285205893E-2"/>
                  <c:y val="-6.566511691079226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3F-46B9-8EFC-362E3746D182}"/>
                </c:ext>
              </c:extLst>
            </c:dLbl>
            <c:dLbl>
              <c:idx val="11"/>
              <c:layout>
                <c:manualLayout>
                  <c:x val="-1.1032404285205893E-2"/>
                  <c:y val="2.1490650157033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3F-46B9-8EFC-362E3746D1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Sheet1!$A$3:$A$18</c:f>
              <c:strCache>
                <c:ptCount val="1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Aug</c:v>
                </c:pt>
                <c:pt idx="11">
                  <c:v>Sep</c:v>
                </c:pt>
                <c:pt idx="12">
                  <c:v>Oct</c:v>
                </c:pt>
                <c:pt idx="13">
                  <c:v>Nov</c:v>
                </c:pt>
                <c:pt idx="14">
                  <c:v>Dec</c:v>
                </c:pt>
                <c:pt idx="15">
                  <c:v>Jan</c:v>
                </c:pt>
              </c:strCache>
            </c:strRef>
          </c:cat>
          <c:val>
            <c:numRef>
              <c:f>Sheet1!$B$3:$B$18</c:f>
              <c:numCache>
                <c:formatCode>General</c:formatCode>
                <c:ptCount val="16"/>
                <c:pt idx="0">
                  <c:v>297</c:v>
                </c:pt>
                <c:pt idx="1">
                  <c:v>223</c:v>
                </c:pt>
                <c:pt idx="2">
                  <c:v>245</c:v>
                </c:pt>
                <c:pt idx="3">
                  <c:v>183</c:v>
                </c:pt>
                <c:pt idx="4">
                  <c:v>224</c:v>
                </c:pt>
                <c:pt idx="5">
                  <c:v>285</c:v>
                </c:pt>
                <c:pt idx="6">
                  <c:v>469</c:v>
                </c:pt>
                <c:pt idx="7">
                  <c:v>316</c:v>
                </c:pt>
                <c:pt idx="8">
                  <c:v>441</c:v>
                </c:pt>
                <c:pt idx="9">
                  <c:v>239</c:v>
                </c:pt>
                <c:pt idx="10">
                  <c:v>297</c:v>
                </c:pt>
                <c:pt idx="11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F-46B9-8EFC-362E3746D182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Cognizant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3.6774680950686987E-3"/>
                  <c:y val="2.1490650157033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3F-46B9-8EFC-362E3746D1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Sheet1!$A$3:$A$18</c:f>
              <c:strCache>
                <c:ptCount val="1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Aug</c:v>
                </c:pt>
                <c:pt idx="11">
                  <c:v>Sep</c:v>
                </c:pt>
                <c:pt idx="12">
                  <c:v>Oct</c:v>
                </c:pt>
                <c:pt idx="13">
                  <c:v>Nov</c:v>
                </c:pt>
                <c:pt idx="14">
                  <c:v>Dec</c:v>
                </c:pt>
                <c:pt idx="15">
                  <c:v>Jan</c:v>
                </c:pt>
              </c:strCache>
            </c:strRef>
          </c:cat>
          <c:val>
            <c:numRef>
              <c:f>Sheet1!$C$3:$C$18</c:f>
              <c:numCache>
                <c:formatCode>General</c:formatCode>
                <c:ptCount val="16"/>
                <c:pt idx="0">
                  <c:v>484</c:v>
                </c:pt>
                <c:pt idx="1">
                  <c:v>585</c:v>
                </c:pt>
                <c:pt idx="2">
                  <c:v>582</c:v>
                </c:pt>
                <c:pt idx="3">
                  <c:v>648</c:v>
                </c:pt>
                <c:pt idx="4">
                  <c:v>684</c:v>
                </c:pt>
                <c:pt idx="5">
                  <c:v>694</c:v>
                </c:pt>
                <c:pt idx="6">
                  <c:v>520</c:v>
                </c:pt>
                <c:pt idx="7">
                  <c:v>608</c:v>
                </c:pt>
                <c:pt idx="8">
                  <c:v>828</c:v>
                </c:pt>
                <c:pt idx="9">
                  <c:v>797</c:v>
                </c:pt>
                <c:pt idx="10">
                  <c:v>616</c:v>
                </c:pt>
                <c:pt idx="11">
                  <c:v>606</c:v>
                </c:pt>
                <c:pt idx="12">
                  <c:v>714</c:v>
                </c:pt>
                <c:pt idx="13">
                  <c:v>492</c:v>
                </c:pt>
                <c:pt idx="14">
                  <c:v>393</c:v>
                </c:pt>
                <c:pt idx="15">
                  <c:v>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3F-46B9-8EFC-362E3746D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8100575"/>
        <c:axId val="1858089759"/>
      </c:barChart>
      <c:catAx>
        <c:axId val="185810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089759"/>
        <c:crosses val="autoZero"/>
        <c:auto val="1"/>
        <c:lblAlgn val="ctr"/>
        <c:lblOffset val="100"/>
        <c:noMultiLvlLbl val="0"/>
      </c:catAx>
      <c:valAx>
        <c:axId val="185808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10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896551953792474"/>
          <c:y val="0.150727861810043"/>
          <c:w val="0.4210343721549239"/>
          <c:h val="0.12735188956347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SLA Trend</a:t>
            </a:r>
          </a:p>
        </c:rich>
      </c:tx>
      <c:layout>
        <c:manualLayout>
          <c:xMode val="edge"/>
          <c:yMode val="edge"/>
          <c:x val="0.2796503170905024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3391413169331"/>
          <c:y val="0.25430813964966309"/>
          <c:w val="0.88787931643049955"/>
          <c:h val="0.5012125958988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Sheet1!$B$46</c:f>
              <c:strCache>
                <c:ptCount val="1"/>
                <c:pt idx="0">
                  <c:v>Prior Vendor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8223619006228391E-3"/>
                  <c:y val="1.4327092023363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E47-49BB-8EE2-C3E77D1824DD}"/>
                </c:ext>
              </c:extLst>
            </c:dLbl>
            <c:dLbl>
              <c:idx val="2"/>
              <c:layout>
                <c:manualLayout>
                  <c:x val="-7.6447238012456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E47-49BB-8EE2-C3E77D1824DD}"/>
                </c:ext>
              </c:extLst>
            </c:dLbl>
            <c:dLbl>
              <c:idx val="3"/>
              <c:layout>
                <c:manualLayout>
                  <c:x val="3.822361900622804E-3"/>
                  <c:y val="2.8654184046726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E47-49BB-8EE2-C3E77D1824DD}"/>
                </c:ext>
              </c:extLst>
            </c:dLbl>
            <c:dLbl>
              <c:idx val="5"/>
              <c:layout>
                <c:manualLayout>
                  <c:x val="-3.822361900622804E-3"/>
                  <c:y val="4.2981276070089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E47-49BB-8EE2-C3E77D1824DD}"/>
                </c:ext>
              </c:extLst>
            </c:dLbl>
            <c:dLbl>
              <c:idx val="6"/>
              <c:layout>
                <c:manualLayout>
                  <c:x val="-3.8223619006228743E-3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E47-49BB-8EE2-C3E77D1824DD}"/>
                </c:ext>
              </c:extLst>
            </c:dLbl>
            <c:dLbl>
              <c:idx val="7"/>
              <c:layout>
                <c:manualLayout>
                  <c:x val="-7.0075825322837476E-17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E47-49BB-8EE2-C3E77D1824DD}"/>
                </c:ext>
              </c:extLst>
            </c:dLbl>
            <c:dLbl>
              <c:idx val="8"/>
              <c:layout>
                <c:manualLayout>
                  <c:x val="-7.6447238012456783E-3"/>
                  <c:y val="7.163546011681656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E47-49BB-8EE2-C3E77D1824DD}"/>
                </c:ext>
              </c:extLst>
            </c:dLbl>
            <c:dLbl>
              <c:idx val="9"/>
              <c:layout>
                <c:manualLayout>
                  <c:x val="-3.8223619006228743E-3"/>
                  <c:y val="2.14906380350449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47-49BB-8EE2-C3E77D1824DD}"/>
                </c:ext>
              </c:extLst>
            </c:dLbl>
            <c:dLbl>
              <c:idx val="10"/>
              <c:layout>
                <c:manualLayout>
                  <c:x val="-3.8223619006229445E-3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47-49BB-8EE2-C3E77D1824DD}"/>
                </c:ext>
              </c:extLst>
            </c:dLbl>
            <c:dLbl>
              <c:idx val="11"/>
              <c:layout>
                <c:manualLayout>
                  <c:x val="-3.822361900622804E-3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47-49BB-8EE2-C3E77D182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Sheet1!$A$47:$A$62</c:f>
              <c:strCache>
                <c:ptCount val="1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Aug</c:v>
                </c:pt>
                <c:pt idx="11">
                  <c:v>Sep</c:v>
                </c:pt>
                <c:pt idx="12">
                  <c:v>Oct</c:v>
                </c:pt>
                <c:pt idx="13">
                  <c:v>Nov</c:v>
                </c:pt>
                <c:pt idx="14">
                  <c:v>Dec</c:v>
                </c:pt>
                <c:pt idx="15">
                  <c:v>Jan</c:v>
                </c:pt>
              </c:strCache>
            </c:strRef>
          </c:cat>
          <c:val>
            <c:numRef>
              <c:f>Sheet1!$B$47:$B$62</c:f>
              <c:numCache>
                <c:formatCode>0%</c:formatCode>
                <c:ptCount val="16"/>
                <c:pt idx="0">
                  <c:v>0.97306397306397308</c:v>
                </c:pt>
                <c:pt idx="1">
                  <c:v>0.97309417040358748</c:v>
                </c:pt>
                <c:pt idx="2">
                  <c:v>1</c:v>
                </c:pt>
                <c:pt idx="3">
                  <c:v>0.96721311475409832</c:v>
                </c:pt>
                <c:pt idx="4">
                  <c:v>0.9866071428571429</c:v>
                </c:pt>
                <c:pt idx="5">
                  <c:v>0.98245614035087714</c:v>
                </c:pt>
                <c:pt idx="6">
                  <c:v>0.98720682302771856</c:v>
                </c:pt>
                <c:pt idx="7">
                  <c:v>0.96835443037974689</c:v>
                </c:pt>
                <c:pt idx="8">
                  <c:v>0.95011337868480727</c:v>
                </c:pt>
                <c:pt idx="9">
                  <c:v>0.97907949790794979</c:v>
                </c:pt>
                <c:pt idx="10">
                  <c:v>0.96969696969696972</c:v>
                </c:pt>
                <c:pt idx="11">
                  <c:v>0.96341463414634143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7-49BB-8EE2-C3E77D1824DD}"/>
            </c:ext>
          </c:extLst>
        </c:ser>
        <c:ser>
          <c:idx val="1"/>
          <c:order val="1"/>
          <c:tx>
            <c:strRef>
              <c:f>Sheet1!$C$46</c:f>
              <c:strCache>
                <c:ptCount val="1"/>
                <c:pt idx="0">
                  <c:v>Cognizant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2934171403736825E-2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E47-49BB-8EE2-C3E77D1824DD}"/>
                </c:ext>
              </c:extLst>
            </c:dLbl>
            <c:dLbl>
              <c:idx val="1"/>
              <c:layout>
                <c:manualLayout>
                  <c:x val="3.822361900622804E-3"/>
                  <c:y val="7.163546011681656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E47-49BB-8EE2-C3E77D1824DD}"/>
                </c:ext>
              </c:extLst>
            </c:dLbl>
            <c:dLbl>
              <c:idx val="2"/>
              <c:layout>
                <c:manualLayout>
                  <c:x val="1.9111809503113985E-2"/>
                  <c:y val="1.4327092023363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E47-49BB-8EE2-C3E77D1824DD}"/>
                </c:ext>
              </c:extLst>
            </c:dLbl>
            <c:dLbl>
              <c:idx val="3"/>
              <c:layout>
                <c:manualLayout>
                  <c:x val="-7.6447238012456436E-3"/>
                  <c:y val="3.58177300584082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E47-49BB-8EE2-C3E77D1824DD}"/>
                </c:ext>
              </c:extLst>
            </c:dLbl>
            <c:dLbl>
              <c:idx val="4"/>
              <c:layout>
                <c:manualLayout>
                  <c:x val="-3.822361900622804E-3"/>
                  <c:y val="-5.0144822081771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E47-49BB-8EE2-C3E77D1824DD}"/>
                </c:ext>
              </c:extLst>
            </c:dLbl>
            <c:dLbl>
              <c:idx val="5"/>
              <c:layout>
                <c:manualLayout>
                  <c:x val="0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E47-49BB-8EE2-C3E77D1824DD}"/>
                </c:ext>
              </c:extLst>
            </c:dLbl>
            <c:dLbl>
              <c:idx val="6"/>
              <c:layout>
                <c:manualLayout>
                  <c:x val="7.6447238012455386E-3"/>
                  <c:y val="-3.58177300584082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E47-49BB-8EE2-C3E77D1824DD}"/>
                </c:ext>
              </c:extLst>
            </c:dLbl>
            <c:dLbl>
              <c:idx val="8"/>
              <c:layout>
                <c:manualLayout>
                  <c:x val="3.8223619006227342E-3"/>
                  <c:y val="2.8654184046726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E47-49BB-8EE2-C3E77D1824DD}"/>
                </c:ext>
              </c:extLst>
            </c:dLbl>
            <c:dLbl>
              <c:idx val="9"/>
              <c:layout>
                <c:manualLayout>
                  <c:x val="0"/>
                  <c:y val="1.4327092023363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E47-49BB-8EE2-C3E77D1824DD}"/>
                </c:ext>
              </c:extLst>
            </c:dLbl>
            <c:dLbl>
              <c:idx val="10"/>
              <c:layout>
                <c:manualLayout>
                  <c:x val="7.644723801245608E-3"/>
                  <c:y val="7.16354601168162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E47-49BB-8EE2-C3E77D1824DD}"/>
                </c:ext>
              </c:extLst>
            </c:dLbl>
            <c:dLbl>
              <c:idx val="12"/>
              <c:layout>
                <c:manualLayout>
                  <c:x val="0"/>
                  <c:y val="2.8654184046726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47-49BB-8EE2-C3E77D1824DD}"/>
                </c:ext>
              </c:extLst>
            </c:dLbl>
            <c:dLbl>
              <c:idx val="14"/>
              <c:layout>
                <c:manualLayout>
                  <c:x val="0"/>
                  <c:y val="3.58177300584082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47-49BB-8EE2-C3E77D1824DD}"/>
                </c:ext>
              </c:extLst>
            </c:dLbl>
            <c:dLbl>
              <c:idx val="15"/>
              <c:layout>
                <c:manualLayout>
                  <c:x val="0"/>
                  <c:y val="2.149063803504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47-49BB-8EE2-C3E77D182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Sheet1!$A$47:$A$62</c:f>
              <c:strCache>
                <c:ptCount val="1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Aug</c:v>
                </c:pt>
                <c:pt idx="11">
                  <c:v>Sep</c:v>
                </c:pt>
                <c:pt idx="12">
                  <c:v>Oct</c:v>
                </c:pt>
                <c:pt idx="13">
                  <c:v>Nov</c:v>
                </c:pt>
                <c:pt idx="14">
                  <c:v>Dec</c:v>
                </c:pt>
                <c:pt idx="15">
                  <c:v>Jan</c:v>
                </c:pt>
              </c:strCache>
            </c:strRef>
          </c:cat>
          <c:val>
            <c:numRef>
              <c:f>Sheet1!$C$47:$C$62</c:f>
              <c:numCache>
                <c:formatCode>0%</c:formatCode>
                <c:ptCount val="16"/>
                <c:pt idx="0">
                  <c:v>0.95867768595041325</c:v>
                </c:pt>
                <c:pt idx="1">
                  <c:v>0.97948717948717945</c:v>
                </c:pt>
                <c:pt idx="2">
                  <c:v>0.99140893470790381</c:v>
                </c:pt>
                <c:pt idx="3">
                  <c:v>0.98611111111111116</c:v>
                </c:pt>
                <c:pt idx="4">
                  <c:v>0.98830409356725146</c:v>
                </c:pt>
                <c:pt idx="5">
                  <c:v>0.99423631123919309</c:v>
                </c:pt>
                <c:pt idx="6">
                  <c:v>0.99230769230769234</c:v>
                </c:pt>
                <c:pt idx="7">
                  <c:v>0.99506578947368418</c:v>
                </c:pt>
                <c:pt idx="8">
                  <c:v>0.9939613526570048</c:v>
                </c:pt>
                <c:pt idx="9">
                  <c:v>0.99372647427854455</c:v>
                </c:pt>
                <c:pt idx="10">
                  <c:v>0.99025974025974028</c:v>
                </c:pt>
                <c:pt idx="11">
                  <c:v>0.99669966996699666</c:v>
                </c:pt>
                <c:pt idx="12">
                  <c:v>0.99439775910364148</c:v>
                </c:pt>
                <c:pt idx="13">
                  <c:v>0.99593495934959353</c:v>
                </c:pt>
                <c:pt idx="14">
                  <c:v>0.99491094147582693</c:v>
                </c:pt>
                <c:pt idx="15">
                  <c:v>0.98283261802575106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7-49BB-8EE2-C3E77D182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631071"/>
        <c:axId val="2123628159"/>
      </c:barChart>
      <c:catAx>
        <c:axId val="212363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28159"/>
        <c:crosses val="autoZero"/>
        <c:auto val="1"/>
        <c:lblAlgn val="ctr"/>
        <c:lblOffset val="100"/>
        <c:noMultiLvlLbl val="0"/>
      </c:catAx>
      <c:valAx>
        <c:axId val="2123628159"/>
        <c:scaling>
          <c:orientation val="minMax"/>
          <c:max val="1"/>
          <c:min val="0.9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3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029852044497107"/>
          <c:y val="7.7375774837400019E-2"/>
          <c:w val="0.44619273191428399"/>
          <c:h val="0.118963734251379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Effort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AA-4E22-847E-9B078B55277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AA-4E22-847E-9B078B55277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AA-4E22-847E-9B078B5527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Sheet1!$A$65:$A$67</c:f>
              <c:strCache>
                <c:ptCount val="3"/>
                <c:pt idx="0">
                  <c:v>Ticket Handling</c:v>
                </c:pt>
                <c:pt idx="1">
                  <c:v>ASM Ticketing Tool</c:v>
                </c:pt>
                <c:pt idx="2">
                  <c:v>Application Hardening</c:v>
                </c:pt>
              </c:strCache>
            </c:strRef>
          </c:cat>
          <c:val>
            <c:numRef>
              <c:f>Sheet1!$B$65:$B$67</c:f>
              <c:numCache>
                <c:formatCode>General</c:formatCode>
                <c:ptCount val="3"/>
                <c:pt idx="0">
                  <c:v>70</c:v>
                </c:pt>
                <c:pt idx="1">
                  <c:v>25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AA-4E22-847E-9B078B552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1786325775474"/>
          <c:y val="0.28340627852280781"/>
          <c:w val="0.37990076450759863"/>
          <c:h val="0.523348372823961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8D91-BAE3-49AE-975F-DECCBB2DAE6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B8DE-B1D5-4B93-8A3F-2D2E821B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62901" y="355293"/>
            <a:ext cx="3887355" cy="8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7" y="12701"/>
            <a:ext cx="9751472" cy="60725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3" y="1325974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76" indent="-302660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089" indent="-222234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894" indent="-23493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34" indent="-23493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6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9337-D3D9-4F0C-A346-D9B97609B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5" y="1682500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7"/>
            <a:ext cx="170421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00B140"/>
                </a:solidFill>
              </a:rPr>
              <a:pPr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9210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7378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5488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9083" y="355293"/>
            <a:ext cx="3887355" cy="8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33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square">
            <a:noAutofit/>
          </a:bodyPr>
          <a:lstStyle>
            <a:lvl1pPr>
              <a:defRPr sz="2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2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50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068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2" y="6258181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3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3" y="365760"/>
            <a:ext cx="7673340" cy="487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60" y="6443918"/>
            <a:ext cx="304800" cy="164148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18160" y="6254496"/>
            <a:ext cx="1115568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8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813" y="3"/>
            <a:ext cx="10107305" cy="545911"/>
          </a:xfrm>
          <a:prstGeom prst="rect">
            <a:avLst/>
          </a:prstGeom>
        </p:spPr>
        <p:txBody>
          <a:bodyPr anchor="ctr"/>
          <a:lstStyle>
            <a:lvl1pPr>
              <a:defRPr sz="2600" b="0" i="0">
                <a:solidFill>
                  <a:schemeClr val="bg1"/>
                </a:solidFill>
                <a:latin typeface="Arial Regular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0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609585"/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pPr defTabSz="609585"/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pPr defTabSz="609585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609585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50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7" y="6322757"/>
            <a:ext cx="1385375" cy="297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0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t="34145" b="33753"/>
          <a:stretch/>
        </p:blipFill>
        <p:spPr>
          <a:xfrm>
            <a:off x="8354447" y="6235885"/>
            <a:ext cx="1779335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89" indent="-228589" algn="l" defTabSz="121911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73" indent="-228589" algn="l" defTabSz="121911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80" indent="-154509" algn="l" defTabSz="121911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61" indent="-230706" algn="l" defTabSz="121911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7" indent="-304776" algn="l" defTabSz="121911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6" algn="l" defTabSz="121911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6" algn="l" defTabSz="121911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6" algn="l" defTabSz="121911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80">
          <p15:clr>
            <a:srgbClr val="F26B43"/>
          </p15:clr>
        </p15:guide>
        <p15:guide id="3" pos="4140">
          <p15:clr>
            <a:srgbClr val="F26B43"/>
          </p15:clr>
        </p15:guide>
        <p15:guide id="4" orient="horz" pos="2241">
          <p15:clr>
            <a:srgbClr val="F26B43"/>
          </p15:clr>
        </p15:guide>
        <p15:guide id="5" orient="horz" pos="4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B107C8-DF00-45BD-8D5E-C6235DF77C49}"/>
              </a:ext>
            </a:extLst>
          </p:cNvPr>
          <p:cNvSpPr txBox="1">
            <a:spLocks/>
          </p:cNvSpPr>
          <p:nvPr/>
        </p:nvSpPr>
        <p:spPr>
          <a:xfrm>
            <a:off x="318014" y="54525"/>
            <a:ext cx="11180064" cy="2890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Areas - Recommendations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80821"/>
              </p:ext>
            </p:extLst>
          </p:nvPr>
        </p:nvGraphicFramePr>
        <p:xfrm>
          <a:off x="318013" y="455835"/>
          <a:ext cx="11693877" cy="57469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57051">
                  <a:extLst>
                    <a:ext uri="{9D8B030D-6E8A-4147-A177-3AD203B41FA5}">
                      <a16:colId xmlns:a16="http://schemas.microsoft.com/office/drawing/2014/main" val="123293212"/>
                    </a:ext>
                  </a:extLst>
                </a:gridCol>
                <a:gridCol w="3357051">
                  <a:extLst>
                    <a:ext uri="{9D8B030D-6E8A-4147-A177-3AD203B41FA5}">
                      <a16:colId xmlns:a16="http://schemas.microsoft.com/office/drawing/2014/main" val="2983728975"/>
                    </a:ext>
                  </a:extLst>
                </a:gridCol>
                <a:gridCol w="3456785">
                  <a:extLst>
                    <a:ext uri="{9D8B030D-6E8A-4147-A177-3AD203B41FA5}">
                      <a16:colId xmlns:a16="http://schemas.microsoft.com/office/drawing/2014/main" val="800530270"/>
                    </a:ext>
                  </a:extLst>
                </a:gridCol>
                <a:gridCol w="1522990">
                  <a:extLst>
                    <a:ext uri="{9D8B030D-6E8A-4147-A177-3AD203B41FA5}">
                      <a16:colId xmlns:a16="http://schemas.microsoft.com/office/drawing/2014/main" val="1058200791"/>
                    </a:ext>
                  </a:extLst>
                </a:gridCol>
              </a:tblGrid>
              <a:tr h="29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Pain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Additional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Additional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Reference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090"/>
                  </a:ext>
                </a:extLst>
              </a:tr>
              <a:tr h="1326839">
                <a:tc>
                  <a:txBody>
                    <a:bodyPr/>
                    <a:lstStyle/>
                    <a:p>
                      <a:pPr algn="l"/>
                      <a:r>
                        <a:rPr kumimoji="0" lang="en-US" sz="135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Absence of Single Point of Contact for </a:t>
                      </a:r>
                      <a:r>
                        <a:rPr kumimoji="0" lang="en-US" sz="135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Daily Governance</a:t>
                      </a:r>
                      <a:r>
                        <a:rPr kumimoji="0" lang="en-US" sz="135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&amp; Proactive </a:t>
                      </a:r>
                      <a:r>
                        <a:rPr kumimoji="0" lang="en-US" sz="135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Dedicated Service Delivery Manager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act as </a:t>
                      </a:r>
                      <a:r>
                        <a:rPr kumimoji="0" lang="en-US" sz="1200" b="0" i="1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SPOC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all customer interactions, to improve rigor in service delivery and bring in tighter governance.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A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(Location – Onshore;  Shift - Regular Business Hours)</a:t>
                      </a:r>
                    </a:p>
                    <a:p>
                      <a:pPr algn="l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Operate at the engagement level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Represent the Prod Support team at all necessary forums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Build </a:t>
                      </a:r>
                      <a:r>
                        <a:rPr kumimoji="0" lang="en-US" sz="12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collaboration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 between the teams to bring in synergy towards incident resolution, problem management &amp; Enhancements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CORE responsibilities for SDM included in slide#3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26428"/>
                  </a:ext>
                </a:extLst>
              </a:tr>
              <a:tr h="143228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5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Timeliness</a:t>
                      </a:r>
                      <a:r>
                        <a:rPr kumimoji="0" lang="en-US" sz="135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deliverables related non-ticketed activities - reporting &amp; other daily operational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Mutually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2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agreed upon cadence 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for hassle free adoption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Both Cognizant and CVS teams to follow established communication protocols and escalation channels.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Team to strive to meet the timelines and on exceptional basis notify in advance any cases that need timeline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91569"/>
                  </a:ext>
                </a:extLst>
              </a:tr>
              <a:tr h="143228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5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Undisrupted L0-L1.5 services (24*7)  -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5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“Eyes on  the Glass”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Operational staff required for the </a:t>
                      </a:r>
                      <a:r>
                        <a:rPr kumimoji="0" lang="en-US" sz="1200" b="0" i="1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24*7 monitoring &amp; L0-L1.5 support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- </a:t>
                      </a: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~9 FTEs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covering</a:t>
                      </a: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 shifts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 day 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A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2ON , 6+</a:t>
                      </a:r>
                      <a:r>
                        <a:rPr kumimoji="0" lang="en-US" sz="1200" b="1" i="1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OFF model with </a:t>
                      </a: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200" b="0" i="1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additional production support staff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help plan </a:t>
                      </a: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contingency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A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persons per shift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will help </a:t>
                      </a: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 critical situations handling capacity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service effectiveness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A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(Effort validation based on weekly ticket influx does not apply as the need is “Eyes on the Glass” coverage)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Services Scope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L0 - L1.5 Known Error Resolution / Batch monitoring / Mailbox &amp; Ticketing tool monitoring.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triage services for L2</a:t>
                      </a:r>
                      <a:endPara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A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Contingency resource to cover for Vacations/ PTOs/ Unplanned Leaves/ Attrition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MF trained PA level associate to be planned and will go through prescribed learning plan and on the job 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help bring back the rigor on non discretionary tasks once completely enabled </a:t>
                      </a:r>
                      <a:endParaRPr lang="en-US" sz="12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06706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72692"/>
              </p:ext>
            </p:extLst>
          </p:nvPr>
        </p:nvGraphicFramePr>
        <p:xfrm>
          <a:off x="10778837" y="255778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78837" y="255778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78289"/>
              </p:ext>
            </p:extLst>
          </p:nvPr>
        </p:nvGraphicFramePr>
        <p:xfrm>
          <a:off x="10878228" y="452715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8228" y="452715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6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3F6D-2C47-4AD1-BADC-619E347C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25" y="146419"/>
            <a:ext cx="4827258" cy="55871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Proposed Team Structure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5863" y="1489059"/>
            <a:ext cx="5614225" cy="4345683"/>
            <a:chOff x="293185" y="823476"/>
            <a:chExt cx="6653911" cy="53748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4DC463D-DA52-456C-9BDF-D39EC7302EC1}"/>
                </a:ext>
              </a:extLst>
            </p:cNvPr>
            <p:cNvSpPr txBox="1"/>
            <p:nvPr/>
          </p:nvSpPr>
          <p:spPr>
            <a:xfrm>
              <a:off x="293185" y="823476"/>
              <a:ext cx="1857251" cy="3266543"/>
            </a:xfrm>
            <a:prstGeom prst="rect">
              <a:avLst/>
            </a:prstGeom>
            <a:solidFill>
              <a:srgbClr val="C5E3F7"/>
            </a:solidFill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CVS HEALTH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D936B16-5A07-4799-97D8-A1ACD7377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797" y="2473626"/>
              <a:ext cx="601433" cy="614651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9C2AD3-F561-4AA2-9986-F32D90B72781}"/>
                </a:ext>
              </a:extLst>
            </p:cNvPr>
            <p:cNvSpPr/>
            <p:nvPr/>
          </p:nvSpPr>
          <p:spPr>
            <a:xfrm>
              <a:off x="2655384" y="2316100"/>
              <a:ext cx="4291712" cy="3882238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14FE1E5-93B0-412B-8CEE-04E43E8D36C4}"/>
                </a:ext>
              </a:extLst>
            </p:cNvPr>
            <p:cNvSpPr/>
            <p:nvPr/>
          </p:nvSpPr>
          <p:spPr>
            <a:xfrm>
              <a:off x="3027385" y="2470232"/>
              <a:ext cx="1621203" cy="3506885"/>
            </a:xfrm>
            <a:custGeom>
              <a:avLst/>
              <a:gdLst>
                <a:gd name="connsiteX0" fmla="*/ 0 w 2753206"/>
                <a:gd name="connsiteY0" fmla="*/ 275321 h 3329820"/>
                <a:gd name="connsiteX1" fmla="*/ 275321 w 2753206"/>
                <a:gd name="connsiteY1" fmla="*/ 0 h 3329820"/>
                <a:gd name="connsiteX2" fmla="*/ 2477885 w 2753206"/>
                <a:gd name="connsiteY2" fmla="*/ 0 h 3329820"/>
                <a:gd name="connsiteX3" fmla="*/ 2753206 w 2753206"/>
                <a:gd name="connsiteY3" fmla="*/ 275321 h 3329820"/>
                <a:gd name="connsiteX4" fmla="*/ 2753206 w 2753206"/>
                <a:gd name="connsiteY4" fmla="*/ 3054499 h 3329820"/>
                <a:gd name="connsiteX5" fmla="*/ 2477885 w 2753206"/>
                <a:gd name="connsiteY5" fmla="*/ 3329820 h 3329820"/>
                <a:gd name="connsiteX6" fmla="*/ 275321 w 2753206"/>
                <a:gd name="connsiteY6" fmla="*/ 3329820 h 3329820"/>
                <a:gd name="connsiteX7" fmla="*/ 0 w 2753206"/>
                <a:gd name="connsiteY7" fmla="*/ 3054499 h 3329820"/>
                <a:gd name="connsiteX8" fmla="*/ 0 w 2753206"/>
                <a:gd name="connsiteY8" fmla="*/ 275321 h 332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3206" h="3329820">
                  <a:moveTo>
                    <a:pt x="0" y="275321"/>
                  </a:moveTo>
                  <a:cubicBezTo>
                    <a:pt x="0" y="123265"/>
                    <a:pt x="123265" y="0"/>
                    <a:pt x="275321" y="0"/>
                  </a:cubicBezTo>
                  <a:lnTo>
                    <a:pt x="2477885" y="0"/>
                  </a:lnTo>
                  <a:cubicBezTo>
                    <a:pt x="2629941" y="0"/>
                    <a:pt x="2753206" y="123265"/>
                    <a:pt x="2753206" y="275321"/>
                  </a:cubicBezTo>
                  <a:lnTo>
                    <a:pt x="2753206" y="3054499"/>
                  </a:lnTo>
                  <a:cubicBezTo>
                    <a:pt x="2753206" y="3206555"/>
                    <a:pt x="2629941" y="3329820"/>
                    <a:pt x="2477885" y="3329820"/>
                  </a:cubicBezTo>
                  <a:lnTo>
                    <a:pt x="275321" y="3329820"/>
                  </a:lnTo>
                  <a:cubicBezTo>
                    <a:pt x="123265" y="3329820"/>
                    <a:pt x="0" y="3206555"/>
                    <a:pt x="0" y="3054499"/>
                  </a:cubicBezTo>
                  <a:lnTo>
                    <a:pt x="0" y="27532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070" tIns="179070" rIns="179070" bIns="2509944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810EC4-8C5C-4B8A-AD1B-ED544689C124}"/>
                </a:ext>
              </a:extLst>
            </p:cNvPr>
            <p:cNvSpPr/>
            <p:nvPr/>
          </p:nvSpPr>
          <p:spPr>
            <a:xfrm>
              <a:off x="3160207" y="4026231"/>
              <a:ext cx="1296963" cy="248748"/>
            </a:xfrm>
            <a:custGeom>
              <a:avLst/>
              <a:gdLst>
                <a:gd name="connsiteX0" fmla="*/ 0 w 2202565"/>
                <a:gd name="connsiteY0" fmla="*/ 31877 h 318770"/>
                <a:gd name="connsiteX1" fmla="*/ 31877 w 2202565"/>
                <a:gd name="connsiteY1" fmla="*/ 0 h 318770"/>
                <a:gd name="connsiteX2" fmla="*/ 2170688 w 2202565"/>
                <a:gd name="connsiteY2" fmla="*/ 0 h 318770"/>
                <a:gd name="connsiteX3" fmla="*/ 2202565 w 2202565"/>
                <a:gd name="connsiteY3" fmla="*/ 31877 h 318770"/>
                <a:gd name="connsiteX4" fmla="*/ 2202565 w 2202565"/>
                <a:gd name="connsiteY4" fmla="*/ 286893 h 318770"/>
                <a:gd name="connsiteX5" fmla="*/ 2170688 w 2202565"/>
                <a:gd name="connsiteY5" fmla="*/ 318770 h 318770"/>
                <a:gd name="connsiteX6" fmla="*/ 31877 w 2202565"/>
                <a:gd name="connsiteY6" fmla="*/ 318770 h 318770"/>
                <a:gd name="connsiteX7" fmla="*/ 0 w 2202565"/>
                <a:gd name="connsiteY7" fmla="*/ 286893 h 318770"/>
                <a:gd name="connsiteX8" fmla="*/ 0 w 2202565"/>
                <a:gd name="connsiteY8" fmla="*/ 31877 h 31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8770">
                  <a:moveTo>
                    <a:pt x="0" y="31877"/>
                  </a:moveTo>
                  <a:cubicBezTo>
                    <a:pt x="0" y="14272"/>
                    <a:pt x="14272" y="0"/>
                    <a:pt x="31877" y="0"/>
                  </a:cubicBezTo>
                  <a:lnTo>
                    <a:pt x="2170688" y="0"/>
                  </a:lnTo>
                  <a:cubicBezTo>
                    <a:pt x="2188293" y="0"/>
                    <a:pt x="2202565" y="14272"/>
                    <a:pt x="2202565" y="31877"/>
                  </a:cubicBezTo>
                  <a:lnTo>
                    <a:pt x="2202565" y="286893"/>
                  </a:lnTo>
                  <a:cubicBezTo>
                    <a:pt x="2202565" y="304498"/>
                    <a:pt x="2188293" y="318770"/>
                    <a:pt x="2170688" y="318770"/>
                  </a:cubicBezTo>
                  <a:lnTo>
                    <a:pt x="31877" y="318770"/>
                  </a:lnTo>
                  <a:cubicBezTo>
                    <a:pt x="14272" y="318770"/>
                    <a:pt x="0" y="304498"/>
                    <a:pt x="0" y="286893"/>
                  </a:cubicBezTo>
                  <a:lnTo>
                    <a:pt x="0" y="31877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16" tIns="41721" rIns="52516" bIns="4172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Satheesh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64BAB7-325D-45BC-AD33-69EE848710B0}"/>
                </a:ext>
              </a:extLst>
            </p:cNvPr>
            <p:cNvSpPr/>
            <p:nvPr/>
          </p:nvSpPr>
          <p:spPr>
            <a:xfrm>
              <a:off x="3160207" y="4534818"/>
              <a:ext cx="1296963" cy="248748"/>
            </a:xfrm>
            <a:custGeom>
              <a:avLst/>
              <a:gdLst>
                <a:gd name="connsiteX0" fmla="*/ 0 w 2202565"/>
                <a:gd name="connsiteY0" fmla="*/ 31877 h 318770"/>
                <a:gd name="connsiteX1" fmla="*/ 31877 w 2202565"/>
                <a:gd name="connsiteY1" fmla="*/ 0 h 318770"/>
                <a:gd name="connsiteX2" fmla="*/ 2170688 w 2202565"/>
                <a:gd name="connsiteY2" fmla="*/ 0 h 318770"/>
                <a:gd name="connsiteX3" fmla="*/ 2202565 w 2202565"/>
                <a:gd name="connsiteY3" fmla="*/ 31877 h 318770"/>
                <a:gd name="connsiteX4" fmla="*/ 2202565 w 2202565"/>
                <a:gd name="connsiteY4" fmla="*/ 286893 h 318770"/>
                <a:gd name="connsiteX5" fmla="*/ 2170688 w 2202565"/>
                <a:gd name="connsiteY5" fmla="*/ 318770 h 318770"/>
                <a:gd name="connsiteX6" fmla="*/ 31877 w 2202565"/>
                <a:gd name="connsiteY6" fmla="*/ 318770 h 318770"/>
                <a:gd name="connsiteX7" fmla="*/ 0 w 2202565"/>
                <a:gd name="connsiteY7" fmla="*/ 286893 h 318770"/>
                <a:gd name="connsiteX8" fmla="*/ 0 w 2202565"/>
                <a:gd name="connsiteY8" fmla="*/ 31877 h 31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8770">
                  <a:moveTo>
                    <a:pt x="0" y="31877"/>
                  </a:moveTo>
                  <a:cubicBezTo>
                    <a:pt x="0" y="14272"/>
                    <a:pt x="14272" y="0"/>
                    <a:pt x="31877" y="0"/>
                  </a:cubicBezTo>
                  <a:lnTo>
                    <a:pt x="2170688" y="0"/>
                  </a:lnTo>
                  <a:cubicBezTo>
                    <a:pt x="2188293" y="0"/>
                    <a:pt x="2202565" y="14272"/>
                    <a:pt x="2202565" y="31877"/>
                  </a:cubicBezTo>
                  <a:lnTo>
                    <a:pt x="2202565" y="286893"/>
                  </a:lnTo>
                  <a:cubicBezTo>
                    <a:pt x="2202565" y="304498"/>
                    <a:pt x="2188293" y="318770"/>
                    <a:pt x="2170688" y="318770"/>
                  </a:cubicBezTo>
                  <a:lnTo>
                    <a:pt x="31877" y="318770"/>
                  </a:lnTo>
                  <a:cubicBezTo>
                    <a:pt x="14272" y="318770"/>
                    <a:pt x="0" y="304498"/>
                    <a:pt x="0" y="286893"/>
                  </a:cubicBezTo>
                  <a:lnTo>
                    <a:pt x="0" y="31877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16" tIns="41721" rIns="52516" bIns="4172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Tanmay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54AD86-3B49-4CDB-BFD6-EFDD15A6005A}"/>
                </a:ext>
              </a:extLst>
            </p:cNvPr>
            <p:cNvSpPr/>
            <p:nvPr/>
          </p:nvSpPr>
          <p:spPr>
            <a:xfrm>
              <a:off x="4924982" y="2392328"/>
              <a:ext cx="1621203" cy="3584789"/>
            </a:xfrm>
            <a:custGeom>
              <a:avLst/>
              <a:gdLst>
                <a:gd name="connsiteX0" fmla="*/ 0 w 2753206"/>
                <a:gd name="connsiteY0" fmla="*/ 275321 h 3329820"/>
                <a:gd name="connsiteX1" fmla="*/ 275321 w 2753206"/>
                <a:gd name="connsiteY1" fmla="*/ 0 h 3329820"/>
                <a:gd name="connsiteX2" fmla="*/ 2477885 w 2753206"/>
                <a:gd name="connsiteY2" fmla="*/ 0 h 3329820"/>
                <a:gd name="connsiteX3" fmla="*/ 2753206 w 2753206"/>
                <a:gd name="connsiteY3" fmla="*/ 275321 h 3329820"/>
                <a:gd name="connsiteX4" fmla="*/ 2753206 w 2753206"/>
                <a:gd name="connsiteY4" fmla="*/ 3054499 h 3329820"/>
                <a:gd name="connsiteX5" fmla="*/ 2477885 w 2753206"/>
                <a:gd name="connsiteY5" fmla="*/ 3329820 h 3329820"/>
                <a:gd name="connsiteX6" fmla="*/ 275321 w 2753206"/>
                <a:gd name="connsiteY6" fmla="*/ 3329820 h 3329820"/>
                <a:gd name="connsiteX7" fmla="*/ 0 w 2753206"/>
                <a:gd name="connsiteY7" fmla="*/ 3054499 h 3329820"/>
                <a:gd name="connsiteX8" fmla="*/ 0 w 2753206"/>
                <a:gd name="connsiteY8" fmla="*/ 275321 h 332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3206" h="3329820">
                  <a:moveTo>
                    <a:pt x="0" y="275321"/>
                  </a:moveTo>
                  <a:cubicBezTo>
                    <a:pt x="0" y="123265"/>
                    <a:pt x="123265" y="0"/>
                    <a:pt x="275321" y="0"/>
                  </a:cubicBezTo>
                  <a:lnTo>
                    <a:pt x="2477885" y="0"/>
                  </a:lnTo>
                  <a:cubicBezTo>
                    <a:pt x="2629941" y="0"/>
                    <a:pt x="2753206" y="123265"/>
                    <a:pt x="2753206" y="275321"/>
                  </a:cubicBezTo>
                  <a:lnTo>
                    <a:pt x="2753206" y="3054499"/>
                  </a:lnTo>
                  <a:cubicBezTo>
                    <a:pt x="2753206" y="3206555"/>
                    <a:pt x="2629941" y="3329820"/>
                    <a:pt x="2477885" y="3329820"/>
                  </a:cubicBezTo>
                  <a:lnTo>
                    <a:pt x="275321" y="3329820"/>
                  </a:lnTo>
                  <a:cubicBezTo>
                    <a:pt x="123265" y="3329820"/>
                    <a:pt x="0" y="3206555"/>
                    <a:pt x="0" y="3054499"/>
                  </a:cubicBezTo>
                  <a:lnTo>
                    <a:pt x="0" y="27532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070" tIns="179070" rIns="179070" bIns="2509944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6FFF91E-3CFC-4362-94BD-5ED7D1079169}"/>
                </a:ext>
              </a:extLst>
            </p:cNvPr>
            <p:cNvSpPr/>
            <p:nvPr/>
          </p:nvSpPr>
          <p:spPr>
            <a:xfrm>
              <a:off x="5129803" y="3883313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Sasi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F9B7BA-59B6-442A-973D-E4BDBAD412F5}"/>
                </a:ext>
              </a:extLst>
            </p:cNvPr>
            <p:cNvSpPr/>
            <p:nvPr/>
          </p:nvSpPr>
          <p:spPr>
            <a:xfrm>
              <a:off x="5129803" y="4171159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Balaji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9A5376-9E1A-45C2-BE25-01F5D50EAF17}"/>
                </a:ext>
              </a:extLst>
            </p:cNvPr>
            <p:cNvSpPr/>
            <p:nvPr/>
          </p:nvSpPr>
          <p:spPr>
            <a:xfrm>
              <a:off x="5129803" y="4459003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Balamurugan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75CEF0-4C88-427B-9224-E5C0069AFA97}"/>
                </a:ext>
              </a:extLst>
            </p:cNvPr>
            <p:cNvSpPr/>
            <p:nvPr/>
          </p:nvSpPr>
          <p:spPr>
            <a:xfrm>
              <a:off x="5129803" y="4746849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Lakshmi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CF0E7E-CECE-4C24-BAFE-34580DE61AFC}"/>
                </a:ext>
              </a:extLst>
            </p:cNvPr>
            <p:cNvSpPr/>
            <p:nvPr/>
          </p:nvSpPr>
          <p:spPr>
            <a:xfrm>
              <a:off x="5129803" y="5034694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Mahi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0C20E1-1660-4C2C-9D5B-9024ED4B0ABD}"/>
                </a:ext>
              </a:extLst>
            </p:cNvPr>
            <p:cNvSpPr/>
            <p:nvPr/>
          </p:nvSpPr>
          <p:spPr>
            <a:xfrm>
              <a:off x="5129803" y="5322539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Karthik*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BF42A3A-3954-49FC-B6CD-6F908A0188A9}"/>
                </a:ext>
              </a:extLst>
            </p:cNvPr>
            <p:cNvSpPr/>
            <p:nvPr/>
          </p:nvSpPr>
          <p:spPr>
            <a:xfrm>
              <a:off x="2750035" y="3411561"/>
              <a:ext cx="226082" cy="13677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/>
                <a:t>3 Member Team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38F05C4-5602-431A-AC48-D3035C796680}"/>
                </a:ext>
              </a:extLst>
            </p:cNvPr>
            <p:cNvSpPr/>
            <p:nvPr/>
          </p:nvSpPr>
          <p:spPr>
            <a:xfrm>
              <a:off x="4711501" y="3411547"/>
              <a:ext cx="234211" cy="136773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/>
                <a:t>7 Member Team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2464984-AA8D-4EB9-BCEC-495346BE03F2}"/>
                </a:ext>
              </a:extLst>
            </p:cNvPr>
            <p:cNvSpPr/>
            <p:nvPr/>
          </p:nvSpPr>
          <p:spPr>
            <a:xfrm>
              <a:off x="5129260" y="5610385"/>
              <a:ext cx="1296963" cy="249465"/>
            </a:xfrm>
            <a:custGeom>
              <a:avLst/>
              <a:gdLst>
                <a:gd name="connsiteX0" fmla="*/ 0 w 2202565"/>
                <a:gd name="connsiteY0" fmla="*/ 31969 h 319690"/>
                <a:gd name="connsiteX1" fmla="*/ 31969 w 2202565"/>
                <a:gd name="connsiteY1" fmla="*/ 0 h 319690"/>
                <a:gd name="connsiteX2" fmla="*/ 2170596 w 2202565"/>
                <a:gd name="connsiteY2" fmla="*/ 0 h 319690"/>
                <a:gd name="connsiteX3" fmla="*/ 2202565 w 2202565"/>
                <a:gd name="connsiteY3" fmla="*/ 31969 h 319690"/>
                <a:gd name="connsiteX4" fmla="*/ 2202565 w 2202565"/>
                <a:gd name="connsiteY4" fmla="*/ 287721 h 319690"/>
                <a:gd name="connsiteX5" fmla="*/ 2170596 w 2202565"/>
                <a:gd name="connsiteY5" fmla="*/ 319690 h 319690"/>
                <a:gd name="connsiteX6" fmla="*/ 31969 w 2202565"/>
                <a:gd name="connsiteY6" fmla="*/ 319690 h 319690"/>
                <a:gd name="connsiteX7" fmla="*/ 0 w 2202565"/>
                <a:gd name="connsiteY7" fmla="*/ 287721 h 319690"/>
                <a:gd name="connsiteX8" fmla="*/ 0 w 2202565"/>
                <a:gd name="connsiteY8" fmla="*/ 31969 h 31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9690">
                  <a:moveTo>
                    <a:pt x="0" y="31969"/>
                  </a:moveTo>
                  <a:cubicBezTo>
                    <a:pt x="0" y="14313"/>
                    <a:pt x="14313" y="0"/>
                    <a:pt x="31969" y="0"/>
                  </a:cubicBezTo>
                  <a:lnTo>
                    <a:pt x="2170596" y="0"/>
                  </a:lnTo>
                  <a:cubicBezTo>
                    <a:pt x="2188252" y="0"/>
                    <a:pt x="2202565" y="14313"/>
                    <a:pt x="2202565" y="31969"/>
                  </a:cubicBezTo>
                  <a:lnTo>
                    <a:pt x="2202565" y="287721"/>
                  </a:lnTo>
                  <a:cubicBezTo>
                    <a:pt x="2202565" y="305377"/>
                    <a:pt x="2188252" y="319690"/>
                    <a:pt x="2170596" y="319690"/>
                  </a:cubicBezTo>
                  <a:lnTo>
                    <a:pt x="31969" y="319690"/>
                  </a:lnTo>
                  <a:cubicBezTo>
                    <a:pt x="14313" y="319690"/>
                    <a:pt x="0" y="305377"/>
                    <a:pt x="0" y="287721"/>
                  </a:cubicBezTo>
                  <a:lnTo>
                    <a:pt x="0" y="31969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43" tIns="41748" rIns="52543" bIns="4174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TBD</a:t>
              </a:r>
              <a:endParaRPr lang="en-US" sz="800" kern="12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607196-8135-4103-96FB-B94909743C69}"/>
                </a:ext>
              </a:extLst>
            </p:cNvPr>
            <p:cNvSpPr/>
            <p:nvPr/>
          </p:nvSpPr>
          <p:spPr>
            <a:xfrm>
              <a:off x="3160206" y="2541618"/>
              <a:ext cx="1296963" cy="446812"/>
            </a:xfrm>
            <a:custGeom>
              <a:avLst/>
              <a:gdLst>
                <a:gd name="connsiteX0" fmla="*/ 0 w 2202565"/>
                <a:gd name="connsiteY0" fmla="*/ 31877 h 318770"/>
                <a:gd name="connsiteX1" fmla="*/ 31877 w 2202565"/>
                <a:gd name="connsiteY1" fmla="*/ 0 h 318770"/>
                <a:gd name="connsiteX2" fmla="*/ 2170688 w 2202565"/>
                <a:gd name="connsiteY2" fmla="*/ 0 h 318770"/>
                <a:gd name="connsiteX3" fmla="*/ 2202565 w 2202565"/>
                <a:gd name="connsiteY3" fmla="*/ 31877 h 318770"/>
                <a:gd name="connsiteX4" fmla="*/ 2202565 w 2202565"/>
                <a:gd name="connsiteY4" fmla="*/ 286893 h 318770"/>
                <a:gd name="connsiteX5" fmla="*/ 2170688 w 2202565"/>
                <a:gd name="connsiteY5" fmla="*/ 318770 h 318770"/>
                <a:gd name="connsiteX6" fmla="*/ 31877 w 2202565"/>
                <a:gd name="connsiteY6" fmla="*/ 318770 h 318770"/>
                <a:gd name="connsiteX7" fmla="*/ 0 w 2202565"/>
                <a:gd name="connsiteY7" fmla="*/ 286893 h 318770"/>
                <a:gd name="connsiteX8" fmla="*/ 0 w 2202565"/>
                <a:gd name="connsiteY8" fmla="*/ 31877 h 31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8770">
                  <a:moveTo>
                    <a:pt x="0" y="31877"/>
                  </a:moveTo>
                  <a:cubicBezTo>
                    <a:pt x="0" y="14272"/>
                    <a:pt x="14272" y="0"/>
                    <a:pt x="31877" y="0"/>
                  </a:cubicBezTo>
                  <a:lnTo>
                    <a:pt x="2170688" y="0"/>
                  </a:lnTo>
                  <a:cubicBezTo>
                    <a:pt x="2188293" y="0"/>
                    <a:pt x="2202565" y="14272"/>
                    <a:pt x="2202565" y="31877"/>
                  </a:cubicBezTo>
                  <a:lnTo>
                    <a:pt x="2202565" y="286893"/>
                  </a:lnTo>
                  <a:cubicBezTo>
                    <a:pt x="2202565" y="304498"/>
                    <a:pt x="2188293" y="318770"/>
                    <a:pt x="2170688" y="318770"/>
                  </a:cubicBezTo>
                  <a:lnTo>
                    <a:pt x="31877" y="318770"/>
                  </a:lnTo>
                  <a:cubicBezTo>
                    <a:pt x="14272" y="318770"/>
                    <a:pt x="0" y="304498"/>
                    <a:pt x="0" y="286893"/>
                  </a:cubicBezTo>
                  <a:lnTo>
                    <a:pt x="0" y="31877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16" tIns="41721" rIns="52516" bIns="41721" numCol="1" spcCol="1270" anchor="ctr" anchorCtr="0">
              <a:sp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Service Delivery Manager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BD9A3B-9E46-49AA-848F-E6D0F2C5464F}"/>
                </a:ext>
              </a:extLst>
            </p:cNvPr>
            <p:cNvSpPr txBox="1"/>
            <p:nvPr/>
          </p:nvSpPr>
          <p:spPr>
            <a:xfrm>
              <a:off x="4606042" y="5993072"/>
              <a:ext cx="2317829" cy="190333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b="1" dirty="0">
                  <a:solidFill>
                    <a:schemeClr val="tx2"/>
                  </a:solidFill>
                </a:rPr>
                <a:t>Retail Production Support Team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1F4F553-3D1A-4A67-A93E-FC21E6E87A02}"/>
                </a:ext>
              </a:extLst>
            </p:cNvPr>
            <p:cNvCxnSpPr>
              <a:cxnSpLocks/>
            </p:cNvCxnSpPr>
            <p:nvPr/>
          </p:nvCxnSpPr>
          <p:spPr>
            <a:xfrm>
              <a:off x="6780002" y="2757429"/>
              <a:ext cx="0" cy="2960653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84AF985-23B0-467D-A18C-D929AAD4AD94}"/>
                </a:ext>
              </a:extLst>
            </p:cNvPr>
            <p:cNvCxnSpPr>
              <a:cxnSpLocks/>
            </p:cNvCxnSpPr>
            <p:nvPr/>
          </p:nvCxnSpPr>
          <p:spPr>
            <a:xfrm>
              <a:off x="6434484" y="3978098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794A9A4-AFE8-4EAE-AE8F-0984E1B28316}"/>
                </a:ext>
              </a:extLst>
            </p:cNvPr>
            <p:cNvCxnSpPr>
              <a:cxnSpLocks/>
            </p:cNvCxnSpPr>
            <p:nvPr/>
          </p:nvCxnSpPr>
          <p:spPr>
            <a:xfrm>
              <a:off x="6434484" y="4287871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6941847-28D7-4452-B078-3846766C55C2}"/>
                </a:ext>
              </a:extLst>
            </p:cNvPr>
            <p:cNvCxnSpPr>
              <a:cxnSpLocks/>
            </p:cNvCxnSpPr>
            <p:nvPr/>
          </p:nvCxnSpPr>
          <p:spPr>
            <a:xfrm>
              <a:off x="6434484" y="4575957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8C431C0-4112-4C5D-99D6-15190C10F61B}"/>
                </a:ext>
              </a:extLst>
            </p:cNvPr>
            <p:cNvCxnSpPr>
              <a:cxnSpLocks/>
            </p:cNvCxnSpPr>
            <p:nvPr/>
          </p:nvCxnSpPr>
          <p:spPr>
            <a:xfrm>
              <a:off x="6434484" y="4870524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374C3FF-A601-473F-9B07-21B6800AB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34484" y="5153469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3CAB5B-842C-4DCF-91AC-95E16A898A1B}"/>
                </a:ext>
              </a:extLst>
            </p:cNvPr>
            <p:cNvCxnSpPr>
              <a:cxnSpLocks/>
            </p:cNvCxnSpPr>
            <p:nvPr/>
          </p:nvCxnSpPr>
          <p:spPr>
            <a:xfrm>
              <a:off x="6434484" y="5441583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A1F2DBF-52D0-4BCD-B595-5426848B2B05}"/>
                </a:ext>
              </a:extLst>
            </p:cNvPr>
            <p:cNvCxnSpPr>
              <a:cxnSpLocks/>
            </p:cNvCxnSpPr>
            <p:nvPr/>
          </p:nvCxnSpPr>
          <p:spPr>
            <a:xfrm>
              <a:off x="4456483" y="2757429"/>
              <a:ext cx="2323519" cy="6875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BF1559A-36D3-435D-A989-7622E9E7F06E}"/>
                </a:ext>
              </a:extLst>
            </p:cNvPr>
            <p:cNvCxnSpPr>
              <a:cxnSpLocks/>
            </p:cNvCxnSpPr>
            <p:nvPr/>
          </p:nvCxnSpPr>
          <p:spPr>
            <a:xfrm>
              <a:off x="4592614" y="2757429"/>
              <a:ext cx="0" cy="1930067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DE2C582-8525-490E-A65F-9AB3856BDAEE}"/>
                </a:ext>
              </a:extLst>
            </p:cNvPr>
            <p:cNvCxnSpPr>
              <a:cxnSpLocks/>
            </p:cNvCxnSpPr>
            <p:nvPr/>
          </p:nvCxnSpPr>
          <p:spPr>
            <a:xfrm>
              <a:off x="4463440" y="4126222"/>
              <a:ext cx="129174" cy="0"/>
            </a:xfrm>
            <a:prstGeom prst="line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BA7FFF2-B609-439D-B10C-2667656CCE7E}"/>
                </a:ext>
              </a:extLst>
            </p:cNvPr>
            <p:cNvCxnSpPr>
              <a:cxnSpLocks/>
            </p:cNvCxnSpPr>
            <p:nvPr/>
          </p:nvCxnSpPr>
          <p:spPr>
            <a:xfrm>
              <a:off x="4456483" y="4670431"/>
              <a:ext cx="129174" cy="0"/>
            </a:xfrm>
            <a:prstGeom prst="line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6069D5-7F67-4E3F-9547-9369735E5C8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669" y="5718082"/>
              <a:ext cx="345518" cy="0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0C418014-5E90-47EB-A275-42DA36D79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797" y="1145238"/>
              <a:ext cx="601433" cy="614651"/>
            </a:xfrm>
            <a:prstGeom prst="rect">
              <a:avLst/>
            </a:prstGeom>
          </p:spPr>
        </p:pic>
        <p:sp>
          <p:nvSpPr>
            <p:cNvPr id="120" name="Arrow: Up-Down 119">
              <a:extLst>
                <a:ext uri="{FF2B5EF4-FFF2-40B4-BE49-F238E27FC236}">
                  <a16:creationId xmlns:a16="http://schemas.microsoft.com/office/drawing/2014/main" id="{6ADF2814-8C9B-4BEE-B243-27FEFF8A8452}"/>
                </a:ext>
              </a:extLst>
            </p:cNvPr>
            <p:cNvSpPr/>
            <p:nvPr/>
          </p:nvSpPr>
          <p:spPr>
            <a:xfrm>
              <a:off x="1085837" y="1916724"/>
              <a:ext cx="291546" cy="396305"/>
            </a:xfrm>
            <a:prstGeom prst="up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502027-0AAF-4759-AF67-34720CA7EFB0}"/>
                </a:ext>
              </a:extLst>
            </p:cNvPr>
            <p:cNvSpPr txBox="1"/>
            <p:nvPr/>
          </p:nvSpPr>
          <p:spPr>
            <a:xfrm>
              <a:off x="1055097" y="3123012"/>
              <a:ext cx="277320" cy="18466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32546E5-4461-4F7E-BF9F-23F0F9B0E475}"/>
                </a:ext>
              </a:extLst>
            </p:cNvPr>
            <p:cNvSpPr txBox="1"/>
            <p:nvPr/>
          </p:nvSpPr>
          <p:spPr>
            <a:xfrm>
              <a:off x="774571" y="902680"/>
              <a:ext cx="837280" cy="18466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724231B-1F12-4B41-A505-30A76099E138}"/>
                </a:ext>
              </a:extLst>
            </p:cNvPr>
            <p:cNvSpPr/>
            <p:nvPr/>
          </p:nvSpPr>
          <p:spPr>
            <a:xfrm>
              <a:off x="2647977" y="827956"/>
              <a:ext cx="4290620" cy="143115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3BB21DF-5745-4897-9A30-4CBC4C24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657" y="1155463"/>
              <a:ext cx="601433" cy="614651"/>
            </a:xfrm>
            <a:prstGeom prst="rect">
              <a:avLst/>
            </a:prstGeom>
          </p:spPr>
        </p:pic>
        <p:sp>
          <p:nvSpPr>
            <p:cNvPr id="133" name="Arrow: Up-Down 132">
              <a:extLst>
                <a:ext uri="{FF2B5EF4-FFF2-40B4-BE49-F238E27FC236}">
                  <a16:creationId xmlns:a16="http://schemas.microsoft.com/office/drawing/2014/main" id="{EB02DFEA-3E39-4C86-9104-4E86CC567F6E}"/>
                </a:ext>
              </a:extLst>
            </p:cNvPr>
            <p:cNvSpPr/>
            <p:nvPr/>
          </p:nvSpPr>
          <p:spPr>
            <a:xfrm rot="5400000">
              <a:off x="2253435" y="1254411"/>
              <a:ext cx="291546" cy="396305"/>
            </a:xfrm>
            <a:prstGeom prst="up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8ADACAF-29EC-46D4-94ED-A619063047DB}"/>
                </a:ext>
              </a:extLst>
            </p:cNvPr>
            <p:cNvSpPr txBox="1"/>
            <p:nvPr/>
          </p:nvSpPr>
          <p:spPr>
            <a:xfrm>
              <a:off x="2750035" y="859786"/>
              <a:ext cx="867324" cy="26646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Cognizant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D89529B-FA37-493E-9045-C54E1EA63397}"/>
                </a:ext>
              </a:extLst>
            </p:cNvPr>
            <p:cNvSpPr txBox="1"/>
            <p:nvPr/>
          </p:nvSpPr>
          <p:spPr>
            <a:xfrm>
              <a:off x="5411522" y="1362410"/>
              <a:ext cx="1014701" cy="153889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Leadership Support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90C0219-CE01-484C-88E0-85F7F9E34122}"/>
                </a:ext>
              </a:extLst>
            </p:cNvPr>
            <p:cNvCxnSpPr>
              <a:cxnSpLocks/>
            </p:cNvCxnSpPr>
            <p:nvPr/>
          </p:nvCxnSpPr>
          <p:spPr>
            <a:xfrm>
              <a:off x="4886373" y="1782504"/>
              <a:ext cx="0" cy="815957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ECF4A70-C39D-4C05-B09C-C243F1460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6483" y="2608673"/>
              <a:ext cx="429890" cy="1848"/>
            </a:xfrm>
            <a:prstGeom prst="line">
              <a:avLst/>
            </a:prstGeom>
            <a:ln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809916B-3F55-4955-8BA6-07A792C19C7F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29" y="2757430"/>
              <a:ext cx="1636617" cy="0"/>
            </a:xfrm>
            <a:prstGeom prst="line">
              <a:avLst/>
            </a:prstGeom>
            <a:ln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Arrow: Up-Down 157">
              <a:extLst>
                <a:ext uri="{FF2B5EF4-FFF2-40B4-BE49-F238E27FC236}">
                  <a16:creationId xmlns:a16="http://schemas.microsoft.com/office/drawing/2014/main" id="{0AADBAE3-12D6-42C5-95D2-F75EEB682B38}"/>
                </a:ext>
              </a:extLst>
            </p:cNvPr>
            <p:cNvSpPr/>
            <p:nvPr/>
          </p:nvSpPr>
          <p:spPr>
            <a:xfrm rot="5400000">
              <a:off x="422043" y="4913767"/>
              <a:ext cx="203626" cy="333959"/>
            </a:xfrm>
            <a:prstGeom prst="up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1032B5B-3DE1-4325-B248-B82A189C6E83}"/>
                </a:ext>
              </a:extLst>
            </p:cNvPr>
            <p:cNvSpPr txBox="1"/>
            <p:nvPr/>
          </p:nvSpPr>
          <p:spPr>
            <a:xfrm>
              <a:off x="863993" y="4942246"/>
              <a:ext cx="1074012" cy="1692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Escalation Channel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EBA9B50-AD65-4068-A5CC-00F4F5C53BDF}"/>
                </a:ext>
              </a:extLst>
            </p:cNvPr>
            <p:cNvSpPr/>
            <p:nvPr/>
          </p:nvSpPr>
          <p:spPr>
            <a:xfrm>
              <a:off x="371644" y="5313515"/>
              <a:ext cx="319191" cy="324775"/>
            </a:xfrm>
            <a:custGeom>
              <a:avLst/>
              <a:gdLst>
                <a:gd name="connsiteX0" fmla="*/ 0 w 2202565"/>
                <a:gd name="connsiteY0" fmla="*/ 31877 h 318770"/>
                <a:gd name="connsiteX1" fmla="*/ 31877 w 2202565"/>
                <a:gd name="connsiteY1" fmla="*/ 0 h 318770"/>
                <a:gd name="connsiteX2" fmla="*/ 2170688 w 2202565"/>
                <a:gd name="connsiteY2" fmla="*/ 0 h 318770"/>
                <a:gd name="connsiteX3" fmla="*/ 2202565 w 2202565"/>
                <a:gd name="connsiteY3" fmla="*/ 31877 h 318770"/>
                <a:gd name="connsiteX4" fmla="*/ 2202565 w 2202565"/>
                <a:gd name="connsiteY4" fmla="*/ 286893 h 318770"/>
                <a:gd name="connsiteX5" fmla="*/ 2170688 w 2202565"/>
                <a:gd name="connsiteY5" fmla="*/ 318770 h 318770"/>
                <a:gd name="connsiteX6" fmla="*/ 31877 w 2202565"/>
                <a:gd name="connsiteY6" fmla="*/ 318770 h 318770"/>
                <a:gd name="connsiteX7" fmla="*/ 0 w 2202565"/>
                <a:gd name="connsiteY7" fmla="*/ 286893 h 318770"/>
                <a:gd name="connsiteX8" fmla="*/ 0 w 2202565"/>
                <a:gd name="connsiteY8" fmla="*/ 31877 h 31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8770">
                  <a:moveTo>
                    <a:pt x="0" y="31877"/>
                  </a:moveTo>
                  <a:cubicBezTo>
                    <a:pt x="0" y="14272"/>
                    <a:pt x="14272" y="0"/>
                    <a:pt x="31877" y="0"/>
                  </a:cubicBezTo>
                  <a:lnTo>
                    <a:pt x="2170688" y="0"/>
                  </a:lnTo>
                  <a:cubicBezTo>
                    <a:pt x="2188293" y="0"/>
                    <a:pt x="2202565" y="14272"/>
                    <a:pt x="2202565" y="31877"/>
                  </a:cubicBezTo>
                  <a:lnTo>
                    <a:pt x="2202565" y="286893"/>
                  </a:lnTo>
                  <a:cubicBezTo>
                    <a:pt x="2202565" y="304498"/>
                    <a:pt x="2188293" y="318770"/>
                    <a:pt x="2170688" y="318770"/>
                  </a:cubicBezTo>
                  <a:lnTo>
                    <a:pt x="31877" y="318770"/>
                  </a:lnTo>
                  <a:cubicBezTo>
                    <a:pt x="14272" y="318770"/>
                    <a:pt x="0" y="304498"/>
                    <a:pt x="0" y="286893"/>
                  </a:cubicBezTo>
                  <a:lnTo>
                    <a:pt x="0" y="31877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16" tIns="41721" rIns="52516" bIns="4172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BEB64C8-56A2-4E0D-9F08-137F768DF8CF}"/>
                </a:ext>
              </a:extLst>
            </p:cNvPr>
            <p:cNvSpPr txBox="1"/>
            <p:nvPr/>
          </p:nvSpPr>
          <p:spPr>
            <a:xfrm>
              <a:off x="890029" y="5334996"/>
              <a:ext cx="1320874" cy="1692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 Billable Role</a:t>
              </a: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E691C9F-E2B5-4629-B690-4DFAAD577AFB}"/>
                </a:ext>
              </a:extLst>
            </p:cNvPr>
            <p:cNvSpPr/>
            <p:nvPr/>
          </p:nvSpPr>
          <p:spPr>
            <a:xfrm>
              <a:off x="371645" y="5806447"/>
              <a:ext cx="320540" cy="324775"/>
            </a:xfrm>
            <a:custGeom>
              <a:avLst/>
              <a:gdLst>
                <a:gd name="connsiteX0" fmla="*/ 0 w 2202565"/>
                <a:gd name="connsiteY0" fmla="*/ 31877 h 318770"/>
                <a:gd name="connsiteX1" fmla="*/ 31877 w 2202565"/>
                <a:gd name="connsiteY1" fmla="*/ 0 h 318770"/>
                <a:gd name="connsiteX2" fmla="*/ 2170688 w 2202565"/>
                <a:gd name="connsiteY2" fmla="*/ 0 h 318770"/>
                <a:gd name="connsiteX3" fmla="*/ 2202565 w 2202565"/>
                <a:gd name="connsiteY3" fmla="*/ 31877 h 318770"/>
                <a:gd name="connsiteX4" fmla="*/ 2202565 w 2202565"/>
                <a:gd name="connsiteY4" fmla="*/ 286893 h 318770"/>
                <a:gd name="connsiteX5" fmla="*/ 2170688 w 2202565"/>
                <a:gd name="connsiteY5" fmla="*/ 318770 h 318770"/>
                <a:gd name="connsiteX6" fmla="*/ 31877 w 2202565"/>
                <a:gd name="connsiteY6" fmla="*/ 318770 h 318770"/>
                <a:gd name="connsiteX7" fmla="*/ 0 w 2202565"/>
                <a:gd name="connsiteY7" fmla="*/ 286893 h 318770"/>
                <a:gd name="connsiteX8" fmla="*/ 0 w 2202565"/>
                <a:gd name="connsiteY8" fmla="*/ 31877 h 31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565" h="318770">
                  <a:moveTo>
                    <a:pt x="0" y="31877"/>
                  </a:moveTo>
                  <a:cubicBezTo>
                    <a:pt x="0" y="14272"/>
                    <a:pt x="14272" y="0"/>
                    <a:pt x="31877" y="0"/>
                  </a:cubicBezTo>
                  <a:lnTo>
                    <a:pt x="2170688" y="0"/>
                  </a:lnTo>
                  <a:cubicBezTo>
                    <a:pt x="2188293" y="0"/>
                    <a:pt x="2202565" y="14272"/>
                    <a:pt x="2202565" y="31877"/>
                  </a:cubicBezTo>
                  <a:lnTo>
                    <a:pt x="2202565" y="286893"/>
                  </a:lnTo>
                  <a:cubicBezTo>
                    <a:pt x="2202565" y="304498"/>
                    <a:pt x="2188293" y="318770"/>
                    <a:pt x="2170688" y="318770"/>
                  </a:cubicBezTo>
                  <a:lnTo>
                    <a:pt x="31877" y="318770"/>
                  </a:lnTo>
                  <a:cubicBezTo>
                    <a:pt x="14272" y="318770"/>
                    <a:pt x="0" y="304498"/>
                    <a:pt x="0" y="286893"/>
                  </a:cubicBezTo>
                  <a:lnTo>
                    <a:pt x="0" y="31877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516" tIns="41721" rIns="52516" bIns="4172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9363C7F-A569-497D-9244-8C9FF12CEBF5}"/>
                </a:ext>
              </a:extLst>
            </p:cNvPr>
            <p:cNvSpPr txBox="1"/>
            <p:nvPr/>
          </p:nvSpPr>
          <p:spPr>
            <a:xfrm>
              <a:off x="900605" y="5820721"/>
              <a:ext cx="828753" cy="1692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Baseline Team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70F933-E44E-408F-9848-36F8726C59E4}"/>
              </a:ext>
            </a:extLst>
          </p:cNvPr>
          <p:cNvSpPr txBox="1"/>
          <p:nvPr/>
        </p:nvSpPr>
        <p:spPr>
          <a:xfrm>
            <a:off x="2656870" y="3400193"/>
            <a:ext cx="116948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Onshore Team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A5DD1A-AEBB-48DF-8186-92C5EB34FDF6}"/>
              </a:ext>
            </a:extLst>
          </p:cNvPr>
          <p:cNvSpPr txBox="1"/>
          <p:nvPr/>
        </p:nvSpPr>
        <p:spPr>
          <a:xfrm>
            <a:off x="4272434" y="3380302"/>
            <a:ext cx="119667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 err="1">
                <a:solidFill>
                  <a:schemeClr val="tx2"/>
                </a:solidFill>
              </a:rPr>
              <a:t>OffShore</a:t>
            </a:r>
            <a:r>
              <a:rPr lang="en-US" sz="1400" dirty="0">
                <a:solidFill>
                  <a:schemeClr val="tx2"/>
                </a:solidFill>
              </a:rPr>
              <a:t> Team</a:t>
            </a: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D4B9D0E2-90E3-4F6F-BF9E-4706AC892D60}"/>
              </a:ext>
            </a:extLst>
          </p:cNvPr>
          <p:cNvSpPr/>
          <p:nvPr/>
        </p:nvSpPr>
        <p:spPr>
          <a:xfrm>
            <a:off x="6389452" y="868017"/>
            <a:ext cx="5546685" cy="515194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1" defTabSz="685800"/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Service</a:t>
            </a:r>
            <a:r>
              <a:rPr kumimoji="0" lang="en-US" sz="9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Delivery Manager – CORE Responsibilities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Act as </a:t>
            </a: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 pitchFamily="34" charset="0"/>
              </a:rPr>
              <a:t>Single Point of Contact</a:t>
            </a: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between CVS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Health Management , Cognizant Management and Support staff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Plan for </a:t>
            </a: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Critical time support 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and ensure the cadence &amp; </a:t>
            </a: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KPI adherence adopting SOPs 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and engaging App team POCs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Build </a:t>
            </a: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 pitchFamily="34" charset="0"/>
              </a:rPr>
              <a:t>collaboration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between the teams to bring in synergy towards incident resolution, problem management for P1/P2 incidents &amp; Enhancements 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Have the teams equipped on a </a:t>
            </a:r>
            <a:r>
              <a:rPr kumimoji="0" lang="en-US" sz="900" b="0" i="0" u="sng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 pitchFamily="34" charset="0"/>
              </a:rPr>
              <a:t>pro-active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basis to mitigate the risks. Ensures effective communications are in place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Knowledge Management and plan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for regular </a:t>
            </a:r>
            <a:r>
              <a:rPr kumimoji="0" lang="en-US" sz="900" b="0" i="0" u="sng" strike="noStrike" kern="0" cap="none" spc="0" normalizeH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 pitchFamily="34" charset="0"/>
              </a:rPr>
              <a:t>maintenance of SOPs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. Plan as appropriate when job inventory in scope for support changes considerably.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rgbClr val="9900CC"/>
                </a:solidFill>
                <a:latin typeface="Calibri" panose="020F0502020204030204" pitchFamily="34" charset="0"/>
              </a:rPr>
              <a:t>Measure plan of action for the improvement areas, identify the possible solutions and provide periodical status on these actions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rgbClr val="9900CC"/>
                </a:solidFill>
                <a:latin typeface="Calibri" panose="020F0502020204030204" pitchFamily="34" charset="0"/>
              </a:rPr>
              <a:t>Set the quarterly learning goals on a resource level and ensure learning goals are completed on time.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Guide team to identify automation and process improvements. Review and role-out enhanced processes in terms of tickets analysis and bring in </a:t>
            </a: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improvements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 towards inflow reduction &amp; resolution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Resource level support in terms of </a:t>
            </a: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people management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, guidance, motivation &amp; enable them to perform better 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Provide required Support and actionize requests on any resource additions or replacements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Prepare artifacts and handle the </a:t>
            </a: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Governance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 cadence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Plan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 for non discretionary items based on bandwidth available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Review </a:t>
            </a:r>
            <a:r>
              <a:rPr lang="en-US" sz="900" strike="sngStrike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ticket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900" kern="0" dirty="0">
                <a:solidFill>
                  <a:srgbClr val="9900CC"/>
                </a:solidFill>
                <a:latin typeface="Calibri" panose="020F0502020204030204" pitchFamily="34" charset="0"/>
              </a:rPr>
              <a:t>discretionary items 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back logs with individual teams &amp; work on a schedule for earlier closure </a:t>
            </a: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leveraging SME 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support</a:t>
            </a:r>
          </a:p>
          <a:p>
            <a:pPr lvl="1" defTabSz="685800"/>
            <a:endParaRPr lang="en-US" sz="900" kern="0" dirty="0">
              <a:solidFill>
                <a:schemeClr val="accent2">
                  <a:lumMod val="90000"/>
                  <a:lumOff val="10000"/>
                </a:schemeClr>
              </a:solidFill>
              <a:latin typeface="Calibri" panose="020F0502020204030204" pitchFamily="34" charset="0"/>
            </a:endParaRPr>
          </a:p>
          <a:p>
            <a:pPr lvl="1" defTabSz="685800"/>
            <a:r>
              <a:rPr lang="en-US" sz="9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Production Support Analyst – CORE Responsibilities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Alert/Job Monitoring, Mailbox Monitoring, Reporting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Known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Incident Resolution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First Line Support (Logging, Triaging)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u="sng" kern="0" dirty="0">
                <a:solidFill>
                  <a:srgbClr val="009900"/>
                </a:solidFill>
                <a:latin typeface="Calibri" panose="020F0502020204030204" pitchFamily="34" charset="0"/>
              </a:rPr>
              <a:t>Escalate</a:t>
            </a:r>
            <a:r>
              <a:rPr lang="en-US" sz="900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Calibri" panose="020F0502020204030204" pitchFamily="34" charset="0"/>
              </a:rPr>
              <a:t> the incidents to L2 if not resolvable by L1.5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rgbClr val="9900CC"/>
                </a:solidFill>
                <a:latin typeface="Calibri" panose="020F0502020204030204" pitchFamily="34" charset="0"/>
              </a:rPr>
              <a:t>Knowledge repository ASM data quality and validation can be refined further and completed on time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rgbClr val="9900CC"/>
                </a:solidFill>
                <a:latin typeface="Calibri" panose="020F0502020204030204" pitchFamily="34" charset="0"/>
              </a:rPr>
              <a:t>Follow-up on the key recurring issues leading to permanent solution</a:t>
            </a:r>
          </a:p>
          <a:p>
            <a:pPr marL="628650" lvl="1" indent="-171450" defTabSz="685800">
              <a:buFont typeface="Wingdings" panose="05000000000000000000" pitchFamily="2" charset="2"/>
              <a:buChar char="§"/>
            </a:pPr>
            <a:r>
              <a:rPr lang="en-US" sz="900" kern="0" dirty="0">
                <a:solidFill>
                  <a:srgbClr val="9900CC"/>
                </a:solidFill>
                <a:latin typeface="Calibri" panose="020F0502020204030204" pitchFamily="34" charset="0"/>
              </a:rPr>
              <a:t>Handling Break fixes/Change request(L3 work) with dev effort up to 100 hours</a:t>
            </a:r>
          </a:p>
          <a:p>
            <a:pPr lvl="1" defTabSz="685800"/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015E0-5706-4F4C-A960-F0076F51B95C}"/>
              </a:ext>
            </a:extLst>
          </p:cNvPr>
          <p:cNvCxnSpPr/>
          <p:nvPr/>
        </p:nvCxnSpPr>
        <p:spPr>
          <a:xfrm>
            <a:off x="6155635" y="868017"/>
            <a:ext cx="0" cy="51655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A7C2-E59D-49EC-BBB7-BCA4359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33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3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8975" y="821269"/>
          <a:ext cx="11429068" cy="5862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60">
                  <a:extLst>
                    <a:ext uri="{9D8B030D-6E8A-4147-A177-3AD203B41FA5}">
                      <a16:colId xmlns:a16="http://schemas.microsoft.com/office/drawing/2014/main" val="1526389045"/>
                    </a:ext>
                  </a:extLst>
                </a:gridCol>
                <a:gridCol w="3127108">
                  <a:extLst>
                    <a:ext uri="{9D8B030D-6E8A-4147-A177-3AD203B41FA5}">
                      <a16:colId xmlns:a16="http://schemas.microsoft.com/office/drawing/2014/main" val="4212296896"/>
                    </a:ext>
                  </a:extLst>
                </a:gridCol>
              </a:tblGrid>
              <a:tr h="4868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Focus Area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Benefits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15906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l"/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Handling Break fixes/Change request (L3 Type work) with estimated development effort up to 100 Hours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Supporting Dev team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Improves application knowledge of the team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Helps to provide SME level solution to the production issues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11342"/>
                  </a:ext>
                </a:extLst>
              </a:tr>
              <a:tr h="1544320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Follow-up on the key recurring issues leading to permanent solution. (Infra, upstream, Prod Control etc..)</a:t>
                      </a:r>
                    </a:p>
                    <a:p>
                      <a:pPr algn="l"/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Few recent in progress issues: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Midp110d long running (Causing delay in the critical LP flow)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EC028DFT Failure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Multiple PBM jobs failure due to authentication issue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Retail SAP – Frequent failures due to connection issue between Control-M and SAP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Mainframe SOC4 Issue (Region/Memory) post IPL upgrade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Ticket reduction :  ~ 50 tickets per month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Effort Savings    :  ~ 25 Hrs per month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21475"/>
                  </a:ext>
                </a:extLst>
              </a:tr>
              <a:tr h="17475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Work in Progress Discretionary task (Automation Tools, Minor Code Changes, Recurring Issue Analysis etc..) can be completed earlier resulting in picking up other opportunities for minimizing the incident count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Few in progress key items: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Utility to find the active jobs and decommissioned jobs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Utility to create a test JCL for the production failures. (Copying the inputs files as well)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Excel tool to send restart instructions and internal SEN for the production issues.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CVS Retail webpage design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Utility to find the long running step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Ticket reduction :  ~ 100 tickets per month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Effort Savings    :  ~ 25 Hrs per month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81772"/>
                  </a:ext>
                </a:extLst>
              </a:tr>
              <a:tr h="945672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ASM data quality and validation can be refined further and completed on time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Helps to validate and prepare the Rays deck on 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Knowledge database (ASM) can be efficiently used for future failures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32527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9696" y="333588"/>
            <a:ext cx="10638173" cy="487680"/>
          </a:xfrm>
        </p:spPr>
        <p:txBody>
          <a:bodyPr/>
          <a:lstStyle/>
          <a:p>
            <a:pPr algn="ctr"/>
            <a:r>
              <a:rPr lang="en-US" sz="2667" dirty="0"/>
              <a:t>Additional Resource Benefits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92E8B2-9A50-48FE-BEC3-B41F414F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3" y="365760"/>
            <a:ext cx="10638173" cy="487680"/>
          </a:xfrm>
        </p:spPr>
        <p:txBody>
          <a:bodyPr/>
          <a:lstStyle/>
          <a:p>
            <a:r>
              <a:rPr lang="en-US" sz="2667" dirty="0"/>
              <a:t>Retail Production Support – Delivery Highlights / Key Asks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375" y="3593534"/>
            <a:ext cx="12005863" cy="25303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254001" y="3568871"/>
            <a:ext cx="5727455" cy="25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CREDITS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2X volumes 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ticket influx (+ PBM apps)  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99.7% SL 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compliance 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24*7 support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already operating at threshold capacity 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Cross Skilled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Staff across Mainframe, SAP, </a:t>
            </a:r>
            <a:r>
              <a:rPr lang="en-US" sz="12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Informatica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&amp; Unix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Focused RCA drive and implemented </a:t>
            </a: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148 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 fixes in 2020 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60+ 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 so far for 2021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worked on multiple discretionary tasks during the freeze period to reduce the recurring incidents.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7888" y="3538656"/>
            <a:ext cx="5731579" cy="227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STRATEGIC BENEFITS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CORE FLEX staffing model &amp; enable job rotation to mitigate the risk of team burn out 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Leverage SMEs for Shift Right Paradigm (L3 activities) &amp; can be formalized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Additional rigor on value adds and focus to improve application stability</a:t>
            </a: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Investment period (2 months) </a:t>
            </a:r>
            <a:r>
              <a:rPr lang="en-US" sz="12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negotiable</a:t>
            </a:r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9971" y="3106443"/>
            <a:ext cx="5682966" cy="46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ASK – Plan for resource contingency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/>
        </p:nvGraphicFramePr>
        <p:xfrm>
          <a:off x="102377" y="847392"/>
          <a:ext cx="4604617" cy="236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4737199" y="847390"/>
          <a:ext cx="4430071" cy="236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/>
        </p:nvGraphicFramePr>
        <p:xfrm>
          <a:off x="9193422" y="843222"/>
          <a:ext cx="2914817" cy="236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0867" y="3061574"/>
            <a:ext cx="2048933" cy="1435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33" dirty="0">
                <a:solidFill>
                  <a:schemeClr val="tx2"/>
                </a:solidFill>
              </a:rPr>
              <a:t>Dec &amp; Jan – Freeze Period</a:t>
            </a:r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57C7-DC15-42F4-8593-8AE264C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8978" y="821269"/>
          <a:ext cx="11484909" cy="525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303">
                  <a:extLst>
                    <a:ext uri="{9D8B030D-6E8A-4147-A177-3AD203B41FA5}">
                      <a16:colId xmlns:a16="http://schemas.microsoft.com/office/drawing/2014/main" val="1526389045"/>
                    </a:ext>
                  </a:extLst>
                </a:gridCol>
                <a:gridCol w="3828303">
                  <a:extLst>
                    <a:ext uri="{9D8B030D-6E8A-4147-A177-3AD203B41FA5}">
                      <a16:colId xmlns:a16="http://schemas.microsoft.com/office/drawing/2014/main" val="914221391"/>
                    </a:ext>
                  </a:extLst>
                </a:gridCol>
                <a:gridCol w="3828303">
                  <a:extLst>
                    <a:ext uri="{9D8B030D-6E8A-4147-A177-3AD203B41FA5}">
                      <a16:colId xmlns:a16="http://schemas.microsoft.com/office/drawing/2014/main" val="4212296896"/>
                    </a:ext>
                  </a:extLst>
                </a:gridCol>
              </a:tblGrid>
              <a:tr h="4868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Problem Details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Solution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Benefits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15906"/>
                  </a:ext>
                </a:extLst>
              </a:tr>
              <a:tr h="1544320">
                <a:tc>
                  <a:txBody>
                    <a:bodyPr/>
                    <a:lstStyle/>
                    <a:p>
                      <a:pPr algn="l"/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Multiple jobs were failing frequently due to the</a:t>
                      </a:r>
                      <a:r>
                        <a:rPr lang="en-US" sz="13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below issues, </a:t>
                      </a:r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Table overflow issue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 issue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Space issue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Empty file</a:t>
                      </a:r>
                      <a:r>
                        <a:rPr lang="en-US" sz="13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handling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Memory Issue</a:t>
                      </a:r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Code changes implemented for around 34 components to avoid these recurring issues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Ticket reduction :  ~ 190 tickets per month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Effort Savings    :  ~ 150 Hrs per month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11342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Multiple frequent incidents due to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Contention issue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Long running of the jobs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Late shouts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Incorrect Control-M resource setup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Other scheduling issues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Analyzed completely including the data volume, scheduling </a:t>
                      </a:r>
                      <a:r>
                        <a:rPr lang="en-US" sz="1300" b="0" i="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b="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implemented the scheduling changes for 75 Jobs to avoid these recurring incidents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Ticket reduction :  ~ 300 tickets per month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Effort Savings    :  ~ 150 Hrs per month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21475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Lag between Control-M and Informatica observed which was causing multiple incidents in the JDFR jobs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Analyzed all the scenarios and provided multiple stats to the App team and Infra team continuously for many months. Control-M and Informatica software were upgraded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Avoiding delay in JDA Online availability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Ticket reduction :  ~ 100 tickets per month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Effort Savings    :  ~ 25 Hrs per month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81772"/>
                  </a:ext>
                </a:extLst>
              </a:tr>
              <a:tr h="945672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Due to CIIM</a:t>
                      </a: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 database upgrade, multiple jobs failing momentarily for few months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2"/>
                          </a:solidFill>
                        </a:rPr>
                        <a:t>Analyzed and provided complete details</a:t>
                      </a: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 and worked closely with the App and DBA team fixed the issue</a:t>
                      </a:r>
                      <a:endParaRPr lang="en-US" sz="13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Ticket reduction :  ~ 45 tickets per month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>
                          <a:solidFill>
                            <a:schemeClr val="tx2"/>
                          </a:solidFill>
                        </a:rPr>
                        <a:t>- Effort Savings    :  ~ 27 Hrs per month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32527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9696" y="333588"/>
            <a:ext cx="10638173" cy="487680"/>
          </a:xfrm>
        </p:spPr>
        <p:txBody>
          <a:bodyPr/>
          <a:lstStyle/>
          <a:p>
            <a:pPr algn="ctr"/>
            <a:r>
              <a:rPr lang="en-US" sz="2667" dirty="0"/>
              <a:t>Key Value Adds delivered in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DC7D5-5D8F-4E52-93E9-915D4253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8805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2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34297</TotalTime>
  <Words>1360</Words>
  <Application>Microsoft Office PowerPoint</Application>
  <PresentationFormat>Widescreen</PresentationFormat>
  <Paragraphs>194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Regular</vt:lpstr>
      <vt:lpstr>Calibri</vt:lpstr>
      <vt:lpstr>Courier New</vt:lpstr>
      <vt:lpstr>Verdana</vt:lpstr>
      <vt:lpstr>Wingdings</vt:lpstr>
      <vt:lpstr>Cognizant</vt:lpstr>
      <vt:lpstr>2_Cognizantnewbrand</vt:lpstr>
      <vt:lpstr>Worksheet</vt:lpstr>
      <vt:lpstr>Document</vt:lpstr>
      <vt:lpstr>PowerPoint Presentation</vt:lpstr>
      <vt:lpstr>Proposed Team Structure</vt:lpstr>
      <vt:lpstr>Additional Resource Benefits</vt:lpstr>
      <vt:lpstr>Retail Production Support – Delivery Highlights / Key Asks</vt:lpstr>
      <vt:lpstr>Key Value Adds delivered in 2020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Chelladhurai, Satheeshkumar (Contractor)</dc:creator>
  <cp:lastModifiedBy>Chelladhurai, Satheeshkumar (Cognizant)</cp:lastModifiedBy>
  <cp:revision>1371</cp:revision>
  <dcterms:created xsi:type="dcterms:W3CDTF">2020-08-19T06:33:48Z</dcterms:created>
  <dcterms:modified xsi:type="dcterms:W3CDTF">2022-04-19T00:19:32Z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2021-08-12T18:11:04Z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acfd43b7-8f9b-4367-a134-763eeabc37ef</vt:lpwstr>
  </property>
  <property fmtid="{D5CDD505-2E9C-101B-9397-08002B2CF9AE}" pid="8" name="MSIP_Label_67599526-06ca-49cc-9fa9-5307800a949a_ContentBits">
    <vt:lpwstr>0</vt:lpwstr>
  </property>
</Properties>
</file>