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98" r:id="rId3"/>
    <p:sldId id="278" r:id="rId4"/>
    <p:sldId id="280" r:id="rId5"/>
    <p:sldId id="304" r:id="rId6"/>
    <p:sldId id="306" r:id="rId7"/>
    <p:sldId id="307" r:id="rId8"/>
    <p:sldId id="308" r:id="rId9"/>
    <p:sldId id="265" r:id="rId10"/>
    <p:sldId id="297" r:id="rId11"/>
    <p:sldId id="259" r:id="rId12"/>
    <p:sldId id="300" r:id="rId13"/>
    <p:sldId id="263"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9900CC"/>
    <a:srgbClr val="336600"/>
    <a:srgbClr val="339933"/>
    <a:srgbClr val="996600"/>
    <a:srgbClr val="0033B4"/>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2" d="100"/>
          <a:sy n="62" d="100"/>
        </p:scale>
        <p:origin x="7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Incident count by Severity  </a:t>
            </a:r>
          </a:p>
          <a:p>
            <a:pPr>
              <a:defRPr/>
            </a:pPr>
            <a:r>
              <a:rPr lang="en-US" sz="1400" b="1" i="0" baseline="0" dirty="0">
                <a:effectLst/>
              </a:rPr>
              <a:t>Feb’21 Vs Mar'21</a:t>
            </a:r>
            <a:endParaRPr lang="en-US" sz="1400" dirty="0">
              <a:effectLst/>
            </a:endParaRPr>
          </a:p>
        </c:rich>
      </c:tx>
      <c:layout>
        <c:manualLayout>
          <c:xMode val="edge"/>
          <c:yMode val="edge"/>
          <c:x val="0.37132805320648732"/>
          <c:y val="3.43289654078199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281798973794961E-2"/>
          <c:y val="0.14451498866574117"/>
          <c:w val="0.93448772156981519"/>
          <c:h val="0.60908734063191272"/>
        </c:manualLayout>
      </c:layout>
      <c:barChart>
        <c:barDir val="col"/>
        <c:grouping val="stacked"/>
        <c:varyColors val="0"/>
        <c:ser>
          <c:idx val="0"/>
          <c:order val="0"/>
          <c:tx>
            <c:strRef>
              <c:f>Sheet1!$I$81</c:f>
              <c:strCache>
                <c:ptCount val="1"/>
                <c:pt idx="0">
                  <c:v>Retail</c:v>
                </c:pt>
              </c:strCache>
            </c:strRef>
          </c:tx>
          <c:spPr>
            <a:solidFill>
              <a:srgbClr val="2E75B6"/>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73C8-4429-833C-C3E7715F80C8}"/>
                </c:ext>
              </c:extLst>
            </c:dLbl>
            <c:dLbl>
              <c:idx val="1"/>
              <c:delete val="1"/>
              <c:extLst>
                <c:ext xmlns:c15="http://schemas.microsoft.com/office/drawing/2012/chart" uri="{CE6537A1-D6FC-4f65-9D91-7224C49458BB}"/>
                <c:ext xmlns:c16="http://schemas.microsoft.com/office/drawing/2014/chart" uri="{C3380CC4-5D6E-409C-BE32-E72D297353CC}">
                  <c16:uniqueId val="{00000001-73C8-4429-833C-C3E7715F80C8}"/>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Sheet1!$H$82:$H$89</c:f>
              <c:strCache>
                <c:ptCount val="8"/>
                <c:pt idx="0">
                  <c:v>Feb'21</c:v>
                </c:pt>
                <c:pt idx="1">
                  <c:v>Mar'21</c:v>
                </c:pt>
                <c:pt idx="3">
                  <c:v>Feb'21</c:v>
                </c:pt>
                <c:pt idx="4">
                  <c:v>Mar'21</c:v>
                </c:pt>
                <c:pt idx="6">
                  <c:v>Feb'21</c:v>
                </c:pt>
                <c:pt idx="7">
                  <c:v>Mar'21</c:v>
                </c:pt>
              </c:strCache>
            </c:strRef>
          </c:cat>
          <c:val>
            <c:numRef>
              <c:f>Sheet1!$I$82:$I$89</c:f>
              <c:numCache>
                <c:formatCode>General</c:formatCode>
                <c:ptCount val="8"/>
                <c:pt idx="0">
                  <c:v>10</c:v>
                </c:pt>
                <c:pt idx="1">
                  <c:v>65</c:v>
                </c:pt>
                <c:pt idx="3">
                  <c:v>372</c:v>
                </c:pt>
                <c:pt idx="4">
                  <c:v>328</c:v>
                </c:pt>
                <c:pt idx="6">
                  <c:v>112</c:v>
                </c:pt>
                <c:pt idx="7">
                  <c:v>209</c:v>
                </c:pt>
              </c:numCache>
            </c:numRef>
          </c:val>
          <c:extLst>
            <c:ext xmlns:c16="http://schemas.microsoft.com/office/drawing/2014/chart" uri="{C3380CC4-5D6E-409C-BE32-E72D297353CC}">
              <c16:uniqueId val="{00000002-73C8-4429-833C-C3E7715F80C8}"/>
            </c:ext>
          </c:extLst>
        </c:ser>
        <c:ser>
          <c:idx val="1"/>
          <c:order val="1"/>
          <c:tx>
            <c:strRef>
              <c:f>Sheet1!$J$81</c:f>
              <c:strCache>
                <c:ptCount val="1"/>
                <c:pt idx="0">
                  <c:v>PBM</c:v>
                </c:pt>
              </c:strCache>
            </c:strRef>
          </c:tx>
          <c:spPr>
            <a:solidFill>
              <a:srgbClr val="9DC3E6"/>
            </a:solidFill>
            <a:ln>
              <a:noFill/>
            </a:ln>
            <a:effectLst/>
          </c:spPr>
          <c:invertIfNegative val="0"/>
          <c:dLbls>
            <c:dLbl>
              <c:idx val="0"/>
              <c:layout>
                <c:manualLayout>
                  <c:x val="2.3879579135614278E-2"/>
                  <c:y val="-4.25142168308193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C8-4429-833C-C3E7715F80C8}"/>
                </c:ext>
              </c:extLst>
            </c:dLbl>
            <c:dLbl>
              <c:idx val="1"/>
              <c:layout>
                <c:manualLayout>
                  <c:x val="1.9444496280890813E-2"/>
                  <c:y val="-4.11448475295378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C8-4429-833C-C3E7715F80C8}"/>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Sheet1!$H$82:$H$89</c:f>
              <c:strCache>
                <c:ptCount val="8"/>
                <c:pt idx="0">
                  <c:v>Feb'21</c:v>
                </c:pt>
                <c:pt idx="1">
                  <c:v>Mar'21</c:v>
                </c:pt>
                <c:pt idx="3">
                  <c:v>Feb'21</c:v>
                </c:pt>
                <c:pt idx="4">
                  <c:v>Mar'21</c:v>
                </c:pt>
                <c:pt idx="6">
                  <c:v>Feb'21</c:v>
                </c:pt>
                <c:pt idx="7">
                  <c:v>Mar'21</c:v>
                </c:pt>
              </c:strCache>
            </c:strRef>
          </c:cat>
          <c:val>
            <c:numRef>
              <c:f>Sheet1!$J$82:$J$89</c:f>
              <c:numCache>
                <c:formatCode>General</c:formatCode>
                <c:ptCount val="8"/>
                <c:pt idx="0">
                  <c:v>0</c:v>
                </c:pt>
                <c:pt idx="1">
                  <c:v>0</c:v>
                </c:pt>
                <c:pt idx="3">
                  <c:v>113</c:v>
                </c:pt>
                <c:pt idx="4">
                  <c:v>123</c:v>
                </c:pt>
                <c:pt idx="6">
                  <c:v>42</c:v>
                </c:pt>
                <c:pt idx="7">
                  <c:v>45</c:v>
                </c:pt>
              </c:numCache>
            </c:numRef>
          </c:val>
          <c:extLst>
            <c:ext xmlns:c16="http://schemas.microsoft.com/office/drawing/2014/chart" uri="{C3380CC4-5D6E-409C-BE32-E72D297353CC}">
              <c16:uniqueId val="{00000005-73C8-4429-833C-C3E7715F80C8}"/>
            </c:ext>
          </c:extLst>
        </c:ser>
        <c:ser>
          <c:idx val="2"/>
          <c:order val="2"/>
          <c:tx>
            <c:strRef>
              <c:f>Sheet1!$K$81</c:f>
              <c:strCache>
                <c:ptCount val="1"/>
                <c:pt idx="0">
                  <c:v>Total</c:v>
                </c:pt>
              </c:strCache>
            </c:strRef>
          </c:tx>
          <c:spPr>
            <a:noFill/>
            <a:ln>
              <a:noFill/>
            </a:ln>
            <a:effectLst/>
          </c:spPr>
          <c:invertIfNegative val="0"/>
          <c:dLbls>
            <c:dLbl>
              <c:idx val="0"/>
              <c:layout>
                <c:manualLayout>
                  <c:x val="-1.2731334408019993E-17"/>
                  <c:y val="-4.80533683289587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C8-4429-833C-C3E7715F80C8}"/>
                </c:ext>
              </c:extLst>
            </c:dLbl>
            <c:dLbl>
              <c:idx val="1"/>
              <c:layout>
                <c:manualLayout>
                  <c:x val="-2.7777777777777779E-3"/>
                  <c:y val="-4.518044619422572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C8-4429-833C-C3E7715F80C8}"/>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Sheet1!$H$82:$H$89</c:f>
              <c:strCache>
                <c:ptCount val="8"/>
                <c:pt idx="0">
                  <c:v>Feb'21</c:v>
                </c:pt>
                <c:pt idx="1">
                  <c:v>Mar'21</c:v>
                </c:pt>
                <c:pt idx="3">
                  <c:v>Feb'21</c:v>
                </c:pt>
                <c:pt idx="4">
                  <c:v>Mar'21</c:v>
                </c:pt>
                <c:pt idx="6">
                  <c:v>Feb'21</c:v>
                </c:pt>
                <c:pt idx="7">
                  <c:v>Mar'21</c:v>
                </c:pt>
              </c:strCache>
            </c:strRef>
          </c:cat>
          <c:val>
            <c:numRef>
              <c:f>Sheet1!$K$82:$K$89</c:f>
              <c:numCache>
                <c:formatCode>General</c:formatCode>
                <c:ptCount val="8"/>
                <c:pt idx="0">
                  <c:v>10</c:v>
                </c:pt>
                <c:pt idx="1">
                  <c:v>65</c:v>
                </c:pt>
                <c:pt idx="3">
                  <c:v>485</c:v>
                </c:pt>
                <c:pt idx="4">
                  <c:v>451</c:v>
                </c:pt>
                <c:pt idx="6">
                  <c:v>154</c:v>
                </c:pt>
                <c:pt idx="7">
                  <c:v>254</c:v>
                </c:pt>
              </c:numCache>
            </c:numRef>
          </c:val>
          <c:extLst>
            <c:ext xmlns:c16="http://schemas.microsoft.com/office/drawing/2014/chart" uri="{C3380CC4-5D6E-409C-BE32-E72D297353CC}">
              <c16:uniqueId val="{00000008-73C8-4429-833C-C3E7715F80C8}"/>
            </c:ext>
          </c:extLst>
        </c:ser>
        <c:dLbls>
          <c:showLegendKey val="0"/>
          <c:showVal val="0"/>
          <c:showCatName val="0"/>
          <c:showSerName val="0"/>
          <c:showPercent val="0"/>
          <c:showBubbleSize val="0"/>
        </c:dLbls>
        <c:gapWidth val="10"/>
        <c:overlap val="100"/>
        <c:axId val="128153432"/>
        <c:axId val="128156176"/>
      </c:barChart>
      <c:catAx>
        <c:axId val="128153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28156176"/>
        <c:crosses val="autoZero"/>
        <c:auto val="1"/>
        <c:lblAlgn val="ctr"/>
        <c:lblOffset val="100"/>
        <c:noMultiLvlLbl val="0"/>
      </c:catAx>
      <c:valAx>
        <c:axId val="128156176"/>
        <c:scaling>
          <c:orientation val="minMax"/>
          <c:max val="70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8153432"/>
        <c:crosses val="autoZero"/>
        <c:crossBetween val="between"/>
      </c:valAx>
      <c:spPr>
        <a:noFill/>
        <a:ln>
          <a:noFill/>
        </a:ln>
        <a:effectLst/>
      </c:spPr>
    </c:plotArea>
    <c:legend>
      <c:legendPos val="b"/>
      <c:legendEntry>
        <c:idx val="2"/>
        <c:delete val="1"/>
      </c:legendEntry>
      <c:layout>
        <c:manualLayout>
          <c:xMode val="edge"/>
          <c:yMode val="edge"/>
          <c:x val="8.3608867607961448E-2"/>
          <c:y val="0.88373195230404344"/>
          <c:w val="0.83112481797251225"/>
          <c:h val="0.1059347374159401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Reached App Team - Mar'21</a:t>
            </a:r>
            <a:r>
              <a:rPr lang="en-US" b="1" baseline="0" dirty="0"/>
              <a:t> Summary</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15E-4C76-B701-2E77CD3B65DE}"/>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F15E-4C76-B701-2E77CD3B65D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15E-4C76-B701-2E77CD3B65DE}"/>
              </c:ext>
            </c:extLst>
          </c:dPt>
          <c:dLbls>
            <c:dLbl>
              <c:idx val="0"/>
              <c:layout>
                <c:manualLayout>
                  <c:x val="-6.5982064741907263E-3"/>
                  <c:y val="8.9749198016914559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15E-4C76-B701-2E77CD3B65DE}"/>
                </c:ext>
              </c:extLst>
            </c:dLbl>
            <c:dLbl>
              <c:idx val="1"/>
              <c:layout>
                <c:manualLayout>
                  <c:x val="2.5776684164479442E-2"/>
                  <c:y val="1.817293671624380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15E-4C76-B701-2E77CD3B65DE}"/>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Sheet1!$B$5:$B$7</c:f>
              <c:strCache>
                <c:ptCount val="3"/>
                <c:pt idx="0">
                  <c:v>Yes - Help</c:v>
                </c:pt>
                <c:pt idx="1">
                  <c:v>Yes - Change Related</c:v>
                </c:pt>
                <c:pt idx="2">
                  <c:v>Not Escalated</c:v>
                </c:pt>
              </c:strCache>
            </c:strRef>
          </c:cat>
          <c:val>
            <c:numRef>
              <c:f>Sheet1!$C$5:$C$7</c:f>
              <c:numCache>
                <c:formatCode>General</c:formatCode>
                <c:ptCount val="3"/>
                <c:pt idx="0">
                  <c:v>0</c:v>
                </c:pt>
                <c:pt idx="1">
                  <c:v>19</c:v>
                </c:pt>
                <c:pt idx="2">
                  <c:v>751</c:v>
                </c:pt>
              </c:numCache>
            </c:numRef>
          </c:val>
          <c:extLst>
            <c:ext xmlns:c16="http://schemas.microsoft.com/office/drawing/2014/chart" uri="{C3380CC4-5D6E-409C-BE32-E72D297353CC}">
              <c16:uniqueId val="{00000006-F15E-4C76-B701-2E77CD3B65D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rgbClr val="0033B4"/>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61287269943628E-2"/>
          <c:y val="3.4729446132166358E-2"/>
          <c:w val="0.93230249808238064"/>
          <c:h val="0.78761582955930565"/>
        </c:manualLayout>
      </c:layout>
      <c:lineChart>
        <c:grouping val="standard"/>
        <c:varyColors val="0"/>
        <c:ser>
          <c:idx val="0"/>
          <c:order val="0"/>
          <c:tx>
            <c:strRef>
              <c:f>Sheet2!$C$3</c:f>
              <c:strCache>
                <c:ptCount val="1"/>
                <c:pt idx="0">
                  <c:v>Fatal</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dLbl>
              <c:idx val="0"/>
              <c:layout>
                <c:manualLayout>
                  <c:x val="-4.6409500382114381E-2"/>
                  <c:y val="5.29166911073019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B3F-4405-B8AB-60C28E77D3C9}"/>
                </c:ext>
              </c:extLst>
            </c:dLbl>
            <c:dLbl>
              <c:idx val="1"/>
              <c:layout>
                <c:manualLayout>
                  <c:x val="-2.0562700873527805E-2"/>
                  <c:y val="5.51935141672546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B3F-4405-B8AB-60C28E77D3C9}"/>
                </c:ext>
              </c:extLst>
            </c:dLbl>
            <c:dLbl>
              <c:idx val="2"/>
              <c:layout>
                <c:manualLayout>
                  <c:x val="-4.8601332033910892E-2"/>
                  <c:y val="-6.20448157972680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B3F-4405-B8AB-60C28E77D3C9}"/>
                </c:ext>
              </c:extLst>
            </c:dLbl>
            <c:dLbl>
              <c:idx val="3"/>
              <c:layout>
                <c:manualLayout>
                  <c:x val="-1.4207726559410484E-2"/>
                  <c:y val="-4.6099575863438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DB3F-4405-B8AB-60C28E77D3C9}"/>
                </c:ext>
              </c:extLst>
            </c:dLbl>
            <c:dLbl>
              <c:idx val="4"/>
              <c:layout>
                <c:manualLayout>
                  <c:x val="-1.8569269632138185E-2"/>
                  <c:y val="-2.54733674234211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DB3F-4405-B8AB-60C28E77D3C9}"/>
                </c:ext>
              </c:extLst>
            </c:dLbl>
            <c:dLbl>
              <c:idx val="6"/>
              <c:layout>
                <c:manualLayout>
                  <c:x val="-3.4902384210182852E-2"/>
                  <c:y val="-3.44540541401712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B3F-4405-B8AB-60C28E77D3C9}"/>
                </c:ext>
              </c:extLst>
            </c:dLbl>
            <c:dLbl>
              <c:idx val="8"/>
              <c:layout>
                <c:manualLayout>
                  <c:x val="-8.767865935840384E-3"/>
                  <c:y val="4.37197705549363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B3F-4405-B8AB-60C28E77D3C9}"/>
                </c:ext>
              </c:extLst>
            </c:dLbl>
            <c:dLbl>
              <c:idx val="9"/>
              <c:layout>
                <c:manualLayout>
                  <c:x val="-1.5668843488774262E-2"/>
                  <c:y val="4.671836211663871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DB3F-4405-B8AB-60C28E77D3C9}"/>
                </c:ext>
              </c:extLst>
            </c:dLbl>
            <c:dLbl>
              <c:idx val="11"/>
              <c:layout>
                <c:manualLayout>
                  <c:x val="-1.0587645809046493E-2"/>
                  <c:y val="-4.6099575863438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DB3F-4405-B8AB-60C28E77D3C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6">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Sheet2!$B$6:$B$17</c:f>
              <c:strCache>
                <c:ptCount val="12"/>
                <c:pt idx="0">
                  <c:v>Apr-20</c:v>
                </c:pt>
                <c:pt idx="1">
                  <c:v>May-20</c:v>
                </c:pt>
                <c:pt idx="2">
                  <c:v>Jun-20</c:v>
                </c:pt>
                <c:pt idx="3">
                  <c:v>Jul-20</c:v>
                </c:pt>
                <c:pt idx="4">
                  <c:v>Aug-20</c:v>
                </c:pt>
                <c:pt idx="5">
                  <c:v>Sep-20</c:v>
                </c:pt>
                <c:pt idx="6">
                  <c:v>Oct-20</c:v>
                </c:pt>
                <c:pt idx="7">
                  <c:v>Nov-20</c:v>
                </c:pt>
                <c:pt idx="8">
                  <c:v>Dec-20</c:v>
                </c:pt>
                <c:pt idx="9">
                  <c:v>Jan-21</c:v>
                </c:pt>
                <c:pt idx="10">
                  <c:v>Feb-20</c:v>
                </c:pt>
                <c:pt idx="11">
                  <c:v>Mar-20</c:v>
                </c:pt>
              </c:strCache>
            </c:strRef>
          </c:cat>
          <c:val>
            <c:numRef>
              <c:f>Sheet2!$C$6:$C$17</c:f>
              <c:numCache>
                <c:formatCode>0.00%</c:formatCode>
                <c:ptCount val="12"/>
                <c:pt idx="0">
                  <c:v>0.96</c:v>
                </c:pt>
                <c:pt idx="1">
                  <c:v>1</c:v>
                </c:pt>
                <c:pt idx="2">
                  <c:v>1</c:v>
                </c:pt>
                <c:pt idx="3">
                  <c:v>1</c:v>
                </c:pt>
                <c:pt idx="4">
                  <c:v>1</c:v>
                </c:pt>
                <c:pt idx="5">
                  <c:v>1</c:v>
                </c:pt>
                <c:pt idx="6">
                  <c:v>1</c:v>
                </c:pt>
                <c:pt idx="7">
                  <c:v>0.98199999999999998</c:v>
                </c:pt>
                <c:pt idx="8">
                  <c:v>0.90900000000000003</c:v>
                </c:pt>
                <c:pt idx="9">
                  <c:v>0.96899999999999997</c:v>
                </c:pt>
                <c:pt idx="10" formatCode="0.0%">
                  <c:v>1</c:v>
                </c:pt>
                <c:pt idx="11" formatCode="0.0%">
                  <c:v>0.98461538461538467</c:v>
                </c:pt>
              </c:numCache>
            </c:numRef>
          </c:val>
          <c:smooth val="0"/>
          <c:extLst>
            <c:ext xmlns:c16="http://schemas.microsoft.com/office/drawing/2014/chart" uri="{C3380CC4-5D6E-409C-BE32-E72D297353CC}">
              <c16:uniqueId val="{00000005-DB3F-4405-B8AB-60C28E77D3C9}"/>
            </c:ext>
          </c:extLst>
        </c:ser>
        <c:ser>
          <c:idx val="1"/>
          <c:order val="1"/>
          <c:tx>
            <c:strRef>
              <c:f>Sheet2!$D$3</c:f>
              <c:strCache>
                <c:ptCount val="1"/>
                <c:pt idx="0">
                  <c:v>Critical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Lbl>
              <c:idx val="0"/>
              <c:layout>
                <c:manualLayout>
                  <c:x val="-1.387451497151174E-2"/>
                  <c:y val="7.23820212006023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B3F-4405-B8AB-60C28E77D3C9}"/>
                </c:ext>
              </c:extLst>
            </c:dLbl>
            <c:dLbl>
              <c:idx val="1"/>
              <c:layout>
                <c:manualLayout>
                  <c:x val="-3.6135289514318367E-2"/>
                  <c:y val="-4.82494349687196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B3F-4405-B8AB-60C28E77D3C9}"/>
                </c:ext>
              </c:extLst>
            </c:dLbl>
            <c:dLbl>
              <c:idx val="2"/>
              <c:layout>
                <c:manualLayout>
                  <c:x val="-3.2710552558386369E-2"/>
                  <c:y val="4.37197705549363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B3F-4405-B8AB-60C28E77D3C9}"/>
                </c:ext>
              </c:extLst>
            </c:dLbl>
            <c:dLbl>
              <c:idx val="3"/>
              <c:layout>
                <c:manualLayout>
                  <c:x val="-4.7290030766050095E-2"/>
                  <c:y val="-4.6099575863438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DB3F-4405-B8AB-60C28E77D3C9}"/>
                </c:ext>
              </c:extLst>
            </c:dLbl>
            <c:dLbl>
              <c:idx val="4"/>
              <c:layout>
                <c:manualLayout>
                  <c:x val="-3.7847657992284366E-2"/>
                  <c:y val="-5.28478952449024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B3F-4405-B8AB-60C28E77D3C9}"/>
                </c:ext>
              </c:extLst>
            </c:dLbl>
            <c:dLbl>
              <c:idx val="5"/>
              <c:layout>
                <c:manualLayout>
                  <c:x val="-3.7847657992284366E-2"/>
                  <c:y val="3.91213102787535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B3F-4405-B8AB-60C28E77D3C9}"/>
                </c:ext>
              </c:extLst>
            </c:dLbl>
            <c:dLbl>
              <c:idx val="6"/>
              <c:layout>
                <c:manualLayout>
                  <c:x val="-6.088216158074684E-3"/>
                  <c:y val="4.70683580157587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B3F-4405-B8AB-60C28E77D3C9}"/>
                </c:ext>
              </c:extLst>
            </c:dLbl>
            <c:dLbl>
              <c:idx val="7"/>
              <c:layout>
                <c:manualLayout>
                  <c:x val="-3.4422921036352368E-2"/>
                  <c:y val="3.45228500025707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B3F-4405-B8AB-60C28E77D3C9}"/>
                </c:ext>
              </c:extLst>
            </c:dLbl>
            <c:dLbl>
              <c:idx val="8"/>
              <c:layout>
                <c:manualLayout>
                  <c:x val="-1.9042076803636371E-2"/>
                  <c:y val="4.37197705549363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B3F-4405-B8AB-60C28E77D3C9}"/>
                </c:ext>
              </c:extLst>
            </c:dLbl>
            <c:dLbl>
              <c:idx val="9"/>
              <c:layout>
                <c:manualLayout>
                  <c:x val="-3.7476558852412925E-2"/>
                  <c:y val="-5.29749786767773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DB3F-4405-B8AB-60C28E77D3C9}"/>
                </c:ext>
              </c:extLst>
            </c:dLbl>
            <c:dLbl>
              <c:idx val="10"/>
              <c:layout>
                <c:manualLayout>
                  <c:x val="-1.8645596635912518E-3"/>
                  <c:y val="3.29675564899606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DB3F-4405-B8AB-60C28E77D3C9}"/>
                </c:ext>
              </c:extLst>
            </c:dLbl>
            <c:dLbl>
              <c:idx val="11"/>
              <c:layout>
                <c:manualLayout>
                  <c:x val="-4.7660761927231947E-2"/>
                  <c:y val="-4.60995758634382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DB3F-4405-B8AB-60C28E77D3C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0070C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Sheet2!$B$6:$B$17</c:f>
              <c:strCache>
                <c:ptCount val="12"/>
                <c:pt idx="0">
                  <c:v>Apr-20</c:v>
                </c:pt>
                <c:pt idx="1">
                  <c:v>May-20</c:v>
                </c:pt>
                <c:pt idx="2">
                  <c:v>Jun-20</c:v>
                </c:pt>
                <c:pt idx="3">
                  <c:v>Jul-20</c:v>
                </c:pt>
                <c:pt idx="4">
                  <c:v>Aug-20</c:v>
                </c:pt>
                <c:pt idx="5">
                  <c:v>Sep-20</c:v>
                </c:pt>
                <c:pt idx="6">
                  <c:v>Oct-20</c:v>
                </c:pt>
                <c:pt idx="7">
                  <c:v>Nov-20</c:v>
                </c:pt>
                <c:pt idx="8">
                  <c:v>Dec-20</c:v>
                </c:pt>
                <c:pt idx="9">
                  <c:v>Jan-21</c:v>
                </c:pt>
                <c:pt idx="10">
                  <c:v>Feb-20</c:v>
                </c:pt>
                <c:pt idx="11">
                  <c:v>Mar-20</c:v>
                </c:pt>
              </c:strCache>
            </c:strRef>
          </c:cat>
          <c:val>
            <c:numRef>
              <c:f>Sheet2!$D$6:$D$17</c:f>
              <c:numCache>
                <c:formatCode>0.00%</c:formatCode>
                <c:ptCount val="12"/>
                <c:pt idx="0">
                  <c:v>0.99410029498525077</c:v>
                </c:pt>
                <c:pt idx="1">
                  <c:v>0.99399399399399402</c:v>
                </c:pt>
                <c:pt idx="2">
                  <c:v>0.99650959860383947</c:v>
                </c:pt>
                <c:pt idx="3">
                  <c:v>0.99503311258278149</c:v>
                </c:pt>
                <c:pt idx="4">
                  <c:v>0.99334811529933487</c:v>
                </c:pt>
                <c:pt idx="5">
                  <c:v>0.998</c:v>
                </c:pt>
                <c:pt idx="6">
                  <c:v>0.996</c:v>
                </c:pt>
                <c:pt idx="7">
                  <c:v>0.996</c:v>
                </c:pt>
                <c:pt idx="8">
                  <c:v>1</c:v>
                </c:pt>
                <c:pt idx="9">
                  <c:v>0.99299999999999999</c:v>
                </c:pt>
                <c:pt idx="10" formatCode="0.0%">
                  <c:v>0.98350515463917521</c:v>
                </c:pt>
                <c:pt idx="11" formatCode="0.0%">
                  <c:v>0.99334811529933487</c:v>
                </c:pt>
              </c:numCache>
            </c:numRef>
          </c:val>
          <c:smooth val="0"/>
          <c:extLst>
            <c:ext xmlns:c16="http://schemas.microsoft.com/office/drawing/2014/chart" uri="{C3380CC4-5D6E-409C-BE32-E72D297353CC}">
              <c16:uniqueId val="{0000000E-DB3F-4405-B8AB-60C28E77D3C9}"/>
            </c:ext>
          </c:extLst>
        </c:ser>
        <c:ser>
          <c:idx val="2"/>
          <c:order val="2"/>
          <c:tx>
            <c:strRef>
              <c:f>Sheet2!$E$3</c:f>
              <c:strCache>
                <c:ptCount val="1"/>
                <c:pt idx="0">
                  <c:v>Non Critical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Lbl>
              <c:idx val="1"/>
              <c:layout>
                <c:manualLayout>
                  <c:x val="-4.2209176514910726E-2"/>
                  <c:y val="3.91213126930492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B3F-4405-B8AB-60C28E77D3C9}"/>
                </c:ext>
              </c:extLst>
            </c:dLbl>
            <c:dLbl>
              <c:idx val="2"/>
              <c:layout>
                <c:manualLayout>
                  <c:x val="-4.1886697070399638E-2"/>
                  <c:y val="-3.21324928018051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DB3F-4405-B8AB-60C28E77D3C9}"/>
                </c:ext>
              </c:extLst>
            </c:dLbl>
            <c:dLbl>
              <c:idx val="3"/>
              <c:layout>
                <c:manualLayout>
                  <c:x val="-4.1272394948216419E-2"/>
                  <c:y val="5.29166911073019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DB3F-4405-B8AB-60C28E77D3C9}"/>
                </c:ext>
              </c:extLst>
            </c:dLbl>
            <c:dLbl>
              <c:idx val="4"/>
              <c:layout>
                <c:manualLayout>
                  <c:x val="-4.4697131904148354E-2"/>
                  <c:y val="6.21136116596675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DB3F-4405-B8AB-60C28E77D3C9}"/>
                </c:ext>
              </c:extLst>
            </c:dLbl>
            <c:dLbl>
              <c:idx val="5"/>
              <c:layout>
                <c:manualLayout>
                  <c:x val="-1.0119638500199275E-2"/>
                  <c:y val="4.83181113539156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B3F-4405-B8AB-60C28E77D3C9}"/>
                </c:ext>
              </c:extLst>
            </c:dLbl>
            <c:dLbl>
              <c:idx val="6"/>
              <c:layout>
                <c:manualLayout>
                  <c:x val="-3.7847657992284491E-2"/>
                  <c:y val="4.83182308311191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DB3F-4405-B8AB-60C28E77D3C9}"/>
                </c:ext>
              </c:extLst>
            </c:dLbl>
            <c:dLbl>
              <c:idx val="7"/>
              <c:layout>
                <c:manualLayout>
                  <c:x val="-2.3357780297398854E-2"/>
                  <c:y val="8.15790905466188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DB3F-4405-B8AB-60C28E77D3C9}"/>
                </c:ext>
              </c:extLst>
            </c:dLbl>
            <c:dLbl>
              <c:idx val="9"/>
              <c:layout>
                <c:manualLayout>
                  <c:x val="-9.1265288796827139E-3"/>
                  <c:y val="-5.297497867677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DB3F-4405-B8AB-60C28E77D3C9}"/>
                </c:ext>
              </c:extLst>
            </c:dLbl>
            <c:dLbl>
              <c:idx val="10"/>
              <c:layout>
                <c:manualLayout>
                  <c:x val="-3.3485746940866923E-2"/>
                  <c:y val="6.0469167743316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DB3F-4405-B8AB-60C28E77D3C9}"/>
                </c:ext>
              </c:extLst>
            </c:dLbl>
            <c:dLbl>
              <c:idx val="11"/>
              <c:layout>
                <c:manualLayout>
                  <c:x val="-7.3164885045007176E-3"/>
                  <c:y val="3.9842959303299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DB3F-4405-B8AB-60C28E77D3C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4">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Sheet2!$B$6:$B$17</c:f>
              <c:strCache>
                <c:ptCount val="12"/>
                <c:pt idx="0">
                  <c:v>Apr-20</c:v>
                </c:pt>
                <c:pt idx="1">
                  <c:v>May-20</c:v>
                </c:pt>
                <c:pt idx="2">
                  <c:v>Jun-20</c:v>
                </c:pt>
                <c:pt idx="3">
                  <c:v>Jul-20</c:v>
                </c:pt>
                <c:pt idx="4">
                  <c:v>Aug-20</c:v>
                </c:pt>
                <c:pt idx="5">
                  <c:v>Sep-20</c:v>
                </c:pt>
                <c:pt idx="6">
                  <c:v>Oct-20</c:v>
                </c:pt>
                <c:pt idx="7">
                  <c:v>Nov-20</c:v>
                </c:pt>
                <c:pt idx="8">
                  <c:v>Dec-20</c:v>
                </c:pt>
                <c:pt idx="9">
                  <c:v>Jan-21</c:v>
                </c:pt>
                <c:pt idx="10">
                  <c:v>Feb-20</c:v>
                </c:pt>
                <c:pt idx="11">
                  <c:v>Mar-20</c:v>
                </c:pt>
              </c:strCache>
            </c:strRef>
          </c:cat>
          <c:val>
            <c:numRef>
              <c:f>Sheet2!$E$6:$E$17</c:f>
              <c:numCache>
                <c:formatCode>0.00%</c:formatCode>
                <c:ptCount val="12"/>
                <c:pt idx="0">
                  <c:v>0.99354838709677418</c:v>
                </c:pt>
                <c:pt idx="1">
                  <c:v>0.99616858237547889</c:v>
                </c:pt>
                <c:pt idx="2">
                  <c:v>0.98717948717948723</c:v>
                </c:pt>
                <c:pt idx="3">
                  <c:v>0.9943820224719101</c:v>
                </c:pt>
                <c:pt idx="4">
                  <c:v>0.98026315789473684</c:v>
                </c:pt>
                <c:pt idx="5">
                  <c:v>0.99199999999999999</c:v>
                </c:pt>
                <c:pt idx="6">
                  <c:v>0.98599999999999999</c:v>
                </c:pt>
                <c:pt idx="7">
                  <c:v>1</c:v>
                </c:pt>
                <c:pt idx="8">
                  <c:v>1</c:v>
                </c:pt>
                <c:pt idx="9">
                  <c:v>0.96899999999999997</c:v>
                </c:pt>
                <c:pt idx="10" formatCode="0.0%">
                  <c:v>0.98701298701298701</c:v>
                </c:pt>
                <c:pt idx="11" formatCode="0.0%">
                  <c:v>0.99212598425196852</c:v>
                </c:pt>
              </c:numCache>
            </c:numRef>
          </c:val>
          <c:smooth val="0"/>
          <c:extLst>
            <c:ext xmlns:c16="http://schemas.microsoft.com/office/drawing/2014/chart" uri="{C3380CC4-5D6E-409C-BE32-E72D297353CC}">
              <c16:uniqueId val="{00000016-DB3F-4405-B8AB-60C28E77D3C9}"/>
            </c:ext>
          </c:extLst>
        </c:ser>
        <c:dLbls>
          <c:showLegendKey val="0"/>
          <c:showVal val="0"/>
          <c:showCatName val="0"/>
          <c:showSerName val="0"/>
          <c:showPercent val="0"/>
          <c:showBubbleSize val="0"/>
        </c:dLbls>
        <c:marker val="1"/>
        <c:smooth val="0"/>
        <c:axId val="523680816"/>
        <c:axId val="523681208"/>
      </c:lineChart>
      <c:catAx>
        <c:axId val="52368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523681208"/>
        <c:crosses val="autoZero"/>
        <c:auto val="1"/>
        <c:lblAlgn val="ctr"/>
        <c:lblOffset val="100"/>
        <c:noMultiLvlLbl val="0"/>
      </c:catAx>
      <c:valAx>
        <c:axId val="523681208"/>
        <c:scaling>
          <c:orientation val="minMax"/>
          <c:min val="0.5"/>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523680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a:defRPr sz="1600" b="1" i="0" u="none" strike="noStrike" kern="1200" cap="none" spc="0" normalizeH="0" baseline="0">
                <a:solidFill>
                  <a:schemeClr val="dk1">
                    <a:lumMod val="50000"/>
                    <a:lumOff val="50000"/>
                  </a:schemeClr>
                </a:solidFill>
                <a:latin typeface="+mn-lt"/>
                <a:ea typeface="+mj-ea"/>
                <a:cs typeface="+mj-cs"/>
              </a:defRPr>
            </a:pPr>
            <a:r>
              <a:rPr lang="en-US" sz="1600">
                <a:latin typeface="+mn-lt"/>
              </a:rPr>
              <a:t>Incident Count 2020 vs 2021</a:t>
            </a:r>
          </a:p>
        </c:rich>
      </c:tx>
      <c:layout>
        <c:manualLayout>
          <c:xMode val="edge"/>
          <c:yMode val="edge"/>
          <c:x val="0.32714532905629057"/>
          <c:y val="2.7684658324287063E-2"/>
        </c:manualLayout>
      </c:layout>
      <c:overlay val="0"/>
      <c:spPr>
        <a:noFill/>
        <a:ln>
          <a:noFill/>
        </a:ln>
        <a:effectLst/>
      </c:spPr>
      <c:txPr>
        <a:bodyPr rot="0" spcFirstLastPara="1" vertOverflow="ellipsis" vert="horz" wrap="square" anchor="ctr" anchorCtr="1"/>
        <a:lstStyle/>
        <a:p>
          <a:pPr algn="ctr">
            <a:defRPr sz="1600" b="1" i="0" u="none" strike="noStrike" kern="1200" cap="none" spc="0" normalizeH="0" baseline="0">
              <a:solidFill>
                <a:schemeClr val="dk1">
                  <a:lumMod val="50000"/>
                  <a:lumOff val="50000"/>
                </a:schemeClr>
              </a:solidFill>
              <a:latin typeface="+mn-lt"/>
              <a:ea typeface="+mj-ea"/>
              <a:cs typeface="+mj-cs"/>
            </a:defRPr>
          </a:pPr>
          <a:endParaRPr lang="en-US"/>
        </a:p>
      </c:txPr>
    </c:title>
    <c:autoTitleDeleted val="0"/>
    <c:plotArea>
      <c:layout>
        <c:manualLayout>
          <c:layoutTarget val="inner"/>
          <c:xMode val="edge"/>
          <c:yMode val="edge"/>
          <c:x val="4.9745656248069252E-2"/>
          <c:y val="0.12310483870967742"/>
          <c:w val="0.9310738729585567"/>
          <c:h val="0.71447104394208794"/>
        </c:manualLayout>
      </c:layout>
      <c:barChart>
        <c:barDir val="col"/>
        <c:grouping val="clustered"/>
        <c:varyColors val="0"/>
        <c:ser>
          <c:idx val="1"/>
          <c:order val="1"/>
          <c:tx>
            <c:strRef>
              <c:f>'Incident Trend2'!$C$59</c:f>
              <c:strCache>
                <c:ptCount val="1"/>
                <c:pt idx="0">
                  <c:v>PBM</c:v>
                </c:pt>
              </c:strCache>
            </c:strRef>
          </c:tx>
          <c:spPr>
            <a:solidFill>
              <a:srgbClr val="9DC3E6"/>
            </a:solidFill>
            <a:ln>
              <a:noFill/>
            </a:ln>
            <a:effectLst/>
          </c:spPr>
          <c:invertIfNegative val="0"/>
          <c:dLbls>
            <c:dLbl>
              <c:idx val="0"/>
              <c:layout>
                <c:manualLayout>
                  <c:x val="-6.7025484637354303E-3"/>
                  <c:y val="7.4362001836799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B9-4BEF-A702-1CC636F1CCC0}"/>
                </c:ext>
              </c:extLst>
            </c:dLbl>
            <c:dLbl>
              <c:idx val="1"/>
              <c:layout>
                <c:manualLayout>
                  <c:x val="-4.4683656424903077E-3"/>
                  <c:y val="3.71810009183993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B9-4BEF-A702-1CC636F1CCC0}"/>
                </c:ext>
              </c:extLst>
            </c:dLbl>
            <c:dLbl>
              <c:idx val="2"/>
              <c:layout>
                <c:manualLayout>
                  <c:x val="-4.4683656424902869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B9-4BEF-A702-1CC636F1CCC0}"/>
                </c:ext>
              </c:extLst>
            </c:dLbl>
            <c:dLbl>
              <c:idx val="3"/>
              <c:layout>
                <c:manualLayout>
                  <c:x val="-6.7025484637354719E-3"/>
                  <c:y val="-6.816438090965504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B9-4BEF-A702-1CC636F1CCC0}"/>
                </c:ext>
              </c:extLst>
            </c:dLbl>
            <c:dLbl>
              <c:idx val="4"/>
              <c:layout>
                <c:manualLayout>
                  <c:x val="-4.4683656424902869E-3"/>
                  <c:y val="3.71810009183999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B9-4BEF-A702-1CC636F1CCC0}"/>
                </c:ext>
              </c:extLst>
            </c:dLbl>
            <c:dLbl>
              <c:idx val="5"/>
              <c:layout>
                <c:manualLayout>
                  <c:x val="-8.9367312849805737E-3"/>
                  <c:y val="1.115430027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B9-4BEF-A702-1CC636F1CCC0}"/>
                </c:ext>
              </c:extLst>
            </c:dLbl>
            <c:dLbl>
              <c:idx val="6"/>
              <c:layout>
                <c:manualLayout>
                  <c:x val="-6.7025484637354303E-3"/>
                  <c:y val="7.4362001836799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4B9-4BEF-A702-1CC636F1CCC0}"/>
                </c:ext>
              </c:extLst>
            </c:dLbl>
            <c:dLbl>
              <c:idx val="7"/>
              <c:layout>
                <c:manualLayout>
                  <c:x val="-1.117091410622571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4B9-4BEF-A702-1CC636F1CCC0}"/>
                </c:ext>
              </c:extLst>
            </c:dLbl>
            <c:dLbl>
              <c:idx val="8"/>
              <c:layout>
                <c:manualLayout>
                  <c:x val="-6.7025484637354303E-3"/>
                  <c:y val="-6.816438090965504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4B9-4BEF-A702-1CC636F1CCC0}"/>
                </c:ext>
              </c:extLst>
            </c:dLbl>
            <c:dLbl>
              <c:idx val="9"/>
              <c:layout>
                <c:manualLayout>
                  <c:x val="-4.4683656424904508E-3"/>
                  <c:y val="7.4362001836799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4B9-4BEF-A702-1CC636F1CCC0}"/>
                </c:ext>
              </c:extLst>
            </c:dLbl>
            <c:dLbl>
              <c:idx val="10"/>
              <c:layout>
                <c:manualLayout>
                  <c:x val="-2.2341828212451434E-3"/>
                  <c:y val="3.71810009183999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4B9-4BEF-A702-1CC636F1CCC0}"/>
                </c:ext>
              </c:extLst>
            </c:dLbl>
            <c:dLbl>
              <c:idx val="11"/>
              <c:layout>
                <c:manualLayout>
                  <c:x val="-6.7025484637354303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4B9-4BEF-A702-1CC636F1CCC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'Incident Trend2'!$A$63:$A$74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'Incident Trend2'!$C$63:$C$74</c:f>
              <c:numCache>
                <c:formatCode>General</c:formatCode>
                <c:ptCount val="12"/>
                <c:pt idx="0">
                  <c:v>648</c:v>
                </c:pt>
                <c:pt idx="1">
                  <c:v>688</c:v>
                </c:pt>
                <c:pt idx="2">
                  <c:v>694</c:v>
                </c:pt>
                <c:pt idx="3">
                  <c:v>520</c:v>
                </c:pt>
                <c:pt idx="4">
                  <c:v>608</c:v>
                </c:pt>
                <c:pt idx="5">
                  <c:v>828</c:v>
                </c:pt>
                <c:pt idx="6">
                  <c:v>800</c:v>
                </c:pt>
                <c:pt idx="7">
                  <c:v>616</c:v>
                </c:pt>
                <c:pt idx="8">
                  <c:v>606</c:v>
                </c:pt>
                <c:pt idx="9">
                  <c:v>714</c:v>
                </c:pt>
                <c:pt idx="10">
                  <c:v>492</c:v>
                </c:pt>
                <c:pt idx="11">
                  <c:v>393</c:v>
                </c:pt>
              </c:numCache>
            </c:numRef>
          </c:val>
          <c:extLst>
            <c:ext xmlns:c16="http://schemas.microsoft.com/office/drawing/2014/chart" uri="{C3380CC4-5D6E-409C-BE32-E72D297353CC}">
              <c16:uniqueId val="{0000000C-74B9-4BEF-A702-1CC636F1CCC0}"/>
            </c:ext>
          </c:extLst>
        </c:ser>
        <c:ser>
          <c:idx val="3"/>
          <c:order val="3"/>
          <c:tx>
            <c:strRef>
              <c:f>'Incident Trend2'!$E$59</c:f>
              <c:strCache>
                <c:ptCount val="1"/>
                <c:pt idx="0">
                  <c:v>PBM</c:v>
                </c:pt>
              </c:strCache>
            </c:strRef>
          </c:tx>
          <c:spPr>
            <a:solidFill>
              <a:srgbClr val="00CC99"/>
            </a:solidFill>
            <a:ln>
              <a:noFill/>
            </a:ln>
            <a:effectLst/>
          </c:spPr>
          <c:invertIfNegative val="0"/>
          <c:dLbls>
            <c:dLbl>
              <c:idx val="1"/>
              <c:layout>
                <c:manualLayout>
                  <c:x val="0"/>
                  <c:y val="8.676220529030838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473-4BDE-862B-3911ECA05141}"/>
                </c:ext>
              </c:extLst>
            </c:dLbl>
            <c:dLbl>
              <c:idx val="6"/>
              <c:layout>
                <c:manualLayout>
                  <c:x val="0"/>
                  <c:y val="-1.20967741935483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4B9-4BEF-A702-1CC636F1CCC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'Incident Trend2'!$A$63:$A$74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'Incident Trend2'!$E$63:$E$74</c:f>
              <c:numCache>
                <c:formatCode>General</c:formatCode>
                <c:ptCount val="12"/>
                <c:pt idx="0">
                  <c:v>466</c:v>
                </c:pt>
                <c:pt idx="1">
                  <c:v>649</c:v>
                </c:pt>
                <c:pt idx="2">
                  <c:v>770</c:v>
                </c:pt>
              </c:numCache>
            </c:numRef>
          </c:val>
          <c:extLst>
            <c:ext xmlns:c16="http://schemas.microsoft.com/office/drawing/2014/chart" uri="{C3380CC4-5D6E-409C-BE32-E72D297353CC}">
              <c16:uniqueId val="{0000000E-74B9-4BEF-A702-1CC636F1CCC0}"/>
            </c:ext>
          </c:extLst>
        </c:ser>
        <c:dLbls>
          <c:showLegendKey val="0"/>
          <c:showVal val="0"/>
          <c:showCatName val="0"/>
          <c:showSerName val="0"/>
          <c:showPercent val="0"/>
          <c:showBubbleSize val="0"/>
        </c:dLbls>
        <c:gapWidth val="247"/>
        <c:axId val="523406928"/>
        <c:axId val="523404576"/>
      </c:barChart>
      <c:barChart>
        <c:barDir val="col"/>
        <c:grouping val="clustered"/>
        <c:varyColors val="0"/>
        <c:ser>
          <c:idx val="0"/>
          <c:order val="0"/>
          <c:tx>
            <c:strRef>
              <c:f>'Incident Trend2'!$B$59</c:f>
              <c:strCache>
                <c:ptCount val="1"/>
                <c:pt idx="0">
                  <c:v>Retail</c:v>
                </c:pt>
              </c:strCache>
            </c:strRef>
          </c:tx>
          <c:spPr>
            <a:solidFill>
              <a:srgbClr val="2E75B6"/>
            </a:solidFill>
            <a:ln>
              <a:noFill/>
            </a:ln>
            <a:effectLst/>
          </c:spPr>
          <c:invertIfNegative val="0"/>
          <c:cat>
            <c:strRef>
              <c:f>'Incident Trend2'!$A$63:$A$74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'Incident Trend2'!$B$63:$B$74</c:f>
              <c:numCache>
                <c:formatCode>General</c:formatCode>
                <c:ptCount val="12"/>
                <c:pt idx="0">
                  <c:v>419</c:v>
                </c:pt>
                <c:pt idx="1">
                  <c:v>472</c:v>
                </c:pt>
                <c:pt idx="2">
                  <c:v>458</c:v>
                </c:pt>
                <c:pt idx="3">
                  <c:v>328</c:v>
                </c:pt>
                <c:pt idx="4">
                  <c:v>437</c:v>
                </c:pt>
                <c:pt idx="5">
                  <c:v>665</c:v>
                </c:pt>
                <c:pt idx="6">
                  <c:v>588</c:v>
                </c:pt>
                <c:pt idx="7">
                  <c:v>352</c:v>
                </c:pt>
                <c:pt idx="8">
                  <c:v>406</c:v>
                </c:pt>
                <c:pt idx="9">
                  <c:v>545</c:v>
                </c:pt>
                <c:pt idx="10">
                  <c:v>356</c:v>
                </c:pt>
                <c:pt idx="11">
                  <c:v>297</c:v>
                </c:pt>
              </c:numCache>
            </c:numRef>
          </c:val>
          <c:extLst>
            <c:ext xmlns:c16="http://schemas.microsoft.com/office/drawing/2014/chart" uri="{C3380CC4-5D6E-409C-BE32-E72D297353CC}">
              <c16:uniqueId val="{0000000F-74B9-4BEF-A702-1CC636F1CCC0}"/>
            </c:ext>
          </c:extLst>
        </c:ser>
        <c:ser>
          <c:idx val="2"/>
          <c:order val="2"/>
          <c:tx>
            <c:strRef>
              <c:f>'Incident Trend2'!$D$59</c:f>
              <c:strCache>
                <c:ptCount val="1"/>
                <c:pt idx="0">
                  <c:v>Retail</c:v>
                </c:pt>
              </c:strCache>
            </c:strRef>
          </c:tx>
          <c:spPr>
            <a:solidFill>
              <a:srgbClr val="009999"/>
            </a:solidFill>
            <a:ln>
              <a:noFill/>
            </a:ln>
            <a:effectLst/>
          </c:spPr>
          <c:invertIfNegative val="0"/>
          <c:cat>
            <c:strRef>
              <c:f>'Incident Trend2'!$A$63:$A$74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'Incident Trend2'!$D$63:$D$74</c:f>
              <c:numCache>
                <c:formatCode>General</c:formatCode>
                <c:ptCount val="12"/>
                <c:pt idx="0">
                  <c:v>381</c:v>
                </c:pt>
                <c:pt idx="1">
                  <c:v>494</c:v>
                </c:pt>
                <c:pt idx="2">
                  <c:v>602</c:v>
                </c:pt>
              </c:numCache>
            </c:numRef>
          </c:val>
          <c:extLst>
            <c:ext xmlns:c16="http://schemas.microsoft.com/office/drawing/2014/chart" uri="{C3380CC4-5D6E-409C-BE32-E72D297353CC}">
              <c16:uniqueId val="{00000010-74B9-4BEF-A702-1CC636F1CCC0}"/>
            </c:ext>
          </c:extLst>
        </c:ser>
        <c:dLbls>
          <c:showLegendKey val="0"/>
          <c:showVal val="0"/>
          <c:showCatName val="0"/>
          <c:showSerName val="0"/>
          <c:showPercent val="0"/>
          <c:showBubbleSize val="0"/>
        </c:dLbls>
        <c:gapWidth val="247"/>
        <c:axId val="523406536"/>
        <c:axId val="523407320"/>
      </c:barChart>
      <c:catAx>
        <c:axId val="523406928"/>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chemeClr val="dk1">
                    <a:lumMod val="65000"/>
                    <a:lumOff val="35000"/>
                  </a:schemeClr>
                </a:solidFill>
                <a:latin typeface="+mn-lt"/>
                <a:ea typeface="+mn-ea"/>
                <a:cs typeface="+mn-cs"/>
              </a:defRPr>
            </a:pPr>
            <a:endParaRPr lang="en-US"/>
          </a:p>
        </c:txPr>
        <c:crossAx val="523404576"/>
        <c:crosses val="autoZero"/>
        <c:auto val="1"/>
        <c:lblAlgn val="ctr"/>
        <c:lblOffset val="100"/>
        <c:noMultiLvlLbl val="0"/>
      </c:catAx>
      <c:valAx>
        <c:axId val="523404576"/>
        <c:scaling>
          <c:orientation val="minMax"/>
          <c:max val="9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crossAx val="523406928"/>
        <c:crosses val="autoZero"/>
        <c:crossBetween val="between"/>
      </c:valAx>
      <c:valAx>
        <c:axId val="523407320"/>
        <c:scaling>
          <c:orientation val="minMax"/>
          <c:max val="900"/>
        </c:scaling>
        <c:delete val="0"/>
        <c:axPos val="r"/>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523406536"/>
        <c:crosses val="max"/>
        <c:crossBetween val="between"/>
      </c:valAx>
      <c:catAx>
        <c:axId val="523406536"/>
        <c:scaling>
          <c:orientation val="minMax"/>
        </c:scaling>
        <c:delete val="1"/>
        <c:axPos val="b"/>
        <c:numFmt formatCode="General" sourceLinked="1"/>
        <c:majorTickMark val="out"/>
        <c:minorTickMark val="none"/>
        <c:tickLblPos val="nextTo"/>
        <c:crossAx val="523407320"/>
        <c:crosses val="autoZero"/>
        <c:auto val="1"/>
        <c:lblAlgn val="ctr"/>
        <c:lblOffset val="100"/>
        <c:noMultiLvlLbl val="0"/>
      </c:catAx>
      <c:spPr>
        <a:noFill/>
        <a:ln>
          <a:noFill/>
        </a:ln>
        <a:effectLst/>
      </c:spPr>
    </c:plotArea>
    <c:plotVisOnly val="1"/>
    <c:dispBlanksAs val="gap"/>
    <c:showDLblsOverMax val="0"/>
  </c:chart>
  <c:spPr>
    <a:noFill/>
    <a:ln w="9525" cap="flat" cmpd="sng" algn="ctr">
      <a:solidFill>
        <a:srgbClr val="2E75B6"/>
      </a:solidFill>
      <a:round/>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'Inc Analysis Table'!$B$73</c:f>
              <c:strCache>
                <c:ptCount val="1"/>
                <c:pt idx="0">
                  <c:v>Increased</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4C5-4C7E-93A5-E85D975D3B22}"/>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4C5-4C7E-93A5-E85D975D3B22}"/>
              </c:ext>
            </c:extLst>
          </c:dPt>
          <c:dPt>
            <c:idx val="2"/>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4C5-4C7E-93A5-E85D975D3B22}"/>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4C5-4C7E-93A5-E85D975D3B22}"/>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4C5-4C7E-93A5-E85D975D3B22}"/>
              </c:ext>
            </c:extLst>
          </c:dPt>
          <c:dLbls>
            <c:dLbl>
              <c:idx val="0"/>
              <c:layout>
                <c:manualLayout>
                  <c:x val="5.1521642226333313E-2"/>
                  <c:y val="-5.650769516722399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4C5-4C7E-93A5-E85D975D3B22}"/>
                </c:ext>
              </c:extLst>
            </c:dLbl>
            <c:dLbl>
              <c:idx val="1"/>
              <c:layout>
                <c:manualLayout>
                  <c:x val="8.2034108093204127E-4"/>
                  <c:y val="9.319767646305296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4C5-4C7E-93A5-E85D975D3B22}"/>
                </c:ext>
              </c:extLst>
            </c:dLbl>
            <c:dLbl>
              <c:idx val="2"/>
              <c:layout>
                <c:manualLayout>
                  <c:x val="-6.6616521307454792E-3"/>
                  <c:y val="3.342051899469685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4C5-4C7E-93A5-E85D975D3B22}"/>
                </c:ext>
              </c:extLst>
            </c:dLbl>
            <c:dLbl>
              <c:idx val="3"/>
              <c:layout>
                <c:manualLayout>
                  <c:x val="4.8265913561384134E-2"/>
                  <c:y val="-2.211261685920631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4C5-4C7E-93A5-E85D975D3B22}"/>
                </c:ext>
              </c:extLst>
            </c:dLbl>
            <c:dLbl>
              <c:idx val="4"/>
              <c:layout>
                <c:manualLayout>
                  <c:x val="0.11804843872806116"/>
                  <c:y val="2.810732878650620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4C5-4C7E-93A5-E85D975D3B22}"/>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'Inc Analysis Table'!$A$74:$A$78</c:f>
              <c:strCache>
                <c:ptCount val="5"/>
                <c:pt idx="0">
                  <c:v>Infra Issue</c:v>
                </c:pt>
                <c:pt idx="1">
                  <c:v>Data Issue</c:v>
                </c:pt>
                <c:pt idx="2">
                  <c:v>Change Related</c:v>
                </c:pt>
                <c:pt idx="3">
                  <c:v>Scheduling Issue</c:v>
                </c:pt>
                <c:pt idx="4">
                  <c:v>Operations Error</c:v>
                </c:pt>
              </c:strCache>
            </c:strRef>
          </c:cat>
          <c:val>
            <c:numRef>
              <c:f>'Inc Analysis Table'!$B$74:$B$78</c:f>
              <c:numCache>
                <c:formatCode>General</c:formatCode>
                <c:ptCount val="5"/>
                <c:pt idx="0">
                  <c:v>80</c:v>
                </c:pt>
                <c:pt idx="1">
                  <c:v>20</c:v>
                </c:pt>
                <c:pt idx="2">
                  <c:v>3</c:v>
                </c:pt>
                <c:pt idx="3">
                  <c:v>2</c:v>
                </c:pt>
                <c:pt idx="4">
                  <c:v>0</c:v>
                </c:pt>
              </c:numCache>
            </c:numRef>
          </c:val>
          <c:extLst>
            <c:ext xmlns:c16="http://schemas.microsoft.com/office/drawing/2014/chart" uri="{C3380CC4-5D6E-409C-BE32-E72D297353CC}">
              <c16:uniqueId val="{0000000A-C4C5-4C7E-93A5-E85D975D3B22}"/>
            </c:ext>
          </c:extLst>
        </c:ser>
        <c:dLbls>
          <c:dLblPos val="ctr"/>
          <c:showLegendKey val="0"/>
          <c:showVal val="0"/>
          <c:showCatName val="1"/>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'Inc Analysis Table'!$C$73</c:f>
              <c:strCache>
                <c:ptCount val="1"/>
                <c:pt idx="0">
                  <c:v>Newly Added</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9FB-4AD4-87E0-3FC503400A93}"/>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9FB-4AD4-87E0-3FC503400A93}"/>
              </c:ext>
            </c:extLst>
          </c:dPt>
          <c:dPt>
            <c:idx val="2"/>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9FB-4AD4-87E0-3FC503400A9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9FB-4AD4-87E0-3FC503400A9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9FB-4AD4-87E0-3FC503400A93}"/>
              </c:ext>
            </c:extLst>
          </c:dPt>
          <c:dLbls>
            <c:dLbl>
              <c:idx val="0"/>
              <c:layout>
                <c:manualLayout>
                  <c:x val="-1.5546347548629352E-3"/>
                  <c:y val="4.989006903965719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9FB-4AD4-87E0-3FC503400A93}"/>
                </c:ext>
              </c:extLst>
            </c:dLbl>
            <c:dLbl>
              <c:idx val="1"/>
              <c:layout>
                <c:manualLayout>
                  <c:x val="-5.4350117224475469E-2"/>
                  <c:y val="0.1823221303665649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9FB-4AD4-87E0-3FC503400A93}"/>
                </c:ext>
              </c:extLst>
            </c:dLbl>
            <c:dLbl>
              <c:idx val="2"/>
              <c:layout>
                <c:manualLayout>
                  <c:x val="-0.10000634704713426"/>
                  <c:y val="8.109103757076857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9FB-4AD4-87E0-3FC503400A93}"/>
                </c:ext>
              </c:extLst>
            </c:dLbl>
            <c:dLbl>
              <c:idx val="3"/>
              <c:layout>
                <c:manualLayout>
                  <c:x val="-2.2380001629859064E-2"/>
                  <c:y val="2.088688246513271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9FB-4AD4-87E0-3FC503400A93}"/>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'Inc Analysis Table'!$A$74:$A$78</c:f>
              <c:strCache>
                <c:ptCount val="5"/>
                <c:pt idx="0">
                  <c:v>Infra Issue</c:v>
                </c:pt>
                <c:pt idx="1">
                  <c:v>Data Issue</c:v>
                </c:pt>
                <c:pt idx="2">
                  <c:v>Code Issue </c:v>
                </c:pt>
                <c:pt idx="3">
                  <c:v>Scheduling Issue</c:v>
                </c:pt>
                <c:pt idx="4">
                  <c:v>Operations Error</c:v>
                </c:pt>
              </c:strCache>
            </c:strRef>
          </c:cat>
          <c:val>
            <c:numRef>
              <c:f>'Inc Analysis Table'!$C$74:$C$78</c:f>
              <c:numCache>
                <c:formatCode>General</c:formatCode>
                <c:ptCount val="5"/>
                <c:pt idx="0">
                  <c:v>430</c:v>
                </c:pt>
                <c:pt idx="1">
                  <c:v>69</c:v>
                </c:pt>
                <c:pt idx="2">
                  <c:v>38</c:v>
                </c:pt>
                <c:pt idx="3">
                  <c:v>51</c:v>
                </c:pt>
                <c:pt idx="4">
                  <c:v>13</c:v>
                </c:pt>
              </c:numCache>
            </c:numRef>
          </c:val>
          <c:extLst>
            <c:ext xmlns:c16="http://schemas.microsoft.com/office/drawing/2014/chart" uri="{C3380CC4-5D6E-409C-BE32-E72D297353CC}">
              <c16:uniqueId val="{0000000A-B9FB-4AD4-87E0-3FC503400A93}"/>
            </c:ext>
          </c:extLst>
        </c:ser>
        <c:dLbls>
          <c:dLblPos val="ctr"/>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Incidents by Root Cause – Feb’21 Vs Mar’21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Sheet1!$C$29</c:f>
              <c:strCache>
                <c:ptCount val="1"/>
                <c:pt idx="0">
                  <c:v>Feb'21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Sheet1!$B$30:$B$34</c:f>
              <c:strCache>
                <c:ptCount val="5"/>
                <c:pt idx="0">
                  <c:v> Infra</c:v>
                </c:pt>
                <c:pt idx="1">
                  <c:v> Data Issue</c:v>
                </c:pt>
                <c:pt idx="2">
                  <c:v> Schedule Delay/Issue</c:v>
                </c:pt>
                <c:pt idx="3">
                  <c:v> Change Related</c:v>
                </c:pt>
                <c:pt idx="4">
                  <c:v> Others</c:v>
                </c:pt>
              </c:strCache>
            </c:strRef>
          </c:cat>
          <c:val>
            <c:numRef>
              <c:f>Sheet1!$C$30:$C$34</c:f>
              <c:numCache>
                <c:formatCode>General</c:formatCode>
                <c:ptCount val="5"/>
                <c:pt idx="0">
                  <c:v>530</c:v>
                </c:pt>
                <c:pt idx="1">
                  <c:v>40</c:v>
                </c:pt>
                <c:pt idx="2">
                  <c:v>39</c:v>
                </c:pt>
                <c:pt idx="3">
                  <c:v>30</c:v>
                </c:pt>
                <c:pt idx="4">
                  <c:v>10</c:v>
                </c:pt>
              </c:numCache>
            </c:numRef>
          </c:val>
          <c:extLst>
            <c:ext xmlns:c16="http://schemas.microsoft.com/office/drawing/2014/chart" uri="{C3380CC4-5D6E-409C-BE32-E72D297353CC}">
              <c16:uniqueId val="{00000000-1EBE-402F-8A76-4A33EE514B5E}"/>
            </c:ext>
          </c:extLst>
        </c:ser>
        <c:ser>
          <c:idx val="1"/>
          <c:order val="1"/>
          <c:tx>
            <c:strRef>
              <c:f>Sheet1!$D$29</c:f>
              <c:strCache>
                <c:ptCount val="1"/>
                <c:pt idx="0">
                  <c:v>Mar'21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Sheet1!$B$30:$B$34</c:f>
              <c:strCache>
                <c:ptCount val="5"/>
                <c:pt idx="0">
                  <c:v> Infra</c:v>
                </c:pt>
                <c:pt idx="1">
                  <c:v> Data Issue</c:v>
                </c:pt>
                <c:pt idx="2">
                  <c:v> Schedule Delay/Issue</c:v>
                </c:pt>
                <c:pt idx="3">
                  <c:v> Change Related</c:v>
                </c:pt>
                <c:pt idx="4">
                  <c:v> Others</c:v>
                </c:pt>
              </c:strCache>
            </c:strRef>
          </c:cat>
          <c:val>
            <c:numRef>
              <c:f>Sheet1!$D$30:$D$34</c:f>
              <c:numCache>
                <c:formatCode>General</c:formatCode>
                <c:ptCount val="5"/>
                <c:pt idx="0">
                  <c:v>563</c:v>
                </c:pt>
                <c:pt idx="1">
                  <c:v>96</c:v>
                </c:pt>
                <c:pt idx="2">
                  <c:v>56</c:v>
                </c:pt>
                <c:pt idx="3">
                  <c:v>41</c:v>
                </c:pt>
                <c:pt idx="4">
                  <c:v>14</c:v>
                </c:pt>
              </c:numCache>
            </c:numRef>
          </c:val>
          <c:extLst>
            <c:ext xmlns:c16="http://schemas.microsoft.com/office/drawing/2014/chart" uri="{C3380CC4-5D6E-409C-BE32-E72D297353CC}">
              <c16:uniqueId val="{00000001-1EBE-402F-8A76-4A33EE514B5E}"/>
            </c:ext>
          </c:extLst>
        </c:ser>
        <c:dLbls>
          <c:showLegendKey val="0"/>
          <c:showVal val="0"/>
          <c:showCatName val="0"/>
          <c:showSerName val="0"/>
          <c:showPercent val="0"/>
          <c:showBubbleSize val="0"/>
        </c:dLbls>
        <c:gapWidth val="219"/>
        <c:overlap val="-27"/>
        <c:axId val="214918272"/>
        <c:axId val="214918664"/>
      </c:barChart>
      <c:catAx>
        <c:axId val="21491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4918664"/>
        <c:crosses val="autoZero"/>
        <c:auto val="1"/>
        <c:lblAlgn val="ctr"/>
        <c:lblOffset val="100"/>
        <c:noMultiLvlLbl val="0"/>
      </c:catAx>
      <c:valAx>
        <c:axId val="214918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4918272"/>
        <c:crosses val="autoZero"/>
        <c:crossBetween val="between"/>
      </c:valAx>
      <c:spPr>
        <a:noFill/>
        <a:ln>
          <a:noFill/>
        </a:ln>
        <a:effectLst/>
      </c:spPr>
    </c:plotArea>
    <c:legend>
      <c:legendPos val="b"/>
      <c:layout>
        <c:manualLayout>
          <c:xMode val="edge"/>
          <c:yMode val="edge"/>
          <c:x val="0.19467817665247009"/>
          <c:y val="0.85987727056821683"/>
          <c:w val="0.64094324806273417"/>
          <c:h val="0.10607342228156275"/>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SLA % By App – Feb'21 Vs Mar’21</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Sheet1!$I$110</c:f>
              <c:strCache>
                <c:ptCount val="1"/>
                <c:pt idx="0">
                  <c:v>Feb'21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Sheet1!$H$111:$H$113</c:f>
              <c:strCache>
                <c:ptCount val="3"/>
                <c:pt idx="0">
                  <c:v>Retail</c:v>
                </c:pt>
                <c:pt idx="1">
                  <c:v>PBM</c:v>
                </c:pt>
                <c:pt idx="2">
                  <c:v>Total</c:v>
                </c:pt>
              </c:strCache>
            </c:strRef>
          </c:cat>
          <c:val>
            <c:numRef>
              <c:f>Sheet1!$I$111:$I$113</c:f>
              <c:numCache>
                <c:formatCode>0.0%</c:formatCode>
                <c:ptCount val="3"/>
                <c:pt idx="0">
                  <c:v>0.98380566801619429</c:v>
                </c:pt>
                <c:pt idx="1">
                  <c:v>0.98709677419354835</c:v>
                </c:pt>
                <c:pt idx="2">
                  <c:v>0.98459167950693371</c:v>
                </c:pt>
              </c:numCache>
            </c:numRef>
          </c:val>
          <c:extLst>
            <c:ext xmlns:c16="http://schemas.microsoft.com/office/drawing/2014/chart" uri="{C3380CC4-5D6E-409C-BE32-E72D297353CC}">
              <c16:uniqueId val="{00000000-FC70-4B53-9D34-9E406CF1BE9D}"/>
            </c:ext>
          </c:extLst>
        </c:ser>
        <c:ser>
          <c:idx val="1"/>
          <c:order val="1"/>
          <c:tx>
            <c:strRef>
              <c:f>Sheet1!$J$110</c:f>
              <c:strCache>
                <c:ptCount val="1"/>
                <c:pt idx="0">
                  <c:v>Mar'21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Sheet1!$H$111:$H$113</c:f>
              <c:strCache>
                <c:ptCount val="3"/>
                <c:pt idx="0">
                  <c:v>Retail</c:v>
                </c:pt>
                <c:pt idx="1">
                  <c:v>PBM</c:v>
                </c:pt>
                <c:pt idx="2">
                  <c:v>Total</c:v>
                </c:pt>
              </c:strCache>
            </c:strRef>
          </c:cat>
          <c:val>
            <c:numRef>
              <c:f>Sheet1!$J$111:$J$113</c:f>
              <c:numCache>
                <c:formatCode>0.0%</c:formatCode>
                <c:ptCount val="3"/>
                <c:pt idx="0">
                  <c:v>0.99003322259136217</c:v>
                </c:pt>
                <c:pt idx="1">
                  <c:v>1</c:v>
                </c:pt>
                <c:pt idx="2">
                  <c:v>0.99220779220779221</c:v>
                </c:pt>
              </c:numCache>
            </c:numRef>
          </c:val>
          <c:extLst>
            <c:ext xmlns:c16="http://schemas.microsoft.com/office/drawing/2014/chart" uri="{C3380CC4-5D6E-409C-BE32-E72D297353CC}">
              <c16:uniqueId val="{00000001-FC70-4B53-9D34-9E406CF1BE9D}"/>
            </c:ext>
          </c:extLst>
        </c:ser>
        <c:dLbls>
          <c:showLegendKey val="0"/>
          <c:showVal val="0"/>
          <c:showCatName val="0"/>
          <c:showSerName val="0"/>
          <c:showPercent val="0"/>
          <c:showBubbleSize val="0"/>
        </c:dLbls>
        <c:gapWidth val="219"/>
        <c:overlap val="-27"/>
        <c:axId val="1707746064"/>
        <c:axId val="1707743568"/>
      </c:barChart>
      <c:catAx>
        <c:axId val="1707746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07743568"/>
        <c:crosses val="autoZero"/>
        <c:auto val="1"/>
        <c:lblAlgn val="ctr"/>
        <c:lblOffset val="100"/>
        <c:noMultiLvlLbl val="0"/>
      </c:catAx>
      <c:valAx>
        <c:axId val="1707743568"/>
        <c:scaling>
          <c:orientation val="minMax"/>
          <c:max val="1.02"/>
          <c:min val="0.9"/>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07746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SLA % By severity – Feb'21 Vs Mar'21</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 (2)'!$I$6</c:f>
              <c:strCache>
                <c:ptCount val="1"/>
                <c:pt idx="0">
                  <c:v>Feb'21</c:v>
                </c:pt>
              </c:strCache>
            </c:strRef>
          </c:tx>
          <c:spPr>
            <a:solidFill>
              <a:schemeClr val="accent6"/>
            </a:solidFill>
            <a:ln>
              <a:noFill/>
            </a:ln>
            <a:effectLst/>
          </c:spPr>
          <c:invertIfNegative val="0"/>
          <c:dLbls>
            <c:dLbl>
              <c:idx val="0"/>
              <c:layout>
                <c:manualLayout>
                  <c:x val="-8.3333333333333332E-3"/>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E0-4179-A778-EF1D5C032D8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(2)'!$H$7:$H$10</c:f>
              <c:strCache>
                <c:ptCount val="4"/>
                <c:pt idx="0">
                  <c:v>Fatal</c:v>
                </c:pt>
                <c:pt idx="1">
                  <c:v>Critical</c:v>
                </c:pt>
                <c:pt idx="2">
                  <c:v>Non-Critical</c:v>
                </c:pt>
                <c:pt idx="3">
                  <c:v>Total</c:v>
                </c:pt>
              </c:strCache>
            </c:strRef>
          </c:cat>
          <c:val>
            <c:numRef>
              <c:f>'Sheet1 (2)'!$I$7:$I$10</c:f>
              <c:numCache>
                <c:formatCode>0.0%</c:formatCode>
                <c:ptCount val="4"/>
                <c:pt idx="0">
                  <c:v>1</c:v>
                </c:pt>
                <c:pt idx="1">
                  <c:v>0.98350515463917521</c:v>
                </c:pt>
                <c:pt idx="2">
                  <c:v>0.98701298701298701</c:v>
                </c:pt>
                <c:pt idx="3">
                  <c:v>0.98459167950693371</c:v>
                </c:pt>
              </c:numCache>
            </c:numRef>
          </c:val>
          <c:extLst>
            <c:ext xmlns:c16="http://schemas.microsoft.com/office/drawing/2014/chart" uri="{C3380CC4-5D6E-409C-BE32-E72D297353CC}">
              <c16:uniqueId val="{00000001-27E0-4179-A778-EF1D5C032D8C}"/>
            </c:ext>
          </c:extLst>
        </c:ser>
        <c:ser>
          <c:idx val="1"/>
          <c:order val="1"/>
          <c:tx>
            <c:strRef>
              <c:f>'Sheet1 (2)'!$J$6</c:f>
              <c:strCache>
                <c:ptCount val="1"/>
                <c:pt idx="0">
                  <c:v>Mar'21</c:v>
                </c:pt>
              </c:strCache>
            </c:strRef>
          </c:tx>
          <c:spPr>
            <a:solidFill>
              <a:schemeClr val="accent5"/>
            </a:solidFill>
            <a:ln>
              <a:noFill/>
            </a:ln>
            <a:effectLst/>
          </c:spPr>
          <c:invertIfNegative val="0"/>
          <c:dLbls>
            <c:dLbl>
              <c:idx val="0"/>
              <c:layout>
                <c:manualLayout>
                  <c:x val="1.1111111111111112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E0-4179-A778-EF1D5C032D8C}"/>
                </c:ext>
              </c:extLst>
            </c:dLbl>
            <c:dLbl>
              <c:idx val="1"/>
              <c:layout>
                <c:manualLayout>
                  <c:x val="1.1111096389708502E-2"/>
                  <c:y val="2.5485929573884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7E0-4179-A778-EF1D5C032D8C}"/>
                </c:ext>
              </c:extLst>
            </c:dLbl>
            <c:dLbl>
              <c:idx val="2"/>
              <c:layout>
                <c:manualLayout>
                  <c:x val="1.0095937908656935E-2"/>
                  <c:y val="-5.5211446153603644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7E0-4179-A778-EF1D5C032D8C}"/>
                </c:ext>
              </c:extLst>
            </c:dLbl>
            <c:dLbl>
              <c:idx val="3"/>
              <c:layout>
                <c:manualLayout>
                  <c:x val="1.5651618596134662E-2"/>
                  <c:y val="1.80694092963079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7E0-4179-A778-EF1D5C032D8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(2)'!$H$7:$H$10</c:f>
              <c:strCache>
                <c:ptCount val="4"/>
                <c:pt idx="0">
                  <c:v>Fatal</c:v>
                </c:pt>
                <c:pt idx="1">
                  <c:v>Critical</c:v>
                </c:pt>
                <c:pt idx="2">
                  <c:v>Non-Critical</c:v>
                </c:pt>
                <c:pt idx="3">
                  <c:v>Total</c:v>
                </c:pt>
              </c:strCache>
            </c:strRef>
          </c:cat>
          <c:val>
            <c:numRef>
              <c:f>'Sheet1 (2)'!$J$7:$J$10</c:f>
              <c:numCache>
                <c:formatCode>0.0%</c:formatCode>
                <c:ptCount val="4"/>
                <c:pt idx="0">
                  <c:v>0.98461538461538467</c:v>
                </c:pt>
                <c:pt idx="1">
                  <c:v>0.99334811529933487</c:v>
                </c:pt>
                <c:pt idx="2">
                  <c:v>0.99212598425196852</c:v>
                </c:pt>
                <c:pt idx="3">
                  <c:v>0.99220779220779221</c:v>
                </c:pt>
              </c:numCache>
            </c:numRef>
          </c:val>
          <c:extLst>
            <c:ext xmlns:c16="http://schemas.microsoft.com/office/drawing/2014/chart" uri="{C3380CC4-5D6E-409C-BE32-E72D297353CC}">
              <c16:uniqueId val="{00000005-27E0-4179-A778-EF1D5C032D8C}"/>
            </c:ext>
          </c:extLst>
        </c:ser>
        <c:dLbls>
          <c:showLegendKey val="0"/>
          <c:showVal val="0"/>
          <c:showCatName val="0"/>
          <c:showSerName val="0"/>
          <c:showPercent val="0"/>
          <c:showBubbleSize val="0"/>
        </c:dLbls>
        <c:gapWidth val="219"/>
        <c:overlap val="-27"/>
        <c:axId val="1512758400"/>
        <c:axId val="1512761728"/>
      </c:barChart>
      <c:catAx>
        <c:axId val="151275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12761728"/>
        <c:crosses val="autoZero"/>
        <c:auto val="1"/>
        <c:lblAlgn val="ctr"/>
        <c:lblOffset val="100"/>
        <c:noMultiLvlLbl val="0"/>
      </c:catAx>
      <c:valAx>
        <c:axId val="1512761728"/>
        <c:scaling>
          <c:orientation val="minMax"/>
          <c:min val="0.9"/>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12758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n-lt"/>
                <a:ea typeface="+mj-ea"/>
                <a:cs typeface="+mj-cs"/>
              </a:defRPr>
            </a:pPr>
            <a:r>
              <a:rPr lang="en-US" sz="1600">
                <a:latin typeface="+mn-lt"/>
              </a:rPr>
              <a:t>SLA 2020 vs 2021</a:t>
            </a:r>
          </a:p>
        </c:rich>
      </c:tx>
      <c:layout>
        <c:manualLayout>
          <c:xMode val="edge"/>
          <c:yMode val="edge"/>
          <c:x val="0.37419385685581097"/>
          <c:y val="6.0714487301248392E-3"/>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n-lt"/>
              <a:ea typeface="+mj-ea"/>
              <a:cs typeface="+mj-cs"/>
            </a:defRPr>
          </a:pPr>
          <a:endParaRPr lang="en-US"/>
        </a:p>
      </c:txPr>
    </c:title>
    <c:autoTitleDeleted val="0"/>
    <c:plotArea>
      <c:layout/>
      <c:barChart>
        <c:barDir val="col"/>
        <c:grouping val="clustered"/>
        <c:varyColors val="0"/>
        <c:ser>
          <c:idx val="0"/>
          <c:order val="0"/>
          <c:tx>
            <c:strRef>
              <c:f>Sheet1!$C$4</c:f>
              <c:strCache>
                <c:ptCount val="1"/>
                <c:pt idx="0">
                  <c:v>PBM</c:v>
                </c:pt>
              </c:strCache>
            </c:strRef>
          </c:tx>
          <c:spPr>
            <a:solidFill>
              <a:srgbClr val="9DC3E6"/>
            </a:solidFill>
            <a:ln>
              <a:noFill/>
            </a:ln>
            <a:effectLst/>
          </c:spPr>
          <c:invertIfNegative val="0"/>
          <c:dLbls>
            <c:dLbl>
              <c:idx val="0"/>
              <c:layout>
                <c:manualLayout>
                  <c:x val="-1.0316539614370443E-2"/>
                  <c:y val="-2.57097876956226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B73-47DD-81D7-D80495B45B8F}"/>
                </c:ext>
              </c:extLst>
            </c:dLbl>
            <c:dLbl>
              <c:idx val="1"/>
              <c:layout>
                <c:manualLayout>
                  <c:x val="-3.4720324725606053E-17"/>
                  <c:y val="-1.72711571675302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73-47DD-81D7-D80495B45B8F}"/>
                </c:ext>
              </c:extLst>
            </c:dLbl>
            <c:dLbl>
              <c:idx val="3"/>
              <c:layout>
                <c:manualLayout>
                  <c:x val="1.457822288721393E-3"/>
                  <c:y val="2.59463017907583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B73-47DD-81D7-D80495B45B8F}"/>
                </c:ext>
              </c:extLst>
            </c:dLbl>
            <c:dLbl>
              <c:idx val="5"/>
              <c:layout>
                <c:manualLayout>
                  <c:x val="-1.3257004403144758E-2"/>
                  <c:y val="-3.45423143350606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B73-47DD-81D7-D80495B45B8F}"/>
                </c:ext>
              </c:extLst>
            </c:dLbl>
            <c:dLbl>
              <c:idx val="6"/>
              <c:layout>
                <c:manualLayout>
                  <c:x val="-7.575431087511359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73-47DD-81D7-D80495B45B8F}"/>
                </c:ext>
              </c:extLst>
            </c:dLbl>
            <c:dLbl>
              <c:idx val="7"/>
              <c:layout>
                <c:manualLayout>
                  <c:x val="-2.08324354906560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B73-47DD-81D7-D80495B45B8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Sheet1!$B$5:$B$16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Sheet1!$C$5:$C$16</c:f>
              <c:numCache>
                <c:formatCode>0.0%</c:formatCode>
                <c:ptCount val="12"/>
                <c:pt idx="0">
                  <c:v>0.98090692124104994</c:v>
                </c:pt>
                <c:pt idx="1">
                  <c:v>0.98940677966101698</c:v>
                </c:pt>
                <c:pt idx="2">
                  <c:v>0.99126637554585095</c:v>
                </c:pt>
                <c:pt idx="3">
                  <c:v>0.99085365853658502</c:v>
                </c:pt>
                <c:pt idx="4">
                  <c:v>0.99542334096109797</c:v>
                </c:pt>
                <c:pt idx="5">
                  <c:v>0.99248120300751896</c:v>
                </c:pt>
                <c:pt idx="6">
                  <c:v>0.99299999999999999</c:v>
                </c:pt>
                <c:pt idx="7">
                  <c:v>0.98580000000000001</c:v>
                </c:pt>
                <c:pt idx="8">
                  <c:v>1</c:v>
                </c:pt>
                <c:pt idx="9">
                  <c:v>1</c:v>
                </c:pt>
                <c:pt idx="10">
                  <c:v>1</c:v>
                </c:pt>
                <c:pt idx="11">
                  <c:v>1</c:v>
                </c:pt>
              </c:numCache>
            </c:numRef>
          </c:val>
          <c:extLst>
            <c:ext xmlns:c16="http://schemas.microsoft.com/office/drawing/2014/chart" uri="{C3380CC4-5D6E-409C-BE32-E72D297353CC}">
              <c16:uniqueId val="{00000006-CB73-47DD-81D7-D80495B45B8F}"/>
            </c:ext>
          </c:extLst>
        </c:ser>
        <c:ser>
          <c:idx val="1"/>
          <c:order val="1"/>
          <c:tx>
            <c:strRef>
              <c:f>Sheet1!$D$4</c:f>
              <c:strCache>
                <c:ptCount val="1"/>
                <c:pt idx="0">
                  <c:v>Retail</c:v>
                </c:pt>
              </c:strCache>
            </c:strRef>
          </c:tx>
          <c:spPr>
            <a:solidFill>
              <a:srgbClr val="2E75B6"/>
            </a:solidFill>
            <a:ln>
              <a:noFill/>
            </a:ln>
            <a:effectLst/>
          </c:spPr>
          <c:invertIfNegative val="0"/>
          <c:dLbls>
            <c:dLbl>
              <c:idx val="0"/>
              <c:layout>
                <c:manualLayout>
                  <c:x val="0"/>
                  <c:y val="-1.03626943005181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B73-47DD-81D7-D80495B45B8F}"/>
                </c:ext>
              </c:extLst>
            </c:dLbl>
            <c:dLbl>
              <c:idx val="1"/>
              <c:layout>
                <c:manualLayout>
                  <c:x val="1.1998591314812134E-2"/>
                  <c:y val="3.89588717019931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B73-47DD-81D7-D80495B45B8F}"/>
                </c:ext>
              </c:extLst>
            </c:dLbl>
            <c:dLbl>
              <c:idx val="2"/>
              <c:layout>
                <c:manualLayout>
                  <c:x val="-1.6820517004416909E-3"/>
                  <c:y val="-3.89588717019934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E14-4DF5-B3EA-6D513676F689}"/>
                </c:ext>
              </c:extLst>
            </c:dLbl>
            <c:dLbl>
              <c:idx val="4"/>
              <c:layout>
                <c:manualLayout>
                  <c:x val="7.575431087511221E-3"/>
                  <c:y val="3.45423143350604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B73-47DD-81D7-D80495B45B8F}"/>
                </c:ext>
              </c:extLst>
            </c:dLbl>
            <c:dLbl>
              <c:idx val="8"/>
              <c:layout>
                <c:manualLayout>
                  <c:x val="1.3257004403144758E-2"/>
                  <c:y val="-3.166342236191500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CB73-47DD-81D7-D80495B45B8F}"/>
                </c:ext>
              </c:extLst>
            </c:dLbl>
            <c:dLbl>
              <c:idx val="9"/>
              <c:layout>
                <c:manualLayout>
                  <c:x val="1.136314663126693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B73-47DD-81D7-D80495B45B8F}"/>
                </c:ext>
              </c:extLst>
            </c:dLbl>
            <c:dLbl>
              <c:idx val="10"/>
              <c:layout>
                <c:manualLayout>
                  <c:x val="1.325700440314475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CB73-47DD-81D7-D80495B45B8F}"/>
                </c:ext>
              </c:extLst>
            </c:dLbl>
            <c:dLbl>
              <c:idx val="11"/>
              <c:layout>
                <c:manualLayout>
                  <c:x val="1.893857771877822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CB73-47DD-81D7-D80495B45B8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Sheet1!$B$5:$B$16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Sheet1!$D$5:$D$16</c:f>
              <c:numCache>
                <c:formatCode>0.0%</c:formatCode>
                <c:ptCount val="12"/>
                <c:pt idx="0">
                  <c:v>0.99563318777292598</c:v>
                </c:pt>
                <c:pt idx="1">
                  <c:v>0.98611111111111105</c:v>
                </c:pt>
                <c:pt idx="2">
                  <c:v>1</c:v>
                </c:pt>
                <c:pt idx="3">
                  <c:v>0.99479166666666696</c:v>
                </c:pt>
                <c:pt idx="4">
                  <c:v>0.99415204678362601</c:v>
                </c:pt>
                <c:pt idx="5">
                  <c:v>1</c:v>
                </c:pt>
                <c:pt idx="6">
                  <c:v>1</c:v>
                </c:pt>
                <c:pt idx="7">
                  <c:v>0.996</c:v>
                </c:pt>
                <c:pt idx="8">
                  <c:v>0.98499999999999999</c:v>
                </c:pt>
                <c:pt idx="9">
                  <c:v>0.99299999999999999</c:v>
                </c:pt>
                <c:pt idx="10">
                  <c:v>0.99399999999999999</c:v>
                </c:pt>
                <c:pt idx="11">
                  <c:v>0.99299999999999999</c:v>
                </c:pt>
              </c:numCache>
            </c:numRef>
          </c:val>
          <c:extLst>
            <c:ext xmlns:c16="http://schemas.microsoft.com/office/drawing/2014/chart" uri="{C3380CC4-5D6E-409C-BE32-E72D297353CC}">
              <c16:uniqueId val="{0000000E-CB73-47DD-81D7-D80495B45B8F}"/>
            </c:ext>
          </c:extLst>
        </c:ser>
        <c:ser>
          <c:idx val="2"/>
          <c:order val="2"/>
          <c:tx>
            <c:strRef>
              <c:f>Sheet1!$E$4</c:f>
              <c:strCache>
                <c:ptCount val="1"/>
                <c:pt idx="0">
                  <c:v>PBM</c:v>
                </c:pt>
              </c:strCache>
            </c:strRef>
          </c:tx>
          <c:spPr>
            <a:solidFill>
              <a:srgbClr val="00CC99"/>
            </a:solidFill>
            <a:ln>
              <a:noFill/>
            </a:ln>
            <a:effectLst/>
          </c:spPr>
          <c:invertIfNegative val="0"/>
          <c:dLbls>
            <c:dLbl>
              <c:idx val="0"/>
              <c:layout>
                <c:manualLayout>
                  <c:x val="9.2575092681710918E-3"/>
                  <c:y val="8.233512728200859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B73-47DD-81D7-D80495B45B8F}"/>
                </c:ext>
              </c:extLst>
            </c:dLbl>
            <c:dLbl>
              <c:idx val="1"/>
              <c:layout>
                <c:manualLayout>
                  <c:x val="8.410258502208454E-3"/>
                  <c:y val="-1.55835486807974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503-4657-ADD5-74AB8F02415C}"/>
                </c:ext>
              </c:extLst>
            </c:dLbl>
            <c:dLbl>
              <c:idx val="2"/>
              <c:layout>
                <c:manualLayout>
                  <c:x val="1.5138465303975219E-2"/>
                  <c:y val="1.1687661510598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14-4DF5-B3EA-6D513676F68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Sheet1!$B$5:$B$16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Sheet1!$E$5:$E$16</c:f>
              <c:numCache>
                <c:formatCode>0.0%</c:formatCode>
                <c:ptCount val="12"/>
                <c:pt idx="0">
                  <c:v>0.98799999999999999</c:v>
                </c:pt>
                <c:pt idx="1">
                  <c:v>0.98699999999999999</c:v>
                </c:pt>
                <c:pt idx="2">
                  <c:v>1</c:v>
                </c:pt>
              </c:numCache>
            </c:numRef>
          </c:val>
          <c:extLst>
            <c:ext xmlns:c16="http://schemas.microsoft.com/office/drawing/2014/chart" uri="{C3380CC4-5D6E-409C-BE32-E72D297353CC}">
              <c16:uniqueId val="{00000010-CB73-47DD-81D7-D80495B45B8F}"/>
            </c:ext>
          </c:extLst>
        </c:ser>
        <c:ser>
          <c:idx val="3"/>
          <c:order val="3"/>
          <c:tx>
            <c:strRef>
              <c:f>Sheet1!$F$4</c:f>
              <c:strCache>
                <c:ptCount val="1"/>
                <c:pt idx="0">
                  <c:v>Retail</c:v>
                </c:pt>
              </c:strCache>
            </c:strRef>
          </c:tx>
          <c:spPr>
            <a:solidFill>
              <a:srgbClr val="009999"/>
            </a:solidFill>
            <a:ln>
              <a:noFill/>
            </a:ln>
            <a:effectLst/>
          </c:spPr>
          <c:invertIfNegative val="0"/>
          <c:dLbls>
            <c:dLbl>
              <c:idx val="0"/>
              <c:layout>
                <c:manualLayout>
                  <c:x val="1.1363146631266936E-2"/>
                  <c:y val="1.03626943005181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CB73-47DD-81D7-D80495B45B8F}"/>
                </c:ext>
              </c:extLst>
            </c:dLbl>
            <c:dLbl>
              <c:idx val="1"/>
              <c:layout>
                <c:manualLayout>
                  <c:x val="1.1774361903091805E-2"/>
                  <c:y val="2.3375323021196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503-4657-ADD5-74AB8F02415C}"/>
                </c:ext>
              </c:extLst>
            </c:dLbl>
            <c:dLbl>
              <c:idx val="2"/>
              <c:layout>
                <c:manualLayout>
                  <c:x val="1.3456413603533527E-2"/>
                  <c:y val="-1.94794358509967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14-4DF5-B3EA-6D513676F68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Sheet1!$B$5:$B$16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Sheet1!$F$5:$F$16</c:f>
              <c:numCache>
                <c:formatCode>0.0%</c:formatCode>
                <c:ptCount val="12"/>
                <c:pt idx="0">
                  <c:v>0.98199999999999998</c:v>
                </c:pt>
                <c:pt idx="1">
                  <c:v>0.98399999999999999</c:v>
                </c:pt>
                <c:pt idx="2">
                  <c:v>0.99</c:v>
                </c:pt>
              </c:numCache>
            </c:numRef>
          </c:val>
          <c:extLst>
            <c:ext xmlns:c16="http://schemas.microsoft.com/office/drawing/2014/chart" uri="{C3380CC4-5D6E-409C-BE32-E72D297353CC}">
              <c16:uniqueId val="{00000012-CB73-47DD-81D7-D80495B45B8F}"/>
            </c:ext>
          </c:extLst>
        </c:ser>
        <c:dLbls>
          <c:showLegendKey val="0"/>
          <c:showVal val="0"/>
          <c:showCatName val="0"/>
          <c:showSerName val="0"/>
          <c:showPercent val="0"/>
          <c:showBubbleSize val="0"/>
        </c:dLbls>
        <c:gapWidth val="150"/>
        <c:axId val="523408888"/>
        <c:axId val="523410848"/>
      </c:barChart>
      <c:catAx>
        <c:axId val="523408888"/>
        <c:scaling>
          <c:orientation val="minMax"/>
        </c:scaling>
        <c:delete val="0"/>
        <c:axPos val="b"/>
        <c:majorGridlines>
          <c:spPr>
            <a:ln w="9525" cap="flat" cmpd="sng" algn="ctr">
              <a:noFill/>
              <a:round/>
            </a:ln>
            <a:effectLst/>
          </c:spPr>
        </c:majorGridlines>
        <c:minorGridlines>
          <c:spPr>
            <a:ln w="9525" cap="flat" cmpd="sng" algn="ctr">
              <a:no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chemeClr val="dk1">
                    <a:lumMod val="65000"/>
                    <a:lumOff val="35000"/>
                  </a:schemeClr>
                </a:solidFill>
                <a:latin typeface="+mn-lt"/>
                <a:ea typeface="+mn-ea"/>
                <a:cs typeface="+mn-cs"/>
              </a:defRPr>
            </a:pPr>
            <a:endParaRPr lang="en-US"/>
          </a:p>
        </c:txPr>
        <c:crossAx val="523410848"/>
        <c:crosses val="autoZero"/>
        <c:auto val="1"/>
        <c:lblAlgn val="ctr"/>
        <c:lblOffset val="100"/>
        <c:noMultiLvlLbl val="0"/>
      </c:catAx>
      <c:valAx>
        <c:axId val="523410848"/>
        <c:scaling>
          <c:orientation val="minMax"/>
          <c:max val="1"/>
          <c:min val="0.9"/>
        </c:scaling>
        <c:delete val="0"/>
        <c:axPos val="l"/>
        <c:majorGridlines>
          <c:spPr>
            <a:ln w="9525" cap="flat" cmpd="sng" algn="ctr">
              <a:no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crossAx val="523408888"/>
        <c:crosses val="autoZero"/>
        <c:crossBetween val="between"/>
      </c:valAx>
      <c:spPr>
        <a:noFill/>
        <a:ln>
          <a:noFill/>
        </a:ln>
        <a:effectLst/>
      </c:spPr>
    </c:plotArea>
    <c:legend>
      <c:legendPos val="b"/>
      <c:layout>
        <c:manualLayout>
          <c:xMode val="edge"/>
          <c:yMode val="edge"/>
          <c:x val="0.38842068516195249"/>
          <c:y val="0.89468403551390041"/>
          <c:w val="0.26841213745112691"/>
          <c:h val="7.811185046658121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rgbClr val="2E75B6"/>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Reached CVS/App team summary</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Sheet1!$C$11</c:f>
              <c:strCache>
                <c:ptCount val="1"/>
                <c:pt idx="0">
                  <c:v>Feb'21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Sheet1!$B$12:$B$15</c:f>
              <c:strCache>
                <c:ptCount val="4"/>
                <c:pt idx="0">
                  <c:v>Yes - Help</c:v>
                </c:pt>
                <c:pt idx="1">
                  <c:v>Yes - Change Related</c:v>
                </c:pt>
                <c:pt idx="2">
                  <c:v>Yes - Mandatory</c:v>
                </c:pt>
                <c:pt idx="3">
                  <c:v>Not Reached</c:v>
                </c:pt>
              </c:strCache>
            </c:strRef>
          </c:cat>
          <c:val>
            <c:numRef>
              <c:f>Sheet1!$C$12:$C$15</c:f>
              <c:numCache>
                <c:formatCode>General</c:formatCode>
                <c:ptCount val="4"/>
                <c:pt idx="1">
                  <c:v>14</c:v>
                </c:pt>
                <c:pt idx="2">
                  <c:v>104</c:v>
                </c:pt>
                <c:pt idx="3">
                  <c:v>531</c:v>
                </c:pt>
              </c:numCache>
            </c:numRef>
          </c:val>
          <c:extLst>
            <c:ext xmlns:c16="http://schemas.microsoft.com/office/drawing/2014/chart" uri="{C3380CC4-5D6E-409C-BE32-E72D297353CC}">
              <c16:uniqueId val="{00000000-1C92-49E6-86BF-B3E0FEF6135D}"/>
            </c:ext>
          </c:extLst>
        </c:ser>
        <c:ser>
          <c:idx val="1"/>
          <c:order val="1"/>
          <c:tx>
            <c:strRef>
              <c:f>Sheet1!$D$11</c:f>
              <c:strCache>
                <c:ptCount val="1"/>
                <c:pt idx="0">
                  <c:v>Mar'21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Sheet1!$B$12:$B$15</c:f>
              <c:strCache>
                <c:ptCount val="4"/>
                <c:pt idx="0">
                  <c:v>Yes - Help</c:v>
                </c:pt>
                <c:pt idx="1">
                  <c:v>Yes - Change Related</c:v>
                </c:pt>
                <c:pt idx="2">
                  <c:v>Yes - Mandatory</c:v>
                </c:pt>
                <c:pt idx="3">
                  <c:v>Not Reached</c:v>
                </c:pt>
              </c:strCache>
            </c:strRef>
          </c:cat>
          <c:val>
            <c:numRef>
              <c:f>Sheet1!$D$12:$D$15</c:f>
              <c:numCache>
                <c:formatCode>General</c:formatCode>
                <c:ptCount val="4"/>
                <c:pt idx="1">
                  <c:v>19</c:v>
                </c:pt>
                <c:pt idx="2">
                  <c:v>102</c:v>
                </c:pt>
                <c:pt idx="3">
                  <c:v>649</c:v>
                </c:pt>
              </c:numCache>
            </c:numRef>
          </c:val>
          <c:extLst>
            <c:ext xmlns:c16="http://schemas.microsoft.com/office/drawing/2014/chart" uri="{C3380CC4-5D6E-409C-BE32-E72D297353CC}">
              <c16:uniqueId val="{00000001-1C92-49E6-86BF-B3E0FEF6135D}"/>
            </c:ext>
          </c:extLst>
        </c:ser>
        <c:dLbls>
          <c:showLegendKey val="0"/>
          <c:showVal val="0"/>
          <c:showCatName val="0"/>
          <c:showSerName val="0"/>
          <c:showPercent val="0"/>
          <c:showBubbleSize val="0"/>
        </c:dLbls>
        <c:gapWidth val="219"/>
        <c:overlap val="-27"/>
        <c:axId val="1903127311"/>
        <c:axId val="1903117327"/>
      </c:barChart>
      <c:catAx>
        <c:axId val="1903127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03117327"/>
        <c:crosses val="autoZero"/>
        <c:auto val="1"/>
        <c:lblAlgn val="ctr"/>
        <c:lblOffset val="100"/>
        <c:noMultiLvlLbl val="0"/>
      </c:catAx>
      <c:valAx>
        <c:axId val="19031173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03127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rgbClr val="0033B4"/>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0</cdr:x>
      <cdr:y>0</cdr:y>
    </cdr:to>
    <cdr:grpSp>
      <cdr:nvGrpSpPr>
        <cdr:cNvPr id="22" name="Group 21">
          <a:extLst xmlns:a="http://schemas.openxmlformats.org/drawingml/2006/main">
            <a:ext uri="{FF2B5EF4-FFF2-40B4-BE49-F238E27FC236}">
              <a16:creationId xmlns:a16="http://schemas.microsoft.com/office/drawing/2014/main" id="{4E798AD9-7B68-4B15-AE1C-DF18872BB4B4}"/>
            </a:ext>
          </a:extLst>
        </cdr:cNvPr>
        <cdr:cNvGrpSpPr/>
      </cdr:nvGrpSpPr>
      <cdr:grpSpPr>
        <a:xfrm xmlns:a="http://schemas.openxmlformats.org/drawingml/2006/main">
          <a:off x="0" y="0"/>
          <a:ext cx="0" cy="0"/>
          <a:chOff x="0" y="0"/>
          <a:chExt cx="0" cy="0"/>
        </a:xfrm>
      </cdr:grpSpPr>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48D91-BAE3-49AE-975F-DECCBB2DAE62}"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EB8DE-B1D5-4B93-8A3F-2D2E821B21A0}" type="slidenum">
              <a:rPr lang="en-US" smtClean="0"/>
              <a:t>‹#›</a:t>
            </a:fld>
            <a:endParaRPr lang="en-US"/>
          </a:p>
        </p:txBody>
      </p:sp>
    </p:spTree>
    <p:extLst>
      <p:ext uri="{BB962C8B-B14F-4D97-AF65-F5344CB8AC3E}">
        <p14:creationId xmlns:p14="http://schemas.microsoft.com/office/powerpoint/2010/main" val="91376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33707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94745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3229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Compare July &amp; Aug</a:t>
            </a:r>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3569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477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8531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8913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3494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944484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757826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61693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solidFill>
                  <a:srgbClr val="FFFFFF"/>
                </a:solidFill>
              </a:rPr>
              <a:t>© 2020 Cognizant</a:t>
            </a:r>
            <a:endParaRPr lang="en-US" dirty="0">
              <a:solidFill>
                <a:srgbClr val="FFFFFF"/>
              </a:solidFill>
            </a:endParaRP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4"/>
          <a:stretch>
            <a:fillRect/>
          </a:stretch>
        </p:blipFill>
        <p:spPr>
          <a:xfrm>
            <a:off x="7962901" y="355293"/>
            <a:ext cx="3887355" cy="839523"/>
          </a:xfrm>
          <a:prstGeom prst="rect">
            <a:avLst/>
          </a:prstGeom>
        </p:spPr>
      </p:pic>
    </p:spTree>
    <p:extLst>
      <p:ext uri="{BB962C8B-B14F-4D97-AF65-F5344CB8AC3E}">
        <p14:creationId xmlns:p14="http://schemas.microsoft.com/office/powerpoint/2010/main" val="314169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solidFill>
                  <a:srgbClr val="0033A0"/>
                </a:solidFill>
              </a:rPr>
              <a:t>© 2020 Cognizant</a:t>
            </a:r>
            <a:endParaRPr lang="en-US" dirty="0">
              <a:solidFill>
                <a:srgbClr val="0033A0"/>
              </a:solidFill>
            </a:endParaRP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42424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endParaRPr lang="en-US" dirty="0">
              <a:solidFill>
                <a:srgbClr val="0033A0"/>
              </a:solidFill>
            </a:endParaRP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a:solidFill>
                  <a:srgbClr val="0033A0"/>
                </a:solidFill>
              </a:rPr>
              <a:t>© 2020 Cognizant</a:t>
            </a:r>
            <a:endParaRPr lang="en-US" dirty="0">
              <a:solidFill>
                <a:srgbClr val="0033A0"/>
              </a:solidFill>
            </a:endParaRP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solidFill>
                  <a:srgbClr val="FFFFFF"/>
                </a:solidFill>
              </a:rPr>
              <a:pPr/>
              <a:t>‹#›</a:t>
            </a:fld>
            <a:endParaRPr lang="en-US" dirty="0">
              <a:solidFill>
                <a:srgbClr val="FFFFFF"/>
              </a:solidFill>
            </a:endParaRPr>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36223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9210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7378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pPr defTabSz="609585"/>
            <a:endParaRPr lang="en-US" sz="2400" dirty="0">
              <a:solidFill>
                <a:srgbClr val="000000"/>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5488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pic>
        <p:nvPicPr>
          <p:cNvPr id="12" name="Picture 11"/>
          <p:cNvPicPr>
            <a:picLocks noChangeAspect="1"/>
          </p:cNvPicPr>
          <p:nvPr userDrawn="1"/>
        </p:nvPicPr>
        <p:blipFill>
          <a:blip r:embed="rId4"/>
          <a:stretch>
            <a:fillRect/>
          </a:stretch>
        </p:blipFill>
        <p:spPr>
          <a:xfrm>
            <a:off x="389083" y="355293"/>
            <a:ext cx="3887355" cy="839523"/>
          </a:xfrm>
          <a:prstGeom prst="rect">
            <a:avLst/>
          </a:prstGeom>
        </p:spPr>
      </p:pic>
    </p:spTree>
    <p:extLst>
      <p:ext uri="{BB962C8B-B14F-4D97-AF65-F5344CB8AC3E}">
        <p14:creationId xmlns:p14="http://schemas.microsoft.com/office/powerpoint/2010/main" val="158836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endParaRPr lang="en-US" dirty="0">
              <a:solidFill>
                <a:srgbClr val="0033A0"/>
              </a:solidFill>
            </a:endParaRPr>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solidFill>
                  <a:srgbClr val="0033A0"/>
                </a:solidFill>
              </a:rPr>
              <a:t>© 2020 Cognizant</a:t>
            </a:r>
            <a:endParaRPr lang="en-US" dirty="0">
              <a:solidFill>
                <a:srgbClr val="0033A0"/>
              </a:solidFill>
            </a:endParaRPr>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069534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pPr defTabSz="609585"/>
            <a:endParaRPr lang="en-US" dirty="0">
              <a:solidFill>
                <a:srgbClr val="0033A0"/>
              </a:solidFill>
            </a:endParaRP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pPr defTabSz="609585"/>
            <a:r>
              <a:rPr lang="en-US">
                <a:solidFill>
                  <a:srgbClr val="0033A0"/>
                </a:solidFill>
              </a:rPr>
              <a:t>© 2020 Cognizant</a:t>
            </a:r>
            <a:endParaRPr lang="en-US" dirty="0">
              <a:solidFill>
                <a:srgbClr val="0033A0"/>
              </a:solidFill>
            </a:endParaRP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pPr defTabSz="609585"/>
            <a:fld id="{2EFEF571-C9B4-4D92-A7F7-315B894862A8}" type="slidenum">
              <a:rPr lang="en-US" smtClean="0">
                <a:solidFill>
                  <a:srgbClr val="00B140"/>
                </a:solidFill>
              </a:rPr>
              <a:pPr defTabSz="609585"/>
              <a:t>‹#›</a:t>
            </a:fld>
            <a:endParaRPr lang="en-US" dirty="0">
              <a:solidFill>
                <a:srgbClr val="00B140"/>
              </a:solidFill>
            </a:endParaRPr>
          </a:p>
        </p:txBody>
      </p:sp>
    </p:spTree>
    <p:extLst>
      <p:ext uri="{BB962C8B-B14F-4D97-AF65-F5344CB8AC3E}">
        <p14:creationId xmlns:p14="http://schemas.microsoft.com/office/powerpoint/2010/main" val="101492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26464"/>
            <a:ext cx="6006592" cy="4004395"/>
          </a:xfrm>
          <a:prstGeom prst="rect">
            <a:avLst/>
          </a:prstGeom>
        </p:spPr>
      </p:pic>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512064" y="365760"/>
            <a:ext cx="11180064" cy="483571"/>
          </a:xfrm>
        </p:spPr>
        <p:txBody>
          <a:bodyPr/>
          <a:lstStyle/>
          <a:p>
            <a:r>
              <a:rPr lang="it-IT" dirty="0"/>
              <a:t>Table of Contents</a:t>
            </a:r>
            <a:endParaRPr lang="en-US" dirty="0"/>
          </a:p>
        </p:txBody>
      </p:sp>
      <p:sp>
        <p:nvSpPr>
          <p:cNvPr id="6" name="Rectangle 5"/>
          <p:cNvSpPr/>
          <p:nvPr/>
        </p:nvSpPr>
        <p:spPr>
          <a:xfrm>
            <a:off x="5210477" y="1426464"/>
            <a:ext cx="6981524" cy="4004395"/>
          </a:xfrm>
          <a:prstGeom prst="rect">
            <a:avLst/>
          </a:prstGeom>
          <a:solidFill>
            <a:srgbClr val="252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a:solidFill>
                <a:srgbClr val="FFFFFF"/>
              </a:solidFill>
            </a:endParaRPr>
          </a:p>
        </p:txBody>
      </p:sp>
      <p:sp>
        <p:nvSpPr>
          <p:cNvPr id="7" name="TextBox 6"/>
          <p:cNvSpPr txBox="1"/>
          <p:nvPr/>
        </p:nvSpPr>
        <p:spPr>
          <a:xfrm>
            <a:off x="5662004" y="1771797"/>
            <a:ext cx="4076052" cy="3313728"/>
          </a:xfrm>
          <a:prstGeom prst="rect">
            <a:avLst/>
          </a:prstGeom>
        </p:spPr>
        <p:txBody>
          <a:bodyPr wrap="none" lIns="0" tIns="0" rIns="0" bIns="0" rtlCol="0">
            <a:spAutoFit/>
          </a:bodyPr>
          <a:lstStyle/>
          <a:p>
            <a:pPr marL="230712"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Metrics</a:t>
            </a:r>
          </a:p>
          <a:p>
            <a:pPr marL="840296" lvl="1"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Incidents &amp; Jobs</a:t>
            </a:r>
          </a:p>
          <a:p>
            <a:pPr marL="840296" lvl="1"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Incident Analysis</a:t>
            </a:r>
          </a:p>
          <a:p>
            <a:pPr marL="840296" lvl="1"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SLA</a:t>
            </a:r>
          </a:p>
          <a:p>
            <a:pPr marL="840296" lvl="1"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Reached CVS/App Team Summary </a:t>
            </a:r>
          </a:p>
          <a:p>
            <a:pPr marL="230712"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Jobs Summary</a:t>
            </a:r>
          </a:p>
          <a:p>
            <a:pPr marL="230712"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Value Adds &amp; Efficiencies</a:t>
            </a:r>
          </a:p>
          <a:p>
            <a:pPr marL="230712"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Key in-progress Discretionary Tasks</a:t>
            </a:r>
          </a:p>
          <a:p>
            <a:pPr marL="230712" indent="-230712" defTabSz="609585">
              <a:spcBef>
                <a:spcPts val="800"/>
              </a:spcBef>
              <a:buFont typeface="Arial" panose="020B0604020202020204" pitchFamily="34" charset="0"/>
              <a:buChar char="•"/>
            </a:pPr>
            <a:r>
              <a:rPr lang="en-US" dirty="0">
                <a:solidFill>
                  <a:srgbClr val="FFFFFF"/>
                </a:solidFill>
                <a:latin typeface="Calibri" panose="020F0502020204030204" pitchFamily="34" charset="0"/>
                <a:cs typeface="Calibri" panose="020F0502020204030204" pitchFamily="34" charset="0"/>
              </a:rPr>
              <a:t>Appendix</a:t>
            </a:r>
          </a:p>
        </p:txBody>
      </p:sp>
      <p:sp>
        <p:nvSpPr>
          <p:cNvPr id="3" name="Slide Number Placeholder 2"/>
          <p:cNvSpPr>
            <a:spLocks noGrp="1"/>
          </p:cNvSpPr>
          <p:nvPr>
            <p:ph type="sldNum" sz="quarter" idx="12"/>
          </p:nvPr>
        </p:nvSpPr>
        <p:spPr/>
        <p:txBody>
          <a:bodyPr/>
          <a:lstStyle/>
          <a:p>
            <a:fld id="{2EFEF571-C9B4-4D92-A7F7-315B894862A8}" type="slidenum">
              <a:rPr lang="en-US" smtClean="0">
                <a:solidFill>
                  <a:srgbClr val="00B140"/>
                </a:solidFill>
              </a:rPr>
              <a:pPr/>
              <a:t>1</a:t>
            </a:fld>
            <a:endParaRPr lang="en-US" dirty="0">
              <a:solidFill>
                <a:srgbClr val="00B140"/>
              </a:solidFill>
            </a:endParaRPr>
          </a:p>
        </p:txBody>
      </p:sp>
    </p:spTree>
    <p:extLst>
      <p:ext uri="{BB962C8B-B14F-4D97-AF65-F5344CB8AC3E}">
        <p14:creationId xmlns:p14="http://schemas.microsoft.com/office/powerpoint/2010/main" val="26459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srgbClr val="0033A0"/>
                </a:solidFill>
              </a:rPr>
              <a:t>© 2020 Cognizant</a:t>
            </a:r>
            <a:endParaRPr lang="en-US" dirty="0">
              <a:solidFill>
                <a:srgbClr val="0033A0"/>
              </a:solidFill>
            </a:endParaRPr>
          </a:p>
        </p:txBody>
      </p:sp>
      <p:sp>
        <p:nvSpPr>
          <p:cNvPr id="7" name="Title 1">
            <a:extLst>
              <a:ext uri="{FF2B5EF4-FFF2-40B4-BE49-F238E27FC236}">
                <a16:creationId xmlns:a16="http://schemas.microsoft.com/office/drawing/2014/main" id="{BC32CE0A-DA50-4BBC-B9EB-BD0143CCDDC2}"/>
              </a:ext>
            </a:extLst>
          </p:cNvPr>
          <p:cNvSpPr txBox="1">
            <a:spLocks/>
          </p:cNvSpPr>
          <p:nvPr/>
        </p:nvSpPr>
        <p:spPr>
          <a:xfrm>
            <a:off x="659214" y="393740"/>
            <a:ext cx="11180064" cy="52770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rPr>
              <a:t>SLA Trend by Severity of Retail &amp; PBM</a:t>
            </a:r>
            <a:r>
              <a:rPr lang="en-US" sz="3200" dirty="0">
                <a:solidFill>
                  <a:srgbClr val="0033A0"/>
                </a:solidFill>
              </a:rPr>
              <a:t> </a:t>
            </a:r>
            <a:r>
              <a:rPr lang="en-US" sz="2800" dirty="0">
                <a:solidFill>
                  <a:srgbClr val="0033A0"/>
                </a:solidFill>
              </a:rPr>
              <a:t>- 2021 YTD</a:t>
            </a:r>
            <a:endParaRPr lang="en-US" dirty="0">
              <a:solidFill>
                <a:srgbClr val="0033A0"/>
              </a:solidFill>
            </a:endParaRPr>
          </a:p>
        </p:txBody>
      </p:sp>
      <p:sp>
        <p:nvSpPr>
          <p:cNvPr id="8" name="TextBox 7">
            <a:extLst>
              <a:ext uri="{FF2B5EF4-FFF2-40B4-BE49-F238E27FC236}">
                <a16:creationId xmlns:a16="http://schemas.microsoft.com/office/drawing/2014/main" id="{8B32742B-0B45-410C-BF16-86E0F67B029C}"/>
              </a:ext>
            </a:extLst>
          </p:cNvPr>
          <p:cNvSpPr txBox="1"/>
          <p:nvPr/>
        </p:nvSpPr>
        <p:spPr>
          <a:xfrm>
            <a:off x="3275086" y="5043558"/>
            <a:ext cx="5458122" cy="184666"/>
          </a:xfrm>
          <a:prstGeom prst="rect">
            <a:avLst/>
          </a:prstGeom>
        </p:spPr>
        <p:txBody>
          <a:bodyPr wrap="square" lIns="0" tIns="0" rIns="0" bIns="0" rtlCol="0">
            <a:spAutoFit/>
          </a:bodyPr>
          <a:lstStyle/>
          <a:p>
            <a:pPr defTabSz="609585"/>
            <a:r>
              <a:rPr lang="en-US" sz="1200" b="1" dirty="0">
                <a:solidFill>
                  <a:srgbClr val="000000"/>
                </a:solidFill>
                <a:latin typeface="Calibri" panose="020F0502020204030204" pitchFamily="34" charset="0"/>
                <a:cs typeface="Calibri" panose="020F0502020204030204" pitchFamily="34" charset="0"/>
              </a:rPr>
              <a:t>Note: </a:t>
            </a:r>
            <a:r>
              <a:rPr lang="en-US" sz="1200" dirty="0">
                <a:solidFill>
                  <a:srgbClr val="000000"/>
                </a:solidFill>
                <a:latin typeface="Calibri" panose="020F0502020204030204" pitchFamily="34" charset="0"/>
                <a:cs typeface="Calibri" panose="020F0502020204030204" pitchFamily="34" charset="0"/>
              </a:rPr>
              <a:t>ASM tool does not factor Holidays for SLA calculation of Non-Critical incidents. </a:t>
            </a:r>
          </a:p>
        </p:txBody>
      </p:sp>
      <p:sp>
        <p:nvSpPr>
          <p:cNvPr id="2" name="Slide Number Placeholder 1"/>
          <p:cNvSpPr>
            <a:spLocks noGrp="1"/>
          </p:cNvSpPr>
          <p:nvPr>
            <p:ph type="sldNum" sz="quarter" idx="12"/>
          </p:nvPr>
        </p:nvSpPr>
        <p:spPr/>
        <p:txBody>
          <a:bodyPr/>
          <a:lstStyle/>
          <a:p>
            <a:fld id="{2EFEF571-C9B4-4D92-A7F7-315B894862A8}" type="slidenum">
              <a:rPr lang="en-US" smtClean="0">
                <a:solidFill>
                  <a:srgbClr val="00B140"/>
                </a:solidFill>
              </a:rPr>
              <a:pPr/>
              <a:t>10</a:t>
            </a:fld>
            <a:endParaRPr lang="en-US" dirty="0">
              <a:solidFill>
                <a:srgbClr val="00B140"/>
              </a:solidFill>
            </a:endParaRPr>
          </a:p>
        </p:txBody>
      </p:sp>
      <p:graphicFrame>
        <p:nvGraphicFramePr>
          <p:cNvPr id="9" name="Chart 8"/>
          <p:cNvGraphicFramePr>
            <a:graphicFrameLocks/>
          </p:cNvGraphicFramePr>
          <p:nvPr>
            <p:extLst>
              <p:ext uri="{D42A27DB-BD31-4B8C-83A1-F6EECF244321}">
                <p14:modId xmlns:p14="http://schemas.microsoft.com/office/powerpoint/2010/main" val="1859706840"/>
              </p:ext>
            </p:extLst>
          </p:nvPr>
        </p:nvGraphicFramePr>
        <p:xfrm>
          <a:off x="192024" y="1261718"/>
          <a:ext cx="11647254" cy="3694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607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06" y="243940"/>
            <a:ext cx="11180064" cy="518160"/>
          </a:xfrm>
        </p:spPr>
        <p:txBody>
          <a:bodyPr>
            <a:normAutofit/>
          </a:bodyPr>
          <a:lstStyle/>
          <a:p>
            <a:pPr algn="ctr"/>
            <a:r>
              <a:rPr lang="en-US" dirty="0">
                <a:solidFill>
                  <a:srgbClr val="0033A0"/>
                </a:solidFill>
                <a:latin typeface="Calibri" panose="020F0502020204030204" pitchFamily="34" charset="0"/>
                <a:cs typeface="Calibri" panose="020F0502020204030204" pitchFamily="34" charset="0"/>
              </a:rPr>
              <a:t>Scope &amp; Shift details of Retail &amp; PBM</a:t>
            </a:r>
          </a:p>
        </p:txBody>
      </p:sp>
      <p:sp>
        <p:nvSpPr>
          <p:cNvPr id="4" name="Footer Placeholder 3"/>
          <p:cNvSpPr>
            <a:spLocks noGrp="1"/>
          </p:cNvSpPr>
          <p:nvPr>
            <p:ph type="ftr" sz="quarter" idx="11"/>
          </p:nvPr>
        </p:nvSpPr>
        <p:spPr/>
        <p:txBody>
          <a:bodyPr/>
          <a:lstStyle/>
          <a:p>
            <a:r>
              <a:rPr lang="en-US">
                <a:solidFill>
                  <a:srgbClr val="0033A0"/>
                </a:solidFill>
              </a:rPr>
              <a:t>© 2020 Cognizant</a:t>
            </a:r>
            <a:endParaRPr lang="en-US" dirty="0">
              <a:solidFill>
                <a:srgbClr val="0033A0"/>
              </a:solidFill>
            </a:endParaRPr>
          </a:p>
        </p:txBody>
      </p:sp>
      <p:cxnSp>
        <p:nvCxnSpPr>
          <p:cNvPr id="13" name="Straight Connector 12">
            <a:extLst>
              <a:ext uri="{FF2B5EF4-FFF2-40B4-BE49-F238E27FC236}">
                <a16:creationId xmlns:a16="http://schemas.microsoft.com/office/drawing/2014/main" id="{E77A2A9A-2C91-44AB-9BAA-988CDACCC95B}"/>
              </a:ext>
            </a:extLst>
          </p:cNvPr>
          <p:cNvCxnSpPr/>
          <p:nvPr/>
        </p:nvCxnSpPr>
        <p:spPr>
          <a:xfrm>
            <a:off x="427874" y="3250143"/>
            <a:ext cx="113664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132915-0463-4B5E-9368-A9C77276A18D}"/>
              </a:ext>
            </a:extLst>
          </p:cNvPr>
          <p:cNvSpPr txBox="1"/>
          <p:nvPr/>
        </p:nvSpPr>
        <p:spPr>
          <a:xfrm>
            <a:off x="616581" y="3404394"/>
            <a:ext cx="884858" cy="276999"/>
          </a:xfrm>
          <a:prstGeom prst="rect">
            <a:avLst/>
          </a:prstGeom>
        </p:spPr>
        <p:txBody>
          <a:bodyPr wrap="none" lIns="0" tIns="0" rIns="0" bIns="0" rtlCol="0">
            <a:spAutoFit/>
          </a:bodyPr>
          <a:lstStyle/>
          <a:p>
            <a:pPr algn="l"/>
            <a:r>
              <a:rPr lang="en-US" dirty="0">
                <a:solidFill>
                  <a:schemeClr val="tx2"/>
                </a:solidFill>
                <a:latin typeface="Calibri" panose="020F0502020204030204" pitchFamily="34" charset="0"/>
                <a:cs typeface="Calibri" panose="020F0502020204030204" pitchFamily="34" charset="0"/>
              </a:rPr>
              <a:t>Shift Plan</a:t>
            </a:r>
          </a:p>
        </p:txBody>
      </p:sp>
      <p:sp>
        <p:nvSpPr>
          <p:cNvPr id="18" name="TextBox 17">
            <a:extLst>
              <a:ext uri="{FF2B5EF4-FFF2-40B4-BE49-F238E27FC236}">
                <a16:creationId xmlns:a16="http://schemas.microsoft.com/office/drawing/2014/main" id="{2E37FCA1-30FE-40C3-9550-B03FDB206690}"/>
              </a:ext>
            </a:extLst>
          </p:cNvPr>
          <p:cNvSpPr txBox="1"/>
          <p:nvPr/>
        </p:nvSpPr>
        <p:spPr>
          <a:xfrm>
            <a:off x="659214" y="5865612"/>
            <a:ext cx="3047309" cy="461665"/>
          </a:xfrm>
          <a:prstGeom prst="rect">
            <a:avLst/>
          </a:prstGeom>
        </p:spPr>
        <p:txBody>
          <a:bodyPr wrap="none" lIns="0" tIns="0" rIns="0" bIns="0" rtlCol="0">
            <a:spAutoFit/>
          </a:bodyPr>
          <a:lstStyle/>
          <a:p>
            <a:r>
              <a:rPr lang="en-US" sz="1000" dirty="0">
                <a:solidFill>
                  <a:schemeClr val="tx2"/>
                </a:solidFill>
                <a:latin typeface="Calibri" panose="020F0502020204030204" pitchFamily="34" charset="0"/>
                <a:cs typeface="Calibri" panose="020F0502020204030204" pitchFamily="34" charset="0"/>
              </a:rPr>
              <a:t>*Schedule includes US and Indian Holidays.</a:t>
            </a:r>
          </a:p>
          <a:p>
            <a:r>
              <a:rPr lang="en-US" sz="1000" dirty="0">
                <a:solidFill>
                  <a:schemeClr val="tx2"/>
                </a:solidFill>
                <a:latin typeface="Calibri" panose="020F0502020204030204" pitchFamily="34" charset="0"/>
                <a:cs typeface="Calibri" panose="020F0502020204030204" pitchFamily="34" charset="0"/>
              </a:rPr>
              <a:t>*Associate will be taking comp off based on shift schedule.</a:t>
            </a:r>
          </a:p>
          <a:p>
            <a:pPr algn="l"/>
            <a:endParaRPr lang="en-US" sz="1000" dirty="0">
              <a:solidFill>
                <a:schemeClr val="tx2"/>
              </a:solidFill>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82382402"/>
              </p:ext>
            </p:extLst>
          </p:nvPr>
        </p:nvGraphicFramePr>
        <p:xfrm>
          <a:off x="659214" y="1201990"/>
          <a:ext cx="10185571" cy="1858637"/>
        </p:xfrm>
        <a:graphic>
          <a:graphicData uri="http://schemas.openxmlformats.org/drawingml/2006/table">
            <a:tbl>
              <a:tblPr/>
              <a:tblGrid>
                <a:gridCol w="2507616">
                  <a:extLst>
                    <a:ext uri="{9D8B030D-6E8A-4147-A177-3AD203B41FA5}">
                      <a16:colId xmlns:a16="http://schemas.microsoft.com/office/drawing/2014/main" val="1176922810"/>
                    </a:ext>
                  </a:extLst>
                </a:gridCol>
                <a:gridCol w="1913026">
                  <a:extLst>
                    <a:ext uri="{9D8B030D-6E8A-4147-A177-3AD203B41FA5}">
                      <a16:colId xmlns:a16="http://schemas.microsoft.com/office/drawing/2014/main" val="1673067237"/>
                    </a:ext>
                  </a:extLst>
                </a:gridCol>
                <a:gridCol w="1240880">
                  <a:extLst>
                    <a:ext uri="{9D8B030D-6E8A-4147-A177-3AD203B41FA5}">
                      <a16:colId xmlns:a16="http://schemas.microsoft.com/office/drawing/2014/main" val="2914891615"/>
                    </a:ext>
                  </a:extLst>
                </a:gridCol>
                <a:gridCol w="1654509">
                  <a:extLst>
                    <a:ext uri="{9D8B030D-6E8A-4147-A177-3AD203B41FA5}">
                      <a16:colId xmlns:a16="http://schemas.microsoft.com/office/drawing/2014/main" val="366640323"/>
                    </a:ext>
                  </a:extLst>
                </a:gridCol>
                <a:gridCol w="2869540">
                  <a:extLst>
                    <a:ext uri="{9D8B030D-6E8A-4147-A177-3AD203B41FA5}">
                      <a16:colId xmlns:a16="http://schemas.microsoft.com/office/drawing/2014/main" val="4145105643"/>
                    </a:ext>
                  </a:extLst>
                </a:gridCol>
              </a:tblGrid>
              <a:tr h="276741">
                <a:tc>
                  <a:txBody>
                    <a:bodyPr/>
                    <a:lstStyle/>
                    <a:p>
                      <a:pPr algn="ctr" rtl="0" fontAlgn="ctr"/>
                      <a:r>
                        <a:rPr lang="en-US" sz="1200" b="1" i="0" u="none" strike="noStrike" dirty="0">
                          <a:solidFill>
                            <a:srgbClr val="FFFFFF"/>
                          </a:solidFill>
                          <a:effectLst/>
                          <a:latin typeface="Calibri" panose="020F0502020204030204" pitchFamily="34" charset="0"/>
                        </a:rPr>
                        <a:t>Application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200" b="1" i="0" u="none" strike="noStrike">
                          <a:solidFill>
                            <a:srgbClr val="FFFFFF"/>
                          </a:solidFill>
                          <a:effectLst/>
                          <a:latin typeface="Calibri" panose="020F0502020204030204" pitchFamily="34" charset="0"/>
                        </a:rPr>
                        <a:t># of Apps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200" b="1" i="0" u="none" strike="noStrike">
                          <a:solidFill>
                            <a:srgbClr val="FFFFFF"/>
                          </a:solidFill>
                          <a:effectLst/>
                          <a:latin typeface="Calibri" panose="020F0502020204030204" pitchFamily="34" charset="0"/>
                        </a:rPr>
                        <a:t># of Jobs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200" b="1" i="0" u="none" strike="noStrike">
                          <a:solidFill>
                            <a:srgbClr val="FFFFFF"/>
                          </a:solidFill>
                          <a:effectLst/>
                          <a:latin typeface="Calibri" panose="020F0502020204030204" pitchFamily="34" charset="0"/>
                        </a:rPr>
                        <a:t>Services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200" b="1" i="0" u="none" strike="noStrike">
                          <a:solidFill>
                            <a:srgbClr val="FFFFFF"/>
                          </a:solidFill>
                          <a:effectLst/>
                          <a:latin typeface="Calibri" panose="020F0502020204030204" pitchFamily="34" charset="0"/>
                        </a:rPr>
                        <a:t>Technolgies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3599001855"/>
                  </a:ext>
                </a:extLst>
              </a:tr>
              <a:tr h="553482">
                <a:tc>
                  <a:txBody>
                    <a:bodyPr/>
                    <a:lstStyle/>
                    <a:p>
                      <a:pPr algn="ctr" rtl="0" fontAlgn="ctr"/>
                      <a:r>
                        <a:rPr lang="en-US" sz="1200" b="0" i="0" u="none" strike="noStrike">
                          <a:solidFill>
                            <a:srgbClr val="000000"/>
                          </a:solidFill>
                          <a:effectLst/>
                          <a:latin typeface="Calibri" panose="020F0502020204030204" pitchFamily="34" charset="0"/>
                        </a:rPr>
                        <a:t>Retail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6000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L1.5, L2, L2.5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Mainframe, SAP, Informatica, Unix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730094"/>
                  </a:ext>
                </a:extLst>
              </a:tr>
              <a:tr h="474932">
                <a:tc>
                  <a:txBody>
                    <a:bodyPr/>
                    <a:lstStyle/>
                    <a:p>
                      <a:pPr algn="ctr" rtl="0" fontAlgn="ctr"/>
                      <a:r>
                        <a:rPr lang="en-US" sz="1200" b="0" i="0" u="none" strike="noStrike" dirty="0">
                          <a:solidFill>
                            <a:srgbClr val="000000"/>
                          </a:solidFill>
                          <a:effectLst/>
                          <a:latin typeface="Calibri" panose="020F0502020204030204" pitchFamily="34" charset="0"/>
                        </a:rPr>
                        <a:t>PBM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SAP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760401"/>
                  </a:ext>
                </a:extLst>
              </a:tr>
              <a:tr h="553482">
                <a:tc>
                  <a:txBody>
                    <a:bodyPr/>
                    <a:lstStyle/>
                    <a:p>
                      <a:pPr algn="ctr" rtl="0" fontAlgn="ctr"/>
                      <a:r>
                        <a:rPr lang="en-US" sz="1200" b="0" i="0" u="none" strike="noStrike" dirty="0">
                          <a:solidFill>
                            <a:srgbClr val="000000"/>
                          </a:solidFill>
                          <a:effectLst/>
                          <a:latin typeface="Calibri" panose="020F0502020204030204" pitchFamily="34" charset="0"/>
                        </a:rPr>
                        <a:t>Summary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12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1200" b="0" i="0" u="none" strike="noStrike" dirty="0">
                          <a:solidFill>
                            <a:srgbClr val="000000"/>
                          </a:solidFill>
                          <a:effectLst/>
                          <a:latin typeface="Calibri" panose="020F0502020204030204" pitchFamily="34" charset="0"/>
                        </a:rPr>
                        <a:t>9000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1200" b="0" i="0" u="none" strike="noStrike" dirty="0">
                          <a:solidFill>
                            <a:srgbClr val="000000"/>
                          </a:solidFill>
                          <a:effectLst/>
                          <a:latin typeface="Calibri" panose="020F0502020204030204" pitchFamily="34" charset="0"/>
                        </a:rPr>
                        <a:t>L1.5, L2, L2.5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1200" b="0" i="0" u="none" strike="noStrike" dirty="0">
                          <a:solidFill>
                            <a:srgbClr val="000000"/>
                          </a:solidFill>
                          <a:effectLst/>
                          <a:latin typeface="Calibri" panose="020F0502020204030204" pitchFamily="34" charset="0"/>
                        </a:rPr>
                        <a:t>Mainframe, SAP, Informatica, Unix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16132612"/>
                  </a:ext>
                </a:extLst>
              </a:tr>
            </a:tbl>
          </a:graphicData>
        </a:graphic>
      </p:graphicFrame>
      <p:sp>
        <p:nvSpPr>
          <p:cNvPr id="16" name="TextBox 15">
            <a:extLst>
              <a:ext uri="{FF2B5EF4-FFF2-40B4-BE49-F238E27FC236}">
                <a16:creationId xmlns:a16="http://schemas.microsoft.com/office/drawing/2014/main" id="{4C132915-0463-4B5E-9368-A9C77276A18D}"/>
              </a:ext>
            </a:extLst>
          </p:cNvPr>
          <p:cNvSpPr txBox="1"/>
          <p:nvPr/>
        </p:nvSpPr>
        <p:spPr>
          <a:xfrm>
            <a:off x="616581" y="830094"/>
            <a:ext cx="560731" cy="276999"/>
          </a:xfrm>
          <a:prstGeom prst="rect">
            <a:avLst/>
          </a:prstGeom>
        </p:spPr>
        <p:txBody>
          <a:bodyPr wrap="none" lIns="0" tIns="0" rIns="0" bIns="0" rtlCol="0">
            <a:spAutoFit/>
          </a:bodyPr>
          <a:lstStyle/>
          <a:p>
            <a:pPr algn="l"/>
            <a:r>
              <a:rPr lang="en-US" dirty="0">
                <a:solidFill>
                  <a:schemeClr val="tx2"/>
                </a:solidFill>
                <a:latin typeface="Calibri" panose="020F0502020204030204" pitchFamily="34" charset="0"/>
                <a:cs typeface="Calibri" panose="020F0502020204030204" pitchFamily="34" charset="0"/>
              </a:rPr>
              <a:t>Scope</a:t>
            </a:r>
          </a:p>
        </p:txBody>
      </p:sp>
      <p:graphicFrame>
        <p:nvGraphicFramePr>
          <p:cNvPr id="8" name="Table 7"/>
          <p:cNvGraphicFramePr>
            <a:graphicFrameLocks noGrp="1"/>
          </p:cNvGraphicFramePr>
          <p:nvPr>
            <p:extLst>
              <p:ext uri="{D42A27DB-BD31-4B8C-83A1-F6EECF244321}">
                <p14:modId xmlns:p14="http://schemas.microsoft.com/office/powerpoint/2010/main" val="4110389672"/>
              </p:ext>
            </p:extLst>
          </p:nvPr>
        </p:nvGraphicFramePr>
        <p:xfrm>
          <a:off x="659215" y="3826501"/>
          <a:ext cx="10185570" cy="1880436"/>
        </p:xfrm>
        <a:graphic>
          <a:graphicData uri="http://schemas.openxmlformats.org/drawingml/2006/table">
            <a:tbl>
              <a:tblPr/>
              <a:tblGrid>
                <a:gridCol w="729625">
                  <a:extLst>
                    <a:ext uri="{9D8B030D-6E8A-4147-A177-3AD203B41FA5}">
                      <a16:colId xmlns:a16="http://schemas.microsoft.com/office/drawing/2014/main" val="2721740198"/>
                    </a:ext>
                  </a:extLst>
                </a:gridCol>
                <a:gridCol w="1517621">
                  <a:extLst>
                    <a:ext uri="{9D8B030D-6E8A-4147-A177-3AD203B41FA5}">
                      <a16:colId xmlns:a16="http://schemas.microsoft.com/office/drawing/2014/main" val="897179473"/>
                    </a:ext>
                  </a:extLst>
                </a:gridCol>
                <a:gridCol w="1721916">
                  <a:extLst>
                    <a:ext uri="{9D8B030D-6E8A-4147-A177-3AD203B41FA5}">
                      <a16:colId xmlns:a16="http://schemas.microsoft.com/office/drawing/2014/main" val="2336361904"/>
                    </a:ext>
                  </a:extLst>
                </a:gridCol>
                <a:gridCol w="1590583">
                  <a:extLst>
                    <a:ext uri="{9D8B030D-6E8A-4147-A177-3AD203B41FA5}">
                      <a16:colId xmlns:a16="http://schemas.microsoft.com/office/drawing/2014/main" val="1805761035"/>
                    </a:ext>
                  </a:extLst>
                </a:gridCol>
                <a:gridCol w="1517621">
                  <a:extLst>
                    <a:ext uri="{9D8B030D-6E8A-4147-A177-3AD203B41FA5}">
                      <a16:colId xmlns:a16="http://schemas.microsoft.com/office/drawing/2014/main" val="3823004224"/>
                    </a:ext>
                  </a:extLst>
                </a:gridCol>
                <a:gridCol w="1517621">
                  <a:extLst>
                    <a:ext uri="{9D8B030D-6E8A-4147-A177-3AD203B41FA5}">
                      <a16:colId xmlns:a16="http://schemas.microsoft.com/office/drawing/2014/main" val="2135309826"/>
                    </a:ext>
                  </a:extLst>
                </a:gridCol>
                <a:gridCol w="1590583">
                  <a:extLst>
                    <a:ext uri="{9D8B030D-6E8A-4147-A177-3AD203B41FA5}">
                      <a16:colId xmlns:a16="http://schemas.microsoft.com/office/drawing/2014/main" val="1524182745"/>
                    </a:ext>
                  </a:extLst>
                </a:gridCol>
              </a:tblGrid>
              <a:tr h="358921">
                <a:tc>
                  <a:txBody>
                    <a:bodyPr/>
                    <a:lstStyle/>
                    <a:p>
                      <a:pPr algn="ctr" rtl="0" fontAlgn="ctr"/>
                      <a:r>
                        <a:rPr lang="en-US" sz="1200" b="1" i="0" u="none" strike="noStrike">
                          <a:solidFill>
                            <a:srgbClr val="000000"/>
                          </a:solidFill>
                          <a:effectLst/>
                          <a:latin typeface="Calibri" panose="020F0502020204030204" pitchFamily="34" charset="0"/>
                        </a:rPr>
                        <a:t>Schedule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3">
                  <a:txBody>
                    <a:bodyPr/>
                    <a:lstStyle/>
                    <a:p>
                      <a:pPr algn="ctr" rtl="0" fontAlgn="ctr"/>
                      <a:r>
                        <a:rPr lang="en-US" sz="1200" b="1" i="0" u="none" strike="noStrike" dirty="0">
                          <a:solidFill>
                            <a:srgbClr val="FFFFFF"/>
                          </a:solidFill>
                          <a:effectLst/>
                          <a:latin typeface="Calibri" panose="020F0502020204030204" pitchFamily="34" charset="0"/>
                        </a:rPr>
                        <a:t>Weekday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967"/>
                    </a:solidFill>
                  </a:tcPr>
                </a:tc>
                <a:tc hMerge="1">
                  <a:txBody>
                    <a:bodyPr/>
                    <a:lstStyle/>
                    <a:p>
                      <a:endParaRPr lang="en-US"/>
                    </a:p>
                  </a:txBody>
                  <a:tcPr/>
                </a:tc>
                <a:tc hMerge="1">
                  <a:txBody>
                    <a:bodyPr/>
                    <a:lstStyle/>
                    <a:p>
                      <a:endParaRPr lang="en-US"/>
                    </a:p>
                  </a:txBody>
                  <a:tcPr/>
                </a:tc>
                <a:tc gridSpan="3">
                  <a:txBody>
                    <a:bodyPr/>
                    <a:lstStyle/>
                    <a:p>
                      <a:pPr algn="ctr" rtl="0" fontAlgn="ctr"/>
                      <a:r>
                        <a:rPr lang="en-US" sz="1200" b="1" i="0" u="none" strike="noStrike">
                          <a:solidFill>
                            <a:srgbClr val="FFFFFF"/>
                          </a:solidFill>
                          <a:effectLst/>
                          <a:latin typeface="Calibri" panose="020F0502020204030204" pitchFamily="34" charset="0"/>
                        </a:rPr>
                        <a:t>Weekend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96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4541855"/>
                  </a:ext>
                </a:extLst>
              </a:tr>
              <a:tr h="343316">
                <a:tc>
                  <a:txBody>
                    <a:bodyPr/>
                    <a:lstStyle/>
                    <a:p>
                      <a:pPr algn="ctr" rtl="0" fontAlgn="ctr"/>
                      <a:r>
                        <a:rPr lang="en-US" sz="1200" b="1" i="0" u="none" strike="noStrike" dirty="0">
                          <a:solidFill>
                            <a:srgbClr val="000000"/>
                          </a:solidFill>
                          <a:effectLst/>
                          <a:latin typeface="Calibri" panose="020F0502020204030204" pitchFamily="34" charset="0"/>
                        </a:rPr>
                        <a:t>Shift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1200" b="1" i="0" u="none" strike="noStrike">
                          <a:solidFill>
                            <a:srgbClr val="000000"/>
                          </a:solidFill>
                          <a:effectLst/>
                          <a:latin typeface="Calibri" panose="020F0502020204030204" pitchFamily="34" charset="0"/>
                        </a:rPr>
                        <a:t>Shift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rtl="0" fontAlgn="ctr"/>
                      <a:r>
                        <a:rPr lang="en-US" sz="1200" b="1" i="0" u="none" strike="noStrike">
                          <a:solidFill>
                            <a:srgbClr val="000000"/>
                          </a:solidFill>
                          <a:effectLst/>
                          <a:latin typeface="Calibri" panose="020F0502020204030204" pitchFamily="34" charset="0"/>
                        </a:rPr>
                        <a:t>Shift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rtl="0" fontAlgn="ctr"/>
                      <a:r>
                        <a:rPr lang="en-US" sz="1200" b="1" i="0" u="none" strike="noStrike" dirty="0">
                          <a:solidFill>
                            <a:srgbClr val="000000"/>
                          </a:solidFill>
                          <a:effectLst/>
                          <a:latin typeface="Calibri" panose="020F0502020204030204" pitchFamily="34" charset="0"/>
                        </a:rPr>
                        <a:t>Shift 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rtl="0" fontAlgn="ctr"/>
                      <a:r>
                        <a:rPr lang="en-US" sz="1200" b="1" i="0" u="none" strike="noStrike">
                          <a:solidFill>
                            <a:srgbClr val="000000"/>
                          </a:solidFill>
                          <a:effectLst/>
                          <a:latin typeface="Calibri" panose="020F0502020204030204" pitchFamily="34" charset="0"/>
                        </a:rPr>
                        <a:t>Shift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rtl="0" fontAlgn="ctr"/>
                      <a:r>
                        <a:rPr lang="en-US" sz="1200" b="1" i="0" u="none" strike="noStrike">
                          <a:solidFill>
                            <a:srgbClr val="000000"/>
                          </a:solidFill>
                          <a:effectLst/>
                          <a:latin typeface="Calibri" panose="020F0502020204030204" pitchFamily="34" charset="0"/>
                        </a:rPr>
                        <a:t>Shift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rtl="0" fontAlgn="ctr"/>
                      <a:r>
                        <a:rPr lang="en-US" sz="1200" b="1" i="0" u="none" strike="noStrike">
                          <a:solidFill>
                            <a:srgbClr val="000000"/>
                          </a:solidFill>
                          <a:effectLst/>
                          <a:latin typeface="Calibri" panose="020F0502020204030204" pitchFamily="34" charset="0"/>
                        </a:rPr>
                        <a:t>Shift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2763270967"/>
                  </a:ext>
                </a:extLst>
              </a:tr>
              <a:tr h="405737">
                <a:tc>
                  <a:txBody>
                    <a:bodyPr/>
                    <a:lstStyle/>
                    <a:p>
                      <a:pPr algn="ctr" rtl="0" fontAlgn="ctr"/>
                      <a:r>
                        <a:rPr lang="en-US" sz="1200" b="1" i="0" u="none" strike="noStrike">
                          <a:solidFill>
                            <a:srgbClr val="000000"/>
                          </a:solidFill>
                          <a:effectLst/>
                          <a:latin typeface="Calibri" panose="020F05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1200" b="1" i="0" u="none" strike="noStrike">
                          <a:solidFill>
                            <a:srgbClr val="000000"/>
                          </a:solidFill>
                          <a:effectLst/>
                          <a:latin typeface="Calibri" panose="020F0502020204030204" pitchFamily="34" charset="0"/>
                        </a:rPr>
                        <a:t>9:00 PM to 6:00 AM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rtl="0" fontAlgn="ctr"/>
                      <a:r>
                        <a:rPr lang="en-US" sz="1200" b="1" i="0" u="none" strike="noStrike">
                          <a:solidFill>
                            <a:srgbClr val="000000"/>
                          </a:solidFill>
                          <a:effectLst/>
                          <a:latin typeface="Calibri" panose="020F0502020204030204" pitchFamily="34" charset="0"/>
                        </a:rPr>
                        <a:t>4:30 AM to to 1:30 PM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rtl="0" fontAlgn="ctr"/>
                      <a:r>
                        <a:rPr lang="en-US" sz="1200" b="1" i="0" u="none" strike="noStrike">
                          <a:solidFill>
                            <a:srgbClr val="000000"/>
                          </a:solidFill>
                          <a:effectLst/>
                          <a:latin typeface="Calibri" panose="020F0502020204030204" pitchFamily="34" charset="0"/>
                        </a:rPr>
                        <a:t>12:00 PM to 9:30 PM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rtl="0" fontAlgn="ctr"/>
                      <a:r>
                        <a:rPr lang="en-US" sz="1200" b="1" i="0" u="none" strike="noStrike">
                          <a:solidFill>
                            <a:srgbClr val="000000"/>
                          </a:solidFill>
                          <a:effectLst/>
                          <a:latin typeface="Calibri" panose="020F0502020204030204" pitchFamily="34" charset="0"/>
                        </a:rPr>
                        <a:t>9:00 PM to 6:00 AM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rtl="0" fontAlgn="ctr"/>
                      <a:r>
                        <a:rPr lang="en-US" sz="1200" b="1" i="0" u="none" strike="noStrike">
                          <a:solidFill>
                            <a:srgbClr val="000000"/>
                          </a:solidFill>
                          <a:effectLst/>
                          <a:latin typeface="Calibri" panose="020F0502020204030204" pitchFamily="34" charset="0"/>
                        </a:rPr>
                        <a:t>4:30 AM to 1:30 PM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rtl="0" fontAlgn="ctr"/>
                      <a:r>
                        <a:rPr lang="en-US" sz="1200" b="1" i="0" u="none" strike="noStrike">
                          <a:solidFill>
                            <a:srgbClr val="000000"/>
                          </a:solidFill>
                          <a:effectLst/>
                          <a:latin typeface="Calibri" panose="020F0502020204030204" pitchFamily="34" charset="0"/>
                        </a:rPr>
                        <a:t>12:00 PM to 9:30 PM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2304576393"/>
                  </a:ext>
                </a:extLst>
              </a:tr>
              <a:tr h="366725">
                <a:tc>
                  <a:txBody>
                    <a:bodyPr/>
                    <a:lstStyle/>
                    <a:p>
                      <a:pPr algn="ctr" rtl="0" fontAlgn="ctr"/>
                      <a:r>
                        <a:rPr lang="en-US" sz="1200" b="1" i="0" u="none" strike="noStrike">
                          <a:solidFill>
                            <a:srgbClr val="000000"/>
                          </a:solidFill>
                          <a:effectLst/>
                          <a:latin typeface="Calibri" panose="020F0502020204030204" pitchFamily="34" charset="0"/>
                        </a:rPr>
                        <a:t>Onshore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12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2068456"/>
                  </a:ext>
                </a:extLst>
              </a:tr>
              <a:tr h="405737">
                <a:tc>
                  <a:txBody>
                    <a:bodyPr/>
                    <a:lstStyle/>
                    <a:p>
                      <a:pPr algn="ctr" rtl="0" fontAlgn="ctr"/>
                      <a:r>
                        <a:rPr lang="en-US" sz="1200" b="1" i="0" u="none" strike="noStrike">
                          <a:solidFill>
                            <a:srgbClr val="000000"/>
                          </a:solidFill>
                          <a:effectLst/>
                          <a:latin typeface="Calibri" panose="020F0502020204030204" pitchFamily="34" charset="0"/>
                        </a:rPr>
                        <a:t>Offshore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1200" b="0" i="0" u="none" strike="noStrike" dirty="0">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7138416"/>
                  </a:ext>
                </a:extLst>
              </a:tr>
            </a:tbl>
          </a:graphicData>
        </a:graphic>
      </p:graphicFrame>
      <p:sp>
        <p:nvSpPr>
          <p:cNvPr id="3" name="Slide Number Placeholder 2"/>
          <p:cNvSpPr>
            <a:spLocks noGrp="1"/>
          </p:cNvSpPr>
          <p:nvPr>
            <p:ph type="sldNum" sz="quarter" idx="12"/>
          </p:nvPr>
        </p:nvSpPr>
        <p:spPr/>
        <p:txBody>
          <a:bodyPr/>
          <a:lstStyle/>
          <a:p>
            <a:fld id="{2EFEF571-C9B4-4D92-A7F7-315B894862A8}" type="slidenum">
              <a:rPr lang="en-US" smtClean="0">
                <a:solidFill>
                  <a:srgbClr val="00B140"/>
                </a:solidFill>
              </a:rPr>
              <a:pPr/>
              <a:t>11</a:t>
            </a:fld>
            <a:endParaRPr lang="en-US" dirty="0">
              <a:solidFill>
                <a:srgbClr val="00B140"/>
              </a:solidFill>
            </a:endParaRPr>
          </a:p>
        </p:txBody>
      </p:sp>
    </p:spTree>
    <p:extLst>
      <p:ext uri="{BB962C8B-B14F-4D97-AF65-F5344CB8AC3E}">
        <p14:creationId xmlns:p14="http://schemas.microsoft.com/office/powerpoint/2010/main" val="410405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968" y="92762"/>
            <a:ext cx="11180064" cy="518160"/>
          </a:xfrm>
        </p:spPr>
        <p:txBody>
          <a:bodyPr>
            <a:normAutofit/>
          </a:bodyPr>
          <a:lstStyle/>
          <a:p>
            <a:pPr algn="ctr"/>
            <a:r>
              <a:rPr lang="en-US" sz="2800" dirty="0">
                <a:latin typeface="Calibri" panose="020F0502020204030204" pitchFamily="34" charset="0"/>
                <a:cs typeface="Calibri" panose="020F0502020204030204" pitchFamily="34" charset="0"/>
              </a:rPr>
              <a:t>Refresher Training Plan</a:t>
            </a:r>
            <a:endParaRPr lang="en-US" sz="2800" i="1"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38514295"/>
              </p:ext>
            </p:extLst>
          </p:nvPr>
        </p:nvGraphicFramePr>
        <p:xfrm>
          <a:off x="505968" y="610922"/>
          <a:ext cx="11180063" cy="5268768"/>
        </p:xfrm>
        <a:graphic>
          <a:graphicData uri="http://schemas.openxmlformats.org/drawingml/2006/table">
            <a:tbl>
              <a:tblPr firstRow="1" bandRow="1">
                <a:tableStyleId>{8EC20E35-A176-4012-BC5E-935CFFF8708E}</a:tableStyleId>
              </a:tblPr>
              <a:tblGrid>
                <a:gridCol w="6293054">
                  <a:extLst>
                    <a:ext uri="{9D8B030D-6E8A-4147-A177-3AD203B41FA5}">
                      <a16:colId xmlns:a16="http://schemas.microsoft.com/office/drawing/2014/main" val="2983728975"/>
                    </a:ext>
                  </a:extLst>
                </a:gridCol>
                <a:gridCol w="1561827">
                  <a:extLst>
                    <a:ext uri="{9D8B030D-6E8A-4147-A177-3AD203B41FA5}">
                      <a16:colId xmlns:a16="http://schemas.microsoft.com/office/drawing/2014/main" val="3854080041"/>
                    </a:ext>
                  </a:extLst>
                </a:gridCol>
                <a:gridCol w="1561827">
                  <a:extLst>
                    <a:ext uri="{9D8B030D-6E8A-4147-A177-3AD203B41FA5}">
                      <a16:colId xmlns:a16="http://schemas.microsoft.com/office/drawing/2014/main" val="2860127395"/>
                    </a:ext>
                  </a:extLst>
                </a:gridCol>
                <a:gridCol w="1763355">
                  <a:extLst>
                    <a:ext uri="{9D8B030D-6E8A-4147-A177-3AD203B41FA5}">
                      <a16:colId xmlns:a16="http://schemas.microsoft.com/office/drawing/2014/main" val="1435703223"/>
                    </a:ext>
                  </a:extLst>
                </a:gridCol>
              </a:tblGrid>
              <a:tr h="329298">
                <a:tc>
                  <a:txBody>
                    <a:bodyPr/>
                    <a:lstStyle/>
                    <a:p>
                      <a:pPr algn="ctr"/>
                      <a:r>
                        <a:rPr lang="en-US" sz="1400" dirty="0"/>
                        <a:t>Topic</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Status</a:t>
                      </a:r>
                    </a:p>
                  </a:txBody>
                  <a:tcPr/>
                </a:tc>
                <a:tc>
                  <a:txBody>
                    <a:bodyPr/>
                    <a:lstStyle/>
                    <a:p>
                      <a:pPr algn="ctr"/>
                      <a:r>
                        <a:rPr lang="en-US" sz="1400" dirty="0">
                          <a:latin typeface="Calibri" panose="020F0502020204030204" pitchFamily="34" charset="0"/>
                          <a:cs typeface="Calibri" panose="020F0502020204030204" pitchFamily="34" charset="0"/>
                        </a:rPr>
                        <a:t>Owner</a:t>
                      </a:r>
                    </a:p>
                  </a:txBody>
                  <a:tcPr/>
                </a:tc>
                <a:tc>
                  <a:txBody>
                    <a:bodyPr/>
                    <a:lstStyle/>
                    <a:p>
                      <a:pPr algn="ctr"/>
                      <a:r>
                        <a:rPr lang="en-US" sz="1400" dirty="0"/>
                        <a:t>ETA</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3294090"/>
                  </a:ext>
                </a:extLst>
              </a:tr>
              <a:tr h="329298">
                <a:tc>
                  <a:txBody>
                    <a:bodyPr/>
                    <a:lstStyle/>
                    <a:p>
                      <a:r>
                        <a:rPr lang="en-US" sz="1400" dirty="0">
                          <a:latin typeface="Calibri" panose="020F0502020204030204" pitchFamily="34" charset="0"/>
                          <a:cs typeface="Calibri" panose="020F0502020204030204" pitchFamily="34" charset="0"/>
                        </a:rPr>
                        <a:t>Key Monitoring  Activities (Tower email, </a:t>
                      </a:r>
                      <a:r>
                        <a:rPr lang="en-US" sz="1400" dirty="0" err="1">
                          <a:latin typeface="Calibri" panose="020F0502020204030204" pitchFamily="34" charset="0"/>
                          <a:cs typeface="Calibri" panose="020F0502020204030204" pitchFamily="34" charset="0"/>
                        </a:rPr>
                        <a:t>prev</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odate</a:t>
                      </a:r>
                      <a:r>
                        <a:rPr lang="en-US" sz="1400" dirty="0">
                          <a:latin typeface="Calibri" panose="020F0502020204030204" pitchFamily="34" charset="0"/>
                          <a:cs typeface="Calibri" panose="020F0502020204030204" pitchFamily="34" charset="0"/>
                        </a:rPr>
                        <a:t>, check point monitoring)</a:t>
                      </a: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1175020021"/>
                  </a:ext>
                </a:extLst>
              </a:tr>
              <a:tr h="329298">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JDFR/CICS  ETA calculation</a:t>
                      </a: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1609307390"/>
                  </a:ext>
                </a:extLst>
              </a:tr>
              <a:tr h="329298">
                <a:tc>
                  <a:txBody>
                    <a:bodyPr/>
                    <a:lstStyle/>
                    <a:p>
                      <a:r>
                        <a:rPr lang="en-US" sz="1400" dirty="0">
                          <a:latin typeface="Calibri" panose="020F0502020204030204" pitchFamily="34" charset="0"/>
                          <a:cs typeface="Calibri" panose="020F0502020204030204" pitchFamily="34" charset="0"/>
                        </a:rPr>
                        <a:t>Preliminary Analysis before</a:t>
                      </a:r>
                      <a:r>
                        <a:rPr lang="en-US" sz="1400" baseline="0" dirty="0">
                          <a:latin typeface="Calibri" panose="020F0502020204030204" pitchFamily="34" charset="0"/>
                          <a:cs typeface="Calibri" panose="020F0502020204030204" pitchFamily="34" charset="0"/>
                        </a:rPr>
                        <a:t> reaching App team</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687020505"/>
                  </a:ext>
                </a:extLst>
              </a:tr>
              <a:tr h="329298">
                <a:tc>
                  <a:txBody>
                    <a:bodyPr/>
                    <a:lstStyle/>
                    <a:p>
                      <a:r>
                        <a:rPr lang="en-US" sz="1400" dirty="0">
                          <a:latin typeface="Calibri" panose="020F0502020204030204" pitchFamily="34" charset="0"/>
                          <a:cs typeface="Calibri" panose="020F0502020204030204" pitchFamily="34" charset="0"/>
                        </a:rPr>
                        <a:t>ASM updates</a:t>
                      </a:r>
                      <a:r>
                        <a:rPr lang="en-US" sz="1400" baseline="0" dirty="0">
                          <a:latin typeface="Calibri" panose="020F0502020204030204" pitchFamily="34" charset="0"/>
                          <a:cs typeface="Calibri" panose="020F0502020204030204" pitchFamily="34" charset="0"/>
                        </a:rPr>
                        <a:t> – Key points</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416873618"/>
                  </a:ext>
                </a:extLst>
              </a:tr>
              <a:tr h="329298">
                <a:tc>
                  <a:txBody>
                    <a:bodyPr/>
                    <a:lstStyle/>
                    <a:p>
                      <a:r>
                        <a:rPr lang="fr-FR" sz="1400" dirty="0">
                          <a:latin typeface="Calibri" panose="020F0502020204030204" pitchFamily="34" charset="0"/>
                          <a:cs typeface="Calibri" panose="020F0502020204030204" pitchFamily="34" charset="0"/>
                        </a:rPr>
                        <a:t>Distributed job </a:t>
                      </a:r>
                      <a:r>
                        <a:rPr lang="fr-FR" sz="1400" dirty="0" err="1">
                          <a:latin typeface="Calibri" panose="020F0502020204030204" pitchFamily="34" charset="0"/>
                          <a:cs typeface="Calibri" panose="020F0502020204030204" pitchFamily="34" charset="0"/>
                        </a:rPr>
                        <a:t>failure</a:t>
                      </a:r>
                      <a:r>
                        <a:rPr lang="fr-FR" sz="1400" dirty="0">
                          <a:latin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analysis</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Varunn</a:t>
                      </a: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429073317"/>
                  </a:ext>
                </a:extLst>
              </a:tr>
              <a:tr h="329298">
                <a:tc>
                  <a:txBody>
                    <a:bodyPr/>
                    <a:lstStyle/>
                    <a:p>
                      <a:r>
                        <a:rPr lang="en-US" sz="1400" dirty="0">
                          <a:latin typeface="Calibri" panose="020F0502020204030204" pitchFamily="34" charset="0"/>
                          <a:cs typeface="Calibri" panose="020F0502020204030204" pitchFamily="34" charset="0"/>
                        </a:rPr>
                        <a:t>Email communication/Acknowledgement from App team/other teams</a:t>
                      </a: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Varunn</a:t>
                      </a: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986091815"/>
                  </a:ext>
                </a:extLst>
              </a:tr>
              <a:tr h="329298">
                <a:tc>
                  <a:txBody>
                    <a:bodyPr/>
                    <a:lstStyle/>
                    <a:p>
                      <a:r>
                        <a:rPr lang="en-US" sz="1400" dirty="0">
                          <a:latin typeface="Calibri" panose="020F0502020204030204" pitchFamily="34" charset="0"/>
                          <a:cs typeface="Calibri" panose="020F0502020204030204" pitchFamily="34" charset="0"/>
                        </a:rPr>
                        <a:t>JDA</a:t>
                      </a:r>
                      <a:r>
                        <a:rPr lang="en-US" sz="1400" baseline="0" dirty="0">
                          <a:latin typeface="Calibri" panose="020F0502020204030204" pitchFamily="34" charset="0"/>
                          <a:cs typeface="Calibri" panose="020F0502020204030204" pitchFamily="34" charset="0"/>
                        </a:rPr>
                        <a:t> </a:t>
                      </a:r>
                      <a:r>
                        <a:rPr lang="en-US" sz="1400" baseline="0" dirty="0" err="1">
                          <a:latin typeface="Calibri" panose="020F0502020204030204" pitchFamily="34" charset="0"/>
                          <a:cs typeface="Calibri" panose="020F0502020204030204" pitchFamily="34" charset="0"/>
                        </a:rPr>
                        <a:t>Offhours</a:t>
                      </a:r>
                      <a:r>
                        <a:rPr lang="en-US" sz="1400" baseline="0" dirty="0">
                          <a:latin typeface="Calibri" panose="020F0502020204030204" pitchFamily="34" charset="0"/>
                          <a:cs typeface="Calibri" panose="020F0502020204030204" pitchFamily="34" charset="0"/>
                        </a:rPr>
                        <a:t> ID creation</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Varunn</a:t>
                      </a: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3801194111"/>
                  </a:ext>
                </a:extLst>
              </a:tr>
              <a:tr h="329298">
                <a:tc>
                  <a:txBody>
                    <a:bodyPr/>
                    <a:lstStyle/>
                    <a:p>
                      <a:r>
                        <a:rPr lang="en-US" sz="1400" dirty="0">
                          <a:latin typeface="Calibri" panose="020F0502020204030204" pitchFamily="34" charset="0"/>
                          <a:cs typeface="Calibri" panose="020F0502020204030204" pitchFamily="34" charset="0"/>
                        </a:rPr>
                        <a:t>Analyze</a:t>
                      </a:r>
                      <a:r>
                        <a:rPr lang="en-US" sz="1400" baseline="0" dirty="0">
                          <a:latin typeface="Calibri" panose="020F0502020204030204" pitchFamily="34" charset="0"/>
                          <a:cs typeface="Calibri" panose="020F0502020204030204" pitchFamily="34" charset="0"/>
                        </a:rPr>
                        <a:t> the source of bad records</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Balamurugan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337212988"/>
                  </a:ext>
                </a:extLst>
              </a:tr>
              <a:tr h="329298">
                <a:tc>
                  <a:txBody>
                    <a:bodyPr/>
                    <a:lstStyle/>
                    <a:p>
                      <a:r>
                        <a:rPr lang="en-US" sz="1400" dirty="0">
                          <a:latin typeface="Calibri" panose="020F0502020204030204" pitchFamily="34" charset="0"/>
                          <a:cs typeface="Calibri" panose="020F0502020204030204" pitchFamily="34" charset="0"/>
                        </a:rPr>
                        <a:t>Proactive communications (SEN, Online miss, </a:t>
                      </a:r>
                      <a:r>
                        <a:rPr lang="en-US" sz="1400" dirty="0" err="1">
                          <a:latin typeface="Calibri" panose="020F0502020204030204" pitchFamily="34" charset="0"/>
                          <a:cs typeface="Calibri" panose="020F0502020204030204" pitchFamily="34" charset="0"/>
                        </a:rPr>
                        <a:t>Followup</a:t>
                      </a:r>
                      <a:r>
                        <a:rPr lang="en-US" sz="1400" dirty="0">
                          <a:latin typeface="Calibri" panose="020F0502020204030204" pitchFamily="34" charset="0"/>
                          <a:cs typeface="Calibri" panose="020F0502020204030204" pitchFamily="34" charset="0"/>
                        </a:rPr>
                        <a:t> with Infra and other teams)</a:t>
                      </a:r>
                    </a:p>
                  </a:txBody>
                  <a:tcPr/>
                </a:tc>
                <a:tc>
                  <a:txBody>
                    <a:bodyPr/>
                    <a:lstStyle/>
                    <a:p>
                      <a:pPr algn="ctr"/>
                      <a:r>
                        <a:rPr kumimoji="0" lang="en-US" sz="1400" b="0" i="0" u="none" strike="noStrike" kern="1200" cap="none" spc="0" normalizeH="0" baseline="0" noProof="0">
                          <a:ln>
                            <a:noFill/>
                          </a:ln>
                          <a:solidFill>
                            <a:srgbClr val="0033A0"/>
                          </a:solidFill>
                          <a:effectLst/>
                          <a:uLnTx/>
                          <a:uFillTx/>
                          <a:latin typeface="Calibri" panose="020F0502020204030204" pitchFamily="34" charset="0"/>
                          <a:ea typeface="+mn-ea"/>
                          <a:cs typeface="Calibri" panose="020F0502020204030204" pitchFamily="34" charset="0"/>
                        </a:rPr>
                        <a:t>Completed</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Balamurugan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3524916964"/>
                  </a:ext>
                </a:extLst>
              </a:tr>
              <a:tr h="329298">
                <a:tc>
                  <a:txBody>
                    <a:bodyPr/>
                    <a:lstStyle/>
                    <a:p>
                      <a:r>
                        <a:rPr lang="en-US" sz="1400" dirty="0">
                          <a:latin typeface="Calibri" panose="020F0502020204030204" pitchFamily="34" charset="0"/>
                          <a:cs typeface="Calibri" panose="020F0502020204030204" pitchFamily="34" charset="0"/>
                        </a:rPr>
                        <a:t>Special instruction in SOP’s for all applications</a:t>
                      </a:r>
                    </a:p>
                  </a:txBody>
                  <a:tcPr/>
                </a:tc>
                <a:tc>
                  <a:txBody>
                    <a:bodyPr/>
                    <a:lstStyle/>
                    <a:p>
                      <a:pPr algn="ctr"/>
                      <a:r>
                        <a:rPr kumimoji="0" lang="en-US" sz="1400" b="0" i="0" u="none" strike="noStrike" kern="1200" cap="none" spc="0" normalizeH="0" baseline="0" noProof="0">
                          <a:ln>
                            <a:noFill/>
                          </a:ln>
                          <a:solidFill>
                            <a:srgbClr val="0033A0"/>
                          </a:solidFill>
                          <a:effectLst/>
                          <a:uLnTx/>
                          <a:uFillTx/>
                          <a:latin typeface="Calibri" panose="020F0502020204030204" pitchFamily="34" charset="0"/>
                          <a:ea typeface="+mn-ea"/>
                          <a:cs typeface="Calibri" panose="020F0502020204030204" pitchFamily="34" charset="0"/>
                        </a:rPr>
                        <a:t>Completed</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1400671879"/>
                  </a:ext>
                </a:extLst>
              </a:tr>
              <a:tr h="329298">
                <a:tc>
                  <a:txBody>
                    <a:bodyPr/>
                    <a:lstStyle/>
                    <a:p>
                      <a:r>
                        <a:rPr lang="en-US" sz="1400" dirty="0">
                          <a:latin typeface="Calibri" panose="020F0502020204030204" pitchFamily="34" charset="0"/>
                          <a:cs typeface="Calibri" panose="020F0502020204030204" pitchFamily="34" charset="0"/>
                        </a:rPr>
                        <a:t>Getting volume details in Informatica</a:t>
                      </a:r>
                    </a:p>
                  </a:txBody>
                  <a:tcPr/>
                </a:tc>
                <a:tc>
                  <a:txBody>
                    <a:bodyPr/>
                    <a:lstStyle/>
                    <a:p>
                      <a:pPr algn="ctr"/>
                      <a:r>
                        <a:rPr kumimoji="0" lang="en-US" sz="1400" b="0" i="0" u="none" strike="noStrike" kern="1200" cap="none" spc="0" normalizeH="0" baseline="0" noProof="0">
                          <a:ln>
                            <a:noFill/>
                          </a:ln>
                          <a:solidFill>
                            <a:srgbClr val="0033A0"/>
                          </a:solidFill>
                          <a:effectLst/>
                          <a:uLnTx/>
                          <a:uFillTx/>
                          <a:latin typeface="Calibri" panose="020F0502020204030204" pitchFamily="34" charset="0"/>
                          <a:ea typeface="+mn-ea"/>
                          <a:cs typeface="Calibri" panose="020F0502020204030204" pitchFamily="34" charset="0"/>
                        </a:rPr>
                        <a:t>Completed</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Johnson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4107157210"/>
                  </a:ext>
                </a:extLst>
              </a:tr>
              <a:tr h="329298">
                <a:tc>
                  <a:txBody>
                    <a:bodyPr/>
                    <a:lstStyle/>
                    <a:p>
                      <a:r>
                        <a:rPr lang="en-US" sz="1400" dirty="0">
                          <a:latin typeface="Calibri" panose="020F0502020204030204" pitchFamily="34" charset="0"/>
                          <a:cs typeface="Calibri" panose="020F0502020204030204" pitchFamily="34" charset="0"/>
                        </a:rPr>
                        <a:t>SAP Transactions and its uses</a:t>
                      </a:r>
                    </a:p>
                  </a:txBody>
                  <a:tcPr/>
                </a:tc>
                <a:tc>
                  <a:txBody>
                    <a:bodyPr/>
                    <a:lstStyle/>
                    <a:p>
                      <a:pPr algn="ctr"/>
                      <a:r>
                        <a:rPr kumimoji="0" lang="en-US" sz="1400" b="0" i="0" u="none" strike="noStrike" kern="1200" cap="none" spc="0" normalizeH="0" baseline="0" noProof="0" dirty="0">
                          <a:ln>
                            <a:noFill/>
                          </a:ln>
                          <a:solidFill>
                            <a:srgbClr val="0033A0"/>
                          </a:solidFill>
                          <a:effectLst/>
                          <a:uLnTx/>
                          <a:uFillTx/>
                          <a:latin typeface="Calibri" panose="020F0502020204030204" pitchFamily="34" charset="0"/>
                          <a:ea typeface="+mn-ea"/>
                          <a:cs typeface="Calibri" panose="020F0502020204030204" pitchFamily="34" charset="0"/>
                        </a:rPr>
                        <a:t>Completed</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Johnson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860592144"/>
                  </a:ext>
                </a:extLst>
              </a:tr>
              <a:tr h="329298">
                <a:tc>
                  <a:txBody>
                    <a:bodyPr/>
                    <a:lstStyle/>
                    <a:p>
                      <a:r>
                        <a:rPr lang="en-US" sz="1400" dirty="0">
                          <a:latin typeface="Calibri" panose="020F0502020204030204" pitchFamily="34" charset="0"/>
                          <a:cs typeface="Calibri" panose="020F0502020204030204" pitchFamily="34" charset="0"/>
                        </a:rPr>
                        <a:t>Shakeouts(SAP, MF ,Lexmark, </a:t>
                      </a:r>
                      <a:r>
                        <a:rPr lang="en-US" sz="1400" dirty="0" err="1">
                          <a:latin typeface="Calibri" panose="020F0502020204030204" pitchFamily="34" charset="0"/>
                          <a:cs typeface="Calibri" panose="020F0502020204030204" pitchFamily="34" charset="0"/>
                        </a:rPr>
                        <a:t>jdfr</a:t>
                      </a:r>
                      <a:r>
                        <a:rPr lang="en-US" sz="1400" dirty="0">
                          <a:latin typeface="Calibri" panose="020F0502020204030204" pitchFamily="34" charset="0"/>
                          <a:cs typeface="Calibri" panose="020F0502020204030204" pitchFamily="34" charset="0"/>
                        </a:rPr>
                        <a:t>,</a:t>
                      </a:r>
                      <a:r>
                        <a:rPr lang="en-US" sz="1400" baseline="0" dirty="0">
                          <a:latin typeface="Calibri" panose="020F0502020204030204" pitchFamily="34" charset="0"/>
                          <a:cs typeface="Calibri" panose="020F0502020204030204" pitchFamily="34" charset="0"/>
                        </a:rPr>
                        <a:t> PBM</a:t>
                      </a:r>
                      <a:r>
                        <a:rPr lang="en-US" sz="1400" dirty="0">
                          <a:latin typeface="Calibri" panose="020F0502020204030204" pitchFamily="34" charset="0"/>
                          <a:cs typeface="Calibri" panose="020F0502020204030204" pitchFamily="34" charset="0"/>
                        </a:rPr>
                        <a:t>)</a:t>
                      </a: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Varunn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3523729681"/>
                  </a:ext>
                </a:extLst>
              </a:tr>
              <a:tr h="329298">
                <a:tc>
                  <a:txBody>
                    <a:bodyPr/>
                    <a:lstStyle/>
                    <a:p>
                      <a:r>
                        <a:rPr lang="en-US" sz="1400" dirty="0">
                          <a:latin typeface="Calibri" panose="020F0502020204030204" pitchFamily="34" charset="0"/>
                          <a:cs typeface="Calibri" panose="020F0502020204030204" pitchFamily="34" charset="0"/>
                        </a:rPr>
                        <a:t>Rerunning Jobs using SM37 and RSPCM Transactions</a:t>
                      </a: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605662271"/>
                  </a:ext>
                </a:extLst>
              </a:tr>
              <a:tr h="329298">
                <a:tc>
                  <a:txBody>
                    <a:bodyPr/>
                    <a:lstStyle/>
                    <a:p>
                      <a:r>
                        <a:rPr lang="en-US" sz="1400" dirty="0">
                          <a:latin typeface="Calibri" panose="020F0502020204030204" pitchFamily="34" charset="0"/>
                          <a:cs typeface="Calibri" panose="020F0502020204030204" pitchFamily="34" charset="0"/>
                        </a:rPr>
                        <a:t>Team track and RFC Creation</a:t>
                      </a:r>
                    </a:p>
                  </a:txBody>
                  <a:tcPr/>
                </a:tc>
                <a:tc>
                  <a:txBody>
                    <a:bodyPr/>
                    <a:lstStyle/>
                    <a:p>
                      <a:pPr algn="ctr"/>
                      <a:r>
                        <a:rPr lang="en-US" sz="1400" dirty="0">
                          <a:latin typeface="Calibri" panose="020F0502020204030204" pitchFamily="34" charset="0"/>
                          <a:cs typeface="Calibri" panose="020F0502020204030204" pitchFamily="34" charset="0"/>
                        </a:rPr>
                        <a:t>Completed</a:t>
                      </a:r>
                    </a:p>
                  </a:txBody>
                  <a:tcPr/>
                </a:tc>
                <a:tc>
                  <a:txBody>
                    <a:bodyPr/>
                    <a:lstStyle/>
                    <a:p>
                      <a:pPr algn="ctr"/>
                      <a:r>
                        <a:rPr lang="en-US" sz="1400" dirty="0">
                          <a:latin typeface="Calibri" panose="020F0502020204030204" pitchFamily="34" charset="0"/>
                          <a:cs typeface="Calibri" panose="020F0502020204030204" pitchFamily="34" charset="0"/>
                        </a:rPr>
                        <a:t>Varunn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1272955491"/>
                  </a:ext>
                </a:extLst>
              </a:tr>
            </a:tbl>
          </a:graphicData>
        </a:graphic>
      </p:graphicFrame>
      <p:sp>
        <p:nvSpPr>
          <p:cNvPr id="5" name="Slide Number Placeholder 4"/>
          <p:cNvSpPr>
            <a:spLocks noGrp="1"/>
          </p:cNvSpPr>
          <p:nvPr>
            <p:ph type="sldNum" sz="quarter" idx="12"/>
          </p:nvPr>
        </p:nvSpPr>
        <p:spPr/>
        <p:txBody>
          <a:bodyPr/>
          <a:lstStyle/>
          <a:p>
            <a:fld id="{2EFEF571-C9B4-4D92-A7F7-315B894862A8}" type="slidenum">
              <a:rPr lang="en-US" smtClean="0">
                <a:solidFill>
                  <a:srgbClr val="00B140"/>
                </a:solidFill>
              </a:rPr>
              <a:pPr/>
              <a:t>12</a:t>
            </a:fld>
            <a:endParaRPr lang="en-US" dirty="0">
              <a:solidFill>
                <a:srgbClr val="00B140"/>
              </a:solidFill>
            </a:endParaRPr>
          </a:p>
        </p:txBody>
      </p:sp>
      <p:sp>
        <p:nvSpPr>
          <p:cNvPr id="7" name="TextBox 6">
            <a:extLst>
              <a:ext uri="{FF2B5EF4-FFF2-40B4-BE49-F238E27FC236}">
                <a16:creationId xmlns:a16="http://schemas.microsoft.com/office/drawing/2014/main" id="{8B32742B-0B45-410C-BF16-86E0F67B029C}"/>
              </a:ext>
            </a:extLst>
          </p:cNvPr>
          <p:cNvSpPr txBox="1"/>
          <p:nvPr/>
        </p:nvSpPr>
        <p:spPr>
          <a:xfrm>
            <a:off x="505968" y="5970967"/>
            <a:ext cx="5263896" cy="169277"/>
          </a:xfrm>
          <a:prstGeom prst="rect">
            <a:avLst/>
          </a:prstGeom>
        </p:spPr>
        <p:txBody>
          <a:bodyPr wrap="square" lIns="0" tIns="0" rIns="0" bIns="0" rtlCol="0">
            <a:spAutoFit/>
          </a:bodyPr>
          <a:lstStyle/>
          <a:p>
            <a:pPr defTabSz="609585"/>
            <a:r>
              <a:rPr lang="en-US" sz="1100" b="1" dirty="0">
                <a:solidFill>
                  <a:srgbClr val="000000"/>
                </a:solidFill>
                <a:latin typeface="Calibri" panose="020F0502020204030204" pitchFamily="34" charset="0"/>
                <a:cs typeface="Calibri" panose="020F0502020204030204" pitchFamily="34" charset="0"/>
              </a:rPr>
              <a:t>Note:</a:t>
            </a:r>
            <a:r>
              <a:rPr lang="en-US" sz="1100" dirty="0">
                <a:solidFill>
                  <a:srgbClr val="000000"/>
                </a:solidFill>
                <a:latin typeface="Calibri" panose="020F0502020204030204" pitchFamily="34" charset="0"/>
                <a:cs typeface="Calibri" panose="020F0502020204030204" pitchFamily="34" charset="0"/>
              </a:rPr>
              <a:t> Additional topics will be included once these key topics are completed</a:t>
            </a:r>
          </a:p>
        </p:txBody>
      </p:sp>
    </p:spTree>
    <p:extLst>
      <p:ext uri="{BB962C8B-B14F-4D97-AF65-F5344CB8AC3E}">
        <p14:creationId xmlns:p14="http://schemas.microsoft.com/office/powerpoint/2010/main" val="422357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EE5CF3-B2E1-4CED-A1FD-B55B45D3A084}"/>
              </a:ext>
            </a:extLst>
          </p:cNvPr>
          <p:cNvSpPr txBox="1">
            <a:spLocks/>
          </p:cNvSpPr>
          <p:nvPr/>
        </p:nvSpPr>
        <p:spPr>
          <a:xfrm>
            <a:off x="508000" y="158832"/>
            <a:ext cx="11180064" cy="654965"/>
          </a:xfrm>
          <a:prstGeom prst="rect">
            <a:avLst/>
          </a:prstGeom>
        </p:spPr>
        <p:txBody>
          <a:bodyPr vert="horz" lIns="0" tIns="0" rIns="0" bIns="0" rtlCol="0" anchor="t" anchorCtr="0">
            <a:normAutofit/>
          </a:bodyPr>
          <a:lst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latin typeface="Calibri" panose="020F0502020204030204" pitchFamily="34" charset="0"/>
                <a:cs typeface="Calibri" panose="020F0502020204030204" pitchFamily="34" charset="0"/>
              </a:rPr>
              <a:t>Retrospective Analysis of Retail &amp; PBM </a:t>
            </a:r>
            <a:r>
              <a:rPr lang="en-US" sz="2400" dirty="0">
                <a:solidFill>
                  <a:srgbClr val="0033A0"/>
                </a:solidFill>
                <a:latin typeface="Calibri" panose="020F0502020204030204" pitchFamily="34" charset="0"/>
                <a:cs typeface="Calibri" panose="020F0502020204030204" pitchFamily="34" charset="0"/>
              </a:rPr>
              <a:t>(up to Jul’20)</a:t>
            </a:r>
            <a:endParaRPr lang="en-US" dirty="0">
              <a:solidFill>
                <a:srgbClr val="0033A0"/>
              </a:solidFill>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45A4197-C5AF-46C2-8E6D-B5A450D849E0}"/>
              </a:ext>
            </a:extLst>
          </p:cNvPr>
          <p:cNvCxnSpPr/>
          <p:nvPr/>
        </p:nvCxnSpPr>
        <p:spPr>
          <a:xfrm>
            <a:off x="5801293" y="714564"/>
            <a:ext cx="11110" cy="547950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E80DC1E-B4D7-4971-8561-F43383F30926}"/>
              </a:ext>
            </a:extLst>
          </p:cNvPr>
          <p:cNvSpPr txBox="1"/>
          <p:nvPr/>
        </p:nvSpPr>
        <p:spPr>
          <a:xfrm>
            <a:off x="272502" y="1306041"/>
            <a:ext cx="5383454" cy="2154436"/>
          </a:xfrm>
          <a:prstGeom prst="rect">
            <a:avLst/>
          </a:prstGeom>
        </p:spPr>
        <p:txBody>
          <a:bodyPr wrap="square" lIns="0" tIns="0" rIns="0" bIns="0" rtlCol="0">
            <a:spAutoFit/>
          </a:bodyPr>
          <a:lstStyle/>
          <a:p>
            <a:pPr lvl="1"/>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Technically Strong Core team with strong SME Knowledge.</a:t>
            </a:r>
          </a:p>
          <a:p>
            <a:pPr lvl="1"/>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Cross-trained resources across different technologies – Mainframe, SAP, Informatica and Unix.</a:t>
            </a:r>
          </a:p>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Strong collaborative skills to work with both internal and external teams for quick issue resolution. Team conducts frequent internal session for all team members on technical and function areas to improve/enrich their expertise/knowledge.</a:t>
            </a:r>
          </a:p>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Strong Analytical Skills for quick problem resolution and also identifying opportunities for improvements and efficiencies.</a:t>
            </a:r>
          </a:p>
          <a:p>
            <a:pPr marL="628650" lvl="1" indent="-171450">
              <a:buFont typeface="Wingdings" panose="05000000000000000000" pitchFamily="2" charset="2"/>
              <a:buChar char="ü"/>
            </a:pPr>
            <a:endParaRPr lang="en-US" sz="1000" dirty="0">
              <a:solidFill>
                <a:schemeClr val="accent2"/>
              </a:solidFill>
              <a:latin typeface="Calibri" panose="020F0502020204030204" pitchFamily="34" charset="0"/>
              <a:cs typeface="Calibri" panose="020F0502020204030204" pitchFamily="34" charset="0"/>
            </a:endParaRPr>
          </a:p>
          <a:p>
            <a:pPr algn="l"/>
            <a:endParaRPr lang="en-US" sz="1000" dirty="0">
              <a:solidFill>
                <a:schemeClr val="accent2"/>
              </a:solidFill>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11D647B9-9BD8-4E90-AA30-934B2B2FE902}"/>
              </a:ext>
            </a:extLst>
          </p:cNvPr>
          <p:cNvCxnSpPr>
            <a:cxnSpLocks/>
          </p:cNvCxnSpPr>
          <p:nvPr/>
        </p:nvCxnSpPr>
        <p:spPr>
          <a:xfrm>
            <a:off x="345171" y="3356333"/>
            <a:ext cx="1128769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668C8C3-9FBF-466D-801E-7CCD893F5F9F}"/>
              </a:ext>
            </a:extLst>
          </p:cNvPr>
          <p:cNvSpPr txBox="1"/>
          <p:nvPr/>
        </p:nvSpPr>
        <p:spPr>
          <a:xfrm>
            <a:off x="436005" y="921419"/>
            <a:ext cx="1006622" cy="276999"/>
          </a:xfrm>
          <a:prstGeom prst="rect">
            <a:avLst/>
          </a:prstGeom>
        </p:spPr>
        <p:txBody>
          <a:bodyPr wrap="none" lIns="0" tIns="0" rIns="0" bIns="0" rtlCol="0">
            <a:spAutoFit/>
          </a:bodyPr>
          <a:lstStyle/>
          <a:p>
            <a:pPr algn="l"/>
            <a:r>
              <a:rPr lang="en-US" dirty="0">
                <a:solidFill>
                  <a:schemeClr val="tx2"/>
                </a:solidFill>
                <a:latin typeface="Calibri" panose="020F0502020204030204" pitchFamily="34" charset="0"/>
                <a:cs typeface="Calibri" panose="020F0502020204030204" pitchFamily="34" charset="0"/>
              </a:rPr>
              <a:t>Strengths :</a:t>
            </a:r>
          </a:p>
        </p:txBody>
      </p:sp>
      <p:sp>
        <p:nvSpPr>
          <p:cNvPr id="16" name="TextBox 15">
            <a:extLst>
              <a:ext uri="{FF2B5EF4-FFF2-40B4-BE49-F238E27FC236}">
                <a16:creationId xmlns:a16="http://schemas.microsoft.com/office/drawing/2014/main" id="{32CF470C-0A2D-4C6E-ADBC-7210390D06E4}"/>
              </a:ext>
            </a:extLst>
          </p:cNvPr>
          <p:cNvSpPr txBox="1"/>
          <p:nvPr/>
        </p:nvSpPr>
        <p:spPr>
          <a:xfrm>
            <a:off x="345171" y="3404357"/>
            <a:ext cx="1126590" cy="276999"/>
          </a:xfrm>
          <a:prstGeom prst="rect">
            <a:avLst/>
          </a:prstGeom>
        </p:spPr>
        <p:txBody>
          <a:bodyPr wrap="none" lIns="0" tIns="0" rIns="0" bIns="0" rtlCol="0">
            <a:spAutoFit/>
          </a:bodyPr>
          <a:lstStyle/>
          <a:p>
            <a:pPr algn="l"/>
            <a:r>
              <a:rPr lang="en-US" dirty="0">
                <a:solidFill>
                  <a:schemeClr val="tx2"/>
                </a:solidFill>
                <a:latin typeface="Calibri" panose="020F0502020204030204" pitchFamily="34" charset="0"/>
                <a:cs typeface="Calibri" panose="020F0502020204030204" pitchFamily="34" charset="0"/>
              </a:rPr>
              <a:t>Challenges :</a:t>
            </a:r>
          </a:p>
        </p:txBody>
      </p:sp>
      <p:sp>
        <p:nvSpPr>
          <p:cNvPr id="17" name="TextBox 16">
            <a:extLst>
              <a:ext uri="{FF2B5EF4-FFF2-40B4-BE49-F238E27FC236}">
                <a16:creationId xmlns:a16="http://schemas.microsoft.com/office/drawing/2014/main" id="{77622179-09AD-4241-A2CA-F05A30397478}"/>
              </a:ext>
            </a:extLst>
          </p:cNvPr>
          <p:cNvSpPr txBox="1"/>
          <p:nvPr/>
        </p:nvSpPr>
        <p:spPr>
          <a:xfrm>
            <a:off x="5722571" y="3928563"/>
            <a:ext cx="5383454" cy="1692771"/>
          </a:xfrm>
          <a:prstGeom prst="rect">
            <a:avLst/>
          </a:prstGeom>
        </p:spPr>
        <p:txBody>
          <a:bodyPr wrap="square" lIns="0" tIns="0" rIns="0" bIns="0" rtlCol="0">
            <a:spAutoFit/>
          </a:bodyPr>
          <a:lstStyle/>
          <a:p>
            <a:pPr lvl="1"/>
            <a:endParaRPr lang="en-US" sz="1000" dirty="0">
              <a:solidFill>
                <a:schemeClr val="accent2"/>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Creating self help tools(value-adds) to reduce the incidents and effort spent.</a:t>
            </a:r>
          </a:p>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Providing permanent fixes to avoid the recurring incidents.</a:t>
            </a:r>
          </a:p>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Recommending performance improvement for long running jobs. </a:t>
            </a:r>
          </a:p>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Identifying recurring issues and recommending solution for every quarter</a:t>
            </a:r>
          </a:p>
          <a:p>
            <a:pPr lvl="1"/>
            <a:endParaRPr lang="en-US" sz="1000" dirty="0">
              <a:solidFill>
                <a:schemeClr val="accent2"/>
              </a:solidFill>
              <a:latin typeface="Calibri" panose="020F0502020204030204" pitchFamily="34" charset="0"/>
              <a:cs typeface="Calibri" panose="020F0502020204030204" pitchFamily="34" charset="0"/>
            </a:endParaRPr>
          </a:p>
          <a:p>
            <a:pPr algn="l"/>
            <a:endParaRPr lang="en-US" sz="1000" dirty="0">
              <a:solidFill>
                <a:schemeClr val="accent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FA6D70CE-B3D3-4E06-AC63-79D6969D47B5}"/>
              </a:ext>
            </a:extLst>
          </p:cNvPr>
          <p:cNvSpPr txBox="1"/>
          <p:nvPr/>
        </p:nvSpPr>
        <p:spPr>
          <a:xfrm>
            <a:off x="615394" y="3617572"/>
            <a:ext cx="4996727" cy="2462213"/>
          </a:xfrm>
          <a:prstGeom prst="rect">
            <a:avLst/>
          </a:prstGeom>
        </p:spPr>
        <p:txBody>
          <a:bodyPr wrap="square" lIns="0" tIns="0" rIns="0" bIns="0" rtlCol="0">
            <a:spAutoFit/>
          </a:bodyPr>
          <a:lstStyle/>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Absence of Seasoned ticketing tool (Service Now, HPSM) - Considerable manual effort is being spent on creating ticket in ASM tool.</a:t>
            </a:r>
          </a:p>
          <a:p>
            <a:pPr lvl="0"/>
            <a:r>
              <a:rPr lang="en-US" sz="1000" dirty="0">
                <a:solidFill>
                  <a:schemeClr val="accent2"/>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Possibility of job failure miss, as Control-M dashboard shows job runs of all retail apps together, wherein our in-scope jobs runs embedded. Page/Email alerts are not setup for all non critical retail jobs, requiring manual monitoring of Control-M dashboard. This is currently being mitigated by creating new ID to set up filter in Control-M alert dashboard to show only our in-scope jobs. </a:t>
            </a:r>
          </a:p>
          <a:p>
            <a:pPr lvl="0"/>
            <a:endParaRPr lang="en-US" sz="1000" dirty="0">
              <a:solidFill>
                <a:schemeClr val="accent6"/>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Multiple Infra issues have been occurring very frequently which is consuming more time to follow up and get response from infra team to bring it to closure.</a:t>
            </a:r>
          </a:p>
          <a:p>
            <a:pPr lvl="0"/>
            <a:endParaRPr lang="en-US" sz="1000" dirty="0">
              <a:solidFill>
                <a:schemeClr val="accent2"/>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 Lack of outage information in </a:t>
            </a:r>
            <a:r>
              <a:rPr lang="en-US" sz="1000" dirty="0" err="1">
                <a:solidFill>
                  <a:schemeClr val="accent2"/>
                </a:solidFill>
                <a:latin typeface="Calibri" panose="020F0502020204030204" pitchFamily="34" charset="0"/>
                <a:cs typeface="Calibri" panose="020F0502020204030204" pitchFamily="34" charset="0"/>
              </a:rPr>
              <a:t>ServiceNow</a:t>
            </a:r>
            <a:r>
              <a:rPr lang="en-US" sz="1000" dirty="0">
                <a:solidFill>
                  <a:schemeClr val="accent2"/>
                </a:solidFill>
                <a:latin typeface="Calibri" panose="020F0502020204030204" pitchFamily="34" charset="0"/>
                <a:cs typeface="Calibri" panose="020F0502020204030204" pitchFamily="34" charset="0"/>
              </a:rPr>
              <a:t> for the planned maintenance</a:t>
            </a:r>
          </a:p>
          <a:p>
            <a:pPr lvl="1"/>
            <a:endParaRPr lang="en-US" sz="1000" dirty="0">
              <a:solidFill>
                <a:schemeClr val="accent2"/>
              </a:solidFill>
              <a:latin typeface="Calibri" panose="020F0502020204030204" pitchFamily="34" charset="0"/>
              <a:cs typeface="Calibri" panose="020F0502020204030204" pitchFamily="34" charset="0"/>
            </a:endParaRPr>
          </a:p>
          <a:p>
            <a:pPr algn="l"/>
            <a:endParaRPr lang="en-US" sz="1000" dirty="0">
              <a:solidFill>
                <a:schemeClr val="accent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C97FFD37-F3F5-451B-A58F-A945FA440E1D}"/>
              </a:ext>
            </a:extLst>
          </p:cNvPr>
          <p:cNvSpPr txBox="1"/>
          <p:nvPr/>
        </p:nvSpPr>
        <p:spPr>
          <a:xfrm>
            <a:off x="6113156" y="1287951"/>
            <a:ext cx="5383454" cy="1077218"/>
          </a:xfrm>
          <a:prstGeom prst="rect">
            <a:avLst/>
          </a:prstGeom>
        </p:spPr>
        <p:txBody>
          <a:bodyPr wrap="square" lIns="0" tIns="0" rIns="0" bIns="0" rtlCol="0">
            <a:spAutoFit/>
          </a:bodyPr>
          <a:lstStyle/>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Attrition - Very lean high-efficient team managing high volumes of incidents causing resource burn-outs/attrition.  4 resignations from Project start to date, of which 1 resignation in 2020. </a:t>
            </a:r>
          </a:p>
          <a:p>
            <a:pPr marL="171450" lvl="0" indent="-171450">
              <a:buFont typeface="Arial" panose="020B0604020202020204" pitchFamily="34" charset="0"/>
              <a:buChar char="•"/>
            </a:pPr>
            <a:endParaRPr lang="en-US" sz="1000" dirty="0">
              <a:solidFill>
                <a:schemeClr val="accent6"/>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a:solidFill>
                  <a:schemeClr val="accent2"/>
                </a:solidFill>
                <a:latin typeface="Calibri" panose="020F0502020204030204" pitchFamily="34" charset="0"/>
                <a:cs typeface="Calibri" panose="020F0502020204030204" pitchFamily="34" charset="0"/>
              </a:rPr>
              <a:t>Infrastructure instability leading to high number of incidents.</a:t>
            </a:r>
          </a:p>
          <a:p>
            <a:pPr marL="628650" lvl="1" indent="-171450">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000" dirty="0">
              <a:solidFill>
                <a:schemeClr val="accent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D5DD6470-E6F7-403C-B297-78C03EFC491B}"/>
              </a:ext>
            </a:extLst>
          </p:cNvPr>
          <p:cNvSpPr txBox="1"/>
          <p:nvPr/>
        </p:nvSpPr>
        <p:spPr>
          <a:xfrm>
            <a:off x="6113156" y="951597"/>
            <a:ext cx="487313" cy="276999"/>
          </a:xfrm>
          <a:prstGeom prst="rect">
            <a:avLst/>
          </a:prstGeom>
        </p:spPr>
        <p:txBody>
          <a:bodyPr wrap="none" lIns="0" tIns="0" rIns="0" bIns="0" rtlCol="0">
            <a:spAutoFit/>
          </a:bodyPr>
          <a:lstStyle/>
          <a:p>
            <a:pPr algn="l"/>
            <a:r>
              <a:rPr lang="en-US" dirty="0">
                <a:solidFill>
                  <a:schemeClr val="tx2"/>
                </a:solidFill>
                <a:latin typeface="Calibri" panose="020F0502020204030204" pitchFamily="34" charset="0"/>
                <a:cs typeface="Calibri" panose="020F0502020204030204" pitchFamily="34" charset="0"/>
              </a:rPr>
              <a:t>Risk :</a:t>
            </a:r>
          </a:p>
        </p:txBody>
      </p:sp>
      <p:sp>
        <p:nvSpPr>
          <p:cNvPr id="21" name="TextBox 20">
            <a:extLst>
              <a:ext uri="{FF2B5EF4-FFF2-40B4-BE49-F238E27FC236}">
                <a16:creationId xmlns:a16="http://schemas.microsoft.com/office/drawing/2014/main" id="{08049696-2F5F-40B7-800B-08FCE4CF1CF9}"/>
              </a:ext>
            </a:extLst>
          </p:cNvPr>
          <p:cNvSpPr txBox="1"/>
          <p:nvPr/>
        </p:nvSpPr>
        <p:spPr>
          <a:xfrm>
            <a:off x="6025352" y="3705301"/>
            <a:ext cx="1421864" cy="276999"/>
          </a:xfrm>
          <a:prstGeom prst="rect">
            <a:avLst/>
          </a:prstGeom>
        </p:spPr>
        <p:txBody>
          <a:bodyPr wrap="none" lIns="0" tIns="0" rIns="0" bIns="0" rtlCol="0">
            <a:spAutoFit/>
          </a:bodyPr>
          <a:lstStyle/>
          <a:p>
            <a:pPr algn="l"/>
            <a:r>
              <a:rPr lang="en-US" dirty="0">
                <a:solidFill>
                  <a:schemeClr val="tx2"/>
                </a:solidFill>
                <a:latin typeface="Calibri" panose="020F0502020204030204" pitchFamily="34" charset="0"/>
                <a:cs typeface="Calibri" panose="020F0502020204030204" pitchFamily="34" charset="0"/>
              </a:rPr>
              <a:t>Opportunities :</a:t>
            </a:r>
          </a:p>
        </p:txBody>
      </p:sp>
      <p:sp>
        <p:nvSpPr>
          <p:cNvPr id="2" name="Slide Number Placeholder 1"/>
          <p:cNvSpPr>
            <a:spLocks noGrp="1"/>
          </p:cNvSpPr>
          <p:nvPr>
            <p:ph type="sldNum" sz="quarter" idx="12"/>
          </p:nvPr>
        </p:nvSpPr>
        <p:spPr>
          <a:xfrm>
            <a:off x="436005" y="6366441"/>
            <a:ext cx="304800" cy="207264"/>
          </a:xfrm>
        </p:spPr>
        <p:txBody>
          <a:bodyPr/>
          <a:lstStyle/>
          <a:p>
            <a:fld id="{2EFEF571-C9B4-4D92-A7F7-315B894862A8}" type="slidenum">
              <a:rPr lang="en-US" smtClean="0">
                <a:solidFill>
                  <a:srgbClr val="00B140"/>
                </a:solidFill>
              </a:rPr>
              <a:pPr/>
              <a:t>13</a:t>
            </a:fld>
            <a:endParaRPr lang="en-US" dirty="0">
              <a:solidFill>
                <a:srgbClr val="00B140"/>
              </a:solidFill>
            </a:endParaRPr>
          </a:p>
        </p:txBody>
      </p:sp>
    </p:spTree>
    <p:extLst>
      <p:ext uri="{BB962C8B-B14F-4D97-AF65-F5344CB8AC3E}">
        <p14:creationId xmlns:p14="http://schemas.microsoft.com/office/powerpoint/2010/main" val="208530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8BB107C8-DF00-45BD-8D5E-C6235DF77C49}"/>
              </a:ext>
            </a:extLst>
          </p:cNvPr>
          <p:cNvSpPr txBox="1">
            <a:spLocks/>
          </p:cNvSpPr>
          <p:nvPr/>
        </p:nvSpPr>
        <p:spPr>
          <a:xfrm>
            <a:off x="445395" y="168521"/>
            <a:ext cx="11180064" cy="51816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latin typeface="Calibri" panose="020F0502020204030204" pitchFamily="34" charset="0"/>
                <a:cs typeface="Calibri" panose="020F0502020204030204" pitchFamily="34" charset="0"/>
              </a:rPr>
              <a:t>Challenges</a:t>
            </a:r>
          </a:p>
        </p:txBody>
      </p:sp>
      <p:sp>
        <p:nvSpPr>
          <p:cNvPr id="8" name="Slide Number Placeholder 7"/>
          <p:cNvSpPr>
            <a:spLocks noGrp="1"/>
          </p:cNvSpPr>
          <p:nvPr>
            <p:ph type="sldNum" sz="quarter" idx="12"/>
          </p:nvPr>
        </p:nvSpPr>
        <p:spPr>
          <a:xfrm>
            <a:off x="556235" y="6400800"/>
            <a:ext cx="227738" cy="195965"/>
          </a:xfrm>
        </p:spPr>
        <p:txBody>
          <a:bodyPr/>
          <a:lstStyle/>
          <a:p>
            <a:fld id="{2EFEF571-C9B4-4D92-A7F7-315B894862A8}" type="slidenum">
              <a:rPr lang="en-US" smtClean="0">
                <a:solidFill>
                  <a:srgbClr val="00B140"/>
                </a:solidFill>
              </a:rPr>
              <a:pPr/>
              <a:t>14</a:t>
            </a:fld>
            <a:endParaRPr lang="en-US" dirty="0">
              <a:solidFill>
                <a:srgbClr val="00B14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017329456"/>
              </p:ext>
            </p:extLst>
          </p:nvPr>
        </p:nvGraphicFramePr>
        <p:xfrm>
          <a:off x="553546" y="855406"/>
          <a:ext cx="11186169" cy="2299645"/>
        </p:xfrm>
        <a:graphic>
          <a:graphicData uri="http://schemas.openxmlformats.org/drawingml/2006/table">
            <a:tbl>
              <a:tblPr firstRow="1" bandRow="1">
                <a:tableStyleId>{8EC20E35-A176-4012-BC5E-935CFFF8708E}</a:tableStyleId>
              </a:tblPr>
              <a:tblGrid>
                <a:gridCol w="8392202">
                  <a:extLst>
                    <a:ext uri="{9D8B030D-6E8A-4147-A177-3AD203B41FA5}">
                      <a16:colId xmlns:a16="http://schemas.microsoft.com/office/drawing/2014/main" val="2983728975"/>
                    </a:ext>
                  </a:extLst>
                </a:gridCol>
                <a:gridCol w="2793967">
                  <a:extLst>
                    <a:ext uri="{9D8B030D-6E8A-4147-A177-3AD203B41FA5}">
                      <a16:colId xmlns:a16="http://schemas.microsoft.com/office/drawing/2014/main" val="800530270"/>
                    </a:ext>
                  </a:extLst>
                </a:gridCol>
              </a:tblGrid>
              <a:tr h="337190">
                <a:tc>
                  <a:txBody>
                    <a:bodyPr/>
                    <a:lstStyle/>
                    <a:p>
                      <a:pPr algn="ctr"/>
                      <a:r>
                        <a:rPr lang="en-US" sz="1400" dirty="0">
                          <a:latin typeface="+mn-lt"/>
                          <a:cs typeface="+mn-cs"/>
                        </a:rPr>
                        <a:t>Challenges</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Recommendation</a:t>
                      </a:r>
                    </a:p>
                  </a:txBody>
                  <a:tcPr/>
                </a:tc>
                <a:extLst>
                  <a:ext uri="{0D108BD9-81ED-4DB2-BD59-A6C34878D82A}">
                    <a16:rowId xmlns:a16="http://schemas.microsoft.com/office/drawing/2014/main" val="173294090"/>
                  </a:ext>
                </a:extLst>
              </a:tr>
              <a:tr h="385889">
                <a:tc>
                  <a:txBody>
                    <a:bodyPr/>
                    <a:lstStyle/>
                    <a:p>
                      <a:r>
                        <a:rPr lang="en-US" sz="1400" dirty="0">
                          <a:latin typeface="Calibri" panose="020F0502020204030204" pitchFamily="34" charset="0"/>
                          <a:cs typeface="Calibri" panose="020F0502020204030204" pitchFamily="34" charset="0"/>
                        </a:rPr>
                        <a:t>Absence of Seasoned ticketing tool (Service Now, HPSM) - Considerable manual effort is being spent on creating ticket in ASM tool.</a:t>
                      </a:r>
                    </a:p>
                  </a:txBody>
                  <a:tcPr/>
                </a:tc>
                <a:tc>
                  <a:txBody>
                    <a:bodyPr/>
                    <a:lstStyle/>
                    <a:p>
                      <a:r>
                        <a:rPr lang="en-US" sz="1400" dirty="0">
                          <a:latin typeface="Calibri" panose="020F0502020204030204" pitchFamily="34" charset="0"/>
                          <a:cs typeface="Calibri" panose="020F0502020204030204" pitchFamily="34" charset="0"/>
                        </a:rPr>
                        <a:t>Configure ServiceNow for end to end flow. </a:t>
                      </a:r>
                    </a:p>
                  </a:txBody>
                  <a:tcPr/>
                </a:tc>
                <a:extLst>
                  <a:ext uri="{0D108BD9-81ED-4DB2-BD59-A6C34878D82A}">
                    <a16:rowId xmlns:a16="http://schemas.microsoft.com/office/drawing/2014/main" val="1175020021"/>
                  </a:ext>
                </a:extLst>
              </a:tr>
              <a:tr h="926135">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Acknowledging tickets in Service Now</a:t>
                      </a:r>
                      <a:r>
                        <a:rPr lang="en-US" sz="1400" kern="1200" baseline="0" dirty="0">
                          <a:solidFill>
                            <a:schemeClr val="dk1"/>
                          </a:solidFill>
                          <a:latin typeface="Calibri" panose="020F0502020204030204" pitchFamily="34" charset="0"/>
                          <a:ea typeface="+mn-ea"/>
                          <a:cs typeface="Calibri" panose="020F0502020204030204" pitchFamily="34" charset="0"/>
                        </a:rPr>
                        <a:t> within 30 min in addition to page acknowledgement. Especially during one person in shift and multiple issues occurring  at the same time. It will impact the incident resolution time and adds overload to the team. (Page acknowledgement, Control-M Dashboard monitoring)</a:t>
                      </a:r>
                      <a:endParaRPr lang="en-US" sz="14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endParaRPr lang="en-US" sz="14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09307390"/>
                  </a:ext>
                </a:extLst>
              </a:tr>
              <a:tr h="45728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Calibri" panose="020F0502020204030204" pitchFamily="34" charset="0"/>
                          <a:ea typeface="+mn-ea"/>
                          <a:cs typeface="Calibri" panose="020F0502020204030204" pitchFamily="34" charset="0"/>
                        </a:rPr>
                        <a:t>Multiple follow-up’s required to get the root cause and permanent</a:t>
                      </a:r>
                      <a:r>
                        <a:rPr lang="en-US" sz="1400" kern="1200" baseline="0" dirty="0">
                          <a:solidFill>
                            <a:schemeClr val="dk1"/>
                          </a:solidFill>
                          <a:latin typeface="Calibri" panose="020F0502020204030204" pitchFamily="34" charset="0"/>
                          <a:ea typeface="+mn-ea"/>
                          <a:cs typeface="Calibri" panose="020F0502020204030204" pitchFamily="34" charset="0"/>
                        </a:rPr>
                        <a:t> fix details from the Infra teams.</a:t>
                      </a:r>
                      <a:endParaRPr lang="en-US" sz="14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Calibri" panose="020F0502020204030204" pitchFamily="34" charset="0"/>
                          <a:ea typeface="+mn-ea"/>
                          <a:cs typeface="Calibri" panose="020F0502020204030204" pitchFamily="34" charset="0"/>
                        </a:rPr>
                        <a:t>Management can request Infra</a:t>
                      </a:r>
                      <a:r>
                        <a:rPr lang="en-US" sz="1400" kern="1200" baseline="0" dirty="0">
                          <a:solidFill>
                            <a:schemeClr val="dk1"/>
                          </a:solidFill>
                          <a:latin typeface="Calibri" panose="020F0502020204030204" pitchFamily="34" charset="0"/>
                          <a:ea typeface="+mn-ea"/>
                          <a:cs typeface="Calibri" panose="020F0502020204030204" pitchFamily="34" charset="0"/>
                        </a:rPr>
                        <a:t> teams to provide update on time</a:t>
                      </a:r>
                      <a:endParaRPr lang="en-US" sz="14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734009982"/>
                  </a:ext>
                </a:extLst>
              </a:tr>
            </a:tbl>
          </a:graphicData>
        </a:graphic>
      </p:graphicFrame>
      <p:cxnSp>
        <p:nvCxnSpPr>
          <p:cNvPr id="15" name="Straight Connector 14">
            <a:extLst>
              <a:ext uri="{FF2B5EF4-FFF2-40B4-BE49-F238E27FC236}">
                <a16:creationId xmlns:a16="http://schemas.microsoft.com/office/drawing/2014/main" id="{FFF66E6E-7A3B-406E-BB78-8777A14B77BF}"/>
              </a:ext>
            </a:extLst>
          </p:cNvPr>
          <p:cNvCxnSpPr/>
          <p:nvPr/>
        </p:nvCxnSpPr>
        <p:spPr>
          <a:xfrm flipH="1" flipV="1">
            <a:off x="553547" y="6009418"/>
            <a:ext cx="11069224" cy="71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9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098C67-A082-47E9-94E0-AD1791E7E97C}"/>
              </a:ext>
            </a:extLst>
          </p:cNvPr>
          <p:cNvCxnSpPr>
            <a:cxnSpLocks/>
          </p:cNvCxnSpPr>
          <p:nvPr/>
        </p:nvCxnSpPr>
        <p:spPr>
          <a:xfrm flipH="1" flipV="1">
            <a:off x="4168877" y="806241"/>
            <a:ext cx="788" cy="542717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7F0CFB-5318-42F7-911D-D2863066ACE8}"/>
              </a:ext>
            </a:extLst>
          </p:cNvPr>
          <p:cNvSpPr txBox="1"/>
          <p:nvPr/>
        </p:nvSpPr>
        <p:spPr>
          <a:xfrm>
            <a:off x="183109" y="744548"/>
            <a:ext cx="3938289" cy="5555367"/>
          </a:xfrm>
          <a:prstGeom prst="rect">
            <a:avLst/>
          </a:prstGeom>
          <a:ln>
            <a:solidFill>
              <a:schemeClr val="tx1"/>
            </a:solidFill>
            <a:prstDash val="dash"/>
          </a:ln>
        </p:spPr>
        <p:txBody>
          <a:bodyPr wrap="square" lIns="0" tIns="0" rIns="0" bIns="0" rtlCol="0">
            <a:spAutoFit/>
          </a:bodyPr>
          <a:lstStyle/>
          <a:p>
            <a:pPr marL="171450" indent="-171450" defTabSz="609585">
              <a:buFont typeface="Wingdings" panose="05000000000000000000" pitchFamily="2" charset="2"/>
              <a:buChar char="§"/>
              <a:defRPr/>
            </a:pPr>
            <a:endParaRPr lang="en-US" sz="950" dirty="0">
              <a:solidFill>
                <a:srgbClr val="000000"/>
              </a:solidFill>
              <a:latin typeface="Calibri" panose="020F0502020204030204" pitchFamily="34" charset="0"/>
              <a:cs typeface="Calibri" panose="020F0502020204030204" pitchFamily="34" charset="0"/>
            </a:endParaRPr>
          </a:p>
          <a:p>
            <a:pPr marL="210312" indent="-171450" defTabSz="609585">
              <a:buFont typeface="Wingdings" panose="05000000000000000000" pitchFamily="2" charset="2"/>
              <a:buChar char="§"/>
              <a:defRPr/>
            </a:pPr>
            <a:r>
              <a:rPr lang="en-US" sz="950" dirty="0">
                <a:solidFill>
                  <a:schemeClr val="tx2"/>
                </a:solidFill>
                <a:latin typeface="Calibri" panose="020F0502020204030204" pitchFamily="34" charset="0"/>
                <a:cs typeface="Calibri" panose="020F0502020204030204" pitchFamily="34" charset="0"/>
              </a:rPr>
              <a:t>Feb’21 Vs Mar’21 Incident count:</a:t>
            </a:r>
          </a:p>
          <a:p>
            <a:pPr marL="171450" indent="-171450" defTabSz="609585">
              <a:buFont typeface="Wingdings" panose="05000000000000000000" pitchFamily="2" charset="2"/>
              <a:buChar char="§"/>
              <a:defRPr/>
            </a:pPr>
            <a:endParaRPr lang="en-US" sz="950" dirty="0">
              <a:solidFill>
                <a:srgbClr val="000000"/>
              </a:solidFill>
              <a:latin typeface="Calibri" panose="020F0502020204030204" pitchFamily="34" charset="0"/>
              <a:cs typeface="Calibri" panose="020F0502020204030204" pitchFamily="34" charset="0"/>
            </a:endParaRPr>
          </a:p>
          <a:p>
            <a:pPr marL="609585" lvl="1" defTabSz="609585">
              <a:defRPr/>
            </a:pPr>
            <a:endParaRPr lang="en-US" sz="950" dirty="0">
              <a:solidFill>
                <a:srgbClr val="000000"/>
              </a:solidFill>
              <a:latin typeface="Calibri" panose="020F0502020204030204" pitchFamily="34" charset="0"/>
              <a:cs typeface="Calibri" panose="020F0502020204030204" pitchFamily="34" charset="0"/>
            </a:endParaRPr>
          </a:p>
          <a:p>
            <a:pPr marL="838179" lvl="1" indent="-228594" defTabSz="609585">
              <a:buFont typeface="Wingdings" panose="05000000000000000000" pitchFamily="2" charset="2"/>
              <a:buChar char="§"/>
              <a:defRPr/>
            </a:pPr>
            <a:endParaRPr lang="en-US" sz="950" dirty="0">
              <a:solidFill>
                <a:srgbClr val="000000"/>
              </a:solidFill>
              <a:latin typeface="Calibri" panose="020F0502020204030204" pitchFamily="34" charset="0"/>
              <a:cs typeface="Calibri" panose="020F0502020204030204" pitchFamily="34" charset="0"/>
            </a:endParaRPr>
          </a:p>
          <a:p>
            <a:pPr marL="838179" lvl="1" indent="-228594" defTabSz="609585">
              <a:buFont typeface="Wingdings" panose="05000000000000000000" pitchFamily="2" charset="2"/>
              <a:buChar char="§"/>
              <a:defRPr/>
            </a:pPr>
            <a:endParaRPr lang="en-US" sz="950" dirty="0">
              <a:solidFill>
                <a:srgbClr val="000000"/>
              </a:solidFill>
              <a:latin typeface="Calibri" panose="020F0502020204030204" pitchFamily="34" charset="0"/>
              <a:cs typeface="Calibri" panose="020F0502020204030204" pitchFamily="34" charset="0"/>
            </a:endParaRPr>
          </a:p>
          <a:p>
            <a:pPr marL="609585" lvl="1" defTabSz="609585">
              <a:defRPr/>
            </a:pPr>
            <a:endParaRPr lang="en-US" sz="950" dirty="0">
              <a:solidFill>
                <a:srgbClr val="000000"/>
              </a:solidFill>
              <a:latin typeface="Calibri" panose="020F0502020204030204" pitchFamily="34" charset="0"/>
              <a:cs typeface="Calibri" panose="020F0502020204030204" pitchFamily="34" charset="0"/>
            </a:endParaRPr>
          </a:p>
          <a:p>
            <a:pPr marL="210312" indent="-171450" defTabSz="609585">
              <a:buFont typeface="Wingdings" panose="05000000000000000000" pitchFamily="2" charset="2"/>
              <a:buChar char="§"/>
              <a:defRPr/>
            </a:pPr>
            <a:endParaRPr lang="en-US" sz="950" dirty="0">
              <a:solidFill>
                <a:srgbClr val="000000"/>
              </a:solidFill>
              <a:latin typeface="Calibri" panose="020F0502020204030204" pitchFamily="34" charset="0"/>
              <a:cs typeface="Calibri" panose="020F0502020204030204" pitchFamily="34" charset="0"/>
            </a:endParaRPr>
          </a:p>
          <a:p>
            <a:pPr marL="210312"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Total Incidents handled in Mar’21: </a:t>
            </a:r>
            <a:r>
              <a:rPr lang="en-US" sz="950" b="1" dirty="0">
                <a:solidFill>
                  <a:srgbClr val="000000"/>
                </a:solidFill>
                <a:latin typeface="Calibri" panose="020F0502020204030204" pitchFamily="34" charset="0"/>
                <a:cs typeface="Calibri" panose="020F0502020204030204" pitchFamily="34" charset="0"/>
              </a:rPr>
              <a:t>770</a:t>
            </a:r>
            <a:r>
              <a:rPr lang="en-US" sz="950" dirty="0">
                <a:solidFill>
                  <a:srgbClr val="000000"/>
                </a:solidFill>
                <a:latin typeface="Calibri" panose="020F0502020204030204" pitchFamily="34" charset="0"/>
                <a:cs typeface="Calibri" panose="020F0502020204030204" pitchFamily="34" charset="0"/>
              </a:rPr>
              <a:t> (vs 649 in Feb’21)</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514 (vs 332 in Feb’21) due to job failures</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209 (vs 307 in Feb’21) due to late shouts</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39 (vs 10 in Feb’21) due to long running shouts </a:t>
            </a:r>
            <a:endParaRPr lang="en-US" sz="950" b="1" dirty="0">
              <a:solidFill>
                <a:srgbClr val="000000"/>
              </a:solidFill>
              <a:latin typeface="Calibri" panose="020F0502020204030204" pitchFamily="34" charset="0"/>
              <a:cs typeface="Calibri" panose="020F0502020204030204" pitchFamily="34" charset="0"/>
            </a:endParaRPr>
          </a:p>
          <a:p>
            <a:pPr marL="210312" indent="-171450" defTabSz="609585">
              <a:buFont typeface="Wingdings" panose="05000000000000000000" pitchFamily="2" charset="2"/>
              <a:buChar char="§"/>
              <a:defRPr/>
            </a:pPr>
            <a:r>
              <a:rPr lang="en-US" sz="950" b="1" dirty="0">
                <a:solidFill>
                  <a:srgbClr val="000000"/>
                </a:solidFill>
                <a:latin typeface="Calibri" panose="020F0502020204030204" pitchFamily="34" charset="0"/>
                <a:cs typeface="Calibri" panose="020F0502020204030204" pitchFamily="34" charset="0"/>
              </a:rPr>
              <a:t>Key Issues:</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Mainframe IPL on 3/20 and multiple jobs failures with S0C4 issue – </a:t>
            </a:r>
            <a:r>
              <a:rPr lang="en-US" sz="950" b="1" dirty="0">
                <a:solidFill>
                  <a:srgbClr val="000000"/>
                </a:solidFill>
                <a:latin typeface="Calibri" panose="020F0502020204030204" pitchFamily="34" charset="0"/>
                <a:cs typeface="Calibri" panose="020F0502020204030204" pitchFamily="34" charset="0"/>
              </a:rPr>
              <a:t>91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 – 88,</a:t>
            </a:r>
            <a:r>
              <a:rPr lang="en-US" sz="950" b="1" dirty="0">
                <a:solidFill>
                  <a:srgbClr val="0066CC"/>
                </a:solidFill>
                <a:latin typeface="Calibri" panose="020F0502020204030204" pitchFamily="34" charset="0"/>
                <a:cs typeface="Calibri" panose="020F0502020204030204" pitchFamily="34" charset="0"/>
              </a:rPr>
              <a:t> </a:t>
            </a:r>
            <a:r>
              <a:rPr lang="en-US" sz="950" b="1" dirty="0">
                <a:solidFill>
                  <a:srgbClr val="996600"/>
                </a:solidFill>
                <a:latin typeface="Calibri" panose="020F0502020204030204" pitchFamily="34" charset="0"/>
                <a:cs typeface="Calibri" panose="020F0502020204030204" pitchFamily="34" charset="0"/>
              </a:rPr>
              <a:t>Late shouts – 3</a:t>
            </a:r>
            <a:r>
              <a:rPr lang="en-US" sz="950" dirty="0">
                <a:solidFill>
                  <a:srgbClr val="000000"/>
                </a:solidFill>
                <a:latin typeface="Calibri" panose="020F0502020204030204" pitchFamily="34" charset="0"/>
                <a:cs typeface="Calibri" panose="020F0502020204030204" pitchFamily="34" charset="0"/>
              </a:rPr>
              <a:t> )  </a:t>
            </a:r>
          </a:p>
          <a:p>
            <a:pPr marL="540000" lvl="2" indent="-171450" defTabSz="609585">
              <a:buFont typeface="Courier New" panose="02070309020205020404" pitchFamily="49" charset="0"/>
              <a:buChar char="o"/>
              <a:defRPr/>
            </a:pPr>
            <a:r>
              <a:rPr lang="en-US" sz="950" dirty="0">
                <a:solidFill>
                  <a:srgbClr val="000000"/>
                </a:solidFill>
                <a:latin typeface="Calibri" panose="020F0502020204030204" pitchFamily="34" charset="0"/>
                <a:cs typeface="Calibri" panose="020F0502020204030204" pitchFamily="34" charset="0"/>
              </a:rPr>
              <a:t>Memory issue due to Mainframe infrastructure/capacity and old versions of software (Z/OS, Cobol). As of now, adding the region parameters and fixing the failed jobs</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Informatica server migration from P7 to P9 – </a:t>
            </a:r>
            <a:r>
              <a:rPr lang="en-US" sz="950" b="1" dirty="0">
                <a:solidFill>
                  <a:srgbClr val="000000"/>
                </a:solidFill>
                <a:latin typeface="Calibri" panose="020F0502020204030204" pitchFamily="34" charset="0"/>
                <a:cs typeface="Calibri" panose="020F0502020204030204" pitchFamily="34" charset="0"/>
              </a:rPr>
              <a:t>60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 – 16,</a:t>
            </a:r>
            <a:r>
              <a:rPr lang="en-US" sz="950" b="1" dirty="0">
                <a:solidFill>
                  <a:srgbClr val="0066CC"/>
                </a:solidFill>
                <a:latin typeface="Calibri" panose="020F0502020204030204" pitchFamily="34" charset="0"/>
                <a:cs typeface="Calibri" panose="020F0502020204030204" pitchFamily="34" charset="0"/>
              </a:rPr>
              <a:t> </a:t>
            </a:r>
            <a:r>
              <a:rPr lang="en-US" sz="950" b="1" dirty="0">
                <a:solidFill>
                  <a:srgbClr val="996600"/>
                </a:solidFill>
                <a:latin typeface="Calibri" panose="020F0502020204030204" pitchFamily="34" charset="0"/>
                <a:cs typeface="Calibri" panose="020F0502020204030204" pitchFamily="34" charset="0"/>
              </a:rPr>
              <a:t>Late shouts – 44</a:t>
            </a:r>
            <a:r>
              <a:rPr lang="en-US" sz="950" dirty="0">
                <a:solidFill>
                  <a:srgbClr val="000000"/>
                </a:solidFill>
                <a:latin typeface="Calibri" panose="020F0502020204030204" pitchFamily="34" charset="0"/>
                <a:cs typeface="Calibri" panose="020F0502020204030204" pitchFamily="34" charset="0"/>
              </a:rPr>
              <a:t> )</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JDA servers rri2jdapd1a/b storage migration – 41 Incidents (</a:t>
            </a:r>
            <a:r>
              <a:rPr lang="en-US" sz="950" b="1" dirty="0">
                <a:solidFill>
                  <a:srgbClr val="996600"/>
                </a:solidFill>
                <a:latin typeface="Calibri" panose="020F0502020204030204" pitchFamily="34" charset="0"/>
                <a:cs typeface="Calibri" panose="020F0502020204030204" pitchFamily="34" charset="0"/>
              </a:rPr>
              <a:t>Late shouts</a:t>
            </a:r>
            <a:r>
              <a:rPr lang="en-US" sz="950" dirty="0">
                <a:solidFill>
                  <a:srgbClr val="000000"/>
                </a:solidFill>
                <a:latin typeface="Calibri" panose="020F0502020204030204" pitchFamily="34" charset="0"/>
                <a:cs typeface="Calibri" panose="020F0502020204030204" pitchFamily="34" charset="0"/>
              </a:rPr>
              <a:t>)</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Multiple </a:t>
            </a:r>
            <a:r>
              <a:rPr lang="en-US" sz="950" dirty="0" err="1">
                <a:solidFill>
                  <a:srgbClr val="000000"/>
                </a:solidFill>
                <a:latin typeface="Calibri" panose="020F0502020204030204" pitchFamily="34" charset="0"/>
                <a:cs typeface="Calibri" panose="020F0502020204030204" pitchFamily="34" charset="0"/>
              </a:rPr>
              <a:t>lateshouts</a:t>
            </a:r>
            <a:r>
              <a:rPr lang="en-US" sz="950" dirty="0">
                <a:solidFill>
                  <a:srgbClr val="000000"/>
                </a:solidFill>
                <a:latin typeface="Calibri" panose="020F0502020204030204" pitchFamily="34" charset="0"/>
                <a:cs typeface="Calibri" panose="020F0502020204030204" pitchFamily="34" charset="0"/>
              </a:rPr>
              <a:t> due to delay in the upstream </a:t>
            </a:r>
            <a:r>
              <a:rPr lang="en-US" sz="950" dirty="0" err="1">
                <a:solidFill>
                  <a:srgbClr val="000000"/>
                </a:solidFill>
                <a:latin typeface="Calibri" panose="020F0502020204030204" pitchFamily="34" charset="0"/>
                <a:cs typeface="Calibri" panose="020F0502020204030204" pitchFamily="34" charset="0"/>
              </a:rPr>
              <a:t>spif</a:t>
            </a:r>
            <a:r>
              <a:rPr lang="en-US" sz="950" dirty="0">
                <a:solidFill>
                  <a:srgbClr val="000000"/>
                </a:solidFill>
                <a:latin typeface="Calibri" panose="020F0502020204030204" pitchFamily="34" charset="0"/>
                <a:cs typeface="Calibri" panose="020F0502020204030204" pitchFamily="34" charset="0"/>
              </a:rPr>
              <a:t>* jobs – </a:t>
            </a:r>
            <a:r>
              <a:rPr lang="en-US" sz="950" b="1" dirty="0">
                <a:solidFill>
                  <a:srgbClr val="000000"/>
                </a:solidFill>
                <a:latin typeface="Calibri" panose="020F0502020204030204" pitchFamily="34" charset="0"/>
                <a:cs typeface="Calibri" panose="020F0502020204030204" pitchFamily="34" charset="0"/>
              </a:rPr>
              <a:t>37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996600"/>
                </a:solidFill>
                <a:latin typeface="Calibri" panose="020F0502020204030204" pitchFamily="34" charset="0"/>
                <a:cs typeface="Calibri" panose="020F0502020204030204" pitchFamily="34" charset="0"/>
              </a:rPr>
              <a:t>Late shouts – 37</a:t>
            </a:r>
            <a:r>
              <a:rPr lang="en-US" sz="950" dirty="0">
                <a:solidFill>
                  <a:srgbClr val="000000"/>
                </a:solidFill>
                <a:latin typeface="Calibri" panose="020F0502020204030204" pitchFamily="34" charset="0"/>
                <a:cs typeface="Calibri" panose="020F0502020204030204" pitchFamily="34" charset="0"/>
              </a:rPr>
              <a:t> )</a:t>
            </a:r>
          </a:p>
          <a:p>
            <a:pPr marL="540000" lvl="2" indent="-171450" defTabSz="609585">
              <a:buFont typeface="Courier New" panose="02070309020205020404" pitchFamily="49" charset="0"/>
              <a:buChar char="o"/>
              <a:defRPr/>
            </a:pPr>
            <a:r>
              <a:rPr lang="en-US" sz="950" dirty="0">
                <a:solidFill>
                  <a:srgbClr val="000000"/>
                </a:solidFill>
                <a:latin typeface="Calibri" panose="020F0502020204030204" pitchFamily="34" charset="0"/>
                <a:cs typeface="Calibri" panose="020F0502020204030204" pitchFamily="34" charset="0"/>
              </a:rPr>
              <a:t>Long running of spif029d due to multiple jobs running at the same time and long running of spif053d job due to high data volume.</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Failure of multiple SAP jobs – </a:t>
            </a:r>
            <a:r>
              <a:rPr lang="en-US" sz="950" b="1" dirty="0">
                <a:solidFill>
                  <a:srgbClr val="000000"/>
                </a:solidFill>
                <a:latin typeface="Calibri" panose="020F0502020204030204" pitchFamily="34" charset="0"/>
                <a:cs typeface="Calibri" panose="020F0502020204030204" pitchFamily="34" charset="0"/>
              </a:rPr>
              <a:t>33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a:t>
            </a:r>
            <a:r>
              <a:rPr lang="en-US" sz="950" dirty="0">
                <a:solidFill>
                  <a:srgbClr val="000000"/>
                </a:solidFill>
                <a:latin typeface="Calibri" panose="020F0502020204030204" pitchFamily="34" charset="0"/>
                <a:cs typeface="Calibri" panose="020F0502020204030204" pitchFamily="34" charset="0"/>
              </a:rPr>
              <a:t>)</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Long running of jdfr711d and jdfr711d1 jobs – 24 Incidents (</a:t>
            </a:r>
            <a:r>
              <a:rPr lang="en-US" sz="950" b="1" dirty="0">
                <a:solidFill>
                  <a:srgbClr val="996600"/>
                </a:solidFill>
                <a:latin typeface="Calibri" panose="020F0502020204030204" pitchFamily="34" charset="0"/>
                <a:cs typeface="Calibri" panose="020F0502020204030204" pitchFamily="34" charset="0"/>
              </a:rPr>
              <a:t>Late shouts</a:t>
            </a:r>
            <a:r>
              <a:rPr lang="en-US" sz="950" dirty="0">
                <a:solidFill>
                  <a:srgbClr val="000000"/>
                </a:solidFill>
                <a:latin typeface="Calibri" panose="020F0502020204030204" pitchFamily="34" charset="0"/>
                <a:cs typeface="Calibri" panose="020F0502020204030204" pitchFamily="34" charset="0"/>
              </a:rPr>
              <a:t>)</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Server “rri1ftpaps1p.cvs.com” unplanned outage – </a:t>
            </a:r>
            <a:r>
              <a:rPr lang="en-US" sz="950" b="1" dirty="0">
                <a:solidFill>
                  <a:srgbClr val="000000"/>
                </a:solidFill>
                <a:latin typeface="Calibri" panose="020F0502020204030204" pitchFamily="34" charset="0"/>
                <a:cs typeface="Calibri" panose="020F0502020204030204" pitchFamily="34" charset="0"/>
              </a:rPr>
              <a:t>18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 – 6,</a:t>
            </a:r>
            <a:r>
              <a:rPr lang="en-US" sz="950" b="1" dirty="0">
                <a:solidFill>
                  <a:srgbClr val="0066CC"/>
                </a:solidFill>
                <a:latin typeface="Calibri" panose="020F0502020204030204" pitchFamily="34" charset="0"/>
                <a:cs typeface="Calibri" panose="020F0502020204030204" pitchFamily="34" charset="0"/>
              </a:rPr>
              <a:t> </a:t>
            </a:r>
            <a:r>
              <a:rPr lang="en-US" sz="950" b="1" dirty="0">
                <a:solidFill>
                  <a:srgbClr val="996600"/>
                </a:solidFill>
                <a:latin typeface="Calibri" panose="020F0502020204030204" pitchFamily="34" charset="0"/>
                <a:cs typeface="Calibri" panose="020F0502020204030204" pitchFamily="34" charset="0"/>
              </a:rPr>
              <a:t>Late shouts – 12</a:t>
            </a:r>
            <a:r>
              <a:rPr lang="en-US" sz="950" dirty="0">
                <a:solidFill>
                  <a:srgbClr val="000000"/>
                </a:solidFill>
                <a:latin typeface="Calibri" panose="020F0502020204030204" pitchFamily="34" charset="0"/>
                <a:cs typeface="Calibri" panose="020F0502020204030204" pitchFamily="34" charset="0"/>
              </a:rPr>
              <a:t> )</a:t>
            </a:r>
          </a:p>
          <a:p>
            <a:pPr marL="540000" lvl="2" indent="-171450" defTabSz="609585">
              <a:buFont typeface="Courier New" panose="02070309020205020404" pitchFamily="49" charset="0"/>
              <a:buChar char="o"/>
              <a:defRPr/>
            </a:pPr>
            <a:r>
              <a:rPr lang="en-US" sz="950" dirty="0">
                <a:solidFill>
                  <a:srgbClr val="000000"/>
                </a:solidFill>
                <a:latin typeface="Calibri" panose="020F0502020204030204" pitchFamily="34" charset="0"/>
                <a:cs typeface="Calibri" panose="020F0502020204030204" pitchFamily="34" charset="0"/>
              </a:rPr>
              <a:t>Issue with the </a:t>
            </a:r>
            <a:r>
              <a:rPr lang="en-US" sz="950" dirty="0" err="1">
                <a:solidFill>
                  <a:srgbClr val="000000"/>
                </a:solidFill>
                <a:latin typeface="Calibri" panose="020F0502020204030204" pitchFamily="34" charset="0"/>
                <a:cs typeface="Calibri" panose="020F0502020204030204" pitchFamily="34" charset="0"/>
              </a:rPr>
              <a:t>sftp</a:t>
            </a:r>
            <a:r>
              <a:rPr lang="en-US" sz="950" dirty="0">
                <a:solidFill>
                  <a:srgbClr val="000000"/>
                </a:solidFill>
                <a:latin typeface="Calibri" panose="020F0502020204030204" pitchFamily="34" charset="0"/>
                <a:cs typeface="Calibri" panose="020F0502020204030204" pitchFamily="34" charset="0"/>
              </a:rPr>
              <a:t> demon. Rebooting of the server fixed the issue</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Multiple SAP job failures – </a:t>
            </a:r>
            <a:r>
              <a:rPr lang="en-US" sz="950" b="1" dirty="0">
                <a:solidFill>
                  <a:srgbClr val="000000"/>
                </a:solidFill>
                <a:latin typeface="Calibri" panose="020F0502020204030204" pitchFamily="34" charset="0"/>
                <a:cs typeface="Calibri" panose="020F0502020204030204" pitchFamily="34" charset="0"/>
              </a:rPr>
              <a:t>15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a:t>
            </a:r>
            <a:r>
              <a:rPr lang="en-US" sz="950" dirty="0">
                <a:solidFill>
                  <a:srgbClr val="000000"/>
                </a:solidFill>
                <a:latin typeface="Calibri" panose="020F0502020204030204" pitchFamily="34" charset="0"/>
                <a:cs typeface="Calibri" panose="020F0502020204030204" pitchFamily="34" charset="0"/>
              </a:rPr>
              <a:t>)</a:t>
            </a:r>
          </a:p>
          <a:p>
            <a:pPr marL="540000" lvl="2" indent="-171450" defTabSz="609585">
              <a:buFont typeface="Courier New" panose="02070309020205020404" pitchFamily="49" charset="0"/>
              <a:buChar char="o"/>
              <a:defRPr/>
            </a:pPr>
            <a:r>
              <a:rPr lang="en-US" sz="950" dirty="0">
                <a:solidFill>
                  <a:srgbClr val="000000"/>
                </a:solidFill>
                <a:latin typeface="Calibri" panose="020F0502020204030204" pitchFamily="34" charset="0"/>
                <a:cs typeface="Calibri" panose="020F0502020204030204" pitchFamily="34" charset="0"/>
              </a:rPr>
              <a:t>Unix server issue caused due to issue in the NAS mounts. </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Multiple jobs failure on multiple days due to “Too many bad authentication” – </a:t>
            </a:r>
            <a:r>
              <a:rPr lang="en-US" sz="950" b="1" dirty="0">
                <a:solidFill>
                  <a:srgbClr val="000000"/>
                </a:solidFill>
                <a:latin typeface="Calibri" panose="020F0502020204030204" pitchFamily="34" charset="0"/>
                <a:cs typeface="Calibri" panose="020F0502020204030204" pitchFamily="34" charset="0"/>
              </a:rPr>
              <a:t>14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a:t>
            </a:r>
            <a:r>
              <a:rPr lang="en-US" sz="950" dirty="0">
                <a:solidFill>
                  <a:srgbClr val="000000"/>
                </a:solidFill>
                <a:latin typeface="Calibri" panose="020F0502020204030204" pitchFamily="34" charset="0"/>
                <a:cs typeface="Calibri" panose="020F0502020204030204" pitchFamily="34" charset="0"/>
              </a:rPr>
              <a:t>)</a:t>
            </a:r>
          </a:p>
          <a:p>
            <a:pPr marL="540000" lvl="2" indent="-171450" defTabSz="609585">
              <a:buFont typeface="Courier New" panose="02070309020205020404" pitchFamily="49" charset="0"/>
              <a:buChar char="o"/>
              <a:defRPr/>
            </a:pPr>
            <a:r>
              <a:rPr lang="en-US" sz="950" dirty="0">
                <a:solidFill>
                  <a:srgbClr val="000000"/>
                </a:solidFill>
                <a:latin typeface="Calibri" panose="020F0502020204030204" pitchFamily="34" charset="0"/>
                <a:cs typeface="Calibri" panose="020F0502020204030204" pitchFamily="34" charset="0"/>
              </a:rPr>
              <a:t>Momentary issue. Working with SAP Basis team to fix it permanently</a:t>
            </a:r>
          </a:p>
          <a:p>
            <a:pPr marL="365760" lvl="1" indent="-171450" defTabSz="609585">
              <a:buFont typeface="Wingdings" panose="05000000000000000000" pitchFamily="2" charset="2"/>
              <a:buChar char="§"/>
              <a:defRPr/>
            </a:pPr>
            <a:r>
              <a:rPr lang="en-US" sz="950" dirty="0">
                <a:solidFill>
                  <a:srgbClr val="000000"/>
                </a:solidFill>
                <a:latin typeface="Calibri" panose="020F0502020204030204" pitchFamily="34" charset="0"/>
                <a:cs typeface="Calibri" panose="020F0502020204030204" pitchFamily="34" charset="0"/>
              </a:rPr>
              <a:t>Failure of WP081D job – </a:t>
            </a:r>
            <a:r>
              <a:rPr lang="en-US" sz="950" b="1" dirty="0">
                <a:solidFill>
                  <a:srgbClr val="000000"/>
                </a:solidFill>
                <a:latin typeface="Calibri" panose="020F0502020204030204" pitchFamily="34" charset="0"/>
                <a:cs typeface="Calibri" panose="020F0502020204030204" pitchFamily="34" charset="0"/>
              </a:rPr>
              <a:t>13 Incidents</a:t>
            </a:r>
            <a:r>
              <a:rPr lang="en-US" sz="950" dirty="0">
                <a:solidFill>
                  <a:srgbClr val="000000"/>
                </a:solidFill>
                <a:latin typeface="Calibri" panose="020F0502020204030204" pitchFamily="34" charset="0"/>
                <a:cs typeface="Calibri" panose="020F0502020204030204" pitchFamily="34" charset="0"/>
              </a:rPr>
              <a:t> (</a:t>
            </a:r>
            <a:r>
              <a:rPr lang="en-US" sz="950" b="1" dirty="0">
                <a:solidFill>
                  <a:srgbClr val="0070C0"/>
                </a:solidFill>
                <a:latin typeface="Calibri" panose="020F0502020204030204" pitchFamily="34" charset="0"/>
                <a:cs typeface="Calibri" panose="020F0502020204030204" pitchFamily="34" charset="0"/>
              </a:rPr>
              <a:t>Failures-1, ,</a:t>
            </a:r>
            <a:r>
              <a:rPr lang="en-US" sz="950" b="1" dirty="0">
                <a:solidFill>
                  <a:srgbClr val="0066CC"/>
                </a:solidFill>
                <a:latin typeface="Calibri" panose="020F0502020204030204" pitchFamily="34" charset="0"/>
                <a:cs typeface="Calibri" panose="020F0502020204030204" pitchFamily="34" charset="0"/>
              </a:rPr>
              <a:t> </a:t>
            </a:r>
            <a:r>
              <a:rPr lang="en-US" sz="950" b="1" dirty="0">
                <a:solidFill>
                  <a:srgbClr val="996600"/>
                </a:solidFill>
                <a:latin typeface="Calibri" panose="020F0502020204030204" pitchFamily="34" charset="0"/>
                <a:cs typeface="Calibri" panose="020F0502020204030204" pitchFamily="34" charset="0"/>
              </a:rPr>
              <a:t>Late shouts – 12</a:t>
            </a:r>
            <a:r>
              <a:rPr lang="en-US" sz="950" b="1" dirty="0">
                <a:solidFill>
                  <a:srgbClr val="0070C0"/>
                </a:solidFill>
                <a:latin typeface="Calibri" panose="020F0502020204030204" pitchFamily="34" charset="0"/>
                <a:cs typeface="Calibri" panose="020F0502020204030204" pitchFamily="34" charset="0"/>
              </a:rPr>
              <a:t> </a:t>
            </a:r>
            <a:r>
              <a:rPr lang="en-US" sz="950" dirty="0">
                <a:solidFill>
                  <a:srgbClr val="000000"/>
                </a:solidFill>
                <a:latin typeface="Calibri" panose="020F0502020204030204" pitchFamily="34" charset="0"/>
                <a:cs typeface="Calibri" panose="020F0502020204030204" pitchFamily="34" charset="0"/>
              </a:rPr>
              <a:t>)</a:t>
            </a:r>
          </a:p>
          <a:p>
            <a:pPr marL="540000" lvl="2" indent="-171450" defTabSz="609585">
              <a:buFont typeface="Courier New" panose="02070309020205020404" pitchFamily="49" charset="0"/>
              <a:buChar char="o"/>
              <a:defRPr/>
            </a:pPr>
            <a:r>
              <a:rPr lang="en-US" sz="950" dirty="0">
                <a:solidFill>
                  <a:srgbClr val="000000"/>
                </a:solidFill>
                <a:latin typeface="Calibri" panose="020F0502020204030204" pitchFamily="34" charset="0"/>
                <a:cs typeface="Calibri" panose="020F0502020204030204" pitchFamily="34" charset="0"/>
              </a:rPr>
              <a:t>Data issue</a:t>
            </a:r>
          </a:p>
        </p:txBody>
      </p:sp>
      <p:sp>
        <p:nvSpPr>
          <p:cNvPr id="18" name="Title 1">
            <a:extLst>
              <a:ext uri="{FF2B5EF4-FFF2-40B4-BE49-F238E27FC236}">
                <a16:creationId xmlns:a16="http://schemas.microsoft.com/office/drawing/2014/main" id="{8BB107C8-DF00-45BD-8D5E-C6235DF77C49}"/>
              </a:ext>
            </a:extLst>
          </p:cNvPr>
          <p:cNvSpPr txBox="1">
            <a:spLocks/>
          </p:cNvSpPr>
          <p:nvPr/>
        </p:nvSpPr>
        <p:spPr>
          <a:xfrm>
            <a:off x="453347" y="246518"/>
            <a:ext cx="11180064" cy="51816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latin typeface="Calibri" panose="020F0502020204030204" pitchFamily="34" charset="0"/>
                <a:cs typeface="Calibri" panose="020F0502020204030204" pitchFamily="34" charset="0"/>
              </a:rPr>
              <a:t>Incident &amp; Job Metrics of Retail &amp; PBM - Mar’21</a:t>
            </a:r>
          </a:p>
        </p:txBody>
      </p:sp>
      <p:graphicFrame>
        <p:nvGraphicFramePr>
          <p:cNvPr id="29" name="Table 28"/>
          <p:cNvGraphicFramePr>
            <a:graphicFrameLocks noGrp="1"/>
          </p:cNvGraphicFramePr>
          <p:nvPr>
            <p:extLst>
              <p:ext uri="{D42A27DB-BD31-4B8C-83A1-F6EECF244321}">
                <p14:modId xmlns:p14="http://schemas.microsoft.com/office/powerpoint/2010/main" val="3154511826"/>
              </p:ext>
            </p:extLst>
          </p:nvPr>
        </p:nvGraphicFramePr>
        <p:xfrm>
          <a:off x="355258" y="1164871"/>
          <a:ext cx="2819400" cy="552450"/>
        </p:xfrm>
        <a:graphic>
          <a:graphicData uri="http://schemas.openxmlformats.org/drawingml/2006/table">
            <a:tbl>
              <a:tblPr/>
              <a:tblGrid>
                <a:gridCol w="469900">
                  <a:extLst>
                    <a:ext uri="{9D8B030D-6E8A-4147-A177-3AD203B41FA5}">
                      <a16:colId xmlns:a16="http://schemas.microsoft.com/office/drawing/2014/main" val="1203219816"/>
                    </a:ext>
                  </a:extLst>
                </a:gridCol>
                <a:gridCol w="469900">
                  <a:extLst>
                    <a:ext uri="{9D8B030D-6E8A-4147-A177-3AD203B41FA5}">
                      <a16:colId xmlns:a16="http://schemas.microsoft.com/office/drawing/2014/main" val="1635916119"/>
                    </a:ext>
                  </a:extLst>
                </a:gridCol>
                <a:gridCol w="469900">
                  <a:extLst>
                    <a:ext uri="{9D8B030D-6E8A-4147-A177-3AD203B41FA5}">
                      <a16:colId xmlns:a16="http://schemas.microsoft.com/office/drawing/2014/main" val="4111807206"/>
                    </a:ext>
                  </a:extLst>
                </a:gridCol>
                <a:gridCol w="469900">
                  <a:extLst>
                    <a:ext uri="{9D8B030D-6E8A-4147-A177-3AD203B41FA5}">
                      <a16:colId xmlns:a16="http://schemas.microsoft.com/office/drawing/2014/main" val="3551240144"/>
                    </a:ext>
                  </a:extLst>
                </a:gridCol>
                <a:gridCol w="469900">
                  <a:extLst>
                    <a:ext uri="{9D8B030D-6E8A-4147-A177-3AD203B41FA5}">
                      <a16:colId xmlns:a16="http://schemas.microsoft.com/office/drawing/2014/main" val="655738870"/>
                    </a:ext>
                  </a:extLst>
                </a:gridCol>
                <a:gridCol w="469900">
                  <a:extLst>
                    <a:ext uri="{9D8B030D-6E8A-4147-A177-3AD203B41FA5}">
                      <a16:colId xmlns:a16="http://schemas.microsoft.com/office/drawing/2014/main" val="323054515"/>
                    </a:ext>
                  </a:extLst>
                </a:gridCol>
              </a:tblGrid>
              <a:tr h="184150">
                <a:tc gridSpan="2">
                  <a:txBody>
                    <a:bodyPr/>
                    <a:lstStyle/>
                    <a:p>
                      <a:pPr algn="ctr" rtl="0" fontAlgn="b"/>
                      <a:r>
                        <a:rPr lang="en-US" sz="1000" b="1" i="0" u="none" strike="noStrike" dirty="0">
                          <a:solidFill>
                            <a:srgbClr val="FFFFFF"/>
                          </a:solidFill>
                          <a:effectLst/>
                          <a:latin typeface="Calibri" panose="020F0502020204030204" pitchFamily="34" charset="0"/>
                        </a:rPr>
                        <a:t>Retail</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tc gridSpan="2">
                  <a:txBody>
                    <a:bodyPr/>
                    <a:lstStyle/>
                    <a:p>
                      <a:pPr algn="ctr" rtl="0" fontAlgn="b"/>
                      <a:r>
                        <a:rPr lang="en-US" sz="1000" b="1" i="0" u="none" strike="noStrike" dirty="0">
                          <a:solidFill>
                            <a:srgbClr val="FFFFFF"/>
                          </a:solidFill>
                          <a:effectLst/>
                          <a:latin typeface="Calibri" panose="020F0502020204030204" pitchFamily="34" charset="0"/>
                        </a:rPr>
                        <a:t>PBM</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tc gridSpan="2">
                  <a:txBody>
                    <a:bodyPr/>
                    <a:lstStyle/>
                    <a:p>
                      <a:pPr algn="ctr" rtl="0" fontAlgn="b"/>
                      <a:r>
                        <a:rPr lang="en-US" sz="1000" b="1" i="0" u="none" strike="noStrike">
                          <a:solidFill>
                            <a:srgbClr val="FFFFFF"/>
                          </a:solidFill>
                          <a:effectLst/>
                          <a:latin typeface="Calibri" panose="020F0502020204030204" pitchFamily="34" charset="0"/>
                        </a:rPr>
                        <a:t>Total</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extLst>
                  <a:ext uri="{0D108BD9-81ED-4DB2-BD59-A6C34878D82A}">
                    <a16:rowId xmlns:a16="http://schemas.microsoft.com/office/drawing/2014/main" val="5336038"/>
                  </a:ext>
                </a:extLst>
              </a:tr>
              <a:tr h="184150">
                <a:tc>
                  <a:txBody>
                    <a:bodyPr/>
                    <a:lstStyle/>
                    <a:p>
                      <a:pPr algn="ctr" rtl="0" fontAlgn="b"/>
                      <a:r>
                        <a:rPr lang="en-US" sz="1000" b="1" i="0" u="none" strike="noStrike" dirty="0">
                          <a:solidFill>
                            <a:srgbClr val="FFFFFF"/>
                          </a:solidFill>
                          <a:effectLst/>
                          <a:latin typeface="Calibri" panose="020F0502020204030204" pitchFamily="34" charset="0"/>
                        </a:rPr>
                        <a:t>Feb'21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Mar'21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Feb'21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Mar'21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Feb'21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Mar'21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3096727095"/>
                  </a:ext>
                </a:extLst>
              </a:tr>
              <a:tr h="184150">
                <a:tc>
                  <a:txBody>
                    <a:bodyPr/>
                    <a:lstStyle/>
                    <a:p>
                      <a:pPr algn="ctr" rtl="0" fontAlgn="b"/>
                      <a:r>
                        <a:rPr lang="en-US" sz="1000" b="0" i="0" u="none" strike="noStrike" dirty="0">
                          <a:solidFill>
                            <a:srgbClr val="000000"/>
                          </a:solidFill>
                          <a:effectLst/>
                          <a:latin typeface="Calibri" panose="020F0502020204030204" pitchFamily="34" charset="0"/>
                        </a:rPr>
                        <a:t>494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602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155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168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649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770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007653"/>
                  </a:ext>
                </a:extLst>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3170749043"/>
              </p:ext>
            </p:extLst>
          </p:nvPr>
        </p:nvGraphicFramePr>
        <p:xfrm>
          <a:off x="4246830" y="806240"/>
          <a:ext cx="7762061" cy="245807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797939" y="2911700"/>
            <a:ext cx="749808" cy="169277"/>
          </a:xfrm>
          <a:prstGeom prst="rect">
            <a:avLst/>
          </a:prstGeom>
        </p:spPr>
        <p:txBody>
          <a:bodyPr wrap="square" lIns="0" tIns="0" rIns="0" bIns="0" rtlCol="0">
            <a:spAutoFit/>
          </a:bodyPr>
          <a:lstStyle/>
          <a:p>
            <a:pPr algn="l"/>
            <a:r>
              <a:rPr lang="en-US" sz="1100" b="1" dirty="0">
                <a:solidFill>
                  <a:schemeClr val="tx2"/>
                </a:solidFill>
                <a:latin typeface="Calibri" panose="020F0502020204030204" pitchFamily="34" charset="0"/>
                <a:cs typeface="Calibri" panose="020F0502020204030204" pitchFamily="34" charset="0"/>
              </a:rPr>
              <a:t>Fatal</a:t>
            </a:r>
            <a:endParaRPr lang="en-US" sz="1400" b="1" dirty="0">
              <a:solidFill>
                <a:schemeClr val="tx2"/>
              </a:solidFill>
              <a:latin typeface="Calibri" panose="020F0502020204030204" pitchFamily="34" charset="0"/>
              <a:cs typeface="Calibri" panose="020F0502020204030204" pitchFamily="34" charset="0"/>
            </a:endParaRPr>
          </a:p>
        </p:txBody>
      </p:sp>
      <p:sp>
        <p:nvSpPr>
          <p:cNvPr id="15" name="TextBox 14"/>
          <p:cNvSpPr txBox="1"/>
          <p:nvPr/>
        </p:nvSpPr>
        <p:spPr>
          <a:xfrm>
            <a:off x="6236477" y="2911701"/>
            <a:ext cx="749808" cy="169277"/>
          </a:xfrm>
          <a:prstGeom prst="rect">
            <a:avLst/>
          </a:prstGeom>
        </p:spPr>
        <p:txBody>
          <a:bodyPr wrap="square" lIns="0" tIns="0" rIns="0" bIns="0" rtlCol="0">
            <a:spAutoFit/>
          </a:bodyPr>
          <a:lstStyle/>
          <a:p>
            <a:pPr algn="l"/>
            <a:r>
              <a:rPr lang="en-US" sz="1100" b="1" dirty="0">
                <a:solidFill>
                  <a:schemeClr val="tx2"/>
                </a:solidFill>
                <a:latin typeface="Calibri" panose="020F0502020204030204" pitchFamily="34" charset="0"/>
                <a:cs typeface="Calibri" panose="020F0502020204030204" pitchFamily="34" charset="0"/>
              </a:rPr>
              <a:t>Critical</a:t>
            </a:r>
            <a:endParaRPr lang="en-US" sz="1400" b="1" dirty="0">
              <a:solidFill>
                <a:schemeClr val="tx2"/>
              </a:solidFill>
              <a:latin typeface="Calibri" panose="020F0502020204030204" pitchFamily="34" charset="0"/>
              <a:cs typeface="Calibri" panose="020F0502020204030204" pitchFamily="34" charset="0"/>
            </a:endParaRPr>
          </a:p>
        </p:txBody>
      </p:sp>
      <p:sp>
        <p:nvSpPr>
          <p:cNvPr id="16" name="TextBox 15"/>
          <p:cNvSpPr txBox="1"/>
          <p:nvPr/>
        </p:nvSpPr>
        <p:spPr>
          <a:xfrm>
            <a:off x="7557280" y="2938587"/>
            <a:ext cx="749808" cy="169277"/>
          </a:xfrm>
          <a:prstGeom prst="rect">
            <a:avLst/>
          </a:prstGeom>
        </p:spPr>
        <p:txBody>
          <a:bodyPr wrap="square" lIns="0" tIns="0" rIns="0" bIns="0" rtlCol="0">
            <a:spAutoFit/>
          </a:bodyPr>
          <a:lstStyle/>
          <a:p>
            <a:pPr algn="l"/>
            <a:r>
              <a:rPr lang="en-US" sz="1100" b="1" dirty="0">
                <a:solidFill>
                  <a:schemeClr val="tx2"/>
                </a:solidFill>
                <a:latin typeface="Calibri" panose="020F0502020204030204" pitchFamily="34" charset="0"/>
                <a:cs typeface="Calibri" panose="020F0502020204030204" pitchFamily="34" charset="0"/>
              </a:rPr>
              <a:t>Non Critical</a:t>
            </a:r>
            <a:endParaRPr lang="en-US" sz="1400" b="1" dirty="0">
              <a:solidFill>
                <a:schemeClr val="tx2"/>
              </a:solidFill>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2EFEF571-C9B4-4D92-A7F7-315B894862A8}" type="slidenum">
              <a:rPr lang="en-US" smtClean="0">
                <a:solidFill>
                  <a:srgbClr val="00B140"/>
                </a:solidFill>
              </a:rPr>
              <a:pPr/>
              <a:t>2</a:t>
            </a:fld>
            <a:endParaRPr lang="en-US" dirty="0">
              <a:solidFill>
                <a:srgbClr val="00B140"/>
              </a:solidFill>
            </a:endParaRPr>
          </a:p>
        </p:txBody>
      </p:sp>
      <p:graphicFrame>
        <p:nvGraphicFramePr>
          <p:cNvPr id="17" name="Chart 1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828397957"/>
              </p:ext>
            </p:extLst>
          </p:nvPr>
        </p:nvGraphicFramePr>
        <p:xfrm>
          <a:off x="4246830" y="3305872"/>
          <a:ext cx="7762061" cy="2927542"/>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a:extLst>
              <a:ext uri="{FF2B5EF4-FFF2-40B4-BE49-F238E27FC236}">
                <a16:creationId xmlns:a16="http://schemas.microsoft.com/office/drawing/2014/main" id="{1D6F0CE4-CC11-4264-950C-7B6F94F5128A}"/>
              </a:ext>
            </a:extLst>
          </p:cNvPr>
          <p:cNvGrpSpPr/>
          <p:nvPr/>
        </p:nvGrpSpPr>
        <p:grpSpPr>
          <a:xfrm>
            <a:off x="8513951" y="5980085"/>
            <a:ext cx="2238593" cy="214543"/>
            <a:chOff x="8513951" y="5980085"/>
            <a:chExt cx="2238593" cy="214543"/>
          </a:xfrm>
        </p:grpSpPr>
        <p:sp>
          <p:nvSpPr>
            <p:cNvPr id="22" name="Rectangle 21">
              <a:extLst>
                <a:ext uri="{FF2B5EF4-FFF2-40B4-BE49-F238E27FC236}">
                  <a16:creationId xmlns:a16="http://schemas.microsoft.com/office/drawing/2014/main" id="{60EE45FE-0BA9-4D0B-85FB-C42442E19809}"/>
                </a:ext>
              </a:extLst>
            </p:cNvPr>
            <p:cNvSpPr/>
            <p:nvPr/>
          </p:nvSpPr>
          <p:spPr>
            <a:xfrm>
              <a:off x="8513951" y="5980085"/>
              <a:ext cx="2238593" cy="214543"/>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horz" wrap="square" lIns="162560" tIns="81280" rIns="162560" bIns="8128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812760"/>
              <a:r>
                <a:rPr lang="en-US" sz="1333" dirty="0">
                  <a:solidFill>
                    <a:srgbClr val="0033A0"/>
                  </a:solidFill>
                  <a:latin typeface="Calibri" panose="020F0502020204030204" pitchFamily="34" charset="0"/>
                  <a:cs typeface="Calibri" panose="020F0502020204030204" pitchFamily="34" charset="0"/>
                </a:rPr>
                <a:t>2021  </a:t>
              </a:r>
            </a:p>
          </p:txBody>
        </p:sp>
        <p:pic>
          <p:nvPicPr>
            <p:cNvPr id="26" name="Picture 25">
              <a:extLst>
                <a:ext uri="{FF2B5EF4-FFF2-40B4-BE49-F238E27FC236}">
                  <a16:creationId xmlns:a16="http://schemas.microsoft.com/office/drawing/2014/main" id="{D1E45504-C262-40C3-A949-6158034956C9}"/>
                </a:ext>
              </a:extLst>
            </p:cNvPr>
            <p:cNvPicPr>
              <a:picLocks noChangeAspect="1"/>
            </p:cNvPicPr>
            <p:nvPr/>
          </p:nvPicPr>
          <p:blipFill>
            <a:blip r:embed="rId5"/>
            <a:stretch>
              <a:fillRect/>
            </a:stretch>
          </p:blipFill>
          <p:spPr>
            <a:xfrm>
              <a:off x="9405091" y="6035852"/>
              <a:ext cx="947884" cy="144637"/>
            </a:xfrm>
            <a:prstGeom prst="rect">
              <a:avLst/>
            </a:prstGeom>
          </p:spPr>
        </p:pic>
      </p:grpSp>
      <p:grpSp>
        <p:nvGrpSpPr>
          <p:cNvPr id="6" name="Group 5">
            <a:extLst>
              <a:ext uri="{FF2B5EF4-FFF2-40B4-BE49-F238E27FC236}">
                <a16:creationId xmlns:a16="http://schemas.microsoft.com/office/drawing/2014/main" id="{68AC0B71-461C-463D-B8B8-0A6F2566F035}"/>
              </a:ext>
            </a:extLst>
          </p:cNvPr>
          <p:cNvGrpSpPr/>
          <p:nvPr/>
        </p:nvGrpSpPr>
        <p:grpSpPr>
          <a:xfrm>
            <a:off x="4864936" y="5986977"/>
            <a:ext cx="2462128" cy="200758"/>
            <a:chOff x="4864936" y="5986977"/>
            <a:chExt cx="2462128" cy="200758"/>
          </a:xfrm>
        </p:grpSpPr>
        <p:sp>
          <p:nvSpPr>
            <p:cNvPr id="20" name="Rectangle 19">
              <a:extLst>
                <a:ext uri="{FF2B5EF4-FFF2-40B4-BE49-F238E27FC236}">
                  <a16:creationId xmlns:a16="http://schemas.microsoft.com/office/drawing/2014/main" id="{00000000-0008-0000-0000-000007000000}"/>
                </a:ext>
              </a:extLst>
            </p:cNvPr>
            <p:cNvSpPr/>
            <p:nvPr/>
          </p:nvSpPr>
          <p:spPr>
            <a:xfrm>
              <a:off x="4864936" y="5986977"/>
              <a:ext cx="2462128" cy="200758"/>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horz" wrap="square" lIns="162560" tIns="81280" rIns="162560" bIns="8128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812760"/>
              <a:r>
                <a:rPr lang="en-US" sz="1333" dirty="0">
                  <a:solidFill>
                    <a:srgbClr val="0033A0"/>
                  </a:solidFill>
                  <a:latin typeface="Calibri" panose="020F0502020204030204" pitchFamily="34" charset="0"/>
                  <a:cs typeface="Calibri" panose="020F0502020204030204" pitchFamily="34" charset="0"/>
                </a:rPr>
                <a:t>2020  </a:t>
              </a:r>
            </a:p>
          </p:txBody>
        </p:sp>
        <p:pic>
          <p:nvPicPr>
            <p:cNvPr id="27" name="Picture 26">
              <a:extLst>
                <a:ext uri="{FF2B5EF4-FFF2-40B4-BE49-F238E27FC236}">
                  <a16:creationId xmlns:a16="http://schemas.microsoft.com/office/drawing/2014/main" id="{251F0DF5-0E3D-4232-A1BF-EA67ABCBE7B1}"/>
                </a:ext>
              </a:extLst>
            </p:cNvPr>
            <p:cNvPicPr>
              <a:picLocks noChangeAspect="1"/>
            </p:cNvPicPr>
            <p:nvPr/>
          </p:nvPicPr>
          <p:blipFill>
            <a:blip r:embed="rId6"/>
            <a:stretch>
              <a:fillRect/>
            </a:stretch>
          </p:blipFill>
          <p:spPr>
            <a:xfrm>
              <a:off x="5845671" y="6015396"/>
              <a:ext cx="944007" cy="143919"/>
            </a:xfrm>
            <a:prstGeom prst="rect">
              <a:avLst/>
            </a:prstGeom>
          </p:spPr>
        </p:pic>
      </p:grpSp>
    </p:spTree>
    <p:extLst>
      <p:ext uri="{BB962C8B-B14F-4D97-AF65-F5344CB8AC3E}">
        <p14:creationId xmlns:p14="http://schemas.microsoft.com/office/powerpoint/2010/main" val="94043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06" y="243940"/>
            <a:ext cx="11180064" cy="518160"/>
          </a:xfrm>
        </p:spPr>
        <p:txBody>
          <a:bodyPr>
            <a:normAutofit/>
          </a:bodyPr>
          <a:lstStyle/>
          <a:p>
            <a:pPr algn="ctr"/>
            <a:r>
              <a:rPr lang="en-US" sz="2800" dirty="0">
                <a:solidFill>
                  <a:srgbClr val="0033A0"/>
                </a:solidFill>
                <a:latin typeface="Calibri" panose="020F0502020204030204" pitchFamily="34" charset="0"/>
                <a:cs typeface="Calibri" panose="020F0502020204030204" pitchFamily="34" charset="0"/>
              </a:rPr>
              <a:t>Incident Analysis of Retail &amp; PBM - Mar’21</a:t>
            </a:r>
          </a:p>
        </p:txBody>
      </p:sp>
      <p:cxnSp>
        <p:nvCxnSpPr>
          <p:cNvPr id="13" name="Straight Connector 12">
            <a:extLst>
              <a:ext uri="{FF2B5EF4-FFF2-40B4-BE49-F238E27FC236}">
                <a16:creationId xmlns:a16="http://schemas.microsoft.com/office/drawing/2014/main" id="{FFF66E6E-7A3B-406E-BB78-8777A14B77BF}"/>
              </a:ext>
            </a:extLst>
          </p:cNvPr>
          <p:cNvCxnSpPr/>
          <p:nvPr/>
        </p:nvCxnSpPr>
        <p:spPr>
          <a:xfrm flipH="1">
            <a:off x="5630693" y="671919"/>
            <a:ext cx="12300" cy="379334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2063" y="639750"/>
            <a:ext cx="4979113" cy="3600986"/>
          </a:xfrm>
          <a:prstGeom prst="rect">
            <a:avLst/>
          </a:prstGeom>
          <a:ln>
            <a:solidFill>
              <a:srgbClr val="0033A0"/>
            </a:solidFill>
            <a:prstDash val="dash"/>
          </a:ln>
        </p:spPr>
        <p:txBody>
          <a:bodyPr wrap="square" lIns="0" tIns="0" rIns="0" bIns="0" rtlCol="0">
            <a:spAutoFit/>
          </a:bodyPr>
          <a:lstStyle/>
          <a:p>
            <a:pPr marL="609585" lvl="1" defTabSz="609585">
              <a:defRPr/>
            </a:pPr>
            <a:endParaRPr lang="en-US" sz="900" b="1" dirty="0">
              <a:solidFill>
                <a:srgbClr val="000000"/>
              </a:solidFill>
              <a:latin typeface="Calibri" panose="020F0502020204030204" pitchFamily="34" charset="0"/>
              <a:cs typeface="Calibri" panose="020F0502020204030204" pitchFamily="34" charset="0"/>
            </a:endParaRPr>
          </a:p>
          <a:p>
            <a:pPr marL="323835" indent="-171450" defTabSz="609585">
              <a:buFont typeface="Wingdings" panose="05000000000000000000" pitchFamily="2" charset="2"/>
              <a:buChar char="§"/>
              <a:defRPr/>
            </a:pPr>
            <a:r>
              <a:rPr lang="en-US" sz="900" b="1" dirty="0">
                <a:solidFill>
                  <a:srgbClr val="000000"/>
                </a:solidFill>
                <a:latin typeface="Calibri" panose="020F0502020204030204" pitchFamily="34" charset="0"/>
                <a:cs typeface="Calibri" panose="020F0502020204030204" pitchFamily="34" charset="0"/>
              </a:rPr>
              <a:t>73%</a:t>
            </a:r>
            <a:r>
              <a:rPr lang="en-US" sz="900" dirty="0">
                <a:solidFill>
                  <a:srgbClr val="000000"/>
                </a:solidFill>
                <a:latin typeface="Calibri" panose="020F0502020204030204" pitchFamily="34" charset="0"/>
                <a:cs typeface="Calibri" panose="020F0502020204030204" pitchFamily="34" charset="0"/>
              </a:rPr>
              <a:t> (vs 82% in Feb’21) of Total incidents in Mar’21 are due to Infra related issues (563 out of 770).</a:t>
            </a:r>
          </a:p>
          <a:p>
            <a:pPr marL="323835" indent="-171450" defTabSz="609585">
              <a:buFont typeface="Wingdings" panose="05000000000000000000" pitchFamily="2" charset="2"/>
              <a:buChar char="§"/>
              <a:defRPr/>
            </a:pPr>
            <a:r>
              <a:rPr lang="en-US" sz="900" b="1" dirty="0">
                <a:solidFill>
                  <a:srgbClr val="000000"/>
                </a:solidFill>
                <a:latin typeface="Calibri" panose="020F0502020204030204" pitchFamily="34" charset="0"/>
                <a:cs typeface="Calibri" panose="020F0502020204030204" pitchFamily="34" charset="0"/>
              </a:rPr>
              <a:t>12% (</a:t>
            </a:r>
            <a:r>
              <a:rPr lang="en-US" sz="900" dirty="0">
                <a:solidFill>
                  <a:srgbClr val="000000"/>
                </a:solidFill>
                <a:latin typeface="Calibri" panose="020F0502020204030204" pitchFamily="34" charset="0"/>
                <a:cs typeface="Calibri" panose="020F0502020204030204" pitchFamily="34" charset="0"/>
              </a:rPr>
              <a:t>vs 6% in Feb’21) of Total incidents in Mar’21 are due to data issues (96 out of 770). </a:t>
            </a:r>
          </a:p>
          <a:p>
            <a:pPr marL="323835" indent="-171450" defTabSz="609585">
              <a:buFont typeface="Wingdings" panose="05000000000000000000" pitchFamily="2" charset="2"/>
              <a:buChar char="§"/>
              <a:defRPr/>
            </a:pPr>
            <a:r>
              <a:rPr lang="en-US" sz="900" dirty="0">
                <a:solidFill>
                  <a:srgbClr val="000000"/>
                </a:solidFill>
                <a:latin typeface="Calibri" panose="020F0502020204030204" pitchFamily="34" charset="0"/>
                <a:cs typeface="Calibri" panose="020F0502020204030204" pitchFamily="34" charset="0"/>
              </a:rPr>
              <a:t>Key incidents in the Infra category,</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Mainframe IPL on 3/20 and multiple jobs failures with S0C4 issue – </a:t>
            </a:r>
            <a:r>
              <a:rPr lang="en-US" sz="900" b="1" dirty="0">
                <a:solidFill>
                  <a:srgbClr val="000000"/>
                </a:solidFill>
                <a:latin typeface="Calibri" panose="020F0502020204030204" pitchFamily="34" charset="0"/>
                <a:cs typeface="Calibri" panose="020F0502020204030204" pitchFamily="34" charset="0"/>
              </a:rPr>
              <a:t>91 Incidents</a:t>
            </a:r>
            <a:endParaRPr lang="en-US" sz="900" dirty="0">
              <a:solidFill>
                <a:srgbClr val="000000"/>
              </a:solidFill>
              <a:latin typeface="Calibri" panose="020F0502020204030204" pitchFamily="34" charset="0"/>
              <a:cs typeface="Calibri" panose="020F0502020204030204" pitchFamily="34" charset="0"/>
            </a:endParaRPr>
          </a:p>
          <a:p>
            <a:pPr marL="997200" lvl="3"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Memory issue due to Mainframe infrastructure/capacity and old versions of software (Z/OS, Cobol). As of now, adding the region parameters and fixing the failed jobs.</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Informatica server migration from P7 to P9 – 60 Incidents.</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JDA servers rri2jdapd1a/b storage migration – 41 Incidents.</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 Failure of multiple SAP jobs – 33 Incidents.</a:t>
            </a:r>
          </a:p>
          <a:p>
            <a:pPr marL="1008000" lvl="2"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Reorg activity done as part of a non-intrusive change went into hung status caused multiple failures. </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Long running of jdfr711d and jdfr711d1 jobs – 24 Incidents.</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Server “rri1ftpaps1p.cvs.com” unplanned outage – 18 Incidents.</a:t>
            </a:r>
          </a:p>
          <a:p>
            <a:pPr marL="323835" indent="-171450" defTabSz="609585">
              <a:buFont typeface="Wingdings" panose="05000000000000000000" pitchFamily="2" charset="2"/>
              <a:buChar char="§"/>
              <a:defRPr/>
            </a:pPr>
            <a:r>
              <a:rPr lang="en-US" sz="900" b="1" dirty="0">
                <a:solidFill>
                  <a:srgbClr val="000000"/>
                </a:solidFill>
                <a:latin typeface="Calibri" panose="020F0502020204030204" pitchFamily="34" charset="0"/>
                <a:cs typeface="Calibri" panose="020F0502020204030204" pitchFamily="34" charset="0"/>
              </a:rPr>
              <a:t>13%</a:t>
            </a:r>
            <a:r>
              <a:rPr lang="en-US" sz="900" dirty="0">
                <a:solidFill>
                  <a:srgbClr val="000000"/>
                </a:solidFill>
                <a:latin typeface="Calibri" panose="020F0502020204030204" pitchFamily="34" charset="0"/>
                <a:cs typeface="Calibri" panose="020F0502020204030204" pitchFamily="34" charset="0"/>
              </a:rPr>
              <a:t> of Feb’21 incidents </a:t>
            </a:r>
            <a:r>
              <a:rPr lang="en-US" sz="900" b="1" dirty="0">
                <a:solidFill>
                  <a:srgbClr val="000000"/>
                </a:solidFill>
                <a:latin typeface="Calibri" panose="020F0502020204030204" pitchFamily="34" charset="0"/>
                <a:cs typeface="Calibri" panose="020F0502020204030204" pitchFamily="34" charset="0"/>
              </a:rPr>
              <a:t>Increased</a:t>
            </a:r>
            <a:r>
              <a:rPr lang="en-US" sz="900" dirty="0">
                <a:solidFill>
                  <a:srgbClr val="000000"/>
                </a:solidFill>
                <a:latin typeface="Calibri" panose="020F0502020204030204" pitchFamily="34" charset="0"/>
                <a:cs typeface="Calibri" panose="020F0502020204030204" pitchFamily="34" charset="0"/>
              </a:rPr>
              <a:t> &amp; continued into Mar’21 (105 of 770) for below reasons.</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Infra Issue – 80 of 105</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Data Issue  –  20 of 105</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Change related – 3 of 105</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Scheduling Issue – 2 of 105</a:t>
            </a:r>
          </a:p>
          <a:p>
            <a:pPr marL="323835" indent="-171450" defTabSz="609585">
              <a:buFont typeface="Wingdings" panose="05000000000000000000" pitchFamily="2" charset="2"/>
              <a:buChar char="§"/>
              <a:defRPr/>
            </a:pPr>
            <a:r>
              <a:rPr lang="en-US" sz="900" b="1" dirty="0">
                <a:solidFill>
                  <a:srgbClr val="000000"/>
                </a:solidFill>
                <a:latin typeface="Calibri" panose="020F0502020204030204" pitchFamily="34" charset="0"/>
                <a:cs typeface="Calibri" panose="020F0502020204030204" pitchFamily="34" charset="0"/>
              </a:rPr>
              <a:t>79%</a:t>
            </a:r>
            <a:r>
              <a:rPr lang="en-US" sz="900" dirty="0">
                <a:solidFill>
                  <a:srgbClr val="000000"/>
                </a:solidFill>
                <a:latin typeface="Calibri" panose="020F0502020204030204" pitchFamily="34" charset="0"/>
                <a:cs typeface="Calibri" panose="020F0502020204030204" pitchFamily="34" charset="0"/>
              </a:rPr>
              <a:t> of Feb’21 incidents </a:t>
            </a:r>
            <a:r>
              <a:rPr lang="en-US" sz="900" b="1" dirty="0">
                <a:solidFill>
                  <a:srgbClr val="000000"/>
                </a:solidFill>
                <a:latin typeface="Calibri" panose="020F0502020204030204" pitchFamily="34" charset="0"/>
                <a:cs typeface="Calibri" panose="020F0502020204030204" pitchFamily="34" charset="0"/>
              </a:rPr>
              <a:t>Newly Added</a:t>
            </a:r>
            <a:r>
              <a:rPr lang="en-US" sz="900" dirty="0">
                <a:solidFill>
                  <a:srgbClr val="000000"/>
                </a:solidFill>
                <a:latin typeface="Calibri" panose="020F0502020204030204" pitchFamily="34" charset="0"/>
                <a:cs typeface="Calibri" panose="020F0502020204030204" pitchFamily="34" charset="0"/>
              </a:rPr>
              <a:t> (601 of 770) for below reasons.</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Infra Issue – 430 of 601</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Data Issue – 69 of 601</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Change related –  38 of 601</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Scheduling Delay/Issue – 51 of 601</a:t>
            </a:r>
          </a:p>
          <a:p>
            <a:pPr marL="781035" lvl="1" indent="-171450" defTabSz="609585">
              <a:buFont typeface="Courier New" panose="02070309020205020404" pitchFamily="49" charset="0"/>
              <a:buChar char="o"/>
              <a:defRPr/>
            </a:pPr>
            <a:r>
              <a:rPr lang="en-US" sz="900" dirty="0">
                <a:solidFill>
                  <a:srgbClr val="000000"/>
                </a:solidFill>
                <a:latin typeface="Calibri" panose="020F0502020204030204" pitchFamily="34" charset="0"/>
                <a:cs typeface="Calibri" panose="020F0502020204030204" pitchFamily="34" charset="0"/>
              </a:rPr>
              <a:t>Operations Error – 13 of 601</a:t>
            </a:r>
          </a:p>
          <a:p>
            <a:pPr marL="781035" lvl="1" indent="-171450" defTabSz="609585">
              <a:buFont typeface="Courier New" panose="02070309020205020404" pitchFamily="49" charset="0"/>
              <a:buChar char="o"/>
              <a:defRPr/>
            </a:pPr>
            <a:endParaRPr lang="en-US" sz="900" dirty="0">
              <a:solidFill>
                <a:srgbClr val="000000"/>
              </a:solidFill>
              <a:latin typeface="Calibri" panose="020F0502020204030204" pitchFamily="34" charset="0"/>
              <a:cs typeface="Calibri" panose="020F0502020204030204" pitchFamily="34" charset="0"/>
            </a:endParaRPr>
          </a:p>
        </p:txBody>
      </p:sp>
      <p:graphicFrame>
        <p:nvGraphicFramePr>
          <p:cNvPr id="27" name="Chart 26"/>
          <p:cNvGraphicFramePr>
            <a:graphicFrameLocks/>
          </p:cNvGraphicFramePr>
          <p:nvPr>
            <p:extLst>
              <p:ext uri="{D42A27DB-BD31-4B8C-83A1-F6EECF244321}">
                <p14:modId xmlns:p14="http://schemas.microsoft.com/office/powerpoint/2010/main" val="3377904405"/>
              </p:ext>
            </p:extLst>
          </p:nvPr>
        </p:nvGraphicFramePr>
        <p:xfrm>
          <a:off x="5782510" y="2984257"/>
          <a:ext cx="3315694" cy="11943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p:cNvGraphicFramePr>
            <a:graphicFrameLocks/>
          </p:cNvGraphicFramePr>
          <p:nvPr>
            <p:extLst>
              <p:ext uri="{D42A27DB-BD31-4B8C-83A1-F6EECF244321}">
                <p14:modId xmlns:p14="http://schemas.microsoft.com/office/powerpoint/2010/main" val="3387992244"/>
              </p:ext>
            </p:extLst>
          </p:nvPr>
        </p:nvGraphicFramePr>
        <p:xfrm>
          <a:off x="9098205" y="2984257"/>
          <a:ext cx="2552368" cy="1194386"/>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5849739" y="3100696"/>
            <a:ext cx="540552" cy="461665"/>
          </a:xfrm>
          <a:prstGeom prst="rect">
            <a:avLst/>
          </a:prstGeom>
        </p:spPr>
        <p:txBody>
          <a:bodyPr wrap="square" lIns="0" tIns="0" rIns="0" bIns="0" rtlCol="0">
            <a:spAutoFit/>
          </a:bodyPr>
          <a:lstStyle/>
          <a:p>
            <a:r>
              <a:rPr lang="en-US" sz="1000" b="1" dirty="0">
                <a:solidFill>
                  <a:srgbClr val="000000"/>
                </a:solidFill>
                <a:latin typeface="Calibri" panose="020F0502020204030204" pitchFamily="34" charset="0"/>
                <a:cs typeface="Calibri" panose="020F0502020204030204" pitchFamily="34" charset="0"/>
              </a:rPr>
              <a:t>Increased </a:t>
            </a:r>
          </a:p>
          <a:p>
            <a:r>
              <a:rPr lang="en-US" sz="1000" b="1" dirty="0">
                <a:solidFill>
                  <a:srgbClr val="000000"/>
                </a:solidFill>
                <a:latin typeface="Calibri" panose="020F0502020204030204" pitchFamily="34" charset="0"/>
                <a:cs typeface="Calibri" panose="020F0502020204030204" pitchFamily="34" charset="0"/>
              </a:rPr>
              <a:t>Incidents</a:t>
            </a:r>
          </a:p>
          <a:p>
            <a:r>
              <a:rPr lang="en-US" sz="1000" b="1" i="1" dirty="0">
                <a:solidFill>
                  <a:srgbClr val="000000"/>
                </a:solidFill>
                <a:latin typeface="Calibri" panose="020F0502020204030204" pitchFamily="34" charset="0"/>
                <a:cs typeface="Calibri" panose="020F0502020204030204" pitchFamily="34" charset="0"/>
              </a:rPr>
              <a:t>(105)</a:t>
            </a:r>
            <a:endParaRPr lang="en-US" sz="1200" b="1" i="1" dirty="0">
              <a:solidFill>
                <a:srgbClr val="000000"/>
              </a:solidFill>
              <a:latin typeface="Calibri" panose="020F0502020204030204" pitchFamily="34" charset="0"/>
              <a:cs typeface="Calibri" panose="020F0502020204030204" pitchFamily="34" charset="0"/>
            </a:endParaRPr>
          </a:p>
        </p:txBody>
      </p:sp>
      <p:sp>
        <p:nvSpPr>
          <p:cNvPr id="29" name="TextBox 28"/>
          <p:cNvSpPr txBox="1"/>
          <p:nvPr/>
        </p:nvSpPr>
        <p:spPr>
          <a:xfrm>
            <a:off x="10899228" y="3127643"/>
            <a:ext cx="713601" cy="461665"/>
          </a:xfrm>
          <a:prstGeom prst="rect">
            <a:avLst/>
          </a:prstGeom>
        </p:spPr>
        <p:txBody>
          <a:bodyPr wrap="square" lIns="0" tIns="0" rIns="0" bIns="0" rtlCol="0">
            <a:spAutoFit/>
          </a:bodyPr>
          <a:lstStyle/>
          <a:p>
            <a:pPr algn="r"/>
            <a:r>
              <a:rPr lang="en-US" sz="1000" b="1" dirty="0">
                <a:solidFill>
                  <a:srgbClr val="000000"/>
                </a:solidFill>
                <a:latin typeface="Calibri" panose="020F0502020204030204" pitchFamily="34" charset="0"/>
                <a:cs typeface="Calibri" panose="020F0502020204030204" pitchFamily="34" charset="0"/>
              </a:rPr>
              <a:t>Newly Added </a:t>
            </a:r>
          </a:p>
          <a:p>
            <a:pPr algn="r"/>
            <a:r>
              <a:rPr lang="en-US" sz="1000" b="1" dirty="0">
                <a:solidFill>
                  <a:srgbClr val="000000"/>
                </a:solidFill>
                <a:latin typeface="Calibri" panose="020F0502020204030204" pitchFamily="34" charset="0"/>
                <a:cs typeface="Calibri" panose="020F0502020204030204" pitchFamily="34" charset="0"/>
              </a:rPr>
              <a:t>Incidents</a:t>
            </a:r>
          </a:p>
          <a:p>
            <a:pPr algn="r"/>
            <a:r>
              <a:rPr lang="en-US" sz="1000" b="1" i="1" dirty="0">
                <a:solidFill>
                  <a:srgbClr val="000000"/>
                </a:solidFill>
                <a:latin typeface="Calibri" panose="020F0502020204030204" pitchFamily="34" charset="0"/>
                <a:cs typeface="Calibri" panose="020F0502020204030204" pitchFamily="34" charset="0"/>
              </a:rPr>
              <a:t>(601)</a:t>
            </a:r>
            <a:endParaRPr lang="en-US" sz="1200" b="1" i="1" dirty="0">
              <a:solidFill>
                <a:srgbClr val="000000"/>
              </a:solidFill>
              <a:latin typeface="Calibri" panose="020F0502020204030204" pitchFamily="34" charset="0"/>
              <a:cs typeface="Calibri" panose="020F050202020403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2361482346"/>
              </p:ext>
            </p:extLst>
          </p:nvPr>
        </p:nvGraphicFramePr>
        <p:xfrm>
          <a:off x="5796499" y="639750"/>
          <a:ext cx="5868064" cy="2237931"/>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p:cNvSpPr>
            <a:spLocks noGrp="1"/>
          </p:cNvSpPr>
          <p:nvPr>
            <p:ph type="sldNum" sz="quarter" idx="12"/>
          </p:nvPr>
        </p:nvSpPr>
        <p:spPr/>
        <p:txBody>
          <a:bodyPr/>
          <a:lstStyle/>
          <a:p>
            <a:fld id="{2EFEF571-C9B4-4D92-A7F7-315B894862A8}" type="slidenum">
              <a:rPr lang="en-US" smtClean="0">
                <a:solidFill>
                  <a:srgbClr val="00B140"/>
                </a:solidFill>
              </a:rPr>
              <a:pPr/>
              <a:t>3</a:t>
            </a:fld>
            <a:endParaRPr lang="en-US" dirty="0">
              <a:solidFill>
                <a:srgbClr val="00B14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59083507"/>
              </p:ext>
            </p:extLst>
          </p:nvPr>
        </p:nvGraphicFramePr>
        <p:xfrm>
          <a:off x="512063" y="4502765"/>
          <a:ext cx="11152499" cy="1783804"/>
        </p:xfrm>
        <a:graphic>
          <a:graphicData uri="http://schemas.openxmlformats.org/drawingml/2006/table">
            <a:tbl>
              <a:tblPr/>
              <a:tblGrid>
                <a:gridCol w="2126352">
                  <a:extLst>
                    <a:ext uri="{9D8B030D-6E8A-4147-A177-3AD203B41FA5}">
                      <a16:colId xmlns:a16="http://schemas.microsoft.com/office/drawing/2014/main" val="855688941"/>
                    </a:ext>
                  </a:extLst>
                </a:gridCol>
                <a:gridCol w="694319">
                  <a:extLst>
                    <a:ext uri="{9D8B030D-6E8A-4147-A177-3AD203B41FA5}">
                      <a16:colId xmlns:a16="http://schemas.microsoft.com/office/drawing/2014/main" val="967291320"/>
                    </a:ext>
                  </a:extLst>
                </a:gridCol>
                <a:gridCol w="694319">
                  <a:extLst>
                    <a:ext uri="{9D8B030D-6E8A-4147-A177-3AD203B41FA5}">
                      <a16:colId xmlns:a16="http://schemas.microsoft.com/office/drawing/2014/main" val="500005617"/>
                    </a:ext>
                  </a:extLst>
                </a:gridCol>
                <a:gridCol w="694319">
                  <a:extLst>
                    <a:ext uri="{9D8B030D-6E8A-4147-A177-3AD203B41FA5}">
                      <a16:colId xmlns:a16="http://schemas.microsoft.com/office/drawing/2014/main" val="2987442881"/>
                    </a:ext>
                  </a:extLst>
                </a:gridCol>
                <a:gridCol w="694319">
                  <a:extLst>
                    <a:ext uri="{9D8B030D-6E8A-4147-A177-3AD203B41FA5}">
                      <a16:colId xmlns:a16="http://schemas.microsoft.com/office/drawing/2014/main" val="3343462644"/>
                    </a:ext>
                  </a:extLst>
                </a:gridCol>
                <a:gridCol w="694319">
                  <a:extLst>
                    <a:ext uri="{9D8B030D-6E8A-4147-A177-3AD203B41FA5}">
                      <a16:colId xmlns:a16="http://schemas.microsoft.com/office/drawing/2014/main" val="2762515086"/>
                    </a:ext>
                  </a:extLst>
                </a:gridCol>
                <a:gridCol w="694319">
                  <a:extLst>
                    <a:ext uri="{9D8B030D-6E8A-4147-A177-3AD203B41FA5}">
                      <a16:colId xmlns:a16="http://schemas.microsoft.com/office/drawing/2014/main" val="1526439665"/>
                    </a:ext>
                  </a:extLst>
                </a:gridCol>
                <a:gridCol w="694319">
                  <a:extLst>
                    <a:ext uri="{9D8B030D-6E8A-4147-A177-3AD203B41FA5}">
                      <a16:colId xmlns:a16="http://schemas.microsoft.com/office/drawing/2014/main" val="3455067726"/>
                    </a:ext>
                  </a:extLst>
                </a:gridCol>
                <a:gridCol w="694319">
                  <a:extLst>
                    <a:ext uri="{9D8B030D-6E8A-4147-A177-3AD203B41FA5}">
                      <a16:colId xmlns:a16="http://schemas.microsoft.com/office/drawing/2014/main" val="1937213263"/>
                    </a:ext>
                  </a:extLst>
                </a:gridCol>
                <a:gridCol w="694319">
                  <a:extLst>
                    <a:ext uri="{9D8B030D-6E8A-4147-A177-3AD203B41FA5}">
                      <a16:colId xmlns:a16="http://schemas.microsoft.com/office/drawing/2014/main" val="2703308790"/>
                    </a:ext>
                  </a:extLst>
                </a:gridCol>
                <a:gridCol w="694319">
                  <a:extLst>
                    <a:ext uri="{9D8B030D-6E8A-4147-A177-3AD203B41FA5}">
                      <a16:colId xmlns:a16="http://schemas.microsoft.com/office/drawing/2014/main" val="98282793"/>
                    </a:ext>
                  </a:extLst>
                </a:gridCol>
                <a:gridCol w="694319">
                  <a:extLst>
                    <a:ext uri="{9D8B030D-6E8A-4147-A177-3AD203B41FA5}">
                      <a16:colId xmlns:a16="http://schemas.microsoft.com/office/drawing/2014/main" val="3157884468"/>
                    </a:ext>
                  </a:extLst>
                </a:gridCol>
                <a:gridCol w="694319">
                  <a:extLst>
                    <a:ext uri="{9D8B030D-6E8A-4147-A177-3AD203B41FA5}">
                      <a16:colId xmlns:a16="http://schemas.microsoft.com/office/drawing/2014/main" val="2702547065"/>
                    </a:ext>
                  </a:extLst>
                </a:gridCol>
                <a:gridCol w="694319">
                  <a:extLst>
                    <a:ext uri="{9D8B030D-6E8A-4147-A177-3AD203B41FA5}">
                      <a16:colId xmlns:a16="http://schemas.microsoft.com/office/drawing/2014/main" val="622837874"/>
                    </a:ext>
                  </a:extLst>
                </a:gridCol>
              </a:tblGrid>
              <a:tr h="162164">
                <a:tc rowSpan="2">
                  <a:txBody>
                    <a:bodyPr/>
                    <a:lstStyle/>
                    <a:p>
                      <a:pPr algn="ctr" rtl="0" fontAlgn="ctr"/>
                      <a:r>
                        <a:rPr lang="en-US" sz="1000" b="1" i="0" u="none" strike="noStrike" dirty="0">
                          <a:solidFill>
                            <a:srgbClr val="FFFFFF"/>
                          </a:solidFill>
                          <a:effectLst/>
                          <a:latin typeface="Calibri" panose="020F0502020204030204" pitchFamily="34" charset="0"/>
                        </a:rPr>
                        <a:t>Scenario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gridSpan="2">
                  <a:txBody>
                    <a:bodyPr/>
                    <a:lstStyle/>
                    <a:p>
                      <a:pPr algn="ctr" rtl="0" fontAlgn="ctr"/>
                      <a:r>
                        <a:rPr lang="en-US" sz="1000" b="1" i="0" u="none" strike="noStrike">
                          <a:solidFill>
                            <a:srgbClr val="FFFFFF"/>
                          </a:solidFill>
                          <a:effectLst/>
                          <a:latin typeface="Calibri" panose="020F0502020204030204" pitchFamily="34" charset="0"/>
                        </a:rPr>
                        <a:t>Infra Issue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Calibri" panose="020F0502020204030204" pitchFamily="34" charset="0"/>
                        </a:rPr>
                        <a:t>Data Issue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lang="en-US"/>
                    </a:p>
                  </a:txBody>
                  <a:tcPr/>
                </a:tc>
                <a:tc gridSpan="2">
                  <a:txBody>
                    <a:bodyPr/>
                    <a:lstStyle/>
                    <a:p>
                      <a:pPr algn="ctr" rtl="0" fontAlgn="ctr"/>
                      <a:r>
                        <a:rPr lang="en-US" sz="1000" b="1" i="0" u="none" strike="noStrike" dirty="0">
                          <a:solidFill>
                            <a:srgbClr val="FFFFFF"/>
                          </a:solidFill>
                          <a:effectLst/>
                          <a:latin typeface="Calibri" panose="020F0502020204030204" pitchFamily="34" charset="0"/>
                        </a:rPr>
                        <a:t>Change Related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Calibri" panose="020F0502020204030204" pitchFamily="34" charset="0"/>
                        </a:rPr>
                        <a:t>Scheduling Delay/Issue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Calibri" panose="020F0502020204030204" pitchFamily="34" charset="0"/>
                        </a:rPr>
                        <a:t>Operations Error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lang="en-US"/>
                    </a:p>
                  </a:txBody>
                  <a:tcPr/>
                </a:tc>
                <a:tc gridSpan="3">
                  <a:txBody>
                    <a:bodyPr/>
                    <a:lstStyle/>
                    <a:p>
                      <a:pPr algn="ctr" rtl="0" fontAlgn="ctr"/>
                      <a:r>
                        <a:rPr lang="en-US" sz="1000" b="1" i="0" u="none" strike="noStrike">
                          <a:solidFill>
                            <a:srgbClr val="FFFFFF"/>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2458388"/>
                  </a:ext>
                </a:extLst>
              </a:tr>
              <a:tr h="162164">
                <a:tc vMerge="1">
                  <a:txBody>
                    <a:bodyPr/>
                    <a:lstStyle/>
                    <a:p>
                      <a:endParaRPr lang="en-US"/>
                    </a:p>
                  </a:txBody>
                  <a:tcPr/>
                </a:tc>
                <a:tc>
                  <a:txBody>
                    <a:bodyPr/>
                    <a:lstStyle/>
                    <a:p>
                      <a:pPr algn="ctr" rtl="0" fontAlgn="ctr"/>
                      <a:r>
                        <a:rPr lang="en-US" sz="1000" b="1" i="0" u="none" strike="noStrike" dirty="0">
                          <a:solidFill>
                            <a:srgbClr val="000000"/>
                          </a:solidFill>
                          <a:effectLst/>
                          <a:latin typeface="Calibri" panose="020F0502020204030204" pitchFamily="34" charset="0"/>
                        </a:rPr>
                        <a:t>Feb'21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Feb'21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Feb'21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Feb'21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Feb'21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Feb'21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ctr"/>
                      <a:r>
                        <a:rPr lang="en-US" sz="1000" b="1" i="0" u="none" strike="noStrike">
                          <a:solidFill>
                            <a:srgbClr val="000000"/>
                          </a:solidFill>
                          <a:effectLst/>
                          <a:latin typeface="Calibri" panose="020F0502020204030204" pitchFamily="34" charset="0"/>
                        </a:rPr>
                        <a:t>Delta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595852206"/>
                  </a:ext>
                </a:extLst>
              </a:tr>
              <a:tr h="162164">
                <a:tc>
                  <a:txBody>
                    <a:bodyPr/>
                    <a:lstStyle/>
                    <a:p>
                      <a:pPr algn="ctr" rtl="0" fontAlgn="ctr"/>
                      <a:r>
                        <a:rPr lang="en-US" sz="1000" b="0" i="0" u="none" strike="noStrike">
                          <a:solidFill>
                            <a:srgbClr val="000000"/>
                          </a:solidFill>
                          <a:effectLst/>
                          <a:latin typeface="Calibri" panose="020F0502020204030204" pitchFamily="34" charset="0"/>
                        </a:rPr>
                        <a:t>Incidents </a:t>
                      </a:r>
                      <a:r>
                        <a:rPr lang="en-US" sz="1000" b="1" i="1" u="none" strike="noStrike">
                          <a:solidFill>
                            <a:srgbClr val="000000"/>
                          </a:solidFill>
                          <a:effectLst/>
                          <a:latin typeface="Calibri" panose="020F0502020204030204" pitchFamily="34" charset="0"/>
                        </a:rPr>
                        <a:t>Eliminated</a:t>
                      </a:r>
                      <a:r>
                        <a:rPr lang="en-US" sz="1000" b="0" i="0" u="none" strike="noStrike">
                          <a:solidFill>
                            <a:srgbClr val="000000"/>
                          </a:solidFill>
                          <a:effectLst/>
                          <a:latin typeface="Calibri" panose="020F0502020204030204" pitchFamily="34" charset="0"/>
                        </a:rPr>
                        <a:t> from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7DEE8"/>
                    </a:solidFill>
                  </a:tcPr>
                </a:tc>
                <a:tc rowSpan="2">
                  <a:txBody>
                    <a:bodyPr/>
                    <a:lstStyle/>
                    <a:p>
                      <a:pPr algn="ctr" rtl="0" fontAlgn="ctr"/>
                      <a:r>
                        <a:rPr lang="en-US" sz="1000" b="0" i="0" u="none" strike="noStrike" dirty="0">
                          <a:solidFill>
                            <a:srgbClr val="000000"/>
                          </a:solidFill>
                          <a:effectLst/>
                          <a:latin typeface="Calibri" panose="020F0502020204030204" pitchFamily="34" charset="0"/>
                        </a:rPr>
                        <a:t>420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517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-517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361990"/>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Feb'21 to 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11481824"/>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Incidents </a:t>
                      </a:r>
                      <a:r>
                        <a:rPr lang="en-US" sz="1000" b="1" i="1" u="none" strike="noStrike" dirty="0">
                          <a:solidFill>
                            <a:srgbClr val="000000"/>
                          </a:solidFill>
                          <a:effectLst/>
                          <a:latin typeface="Calibri" panose="020F0502020204030204" pitchFamily="34" charset="0"/>
                        </a:rPr>
                        <a:t>Reduced</a:t>
                      </a:r>
                      <a:r>
                        <a:rPr lang="en-US" sz="1000" b="0" i="0" u="none" strike="noStrike" dirty="0">
                          <a:solidFill>
                            <a:srgbClr val="000000"/>
                          </a:solidFill>
                          <a:effectLst/>
                          <a:latin typeface="Calibri" panose="020F0502020204030204" pitchFamily="34" charset="0"/>
                        </a:rPr>
                        <a:t> from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7DEE8"/>
                    </a:solidFill>
                  </a:tcPr>
                </a:tc>
                <a:tc rowSpan="2">
                  <a:txBody>
                    <a:bodyPr/>
                    <a:lstStyle/>
                    <a:p>
                      <a:pPr algn="ctr" rtl="0" fontAlgn="ctr"/>
                      <a:r>
                        <a:rPr lang="en-US" sz="1000" b="0" i="0" u="none" strike="noStrike">
                          <a:solidFill>
                            <a:srgbClr val="000000"/>
                          </a:solidFill>
                          <a:effectLst/>
                          <a:latin typeface="Calibri" panose="020F0502020204030204" pitchFamily="34" charset="0"/>
                        </a:rPr>
                        <a:t>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966777"/>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Feb'21 to 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02427378"/>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Incidents </a:t>
                      </a:r>
                      <a:r>
                        <a:rPr lang="en-US" sz="1000" b="1" i="1" u="none" strike="noStrike" dirty="0">
                          <a:solidFill>
                            <a:srgbClr val="000000"/>
                          </a:solidFill>
                          <a:effectLst/>
                          <a:latin typeface="Calibri" panose="020F0502020204030204" pitchFamily="34" charset="0"/>
                        </a:rPr>
                        <a:t>Increased</a:t>
                      </a:r>
                      <a:r>
                        <a:rPr lang="en-US" sz="1000" b="0" i="0" u="none" strike="noStrike" dirty="0">
                          <a:solidFill>
                            <a:srgbClr val="000000"/>
                          </a:solidFill>
                          <a:effectLst/>
                          <a:latin typeface="Calibri" panose="020F0502020204030204" pitchFamily="34" charset="0"/>
                        </a:rPr>
                        <a:t> from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7DEE8"/>
                    </a:solidFill>
                  </a:tcPr>
                </a:tc>
                <a:tc rowSpan="2">
                  <a:txBody>
                    <a:bodyPr/>
                    <a:lstStyle/>
                    <a:p>
                      <a:pPr algn="ctr" rtl="0" fontAlgn="ctr"/>
                      <a:r>
                        <a:rPr lang="en-US" sz="1000" b="0" i="0" u="none" strike="noStrike">
                          <a:solidFill>
                            <a:srgbClr val="000000"/>
                          </a:solidFill>
                          <a:effectLst/>
                          <a:latin typeface="Calibri" panose="020F0502020204030204" pitchFamily="34" charset="0"/>
                        </a:rPr>
                        <a: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165911"/>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Feb'21 to 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06931835"/>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Incidents </a:t>
                      </a:r>
                      <a:r>
                        <a:rPr lang="en-US" sz="1000" b="1" i="1" u="none" strike="noStrike" dirty="0">
                          <a:solidFill>
                            <a:srgbClr val="000000"/>
                          </a:solidFill>
                          <a:effectLst/>
                          <a:latin typeface="Calibri" panose="020F0502020204030204" pitchFamily="34" charset="0"/>
                        </a:rPr>
                        <a:t>Newly Added </a:t>
                      </a:r>
                      <a:r>
                        <a:rPr lang="en-US" sz="1000" b="0" i="0" u="none" strike="noStrike" dirty="0">
                          <a:solidFill>
                            <a:srgbClr val="000000"/>
                          </a:solidFill>
                          <a:effectLst/>
                          <a:latin typeface="Calibri" panose="020F0502020204030204" pitchFamily="34" charset="0"/>
                        </a:rPr>
                        <a:t>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7DEE8"/>
                    </a:solidFill>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430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601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601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158584"/>
                  </a:ext>
                </a:extLst>
              </a:tr>
              <a:tr h="162164">
                <a:tc>
                  <a:txBody>
                    <a:bodyPr/>
                    <a:lstStyle/>
                    <a:p>
                      <a:pPr algn="ctr" rtl="0" fontAlgn="ctr"/>
                      <a:r>
                        <a:rPr lang="en-US" sz="1000" b="0" i="0" u="none" strike="noStrike" dirty="0">
                          <a:solidFill>
                            <a:srgbClr val="000000"/>
                          </a:solidFill>
                          <a:effectLst/>
                          <a:latin typeface="Calibri" panose="020F0502020204030204" pitchFamily="34" charset="0"/>
                        </a:rPr>
                        <a:t>Mar’21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05446557"/>
                  </a:ext>
                </a:extLst>
              </a:tr>
              <a:tr h="162164">
                <a:tc>
                  <a:txBody>
                    <a:bodyPr/>
                    <a:lstStyle/>
                    <a:p>
                      <a:pPr algn="ctr" rtl="0" fontAlgn="ctr"/>
                      <a:r>
                        <a:rPr lang="en-US" sz="1000" b="1" i="0" u="none" strike="noStrike" dirty="0">
                          <a:solidFill>
                            <a:srgbClr val="FFFFFF"/>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530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563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649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a:solidFill>
                            <a:srgbClr val="FFFFFF"/>
                          </a:solidFill>
                          <a:effectLst/>
                          <a:latin typeface="Calibri" panose="020F0502020204030204" pitchFamily="34" charset="0"/>
                        </a:rPr>
                        <a:t>770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rtl="0" fontAlgn="ctr"/>
                      <a:r>
                        <a:rPr lang="en-US" sz="1000" b="1" i="0" u="none" strike="noStrike" dirty="0">
                          <a:solidFill>
                            <a:srgbClr val="FFFFFF"/>
                          </a:solidFill>
                          <a:effectLst/>
                          <a:latin typeface="Calibri" panose="020F0502020204030204" pitchFamily="34" charset="0"/>
                        </a:rPr>
                        <a:t>121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extLst>
                  <a:ext uri="{0D108BD9-81ED-4DB2-BD59-A6C34878D82A}">
                    <a16:rowId xmlns:a16="http://schemas.microsoft.com/office/drawing/2014/main" val="140221226"/>
                  </a:ext>
                </a:extLst>
              </a:tr>
            </a:tbl>
          </a:graphicData>
        </a:graphic>
      </p:graphicFrame>
    </p:spTree>
    <p:extLst>
      <p:ext uri="{BB962C8B-B14F-4D97-AF65-F5344CB8AC3E}">
        <p14:creationId xmlns:p14="http://schemas.microsoft.com/office/powerpoint/2010/main" val="171251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098C67-A082-47E9-94E0-AD1791E7E97C}"/>
              </a:ext>
            </a:extLst>
          </p:cNvPr>
          <p:cNvCxnSpPr>
            <a:cxnSpLocks/>
          </p:cNvCxnSpPr>
          <p:nvPr/>
        </p:nvCxnSpPr>
        <p:spPr>
          <a:xfrm flipV="1">
            <a:off x="4120786" y="733423"/>
            <a:ext cx="13975" cy="546792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7F0CFB-5318-42F7-911D-D2863066ACE8}"/>
              </a:ext>
            </a:extLst>
          </p:cNvPr>
          <p:cNvSpPr txBox="1"/>
          <p:nvPr/>
        </p:nvSpPr>
        <p:spPr>
          <a:xfrm>
            <a:off x="118877" y="798909"/>
            <a:ext cx="3886480" cy="5262979"/>
          </a:xfrm>
          <a:prstGeom prst="rect">
            <a:avLst/>
          </a:prstGeom>
          <a:ln>
            <a:solidFill>
              <a:schemeClr val="tx1"/>
            </a:solidFill>
            <a:prstDash val="dash"/>
          </a:ln>
        </p:spPr>
        <p:txBody>
          <a:bodyPr wrap="square" lIns="0" tIns="0" rIns="0" bIns="0" rtlCol="0">
            <a:spAutoFit/>
          </a:bodyPr>
          <a:lstStyle/>
          <a:p>
            <a:pPr marL="228594" indent="-228594" defTabSz="609585">
              <a:buFont typeface="Wingdings" panose="05000000000000000000" pitchFamily="2" charset="2"/>
              <a:buChar char="§"/>
              <a:defRPr/>
            </a:pPr>
            <a:endParaRPr lang="en-US" sz="1200" dirty="0">
              <a:solidFill>
                <a:schemeClr val="tx2"/>
              </a:solidFill>
              <a:latin typeface="Calibri" panose="020F0502020204030204" pitchFamily="34" charset="0"/>
              <a:cs typeface="Calibri" panose="020F0502020204030204" pitchFamily="34" charset="0"/>
            </a:endParaRPr>
          </a:p>
          <a:p>
            <a:pPr marL="274320" indent="-228594" defTabSz="609585">
              <a:buFont typeface="Wingdings" panose="05000000000000000000" pitchFamily="2" charset="2"/>
              <a:buChar char="§"/>
              <a:defRPr/>
            </a:pPr>
            <a:r>
              <a:rPr lang="en-US" sz="1100" dirty="0">
                <a:solidFill>
                  <a:schemeClr val="tx2"/>
                </a:solidFill>
                <a:latin typeface="Calibri" panose="020F0502020204030204" pitchFamily="34" charset="0"/>
                <a:cs typeface="Calibri" panose="020F0502020204030204" pitchFamily="34" charset="0"/>
              </a:rPr>
              <a:t>Feb’21 Vs Mar’21 SLA %:</a:t>
            </a:r>
          </a:p>
          <a:p>
            <a:pPr defTabSz="609585">
              <a:defRPr/>
            </a:pPr>
            <a:endParaRPr lang="en-US" sz="1200" dirty="0">
              <a:solidFill>
                <a:schemeClr val="tx2"/>
              </a:solidFill>
              <a:latin typeface="Calibri" panose="020F0502020204030204" pitchFamily="34" charset="0"/>
              <a:cs typeface="Calibri" panose="020F0502020204030204" pitchFamily="34" charset="0"/>
            </a:endParaRPr>
          </a:p>
          <a:p>
            <a:pPr defTabSz="609585">
              <a:defRPr/>
            </a:pPr>
            <a:endParaRPr lang="en-US" sz="1200" dirty="0">
              <a:solidFill>
                <a:schemeClr val="tx2"/>
              </a:solidFill>
              <a:latin typeface="Calibri" panose="020F0502020204030204" pitchFamily="34" charset="0"/>
              <a:cs typeface="Calibri" panose="020F0502020204030204" pitchFamily="34" charset="0"/>
            </a:endParaRPr>
          </a:p>
          <a:p>
            <a:pPr defTabSz="609585">
              <a:defRPr/>
            </a:pPr>
            <a:endParaRPr lang="en-US" sz="1200" dirty="0">
              <a:solidFill>
                <a:schemeClr val="tx2"/>
              </a:solidFill>
              <a:latin typeface="Calibri" panose="020F0502020204030204" pitchFamily="34" charset="0"/>
              <a:cs typeface="Calibri" panose="020F0502020204030204" pitchFamily="34" charset="0"/>
            </a:endParaRPr>
          </a:p>
          <a:p>
            <a:pPr defTabSz="609585">
              <a:defRPr/>
            </a:pPr>
            <a:endParaRPr lang="en-US" sz="1200" dirty="0">
              <a:solidFill>
                <a:schemeClr val="tx2"/>
              </a:solidFill>
              <a:latin typeface="Calibri" panose="020F0502020204030204" pitchFamily="34" charset="0"/>
              <a:cs typeface="Calibri" panose="020F0502020204030204" pitchFamily="34" charset="0"/>
            </a:endParaRPr>
          </a:p>
          <a:p>
            <a:pPr marL="274320" indent="-228594" defTabSz="609585">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Fatal SLA Misses: (1 out of 65) </a:t>
            </a:r>
          </a:p>
          <a:p>
            <a:pPr marL="548640" lvl="1" indent="-228594" defTabSz="609585">
              <a:buFont typeface="Wingdings" panose="05000000000000000000" pitchFamily="2" charset="2"/>
              <a:buChar char="§"/>
            </a:pPr>
            <a:r>
              <a:rPr lang="en-US" sz="1000" b="1" dirty="0">
                <a:solidFill>
                  <a:schemeClr val="tx2"/>
                </a:solidFill>
                <a:latin typeface="Calibri" panose="020F0502020204030204" pitchFamily="34" charset="0"/>
                <a:cs typeface="Calibri" panose="020F0502020204030204" pitchFamily="34" charset="0"/>
              </a:rPr>
              <a:t>WP081D: </a:t>
            </a:r>
            <a:r>
              <a:rPr lang="en-US" sz="1000" dirty="0">
                <a:solidFill>
                  <a:schemeClr val="tx2"/>
                </a:solidFill>
                <a:latin typeface="Calibri" panose="020F0502020204030204" pitchFamily="34" charset="0"/>
                <a:cs typeface="Calibri" panose="020F0502020204030204" pitchFamily="34" charset="0"/>
              </a:rPr>
              <a:t>The job failed with abend code S878. There were also PSP related error messages. Engaged multiple teams including Mainframe tech team and App team consumed more time. Also the 2nd run also too long and failed. (Missed by 2 Hrs 35 Min)</a:t>
            </a:r>
          </a:p>
          <a:p>
            <a:pPr marL="548640" lvl="1" indent="-228594" defTabSz="609585">
              <a:buFont typeface="Wingdings" panose="05000000000000000000" pitchFamily="2" charset="2"/>
              <a:buChar char="§"/>
            </a:pPr>
            <a:endParaRPr lang="en-US" sz="1000" dirty="0">
              <a:solidFill>
                <a:schemeClr val="tx2"/>
              </a:solidFill>
              <a:latin typeface="Calibri" panose="020F0502020204030204" pitchFamily="34" charset="0"/>
              <a:cs typeface="Calibri" panose="020F0502020204030204" pitchFamily="34" charset="0"/>
            </a:endParaRPr>
          </a:p>
          <a:p>
            <a:pPr marL="274320" indent="-228594" defTabSz="609585">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Critical SLA Misses: (3 out of 451)</a:t>
            </a:r>
          </a:p>
          <a:p>
            <a:pPr marL="502920" lvl="1" indent="-228594" defTabSz="609585">
              <a:buFont typeface="Wingdings" panose="05000000000000000000" pitchFamily="2" charset="2"/>
              <a:buChar char="§"/>
            </a:pPr>
            <a:r>
              <a:rPr lang="en-US" sz="1000" b="1" dirty="0">
                <a:solidFill>
                  <a:schemeClr val="tx2"/>
                </a:solidFill>
                <a:latin typeface="Calibri" panose="020F0502020204030204" pitchFamily="34" charset="0"/>
                <a:cs typeface="Calibri" panose="020F0502020204030204" pitchFamily="34" charset="0"/>
              </a:rPr>
              <a:t>zpap200w:</a:t>
            </a:r>
            <a:r>
              <a:rPr lang="en-US" sz="1000" dirty="0">
                <a:solidFill>
                  <a:schemeClr val="tx2"/>
                </a:solidFill>
                <a:latin typeface="Calibri" panose="020F0502020204030204" pitchFamily="34" charset="0"/>
                <a:cs typeface="Calibri" panose="020F0502020204030204" pitchFamily="34" charset="0"/>
              </a:rPr>
              <a:t> These jobs failed due to Unix server issue caused due to issue in the NAS mounts. Involved multiple teams including App team, Basis team &amp; Unix teams. Unix team took some time to fix this issue. (Missed by 1 Hr 5 Min)</a:t>
            </a:r>
          </a:p>
          <a:p>
            <a:pPr marL="502920" lvl="1" indent="-228594" defTabSz="609585">
              <a:buFont typeface="Wingdings" panose="05000000000000000000" pitchFamily="2" charset="2"/>
              <a:buChar char="§"/>
            </a:pPr>
            <a:r>
              <a:rPr lang="en-US" sz="1000" b="1" dirty="0">
                <a:solidFill>
                  <a:schemeClr val="tx2"/>
                </a:solidFill>
                <a:latin typeface="Calibri" panose="020F0502020204030204" pitchFamily="34" charset="0"/>
                <a:cs typeface="Calibri" panose="020F0502020204030204" pitchFamily="34" charset="0"/>
              </a:rPr>
              <a:t>Zpir001d:</a:t>
            </a:r>
            <a:r>
              <a:rPr lang="en-US" sz="1000" dirty="0">
                <a:solidFill>
                  <a:schemeClr val="tx2"/>
                </a:solidFill>
                <a:latin typeface="Calibri" panose="020F0502020204030204" pitchFamily="34" charset="0"/>
                <a:cs typeface="Calibri" panose="020F0502020204030204" pitchFamily="34" charset="0"/>
              </a:rPr>
              <a:t> These jobs failed due to Unix server issue caused due to issue in the NAS mounts. Involved multiple teams including App team, Basis team &amp; Unix teams. Unix team took some time to fix this issue. (Missed by 4 Hrs 20 Min)</a:t>
            </a:r>
          </a:p>
          <a:p>
            <a:pPr marL="502920" lvl="1" indent="-228594" defTabSz="609585">
              <a:buFont typeface="Wingdings" panose="05000000000000000000" pitchFamily="2" charset="2"/>
              <a:buChar char="§"/>
            </a:pPr>
            <a:r>
              <a:rPr lang="en-US" sz="1000" b="1" dirty="0">
                <a:solidFill>
                  <a:schemeClr val="tx2"/>
                </a:solidFill>
                <a:latin typeface="Calibri" panose="020F0502020204030204" pitchFamily="34" charset="0"/>
                <a:cs typeface="Calibri" panose="020F0502020204030204" pitchFamily="34" charset="0"/>
              </a:rPr>
              <a:t>Sppz048d:</a:t>
            </a:r>
            <a:r>
              <a:rPr lang="en-US" sz="1000" dirty="0">
                <a:solidFill>
                  <a:schemeClr val="tx2"/>
                </a:solidFill>
                <a:latin typeface="Calibri" panose="020F0502020204030204" pitchFamily="34" charset="0"/>
                <a:cs typeface="Calibri" panose="020F0502020204030204" pitchFamily="34" charset="0"/>
              </a:rPr>
              <a:t> This job failed due to database object was locked. Multiple reruns failed and Engaged multiple teams including App team and DBA which consumed some time (Missed by 1 Hr 44 Min)</a:t>
            </a:r>
          </a:p>
          <a:p>
            <a:pPr marL="502920" lvl="1" indent="-228594" defTabSz="609585">
              <a:buFont typeface="Wingdings" panose="05000000000000000000" pitchFamily="2" charset="2"/>
              <a:buChar char="§"/>
            </a:pPr>
            <a:endParaRPr lang="en-US" sz="1000" dirty="0">
              <a:solidFill>
                <a:schemeClr val="tx2"/>
              </a:solidFill>
              <a:latin typeface="Calibri" panose="020F0502020204030204" pitchFamily="34" charset="0"/>
              <a:cs typeface="Calibri" panose="020F0502020204030204" pitchFamily="34" charset="0"/>
            </a:endParaRPr>
          </a:p>
          <a:p>
            <a:pPr marL="274320" indent="-228594" defTabSz="609585">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Non Critical SLA Misses: (2 out of 254)</a:t>
            </a:r>
          </a:p>
          <a:p>
            <a:pPr marL="502920" lvl="1" indent="-228594" defTabSz="609585">
              <a:buFont typeface="Wingdings" panose="05000000000000000000" pitchFamily="2" charset="2"/>
              <a:buChar char="§"/>
            </a:pPr>
            <a:r>
              <a:rPr lang="en-US" sz="1000" b="1" dirty="0">
                <a:solidFill>
                  <a:schemeClr val="tx2"/>
                </a:solidFill>
                <a:latin typeface="Calibri" panose="020F0502020204030204" pitchFamily="34" charset="0"/>
                <a:cs typeface="Calibri" panose="020F0502020204030204" pitchFamily="34" charset="0"/>
              </a:rPr>
              <a:t>sppz038d: </a:t>
            </a:r>
            <a:r>
              <a:rPr lang="en-US" sz="1000" dirty="0">
                <a:solidFill>
                  <a:schemeClr val="tx2"/>
                </a:solidFill>
                <a:latin typeface="Calibri" panose="020F0502020204030204" pitchFamily="34" charset="0"/>
                <a:cs typeface="Calibri" panose="020F0502020204030204" pitchFamily="34" charset="0"/>
              </a:rPr>
              <a:t>This job failed due to bad data. App team took more time to fix the data issue. (Missed by 2 Hrs)</a:t>
            </a:r>
          </a:p>
          <a:p>
            <a:pPr marL="502920" lvl="1" indent="-228594" defTabSz="609585">
              <a:buFont typeface="Wingdings" panose="05000000000000000000" pitchFamily="2" charset="2"/>
              <a:buChar char="§"/>
            </a:pPr>
            <a:r>
              <a:rPr lang="en-US" sz="1000" b="1" dirty="0">
                <a:solidFill>
                  <a:schemeClr val="tx2"/>
                </a:solidFill>
                <a:latin typeface="Calibri" panose="020F0502020204030204" pitchFamily="34" charset="0"/>
                <a:cs typeface="Calibri" panose="020F0502020204030204" pitchFamily="34" charset="0"/>
              </a:rPr>
              <a:t>EH041D:</a:t>
            </a:r>
            <a:r>
              <a:rPr lang="en-US" sz="1000" dirty="0">
                <a:solidFill>
                  <a:schemeClr val="tx2"/>
                </a:solidFill>
                <a:latin typeface="Calibri" panose="020F0502020204030204" pitchFamily="34" charset="0"/>
                <a:cs typeface="Calibri" panose="020F0502020204030204" pitchFamily="34" charset="0"/>
              </a:rPr>
              <a:t> This job failed due to data issue (Corrupted file). The vendor “Envision” took more time to send the corrected file. (Missed by 4 Hrs 30 Min).</a:t>
            </a:r>
            <a:endParaRPr lang="en-US" sz="1100" dirty="0">
              <a:solidFill>
                <a:schemeClr val="tx2"/>
              </a:solidFill>
              <a:latin typeface="Calibri" panose="020F0502020204030204" pitchFamily="34" charset="0"/>
              <a:cs typeface="Calibri" panose="020F0502020204030204" pitchFamily="34" charset="0"/>
            </a:endParaRPr>
          </a:p>
          <a:p>
            <a:pPr marL="502920" lvl="1" indent="-228594" defTabSz="609585">
              <a:buFont typeface="Wingdings" panose="05000000000000000000" pitchFamily="2" charset="2"/>
              <a:buChar char="§"/>
            </a:pPr>
            <a:endParaRPr lang="en-US" sz="1100" dirty="0">
              <a:solidFill>
                <a:schemeClr val="tx2"/>
              </a:solidFill>
              <a:latin typeface="Calibri" panose="020F0502020204030204" pitchFamily="34" charset="0"/>
              <a:cs typeface="Calibri" panose="020F0502020204030204" pitchFamily="34" charset="0"/>
            </a:endParaRPr>
          </a:p>
        </p:txBody>
      </p:sp>
      <p:sp>
        <p:nvSpPr>
          <p:cNvPr id="18" name="Title 1">
            <a:extLst>
              <a:ext uri="{FF2B5EF4-FFF2-40B4-BE49-F238E27FC236}">
                <a16:creationId xmlns:a16="http://schemas.microsoft.com/office/drawing/2014/main" id="{8BB107C8-DF00-45BD-8D5E-C6235DF77C49}"/>
              </a:ext>
            </a:extLst>
          </p:cNvPr>
          <p:cNvSpPr txBox="1">
            <a:spLocks/>
          </p:cNvSpPr>
          <p:nvPr/>
        </p:nvSpPr>
        <p:spPr>
          <a:xfrm>
            <a:off x="445395" y="168521"/>
            <a:ext cx="11180064" cy="51816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latin typeface="Calibri" panose="020F0502020204030204" pitchFamily="34" charset="0"/>
                <a:cs typeface="Calibri" panose="020F0502020204030204" pitchFamily="34" charset="0"/>
              </a:rPr>
              <a:t>SLA Metrics of Retail &amp; PBM - Mar’21</a:t>
            </a:r>
          </a:p>
        </p:txBody>
      </p:sp>
      <p:graphicFrame>
        <p:nvGraphicFramePr>
          <p:cNvPr id="2" name="Table 1"/>
          <p:cNvGraphicFramePr>
            <a:graphicFrameLocks noGrp="1"/>
          </p:cNvGraphicFramePr>
          <p:nvPr>
            <p:extLst>
              <p:ext uri="{D42A27DB-BD31-4B8C-83A1-F6EECF244321}">
                <p14:modId xmlns:p14="http://schemas.microsoft.com/office/powerpoint/2010/main" val="531319918"/>
              </p:ext>
            </p:extLst>
          </p:nvPr>
        </p:nvGraphicFramePr>
        <p:xfrm>
          <a:off x="358439" y="1185927"/>
          <a:ext cx="2819400" cy="552450"/>
        </p:xfrm>
        <a:graphic>
          <a:graphicData uri="http://schemas.openxmlformats.org/drawingml/2006/table">
            <a:tbl>
              <a:tblPr/>
              <a:tblGrid>
                <a:gridCol w="469900">
                  <a:extLst>
                    <a:ext uri="{9D8B030D-6E8A-4147-A177-3AD203B41FA5}">
                      <a16:colId xmlns:a16="http://schemas.microsoft.com/office/drawing/2014/main" val="1203219816"/>
                    </a:ext>
                  </a:extLst>
                </a:gridCol>
                <a:gridCol w="469900">
                  <a:extLst>
                    <a:ext uri="{9D8B030D-6E8A-4147-A177-3AD203B41FA5}">
                      <a16:colId xmlns:a16="http://schemas.microsoft.com/office/drawing/2014/main" val="1635916119"/>
                    </a:ext>
                  </a:extLst>
                </a:gridCol>
                <a:gridCol w="469900">
                  <a:extLst>
                    <a:ext uri="{9D8B030D-6E8A-4147-A177-3AD203B41FA5}">
                      <a16:colId xmlns:a16="http://schemas.microsoft.com/office/drawing/2014/main" val="4111807206"/>
                    </a:ext>
                  </a:extLst>
                </a:gridCol>
                <a:gridCol w="469900">
                  <a:extLst>
                    <a:ext uri="{9D8B030D-6E8A-4147-A177-3AD203B41FA5}">
                      <a16:colId xmlns:a16="http://schemas.microsoft.com/office/drawing/2014/main" val="3551240144"/>
                    </a:ext>
                  </a:extLst>
                </a:gridCol>
                <a:gridCol w="469900">
                  <a:extLst>
                    <a:ext uri="{9D8B030D-6E8A-4147-A177-3AD203B41FA5}">
                      <a16:colId xmlns:a16="http://schemas.microsoft.com/office/drawing/2014/main" val="655738870"/>
                    </a:ext>
                  </a:extLst>
                </a:gridCol>
                <a:gridCol w="469900">
                  <a:extLst>
                    <a:ext uri="{9D8B030D-6E8A-4147-A177-3AD203B41FA5}">
                      <a16:colId xmlns:a16="http://schemas.microsoft.com/office/drawing/2014/main" val="323054515"/>
                    </a:ext>
                  </a:extLst>
                </a:gridCol>
              </a:tblGrid>
              <a:tr h="184150">
                <a:tc gridSpan="2">
                  <a:txBody>
                    <a:bodyPr/>
                    <a:lstStyle/>
                    <a:p>
                      <a:pPr algn="ctr" rtl="0" fontAlgn="b"/>
                      <a:r>
                        <a:rPr lang="en-US" sz="1000" b="1" i="0" u="none" strike="noStrike" dirty="0">
                          <a:solidFill>
                            <a:srgbClr val="FFFFFF"/>
                          </a:solidFill>
                          <a:effectLst/>
                          <a:latin typeface="Calibri" panose="020F0502020204030204" pitchFamily="34" charset="0"/>
                        </a:rPr>
                        <a:t>Retail</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tc gridSpan="2">
                  <a:txBody>
                    <a:bodyPr/>
                    <a:lstStyle/>
                    <a:p>
                      <a:pPr algn="ctr" rtl="0" fontAlgn="b"/>
                      <a:r>
                        <a:rPr lang="en-US" sz="1000" b="1" i="0" u="none" strike="noStrike">
                          <a:solidFill>
                            <a:srgbClr val="FFFFFF"/>
                          </a:solidFill>
                          <a:effectLst/>
                          <a:latin typeface="Calibri" panose="020F0502020204030204" pitchFamily="34" charset="0"/>
                        </a:rPr>
                        <a:t>PBM</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tc gridSpan="2">
                  <a:txBody>
                    <a:bodyPr/>
                    <a:lstStyle/>
                    <a:p>
                      <a:pPr algn="ctr" rtl="0" fontAlgn="b"/>
                      <a:r>
                        <a:rPr lang="en-US" sz="1000" b="1" i="0" u="none" strike="noStrike">
                          <a:solidFill>
                            <a:srgbClr val="FFFFFF"/>
                          </a:solidFill>
                          <a:effectLst/>
                          <a:latin typeface="Calibri" panose="020F0502020204030204" pitchFamily="34" charset="0"/>
                        </a:rPr>
                        <a:t>Total</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extLst>
                  <a:ext uri="{0D108BD9-81ED-4DB2-BD59-A6C34878D82A}">
                    <a16:rowId xmlns:a16="http://schemas.microsoft.com/office/drawing/2014/main" val="5336038"/>
                  </a:ext>
                </a:extLst>
              </a:tr>
              <a:tr h="184150">
                <a:tc>
                  <a:txBody>
                    <a:bodyPr/>
                    <a:lstStyle/>
                    <a:p>
                      <a:pPr algn="ctr" rtl="0" fontAlgn="b"/>
                      <a:r>
                        <a:rPr lang="en-US" sz="1000" b="1" i="0" u="none" strike="noStrike" dirty="0">
                          <a:solidFill>
                            <a:srgbClr val="FFFFFF"/>
                          </a:solidFill>
                          <a:effectLst/>
                          <a:latin typeface="Calibri" panose="020F0502020204030204" pitchFamily="34" charset="0"/>
                        </a:rPr>
                        <a:t>Feb’21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Mar'21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Feb’21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Mar’21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Feb'21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b"/>
                      <a:r>
                        <a:rPr lang="en-US" sz="1000" b="1" i="0" u="none" strike="noStrike" dirty="0">
                          <a:solidFill>
                            <a:srgbClr val="FFFFFF"/>
                          </a:solidFill>
                          <a:effectLst/>
                          <a:latin typeface="Calibri" panose="020F0502020204030204" pitchFamily="34" charset="0"/>
                        </a:rPr>
                        <a:t>Mar'21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3096727095"/>
                  </a:ext>
                </a:extLst>
              </a:tr>
              <a:tr h="184150">
                <a:tc>
                  <a:txBody>
                    <a:bodyPr/>
                    <a:lstStyle/>
                    <a:p>
                      <a:pPr algn="ctr" rtl="0" fontAlgn="b"/>
                      <a:r>
                        <a:rPr lang="en-US" sz="1000" b="0" i="0" u="none" strike="noStrike" dirty="0">
                          <a:solidFill>
                            <a:srgbClr val="000000"/>
                          </a:solidFill>
                          <a:effectLst/>
                          <a:latin typeface="Calibri" panose="020F0502020204030204" pitchFamily="34" charset="0"/>
                        </a:rPr>
                        <a:t>98.4%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98.7%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98.5%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Calibri" panose="020F0502020204030204" pitchFamily="34" charset="0"/>
                        </a:rPr>
                        <a:t>99.2%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007653"/>
                  </a:ext>
                </a:extLst>
              </a:tr>
            </a:tbl>
          </a:graphicData>
        </a:graphic>
      </p:graphicFrame>
      <p:sp>
        <p:nvSpPr>
          <p:cNvPr id="8" name="Slide Number Placeholder 7"/>
          <p:cNvSpPr>
            <a:spLocks noGrp="1"/>
          </p:cNvSpPr>
          <p:nvPr>
            <p:ph type="sldNum" sz="quarter" idx="12"/>
          </p:nvPr>
        </p:nvSpPr>
        <p:spPr>
          <a:xfrm>
            <a:off x="556235" y="6400800"/>
            <a:ext cx="227738" cy="195965"/>
          </a:xfrm>
        </p:spPr>
        <p:txBody>
          <a:bodyPr/>
          <a:lstStyle/>
          <a:p>
            <a:fld id="{2EFEF571-C9B4-4D92-A7F7-315B894862A8}" type="slidenum">
              <a:rPr lang="en-US" smtClean="0">
                <a:solidFill>
                  <a:srgbClr val="00B140"/>
                </a:solidFill>
              </a:rPr>
              <a:pPr/>
              <a:t>4</a:t>
            </a:fld>
            <a:endParaRPr lang="en-US" dirty="0">
              <a:solidFill>
                <a:srgbClr val="00B140"/>
              </a:solidFill>
            </a:endParaRPr>
          </a:p>
        </p:txBody>
      </p:sp>
      <p:graphicFrame>
        <p:nvGraphicFramePr>
          <p:cNvPr id="21" name="Chart 20"/>
          <p:cNvGraphicFramePr>
            <a:graphicFrameLocks/>
          </p:cNvGraphicFramePr>
          <p:nvPr>
            <p:extLst>
              <p:ext uri="{D42A27DB-BD31-4B8C-83A1-F6EECF244321}">
                <p14:modId xmlns:p14="http://schemas.microsoft.com/office/powerpoint/2010/main" val="2149165184"/>
              </p:ext>
            </p:extLst>
          </p:nvPr>
        </p:nvGraphicFramePr>
        <p:xfrm>
          <a:off x="4244921" y="766994"/>
          <a:ext cx="3710360" cy="20941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a:graphicFrameLocks/>
          </p:cNvGraphicFramePr>
          <p:nvPr>
            <p:extLst>
              <p:ext uri="{D42A27DB-BD31-4B8C-83A1-F6EECF244321}">
                <p14:modId xmlns:p14="http://schemas.microsoft.com/office/powerpoint/2010/main" val="3742666317"/>
              </p:ext>
            </p:extLst>
          </p:nvPr>
        </p:nvGraphicFramePr>
        <p:xfrm>
          <a:off x="8021429" y="766994"/>
          <a:ext cx="3773795" cy="21085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889969797"/>
              </p:ext>
            </p:extLst>
          </p:nvPr>
        </p:nvGraphicFramePr>
        <p:xfrm>
          <a:off x="4246277" y="2955843"/>
          <a:ext cx="7550303" cy="325984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4567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8BB107C8-DF00-45BD-8D5E-C6235DF77C49}"/>
              </a:ext>
            </a:extLst>
          </p:cNvPr>
          <p:cNvSpPr txBox="1">
            <a:spLocks/>
          </p:cNvSpPr>
          <p:nvPr/>
        </p:nvSpPr>
        <p:spPr>
          <a:xfrm>
            <a:off x="445395" y="168521"/>
            <a:ext cx="11180064" cy="51816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latin typeface="Calibri" panose="020F0502020204030204" pitchFamily="34" charset="0"/>
                <a:cs typeface="Calibri" panose="020F0502020204030204" pitchFamily="34" charset="0"/>
              </a:rPr>
              <a:t>Reached CVS/App Team Summary </a:t>
            </a:r>
          </a:p>
        </p:txBody>
      </p:sp>
      <p:sp>
        <p:nvSpPr>
          <p:cNvPr id="8" name="Slide Number Placeholder 7"/>
          <p:cNvSpPr>
            <a:spLocks noGrp="1"/>
          </p:cNvSpPr>
          <p:nvPr>
            <p:ph type="sldNum" sz="quarter" idx="12"/>
          </p:nvPr>
        </p:nvSpPr>
        <p:spPr>
          <a:xfrm>
            <a:off x="556235" y="6400800"/>
            <a:ext cx="227738" cy="195965"/>
          </a:xfrm>
        </p:spPr>
        <p:txBody>
          <a:bodyPr/>
          <a:lstStyle/>
          <a:p>
            <a:fld id="{2EFEF571-C9B4-4D92-A7F7-315B894862A8}" type="slidenum">
              <a:rPr lang="en-US" smtClean="0">
                <a:solidFill>
                  <a:srgbClr val="00B140"/>
                </a:solidFill>
              </a:rPr>
              <a:pPr/>
              <a:t>5</a:t>
            </a:fld>
            <a:endParaRPr lang="en-US" dirty="0">
              <a:solidFill>
                <a:srgbClr val="00B140"/>
              </a:solidFill>
            </a:endParaRPr>
          </a:p>
        </p:txBody>
      </p:sp>
      <p:graphicFrame>
        <p:nvGraphicFramePr>
          <p:cNvPr id="17" name="Chart 16"/>
          <p:cNvGraphicFramePr>
            <a:graphicFrameLocks/>
          </p:cNvGraphicFramePr>
          <p:nvPr>
            <p:extLst>
              <p:ext uri="{D42A27DB-BD31-4B8C-83A1-F6EECF244321}">
                <p14:modId xmlns:p14="http://schemas.microsoft.com/office/powerpoint/2010/main" val="2147120942"/>
              </p:ext>
            </p:extLst>
          </p:nvPr>
        </p:nvGraphicFramePr>
        <p:xfrm>
          <a:off x="445394" y="857470"/>
          <a:ext cx="566279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234431925"/>
              </p:ext>
            </p:extLst>
          </p:nvPr>
        </p:nvGraphicFramePr>
        <p:xfrm>
          <a:off x="6190488" y="857470"/>
          <a:ext cx="516636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13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8BB107C8-DF00-45BD-8D5E-C6235DF77C49}"/>
              </a:ext>
            </a:extLst>
          </p:cNvPr>
          <p:cNvSpPr txBox="1">
            <a:spLocks/>
          </p:cNvSpPr>
          <p:nvPr/>
        </p:nvSpPr>
        <p:spPr>
          <a:xfrm>
            <a:off x="445395" y="168521"/>
            <a:ext cx="11180064" cy="518160"/>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2800" dirty="0">
                <a:solidFill>
                  <a:srgbClr val="0033A0"/>
                </a:solidFill>
                <a:latin typeface="Calibri" panose="020F0502020204030204" pitchFamily="34" charset="0"/>
                <a:cs typeface="Calibri" panose="020F0502020204030204" pitchFamily="34" charset="0"/>
              </a:rPr>
              <a:t>Jobs Summary </a:t>
            </a:r>
          </a:p>
        </p:txBody>
      </p:sp>
      <p:sp>
        <p:nvSpPr>
          <p:cNvPr id="8" name="Slide Number Placeholder 7"/>
          <p:cNvSpPr>
            <a:spLocks noGrp="1"/>
          </p:cNvSpPr>
          <p:nvPr>
            <p:ph type="sldNum" sz="quarter" idx="12"/>
          </p:nvPr>
        </p:nvSpPr>
        <p:spPr>
          <a:xfrm>
            <a:off x="556235" y="6400800"/>
            <a:ext cx="227738" cy="195965"/>
          </a:xfrm>
        </p:spPr>
        <p:txBody>
          <a:bodyPr/>
          <a:lstStyle/>
          <a:p>
            <a:fld id="{2EFEF571-C9B4-4D92-A7F7-315B894862A8}" type="slidenum">
              <a:rPr lang="en-US" smtClean="0">
                <a:solidFill>
                  <a:srgbClr val="00B140"/>
                </a:solidFill>
              </a:rPr>
              <a:pPr/>
              <a:t>6</a:t>
            </a:fld>
            <a:endParaRPr lang="en-US" dirty="0">
              <a:solidFill>
                <a:srgbClr val="00B14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051782299"/>
              </p:ext>
            </p:extLst>
          </p:nvPr>
        </p:nvGraphicFramePr>
        <p:xfrm>
          <a:off x="670103" y="961589"/>
          <a:ext cx="9742258" cy="1004663"/>
        </p:xfrm>
        <a:graphic>
          <a:graphicData uri="http://schemas.openxmlformats.org/drawingml/2006/table">
            <a:tbl>
              <a:tblPr/>
              <a:tblGrid>
                <a:gridCol w="1085535">
                  <a:extLst>
                    <a:ext uri="{9D8B030D-6E8A-4147-A177-3AD203B41FA5}">
                      <a16:colId xmlns:a16="http://schemas.microsoft.com/office/drawing/2014/main" val="1673067237"/>
                    </a:ext>
                  </a:extLst>
                </a:gridCol>
                <a:gridCol w="1125862">
                  <a:extLst>
                    <a:ext uri="{9D8B030D-6E8A-4147-A177-3AD203B41FA5}">
                      <a16:colId xmlns:a16="http://schemas.microsoft.com/office/drawing/2014/main" val="2914891615"/>
                    </a:ext>
                  </a:extLst>
                </a:gridCol>
                <a:gridCol w="1882787">
                  <a:extLst>
                    <a:ext uri="{9D8B030D-6E8A-4147-A177-3AD203B41FA5}">
                      <a16:colId xmlns:a16="http://schemas.microsoft.com/office/drawing/2014/main" val="4280396158"/>
                    </a:ext>
                  </a:extLst>
                </a:gridCol>
                <a:gridCol w="2335238">
                  <a:extLst>
                    <a:ext uri="{9D8B030D-6E8A-4147-A177-3AD203B41FA5}">
                      <a16:colId xmlns:a16="http://schemas.microsoft.com/office/drawing/2014/main" val="366640323"/>
                    </a:ext>
                  </a:extLst>
                </a:gridCol>
                <a:gridCol w="3312836">
                  <a:extLst>
                    <a:ext uri="{9D8B030D-6E8A-4147-A177-3AD203B41FA5}">
                      <a16:colId xmlns:a16="http://schemas.microsoft.com/office/drawing/2014/main" val="4145105643"/>
                    </a:ext>
                  </a:extLst>
                </a:gridCol>
              </a:tblGrid>
              <a:tr h="540745">
                <a:tc>
                  <a:txBody>
                    <a:bodyPr/>
                    <a:lstStyle/>
                    <a:p>
                      <a:pPr algn="ctr" rtl="0" fontAlgn="ctr"/>
                      <a:r>
                        <a:rPr lang="en-US" sz="1400" b="1" i="0" u="none" strike="noStrike" dirty="0">
                          <a:solidFill>
                            <a:srgbClr val="FFFFFF"/>
                          </a:solidFill>
                          <a:effectLst/>
                          <a:latin typeface="Calibri" panose="020F0502020204030204" pitchFamily="34" charset="0"/>
                        </a:rPr>
                        <a:t># of Apps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400" b="1" i="0" u="none" strike="noStrike" dirty="0">
                          <a:solidFill>
                            <a:srgbClr val="FFFFFF"/>
                          </a:solidFill>
                          <a:effectLst/>
                          <a:latin typeface="Calibri" panose="020F0502020204030204" pitchFamily="34" charset="0"/>
                        </a:rPr>
                        <a:t># of Jobs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400" b="1" i="0" u="none" strike="noStrike" dirty="0">
                          <a:solidFill>
                            <a:srgbClr val="FFFFFF"/>
                          </a:solidFill>
                          <a:effectLst/>
                          <a:latin typeface="Calibri" panose="020F0502020204030204" pitchFamily="34" charset="0"/>
                        </a:rPr>
                        <a:t># of Jobs execution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400" b="1" i="0" u="none" strike="noStrike" dirty="0">
                          <a:solidFill>
                            <a:srgbClr val="FFFFFF"/>
                          </a:solidFill>
                          <a:effectLst/>
                          <a:latin typeface="Calibri" panose="020F0502020204030204" pitchFamily="34" charset="0"/>
                        </a:rPr>
                        <a:t># of new jobs added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400" b="1" i="0" u="none" strike="noStrike" dirty="0">
                          <a:solidFill>
                            <a:srgbClr val="FFFFFF"/>
                          </a:solidFill>
                          <a:effectLst/>
                          <a:latin typeface="Calibri" panose="020F0502020204030204" pitchFamily="34" charset="0"/>
                        </a:rPr>
                        <a:t># of Jobs</a:t>
                      </a:r>
                      <a:r>
                        <a:rPr lang="en-US" sz="1400" b="1" i="0" u="none" strike="noStrike" baseline="0" dirty="0">
                          <a:solidFill>
                            <a:srgbClr val="FFFFFF"/>
                          </a:solidFill>
                          <a:effectLst/>
                          <a:latin typeface="Calibri" panose="020F0502020204030204" pitchFamily="34" charset="0"/>
                        </a:rPr>
                        <a:t> decommissioned</a:t>
                      </a:r>
                      <a:endParaRPr lang="en-US" sz="1400" b="1" i="0" u="none" strike="noStrike" dirty="0">
                        <a:solidFill>
                          <a:srgbClr val="FFFFFF"/>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3599001855"/>
                  </a:ext>
                </a:extLst>
              </a:tr>
              <a:tr h="463918">
                <a:tc>
                  <a:txBody>
                    <a:bodyPr/>
                    <a:lstStyle/>
                    <a:p>
                      <a:pPr algn="ctr" rtl="0" fontAlgn="ctr"/>
                      <a:r>
                        <a:rPr lang="en-US" sz="14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12500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350 </a:t>
                      </a:r>
                      <a:r>
                        <a:rPr lang="en-US" sz="1400" b="0" i="0" u="none" strike="noStrike" baseline="0" dirty="0">
                          <a:solidFill>
                            <a:srgbClr val="000000"/>
                          </a:solidFill>
                          <a:effectLst/>
                          <a:latin typeface="Calibri" panose="020F0502020204030204" pitchFamily="34" charset="0"/>
                        </a:rPr>
                        <a:t>K</a:t>
                      </a:r>
                      <a:endParaRPr lang="en-US" sz="14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fontAlgn="ctr">
                        <a:buNone/>
                      </a:pPr>
                      <a:r>
                        <a:rPr lang="en-US" sz="1400" b="0" i="0" u="none" strike="noStrike" dirty="0">
                          <a:solidFill>
                            <a:srgbClr val="000000"/>
                          </a:solidFill>
                          <a:effectLst/>
                          <a:latin typeface="Calibri" panose="020F0502020204030204" pitchFamily="34" charset="0"/>
                        </a:rPr>
                        <a:t>158 (Retail)</a:t>
                      </a:r>
                    </a:p>
                    <a:p>
                      <a:pPr marL="0" indent="0" algn="ctr" fontAlgn="ctr">
                        <a:buNone/>
                      </a:pPr>
                      <a:r>
                        <a:rPr lang="en-US" sz="1400" b="0" i="0" u="none" strike="noStrike" dirty="0">
                          <a:solidFill>
                            <a:srgbClr val="000000"/>
                          </a:solidFill>
                          <a:effectLst/>
                          <a:latin typeface="Calibri" panose="020F0502020204030204" pitchFamily="34" charset="0"/>
                        </a:rPr>
                        <a:t>83 (PBM S4 HANA)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23 (Retail)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730094"/>
                  </a:ext>
                </a:extLst>
              </a:tr>
            </a:tbl>
          </a:graphicData>
        </a:graphic>
      </p:graphicFrame>
      <p:cxnSp>
        <p:nvCxnSpPr>
          <p:cNvPr id="11" name="Straight Connector 10">
            <a:extLst>
              <a:ext uri="{FF2B5EF4-FFF2-40B4-BE49-F238E27FC236}">
                <a16:creationId xmlns:a16="http://schemas.microsoft.com/office/drawing/2014/main" id="{1F098C67-A082-47E9-94E0-AD1791E7E97C}"/>
              </a:ext>
            </a:extLst>
          </p:cNvPr>
          <p:cNvCxnSpPr>
            <a:cxnSpLocks/>
          </p:cNvCxnSpPr>
          <p:nvPr/>
        </p:nvCxnSpPr>
        <p:spPr>
          <a:xfrm>
            <a:off x="677008" y="2250831"/>
            <a:ext cx="11034346" cy="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103" y="2391508"/>
            <a:ext cx="2020343" cy="276999"/>
          </a:xfrm>
          <a:prstGeom prst="rect">
            <a:avLst/>
          </a:prstGeom>
        </p:spPr>
        <p:txBody>
          <a:bodyPr wrap="square" lIns="0" tIns="0" rIns="0" bIns="0" rtlCol="0">
            <a:spAutoFit/>
          </a:bodyPr>
          <a:lstStyle/>
          <a:p>
            <a:pPr algn="l"/>
            <a:r>
              <a:rPr lang="en-US" dirty="0">
                <a:solidFill>
                  <a:schemeClr val="tx2"/>
                </a:solidFill>
              </a:rPr>
              <a:t>New Jobs:</a:t>
            </a:r>
          </a:p>
        </p:txBody>
      </p:sp>
      <p:cxnSp>
        <p:nvCxnSpPr>
          <p:cNvPr id="19" name="Straight Connector 18">
            <a:extLst>
              <a:ext uri="{FF2B5EF4-FFF2-40B4-BE49-F238E27FC236}">
                <a16:creationId xmlns:a16="http://schemas.microsoft.com/office/drawing/2014/main" id="{1F098C67-A082-47E9-94E0-AD1791E7E97C}"/>
              </a:ext>
            </a:extLst>
          </p:cNvPr>
          <p:cNvCxnSpPr>
            <a:cxnSpLocks/>
          </p:cNvCxnSpPr>
          <p:nvPr/>
        </p:nvCxnSpPr>
        <p:spPr>
          <a:xfrm flipV="1">
            <a:off x="5512777" y="2250832"/>
            <a:ext cx="8795" cy="39829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35427" y="2431905"/>
            <a:ext cx="2439161" cy="276999"/>
          </a:xfrm>
          <a:prstGeom prst="rect">
            <a:avLst/>
          </a:prstGeom>
        </p:spPr>
        <p:txBody>
          <a:bodyPr wrap="square" lIns="0" tIns="0" rIns="0" bIns="0" rtlCol="0">
            <a:spAutoFit/>
          </a:bodyPr>
          <a:lstStyle/>
          <a:p>
            <a:pPr algn="l"/>
            <a:r>
              <a:rPr lang="en-US" dirty="0">
                <a:solidFill>
                  <a:schemeClr val="tx2"/>
                </a:solidFill>
              </a:rPr>
              <a:t>Decommissioned Jobs:</a:t>
            </a:r>
          </a:p>
        </p:txBody>
      </p:sp>
      <p:graphicFrame>
        <p:nvGraphicFramePr>
          <p:cNvPr id="10" name="Table 9"/>
          <p:cNvGraphicFramePr>
            <a:graphicFrameLocks noGrp="1"/>
          </p:cNvGraphicFramePr>
          <p:nvPr>
            <p:extLst>
              <p:ext uri="{D42A27DB-BD31-4B8C-83A1-F6EECF244321}">
                <p14:modId xmlns:p14="http://schemas.microsoft.com/office/powerpoint/2010/main" val="2269636603"/>
              </p:ext>
            </p:extLst>
          </p:nvPr>
        </p:nvGraphicFramePr>
        <p:xfrm>
          <a:off x="5803588" y="2909956"/>
          <a:ext cx="4584700" cy="2878297"/>
        </p:xfrm>
        <a:graphic>
          <a:graphicData uri="http://schemas.openxmlformats.org/drawingml/2006/table">
            <a:tbl>
              <a:tblPr/>
              <a:tblGrid>
                <a:gridCol w="3812360">
                  <a:extLst>
                    <a:ext uri="{9D8B030D-6E8A-4147-A177-3AD203B41FA5}">
                      <a16:colId xmlns:a16="http://schemas.microsoft.com/office/drawing/2014/main" val="3837448607"/>
                    </a:ext>
                  </a:extLst>
                </a:gridCol>
                <a:gridCol w="772340">
                  <a:extLst>
                    <a:ext uri="{9D8B030D-6E8A-4147-A177-3AD203B41FA5}">
                      <a16:colId xmlns:a16="http://schemas.microsoft.com/office/drawing/2014/main" val="695787137"/>
                    </a:ext>
                  </a:extLst>
                </a:gridCol>
              </a:tblGrid>
              <a:tr h="334689">
                <a:tc>
                  <a:txBody>
                    <a:bodyPr/>
                    <a:lstStyle/>
                    <a:p>
                      <a:pPr algn="ctr" fontAlgn="ctr"/>
                      <a:r>
                        <a:rPr lang="en-US" sz="1100" b="1" i="0" u="none" strike="noStrike" dirty="0">
                          <a:solidFill>
                            <a:schemeClr val="bg1"/>
                          </a:solidFill>
                          <a:effectLst/>
                          <a:latin typeface="Calibri" panose="020F0502020204030204" pitchFamily="34" charset="0"/>
                        </a:rPr>
                        <a:t>System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fontAlgn="ctr"/>
                      <a:r>
                        <a:rPr lang="en-US" sz="1100" b="1" i="0" u="none" strike="noStrike" dirty="0">
                          <a:solidFill>
                            <a:schemeClr val="bg1"/>
                          </a:solidFill>
                          <a:effectLst/>
                          <a:latin typeface="Calibri" panose="020F0502020204030204" pitchFamily="34" charset="0"/>
                        </a:rPr>
                        <a:t>Jobs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2949218224"/>
                  </a:ext>
                </a:extLst>
              </a:tr>
              <a:tr h="317951">
                <a:tc>
                  <a:txBody>
                    <a:bodyPr/>
                    <a:lstStyle/>
                    <a:p>
                      <a:pPr algn="l" fontAlgn="ctr"/>
                      <a:r>
                        <a:rPr lang="en-US" sz="1100" b="0" i="0" u="none" strike="noStrike">
                          <a:solidFill>
                            <a:srgbClr val="000000"/>
                          </a:solidFill>
                          <a:effectLst/>
                          <a:latin typeface="Calibri" panose="020F0502020204030204" pitchFamily="34" charset="0"/>
                        </a:rPr>
                        <a:t>EC-Gentran for Retail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278331"/>
                  </a:ext>
                </a:extLst>
              </a:tr>
              <a:tr h="317951">
                <a:tc>
                  <a:txBody>
                    <a:bodyPr/>
                    <a:lstStyle/>
                    <a:p>
                      <a:pPr algn="l" fontAlgn="ctr"/>
                      <a:r>
                        <a:rPr lang="en-US" sz="1100" b="0" i="0" u="none" strike="noStrike">
                          <a:solidFill>
                            <a:srgbClr val="000000"/>
                          </a:solidFill>
                          <a:effectLst/>
                          <a:latin typeface="Calibri" panose="020F0502020204030204" pitchFamily="34" charset="0"/>
                        </a:rPr>
                        <a:t>SO-Store Operations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4962"/>
                  </a:ext>
                </a:extLst>
              </a:tr>
              <a:tr h="317951">
                <a:tc>
                  <a:txBody>
                    <a:bodyPr/>
                    <a:lstStyle/>
                    <a:p>
                      <a:pPr algn="l" fontAlgn="ctr"/>
                      <a:r>
                        <a:rPr lang="en-US" sz="1100" b="0" i="0" u="none" strike="noStrike">
                          <a:solidFill>
                            <a:srgbClr val="000000"/>
                          </a:solidFill>
                          <a:effectLst/>
                          <a:latin typeface="Calibri" panose="020F0502020204030204" pitchFamily="34" charset="0"/>
                        </a:rPr>
                        <a:t>HPPY - Human Resources (Peoplesoft - HRMS)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674073"/>
                  </a:ext>
                </a:extLst>
              </a:tr>
              <a:tr h="317951">
                <a:tc>
                  <a:txBody>
                    <a:bodyPr/>
                    <a:lstStyle/>
                    <a:p>
                      <a:pPr algn="l" fontAlgn="ctr"/>
                      <a:r>
                        <a:rPr lang="en-US" sz="1100" b="0" i="0" u="none" strike="noStrike">
                          <a:solidFill>
                            <a:srgbClr val="000000"/>
                          </a:solidFill>
                          <a:effectLst/>
                          <a:latin typeface="Calibri" panose="020F0502020204030204" pitchFamily="34" charset="0"/>
                        </a:rPr>
                        <a:t>IM-AIM and AIM RX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715008"/>
                  </a:ext>
                </a:extLst>
              </a:tr>
              <a:tr h="317951">
                <a:tc>
                  <a:txBody>
                    <a:bodyPr/>
                    <a:lstStyle/>
                    <a:p>
                      <a:pPr algn="l" fontAlgn="ctr"/>
                      <a:r>
                        <a:rPr lang="en-US" sz="1100" b="0" i="0" u="none" strike="noStrike">
                          <a:solidFill>
                            <a:srgbClr val="000000"/>
                          </a:solidFill>
                          <a:effectLst/>
                          <a:latin typeface="Calibri" panose="020F0502020204030204" pitchFamily="34" charset="0"/>
                        </a:rPr>
                        <a:t>PC-Project Cost (sub-system see FI)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439663"/>
                  </a:ext>
                </a:extLst>
              </a:tr>
              <a:tr h="317951">
                <a:tc>
                  <a:txBody>
                    <a:bodyPr/>
                    <a:lstStyle/>
                    <a:p>
                      <a:pPr algn="l" fontAlgn="ctr"/>
                      <a:r>
                        <a:rPr lang="en-US" sz="1100" b="0" i="0" u="none" strike="noStrike">
                          <a:solidFill>
                            <a:srgbClr val="000000"/>
                          </a:solidFill>
                          <a:effectLst/>
                          <a:latin typeface="Calibri" panose="020F0502020204030204" pitchFamily="34" charset="0"/>
                        </a:rPr>
                        <a:t>WW - Warehouse WMS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1134863"/>
                  </a:ext>
                </a:extLst>
              </a:tr>
              <a:tr h="317951">
                <a:tc>
                  <a:txBody>
                    <a:bodyPr/>
                    <a:lstStyle/>
                    <a:p>
                      <a:pPr algn="l" fontAlgn="ctr"/>
                      <a:r>
                        <a:rPr lang="en-US" sz="1100" b="0" i="0" u="none" strike="noStrike">
                          <a:solidFill>
                            <a:srgbClr val="000000"/>
                          </a:solidFill>
                          <a:effectLst/>
                          <a:latin typeface="Calibri" panose="020F0502020204030204" pitchFamily="34" charset="0"/>
                        </a:rPr>
                        <a:t>FR-JDA Forecasting &amp; Replenishment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79419"/>
                  </a:ext>
                </a:extLst>
              </a:tr>
              <a:tr h="317951">
                <a:tc>
                  <a:txBody>
                    <a:bodyPr/>
                    <a:lstStyle/>
                    <a:p>
                      <a:pPr algn="ctr" fontAlgn="ctr"/>
                      <a:r>
                        <a:rPr lang="en-US" sz="1100" b="1" i="0" u="none" strike="noStrike">
                          <a:solidFill>
                            <a:schemeClr val="bg1"/>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fontAlgn="ctr"/>
                      <a:r>
                        <a:rPr lang="en-US" sz="1100" b="1" i="0" u="none" strike="noStrike" dirty="0">
                          <a:solidFill>
                            <a:schemeClr val="bg1"/>
                          </a:solidFill>
                          <a:effectLst/>
                          <a:latin typeface="Calibri" panose="020F0502020204030204" pitchFamily="34" charset="0"/>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313107854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0884222"/>
              </p:ext>
            </p:extLst>
          </p:nvPr>
        </p:nvGraphicFramePr>
        <p:xfrm>
          <a:off x="556235" y="2909957"/>
          <a:ext cx="4694191" cy="2897658"/>
        </p:xfrm>
        <a:graphic>
          <a:graphicData uri="http://schemas.openxmlformats.org/drawingml/2006/table">
            <a:tbl>
              <a:tblPr/>
              <a:tblGrid>
                <a:gridCol w="3937107">
                  <a:extLst>
                    <a:ext uri="{9D8B030D-6E8A-4147-A177-3AD203B41FA5}">
                      <a16:colId xmlns:a16="http://schemas.microsoft.com/office/drawing/2014/main" val="3591420354"/>
                    </a:ext>
                  </a:extLst>
                </a:gridCol>
                <a:gridCol w="757084">
                  <a:extLst>
                    <a:ext uri="{9D8B030D-6E8A-4147-A177-3AD203B41FA5}">
                      <a16:colId xmlns:a16="http://schemas.microsoft.com/office/drawing/2014/main" val="1337626900"/>
                    </a:ext>
                  </a:extLst>
                </a:gridCol>
              </a:tblGrid>
              <a:tr h="403514">
                <a:tc>
                  <a:txBody>
                    <a:bodyPr/>
                    <a:lstStyle/>
                    <a:p>
                      <a:pPr algn="ctr" fontAlgn="ctr"/>
                      <a:r>
                        <a:rPr lang="en-US" sz="1100" b="1" i="0" u="none" strike="noStrike" dirty="0">
                          <a:solidFill>
                            <a:srgbClr val="FFFFFF"/>
                          </a:solidFill>
                          <a:effectLst/>
                          <a:latin typeface="Calibri" panose="020F0502020204030204" pitchFamily="34" charset="0"/>
                        </a:rPr>
                        <a:t>System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fontAlgn="ctr"/>
                      <a:r>
                        <a:rPr lang="en-US" sz="1100" b="1" i="0" u="none" strike="noStrike">
                          <a:solidFill>
                            <a:srgbClr val="FFFFFF"/>
                          </a:solidFill>
                          <a:effectLst/>
                          <a:latin typeface="Calibri" panose="020F0502020204030204" pitchFamily="34" charset="0"/>
                        </a:rPr>
                        <a:t>Jobs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832176442"/>
                  </a:ext>
                </a:extLst>
              </a:tr>
              <a:tr h="311768">
                <a:tc>
                  <a:txBody>
                    <a:bodyPr/>
                    <a:lstStyle/>
                    <a:p>
                      <a:pPr algn="l" fontAlgn="ctr"/>
                      <a:r>
                        <a:rPr lang="en-US" sz="1100" b="0" i="0" u="none" strike="noStrike">
                          <a:solidFill>
                            <a:srgbClr val="000000"/>
                          </a:solidFill>
                          <a:effectLst/>
                          <a:latin typeface="Calibri" panose="020F0502020204030204" pitchFamily="34" charset="0"/>
                        </a:rPr>
                        <a:t>DA - Dallas System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74590"/>
                  </a:ext>
                </a:extLst>
              </a:tr>
              <a:tr h="311768">
                <a:tc>
                  <a:txBody>
                    <a:bodyPr/>
                    <a:lstStyle/>
                    <a:p>
                      <a:pPr algn="l" fontAlgn="ctr"/>
                      <a:r>
                        <a:rPr lang="en-US" sz="1100" b="0" i="0" u="none" strike="noStrike">
                          <a:solidFill>
                            <a:srgbClr val="000000"/>
                          </a:solidFill>
                          <a:effectLst/>
                          <a:latin typeface="Calibri" panose="020F0502020204030204" pitchFamily="34" charset="0"/>
                        </a:rPr>
                        <a:t>PBMSAP-FINANCIAL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527106"/>
                  </a:ext>
                </a:extLst>
              </a:tr>
              <a:tr h="311768">
                <a:tc>
                  <a:txBody>
                    <a:bodyPr/>
                    <a:lstStyle/>
                    <a:p>
                      <a:pPr algn="l" fontAlgn="ctr"/>
                      <a:r>
                        <a:rPr lang="en-US" sz="1100" b="0" i="0" u="none" strike="noStrike" dirty="0">
                          <a:solidFill>
                            <a:srgbClr val="000000"/>
                          </a:solidFill>
                          <a:effectLst/>
                          <a:latin typeface="Calibri" panose="020F0502020204030204" pitchFamily="34" charset="0"/>
                        </a:rPr>
                        <a:t>WH - Warehouse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13528"/>
                  </a:ext>
                </a:extLst>
              </a:tr>
              <a:tr h="311768">
                <a:tc>
                  <a:txBody>
                    <a:bodyPr/>
                    <a:lstStyle/>
                    <a:p>
                      <a:pPr algn="l" fontAlgn="ctr"/>
                      <a:r>
                        <a:rPr lang="en-US" sz="1100" b="0" i="0" u="none" strike="noStrike">
                          <a:solidFill>
                            <a:srgbClr val="000000"/>
                          </a:solidFill>
                          <a:effectLst/>
                          <a:latin typeface="Calibri" panose="020F0502020204030204" pitchFamily="34" charset="0"/>
                        </a:rPr>
                        <a:t>HPPY - Human Resources (Peoplesoft - HRMS)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371824"/>
                  </a:ext>
                </a:extLst>
              </a:tr>
              <a:tr h="311768">
                <a:tc>
                  <a:txBody>
                    <a:bodyPr/>
                    <a:lstStyle/>
                    <a:p>
                      <a:pPr algn="l" fontAlgn="ctr"/>
                      <a:r>
                        <a:rPr lang="en-US" sz="1100" b="0" i="0" u="none" strike="noStrike">
                          <a:solidFill>
                            <a:srgbClr val="000000"/>
                          </a:solidFill>
                          <a:effectLst/>
                          <a:latin typeface="Calibri" panose="020F0502020204030204" pitchFamily="34" charset="0"/>
                        </a:rPr>
                        <a:t>midp-CFRX/CIIM(central invoice and inventory management)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716057"/>
                  </a:ext>
                </a:extLst>
              </a:tr>
              <a:tr h="311768">
                <a:tc>
                  <a:txBody>
                    <a:bodyPr/>
                    <a:lstStyle/>
                    <a:p>
                      <a:pPr algn="l" fontAlgn="ctr"/>
                      <a:r>
                        <a:rPr lang="en-US" sz="1100" b="0" i="0" u="none" strike="noStrike">
                          <a:solidFill>
                            <a:srgbClr val="000000"/>
                          </a:solidFill>
                          <a:effectLst/>
                          <a:latin typeface="Calibri" panose="020F0502020204030204" pitchFamily="34" charset="0"/>
                        </a:rPr>
                        <a:t>JDFR - JDA DW Batch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913930"/>
                  </a:ext>
                </a:extLst>
              </a:tr>
              <a:tr h="311768">
                <a:tc>
                  <a:txBody>
                    <a:bodyPr/>
                    <a:lstStyle/>
                    <a:p>
                      <a:pPr algn="l" fontAlgn="ctr"/>
                      <a:r>
                        <a:rPr lang="en-US" sz="1100" b="0" i="0" u="none" strike="noStrike">
                          <a:solidFill>
                            <a:srgbClr val="000000"/>
                          </a:solidFill>
                          <a:effectLst/>
                          <a:latin typeface="Calibri" panose="020F0502020204030204" pitchFamily="34" charset="0"/>
                        </a:rPr>
                        <a:t>SAP - SAP Batch jobs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663291"/>
                  </a:ext>
                </a:extLst>
              </a:tr>
              <a:tr h="311768">
                <a:tc>
                  <a:txBody>
                    <a:bodyPr/>
                    <a:lstStyle/>
                    <a:p>
                      <a:pPr algn="ctr" fontAlgn="ctr"/>
                      <a:r>
                        <a:rPr lang="en-US" sz="1100" b="1" i="0" u="none" strike="noStrike" dirty="0">
                          <a:solidFill>
                            <a:srgbClr val="FFFFFF"/>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fontAlgn="ctr"/>
                      <a:r>
                        <a:rPr lang="en-US" sz="1100" b="1" i="0" u="none" strike="noStrike" dirty="0">
                          <a:solidFill>
                            <a:srgbClr val="FFFFFF"/>
                          </a:solidFill>
                          <a:effectLst/>
                          <a:latin typeface="Calibri" panose="020F0502020204030204" pitchFamily="34" charset="0"/>
                        </a:rPr>
                        <a:t>241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1762911835"/>
                  </a:ext>
                </a:extLst>
              </a:tr>
            </a:tbl>
          </a:graphicData>
        </a:graphic>
      </p:graphicFrame>
    </p:spTree>
    <p:extLst>
      <p:ext uri="{BB962C8B-B14F-4D97-AF65-F5344CB8AC3E}">
        <p14:creationId xmlns:p14="http://schemas.microsoft.com/office/powerpoint/2010/main" val="195427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8275"/>
            <a:ext cx="11180064" cy="446521"/>
          </a:xfrm>
        </p:spPr>
        <p:txBody>
          <a:bodyPr>
            <a:normAutofit/>
          </a:bodyPr>
          <a:lstStyle/>
          <a:p>
            <a:pPr algn="ctr"/>
            <a:r>
              <a:rPr lang="en-US" sz="2800" dirty="0">
                <a:solidFill>
                  <a:srgbClr val="0033A0"/>
                </a:solidFill>
                <a:latin typeface="Calibri" panose="020F0502020204030204" pitchFamily="34" charset="0"/>
                <a:cs typeface="Calibri" panose="020F0502020204030204" pitchFamily="34" charset="0"/>
              </a:rPr>
              <a:t>Value Adds of Retail &amp; PBM – 2021 YTD</a:t>
            </a:r>
          </a:p>
        </p:txBody>
      </p:sp>
      <p:sp>
        <p:nvSpPr>
          <p:cNvPr id="8" name="TextBox 7"/>
          <p:cNvSpPr txBox="1"/>
          <p:nvPr/>
        </p:nvSpPr>
        <p:spPr>
          <a:xfrm>
            <a:off x="380670" y="3289630"/>
            <a:ext cx="2144527" cy="215444"/>
          </a:xfrm>
          <a:prstGeom prst="rect">
            <a:avLst/>
          </a:prstGeom>
        </p:spPr>
        <p:txBody>
          <a:bodyPr wrap="square" lIns="0" tIns="0" rIns="0" bIns="0" rtlCol="0">
            <a:spAutoFit/>
          </a:bodyPr>
          <a:lstStyle/>
          <a:p>
            <a:pPr defTabSz="609585"/>
            <a:r>
              <a:rPr lang="en-US" sz="1400" dirty="0">
                <a:solidFill>
                  <a:srgbClr val="0033B4"/>
                </a:solidFill>
                <a:latin typeface="Calibri" panose="020F0502020204030204" pitchFamily="34" charset="0"/>
                <a:cs typeface="Calibri" panose="020F0502020204030204" pitchFamily="34" charset="0"/>
              </a:rPr>
              <a:t>Key In-progress items</a:t>
            </a:r>
          </a:p>
        </p:txBody>
      </p:sp>
      <p:sp>
        <p:nvSpPr>
          <p:cNvPr id="5" name="TextBox 4">
            <a:extLst>
              <a:ext uri="{FF2B5EF4-FFF2-40B4-BE49-F238E27FC236}">
                <a16:creationId xmlns:a16="http://schemas.microsoft.com/office/drawing/2014/main" id="{B5275CEA-A00A-408C-8001-42988D5B34D0}"/>
              </a:ext>
            </a:extLst>
          </p:cNvPr>
          <p:cNvSpPr txBox="1"/>
          <p:nvPr/>
        </p:nvSpPr>
        <p:spPr>
          <a:xfrm>
            <a:off x="380670" y="745688"/>
            <a:ext cx="5787997" cy="2462213"/>
          </a:xfrm>
          <a:prstGeom prst="rect">
            <a:avLst/>
          </a:prstGeom>
          <a:ln>
            <a:solidFill>
              <a:schemeClr val="tx1"/>
            </a:solidFill>
            <a:prstDash val="dash"/>
          </a:ln>
        </p:spPr>
        <p:txBody>
          <a:bodyPr wrap="square" lIns="0" tIns="0" rIns="0" bIns="0" rtlCol="0">
            <a:spAutoFit/>
          </a:bodyPr>
          <a:lstStyle/>
          <a:p>
            <a:pPr marL="228594" indent="-228594" defTabSz="609585">
              <a:buFont typeface="Arial" panose="020B0604020202020204" pitchFamily="34" charset="0"/>
              <a:buChar char="•"/>
            </a:pPr>
            <a:endParaRPr lang="en-US" sz="1000" dirty="0">
              <a:solidFill>
                <a:srgbClr val="000000"/>
              </a:solidFill>
              <a:latin typeface="Calibri" panose="020F0502020204030204" pitchFamily="34" charset="0"/>
              <a:cs typeface="Calibri" panose="020F0502020204030204" pitchFamily="34" charset="0"/>
            </a:endParaRPr>
          </a:p>
          <a:p>
            <a:pPr marL="320040"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Have delivered around </a:t>
            </a:r>
            <a:r>
              <a:rPr lang="en-US" sz="1000" b="1" dirty="0">
                <a:solidFill>
                  <a:srgbClr val="000000"/>
                </a:solidFill>
                <a:latin typeface="Calibri" panose="020F0502020204030204" pitchFamily="34" charset="0"/>
                <a:cs typeface="Calibri" panose="020F0502020204030204" pitchFamily="34" charset="0"/>
              </a:rPr>
              <a:t> 36</a:t>
            </a:r>
            <a:r>
              <a:rPr lang="en-US" sz="1000" dirty="0">
                <a:solidFill>
                  <a:srgbClr val="000000"/>
                </a:solidFill>
                <a:latin typeface="Calibri" panose="020F0502020204030204" pitchFamily="34" charset="0"/>
                <a:cs typeface="Calibri" panose="020F0502020204030204" pitchFamily="34" charset="0"/>
              </a:rPr>
              <a:t> Value-Adds so far and </a:t>
            </a:r>
            <a:r>
              <a:rPr lang="en-US" sz="1000" b="1" dirty="0">
                <a:solidFill>
                  <a:srgbClr val="000000"/>
                </a:solidFill>
                <a:latin typeface="Calibri" panose="020F0502020204030204" pitchFamily="34" charset="0"/>
                <a:cs typeface="Calibri" panose="020F0502020204030204" pitchFamily="34" charset="0"/>
              </a:rPr>
              <a:t>60</a:t>
            </a:r>
            <a:r>
              <a:rPr lang="en-US" sz="1000" dirty="0">
                <a:solidFill>
                  <a:srgbClr val="000000"/>
                </a:solidFill>
                <a:latin typeface="Calibri" panose="020F0502020204030204" pitchFamily="34" charset="0"/>
                <a:cs typeface="Calibri" panose="020F0502020204030204" pitchFamily="34" charset="0"/>
              </a:rPr>
              <a:t> are in progress.</a:t>
            </a:r>
          </a:p>
          <a:p>
            <a:pPr marL="228594" indent="-228594" defTabSz="609585">
              <a:buFont typeface="Arial" panose="020B0604020202020204" pitchFamily="34" charset="0"/>
              <a:buChar char="•"/>
            </a:pPr>
            <a:endParaRPr lang="en-US" sz="1000" dirty="0">
              <a:solidFill>
                <a:srgbClr val="000000"/>
              </a:solidFill>
              <a:latin typeface="Calibri" panose="020F0502020204030204" pitchFamily="34" charset="0"/>
              <a:cs typeface="Calibri" panose="020F0502020204030204" pitchFamily="34" charset="0"/>
            </a:endParaRPr>
          </a:p>
          <a:p>
            <a:pPr marL="320040" indent="-228594" defTabSz="609585">
              <a:buFont typeface="Wingdings" panose="05000000000000000000" pitchFamily="2" charset="2"/>
              <a:buChar char="§"/>
            </a:pPr>
            <a:r>
              <a:rPr lang="en-US" sz="1000" b="1" dirty="0">
                <a:solidFill>
                  <a:srgbClr val="000000"/>
                </a:solidFill>
                <a:latin typeface="Calibri" panose="020F0502020204030204" pitchFamily="34" charset="0"/>
                <a:cs typeface="Calibri" panose="020F0502020204030204" pitchFamily="34" charset="0"/>
              </a:rPr>
              <a:t>Key Value-Adds </a:t>
            </a:r>
            <a:r>
              <a:rPr lang="en-US" sz="1000" dirty="0">
                <a:solidFill>
                  <a:srgbClr val="000000"/>
                </a:solidFill>
                <a:latin typeface="Calibri" panose="020F0502020204030204" pitchFamily="34" charset="0"/>
                <a:cs typeface="Calibri" panose="020F0502020204030204" pitchFamily="34" charset="0"/>
              </a:rPr>
              <a:t>delivered in Mar’21,</a:t>
            </a:r>
          </a:p>
          <a:p>
            <a:pPr marL="91446" defTabSz="609585"/>
            <a:endParaRPr lang="en-US" sz="1000" dirty="0">
              <a:solidFill>
                <a:srgbClr val="000000"/>
              </a:solidFill>
              <a:latin typeface="Calibri" panose="020F0502020204030204" pitchFamily="34" charset="0"/>
              <a:cs typeface="Calibri" panose="020F0502020204030204" pitchFamily="34" charset="0"/>
            </a:endParaRPr>
          </a:p>
          <a:p>
            <a:pPr marL="685794" lvl="1"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After the Control-M upgraded to V9, the FTP jobs had been failing if the FTP PARM card has numbers in the positions 73 to 80. We created a utility to analyze all the jobs and fixed everything.</a:t>
            </a:r>
          </a:p>
          <a:p>
            <a:pPr marL="1142994" lvl="2"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Approximate savings per month: 30 Tickets, 15 </a:t>
            </a:r>
            <a:r>
              <a:rPr lang="en-US" sz="1000" dirty="0" err="1">
                <a:solidFill>
                  <a:srgbClr val="000000"/>
                </a:solidFill>
                <a:latin typeface="Calibri" panose="020F0502020204030204" pitchFamily="34" charset="0"/>
                <a:cs typeface="Calibri" panose="020F0502020204030204" pitchFamily="34" charset="0"/>
              </a:rPr>
              <a:t>Hrs</a:t>
            </a:r>
            <a:endParaRPr lang="en-US" sz="1000" dirty="0">
              <a:solidFill>
                <a:srgbClr val="000000"/>
              </a:solidFill>
              <a:latin typeface="Calibri" panose="020F0502020204030204" pitchFamily="34" charset="0"/>
              <a:cs typeface="Calibri" panose="020F0502020204030204" pitchFamily="34" charset="0"/>
            </a:endParaRPr>
          </a:p>
          <a:p>
            <a:pPr marL="685794" lvl="1"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There are multiple CA* Jobs and </a:t>
            </a:r>
            <a:r>
              <a:rPr lang="en-US" sz="1000" dirty="0" err="1">
                <a:solidFill>
                  <a:srgbClr val="000000"/>
                </a:solidFill>
                <a:latin typeface="Calibri" panose="020F0502020204030204" pitchFamily="34" charset="0"/>
                <a:cs typeface="Calibri" panose="020F0502020204030204" pitchFamily="34" charset="0"/>
              </a:rPr>
              <a:t>midp</a:t>
            </a:r>
            <a:r>
              <a:rPr lang="en-US" sz="1000" dirty="0">
                <a:solidFill>
                  <a:srgbClr val="000000"/>
                </a:solidFill>
                <a:latin typeface="Calibri" panose="020F0502020204030204" pitchFamily="34" charset="0"/>
                <a:cs typeface="Calibri" panose="020F0502020204030204" pitchFamily="34" charset="0"/>
              </a:rPr>
              <a:t> jobs failed during SFG server maintenance as doesn’t have resource dependency, We have added Control-M resource FTP-SFG to bring down proactively during maintenance</a:t>
            </a:r>
          </a:p>
          <a:p>
            <a:pPr marL="1142994" lvl="2"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Approximate savings per month: 12 Tickets, 6 Hrs</a:t>
            </a:r>
          </a:p>
          <a:p>
            <a:pPr marL="685794" lvl="1"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Control-M </a:t>
            </a:r>
            <a:r>
              <a:rPr lang="en-US" sz="1000" b="1" dirty="0">
                <a:solidFill>
                  <a:srgbClr val="000000"/>
                </a:solidFill>
                <a:latin typeface="Calibri" panose="020F0502020204030204" pitchFamily="34" charset="0"/>
                <a:cs typeface="Calibri" panose="020F0502020204030204" pitchFamily="34" charset="0"/>
              </a:rPr>
              <a:t>Scheduling changes </a:t>
            </a:r>
            <a:r>
              <a:rPr lang="en-US" sz="1000" dirty="0">
                <a:solidFill>
                  <a:srgbClr val="000000"/>
                </a:solidFill>
                <a:latin typeface="Calibri" panose="020F0502020204030204" pitchFamily="34" charset="0"/>
                <a:cs typeface="Calibri" panose="020F0502020204030204" pitchFamily="34" charset="0"/>
              </a:rPr>
              <a:t>for long running, late shout jobs &amp; Contention jobs.</a:t>
            </a:r>
          </a:p>
          <a:p>
            <a:pPr marL="1142994" lvl="2" indent="-228594" defTabSz="609585">
              <a:buFont typeface="Wingdings" panose="05000000000000000000" pitchFamily="2" charset="2"/>
              <a:buChar char="§"/>
            </a:pPr>
            <a:r>
              <a:rPr lang="en-US" sz="1000" dirty="0">
                <a:solidFill>
                  <a:srgbClr val="000000"/>
                </a:solidFill>
                <a:latin typeface="Calibri" panose="020F0502020204030204" pitchFamily="34" charset="0"/>
                <a:cs typeface="Calibri" panose="020F0502020204030204" pitchFamily="34" charset="0"/>
              </a:rPr>
              <a:t>Approximate savings per month: 40 Tickets, 21 Hrs</a:t>
            </a:r>
          </a:p>
          <a:p>
            <a:pPr marL="1142994" lvl="2" indent="-228594" defTabSz="609585">
              <a:buFont typeface="Courier New" panose="02070309020205020404" pitchFamily="49" charset="0"/>
              <a:buChar char="o"/>
            </a:pPr>
            <a:endParaRPr lang="en-US" sz="1000" dirty="0">
              <a:solidFill>
                <a:srgbClr val="000000"/>
              </a:solidFill>
              <a:latin typeface="Calibri" panose="020F0502020204030204" pitchFamily="34" charset="0"/>
              <a:cs typeface="Calibri" panose="020F0502020204030204" pitchFamily="34" charset="0"/>
            </a:endParaRPr>
          </a:p>
          <a:p>
            <a:pPr lvl="2" defTabSz="609585"/>
            <a:endParaRPr lang="en-US" sz="1000" dirty="0">
              <a:solidFill>
                <a:srgbClr val="000000"/>
              </a:solidFill>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0689717-AAA2-4501-BEB3-E80AD6C009E1}"/>
              </a:ext>
            </a:extLst>
          </p:cNvPr>
          <p:cNvCxnSpPr/>
          <p:nvPr/>
        </p:nvCxnSpPr>
        <p:spPr>
          <a:xfrm flipH="1">
            <a:off x="6327648" y="745688"/>
            <a:ext cx="23991" cy="287533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488075" y="751561"/>
          <a:ext cx="5312488" cy="1157510"/>
        </p:xfrm>
        <a:graphic>
          <a:graphicData uri="http://schemas.openxmlformats.org/drawingml/2006/table">
            <a:tbl>
              <a:tblPr/>
              <a:tblGrid>
                <a:gridCol w="1218636">
                  <a:extLst>
                    <a:ext uri="{9D8B030D-6E8A-4147-A177-3AD203B41FA5}">
                      <a16:colId xmlns:a16="http://schemas.microsoft.com/office/drawing/2014/main" val="20000"/>
                    </a:ext>
                  </a:extLst>
                </a:gridCol>
                <a:gridCol w="911726">
                  <a:extLst>
                    <a:ext uri="{9D8B030D-6E8A-4147-A177-3AD203B41FA5}">
                      <a16:colId xmlns:a16="http://schemas.microsoft.com/office/drawing/2014/main" val="20001"/>
                    </a:ext>
                  </a:extLst>
                </a:gridCol>
                <a:gridCol w="1733305">
                  <a:extLst>
                    <a:ext uri="{9D8B030D-6E8A-4147-A177-3AD203B41FA5}">
                      <a16:colId xmlns:a16="http://schemas.microsoft.com/office/drawing/2014/main" val="20002"/>
                    </a:ext>
                  </a:extLst>
                </a:gridCol>
                <a:gridCol w="1448821">
                  <a:extLst>
                    <a:ext uri="{9D8B030D-6E8A-4147-A177-3AD203B41FA5}">
                      <a16:colId xmlns:a16="http://schemas.microsoft.com/office/drawing/2014/main" val="20005"/>
                    </a:ext>
                  </a:extLst>
                </a:gridCol>
              </a:tblGrid>
              <a:tr h="564710">
                <a:tc>
                  <a:txBody>
                    <a:bodyPr/>
                    <a:lstStyle/>
                    <a:p>
                      <a:pPr algn="ctr" rtl="0" fontAlgn="ctr"/>
                      <a:r>
                        <a:rPr lang="en-US" sz="1000" b="1" i="0" u="none" strike="noStrike" dirty="0">
                          <a:solidFill>
                            <a:srgbClr val="FFFFFF"/>
                          </a:solidFill>
                          <a:effectLst/>
                          <a:latin typeface="Calibri" panose="020F0502020204030204" pitchFamily="34" charset="0"/>
                          <a:cs typeface="Calibri" panose="020F0502020204030204" pitchFamily="34" charset="0"/>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Calibri" panose="020F0502020204030204" pitchFamily="34" charset="0"/>
                        </a:rPr>
                        <a:t>Operation Efficiency -Incident reduction till YTD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Calibri" panose="020F0502020204030204" pitchFamily="34" charset="0"/>
                        </a:rPr>
                        <a:t>Effort savings till YTD </a:t>
                      </a:r>
                      <a:br>
                        <a:rPr lang="en-US" sz="1000" b="1" i="0" u="none" strike="noStrike" dirty="0">
                          <a:solidFill>
                            <a:srgbClr val="FFFFFF"/>
                          </a:solidFill>
                          <a:effectLst/>
                          <a:latin typeface="Calibri" panose="020F0502020204030204" pitchFamily="34" charset="0"/>
                          <a:cs typeface="Calibri" panose="020F0502020204030204" pitchFamily="34" charset="0"/>
                        </a:rPr>
                      </a:br>
                      <a:r>
                        <a:rPr lang="en-US" sz="1000" b="1" i="0" u="none" strike="noStrike" dirty="0">
                          <a:solidFill>
                            <a:srgbClr val="FFFFFF"/>
                          </a:solidFill>
                          <a:effectLst/>
                          <a:latin typeface="Calibri" panose="020F0502020204030204" pitchFamily="34" charset="0"/>
                          <a:cs typeface="Calibri" panose="020F0502020204030204" pitchFamily="34" charset="0"/>
                        </a:rPr>
                        <a:t> (in hrs.)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10000"/>
                  </a:ext>
                </a:extLst>
              </a:tr>
              <a:tr h="296400">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Completed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3166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1924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400">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In-Progress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cs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8B32742B-0B45-410C-BF16-86E0F67B029C}"/>
              </a:ext>
            </a:extLst>
          </p:cNvPr>
          <p:cNvSpPr txBox="1"/>
          <p:nvPr/>
        </p:nvSpPr>
        <p:spPr>
          <a:xfrm>
            <a:off x="380670" y="5785893"/>
            <a:ext cx="3997263" cy="138499"/>
          </a:xfrm>
          <a:prstGeom prst="rect">
            <a:avLst/>
          </a:prstGeom>
        </p:spPr>
        <p:txBody>
          <a:bodyPr wrap="square" lIns="0" tIns="0" rIns="0" bIns="0" rtlCol="0">
            <a:spAutoFit/>
          </a:bodyPr>
          <a:lstStyle/>
          <a:p>
            <a:pPr defTabSz="609585"/>
            <a:r>
              <a:rPr lang="en-US" sz="900" dirty="0">
                <a:solidFill>
                  <a:srgbClr val="000000"/>
                </a:solidFill>
                <a:latin typeface="Calibri" panose="020F0502020204030204" pitchFamily="34" charset="0"/>
                <a:cs typeface="Calibri" panose="020F0502020204030204" pitchFamily="34" charset="0"/>
              </a:rPr>
              <a:t>Note: ETA will be revised based on the daily incidents influx</a:t>
            </a:r>
          </a:p>
        </p:txBody>
      </p:sp>
      <p:graphicFrame>
        <p:nvGraphicFramePr>
          <p:cNvPr id="7" name="Table 6"/>
          <p:cNvGraphicFramePr>
            <a:graphicFrameLocks noGrp="1"/>
          </p:cNvGraphicFramePr>
          <p:nvPr/>
        </p:nvGraphicFramePr>
        <p:xfrm>
          <a:off x="6488075" y="2185544"/>
          <a:ext cx="5312489" cy="820464"/>
        </p:xfrm>
        <a:graphic>
          <a:graphicData uri="http://schemas.openxmlformats.org/drawingml/2006/table">
            <a:tbl>
              <a:tblPr/>
              <a:tblGrid>
                <a:gridCol w="955054">
                  <a:extLst>
                    <a:ext uri="{9D8B030D-6E8A-4147-A177-3AD203B41FA5}">
                      <a16:colId xmlns:a16="http://schemas.microsoft.com/office/drawing/2014/main" val="2919948915"/>
                    </a:ext>
                  </a:extLst>
                </a:gridCol>
                <a:gridCol w="2407533">
                  <a:extLst>
                    <a:ext uri="{9D8B030D-6E8A-4147-A177-3AD203B41FA5}">
                      <a16:colId xmlns:a16="http://schemas.microsoft.com/office/drawing/2014/main" val="2956720733"/>
                    </a:ext>
                  </a:extLst>
                </a:gridCol>
                <a:gridCol w="1949902">
                  <a:extLst>
                    <a:ext uri="{9D8B030D-6E8A-4147-A177-3AD203B41FA5}">
                      <a16:colId xmlns:a16="http://schemas.microsoft.com/office/drawing/2014/main" val="1012437258"/>
                    </a:ext>
                  </a:extLst>
                </a:gridCol>
              </a:tblGrid>
              <a:tr h="184150">
                <a:tc gridSpan="3">
                  <a:txBody>
                    <a:bodyPr/>
                    <a:lstStyle/>
                    <a:p>
                      <a:pPr algn="ctr" rtl="0" fontAlgn="ctr"/>
                      <a:r>
                        <a:rPr lang="en-US" sz="1100" b="1" i="0" u="none" strike="noStrike" dirty="0">
                          <a:solidFill>
                            <a:srgbClr val="FFFFFF"/>
                          </a:solidFill>
                          <a:effectLst/>
                          <a:latin typeface="Calibri" panose="020F0502020204030204" pitchFamily="34" charset="0"/>
                        </a:rPr>
                        <a:t>Completed in March’21</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31869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2636094"/>
                  </a:ext>
                </a:extLst>
              </a:tr>
              <a:tr h="452164">
                <a:tc>
                  <a:txBody>
                    <a:bodyPr/>
                    <a:lstStyle/>
                    <a:p>
                      <a:pPr algn="ctr" rtl="0" fontAlgn="ctr"/>
                      <a:r>
                        <a:rPr lang="en-US" sz="1100" b="1" i="0" u="none" strike="noStrike" dirty="0">
                          <a:solidFill>
                            <a:srgbClr val="FFFFFF"/>
                          </a:solidFill>
                          <a:effectLst/>
                          <a:latin typeface="Calibri" panose="020F0502020204030204" pitchFamily="34" charset="0"/>
                        </a:rPr>
                        <a:t>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100" b="1" i="0" u="none" strike="noStrike" dirty="0">
                          <a:solidFill>
                            <a:srgbClr val="FFFFFF"/>
                          </a:solidFill>
                          <a:effectLst/>
                          <a:latin typeface="Calibri" panose="020F0502020204030204" pitchFamily="34" charset="0"/>
                        </a:rPr>
                        <a:t>Incident reduction till YTD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1100" b="1" i="0" u="none" strike="noStrike" dirty="0">
                          <a:solidFill>
                            <a:srgbClr val="FFFFFF"/>
                          </a:solidFill>
                          <a:effectLst/>
                          <a:latin typeface="Calibri" panose="020F0502020204030204" pitchFamily="34" charset="0"/>
                        </a:rPr>
                        <a:t>Effort savings till YTD  </a:t>
                      </a:r>
                    </a:p>
                    <a:p>
                      <a:pPr algn="ctr" rtl="0" fontAlgn="ctr"/>
                      <a:r>
                        <a:rPr lang="en-US" sz="1100" b="1" i="0" u="none" strike="noStrike" dirty="0">
                          <a:solidFill>
                            <a:srgbClr val="FFFFFF"/>
                          </a:solidFill>
                          <a:effectLst/>
                          <a:latin typeface="Calibri" panose="020F0502020204030204" pitchFamily="34" charset="0"/>
                        </a:rPr>
                        <a:t> (in hrs.)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2922125699"/>
                  </a:ext>
                </a:extLst>
              </a:tr>
              <a:tr h="184150">
                <a:tc>
                  <a:txBody>
                    <a:bodyPr/>
                    <a:lstStyle/>
                    <a:p>
                      <a:pPr algn="ctr" fontAlgn="b"/>
                      <a:r>
                        <a:rPr lang="en-US" sz="1100" b="0" i="0" u="none" strike="noStrike" dirty="0">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805.6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055167"/>
                  </a:ext>
                </a:extLst>
              </a:tr>
            </a:tbl>
          </a:graphicData>
        </a:graphic>
      </p:graphicFrame>
      <p:sp>
        <p:nvSpPr>
          <p:cNvPr id="9" name="Slide Number Placeholder 8"/>
          <p:cNvSpPr>
            <a:spLocks noGrp="1"/>
          </p:cNvSpPr>
          <p:nvPr>
            <p:ph type="sldNum" sz="quarter" idx="12"/>
          </p:nvPr>
        </p:nvSpPr>
        <p:spPr>
          <a:xfrm>
            <a:off x="508000" y="6400800"/>
            <a:ext cx="304800" cy="207264"/>
          </a:xfrm>
        </p:spPr>
        <p:txBody>
          <a:bodyPr/>
          <a:lstStyle/>
          <a:p>
            <a:fld id="{2EFEF571-C9B4-4D92-A7F7-315B894862A8}" type="slidenum">
              <a:rPr lang="en-US" smtClean="0">
                <a:solidFill>
                  <a:srgbClr val="00B140"/>
                </a:solidFill>
              </a:rPr>
              <a:pPr/>
              <a:t>7</a:t>
            </a:fld>
            <a:endParaRPr lang="en-US" dirty="0">
              <a:solidFill>
                <a:srgbClr val="00B140"/>
              </a:solidFill>
            </a:endParaRPr>
          </a:p>
        </p:txBody>
      </p:sp>
      <p:graphicFrame>
        <p:nvGraphicFramePr>
          <p:cNvPr id="11" name="Table 10"/>
          <p:cNvGraphicFramePr>
            <a:graphicFrameLocks noGrp="1"/>
          </p:cNvGraphicFramePr>
          <p:nvPr/>
        </p:nvGraphicFramePr>
        <p:xfrm>
          <a:off x="368175" y="3558789"/>
          <a:ext cx="11265408" cy="2225856"/>
        </p:xfrm>
        <a:graphic>
          <a:graphicData uri="http://schemas.openxmlformats.org/drawingml/2006/table">
            <a:tbl>
              <a:tblPr/>
              <a:tblGrid>
                <a:gridCol w="258295">
                  <a:extLst>
                    <a:ext uri="{9D8B030D-6E8A-4147-A177-3AD203B41FA5}">
                      <a16:colId xmlns:a16="http://schemas.microsoft.com/office/drawing/2014/main" val="564285113"/>
                    </a:ext>
                  </a:extLst>
                </a:gridCol>
                <a:gridCol w="1110319">
                  <a:extLst>
                    <a:ext uri="{9D8B030D-6E8A-4147-A177-3AD203B41FA5}">
                      <a16:colId xmlns:a16="http://schemas.microsoft.com/office/drawing/2014/main" val="3174049682"/>
                    </a:ext>
                  </a:extLst>
                </a:gridCol>
                <a:gridCol w="6838122">
                  <a:extLst>
                    <a:ext uri="{9D8B030D-6E8A-4147-A177-3AD203B41FA5}">
                      <a16:colId xmlns:a16="http://schemas.microsoft.com/office/drawing/2014/main" val="1522866154"/>
                    </a:ext>
                  </a:extLst>
                </a:gridCol>
                <a:gridCol w="1240404">
                  <a:extLst>
                    <a:ext uri="{9D8B030D-6E8A-4147-A177-3AD203B41FA5}">
                      <a16:colId xmlns:a16="http://schemas.microsoft.com/office/drawing/2014/main" val="188801459"/>
                    </a:ext>
                  </a:extLst>
                </a:gridCol>
                <a:gridCol w="1022773">
                  <a:extLst>
                    <a:ext uri="{9D8B030D-6E8A-4147-A177-3AD203B41FA5}">
                      <a16:colId xmlns:a16="http://schemas.microsoft.com/office/drawing/2014/main" val="3008404590"/>
                    </a:ext>
                  </a:extLst>
                </a:gridCol>
                <a:gridCol w="795495">
                  <a:extLst>
                    <a:ext uri="{9D8B030D-6E8A-4147-A177-3AD203B41FA5}">
                      <a16:colId xmlns:a16="http://schemas.microsoft.com/office/drawing/2014/main" val="3470488645"/>
                    </a:ext>
                  </a:extLst>
                </a:gridCol>
              </a:tblGrid>
              <a:tr h="298911">
                <a:tc>
                  <a:txBody>
                    <a:bodyPr/>
                    <a:lstStyle/>
                    <a:p>
                      <a:pPr algn="ctr" rtl="0" fontAlgn="ctr"/>
                      <a:r>
                        <a:rPr lang="en-US" sz="900" b="1" i="0" u="none" strike="noStrike">
                          <a:solidFill>
                            <a:srgbClr val="FFFFFF"/>
                          </a:solidFill>
                          <a:effectLst/>
                          <a:latin typeface="Calibri" panose="020F0502020204030204" pitchFamily="34" charset="0"/>
                        </a:rPr>
                        <a:t>S.No</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900" b="1" i="0" u="none" strike="noStrike" dirty="0">
                          <a:solidFill>
                            <a:srgbClr val="FFFFFF"/>
                          </a:solidFill>
                          <a:effectLst/>
                          <a:latin typeface="Calibri" panose="020F0502020204030204" pitchFamily="34" charset="0"/>
                        </a:rPr>
                        <a:t>Title</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900" b="1" i="0" u="none" strike="noStrike">
                          <a:solidFill>
                            <a:srgbClr val="FFFFFF"/>
                          </a:solidFill>
                          <a:effectLst/>
                          <a:latin typeface="Calibri" panose="020F0502020204030204" pitchFamily="34" charset="0"/>
                        </a:rPr>
                        <a:t>Details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900" b="1" i="0" u="none" strike="noStrike" dirty="0">
                          <a:solidFill>
                            <a:srgbClr val="FFFFFF"/>
                          </a:solidFill>
                          <a:effectLst/>
                          <a:latin typeface="Calibri" panose="020F0502020204030204" pitchFamily="34" charset="0"/>
                        </a:rPr>
                        <a:t>Benefit</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900" b="1" i="0" u="none" strike="noStrike">
                          <a:solidFill>
                            <a:srgbClr val="FFFFFF"/>
                          </a:solidFill>
                          <a:effectLst/>
                          <a:latin typeface="Calibri" panose="020F0502020204030204" pitchFamily="34" charset="0"/>
                        </a:rPr>
                        <a:t>Ancticipated Ticket savings per month </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tc>
                  <a:txBody>
                    <a:bodyPr/>
                    <a:lstStyle/>
                    <a:p>
                      <a:pPr algn="ctr" rtl="0" fontAlgn="ctr"/>
                      <a:r>
                        <a:rPr lang="en-US" sz="900" b="1" i="0" u="none" strike="noStrike">
                          <a:solidFill>
                            <a:srgbClr val="FFFFFF"/>
                          </a:solidFill>
                          <a:effectLst/>
                          <a:latin typeface="Calibri" panose="020F0502020204030204" pitchFamily="34" charset="0"/>
                        </a:rPr>
                        <a:t>ETA</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69B"/>
                    </a:solidFill>
                  </a:tcPr>
                </a:tc>
                <a:extLst>
                  <a:ext uri="{0D108BD9-81ED-4DB2-BD59-A6C34878D82A}">
                    <a16:rowId xmlns:a16="http://schemas.microsoft.com/office/drawing/2014/main" val="4163154737"/>
                  </a:ext>
                </a:extLst>
              </a:tr>
              <a:tr h="331399">
                <a:tc>
                  <a:txBody>
                    <a:bodyPr/>
                    <a:lstStyle/>
                    <a:p>
                      <a:pPr algn="ctr" rtl="0" fontAlgn="ctr"/>
                      <a:r>
                        <a:rPr lang="en-US" sz="1000" b="0" i="0" u="none" strike="noStrike" dirty="0">
                          <a:solidFill>
                            <a:srgbClr val="000000"/>
                          </a:solidFill>
                          <a:effectLst/>
                          <a:latin typeface="Calibri" panose="020F0502020204030204" pitchFamily="34" charset="0"/>
                        </a:rPr>
                        <a:t>1</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MF Failures –</a:t>
                      </a:r>
                      <a:r>
                        <a:rPr lang="en-US" sz="1000" b="0" i="0" u="none" strike="noStrike" baseline="0" dirty="0">
                          <a:solidFill>
                            <a:srgbClr val="000000"/>
                          </a:solidFill>
                          <a:effectLst/>
                          <a:latin typeface="Calibri" panose="020F0502020204030204" pitchFamily="34" charset="0"/>
                        </a:rPr>
                        <a:t> S0C4</a:t>
                      </a:r>
                      <a:endParaRPr lang="en-US" sz="1000" b="0" i="0" u="none" strike="noStrike" dirty="0">
                        <a:solidFill>
                          <a:srgbClr val="000000"/>
                        </a:solidFill>
                        <a:effectLst/>
                        <a:latin typeface="Calibri" panose="020F0502020204030204" pitchFamily="34" charset="0"/>
                      </a:endParaRP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000" dirty="0">
                          <a:solidFill>
                            <a:srgbClr val="000000"/>
                          </a:solidFill>
                          <a:latin typeface="Calibri" panose="020F0502020204030204" pitchFamily="34" charset="0"/>
                          <a:cs typeface="Calibri" panose="020F0502020204030204" pitchFamily="34" charset="0"/>
                        </a:rPr>
                        <a:t>There are multiple MF jobs are failing due to S0C4 due to memory issue  Error post maintenance in MF, We have added region parameter as a workaround to avoid failures. We are working with Tech team for permanent fix.</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Ticket &amp; Effort savings</a:t>
                      </a:r>
                    </a:p>
                    <a:p>
                      <a:pPr algn="l" rtl="0" fontAlgn="ctr"/>
                      <a:endParaRPr lang="en-US" sz="1000" b="0" i="0" u="none" strike="noStrike" dirty="0">
                        <a:solidFill>
                          <a:srgbClr val="000000"/>
                        </a:solidFill>
                        <a:effectLst/>
                        <a:latin typeface="Calibri" panose="020F0502020204030204" pitchFamily="34" charset="0"/>
                      </a:endParaRP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100</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TBD</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6103964"/>
                  </a:ext>
                </a:extLst>
              </a:tr>
              <a:tr h="331399">
                <a:tc>
                  <a:txBody>
                    <a:bodyPr/>
                    <a:lstStyle/>
                    <a:p>
                      <a:pPr algn="ctr" rtl="0" fontAlgn="ctr"/>
                      <a:r>
                        <a:rPr lang="en-US" sz="1000" b="0" i="0" u="none" strike="noStrike" dirty="0">
                          <a:solidFill>
                            <a:srgbClr val="000000"/>
                          </a:solidFill>
                          <a:effectLst/>
                          <a:latin typeface="Calibri" panose="020F0502020204030204" pitchFamily="34" charset="0"/>
                        </a:rPr>
                        <a:t>2</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EC028DFT</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This job fails frequently due to input file not generated by the upstream system (CVS.COM). Working closely with them to fix the Scheduler </a:t>
                      </a:r>
                      <a:r>
                        <a:rPr lang="en-US" sz="1000" b="0" i="0" u="none" strike="noStrike" dirty="0" err="1">
                          <a:solidFill>
                            <a:srgbClr val="000000"/>
                          </a:solidFill>
                          <a:effectLst/>
                          <a:latin typeface="Calibri" panose="020F0502020204030204" pitchFamily="34" charset="0"/>
                        </a:rPr>
                        <a:t>EcsFile</a:t>
                      </a:r>
                      <a:r>
                        <a:rPr lang="en-US" sz="1000" b="0" i="0" u="none" strike="noStrike" dirty="0">
                          <a:solidFill>
                            <a:srgbClr val="000000"/>
                          </a:solidFill>
                          <a:effectLst/>
                          <a:latin typeface="Calibri" panose="020F0502020204030204" pitchFamily="34" charset="0"/>
                        </a:rPr>
                        <a:t> Generator </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Ticket &amp; Effort savings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8</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Q2 2021</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776456"/>
                  </a:ext>
                </a:extLst>
              </a:tr>
              <a:tr h="331399">
                <a:tc>
                  <a:txBody>
                    <a:bodyPr/>
                    <a:lstStyle/>
                    <a:p>
                      <a:pPr algn="ctr" rtl="0" fontAlgn="ctr"/>
                      <a:r>
                        <a:rPr lang="en-US" sz="1000" b="0" i="0" u="none" strike="noStrike" dirty="0">
                          <a:solidFill>
                            <a:srgbClr val="000000"/>
                          </a:solidFill>
                          <a:effectLst/>
                          <a:latin typeface="Calibri" panose="020F0502020204030204" pitchFamily="34" charset="0"/>
                        </a:rPr>
                        <a:t>3</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PBM</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Multiple job failures due to "Too many bad authentication attempts”. Restart goes successfully. Working with App/Basis team on fixing it permanently</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Ticket &amp; Effort savings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15</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Q2 2021</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4970295"/>
                  </a:ext>
                </a:extLst>
              </a:tr>
              <a:tr h="203902">
                <a:tc>
                  <a:txBody>
                    <a:bodyPr/>
                    <a:lstStyle/>
                    <a:p>
                      <a:pPr algn="ctr" rtl="0" fontAlgn="ctr"/>
                      <a:r>
                        <a:rPr lang="en-US" sz="1000" b="0" i="0" u="none" strike="noStrike" dirty="0">
                          <a:solidFill>
                            <a:srgbClr val="000000"/>
                          </a:solidFill>
                          <a:effectLst/>
                          <a:latin typeface="Calibri" panose="020F0502020204030204" pitchFamily="34" charset="0"/>
                        </a:rPr>
                        <a:t>4</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PBM</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Calibri" panose="020F0502020204030204" pitchFamily="34" charset="0"/>
                          <a:ea typeface="+mn-ea"/>
                          <a:cs typeface="+mn-cs"/>
                        </a:rPr>
                        <a:t>Multiple ZBIRFAX* jobs failing due to error out of balance invoice ("line does not foot"). </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Ticket &amp; Effort savings</a:t>
                      </a:r>
                    </a:p>
                    <a:p>
                      <a:pPr algn="l" rtl="0" fontAlgn="ctr"/>
                      <a:endParaRPr lang="en-US" sz="1000" b="0" i="0" u="none" strike="noStrike" dirty="0">
                        <a:solidFill>
                          <a:srgbClr val="000000"/>
                        </a:solidFill>
                        <a:effectLst/>
                        <a:latin typeface="Calibri" panose="020F0502020204030204" pitchFamily="34" charset="0"/>
                      </a:endParaRP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5</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Q3</a:t>
                      </a:r>
                      <a:r>
                        <a:rPr lang="en-US" sz="1000" b="0" i="0" u="none" strike="noStrike" baseline="0" dirty="0">
                          <a:solidFill>
                            <a:srgbClr val="000000"/>
                          </a:solidFill>
                          <a:effectLst/>
                          <a:latin typeface="Calibri" panose="020F0502020204030204" pitchFamily="34" charset="0"/>
                        </a:rPr>
                        <a:t> 2021</a:t>
                      </a:r>
                      <a:endParaRPr lang="en-US" sz="1000" b="0" i="0" u="none" strike="noStrike" dirty="0">
                        <a:solidFill>
                          <a:srgbClr val="000000"/>
                        </a:solidFill>
                        <a:effectLst/>
                        <a:latin typeface="Calibri" panose="020F0502020204030204" pitchFamily="34" charset="0"/>
                      </a:endParaRP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753354"/>
                  </a:ext>
                </a:extLst>
              </a:tr>
              <a:tr h="258225">
                <a:tc>
                  <a:txBody>
                    <a:bodyPr/>
                    <a:lstStyle/>
                    <a:p>
                      <a:pPr algn="ctr" rtl="0" fontAlgn="ctr"/>
                      <a:r>
                        <a:rPr lang="en-US" sz="1000" b="0" i="0" u="none" strike="noStrike" dirty="0">
                          <a:solidFill>
                            <a:srgbClr val="000000"/>
                          </a:solidFill>
                          <a:effectLst/>
                          <a:latin typeface="Calibri" panose="020F0502020204030204" pitchFamily="34" charset="0"/>
                        </a:rPr>
                        <a:t>5</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Retail SAP jobs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err="1">
                          <a:solidFill>
                            <a:srgbClr val="000000"/>
                          </a:solidFill>
                          <a:effectLst/>
                          <a:latin typeface="Calibri" panose="020F0502020204030204" pitchFamily="34" charset="0"/>
                        </a:rPr>
                        <a:t>zb</a:t>
                      </a:r>
                      <a:r>
                        <a:rPr lang="en-US" sz="1000" b="0" i="0" u="none" strike="noStrike" dirty="0">
                          <a:solidFill>
                            <a:srgbClr val="000000"/>
                          </a:solidFill>
                          <a:effectLst/>
                          <a:latin typeface="Calibri" panose="020F0502020204030204" pitchFamily="34" charset="0"/>
                        </a:rPr>
                        <a:t>* and </a:t>
                      </a:r>
                      <a:r>
                        <a:rPr lang="en-US" sz="1000" b="0" i="0" u="none" strike="noStrike" dirty="0" err="1">
                          <a:solidFill>
                            <a:srgbClr val="000000"/>
                          </a:solidFill>
                          <a:effectLst/>
                          <a:latin typeface="Calibri" panose="020F0502020204030204" pitchFamily="34" charset="0"/>
                        </a:rPr>
                        <a:t>ze</a:t>
                      </a:r>
                      <a:r>
                        <a:rPr lang="en-US" sz="1000" b="0" i="0" u="none" strike="noStrike" dirty="0">
                          <a:solidFill>
                            <a:srgbClr val="000000"/>
                          </a:solidFill>
                          <a:effectLst/>
                          <a:latin typeface="Calibri" panose="020F0502020204030204" pitchFamily="34" charset="0"/>
                        </a:rPr>
                        <a:t>* Job failures – Connection issue between Control-M and SAP. Working with Basis team to fix it permanently.</a:t>
                      </a:r>
                    </a:p>
                    <a:p>
                      <a:pPr algn="l" rtl="0" fontAlgn="ctr"/>
                      <a:r>
                        <a:rPr lang="en-US" sz="1000" b="0" i="0" u="none" strike="noStrike" dirty="0">
                          <a:solidFill>
                            <a:srgbClr val="000000"/>
                          </a:solidFill>
                          <a:effectLst/>
                          <a:latin typeface="Calibri" panose="020F0502020204030204" pitchFamily="34" charset="0"/>
                        </a:rPr>
                        <a:t> Control-M settings has been done to have</a:t>
                      </a:r>
                      <a:r>
                        <a:rPr lang="en-US" sz="1000" b="0" i="0" u="none" strike="noStrike" baseline="0" dirty="0">
                          <a:solidFill>
                            <a:srgbClr val="000000"/>
                          </a:solidFill>
                          <a:effectLst/>
                          <a:latin typeface="Calibri" panose="020F0502020204030204" pitchFamily="34" charset="0"/>
                        </a:rPr>
                        <a:t> proper load balancing. Control-M agent upgrade on SAP servers is planned this year.</a:t>
                      </a:r>
                      <a:endParaRPr lang="en-US" sz="1000" b="0" i="0" u="none" strike="noStrike" dirty="0">
                        <a:solidFill>
                          <a:srgbClr val="000000"/>
                        </a:solidFill>
                        <a:effectLst/>
                        <a:latin typeface="Calibri" panose="020F0502020204030204" pitchFamily="34" charset="0"/>
                      </a:endParaRP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Ticket &amp; Effort savings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10</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Q3 2021</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154323"/>
                  </a:ext>
                </a:extLst>
              </a:tr>
              <a:tr h="258225">
                <a:tc>
                  <a:txBody>
                    <a:bodyPr/>
                    <a:lstStyle/>
                    <a:p>
                      <a:pPr algn="ctr" rtl="0" fontAlgn="ctr"/>
                      <a:r>
                        <a:rPr lang="en-US" sz="1000" b="0" i="0" u="none" strike="noStrike" dirty="0">
                          <a:solidFill>
                            <a:srgbClr val="000000"/>
                          </a:solidFill>
                          <a:effectLst/>
                          <a:latin typeface="Calibri" panose="020F0502020204030204" pitchFamily="34" charset="0"/>
                        </a:rPr>
                        <a:t>6</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Year End Job failures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Calibri" panose="020F0502020204030204" pitchFamily="34" charset="0"/>
                        </a:rPr>
                        <a:t> Multiple jobs failing during the year end due to less</a:t>
                      </a:r>
                      <a:r>
                        <a:rPr lang="en-US" sz="1000" b="0" i="0" u="none" strike="noStrike" baseline="0" dirty="0">
                          <a:solidFill>
                            <a:srgbClr val="000000"/>
                          </a:solidFill>
                          <a:effectLst/>
                          <a:latin typeface="Calibri" panose="020F0502020204030204" pitchFamily="34" charset="0"/>
                        </a:rPr>
                        <a:t> data volume, empty files and Production control errors.</a:t>
                      </a:r>
                    </a:p>
                    <a:p>
                      <a:pPr algn="l" rtl="0" fontAlgn="ctr"/>
                      <a:r>
                        <a:rPr lang="en-US" sz="1000" b="0" i="0" u="none" strike="noStrike" baseline="0" dirty="0">
                          <a:solidFill>
                            <a:srgbClr val="000000"/>
                          </a:solidFill>
                          <a:effectLst/>
                          <a:latin typeface="Calibri" panose="020F0502020204030204" pitchFamily="34" charset="0"/>
                        </a:rPr>
                        <a:t> Working on fixing this permanently. </a:t>
                      </a:r>
                      <a:endParaRPr lang="en-US" sz="1000" b="0" i="0" u="none" strike="noStrike" dirty="0">
                        <a:solidFill>
                          <a:srgbClr val="000000"/>
                        </a:solidFill>
                        <a:effectLst/>
                        <a:latin typeface="Calibri" panose="020F0502020204030204" pitchFamily="34" charset="0"/>
                      </a:endParaRP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Ticket &amp; Effort savings</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10</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Q2 2021</a:t>
                      </a:r>
                    </a:p>
                  </a:txBody>
                  <a:tcPr marL="6116" marR="6116" marT="61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52851"/>
                  </a:ext>
                </a:extLst>
              </a:tr>
            </a:tbl>
          </a:graphicData>
        </a:graphic>
      </p:graphicFrame>
    </p:spTree>
    <p:extLst>
      <p:ext uri="{BB962C8B-B14F-4D97-AF65-F5344CB8AC3E}">
        <p14:creationId xmlns:p14="http://schemas.microsoft.com/office/powerpoint/2010/main" val="33202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968" y="236195"/>
            <a:ext cx="11180064" cy="518160"/>
          </a:xfrm>
        </p:spPr>
        <p:txBody>
          <a:bodyPr>
            <a:normAutofit/>
          </a:bodyPr>
          <a:lstStyle/>
          <a:p>
            <a:pPr algn="ctr"/>
            <a:r>
              <a:rPr lang="en-US" sz="2800" dirty="0">
                <a:latin typeface="Calibri" panose="020F0502020204030204" pitchFamily="34" charset="0"/>
                <a:cs typeface="Calibri" panose="020F0502020204030204" pitchFamily="34" charset="0"/>
              </a:rPr>
              <a:t>Key in-progress Discretionary Tasks</a:t>
            </a:r>
            <a:endParaRPr lang="en-US" sz="2800" i="1"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nvGraphicFramePr>
        <p:xfrm>
          <a:off x="505968" y="676567"/>
          <a:ext cx="11361566" cy="5218216"/>
        </p:xfrm>
        <a:graphic>
          <a:graphicData uri="http://schemas.openxmlformats.org/drawingml/2006/table">
            <a:tbl>
              <a:tblPr firstRow="1" bandRow="1">
                <a:tableStyleId>{8EC20E35-A176-4012-BC5E-935CFFF8708E}</a:tableStyleId>
              </a:tblPr>
              <a:tblGrid>
                <a:gridCol w="5727684">
                  <a:extLst>
                    <a:ext uri="{9D8B030D-6E8A-4147-A177-3AD203B41FA5}">
                      <a16:colId xmlns:a16="http://schemas.microsoft.com/office/drawing/2014/main" val="2983728975"/>
                    </a:ext>
                  </a:extLst>
                </a:gridCol>
                <a:gridCol w="2110706">
                  <a:extLst>
                    <a:ext uri="{9D8B030D-6E8A-4147-A177-3AD203B41FA5}">
                      <a16:colId xmlns:a16="http://schemas.microsoft.com/office/drawing/2014/main" val="3854080041"/>
                    </a:ext>
                  </a:extLst>
                </a:gridCol>
                <a:gridCol w="1154688">
                  <a:extLst>
                    <a:ext uri="{9D8B030D-6E8A-4147-A177-3AD203B41FA5}">
                      <a16:colId xmlns:a16="http://schemas.microsoft.com/office/drawing/2014/main" val="318701769"/>
                    </a:ext>
                  </a:extLst>
                </a:gridCol>
                <a:gridCol w="1184244">
                  <a:extLst>
                    <a:ext uri="{9D8B030D-6E8A-4147-A177-3AD203B41FA5}">
                      <a16:colId xmlns:a16="http://schemas.microsoft.com/office/drawing/2014/main" val="3217102875"/>
                    </a:ext>
                  </a:extLst>
                </a:gridCol>
                <a:gridCol w="1184244">
                  <a:extLst>
                    <a:ext uri="{9D8B030D-6E8A-4147-A177-3AD203B41FA5}">
                      <a16:colId xmlns:a16="http://schemas.microsoft.com/office/drawing/2014/main" val="1435703223"/>
                    </a:ext>
                  </a:extLst>
                </a:gridCol>
              </a:tblGrid>
              <a:tr h="290480">
                <a:tc>
                  <a:txBody>
                    <a:bodyPr/>
                    <a:lstStyle/>
                    <a:p>
                      <a:pPr algn="ctr"/>
                      <a:r>
                        <a:rPr lang="en-US" sz="1400" dirty="0"/>
                        <a:t>Details</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mn-lt"/>
                          <a:cs typeface="+mn-cs"/>
                        </a:rPr>
                        <a:t>Status</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Owner</a:t>
                      </a:r>
                    </a:p>
                  </a:txBody>
                  <a:tcPr/>
                </a:tc>
                <a:tc>
                  <a:txBody>
                    <a:bodyPr/>
                    <a:lstStyle/>
                    <a:p>
                      <a:pPr algn="ctr"/>
                      <a:r>
                        <a:rPr lang="en-US" sz="1400" dirty="0">
                          <a:latin typeface="Calibri" panose="020F0502020204030204" pitchFamily="34" charset="0"/>
                          <a:cs typeface="Calibri" panose="020F0502020204030204" pitchFamily="34" charset="0"/>
                        </a:rPr>
                        <a:t>Start Date</a:t>
                      </a:r>
                    </a:p>
                  </a:txBody>
                  <a:tcPr/>
                </a:tc>
                <a:tc>
                  <a:txBody>
                    <a:bodyPr/>
                    <a:lstStyle/>
                    <a:p>
                      <a:pPr algn="ctr"/>
                      <a:r>
                        <a:rPr lang="en-US" sz="1400" dirty="0"/>
                        <a:t>ETA</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3294090"/>
                  </a:ext>
                </a:extLst>
              </a:tr>
              <a:tr h="290480">
                <a:tc>
                  <a:txBody>
                    <a:bodyPr/>
                    <a:lstStyle/>
                    <a:p>
                      <a:r>
                        <a:rPr lang="en-US" sz="1400" dirty="0">
                          <a:latin typeface="Calibri" panose="020F0502020204030204" pitchFamily="34" charset="0"/>
                          <a:cs typeface="Calibri" panose="020F0502020204030204" pitchFamily="34" charset="0"/>
                        </a:rPr>
                        <a:t>Tower email automation</a:t>
                      </a:r>
                    </a:p>
                  </a:txBody>
                  <a:tcPr/>
                </a:tc>
                <a:tc>
                  <a:txBody>
                    <a:bodyPr/>
                    <a:lstStyle/>
                    <a:p>
                      <a:pPr algn="ctr"/>
                      <a:r>
                        <a:rPr lang="en-US" sz="1400" dirty="0">
                          <a:latin typeface="Calibri" panose="020F0502020204030204" pitchFamily="34" charset="0"/>
                          <a:cs typeface="Calibri" panose="020F0502020204030204" pitchFamily="34" charset="0"/>
                        </a:rPr>
                        <a:t>Production Ready</a:t>
                      </a:r>
                    </a:p>
                  </a:txBody>
                  <a:tcPr/>
                </a:tc>
                <a:tc>
                  <a:txBody>
                    <a:bodyPr/>
                    <a:lstStyle/>
                    <a:p>
                      <a:pPr algn="ct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1-Mar-20</a:t>
                      </a:r>
                    </a:p>
                  </a:txBody>
                  <a:tcPr/>
                </a:tc>
                <a:tc>
                  <a:txBody>
                    <a:bodyPr/>
                    <a:lstStyle/>
                    <a:p>
                      <a:pPr algn="ctr"/>
                      <a:r>
                        <a:rPr lang="en-US" sz="1400" dirty="0">
                          <a:latin typeface="Calibri" panose="020F0502020204030204" pitchFamily="34" charset="0"/>
                          <a:cs typeface="Calibri" panose="020F0502020204030204" pitchFamily="34" charset="0"/>
                        </a:rPr>
                        <a:t>Q2 2021</a:t>
                      </a:r>
                    </a:p>
                  </a:txBody>
                  <a:tcPr/>
                </a:tc>
                <a:extLst>
                  <a:ext uri="{0D108BD9-81ED-4DB2-BD59-A6C34878D82A}">
                    <a16:rowId xmlns:a16="http://schemas.microsoft.com/office/drawing/2014/main" val="1175020021"/>
                  </a:ext>
                </a:extLst>
              </a:tr>
              <a:tr h="480745">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Creating an utility to find the</a:t>
                      </a:r>
                      <a:r>
                        <a:rPr lang="en-US" sz="1400" kern="1200" baseline="0" dirty="0">
                          <a:solidFill>
                            <a:schemeClr val="dk1"/>
                          </a:solidFill>
                          <a:latin typeface="Calibri" panose="020F0502020204030204" pitchFamily="34" charset="0"/>
                          <a:ea typeface="+mn-ea"/>
                          <a:cs typeface="Calibri" panose="020F0502020204030204" pitchFamily="34" charset="0"/>
                        </a:rPr>
                        <a:t> active jobs (To identify the jobs added/decommissioned)</a:t>
                      </a:r>
                      <a:endParaRPr lang="en-US" sz="14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Calibri" panose="020F0502020204030204" pitchFamily="34" charset="0"/>
                          <a:ea typeface="+mn-ea"/>
                          <a:cs typeface="Calibri" panose="020F0502020204030204" pitchFamily="34" charset="0"/>
                        </a:rPr>
                        <a:t>Coding</a:t>
                      </a:r>
                    </a:p>
                  </a:txBody>
                  <a:tcPr/>
                </a:tc>
                <a:tc>
                  <a:txBody>
                    <a:bodyPr/>
                    <a:lstStyle/>
                    <a:p>
                      <a:pPr algn="ctr"/>
                      <a:r>
                        <a:rPr lang="en-US" sz="1400" kern="1200" dirty="0">
                          <a:solidFill>
                            <a:schemeClr val="dk1"/>
                          </a:solidFill>
                          <a:latin typeface="Calibri" panose="020F0502020204030204" pitchFamily="34" charset="0"/>
                          <a:ea typeface="+mn-ea"/>
                          <a:cs typeface="Calibri" panose="020F0502020204030204" pitchFamily="34" charset="0"/>
                        </a:rPr>
                        <a:t>Balaji</a:t>
                      </a:r>
                    </a:p>
                  </a:txBody>
                  <a:tcPr/>
                </a:tc>
                <a:tc>
                  <a:txBody>
                    <a:bodyPr/>
                    <a:lstStyle/>
                    <a:p>
                      <a:pPr algn="ctr"/>
                      <a:r>
                        <a:rPr lang="en-US" sz="1400" kern="1200" dirty="0">
                          <a:solidFill>
                            <a:schemeClr val="dk1"/>
                          </a:solidFill>
                          <a:latin typeface="Calibri" panose="020F0502020204030204" pitchFamily="34" charset="0"/>
                          <a:ea typeface="+mn-ea"/>
                          <a:cs typeface="Calibri" panose="020F0502020204030204" pitchFamily="34" charset="0"/>
                        </a:rPr>
                        <a:t>15-Feb-21</a:t>
                      </a:r>
                    </a:p>
                  </a:txBody>
                  <a:tcPr/>
                </a:tc>
                <a:tc>
                  <a:txBody>
                    <a:bodyPr/>
                    <a:lstStyle/>
                    <a:p>
                      <a:pPr algn="ctr"/>
                      <a:r>
                        <a:rPr lang="en-US" sz="1400" kern="1200" dirty="0">
                          <a:solidFill>
                            <a:schemeClr val="dk1"/>
                          </a:solidFill>
                          <a:latin typeface="Calibri" panose="020F0502020204030204" pitchFamily="34" charset="0"/>
                          <a:ea typeface="+mn-ea"/>
                          <a:cs typeface="Calibri" panose="020F0502020204030204" pitchFamily="34" charset="0"/>
                        </a:rPr>
                        <a:t>Q2 2021</a:t>
                      </a:r>
                    </a:p>
                  </a:txBody>
                  <a:tcPr/>
                </a:tc>
                <a:extLst>
                  <a:ext uri="{0D108BD9-81ED-4DB2-BD59-A6C34878D82A}">
                    <a16:rowId xmlns:a16="http://schemas.microsoft.com/office/drawing/2014/main" val="1609307390"/>
                  </a:ext>
                </a:extLst>
              </a:tr>
              <a:tr h="493816">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Programs AP054 &amp; AP029 change for table overflow issue. AP054 testing completed. AP029 is in progress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Testing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Balamurugan</a:t>
                      </a:r>
                    </a:p>
                  </a:txBody>
                  <a:tcPr/>
                </a:tc>
                <a:tc>
                  <a:txBody>
                    <a:bodyPr/>
                    <a:lstStyle/>
                    <a:p>
                      <a:pPr algn="ctr"/>
                      <a:r>
                        <a:rPr lang="en-US" sz="1400" dirty="0">
                          <a:latin typeface="Calibri" panose="020F0502020204030204" pitchFamily="34" charset="0"/>
                          <a:cs typeface="Calibri" panose="020F0502020204030204" pitchFamily="34" charset="0"/>
                        </a:rPr>
                        <a:t>27-Oct-20</a:t>
                      </a:r>
                    </a:p>
                  </a:txBody>
                  <a:tcPr/>
                </a:tc>
                <a:tc>
                  <a:txBody>
                    <a:bodyPr/>
                    <a:lstStyle/>
                    <a:p>
                      <a:pPr algn="ctr"/>
                      <a:r>
                        <a:rPr lang="en-US" sz="1400" dirty="0">
                          <a:latin typeface="Calibri" panose="020F0502020204030204" pitchFamily="34" charset="0"/>
                          <a:cs typeface="Calibri" panose="020F0502020204030204" pitchFamily="34" charset="0"/>
                        </a:rPr>
                        <a:t>Q2 2021</a:t>
                      </a:r>
                    </a:p>
                  </a:txBody>
                  <a:tcPr/>
                </a:tc>
                <a:extLst>
                  <a:ext uri="{0D108BD9-81ED-4DB2-BD59-A6C34878D82A}">
                    <a16:rowId xmlns:a16="http://schemas.microsoft.com/office/drawing/2014/main" val="2687020505"/>
                  </a:ext>
                </a:extLst>
              </a:tr>
              <a:tr h="290480">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CVS Webpage Design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Coding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15-Feb-20</a:t>
                      </a:r>
                    </a:p>
                  </a:txBody>
                  <a:tcPr/>
                </a:tc>
                <a:tc>
                  <a:txBody>
                    <a:bodyPr/>
                    <a:lstStyle/>
                    <a:p>
                      <a:pPr algn="ctr"/>
                      <a:r>
                        <a:rPr lang="en-US" sz="1400" dirty="0">
                          <a:latin typeface="Calibri" panose="020F0502020204030204" pitchFamily="34" charset="0"/>
                          <a:cs typeface="Calibri" panose="020F0502020204030204" pitchFamily="34" charset="0"/>
                        </a:rPr>
                        <a:t>Q2 2021</a:t>
                      </a:r>
                    </a:p>
                  </a:txBody>
                  <a:tcPr/>
                </a:tc>
                <a:extLst>
                  <a:ext uri="{0D108BD9-81ED-4DB2-BD59-A6C34878D82A}">
                    <a16:rowId xmlns:a16="http://schemas.microsoft.com/office/drawing/2014/main" val="3272707984"/>
                  </a:ext>
                </a:extLst>
              </a:tr>
              <a:tr h="493816">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ISBG Sheet consolidation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Review</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1-Feb-21</a:t>
                      </a:r>
                    </a:p>
                  </a:txBody>
                  <a:tcPr/>
                </a:tc>
                <a:tc>
                  <a:txBody>
                    <a:bodyPr/>
                    <a:lstStyle/>
                    <a:p>
                      <a:pPr algn="ctr"/>
                      <a:r>
                        <a:rPr lang="en-US" sz="1400" dirty="0">
                          <a:latin typeface="Calibri" panose="020F0502020204030204" pitchFamily="34" charset="0"/>
                          <a:cs typeface="Calibri" panose="020F0502020204030204" pitchFamily="34" charset="0"/>
                        </a:rPr>
                        <a:t>Q2</a:t>
                      </a:r>
                      <a:r>
                        <a:rPr lang="en-US" sz="1400" baseline="0" dirty="0">
                          <a:latin typeface="Calibri" panose="020F0502020204030204" pitchFamily="34" charset="0"/>
                          <a:cs typeface="Calibri" panose="020F0502020204030204" pitchFamily="34" charset="0"/>
                        </a:rPr>
                        <a:t> 2021</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25574990"/>
                  </a:ext>
                </a:extLst>
              </a:tr>
              <a:tr h="493816">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Analysis of TM109D* and TM107D* jobs to find the root cause of missing file names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Analysis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Tanmay/</a:t>
                      </a: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Varunn</a:t>
                      </a:r>
                    </a:p>
                  </a:txBody>
                  <a:tcPr/>
                </a:tc>
                <a:tc>
                  <a:txBody>
                    <a:bodyPr/>
                    <a:lstStyle/>
                    <a:p>
                      <a:pPr algn="ctr"/>
                      <a:r>
                        <a:rPr lang="en-US" sz="1400" dirty="0">
                          <a:latin typeface="Calibri" panose="020F0502020204030204" pitchFamily="34" charset="0"/>
                          <a:cs typeface="Calibri" panose="020F0502020204030204" pitchFamily="34" charset="0"/>
                        </a:rPr>
                        <a:t>14-Jan-21</a:t>
                      </a:r>
                    </a:p>
                  </a:txBody>
                  <a:tcPr/>
                </a:tc>
                <a:tc>
                  <a:txBody>
                    <a:bodyPr/>
                    <a:lstStyle/>
                    <a:p>
                      <a:pPr algn="ctr"/>
                      <a:r>
                        <a:rPr lang="en-US" sz="1400" dirty="0">
                          <a:latin typeface="Calibri" panose="020F0502020204030204" pitchFamily="34" charset="0"/>
                          <a:cs typeface="Calibri" panose="020F0502020204030204" pitchFamily="34" charset="0"/>
                        </a:rPr>
                        <a:t>Q1 2021</a:t>
                      </a:r>
                    </a:p>
                  </a:txBody>
                  <a:tcPr/>
                </a:tc>
                <a:extLst>
                  <a:ext uri="{0D108BD9-81ED-4DB2-BD59-A6C34878D82A}">
                    <a16:rowId xmlns:a16="http://schemas.microsoft.com/office/drawing/2014/main" val="106953293"/>
                  </a:ext>
                </a:extLst>
              </a:tr>
              <a:tr h="493816">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Analysis of multiple jobs failures during the year end due to less data volume, empty files and Production control errors.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Analysis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Siva</a:t>
                      </a:r>
                    </a:p>
                  </a:txBody>
                  <a:tcPr/>
                </a:tc>
                <a:tc>
                  <a:txBody>
                    <a:bodyPr/>
                    <a:lstStyle/>
                    <a:p>
                      <a:pPr algn="ctr"/>
                      <a:r>
                        <a:rPr lang="en-US" sz="1400" dirty="0">
                          <a:latin typeface="Calibri" panose="020F0502020204030204" pitchFamily="34" charset="0"/>
                          <a:cs typeface="Calibri" panose="020F0502020204030204" pitchFamily="34" charset="0"/>
                        </a:rPr>
                        <a:t>4-Jan-21</a:t>
                      </a:r>
                    </a:p>
                  </a:txBody>
                  <a:tcPr/>
                </a:tc>
                <a:tc>
                  <a:txBody>
                    <a:bodyPr/>
                    <a:lstStyle/>
                    <a:p>
                      <a:pPr algn="ctr"/>
                      <a:r>
                        <a:rPr lang="en-US" sz="1400" dirty="0">
                          <a:latin typeface="Calibri" panose="020F0502020204030204" pitchFamily="34" charset="0"/>
                          <a:cs typeface="Calibri" panose="020F0502020204030204" pitchFamily="34" charset="0"/>
                        </a:rPr>
                        <a:t>Q2 2021</a:t>
                      </a:r>
                    </a:p>
                  </a:txBody>
                  <a:tcPr/>
                </a:tc>
                <a:extLst>
                  <a:ext uri="{0D108BD9-81ED-4DB2-BD59-A6C34878D82A}">
                    <a16:rowId xmlns:a16="http://schemas.microsoft.com/office/drawing/2014/main" val="869594982"/>
                  </a:ext>
                </a:extLst>
              </a:tr>
              <a:tr h="290480">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Automation - ISOP/Prod Support email &amp; Internal SEN</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Testing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5-May-20</a:t>
                      </a:r>
                    </a:p>
                  </a:txBody>
                  <a:tcPr/>
                </a:tc>
                <a:tc>
                  <a:txBody>
                    <a:bodyPr/>
                    <a:lstStyle/>
                    <a:p>
                      <a:pPr algn="ctr"/>
                      <a:r>
                        <a:rPr lang="en-US" sz="1400" dirty="0">
                          <a:latin typeface="Calibri" panose="020F0502020204030204" pitchFamily="34" charset="0"/>
                          <a:cs typeface="Calibri" panose="020F0502020204030204" pitchFamily="34" charset="0"/>
                        </a:rPr>
                        <a:t>Q1 2021</a:t>
                      </a:r>
                    </a:p>
                  </a:txBody>
                  <a:tcPr/>
                </a:tc>
                <a:extLst>
                  <a:ext uri="{0D108BD9-81ED-4DB2-BD59-A6C34878D82A}">
                    <a16:rowId xmlns:a16="http://schemas.microsoft.com/office/drawing/2014/main" val="3790195139"/>
                  </a:ext>
                </a:extLst>
              </a:tr>
              <a:tr h="290480">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ETA Calculation Sheet for JDA, CICS Online &amp; TLOG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In Progress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err="1">
                          <a:latin typeface="Calibri" panose="020F0502020204030204" pitchFamily="34" charset="0"/>
                          <a:cs typeface="Calibri" panose="020F0502020204030204" pitchFamily="34" charset="0"/>
                        </a:rPr>
                        <a:t>Sasi</a:t>
                      </a: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18-Jun-20</a:t>
                      </a:r>
                    </a:p>
                  </a:txBody>
                  <a:tcPr/>
                </a:tc>
                <a:tc>
                  <a:txBody>
                    <a:bodyPr/>
                    <a:lstStyle/>
                    <a:p>
                      <a:pPr algn="ctr"/>
                      <a:r>
                        <a:rPr lang="en-US" sz="1400" dirty="0">
                          <a:latin typeface="Calibri" panose="020F0502020204030204" pitchFamily="34" charset="0"/>
                          <a:cs typeface="Calibri" panose="020F0502020204030204" pitchFamily="34" charset="0"/>
                        </a:rPr>
                        <a:t>Q1 2021</a:t>
                      </a:r>
                    </a:p>
                  </a:txBody>
                  <a:tcPr/>
                </a:tc>
                <a:extLst>
                  <a:ext uri="{0D108BD9-81ED-4DB2-BD59-A6C34878D82A}">
                    <a16:rowId xmlns:a16="http://schemas.microsoft.com/office/drawing/2014/main" val="1284878020"/>
                  </a:ext>
                </a:extLst>
              </a:tr>
              <a:tr h="290480">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Tool to identify the long running step in the mainframe jobs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Coding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10-Sep-20</a:t>
                      </a:r>
                    </a:p>
                  </a:txBody>
                  <a:tcPr/>
                </a:tc>
                <a:tc>
                  <a:txBody>
                    <a:bodyPr/>
                    <a:lstStyle/>
                    <a:p>
                      <a:pPr algn="ctr"/>
                      <a:r>
                        <a:rPr lang="en-US" sz="1400" dirty="0">
                          <a:latin typeface="Calibri" panose="020F0502020204030204" pitchFamily="34" charset="0"/>
                          <a:cs typeface="Calibri" panose="020F0502020204030204" pitchFamily="34" charset="0"/>
                        </a:rPr>
                        <a:t>Q2</a:t>
                      </a:r>
                      <a:r>
                        <a:rPr lang="en-US" sz="1400" baseline="0" dirty="0">
                          <a:latin typeface="Calibri" panose="020F0502020204030204" pitchFamily="34" charset="0"/>
                          <a:cs typeface="Calibri" panose="020F0502020204030204" pitchFamily="34" charset="0"/>
                        </a:rPr>
                        <a:t> 2021</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93768962"/>
                  </a:ext>
                </a:extLst>
              </a:tr>
              <a:tr h="290480">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Tool to copy the </a:t>
                      </a:r>
                      <a:r>
                        <a:rPr lang="en-US" sz="1400" kern="1200" dirty="0" err="1">
                          <a:solidFill>
                            <a:schemeClr val="dk1"/>
                          </a:solidFill>
                          <a:latin typeface="Calibri" panose="020F0502020204030204" pitchFamily="34" charset="0"/>
                          <a:ea typeface="+mn-ea"/>
                          <a:cs typeface="Calibri" panose="020F0502020204030204" pitchFamily="34" charset="0"/>
                        </a:rPr>
                        <a:t>offhours</a:t>
                      </a:r>
                      <a:r>
                        <a:rPr lang="en-US" sz="1400" kern="1200" dirty="0">
                          <a:solidFill>
                            <a:schemeClr val="dk1"/>
                          </a:solidFill>
                          <a:latin typeface="Calibri" panose="020F0502020204030204" pitchFamily="34" charset="0"/>
                          <a:ea typeface="+mn-ea"/>
                          <a:cs typeface="Calibri" panose="020F0502020204030204" pitchFamily="34" charset="0"/>
                        </a:rPr>
                        <a:t>/</a:t>
                      </a:r>
                      <a:r>
                        <a:rPr lang="en-US" sz="1400" kern="1200" dirty="0" err="1">
                          <a:solidFill>
                            <a:schemeClr val="dk1"/>
                          </a:solidFill>
                          <a:latin typeface="Calibri" panose="020F0502020204030204" pitchFamily="34" charset="0"/>
                          <a:ea typeface="+mn-ea"/>
                          <a:cs typeface="Calibri" panose="020F0502020204030204" pitchFamily="34" charset="0"/>
                        </a:rPr>
                        <a:t>onhours</a:t>
                      </a:r>
                      <a:r>
                        <a:rPr lang="en-US" sz="1400" kern="1200" dirty="0">
                          <a:solidFill>
                            <a:schemeClr val="dk1"/>
                          </a:solidFill>
                          <a:latin typeface="Calibri" panose="020F0502020204030204" pitchFamily="34" charset="0"/>
                          <a:ea typeface="+mn-ea"/>
                          <a:cs typeface="Calibri" panose="020F0502020204030204" pitchFamily="34" charset="0"/>
                        </a:rPr>
                        <a:t> library to the backup PDS automatically</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Coding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15-Nov-20</a:t>
                      </a:r>
                    </a:p>
                  </a:txBody>
                  <a:tcPr/>
                </a:tc>
                <a:tc>
                  <a:txBody>
                    <a:bodyPr/>
                    <a:lstStyle/>
                    <a:p>
                      <a:pPr algn="ctr"/>
                      <a:r>
                        <a:rPr lang="en-US" sz="1400" dirty="0">
                          <a:latin typeface="Calibri" panose="020F0502020204030204" pitchFamily="34" charset="0"/>
                          <a:cs typeface="Calibri" panose="020F0502020204030204" pitchFamily="34" charset="0"/>
                        </a:rPr>
                        <a:t>Q2 2021</a:t>
                      </a:r>
                    </a:p>
                  </a:txBody>
                  <a:tcPr/>
                </a:tc>
                <a:extLst>
                  <a:ext uri="{0D108BD9-81ED-4DB2-BD59-A6C34878D82A}">
                    <a16:rowId xmlns:a16="http://schemas.microsoft.com/office/drawing/2014/main" val="1982699138"/>
                  </a:ext>
                </a:extLst>
              </a:tr>
              <a:tr h="493816">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Automation of </a:t>
                      </a:r>
                      <a:r>
                        <a:rPr lang="en-US" sz="1400" kern="1200" dirty="0" err="1">
                          <a:solidFill>
                            <a:schemeClr val="dk1"/>
                          </a:solidFill>
                          <a:latin typeface="Calibri" panose="020F0502020204030204" pitchFamily="34" charset="0"/>
                          <a:ea typeface="+mn-ea"/>
                          <a:cs typeface="Calibri" panose="020F0502020204030204" pitchFamily="34" charset="0"/>
                        </a:rPr>
                        <a:t>Easytrieve</a:t>
                      </a:r>
                      <a:r>
                        <a:rPr lang="en-US" sz="1400" kern="1200" dirty="0">
                          <a:solidFill>
                            <a:schemeClr val="dk1"/>
                          </a:solidFill>
                          <a:latin typeface="Calibri" panose="020F0502020204030204" pitchFamily="34" charset="0"/>
                          <a:ea typeface="+mn-ea"/>
                          <a:cs typeface="Calibri" panose="020F0502020204030204" pitchFamily="34" charset="0"/>
                        </a:rPr>
                        <a:t> program expansion and adding display for easy debugging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Coding</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Balaji</a:t>
                      </a:r>
                    </a:p>
                  </a:txBody>
                  <a:tcPr/>
                </a:tc>
                <a:tc>
                  <a:txBody>
                    <a:bodyPr/>
                    <a:lstStyle/>
                    <a:p>
                      <a:pPr algn="ctr"/>
                      <a:r>
                        <a:rPr lang="en-US" sz="1400" dirty="0">
                          <a:latin typeface="Calibri" panose="020F0502020204030204" pitchFamily="34" charset="0"/>
                          <a:cs typeface="Calibri" panose="020F0502020204030204" pitchFamily="34" charset="0"/>
                        </a:rPr>
                        <a:t>8-Jul-20</a:t>
                      </a:r>
                    </a:p>
                  </a:txBody>
                  <a:tcPr/>
                </a:tc>
                <a:tc>
                  <a:txBody>
                    <a:bodyPr/>
                    <a:lstStyle/>
                    <a:p>
                      <a:pPr algn="ctr"/>
                      <a:r>
                        <a:rPr lang="en-US" sz="1400" dirty="0">
                          <a:latin typeface="Calibri" panose="020F0502020204030204" pitchFamily="34" charset="0"/>
                          <a:cs typeface="Calibri" panose="020F0502020204030204" pitchFamily="34" charset="0"/>
                        </a:rPr>
                        <a:t>Q3</a:t>
                      </a:r>
                      <a:r>
                        <a:rPr lang="en-US" sz="1400" baseline="0" dirty="0">
                          <a:latin typeface="Calibri" panose="020F0502020204030204" pitchFamily="34" charset="0"/>
                          <a:cs typeface="Calibri" panose="020F0502020204030204" pitchFamily="34" charset="0"/>
                        </a:rPr>
                        <a:t> 2021</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97301319"/>
                  </a:ext>
                </a:extLst>
              </a:tr>
            </a:tbl>
          </a:graphicData>
        </a:graphic>
      </p:graphicFrame>
      <p:sp>
        <p:nvSpPr>
          <p:cNvPr id="5" name="Slide Number Placeholder 4"/>
          <p:cNvSpPr>
            <a:spLocks noGrp="1"/>
          </p:cNvSpPr>
          <p:nvPr>
            <p:ph type="sldNum" sz="quarter" idx="12"/>
          </p:nvPr>
        </p:nvSpPr>
        <p:spPr/>
        <p:txBody>
          <a:bodyPr/>
          <a:lstStyle/>
          <a:p>
            <a:fld id="{2EFEF571-C9B4-4D92-A7F7-315B894862A8}" type="slidenum">
              <a:rPr lang="en-US" smtClean="0">
                <a:solidFill>
                  <a:srgbClr val="00B140"/>
                </a:solidFill>
              </a:rPr>
              <a:pPr/>
              <a:t>8</a:t>
            </a:fld>
            <a:endParaRPr lang="en-US" dirty="0">
              <a:solidFill>
                <a:srgbClr val="00B140"/>
              </a:solidFill>
            </a:endParaRPr>
          </a:p>
        </p:txBody>
      </p:sp>
      <p:sp>
        <p:nvSpPr>
          <p:cNvPr id="10" name="TextBox 9">
            <a:extLst>
              <a:ext uri="{FF2B5EF4-FFF2-40B4-BE49-F238E27FC236}">
                <a16:creationId xmlns:a16="http://schemas.microsoft.com/office/drawing/2014/main" id="{8B32742B-0B45-410C-BF16-86E0F67B029C}"/>
              </a:ext>
            </a:extLst>
          </p:cNvPr>
          <p:cNvSpPr txBox="1"/>
          <p:nvPr/>
        </p:nvSpPr>
        <p:spPr>
          <a:xfrm>
            <a:off x="2033016" y="6335155"/>
            <a:ext cx="5263896" cy="338554"/>
          </a:xfrm>
          <a:prstGeom prst="rect">
            <a:avLst/>
          </a:prstGeom>
        </p:spPr>
        <p:txBody>
          <a:bodyPr wrap="square" lIns="0" tIns="0" rIns="0" bIns="0" rtlCol="0">
            <a:spAutoFit/>
          </a:bodyPr>
          <a:lstStyle/>
          <a:p>
            <a:pPr defTabSz="609585"/>
            <a:r>
              <a:rPr lang="en-US" sz="1100" b="1" dirty="0">
                <a:solidFill>
                  <a:srgbClr val="000000"/>
                </a:solidFill>
                <a:latin typeface="Calibri" panose="020F0502020204030204" pitchFamily="34" charset="0"/>
                <a:cs typeface="Calibri" panose="020F0502020204030204" pitchFamily="34" charset="0"/>
              </a:rPr>
              <a:t>Note:</a:t>
            </a:r>
            <a:r>
              <a:rPr lang="en-US" sz="1100" dirty="0">
                <a:solidFill>
                  <a:srgbClr val="000000"/>
                </a:solidFill>
                <a:latin typeface="Calibri" panose="020F0502020204030204" pitchFamily="34" charset="0"/>
                <a:cs typeface="Calibri" panose="020F0502020204030204" pitchFamily="34" charset="0"/>
              </a:rPr>
              <a:t> In addition to this, we have few other Discretionary items in progress. </a:t>
            </a:r>
          </a:p>
          <a:p>
            <a:pPr defTabSz="609585"/>
            <a:r>
              <a:rPr lang="en-US" sz="1100" dirty="0">
                <a:solidFill>
                  <a:srgbClr val="000000"/>
                </a:solidFill>
                <a:latin typeface="Calibri" panose="020F0502020204030204" pitchFamily="34" charset="0"/>
                <a:cs typeface="Calibri" panose="020F0502020204030204" pitchFamily="34" charset="0"/>
              </a:rPr>
              <a:t>           ETA will be revised based on the daily incidents influx</a:t>
            </a:r>
          </a:p>
        </p:txBody>
      </p:sp>
    </p:spTree>
    <p:extLst>
      <p:ext uri="{BB962C8B-B14F-4D97-AF65-F5344CB8AC3E}">
        <p14:creationId xmlns:p14="http://schemas.microsoft.com/office/powerpoint/2010/main" val="137132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63594" y="654274"/>
            <a:ext cx="9772028" cy="657996"/>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algn="ctr"/>
            <a:r>
              <a:rPr lang="en-US" sz="4800" dirty="0">
                <a:solidFill>
                  <a:srgbClr val="0033A0"/>
                </a:solidFill>
              </a:rPr>
              <a:t>Appendix</a:t>
            </a:r>
          </a:p>
        </p:txBody>
      </p:sp>
      <p:sp>
        <p:nvSpPr>
          <p:cNvPr id="2" name="Slide Number Placeholder 1"/>
          <p:cNvSpPr>
            <a:spLocks noGrp="1"/>
          </p:cNvSpPr>
          <p:nvPr>
            <p:ph type="sldNum" sz="quarter" idx="16"/>
          </p:nvPr>
        </p:nvSpPr>
        <p:spPr/>
        <p:txBody>
          <a:bodyPr/>
          <a:lstStyle/>
          <a:p>
            <a:fld id="{2EFEF571-C9B4-4D92-A7F7-315B894862A8}" type="slidenum">
              <a:rPr lang="en-US" smtClean="0">
                <a:solidFill>
                  <a:srgbClr val="FFFFFF"/>
                </a:solidFill>
              </a:rPr>
              <a:pPr/>
              <a:t>9</a:t>
            </a:fld>
            <a:endParaRPr lang="en-US" dirty="0">
              <a:solidFill>
                <a:srgbClr val="FFFFFF"/>
              </a:solidFill>
            </a:endParaRPr>
          </a:p>
        </p:txBody>
      </p:sp>
    </p:spTree>
    <p:extLst>
      <p:ext uri="{BB962C8B-B14F-4D97-AF65-F5344CB8AC3E}">
        <p14:creationId xmlns:p14="http://schemas.microsoft.com/office/powerpoint/2010/main" val="3965939731"/>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20847</TotalTime>
  <Words>2898</Words>
  <Application>Microsoft Office PowerPoint</Application>
  <PresentationFormat>Widescreen</PresentationFormat>
  <Paragraphs>703</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Narrow</vt:lpstr>
      <vt:lpstr>Calibri</vt:lpstr>
      <vt:lpstr>Courier New</vt:lpstr>
      <vt:lpstr>Wingdings</vt:lpstr>
      <vt:lpstr>Cognizant</vt:lpstr>
      <vt:lpstr>Table of Contents</vt:lpstr>
      <vt:lpstr>PowerPoint Presentation</vt:lpstr>
      <vt:lpstr>Incident Analysis of Retail &amp; PBM - Mar’21</vt:lpstr>
      <vt:lpstr>PowerPoint Presentation</vt:lpstr>
      <vt:lpstr>PowerPoint Presentation</vt:lpstr>
      <vt:lpstr>PowerPoint Presentation</vt:lpstr>
      <vt:lpstr>Value Adds of Retail &amp; PBM – 2021 YTD</vt:lpstr>
      <vt:lpstr>Key in-progress Discretionary Tasks</vt:lpstr>
      <vt:lpstr>PowerPoint Presentation</vt:lpstr>
      <vt:lpstr>PowerPoint Presentation</vt:lpstr>
      <vt:lpstr>Scope &amp; Shift details of Retail &amp; PBM</vt:lpstr>
      <vt:lpstr>Refresher Training Plan</vt:lpstr>
      <vt:lpstr>PowerPoint Presentation</vt:lpstr>
      <vt:lpstr>PowerPoint Presentation</vt:lpstr>
    </vt:vector>
  </TitlesOfParts>
  <Company>CVS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Chelladhurai, Satheeshkumar (Contractor)</dc:creator>
  <cp:lastModifiedBy>Chelladhurai, Satheeshkumar (Cognizant)</cp:lastModifiedBy>
  <cp:revision>1146</cp:revision>
  <dcterms:created xsi:type="dcterms:W3CDTF">2020-08-19T06:33:48Z</dcterms:created>
  <dcterms:modified xsi:type="dcterms:W3CDTF">2022-04-18T23:17:27Z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iteId">
    <vt:lpwstr>fabb61b8-3afe-4e75-b934-a47f782b8cd7</vt:lpwstr>
  </property>
  <property fmtid="{D5CDD505-2E9C-101B-9397-08002B2CF9AE}" pid="4" name="MSIP_Label_67599526-06ca-49cc-9fa9-5307800a949a_Owner">
    <vt:lpwstr>RanganathanG@aetna.com</vt:lpwstr>
  </property>
  <property fmtid="{D5CDD505-2E9C-101B-9397-08002B2CF9AE}" pid="5" name="MSIP_Label_67599526-06ca-49cc-9fa9-5307800a949a_SetDate">
    <vt:lpwstr>2020-08-19T14:18:46.7234296Z</vt:lpwstr>
  </property>
  <property fmtid="{D5CDD505-2E9C-101B-9397-08002B2CF9AE}" pid="6" name="MSIP_Label_67599526-06ca-49cc-9fa9-5307800a949a_Name">
    <vt:lpwstr>Proprietary</vt:lpwstr>
  </property>
  <property fmtid="{D5CDD505-2E9C-101B-9397-08002B2CF9AE}" pid="7" name="MSIP_Label_67599526-06ca-49cc-9fa9-5307800a949a_Application">
    <vt:lpwstr>Microsoft Azure Information Protection</vt:lpwstr>
  </property>
  <property fmtid="{D5CDD505-2E9C-101B-9397-08002B2CF9AE}" pid="8" name="MSIP_Label_67599526-06ca-49cc-9fa9-5307800a949a_ActionId">
    <vt:lpwstr>acfd43b7-8f9b-4367-a134-763eeabc37ef</vt:lpwstr>
  </property>
  <property fmtid="{D5CDD505-2E9C-101B-9397-08002B2CF9AE}" pid="9" name="MSIP_Label_67599526-06ca-49cc-9fa9-5307800a949a_Extended_MSFT_Method">
    <vt:lpwstr>Automatic</vt:lpwstr>
  </property>
</Properties>
</file>