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7" r:id="rId4"/>
    <p:sldId id="259" r:id="rId5"/>
    <p:sldId id="260" r:id="rId6"/>
    <p:sldId id="261" r:id="rId7"/>
    <p:sldId id="262" r:id="rId8"/>
    <p:sldId id="263" r:id="rId9"/>
    <p:sldId id="264" r:id="rId10"/>
    <p:sldId id="267" r:id="rId11"/>
    <p:sldId id="265" r:id="rId12"/>
    <p:sldId id="266" r:id="rId13"/>
    <p:sldId id="269" r:id="rId14"/>
    <p:sldId id="270" r:id="rId15"/>
    <p:sldId id="271" r:id="rId16"/>
    <p:sldId id="272" r:id="rId17"/>
    <p:sldId id="273" r:id="rId18"/>
    <p:sldId id="27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398834-88B9-45E7-B149-755DC8FE3653}" type="datetimeFigureOut">
              <a:rPr lang="en-IN" smtClean="0"/>
              <a:t>22-05-2020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0E46B-BCDE-40BB-A033-EE41090B4015}" type="slidenum">
              <a:rPr lang="en-IN" smtClean="0"/>
              <a:t>‹#›</a:t>
            </a:fld>
            <a:endParaRPr lang="en-IN"/>
          </a:p>
        </p:txBody>
      </p:sp>
    </p:spTree>
    <p:extLst>
      <p:ext uri="{BB962C8B-B14F-4D97-AF65-F5344CB8AC3E}">
        <p14:creationId xmlns:p14="http://schemas.microsoft.com/office/powerpoint/2010/main" val="81248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0E46B-BCDE-40BB-A033-EE41090B4015}" type="slidenum">
              <a:rPr lang="en-IN" smtClean="0"/>
              <a:t>17</a:t>
            </a:fld>
            <a:endParaRPr lang="en-IN"/>
          </a:p>
        </p:txBody>
      </p:sp>
    </p:spTree>
    <p:extLst>
      <p:ext uri="{BB962C8B-B14F-4D97-AF65-F5344CB8AC3E}">
        <p14:creationId xmlns:p14="http://schemas.microsoft.com/office/powerpoint/2010/main" val="186584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49B4E5-B769-4768-8532-B2F1843EB9CE}"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3F679-C2E0-4E18-8CE2-A961DA18A07E}"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9B4E5-B769-4768-8532-B2F1843EB9CE}"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3F679-C2E0-4E18-8CE2-A961DA18A0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49B4E5-B769-4768-8532-B2F1843EB9CE}"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3F679-C2E0-4E18-8CE2-A961DA18A0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49B4E5-B769-4768-8532-B2F1843EB9CE}"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3F679-C2E0-4E18-8CE2-A961DA18A07E}"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49B4E5-B769-4768-8532-B2F1843EB9CE}"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3F679-C2E0-4E18-8CE2-A961DA18A0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49B4E5-B769-4768-8532-B2F1843EB9CE}"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3F679-C2E0-4E18-8CE2-A961DA18A07E}"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49B4E5-B769-4768-8532-B2F1843EB9CE}" type="datetimeFigureOut">
              <a:rPr lang="en-IN" smtClean="0"/>
              <a:t>22-05-2020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3F679-C2E0-4E18-8CE2-A961DA18A07E}"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49B4E5-B769-4768-8532-B2F1843EB9CE}" type="datetimeFigureOut">
              <a:rPr lang="en-IN" smtClean="0"/>
              <a:t>22-05-2020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3F679-C2E0-4E18-8CE2-A961DA18A0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9B4E5-B769-4768-8532-B2F1843EB9CE}" type="datetimeFigureOut">
              <a:rPr lang="en-IN" smtClean="0"/>
              <a:t>22-05-2020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3F679-C2E0-4E18-8CE2-A961DA18A0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9B4E5-B769-4768-8532-B2F1843EB9CE}"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3F679-C2E0-4E18-8CE2-A961DA18A0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9B4E5-B769-4768-8532-B2F1843EB9CE}"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3F679-C2E0-4E18-8CE2-A961DA18A07E}"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E49B4E5-B769-4768-8532-B2F1843EB9CE}" type="datetimeFigureOut">
              <a:rPr lang="en-IN" smtClean="0"/>
              <a:t>22-05-2020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B83F679-C2E0-4E18-8CE2-A961DA18A07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IN" dirty="0" err="1" smtClean="0">
                <a:solidFill>
                  <a:schemeClr val="accent6"/>
                </a:solidFill>
              </a:rPr>
              <a:t>Satyawant</a:t>
            </a:r>
            <a:r>
              <a:rPr lang="en-IN" dirty="0" smtClean="0">
                <a:solidFill>
                  <a:schemeClr val="accent6"/>
                </a:solidFill>
              </a:rPr>
              <a:t> Kumar</a:t>
            </a:r>
          </a:p>
          <a:p>
            <a:pPr algn="ctr"/>
            <a:r>
              <a:rPr lang="en-IN" dirty="0" smtClean="0">
                <a:solidFill>
                  <a:schemeClr val="accent6"/>
                </a:solidFill>
              </a:rPr>
              <a:t>2017118062</a:t>
            </a:r>
            <a:endParaRPr lang="en-IN" dirty="0">
              <a:solidFill>
                <a:schemeClr val="accent6"/>
              </a:solidFill>
            </a:endParaRPr>
          </a:p>
        </p:txBody>
      </p:sp>
      <p:sp>
        <p:nvSpPr>
          <p:cNvPr id="2" name="Title 1"/>
          <p:cNvSpPr>
            <a:spLocks noGrp="1"/>
          </p:cNvSpPr>
          <p:nvPr>
            <p:ph type="ctrTitle"/>
          </p:nvPr>
        </p:nvSpPr>
        <p:spPr>
          <a:xfrm>
            <a:off x="251521" y="1268760"/>
            <a:ext cx="8424936" cy="3656697"/>
          </a:xfrm>
        </p:spPr>
        <p:txBody>
          <a:bodyPr/>
          <a:lstStyle/>
          <a:p>
            <a:pPr marL="182880" indent="0" algn="ctr">
              <a:buNone/>
            </a:pPr>
            <a:r>
              <a:rPr lang="en-IN" sz="4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Predict the survival of the passengers aboard RMS Titanic</a:t>
            </a:r>
            <a:r>
              <a:rPr lang="en-IN" sz="4400"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sz="4400" dirty="0" smtClean="0">
                <a:effectLst>
                  <a:outerShdw blurRad="38100" dist="38100" dir="2700000" algn="tl">
                    <a:srgbClr val="000000">
                      <a:alpha val="43137"/>
                    </a:srgbClr>
                  </a:outerShdw>
                </a:effectLst>
                <a:latin typeface="Times New Roman" pitchFamily="18" charset="0"/>
                <a:cs typeface="Times New Roman" pitchFamily="18" charset="0"/>
              </a:rPr>
            </a:br>
            <a:endParaRPr lang="en-IN" sz="44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01985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60648"/>
            <a:ext cx="6512511" cy="1143000"/>
          </a:xfrm>
        </p:spPr>
        <p:txBody>
          <a:bodyPr/>
          <a:lstStyle/>
          <a:p>
            <a:pPr marL="0" indent="0" algn="ctr">
              <a:buNone/>
            </a:pPr>
            <a:r>
              <a:rPr lang="en-IN" sz="3600" dirty="0" err="1"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Cont</a:t>
            </a:r>
            <a:r>
              <a:rPr lang="en-IN" sz="3600"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a:t>
            </a:r>
            <a:endParaRPr lang="en-IN" sz="3600" dirty="0"/>
          </a:p>
        </p:txBody>
      </p:sp>
      <p:sp>
        <p:nvSpPr>
          <p:cNvPr id="3" name="Content Placeholder 2"/>
          <p:cNvSpPr>
            <a:spLocks noGrp="1"/>
          </p:cNvSpPr>
          <p:nvPr>
            <p:ph sz="quarter" idx="13"/>
          </p:nvPr>
        </p:nvSpPr>
        <p:spPr>
          <a:xfrm>
            <a:off x="251520" y="980728"/>
            <a:ext cx="8640960" cy="5616624"/>
          </a:xfrm>
        </p:spPr>
        <p:txBody>
          <a:bodyPr/>
          <a:lstStyle/>
          <a:p>
            <a:endParaRPr lang="en-IN"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489654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173" y="980728"/>
            <a:ext cx="388232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30" y="4005064"/>
            <a:ext cx="4464496" cy="269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4173" y="4005064"/>
            <a:ext cx="3882323" cy="269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12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920880" cy="836712"/>
          </a:xfrm>
        </p:spPr>
        <p:txBody>
          <a:bodyPr/>
          <a:lstStyle/>
          <a:p>
            <a:pPr marL="0" indent="0" algn="l">
              <a:buNone/>
            </a:pPr>
            <a:r>
              <a:rPr lang="en-IN" sz="4000" dirty="0" smtClean="0">
                <a:effectLst>
                  <a:outerShdw blurRad="38100" dist="38100" dir="2700000" algn="tl">
                    <a:srgbClr val="000000">
                      <a:alpha val="43137"/>
                    </a:srgbClr>
                  </a:outerShdw>
                </a:effectLst>
                <a:latin typeface="Times New Roman" pitchFamily="18" charset="0"/>
                <a:cs typeface="Times New Roman" pitchFamily="18" charset="0"/>
              </a:rPr>
              <a:t>Data wrangling and cleaning</a:t>
            </a:r>
            <a:endParaRPr lang="en-IN"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sz="quarter" idx="13"/>
          </p:nvPr>
        </p:nvSpPr>
        <p:spPr>
          <a:xfrm>
            <a:off x="467544" y="764704"/>
            <a:ext cx="8424936" cy="5976664"/>
          </a:xfrm>
        </p:spPr>
        <p:txBody>
          <a:bodyPr>
            <a:normAutofit/>
          </a:bodyPr>
          <a:lstStyle/>
          <a:p>
            <a:pPr algn="just">
              <a:buFont typeface="Wingdings" pitchFamily="2" charset="2"/>
              <a:buChar char="Ø"/>
            </a:pPr>
            <a:r>
              <a:rPr lang="en-IN" dirty="0">
                <a:latin typeface="Times New Roman" pitchFamily="18" charset="0"/>
                <a:cs typeface="Times New Roman" pitchFamily="18" charset="0"/>
              </a:rPr>
              <a:t>Before applying any type of data analytics on the dataset, the data is first cleaned. There are some missing values in the dataset which needs to be handled. </a:t>
            </a: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Below figure displays </a:t>
            </a:r>
            <a:r>
              <a:rPr lang="en-IN" dirty="0">
                <a:latin typeface="Times New Roman" pitchFamily="18" charset="0"/>
                <a:cs typeface="Times New Roman" pitchFamily="18" charset="0"/>
              </a:rPr>
              <a:t>the number of missing or null values for a particular attribute in the dataset</a:t>
            </a:r>
            <a:r>
              <a:rPr lang="en-IN" dirty="0" smtClean="0">
                <a:latin typeface="Times New Roman" pitchFamily="18" charset="0"/>
                <a:cs typeface="Times New Roman" pitchFamily="18" charset="0"/>
              </a:rPr>
              <a:t>.</a:t>
            </a:r>
          </a:p>
          <a:p>
            <a:pPr algn="just">
              <a:buFont typeface="Wingdings" pitchFamily="2" charset="2"/>
              <a:buChar char="Ø"/>
            </a:pPr>
            <a:r>
              <a:rPr lang="en-IN" dirty="0" smtClean="0">
                <a:latin typeface="Times New Roman" pitchFamily="18" charset="0"/>
                <a:cs typeface="Times New Roman" pitchFamily="18" charset="0"/>
              </a:rPr>
              <a:t>Below figure displays </a:t>
            </a:r>
            <a:r>
              <a:rPr lang="en-IN" dirty="0">
                <a:latin typeface="Times New Roman" pitchFamily="18" charset="0"/>
                <a:cs typeface="Times New Roman" pitchFamily="18" charset="0"/>
              </a:rPr>
              <a:t>the number of missing or null values for a particular attribute in the dataset</a:t>
            </a:r>
            <a:endParaRPr lang="en-IN" dirty="0" smtClean="0">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 We can see that the </a:t>
            </a:r>
            <a:r>
              <a:rPr lang="en-IN" dirty="0" smtClean="0">
                <a:latin typeface="Times New Roman" pitchFamily="18" charset="0"/>
                <a:cs typeface="Times New Roman" pitchFamily="18" charset="0"/>
              </a:rPr>
              <a:t>attribute “Cabin</a:t>
            </a:r>
            <a:r>
              <a:rPr lang="en-IN" dirty="0">
                <a:latin typeface="Times New Roman" pitchFamily="18" charset="0"/>
                <a:cs typeface="Times New Roman" pitchFamily="18" charset="0"/>
              </a:rPr>
              <a:t>” has the highest number of </a:t>
            </a:r>
            <a:r>
              <a:rPr lang="en-IN" dirty="0" smtClean="0">
                <a:latin typeface="Times New Roman" pitchFamily="18" charset="0"/>
                <a:cs typeface="Times New Roman" pitchFamily="18" charset="0"/>
              </a:rPr>
              <a:t> missing </a:t>
            </a:r>
            <a:r>
              <a:rPr lang="en-IN" dirty="0">
                <a:latin typeface="Times New Roman" pitchFamily="18" charset="0"/>
                <a:cs typeface="Times New Roman" pitchFamily="18" charset="0"/>
              </a:rPr>
              <a:t>values</a:t>
            </a:r>
            <a:r>
              <a:rPr lang="en-IN" dirty="0" smtClean="0">
                <a:latin typeface="Times New Roman" pitchFamily="18" charset="0"/>
                <a:cs typeface="Times New Roman" pitchFamily="18" charset="0"/>
              </a:rPr>
              <a:t>.</a:t>
            </a:r>
          </a:p>
          <a:p>
            <a:pPr>
              <a:buFont typeface="Wingdings" pitchFamily="2" charset="2"/>
              <a:buChar char="Ø"/>
            </a:pPr>
            <a:endParaRPr lang="en-IN" dirty="0" smtClean="0"/>
          </a:p>
          <a:p>
            <a:pPr marL="45720" indent="0">
              <a:buNone/>
            </a:pPr>
            <a:endParaRPr lang="en-IN"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15" y="4135665"/>
            <a:ext cx="3254779" cy="272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135665"/>
            <a:ext cx="1800200" cy="271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870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6512511" cy="1143000"/>
          </a:xfrm>
        </p:spPr>
        <p:txBody>
          <a:bodyPr/>
          <a:lstStyle/>
          <a:p>
            <a:pPr marL="0" indent="0" algn="ctr">
              <a:buNone/>
            </a:pPr>
            <a:r>
              <a:rPr lang="en-IN" sz="3600"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Cont...</a:t>
            </a:r>
            <a:endParaRPr lang="en-IN" sz="3600" dirty="0"/>
          </a:p>
        </p:txBody>
      </p:sp>
      <p:sp>
        <p:nvSpPr>
          <p:cNvPr id="3" name="Content Placeholder 2"/>
          <p:cNvSpPr>
            <a:spLocks noGrp="1"/>
          </p:cNvSpPr>
          <p:nvPr>
            <p:ph sz="quarter" idx="13"/>
          </p:nvPr>
        </p:nvSpPr>
        <p:spPr>
          <a:xfrm>
            <a:off x="107504" y="908720"/>
            <a:ext cx="8928992" cy="5832648"/>
          </a:xfrm>
        </p:spPr>
        <p:txBody>
          <a:bodyPr/>
          <a:lstStyle/>
          <a:p>
            <a:pPr algn="just">
              <a:buFont typeface="Wingdings" pitchFamily="2" charset="2"/>
              <a:buChar char="Ø"/>
            </a:pPr>
            <a:r>
              <a:rPr lang="en-IN" sz="2400" dirty="0">
                <a:latin typeface="Times New Roman" pitchFamily="18" charset="0"/>
                <a:cs typeface="Times New Roman" pitchFamily="18" charset="0"/>
              </a:rPr>
              <a:t>B</a:t>
            </a:r>
            <a:r>
              <a:rPr lang="en-IN" sz="2400" dirty="0" smtClean="0">
                <a:latin typeface="Times New Roman" pitchFamily="18" charset="0"/>
                <a:cs typeface="Times New Roman" pitchFamily="18" charset="0"/>
              </a:rPr>
              <a:t>efore </a:t>
            </a:r>
            <a:r>
              <a:rPr lang="en-IN" sz="2400" dirty="0">
                <a:latin typeface="Times New Roman" pitchFamily="18" charset="0"/>
                <a:cs typeface="Times New Roman" pitchFamily="18" charset="0"/>
              </a:rPr>
              <a:t>creating our model we need to either fill those fields with some dummy values or the mean value of that particular attribute. </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Here</a:t>
            </a:r>
            <a:r>
              <a:rPr lang="en-IN" sz="2400" dirty="0">
                <a:latin typeface="Times New Roman" pitchFamily="18" charset="0"/>
                <a:cs typeface="Times New Roman" pitchFamily="18" charset="0"/>
              </a:rPr>
              <a:t>, in my model we just dropped that row which contains any null or missing values. </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a:latin typeface="Times New Roman" pitchFamily="18" charset="0"/>
                <a:cs typeface="Times New Roman" pitchFamily="18" charset="0"/>
              </a:rPr>
              <a:t>After performing</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data wrangling we got the cleaned dataset which can be </a:t>
            </a:r>
            <a:r>
              <a:rPr lang="en-IN" sz="2400" dirty="0" smtClean="0">
                <a:latin typeface="Times New Roman" pitchFamily="18" charset="0"/>
                <a:cs typeface="Times New Roman" pitchFamily="18" charset="0"/>
              </a:rPr>
              <a:t>seen in the figure below.</a:t>
            </a:r>
            <a:endParaRPr lang="en-IN" sz="2400" dirty="0">
              <a:latin typeface="Times New Roman" pitchFamily="18" charset="0"/>
              <a:cs typeface="Times New Roman" pitchFamily="18" charset="0"/>
            </a:endParaRPr>
          </a:p>
          <a:p>
            <a:pPr>
              <a:buFont typeface="Wingdings" pitchFamily="2" charset="2"/>
              <a:buChar char="Ø"/>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533" y="3360821"/>
            <a:ext cx="36957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73016"/>
            <a:ext cx="1800200" cy="251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777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496944" cy="1143000"/>
          </a:xfrm>
        </p:spPr>
        <p:txBody>
          <a:bodyPr/>
          <a:lstStyle/>
          <a:p>
            <a:pPr marL="0" indent="0" algn="l">
              <a:buNone/>
            </a:pPr>
            <a:r>
              <a:rPr lang="en-IN" sz="4000"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Final Dataset after data wrangling</a:t>
            </a:r>
            <a:endParaRPr lang="en-IN" sz="4000" dirty="0"/>
          </a:p>
        </p:txBody>
      </p:sp>
      <p:pic>
        <p:nvPicPr>
          <p:cNvPr id="5"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31640" y="1412776"/>
            <a:ext cx="669674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010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088575" cy="1008112"/>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Logistic Regression</a:t>
            </a:r>
            <a:endParaRPr lang="en-IN"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395536" y="1268760"/>
            <a:ext cx="8568952" cy="5328592"/>
          </a:xfrm>
        </p:spPr>
        <p:txBody>
          <a:bodyPr>
            <a:normAutofit/>
          </a:bodyPr>
          <a:lstStyle/>
          <a:p>
            <a:pPr algn="just">
              <a:buFont typeface="Wingdings" pitchFamily="2" charset="2"/>
              <a:buChar char="Ø"/>
            </a:pPr>
            <a:r>
              <a:rPr lang="en-IN" sz="2400" dirty="0">
                <a:latin typeface="Times New Roman" pitchFamily="18" charset="0"/>
                <a:cs typeface="Times New Roman" pitchFamily="18" charset="0"/>
              </a:rPr>
              <a:t>Logistic regression is the technique which works best when dependent variable is </a:t>
            </a:r>
            <a:r>
              <a:rPr lang="en-IN" sz="2400" dirty="0" smtClean="0">
                <a:latin typeface="Times New Roman" pitchFamily="18" charset="0"/>
                <a:cs typeface="Times New Roman" pitchFamily="18" charset="0"/>
              </a:rPr>
              <a:t>binary </a:t>
            </a:r>
            <a:r>
              <a:rPr lang="en-IN" sz="2400" dirty="0">
                <a:latin typeface="Times New Roman" pitchFamily="18" charset="0"/>
                <a:cs typeface="Times New Roman" pitchFamily="18" charset="0"/>
              </a:rPr>
              <a:t>or </a:t>
            </a:r>
            <a:r>
              <a:rPr lang="en-IN" sz="2400" dirty="0" smtClean="0">
                <a:latin typeface="Times New Roman" pitchFamily="18" charset="0"/>
                <a:cs typeface="Times New Roman" pitchFamily="18" charset="0"/>
              </a:rPr>
              <a:t>categorical. </a:t>
            </a:r>
          </a:p>
          <a:p>
            <a:pPr algn="just">
              <a:buFont typeface="Wingdings" pitchFamily="2" charset="2"/>
              <a:buChar char="Ø"/>
            </a:pP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is used to solve binary classification problem, some of the  real life examples are  spam  detection-  predicting if  an  email  is  spam  or not, health-Predicting  if  a  given  mass  of  tissue  is  benign  or malignant, marketing-predicting if a given user will buy an insurance product or not</a:t>
            </a:r>
            <a:r>
              <a:rPr lang="en-IN" sz="2400" dirty="0" smtClean="0">
                <a:latin typeface="Times New Roman" pitchFamily="18" charset="0"/>
                <a:cs typeface="Times New Roman" pitchFamily="18" charset="0"/>
              </a:rPr>
              <a:t>.</a:t>
            </a:r>
          </a:p>
          <a:p>
            <a:pPr algn="just">
              <a:buFont typeface="Wingdings" pitchFamily="2" charset="2"/>
              <a:buChar char="Ø"/>
            </a:pPr>
            <a:r>
              <a:rPr lang="en-IN" sz="2400" dirty="0">
                <a:solidFill>
                  <a:srgbClr val="FF0000"/>
                </a:solidFill>
                <a:latin typeface="Times New Roman" pitchFamily="18" charset="0"/>
                <a:cs typeface="Times New Roman" pitchFamily="18" charset="0"/>
              </a:rPr>
              <a:t>For training our model, we divided the whole dataset into 60 </a:t>
            </a:r>
            <a:r>
              <a:rPr lang="en-IN" sz="2400" dirty="0" smtClean="0">
                <a:solidFill>
                  <a:srgbClr val="FF0000"/>
                </a:solidFill>
                <a:latin typeface="Times New Roman" pitchFamily="18" charset="0"/>
                <a:cs typeface="Times New Roman" pitchFamily="18" charset="0"/>
              </a:rPr>
              <a:t>– 40 </a:t>
            </a:r>
            <a:r>
              <a:rPr lang="en-IN" sz="2400" dirty="0">
                <a:solidFill>
                  <a:srgbClr val="FF0000"/>
                </a:solidFill>
                <a:latin typeface="Times New Roman" pitchFamily="18" charset="0"/>
                <a:cs typeface="Times New Roman" pitchFamily="18" charset="0"/>
              </a:rPr>
              <a:t>ratio and defined X and Y axis variable. We have assigned “Survived ” attribute which is a dependent variable to Y-axis and all other attributes accept survived which are independent attributes has been assigned to X-axis.</a:t>
            </a:r>
          </a:p>
          <a:p>
            <a:endParaRPr lang="en-IN" dirty="0"/>
          </a:p>
        </p:txBody>
      </p:sp>
    </p:spTree>
    <p:extLst>
      <p:ext uri="{BB962C8B-B14F-4D97-AF65-F5344CB8AC3E}">
        <p14:creationId xmlns:p14="http://schemas.microsoft.com/office/powerpoint/2010/main" val="48323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304599" cy="936104"/>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Prediction</a:t>
            </a:r>
            <a:endParaRPr lang="en-IN"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395536" y="1268760"/>
            <a:ext cx="8568952" cy="4626848"/>
          </a:xfrm>
        </p:spPr>
        <p:txBody>
          <a:bodyPr/>
          <a:lstStyle/>
          <a:p>
            <a:pPr algn="just">
              <a:buFont typeface="Wingdings" pitchFamily="2" charset="2"/>
              <a:buChar char="Ø"/>
            </a:pPr>
            <a:r>
              <a:rPr lang="en-IN" sz="2400" dirty="0" smtClean="0">
                <a:solidFill>
                  <a:srgbClr val="FF0000"/>
                </a:solidFill>
                <a:latin typeface="Times New Roman" pitchFamily="18" charset="0"/>
                <a:cs typeface="Times New Roman" pitchFamily="18" charset="0"/>
              </a:rPr>
              <a:t>Then</a:t>
            </a:r>
            <a:r>
              <a:rPr lang="en-IN" sz="2400" dirty="0">
                <a:solidFill>
                  <a:srgbClr val="FF0000"/>
                </a:solidFill>
                <a:latin typeface="Times New Roman" pitchFamily="18" charset="0"/>
                <a:cs typeface="Times New Roman" pitchFamily="18" charset="0"/>
              </a:rPr>
              <a:t>, we performed the prediction on our dataset using the model called “Logistic Regression”.</a:t>
            </a:r>
          </a:p>
          <a:p>
            <a:pPr>
              <a:buFont typeface="Wingdings" pitchFamily="2" charset="2"/>
              <a:buChar char="Ø"/>
            </a:pPr>
            <a:endParaRPr lang="en-IN" dirty="0"/>
          </a:p>
        </p:txBody>
      </p:sp>
    </p:spTree>
    <p:extLst>
      <p:ext uri="{BB962C8B-B14F-4D97-AF65-F5344CB8AC3E}">
        <p14:creationId xmlns:p14="http://schemas.microsoft.com/office/powerpoint/2010/main" val="1697568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448615" cy="936104"/>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Model Evaluation</a:t>
            </a:r>
            <a:endParaRPr lang="en-IN"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395536" y="1340768"/>
            <a:ext cx="8568952" cy="4554840"/>
          </a:xfrm>
        </p:spPr>
        <p:txBody>
          <a:bodyPr/>
          <a:lstStyle/>
          <a:p>
            <a:pPr>
              <a:buFont typeface="Wingdings" pitchFamily="2" charset="2"/>
              <a:buChar char="Ø"/>
            </a:pPr>
            <a:r>
              <a:rPr lang="en-IN" dirty="0"/>
              <a:t>The accuracy of the model is evaluated using “confusion matrix”. </a:t>
            </a:r>
            <a:endParaRPr lang="en-IN" dirty="0" smtClean="0"/>
          </a:p>
          <a:p>
            <a:pPr>
              <a:buFont typeface="Wingdings" pitchFamily="2" charset="2"/>
              <a:buChar char="Ø"/>
            </a:pPr>
            <a:r>
              <a:rPr lang="en-IN" dirty="0" smtClean="0"/>
              <a:t>A </a:t>
            </a:r>
            <a:r>
              <a:rPr lang="en-IN" dirty="0"/>
              <a:t>confusion matrix is a table layout that allows to visualize the correctness and the performance of an algorithm</a:t>
            </a:r>
            <a:r>
              <a:rPr lang="en-IN" dirty="0" smtClean="0"/>
              <a:t>.</a:t>
            </a:r>
          </a:p>
          <a:p>
            <a:pPr>
              <a:buFont typeface="Wingdings" pitchFamily="2" charset="2"/>
              <a:buChar char="Ø"/>
            </a:pPr>
            <a:r>
              <a:rPr lang="en-IN" b="1" dirty="0" smtClean="0"/>
              <a:t>Below figure shows </a:t>
            </a:r>
            <a:r>
              <a:rPr lang="en-IN" b="1" dirty="0"/>
              <a:t>the confusion matrix which we got for the model</a:t>
            </a:r>
            <a:r>
              <a:rPr lang="en-IN" b="1" dirty="0" smtClean="0"/>
              <a:t>.</a:t>
            </a:r>
          </a:p>
          <a:p>
            <a:pPr>
              <a:buFont typeface="Wingdings" pitchFamily="2" charset="2"/>
              <a:buChar char="Ø"/>
            </a:pPr>
            <a:endParaRPr lang="en-IN" dirty="0"/>
          </a:p>
          <a:p>
            <a:pPr>
              <a:buFont typeface="Wingdings" pitchFamily="2" charset="2"/>
              <a:buChar char="Ø"/>
            </a:pPr>
            <a:endParaRPr lang="en-IN" dirty="0" smtClean="0"/>
          </a:p>
          <a:p>
            <a:endParaRPr lang="en-IN"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861048"/>
            <a:ext cx="4389422" cy="165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215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160583" cy="936104"/>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Accuracy</a:t>
            </a:r>
            <a:endParaRPr lang="en-IN"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539552" y="1124744"/>
            <a:ext cx="8136904" cy="4986888"/>
          </a:xfrm>
        </p:spPr>
        <p:txBody>
          <a:bodyPr>
            <a:normAutofit/>
          </a:bodyPr>
          <a:lstStyle/>
          <a:p>
            <a:pPr algn="just">
              <a:buFont typeface="Wingdings" pitchFamily="2" charset="2"/>
              <a:buChar char="Ø"/>
            </a:pPr>
            <a:r>
              <a:rPr lang="en-IN" sz="2400" dirty="0">
                <a:latin typeface="Times New Roman" pitchFamily="18" charset="0"/>
                <a:cs typeface="Times New Roman" pitchFamily="18" charset="0"/>
              </a:rPr>
              <a:t>It gives the measure of percentage of correct prediction done by the model/algorithm. The best value is “1.0” and the worst value is “0.0”.</a:t>
            </a:r>
          </a:p>
          <a:p>
            <a:pPr algn="just">
              <a:buFont typeface="Wingdings" pitchFamily="2" charset="2"/>
              <a:buChar char="Ø"/>
            </a:pPr>
            <a:r>
              <a:rPr lang="en-IN" sz="2400" b="1" dirty="0">
                <a:latin typeface="Times New Roman" pitchFamily="18" charset="0"/>
                <a:cs typeface="Times New Roman" pitchFamily="18" charset="0"/>
              </a:rPr>
              <a:t>In our model we got an accuracy score of 78.24%, which is not so bad</a:t>
            </a:r>
            <a:r>
              <a:rPr lang="en-IN" sz="2400" b="1" dirty="0" smtClean="0">
                <a:latin typeface="Times New Roman" pitchFamily="18" charset="0"/>
                <a:cs typeface="Times New Roman" pitchFamily="18" charset="0"/>
              </a:rPr>
              <a:t>.</a:t>
            </a:r>
          </a:p>
          <a:p>
            <a:pPr algn="just">
              <a:buFont typeface="Wingdings" pitchFamily="2" charset="2"/>
              <a:buChar char="Ø"/>
            </a:pPr>
            <a:r>
              <a:rPr lang="en-IN" sz="2400" b="1" dirty="0">
                <a:latin typeface="Times New Roman" pitchFamily="18" charset="0"/>
                <a:cs typeface="Times New Roman" pitchFamily="18" charset="0"/>
              </a:rPr>
              <a:t>Along with the confusion matrix and accuracy sore we have also generated classification report </a:t>
            </a:r>
            <a:r>
              <a:rPr lang="en-IN" sz="2400" b="1" dirty="0" smtClean="0">
                <a:latin typeface="Times New Roman" pitchFamily="18" charset="0"/>
                <a:cs typeface="Times New Roman" pitchFamily="18" charset="0"/>
              </a:rPr>
              <a:t>for evaluating our model which </a:t>
            </a:r>
            <a:r>
              <a:rPr lang="en-IN" sz="2400" b="1" dirty="0">
                <a:latin typeface="Times New Roman" pitchFamily="18" charset="0"/>
                <a:cs typeface="Times New Roman" pitchFamily="18" charset="0"/>
              </a:rPr>
              <a:t>is shown in </a:t>
            </a:r>
            <a:r>
              <a:rPr lang="en-IN" sz="2400" b="1" dirty="0" smtClean="0">
                <a:latin typeface="Times New Roman" pitchFamily="18" charset="0"/>
                <a:cs typeface="Times New Roman" pitchFamily="18" charset="0"/>
              </a:rPr>
              <a:t>the figure </a:t>
            </a:r>
            <a:r>
              <a:rPr lang="en-IN" sz="2400" b="1" dirty="0">
                <a:latin typeface="Times New Roman" pitchFamily="18" charset="0"/>
                <a:cs typeface="Times New Roman" pitchFamily="18" charset="0"/>
              </a:rPr>
              <a:t>below.</a:t>
            </a:r>
            <a:endParaRPr lang="en-IN" sz="2400" dirty="0">
              <a:latin typeface="Times New Roman" pitchFamily="18" charset="0"/>
              <a:cs typeface="Times New Roman" pitchFamily="18" charset="0"/>
            </a:endParaRPr>
          </a:p>
          <a:p>
            <a:pPr algn="just">
              <a:buFont typeface="Wingdings" pitchFamily="2" charset="2"/>
              <a:buChar char="Ø"/>
            </a:pPr>
            <a:endParaRPr lang="en-IN" sz="2400" b="1" dirty="0" smtClean="0">
              <a:latin typeface="Times New Roman" pitchFamily="18" charset="0"/>
              <a:cs typeface="Times New Roman" pitchFamily="18" charset="0"/>
            </a:endParaRPr>
          </a:p>
          <a:p>
            <a:pPr algn="just">
              <a:buFont typeface="Wingdings" pitchFamily="2" charset="2"/>
              <a:buChar char="Ø"/>
            </a:pPr>
            <a:endParaRPr lang="en-IN" sz="2400" b="1"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869160"/>
            <a:ext cx="8475918" cy="119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74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232591" cy="936104"/>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Conclusion</a:t>
            </a:r>
            <a:endParaRPr lang="en-IN"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323528" y="1196752"/>
            <a:ext cx="8496944" cy="4842872"/>
          </a:xfrm>
        </p:spPr>
        <p:txBody>
          <a:bodyPr/>
          <a:lstStyle/>
          <a:p>
            <a:pPr algn="just">
              <a:buFont typeface="Wingdings" pitchFamily="2" charset="2"/>
              <a:buChar char="Ø"/>
            </a:pPr>
            <a:r>
              <a:rPr lang="en-IN" sz="2400" dirty="0">
                <a:latin typeface="Times New Roman" pitchFamily="18" charset="0"/>
                <a:cs typeface="Times New Roman" pitchFamily="18" charset="0"/>
              </a:rPr>
              <a:t>There is high influence of age on survival. We can see from the above figure 8 that as age increases survival decreases. It  can  be  seen  that  survival  rate  of  female  is  very  </a:t>
            </a:r>
            <a:r>
              <a:rPr lang="en-IN" sz="2400" dirty="0" smtClean="0">
                <a:latin typeface="Times New Roman" pitchFamily="18" charset="0"/>
                <a:cs typeface="Times New Roman" pitchFamily="18" charset="0"/>
              </a:rPr>
              <a:t>high (approx</a:t>
            </a:r>
            <a:r>
              <a:rPr lang="en-IN" sz="2400" dirty="0">
                <a:latin typeface="Times New Roman" pitchFamily="18" charset="0"/>
                <a:cs typeface="Times New Roman" pitchFamily="18" charset="0"/>
              </a:rPr>
              <a:t>. 74%) and survival rate of male is very low. </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fact can also be verified by extracting titles (Mr, Mrs, Ms </a:t>
            </a:r>
            <a:r>
              <a:rPr lang="en-IN" sz="2400" dirty="0" err="1">
                <a:latin typeface="Times New Roman" pitchFamily="18" charset="0"/>
                <a:cs typeface="Times New Roman" pitchFamily="18" charset="0"/>
              </a:rPr>
              <a:t>etc</a:t>
            </a:r>
            <a:r>
              <a:rPr lang="en-IN" sz="2400" dirty="0">
                <a:latin typeface="Times New Roman" pitchFamily="18" charset="0"/>
                <a:cs typeface="Times New Roman" pitchFamily="18" charset="0"/>
              </a:rPr>
              <a:t>) from name column. Survival rate with </a:t>
            </a:r>
            <a:r>
              <a:rPr lang="en-IN" sz="2400" dirty="0" smtClean="0">
                <a:latin typeface="Times New Roman" pitchFamily="18" charset="0"/>
                <a:cs typeface="Times New Roman" pitchFamily="18" charset="0"/>
              </a:rPr>
              <a:t>title </a:t>
            </a:r>
            <a:r>
              <a:rPr lang="en-IN" sz="2400" dirty="0" err="1" smtClean="0">
                <a:latin typeface="Times New Roman" pitchFamily="18" charset="0"/>
                <a:cs typeface="Times New Roman" pitchFamily="18" charset="0"/>
              </a:rPr>
              <a:t>Mr</a:t>
            </a:r>
            <a:r>
              <a:rPr lang="en-IN" sz="2400" dirty="0" err="1">
                <a:latin typeface="Times New Roman" pitchFamily="18" charset="0"/>
                <a:cs typeface="Times New Roman" pitchFamily="18" charset="0"/>
              </a:rPr>
              <a:t>.</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is approximately </a:t>
            </a:r>
            <a:r>
              <a:rPr lang="en-IN" sz="2400" dirty="0">
                <a:latin typeface="Times New Roman" pitchFamily="18" charset="0"/>
                <a:cs typeface="Times New Roman" pitchFamily="18" charset="0"/>
              </a:rPr>
              <a:t>16% while survival rate for </a:t>
            </a:r>
            <a:r>
              <a:rPr lang="en-IN" sz="2400" dirty="0" err="1">
                <a:latin typeface="Times New Roman" pitchFamily="18" charset="0"/>
                <a:cs typeface="Times New Roman" pitchFamily="18" charset="0"/>
              </a:rPr>
              <a:t>Mrs.</a:t>
            </a:r>
            <a:r>
              <a:rPr lang="en-IN" sz="2400" dirty="0">
                <a:latin typeface="Times New Roman" pitchFamily="18" charset="0"/>
                <a:cs typeface="Times New Roman" pitchFamily="18" charset="0"/>
              </a:rPr>
              <a:t> is 79</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buFont typeface="Wingdings" pitchFamily="2" charset="2"/>
              <a:buChar char="Ø"/>
            </a:pPr>
            <a:r>
              <a:rPr lang="en-IN" sz="2400" dirty="0">
                <a:latin typeface="Times New Roman" pitchFamily="18" charset="0"/>
                <a:cs typeface="Times New Roman" pitchFamily="18" charset="0"/>
              </a:rPr>
              <a:t>We found that Passengers who were travelling in first class is more likely to survive.</a:t>
            </a:r>
          </a:p>
          <a:p>
            <a:pPr>
              <a:buFont typeface="Wingdings" pitchFamily="2" charset="2"/>
              <a:buChar char="Ø"/>
            </a:pPr>
            <a:endParaRPr lang="en-IN" dirty="0"/>
          </a:p>
        </p:txBody>
      </p:sp>
    </p:spTree>
    <p:extLst>
      <p:ext uri="{BB962C8B-B14F-4D97-AF65-F5344CB8AC3E}">
        <p14:creationId xmlns:p14="http://schemas.microsoft.com/office/powerpoint/2010/main" val="93253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467544" y="2132856"/>
            <a:ext cx="7992888" cy="2073384"/>
          </a:xfrm>
        </p:spPr>
        <p:txBody>
          <a:bodyPr>
            <a:normAutofit/>
          </a:bodyPr>
          <a:lstStyle/>
          <a:p>
            <a:pPr marL="45720" indent="0" algn="ctr">
              <a:buNone/>
            </a:pPr>
            <a:r>
              <a:rPr lang="en-IN" sz="8000" b="1" dirty="0" smtClean="0">
                <a:solidFill>
                  <a:srgbClr val="7030A0"/>
                </a:solidFill>
                <a:effectLst>
                  <a:outerShdw blurRad="38100" dist="38100" dir="2700000" algn="tl">
                    <a:srgbClr val="000000">
                      <a:alpha val="43137"/>
                    </a:srgbClr>
                  </a:outerShdw>
                </a:effectLst>
                <a:latin typeface="Arial Black" pitchFamily="34" charset="0"/>
              </a:rPr>
              <a:t>Thank You</a:t>
            </a:r>
            <a:endParaRPr lang="en-IN" sz="8000" b="1" dirty="0">
              <a:solidFill>
                <a:srgbClr val="7030A0"/>
              </a:solidFill>
              <a:effectLst>
                <a:outerShdw blurRad="38100" dist="38100" dir="2700000" algn="tl">
                  <a:srgbClr val="000000">
                    <a:alpha val="43137"/>
                  </a:srgbClr>
                </a:outerShdw>
              </a:effectLst>
              <a:latin typeface="Arial Black" pitchFamily="34" charset="0"/>
            </a:endParaRPr>
          </a:p>
        </p:txBody>
      </p:sp>
    </p:spTree>
    <p:extLst>
      <p:ext uri="{BB962C8B-B14F-4D97-AF65-F5344CB8AC3E}">
        <p14:creationId xmlns:p14="http://schemas.microsoft.com/office/powerpoint/2010/main" val="82822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160583" cy="1143000"/>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Arial Black" pitchFamily="34" charset="0"/>
                <a:cs typeface="Times New Roman" pitchFamily="18" charset="0"/>
              </a:rPr>
              <a:t>Introduction</a:t>
            </a:r>
            <a:endParaRPr lang="en-IN" dirty="0">
              <a:effectLst>
                <a:outerShdw blurRad="38100" dist="38100" dir="2700000" algn="tl">
                  <a:srgbClr val="000000">
                    <a:alpha val="43137"/>
                  </a:srgbClr>
                </a:outerShdw>
                <a:reflection blurRad="6350" stA="55000" endA="300" endPos="45500" dir="5400000" sy="-100000" algn="bl" rotWithShape="0"/>
              </a:effectLst>
              <a:latin typeface="Arial Black" pitchFamily="34" charset="0"/>
              <a:cs typeface="Times New Roman" pitchFamily="18" charset="0"/>
            </a:endParaRPr>
          </a:p>
        </p:txBody>
      </p:sp>
      <p:sp>
        <p:nvSpPr>
          <p:cNvPr id="3" name="Content Placeholder 2"/>
          <p:cNvSpPr>
            <a:spLocks noGrp="1"/>
          </p:cNvSpPr>
          <p:nvPr>
            <p:ph sz="quarter" idx="13"/>
          </p:nvPr>
        </p:nvSpPr>
        <p:spPr>
          <a:xfrm>
            <a:off x="395536" y="1124744"/>
            <a:ext cx="8338494" cy="3816424"/>
          </a:xfrm>
        </p:spPr>
        <p:txBody>
          <a:bodyPr>
            <a:noAutofit/>
          </a:bodyPr>
          <a:lstStyle/>
          <a:p>
            <a:pPr algn="just">
              <a:buFont typeface="Wingdings" pitchFamily="2" charset="2"/>
              <a:buChar char="Ø"/>
            </a:pPr>
            <a:r>
              <a:rPr lang="en-IN" sz="2400" dirty="0">
                <a:latin typeface="Times New Roman" pitchFamily="18" charset="0"/>
                <a:cs typeface="Times New Roman" pitchFamily="18" charset="0"/>
              </a:rPr>
              <a:t>The sinking of the RMS Titanic is one of the most infamous shipwrecks in history</a:t>
            </a:r>
            <a:r>
              <a:rPr lang="en-IN" sz="2400" dirty="0" smtClean="0">
                <a:latin typeface="Times New Roman" pitchFamily="18" charset="0"/>
                <a:cs typeface="Times New Roman" pitchFamily="18" charset="0"/>
              </a:rPr>
              <a:t>.</a:t>
            </a:r>
          </a:p>
          <a:p>
            <a:pPr algn="just">
              <a:buFont typeface="Wingdings" pitchFamily="2" charset="2"/>
              <a:buChar char="Ø"/>
            </a:pPr>
            <a:r>
              <a:rPr lang="en-IN" sz="2400" dirty="0">
                <a:latin typeface="Times New Roman" pitchFamily="18" charset="0"/>
                <a:cs typeface="Times New Roman" pitchFamily="18" charset="0"/>
              </a:rPr>
              <a:t>The RMS Titanic was a British passenger liner that sank in the North Atlantic Ocean in the early morning hours of 15 April 1912, after it collided with an iceberg during its maiden voyage from Southampton to New York City</a:t>
            </a:r>
            <a:r>
              <a:rPr lang="en-IN" sz="2400" dirty="0" smtClean="0">
                <a:latin typeface="Times New Roman" pitchFamily="18" charset="0"/>
                <a:cs typeface="Times New Roman" pitchFamily="18" charset="0"/>
              </a:rPr>
              <a:t>.</a:t>
            </a:r>
          </a:p>
          <a:p>
            <a:pPr algn="just">
              <a:buFont typeface="Wingdings" pitchFamily="2" charset="2"/>
              <a:buChar char="Ø"/>
            </a:pPr>
            <a:r>
              <a:rPr lang="en-IN" sz="2400" dirty="0">
                <a:latin typeface="Times New Roman" pitchFamily="18" charset="0"/>
                <a:cs typeface="Times New Roman" pitchFamily="18" charset="0"/>
              </a:rPr>
              <a:t>There were an estimated 2,224 passengers and crew aboard the ship, and more than 1,500 died, making it one of the deadliest commercial peacetime maritime disasters in modern history.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654" y="4869160"/>
            <a:ext cx="3384376"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024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304599" cy="1143000"/>
          </a:xfrm>
        </p:spPr>
        <p:txBody>
          <a:bodyPr/>
          <a:lstStyle/>
          <a:p>
            <a:pPr marL="0" indent="0" algn="l">
              <a:buNone/>
            </a:pPr>
            <a:r>
              <a:rPr lang="en-IN" dirty="0" smtClean="0">
                <a:solidFill>
                  <a:schemeClr val="tx1"/>
                </a:solidFill>
                <a:effectLst>
                  <a:outerShdw blurRad="38100" dist="38100" dir="2700000" algn="tl">
                    <a:srgbClr val="000000">
                      <a:alpha val="43137"/>
                    </a:srgbClr>
                  </a:outerShdw>
                  <a:reflection blurRad="6350" stA="55000" endA="300" endPos="45500" dir="5400000" sy="-100000" algn="bl" rotWithShape="0"/>
                </a:effectLst>
                <a:latin typeface="Arial Black" pitchFamily="34" charset="0"/>
              </a:rPr>
              <a:t>Goal &amp; Objective</a:t>
            </a:r>
            <a:endParaRPr lang="en-IN" dirty="0">
              <a:solidFill>
                <a:schemeClr val="tx1"/>
              </a:solidFill>
              <a:effectLst>
                <a:outerShdw blurRad="38100" dist="38100" dir="2700000" algn="tl">
                  <a:srgbClr val="000000">
                    <a:alpha val="43137"/>
                  </a:srgbClr>
                </a:outerShdw>
                <a:reflection blurRad="6350" stA="55000" endA="300" endPos="45500" dir="5400000" sy="-100000" algn="bl" rotWithShape="0"/>
              </a:effectLst>
              <a:latin typeface="Arial Black" pitchFamily="34" charset="0"/>
            </a:endParaRPr>
          </a:p>
        </p:txBody>
      </p:sp>
      <p:sp>
        <p:nvSpPr>
          <p:cNvPr id="3" name="Content Placeholder 2"/>
          <p:cNvSpPr>
            <a:spLocks noGrp="1"/>
          </p:cNvSpPr>
          <p:nvPr>
            <p:ph sz="quarter" idx="13"/>
          </p:nvPr>
        </p:nvSpPr>
        <p:spPr>
          <a:xfrm>
            <a:off x="539552" y="1412776"/>
            <a:ext cx="8208912" cy="3744416"/>
          </a:xfrm>
        </p:spPr>
        <p:txBody>
          <a:bodyPr>
            <a:normAutofit/>
          </a:bodyPr>
          <a:lstStyle/>
          <a:p>
            <a:pPr algn="just">
              <a:buFont typeface="Wingdings" pitchFamily="2" charset="2"/>
              <a:buChar char="Ø"/>
            </a:pPr>
            <a:r>
              <a:rPr lang="en-IN" sz="2400" dirty="0">
                <a:latin typeface="Times New Roman" pitchFamily="18" charset="0"/>
                <a:cs typeface="Times New Roman" pitchFamily="18" charset="0"/>
              </a:rPr>
              <a:t>The objective is to perform data analytics to mine various information which are available in the dataset and to know effect of each field on survival of passengers by applying analytics</a:t>
            </a:r>
            <a:r>
              <a:rPr lang="en-IN" sz="2400" dirty="0" smtClean="0">
                <a:latin typeface="Times New Roman" pitchFamily="18" charset="0"/>
                <a:cs typeface="Times New Roman" pitchFamily="18" charset="0"/>
              </a:rPr>
              <a:t>.</a:t>
            </a:r>
          </a:p>
          <a:p>
            <a:pPr algn="just">
              <a:buFont typeface="Wingdings" pitchFamily="2" charset="2"/>
              <a:buChar char="Ø"/>
            </a:pPr>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particular, we </a:t>
            </a:r>
            <a:r>
              <a:rPr lang="en-IN" sz="2400" dirty="0" smtClean="0">
                <a:latin typeface="Times New Roman" pitchFamily="18" charset="0"/>
                <a:cs typeface="Times New Roman" pitchFamily="18" charset="0"/>
              </a:rPr>
              <a:t>will try </a:t>
            </a:r>
            <a:r>
              <a:rPr lang="en-IN" sz="2400" dirty="0">
                <a:latin typeface="Times New Roman" pitchFamily="18" charset="0"/>
                <a:cs typeface="Times New Roman" pitchFamily="18" charset="0"/>
              </a:rPr>
              <a:t>to apply the </a:t>
            </a:r>
            <a:r>
              <a:rPr lang="en-IN" sz="2400" dirty="0" smtClean="0">
                <a:latin typeface="Times New Roman" pitchFamily="18" charset="0"/>
                <a:cs typeface="Times New Roman" pitchFamily="18" charset="0"/>
              </a:rPr>
              <a:t>tool </a:t>
            </a:r>
            <a:r>
              <a:rPr lang="en-IN" sz="2400" dirty="0">
                <a:latin typeface="Times New Roman" pitchFamily="18" charset="0"/>
                <a:cs typeface="Times New Roman" pitchFamily="18" charset="0"/>
              </a:rPr>
              <a:t>of machine learning that is “Logistic Regression” to predict which passengers survived</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the</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tragedy</a:t>
            </a:r>
            <a:r>
              <a:rPr lang="en-IN" sz="2400" b="1"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buFont typeface="Wingdings" pitchFamily="2" charset="2"/>
              <a:buChar char="Ø"/>
            </a:pPr>
            <a:endParaRPr lang="en-IN" sz="2400" dirty="0"/>
          </a:p>
          <a:p>
            <a:pPr>
              <a:buFont typeface="Wingdings" pitchFamily="2" charset="2"/>
              <a:buChar char="Ø"/>
            </a:pPr>
            <a:endParaRPr lang="en-IN" dirty="0"/>
          </a:p>
        </p:txBody>
      </p:sp>
    </p:spTree>
    <p:extLst>
      <p:ext uri="{BB962C8B-B14F-4D97-AF65-F5344CB8AC3E}">
        <p14:creationId xmlns:p14="http://schemas.microsoft.com/office/powerpoint/2010/main" val="2221707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08912" cy="1224136"/>
          </a:xfrm>
        </p:spPr>
        <p:txBody>
          <a:bodyPr/>
          <a:lstStyle/>
          <a:p>
            <a:pPr marL="0" indent="0" algn="l">
              <a:buNone/>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Data Analytics Diagram</a:t>
            </a:r>
            <a:r>
              <a:rPr lang="en-IN" dirty="0">
                <a:effectLst>
                  <a:outerShdw blurRad="38100" dist="38100" dir="2700000" algn="tl">
                    <a:srgbClr val="000000">
                      <a:alpha val="43137"/>
                    </a:srgbClr>
                  </a:outerShdw>
                </a:effectLst>
                <a:latin typeface="Times New Roman" pitchFamily="18" charset="0"/>
                <a:cs typeface="Times New Roman" pitchFamily="18" charset="0"/>
              </a:rPr>
              <a:t/>
            </a:r>
            <a:br>
              <a:rPr lang="en-IN" dirty="0">
                <a:effectLst>
                  <a:outerShdw blurRad="38100" dist="38100" dir="2700000" algn="tl">
                    <a:srgbClr val="000000">
                      <a:alpha val="43137"/>
                    </a:srgbClr>
                  </a:outerShdw>
                </a:effectLst>
                <a:latin typeface="Times New Roman" pitchFamily="18" charset="0"/>
                <a:cs typeface="Times New Roman" pitchFamily="18" charset="0"/>
              </a:rPr>
            </a:b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128792" cy="2664296"/>
          </a:xfrm>
          <a:prstGeom prst="rect">
            <a:avLst/>
          </a:prstGeom>
          <a:noFill/>
          <a:ln>
            <a:noFill/>
          </a:ln>
        </p:spPr>
      </p:pic>
    </p:spTree>
    <p:extLst>
      <p:ext uri="{BB962C8B-B14F-4D97-AF65-F5344CB8AC3E}">
        <p14:creationId xmlns:p14="http://schemas.microsoft.com/office/powerpoint/2010/main" val="3894397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08912" cy="1143000"/>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Categories of</a:t>
            </a: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data </a:t>
            </a:r>
            <a:r>
              <a:rPr lang="en-IN" dirty="0">
                <a:effectLst>
                  <a:outerShdw blurRad="38100" dist="38100" dir="2700000" algn="tl">
                    <a:srgbClr val="000000">
                      <a:alpha val="43137"/>
                    </a:srgbClr>
                  </a:outerShdw>
                </a:effectLst>
                <a:latin typeface="Times New Roman" pitchFamily="18" charset="0"/>
                <a:cs typeface="Times New Roman" pitchFamily="18" charset="0"/>
              </a:rPr>
              <a:t>Analytics</a:t>
            </a: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 </a:t>
            </a:r>
            <a:endParaRPr lang="en-IN"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408712" cy="3979852"/>
          </a:xfrm>
          <a:prstGeom prst="rect">
            <a:avLst/>
          </a:prstGeom>
          <a:noFill/>
          <a:ln>
            <a:noFill/>
          </a:ln>
        </p:spPr>
      </p:pic>
    </p:spTree>
    <p:extLst>
      <p:ext uri="{BB962C8B-B14F-4D97-AF65-F5344CB8AC3E}">
        <p14:creationId xmlns:p14="http://schemas.microsoft.com/office/powerpoint/2010/main" val="3395223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376607" cy="1143000"/>
          </a:xfrm>
        </p:spPr>
        <p:txBody>
          <a:bodyPr/>
          <a:lstStyle/>
          <a:p>
            <a:pPr marL="0" indent="0" algn="l">
              <a:buNone/>
            </a:pPr>
            <a:r>
              <a:rPr lang="en-IN"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Description of data</a:t>
            </a:r>
            <a:endParaRPr lang="en-IN"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323528" y="1484784"/>
            <a:ext cx="8496944" cy="5373216"/>
          </a:xfrm>
        </p:spPr>
        <p:txBody>
          <a:bodyPr/>
          <a:lstStyle/>
          <a:p>
            <a:pPr algn="just">
              <a:buFont typeface="Wingdings" pitchFamily="2" charset="2"/>
              <a:buChar char="Ø"/>
            </a:pPr>
            <a:r>
              <a:rPr lang="en-IN" sz="2400" dirty="0">
                <a:latin typeface="Times New Roman" pitchFamily="18" charset="0"/>
                <a:cs typeface="Times New Roman" pitchFamily="18" charset="0"/>
              </a:rPr>
              <a:t>In Python info() function is used to find structure of dataset that we have in </a:t>
            </a:r>
            <a:r>
              <a:rPr lang="en-IN" sz="2400" dirty="0" err="1">
                <a:latin typeface="Times New Roman" pitchFamily="18" charset="0"/>
                <a:cs typeface="Times New Roman" pitchFamily="18" charset="0"/>
              </a:rPr>
              <a:t>csv</a:t>
            </a:r>
            <a:r>
              <a:rPr lang="en-IN" sz="2400" dirty="0">
                <a:latin typeface="Times New Roman" pitchFamily="18" charset="0"/>
                <a:cs typeface="Times New Roman" pitchFamily="18" charset="0"/>
              </a:rPr>
              <a:t> file. Below there is a snippet of output </a:t>
            </a:r>
            <a:r>
              <a:rPr lang="en-IN" sz="2400" dirty="0" smtClean="0">
                <a:latin typeface="Times New Roman" pitchFamily="18" charset="0"/>
                <a:cs typeface="Times New Roman" pitchFamily="18" charset="0"/>
              </a:rPr>
              <a:t>which </a:t>
            </a:r>
            <a:r>
              <a:rPr lang="en-IN" sz="2400" dirty="0">
                <a:latin typeface="Times New Roman" pitchFamily="18" charset="0"/>
                <a:cs typeface="Times New Roman" pitchFamily="18" charset="0"/>
              </a:rPr>
              <a:t>we got by executing info() in Python.</a:t>
            </a:r>
          </a:p>
          <a:p>
            <a:pPr>
              <a:buFont typeface="Wingdings" pitchFamily="2" charset="2"/>
              <a:buChar char="Ø"/>
            </a:pP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91931" y="2924944"/>
            <a:ext cx="5184576" cy="3184698"/>
          </a:xfrm>
          <a:prstGeom prst="rect">
            <a:avLst/>
          </a:prstGeom>
          <a:noFill/>
          <a:ln>
            <a:noFill/>
          </a:ln>
        </p:spPr>
      </p:pic>
    </p:spTree>
    <p:extLst>
      <p:ext uri="{BB962C8B-B14F-4D97-AF65-F5344CB8AC3E}">
        <p14:creationId xmlns:p14="http://schemas.microsoft.com/office/powerpoint/2010/main" val="43086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08912" cy="1143000"/>
          </a:xfrm>
        </p:spPr>
        <p:txBody>
          <a:bodyPr/>
          <a:lstStyle/>
          <a:p>
            <a:pPr marL="0" indent="0" algn="l">
              <a:buNone/>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Data Analysis</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323528" y="1556792"/>
            <a:ext cx="8424936" cy="3978776"/>
          </a:xfrm>
        </p:spPr>
        <p:txBody>
          <a:bodyPr/>
          <a:lstStyle/>
          <a:p>
            <a:pPr algn="just">
              <a:buFont typeface="Wingdings" pitchFamily="2" charset="2"/>
              <a:buChar char="Ø"/>
            </a:pPr>
            <a:r>
              <a:rPr lang="en-IN" sz="2400" dirty="0">
                <a:latin typeface="Times New Roman" pitchFamily="18" charset="0"/>
                <a:cs typeface="Times New Roman" pitchFamily="18" charset="0"/>
              </a:rPr>
              <a:t>We have performed </a:t>
            </a:r>
            <a:r>
              <a:rPr lang="en-IN" sz="2400" b="1" dirty="0">
                <a:latin typeface="Times New Roman" pitchFamily="18" charset="0"/>
                <a:cs typeface="Times New Roman" pitchFamily="18" charset="0"/>
              </a:rPr>
              <a:t>“Exploratory Data Analysis” </a:t>
            </a:r>
            <a:r>
              <a:rPr lang="en-IN" sz="2400" dirty="0">
                <a:latin typeface="Times New Roman" pitchFamily="18" charset="0"/>
                <a:cs typeface="Times New Roman" pitchFamily="18" charset="0"/>
              </a:rPr>
              <a:t>for our </a:t>
            </a:r>
            <a:r>
              <a:rPr lang="en-IN" sz="2400" dirty="0" smtClean="0">
                <a:latin typeface="Times New Roman" pitchFamily="18" charset="0"/>
                <a:cs typeface="Times New Roman" pitchFamily="18" charset="0"/>
              </a:rPr>
              <a:t>  problem </a:t>
            </a:r>
            <a:r>
              <a:rPr lang="en-IN" sz="2400" dirty="0">
                <a:latin typeface="Times New Roman" pitchFamily="18" charset="0"/>
                <a:cs typeface="Times New Roman" pitchFamily="18" charset="0"/>
              </a:rPr>
              <a:t>in the first stage. </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exploratory data analysis dataset is explored to figure out the features which would influence the survival rate. </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data is deeply analysed by finding a relationship between different attribute and survival.</a:t>
            </a:r>
          </a:p>
          <a:p>
            <a:pPr>
              <a:buFont typeface="Wingdings" pitchFamily="2" charset="2"/>
              <a:buChar char="Ø"/>
            </a:pPr>
            <a:endParaRPr lang="en-IN" dirty="0"/>
          </a:p>
        </p:txBody>
      </p:sp>
    </p:spTree>
    <p:extLst>
      <p:ext uri="{BB962C8B-B14F-4D97-AF65-F5344CB8AC3E}">
        <p14:creationId xmlns:p14="http://schemas.microsoft.com/office/powerpoint/2010/main" val="4045508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848872" cy="792088"/>
          </a:xfrm>
        </p:spPr>
        <p:txBody>
          <a:bodyPr/>
          <a:lstStyle/>
          <a:p>
            <a:pPr marL="0" indent="0" algn="ctr">
              <a:buNone/>
            </a:pPr>
            <a:r>
              <a:rPr lang="en-IN" sz="3600"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Cont...</a:t>
            </a:r>
            <a:endParaRPr lang="en-IN" sz="3600" dirty="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endParaRPr>
          </a:p>
        </p:txBody>
      </p:sp>
      <p:pic>
        <p:nvPicPr>
          <p:cNvPr id="12"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27584" y="1052736"/>
            <a:ext cx="7416824" cy="488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430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16633"/>
            <a:ext cx="6512511" cy="720080"/>
          </a:xfrm>
        </p:spPr>
        <p:txBody>
          <a:bodyPr/>
          <a:lstStyle/>
          <a:p>
            <a:pPr marL="0" indent="0" algn="ctr">
              <a:buNone/>
            </a:pPr>
            <a:r>
              <a:rPr lang="en-IN" sz="3600" dirty="0" smtClean="0">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Cont...</a:t>
            </a:r>
            <a:endParaRPr lang="en-IN" sz="3600" dirty="0">
              <a:latin typeface="Times New Roman" pitchFamily="18" charset="0"/>
              <a:cs typeface="Times New Roman" pitchFamily="18" charset="0"/>
            </a:endParaRPr>
          </a:p>
        </p:txBody>
      </p:sp>
      <p:sp>
        <p:nvSpPr>
          <p:cNvPr id="6" name="Content Placeholder 5"/>
          <p:cNvSpPr>
            <a:spLocks noGrp="1"/>
          </p:cNvSpPr>
          <p:nvPr>
            <p:ph sz="quarter" idx="13"/>
          </p:nvPr>
        </p:nvSpPr>
        <p:spPr>
          <a:xfrm>
            <a:off x="323528" y="1077922"/>
            <a:ext cx="8640960" cy="5519429"/>
          </a:xfrm>
        </p:spPr>
        <p:txBody>
          <a:bodyPr/>
          <a:lstStyle/>
          <a:p>
            <a:r>
              <a:rPr lang="en-IN" dirty="0" smtClean="0"/>
              <a:t> </a:t>
            </a:r>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3"/>
            <a:ext cx="417195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836713"/>
            <a:ext cx="413385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07" y="3900330"/>
            <a:ext cx="4095750"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3900330"/>
            <a:ext cx="4133850"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182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298</TotalTime>
  <Words>796</Words>
  <Application>Microsoft Office PowerPoint</Application>
  <PresentationFormat>On-screen Show (4:3)</PresentationFormat>
  <Paragraphs>54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Slipstream</vt:lpstr>
      <vt:lpstr>Predict the survival of the passengers aboard RMS Titanic </vt:lpstr>
      <vt:lpstr>Introduction</vt:lpstr>
      <vt:lpstr>Goal &amp; Objective</vt:lpstr>
      <vt:lpstr>Data Analytics Diagram </vt:lpstr>
      <vt:lpstr>Categories of data Analytics </vt:lpstr>
      <vt:lpstr>Description of data</vt:lpstr>
      <vt:lpstr>Data Analysis</vt:lpstr>
      <vt:lpstr>Cont...</vt:lpstr>
      <vt:lpstr>Cont...</vt:lpstr>
      <vt:lpstr>Cont…</vt:lpstr>
      <vt:lpstr>Data wrangling and cleaning</vt:lpstr>
      <vt:lpstr>Cont...</vt:lpstr>
      <vt:lpstr>Final Dataset after data wrangling</vt:lpstr>
      <vt:lpstr>Logistic Regression</vt:lpstr>
      <vt:lpstr>Prediction</vt:lpstr>
      <vt:lpstr>Model Evaluation</vt:lpstr>
      <vt:lpstr>Accuracy</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survival of the passengers aboard RMS Titanic</dc:title>
  <dc:creator>sumit</dc:creator>
  <cp:lastModifiedBy>sumit</cp:lastModifiedBy>
  <cp:revision>38</cp:revision>
  <dcterms:created xsi:type="dcterms:W3CDTF">2020-05-22T00:10:00Z</dcterms:created>
  <dcterms:modified xsi:type="dcterms:W3CDTF">2020-05-22T05:13:40Z</dcterms:modified>
</cp:coreProperties>
</file>