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5"/>
  </p:notesMasterIdLst>
  <p:sldIdLst>
    <p:sldId id="326" r:id="rId3"/>
    <p:sldId id="327" r:id="rId4"/>
    <p:sldId id="328" r:id="rId5"/>
    <p:sldId id="329" r:id="rId6"/>
    <p:sldId id="330" r:id="rId7"/>
    <p:sldId id="331" r:id="rId8"/>
    <p:sldId id="332" r:id="rId9"/>
    <p:sldId id="333" r:id="rId10"/>
    <p:sldId id="334" r:id="rId11"/>
    <p:sldId id="335" r:id="rId12"/>
    <p:sldId id="336" r:id="rId13"/>
    <p:sldId id="33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6918" autoAdjust="0"/>
  </p:normalViewPr>
  <p:slideViewPr>
    <p:cSldViewPr>
      <p:cViewPr varScale="1">
        <p:scale>
          <a:sx n="73" d="100"/>
          <a:sy n="73" d="100"/>
        </p:scale>
        <p:origin x="129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9/8/2020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p14="http://schemas.microsoft.com/office/powerpoint/2010/main"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9/8/2020</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1D8BD707-D9CF-40AE-B4C6-C98DA3205C09}" type="datetimeFigureOut">
              <a:rPr lang="en-US" smtClean="0"/>
              <a:pPr/>
              <a:t>9/8/2020</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9" y="6215064"/>
            <a:ext cx="1643063"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5751" y="214314"/>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85984" y="2928935"/>
            <a:ext cx="6500859" cy="1643074"/>
          </a:xfrm>
        </p:spPr>
        <p:txBody>
          <a:bodyPr anchor="t"/>
          <a:lstStyle>
            <a:lvl1pPr>
              <a:defRPr sz="4800">
                <a:solidFill>
                  <a:schemeClr val="tx1">
                    <a:lumMod val="95000"/>
                    <a:lumOff val="5000"/>
                  </a:schemeClr>
                </a:solidFill>
              </a:defRPr>
            </a:lvl1pPr>
          </a:lstStyle>
          <a:p>
            <a:r>
              <a:rPr lang="en-US" smtClean="0"/>
              <a:t>Click to edit Master title style</a:t>
            </a:r>
            <a:endParaRPr lang="he-IL" dirty="0"/>
          </a:p>
        </p:txBody>
      </p:sp>
      <p:sp>
        <p:nvSpPr>
          <p:cNvPr id="3" name="Subtitle 2"/>
          <p:cNvSpPr>
            <a:spLocks noGrp="1"/>
          </p:cNvSpPr>
          <p:nvPr>
            <p:ph type="subTitle" idx="1"/>
          </p:nvPr>
        </p:nvSpPr>
        <p:spPr>
          <a:xfrm>
            <a:off x="428596" y="5072075"/>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dirty="0"/>
          </a:p>
        </p:txBody>
      </p:sp>
    </p:spTree>
    <p:extLst>
      <p:ext uri="{BB962C8B-B14F-4D97-AF65-F5344CB8AC3E}">
        <p14:creationId xmlns:p14="http://schemas.microsoft.com/office/powerpoint/2010/main" val="363028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3" y="71414"/>
            <a:ext cx="8715436" cy="857256"/>
          </a:xfrm>
        </p:spPr>
        <p:txBody>
          <a:bodyPr/>
          <a:lstStyle/>
          <a:p>
            <a:r>
              <a:rPr lang="en-US" dirty="0" smtClean="0"/>
              <a:t>Click to edit Master title style</a:t>
            </a:r>
            <a:endParaRPr lang="he-IL" dirty="0"/>
          </a:p>
        </p:txBody>
      </p:sp>
      <p:sp>
        <p:nvSpPr>
          <p:cNvPr id="3" name="Content Placeholder 2"/>
          <p:cNvSpPr>
            <a:spLocks noGrp="1"/>
          </p:cNvSpPr>
          <p:nvPr>
            <p:ph idx="1"/>
          </p:nvPr>
        </p:nvSpPr>
        <p:spPr>
          <a:xfrm>
            <a:off x="214283" y="1142985"/>
            <a:ext cx="8715436" cy="52864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Tree>
    <p:extLst>
      <p:ext uri="{BB962C8B-B14F-4D97-AF65-F5344CB8AC3E}">
        <p14:creationId xmlns:p14="http://schemas.microsoft.com/office/powerpoint/2010/main" val="110483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00813" y="5416551"/>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035" y="2143117"/>
            <a:ext cx="7772400" cy="1143008"/>
          </a:xfrm>
        </p:spPr>
        <p:txBody>
          <a:bodyPr anchor="t">
            <a:noAutofit/>
          </a:bodyPr>
          <a:lstStyle>
            <a:lvl1pPr algn="l" rtl="0">
              <a:defRPr sz="88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500035" y="3357563"/>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8888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val="8328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9/8/2020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9/8/2020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9/8/2020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1D8BD707-D9CF-40AE-B4C6-C98DA3205C09}" type="datetimeFigureOut">
              <a:rPr lang="en-US" smtClean="0"/>
              <a:pPr/>
              <a:t>9/8/2020</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9/8/2020</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396876"/>
            <a:ext cx="9144000" cy="646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214314"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smtClean="0"/>
              <a:t>Click to edit Master title style</a:t>
            </a:r>
          </a:p>
        </p:txBody>
      </p:sp>
      <p:sp>
        <p:nvSpPr>
          <p:cNvPr id="1028" name="Text Placeholder 2"/>
          <p:cNvSpPr>
            <a:spLocks noGrp="1"/>
          </p:cNvSpPr>
          <p:nvPr>
            <p:ph type="body" idx="1"/>
          </p:nvPr>
        </p:nvSpPr>
        <p:spPr bwMode="auto">
          <a:xfrm>
            <a:off x="214314" y="1000125"/>
            <a:ext cx="871537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ef/core/what-is-new/roadmap" TargetMode="External"/><Relationship Id="rId2" Type="http://schemas.openxmlformats.org/officeDocument/2006/relationships/hyperlink" Target="https://github.com/aspnet/EntityFrameworkCore" TargetMode="External"/><Relationship Id="rId1" Type="http://schemas.openxmlformats.org/officeDocument/2006/relationships/slideLayout" Target="../slideLayouts/slideLayout2.xml"/><Relationship Id="rId4" Type="http://schemas.openxmlformats.org/officeDocument/2006/relationships/hyperlink" Target="https://docs.microsoft.com/ef/cor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uget.org/packages/MySql.Data.EntityFrameworkCore" TargetMode="External"/><Relationship Id="rId7" Type="http://schemas.openxmlformats.org/officeDocument/2006/relationships/hyperlink" Target="https://www.nuget.org/packages/Microsoft.EntityFrameworkCore.InMemory" TargetMode="External"/><Relationship Id="rId2" Type="http://schemas.openxmlformats.org/officeDocument/2006/relationships/hyperlink" Target="https://www.nuget.org/packages/Microsoft.EntityFrameworkCore.SqlServer" TargetMode="External"/><Relationship Id="rId1" Type="http://schemas.openxmlformats.org/officeDocument/2006/relationships/slideLayout" Target="../slideLayouts/slideLayout2.xml"/><Relationship Id="rId6" Type="http://schemas.openxmlformats.org/officeDocument/2006/relationships/hyperlink" Target="https://www.nuget.org/packages/EntityFrameworkCore.SqlServerCompact40" TargetMode="External"/><Relationship Id="rId5" Type="http://schemas.openxmlformats.org/officeDocument/2006/relationships/hyperlink" Target="https://www.nuget.org/packages/Microsoft.EntityFrameworkCore.SQLite" TargetMode="External"/><Relationship Id="rId4" Type="http://schemas.openxmlformats.org/officeDocument/2006/relationships/hyperlink" Target="https://www.nuget.org/packages/Npgsql.EntityFrameworkCore.PostgreSQ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dotnet/api/microsoft.entityframeworkcore.dbset-1?view=efcore-2.0" TargetMode="External"/><Relationship Id="rId2" Type="http://schemas.openxmlformats.org/officeDocument/2006/relationships/hyperlink" Target="https://docs.microsoft.com/en-us/dotnet/api/microsoft.entityframeworkcore.dbcontext?view=efcore-2.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Entity Framework Core</a:t>
            </a:r>
            <a:endParaRPr lang="en-US" dirty="0"/>
          </a:p>
        </p:txBody>
      </p:sp>
      <p:sp>
        <p:nvSpPr>
          <p:cNvPr id="6" name="Content Placeholder 5"/>
          <p:cNvSpPr>
            <a:spLocks noGrp="1"/>
          </p:cNvSpPr>
          <p:nvPr>
            <p:ph sz="quarter" idx="1"/>
          </p:nvPr>
        </p:nvSpPr>
        <p:spPr/>
        <p:txBody>
          <a:bodyPr>
            <a:normAutofit/>
          </a:bodyPr>
          <a:lstStyle/>
          <a:p>
            <a:r>
              <a:rPr lang="en-US" sz="1400" dirty="0" smtClean="0">
                <a:solidFill>
                  <a:srgbClr val="181717"/>
                </a:solidFill>
                <a:latin typeface="Verdana"/>
              </a:rPr>
              <a:t>Entity Framework Core is a data access technology.</a:t>
            </a:r>
          </a:p>
          <a:p>
            <a:r>
              <a:rPr lang="en-US" sz="1400" dirty="0" smtClean="0">
                <a:solidFill>
                  <a:srgbClr val="181717"/>
                </a:solidFill>
                <a:latin typeface="Verdana"/>
              </a:rPr>
              <a:t>Entity Framework Core is the new version of Entity Framework after EF 6.x.</a:t>
            </a:r>
          </a:p>
          <a:p>
            <a:r>
              <a:rPr lang="en-US" sz="1400" dirty="0" smtClean="0">
                <a:solidFill>
                  <a:srgbClr val="181717"/>
                </a:solidFill>
                <a:latin typeface="Verdana"/>
              </a:rPr>
              <a:t>It is open-source, lightweight, extensible and a cross-platform version.</a:t>
            </a:r>
          </a:p>
          <a:p>
            <a:r>
              <a:rPr lang="en-US" sz="1400" dirty="0" smtClean="0">
                <a:solidFill>
                  <a:srgbClr val="181717"/>
                </a:solidFill>
                <a:latin typeface="Verdana"/>
              </a:rPr>
              <a:t>Entity Framework is an Object/Relational Mapping (O/RM) framework.</a:t>
            </a:r>
          </a:p>
          <a:p>
            <a:r>
              <a:rPr lang="en-US" sz="1400" dirty="0" smtClean="0">
                <a:solidFill>
                  <a:srgbClr val="181717"/>
                </a:solidFill>
                <a:latin typeface="Verdana"/>
              </a:rPr>
              <a:t>It is an enhancement to ADO.NET</a:t>
            </a:r>
          </a:p>
          <a:p>
            <a:r>
              <a:rPr lang="en-US" sz="1400" dirty="0" smtClean="0">
                <a:solidFill>
                  <a:srgbClr val="181717"/>
                </a:solidFill>
                <a:latin typeface="Verdana"/>
              </a:rPr>
              <a:t>Entity Framework gives developers an automated mechanism for accessing &amp; storing the data in the database.</a:t>
            </a:r>
          </a:p>
          <a:p>
            <a:r>
              <a:rPr lang="en-US" sz="1400" dirty="0" smtClean="0">
                <a:solidFill>
                  <a:srgbClr val="181717"/>
                </a:solidFill>
                <a:latin typeface="Verdana"/>
              </a:rPr>
              <a:t>EF Core is intended to be used with .NET Core applications. However, it can also be used with standard .NET 4.5+ framework based applications.</a:t>
            </a:r>
            <a:endParaRPr lang="en-US" sz="1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a Migration</a:t>
            </a:r>
            <a:endParaRPr lang="en-US" dirty="0"/>
          </a:p>
        </p:txBody>
      </p:sp>
      <p:sp>
        <p:nvSpPr>
          <p:cNvPr id="6" name="Content Placeholder 5"/>
          <p:cNvSpPr>
            <a:spLocks noGrp="1"/>
          </p:cNvSpPr>
          <p:nvPr>
            <p:ph sz="quarter" idx="1"/>
          </p:nvPr>
        </p:nvSpPr>
        <p:spPr/>
        <p:txBody>
          <a:bodyPr>
            <a:noAutofit/>
          </a:bodyPr>
          <a:lstStyle/>
          <a:p>
            <a:r>
              <a:rPr lang="en-US" sz="1400" dirty="0" smtClean="0"/>
              <a:t>EF Core includes different migration commands to create or update the database based on the model.</a:t>
            </a:r>
          </a:p>
          <a:p>
            <a:r>
              <a:rPr lang="en-US" sz="1400" dirty="0" smtClean="0"/>
              <a:t>we need to create the database from the model (entities and context) by adding a migration.</a:t>
            </a:r>
          </a:p>
          <a:p>
            <a:r>
              <a:rPr lang="en-US" sz="1400" dirty="0" smtClean="0"/>
              <a:t>We can execute the migration command using </a:t>
            </a:r>
            <a:r>
              <a:rPr lang="en-US" sz="1400" dirty="0" err="1" smtClean="0"/>
              <a:t>NuGet</a:t>
            </a:r>
            <a:r>
              <a:rPr lang="en-US" sz="1400" dirty="0" smtClean="0"/>
              <a:t> Package Manger Console as well as </a:t>
            </a:r>
            <a:r>
              <a:rPr lang="en-US" sz="1400" dirty="0" err="1" smtClean="0"/>
              <a:t>dotnet</a:t>
            </a:r>
            <a:r>
              <a:rPr lang="en-US" sz="1400" dirty="0" smtClean="0"/>
              <a:t> CLI (command line interface).</a:t>
            </a:r>
          </a:p>
          <a:p>
            <a:r>
              <a:rPr lang="en-US" sz="1400" dirty="0" smtClean="0"/>
              <a:t>In Visual Studio, open </a:t>
            </a:r>
            <a:r>
              <a:rPr lang="en-US" sz="1400" dirty="0" err="1" smtClean="0"/>
              <a:t>NuGet</a:t>
            </a:r>
            <a:r>
              <a:rPr lang="en-US" sz="1400" dirty="0" smtClean="0"/>
              <a:t> Package Manager Console from Tools -&gt; </a:t>
            </a:r>
            <a:r>
              <a:rPr lang="en-US" sz="1400" dirty="0" err="1" smtClean="0"/>
              <a:t>NuGet</a:t>
            </a:r>
            <a:r>
              <a:rPr lang="en-US" sz="1400" dirty="0" smtClean="0"/>
              <a:t> Package Manager -&gt; Package Manager Console and enter the following command:</a:t>
            </a:r>
          </a:p>
          <a:p>
            <a:r>
              <a:rPr lang="en-US" sz="1400" dirty="0" smtClean="0"/>
              <a:t>PM&gt; add-migration </a:t>
            </a:r>
            <a:r>
              <a:rPr lang="en-US" sz="1400" dirty="0" err="1" smtClean="0"/>
              <a:t>CreateSchoolDB</a:t>
            </a:r>
            <a:endParaRPr lang="en-US" sz="1400" dirty="0" smtClean="0"/>
          </a:p>
          <a:p>
            <a:r>
              <a:rPr lang="en-US" sz="1400" dirty="0" smtClean="0"/>
              <a:t>After creating a migration, we still need to create the database using the update-database command in the Package Manager Console, as below.</a:t>
            </a:r>
          </a:p>
          <a:p>
            <a:r>
              <a:rPr lang="en-US" sz="1400" dirty="0" smtClean="0"/>
              <a:t>PM&gt; update-database –verbose</a:t>
            </a:r>
          </a:p>
          <a:p>
            <a:r>
              <a:rPr lang="en-US" sz="1400" dirty="0" err="1" smtClean="0">
                <a:latin typeface="Calibri" pitchFamily="34" charset="0"/>
                <a:cs typeface="Calibri" pitchFamily="34" charset="0"/>
              </a:rPr>
              <a:t>Note:</a:t>
            </a:r>
            <a:r>
              <a:rPr lang="en-US" sz="1400" dirty="0" err="1" smtClean="0"/>
              <a:t>This</a:t>
            </a:r>
            <a:r>
              <a:rPr lang="en-US" sz="1400" dirty="0" smtClean="0"/>
              <a:t> was the first migration to create a database. Now, whenever we add or update domain classes or configurations, we need to sync the database with the model using </a:t>
            </a:r>
            <a:r>
              <a:rPr lang="en-US" sz="1400" b="1" dirty="0" smtClean="0"/>
              <a:t>add-migration</a:t>
            </a:r>
            <a:r>
              <a:rPr lang="en-US" sz="1400" dirty="0" smtClean="0"/>
              <a:t> and </a:t>
            </a:r>
            <a:r>
              <a:rPr lang="en-US" sz="1400" b="1" dirty="0" smtClean="0"/>
              <a:t>update-database</a:t>
            </a:r>
            <a:r>
              <a:rPr lang="en-US" sz="1400" dirty="0" smtClean="0"/>
              <a:t> commands.</a:t>
            </a:r>
            <a:endParaRPr lang="en-US" sz="1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Creating a Model for an Existing Database in Entity Framework Core</a:t>
            </a:r>
            <a:endParaRPr lang="en-US" dirty="0"/>
          </a:p>
        </p:txBody>
      </p:sp>
      <p:sp>
        <p:nvSpPr>
          <p:cNvPr id="6" name="Content Placeholder 5"/>
          <p:cNvSpPr>
            <a:spLocks noGrp="1"/>
          </p:cNvSpPr>
          <p:nvPr>
            <p:ph sz="quarter" idx="1"/>
          </p:nvPr>
        </p:nvSpPr>
        <p:spPr/>
        <p:txBody>
          <a:bodyPr>
            <a:noAutofit/>
          </a:bodyPr>
          <a:lstStyle/>
          <a:p>
            <a:r>
              <a:rPr lang="en-US" sz="1800" dirty="0" smtClean="0"/>
              <a:t>PM&gt; Scaffold-</a:t>
            </a:r>
            <a:r>
              <a:rPr lang="en-US" sz="1800" dirty="0" err="1" smtClean="0"/>
              <a:t>DbContext</a:t>
            </a:r>
            <a:r>
              <a:rPr lang="en-US" sz="1800" dirty="0" smtClean="0"/>
              <a:t> "Server=.\</a:t>
            </a:r>
            <a:r>
              <a:rPr lang="en-US" sz="1800" dirty="0" err="1" smtClean="0"/>
              <a:t>SQLExpress;Database</a:t>
            </a:r>
            <a:r>
              <a:rPr lang="en-US" sz="1800" dirty="0" smtClean="0"/>
              <a:t>=</a:t>
            </a:r>
            <a:r>
              <a:rPr lang="en-US" sz="1800" dirty="0" err="1" smtClean="0"/>
              <a:t>SchoolDB;Trusted_Connection</a:t>
            </a:r>
            <a:r>
              <a:rPr lang="en-US" sz="1800" dirty="0" smtClean="0"/>
              <a:t>=True;" </a:t>
            </a:r>
            <a:r>
              <a:rPr lang="en-US" sz="1800" dirty="0" err="1" smtClean="0"/>
              <a:t>Microsoft.EntityFrameworkCore.SqlServer</a:t>
            </a:r>
            <a:r>
              <a:rPr lang="en-US" sz="1800" dirty="0" smtClean="0"/>
              <a:t> -</a:t>
            </a:r>
            <a:r>
              <a:rPr lang="en-US" sz="1800" dirty="0" err="1" smtClean="0"/>
              <a:t>OutputDir</a:t>
            </a:r>
            <a:r>
              <a:rPr lang="en-US" sz="1800" dirty="0" smtClean="0"/>
              <a:t> Models</a:t>
            </a:r>
          </a:p>
          <a:p>
            <a:r>
              <a:rPr lang="en-US" sz="1800" dirty="0" smtClean="0">
                <a:latin typeface="Calibri" pitchFamily="34" charset="0"/>
                <a:cs typeface="Calibri" pitchFamily="34" charset="0"/>
              </a:rPr>
              <a:t>Update models when tables are updated</a:t>
            </a:r>
          </a:p>
          <a:p>
            <a:r>
              <a:rPr lang="en-US" sz="1800" dirty="0" smtClean="0"/>
              <a:t>PM&gt; Scaffold-</a:t>
            </a:r>
            <a:r>
              <a:rPr lang="en-US" sz="1800" dirty="0" err="1" smtClean="0"/>
              <a:t>DbContext</a:t>
            </a:r>
            <a:r>
              <a:rPr lang="en-US" sz="1800" dirty="0" smtClean="0"/>
              <a:t> "Server=.\</a:t>
            </a:r>
            <a:r>
              <a:rPr lang="en-US" sz="1800" dirty="0" err="1" smtClean="0"/>
              <a:t>SQLExpress;Database</a:t>
            </a:r>
            <a:r>
              <a:rPr lang="en-US" sz="1800" dirty="0" smtClean="0"/>
              <a:t>=</a:t>
            </a:r>
            <a:r>
              <a:rPr lang="en-US" sz="1800" dirty="0" err="1" smtClean="0"/>
              <a:t>SchoolDB;Trusted_Connection</a:t>
            </a:r>
            <a:r>
              <a:rPr lang="en-US" sz="1800" dirty="0" smtClean="0"/>
              <a:t>=True;" </a:t>
            </a:r>
            <a:r>
              <a:rPr lang="en-US" sz="1800" dirty="0" err="1" smtClean="0"/>
              <a:t>Microsoft.EntityFrameworkCore.SqlServer</a:t>
            </a:r>
            <a:r>
              <a:rPr lang="en-US" sz="1800" dirty="0" smtClean="0"/>
              <a:t> -</a:t>
            </a:r>
            <a:r>
              <a:rPr lang="en-US" sz="1800" dirty="0" err="1" smtClean="0"/>
              <a:t>OutputDir</a:t>
            </a:r>
            <a:r>
              <a:rPr lang="en-US" sz="1800" dirty="0" smtClean="0"/>
              <a:t> Models </a:t>
            </a:r>
            <a:r>
              <a:rPr lang="en-US" sz="1800" smtClean="0"/>
              <a:t>-force</a:t>
            </a:r>
            <a:endParaRPr lang="en-US" sz="1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Stored Procedure in Entity Framework Core</a:t>
            </a:r>
          </a:p>
        </p:txBody>
      </p:sp>
      <p:sp>
        <p:nvSpPr>
          <p:cNvPr id="6" name="Content Placeholder 5"/>
          <p:cNvSpPr>
            <a:spLocks noGrp="1"/>
          </p:cNvSpPr>
          <p:nvPr>
            <p:ph sz="quarter" idx="1"/>
          </p:nvPr>
        </p:nvSpPr>
        <p:spPr>
          <a:xfrm>
            <a:off x="460248" y="1828800"/>
            <a:ext cx="8153400" cy="4495800"/>
          </a:xfrm>
        </p:spPr>
        <p:txBody>
          <a:bodyPr>
            <a:noAutofit/>
          </a:bodyPr>
          <a:lstStyle/>
          <a:p>
            <a:r>
              <a:rPr lang="en-US" dirty="0"/>
              <a:t>EF Core provides the following methods to execute a stored procedure</a:t>
            </a:r>
            <a:r>
              <a:rPr lang="en-US" dirty="0" smtClean="0"/>
              <a:t>:</a:t>
            </a:r>
          </a:p>
          <a:p>
            <a:pPr lvl="1"/>
            <a:r>
              <a:rPr lang="en-US" dirty="0" err="1"/>
              <a:t>DbSet</a:t>
            </a:r>
            <a:r>
              <a:rPr lang="en-US" dirty="0"/>
              <a:t>&lt;</a:t>
            </a:r>
            <a:r>
              <a:rPr lang="en-US" dirty="0" err="1"/>
              <a:t>TEntity</a:t>
            </a:r>
            <a:r>
              <a:rPr lang="en-US" dirty="0"/>
              <a:t>&gt;.</a:t>
            </a:r>
            <a:r>
              <a:rPr lang="en-US" dirty="0" err="1" smtClean="0"/>
              <a:t>FromSqlRaw</a:t>
            </a:r>
            <a:r>
              <a:rPr lang="en-US" dirty="0" smtClean="0"/>
              <a:t>()</a:t>
            </a:r>
          </a:p>
          <a:p>
            <a:pPr lvl="1"/>
            <a:r>
              <a:rPr lang="en-US" dirty="0" err="1" smtClean="0"/>
              <a:t>DbContext.Database.ExecuteSqlRaw</a:t>
            </a:r>
            <a:r>
              <a:rPr lang="en-US" dirty="0" smtClean="0"/>
              <a:t>()</a:t>
            </a:r>
          </a:p>
          <a:p>
            <a:pPr lvl="1"/>
            <a:r>
              <a:rPr lang="en-US" sz="1500" dirty="0" smtClean="0">
                <a:latin typeface="Calibri" pitchFamily="34" charset="0"/>
                <a:cs typeface="Calibri" pitchFamily="34" charset="0"/>
              </a:rPr>
              <a:t>Ex: </a:t>
            </a:r>
            <a:r>
              <a:rPr lang="en-US" sz="1500" dirty="0" err="1" smtClean="0">
                <a:latin typeface="Calibri" pitchFamily="34" charset="0"/>
                <a:cs typeface="Calibri" pitchFamily="34" charset="0"/>
              </a:rPr>
              <a:t>context.Database.ExecuteSqlRaw</a:t>
            </a:r>
            <a:r>
              <a:rPr lang="en-US" sz="1500" dirty="0" smtClean="0">
                <a:latin typeface="Calibri" pitchFamily="34" charset="0"/>
                <a:cs typeface="Calibri" pitchFamily="34" charset="0"/>
              </a:rPr>
              <a:t>("</a:t>
            </a:r>
            <a:r>
              <a:rPr lang="en-US" sz="1500" dirty="0" err="1">
                <a:latin typeface="Calibri" pitchFamily="34" charset="0"/>
                <a:cs typeface="Calibri" pitchFamily="34" charset="0"/>
              </a:rPr>
              <a:t>CreateStudents</a:t>
            </a:r>
            <a:r>
              <a:rPr lang="en-US" sz="1500" dirty="0">
                <a:latin typeface="Calibri" pitchFamily="34" charset="0"/>
                <a:cs typeface="Calibri" pitchFamily="34" charset="0"/>
              </a:rPr>
              <a:t> @p0, @p1", parameters: new[] { "Bill", "Gates" });</a:t>
            </a:r>
            <a:endParaRPr lang="en-US" sz="1500" dirty="0">
              <a:latin typeface="Calibri" pitchFamily="34" charset="0"/>
              <a:cs typeface="Calibri" pitchFamily="34" charset="0"/>
            </a:endParaRPr>
          </a:p>
          <a:p>
            <a:pPr lvl="1"/>
            <a:endParaRPr lang="en-US" dirty="0"/>
          </a:p>
        </p:txBody>
      </p:sp>
    </p:spTree>
    <p:extLst>
      <p:ext uri="{BB962C8B-B14F-4D97-AF65-F5344CB8AC3E}">
        <p14:creationId xmlns:p14="http://schemas.microsoft.com/office/powerpoint/2010/main" val="2705353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Entity Framework Core</a:t>
            </a:r>
            <a:endParaRPr lang="en-US" dirty="0"/>
          </a:p>
        </p:txBody>
      </p:sp>
      <p:sp>
        <p:nvSpPr>
          <p:cNvPr id="6" name="Content Placeholder 5"/>
          <p:cNvSpPr>
            <a:spLocks noGrp="1"/>
          </p:cNvSpPr>
          <p:nvPr>
            <p:ph sz="quarter" idx="1"/>
          </p:nvPr>
        </p:nvSpPr>
        <p:spPr/>
        <p:txBody>
          <a:bodyPr>
            <a:normAutofit/>
          </a:bodyPr>
          <a:lstStyle/>
          <a:p>
            <a:endParaRPr lang="en-US" sz="1400" dirty="0">
              <a:latin typeface="Calibri" pitchFamily="34" charset="0"/>
              <a:cs typeface="Calibri" pitchFamily="34" charset="0"/>
            </a:endParaRPr>
          </a:p>
        </p:txBody>
      </p:sp>
      <p:pic>
        <p:nvPicPr>
          <p:cNvPr id="1026" name="Picture 2" descr="C:\Users\SANTHOSH\Desktop\ef-core.png"/>
          <p:cNvPicPr>
            <a:picLocks noChangeAspect="1" noChangeArrowheads="1"/>
          </p:cNvPicPr>
          <p:nvPr/>
        </p:nvPicPr>
        <p:blipFill>
          <a:blip r:embed="rId2"/>
          <a:srcRect/>
          <a:stretch>
            <a:fillRect/>
          </a:stretch>
        </p:blipFill>
        <p:spPr bwMode="auto">
          <a:xfrm>
            <a:off x="457200" y="1676400"/>
            <a:ext cx="8297800" cy="4953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EF Core Version History</a:t>
            </a:r>
          </a:p>
        </p:txBody>
      </p:sp>
      <p:graphicFrame>
        <p:nvGraphicFramePr>
          <p:cNvPr id="5" name="Content Placeholder 4"/>
          <p:cNvGraphicFramePr>
            <a:graphicFrameLocks noGrp="1"/>
          </p:cNvGraphicFramePr>
          <p:nvPr>
            <p:ph sz="quarter" idx="1"/>
          </p:nvPr>
        </p:nvGraphicFramePr>
        <p:xfrm>
          <a:off x="612775" y="1600200"/>
          <a:ext cx="8153400" cy="1483360"/>
        </p:xfrm>
        <a:graphic>
          <a:graphicData uri="http://schemas.openxmlformats.org/drawingml/2006/table">
            <a:tbl>
              <a:tblPr firstRow="1" bandRow="1">
                <a:tableStyleId>{5C22544A-7EE6-4342-B048-85BDC9FD1C3A}</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370840">
                <a:tc>
                  <a:txBody>
                    <a:bodyPr/>
                    <a:lstStyle/>
                    <a:p>
                      <a:pPr algn="l" fontAlgn="b"/>
                      <a:r>
                        <a:rPr lang="en-US" b="0" dirty="0">
                          <a:solidFill>
                            <a:srgbClr val="FFFFFF"/>
                          </a:solidFill>
                        </a:rPr>
                        <a:t>EF Core Version</a:t>
                      </a:r>
                    </a:p>
                  </a:txBody>
                  <a:tcPr anchor="b"/>
                </a:tc>
                <a:tc>
                  <a:txBody>
                    <a:bodyPr/>
                    <a:lstStyle/>
                    <a:p>
                      <a:pPr algn="l" fontAlgn="b"/>
                      <a:r>
                        <a:rPr lang="en-US" b="0">
                          <a:solidFill>
                            <a:srgbClr val="FFFFFF"/>
                          </a:solidFill>
                        </a:rPr>
                        <a:t>Release Date</a:t>
                      </a:r>
                    </a:p>
                  </a:txBody>
                  <a:tcPr anchor="b"/>
                </a:tc>
                <a:extLst>
                  <a:ext uri="{0D108BD9-81ED-4DB2-BD59-A6C34878D82A}">
                    <a16:rowId xmlns:a16="http://schemas.microsoft.com/office/drawing/2014/main" val="10000"/>
                  </a:ext>
                </a:extLst>
              </a:tr>
              <a:tr h="370840">
                <a:tc>
                  <a:txBody>
                    <a:bodyPr/>
                    <a:lstStyle/>
                    <a:p>
                      <a:pPr fontAlgn="t"/>
                      <a:r>
                        <a:rPr lang="en-US">
                          <a:solidFill>
                            <a:srgbClr val="414141"/>
                          </a:solidFill>
                        </a:rPr>
                        <a:t>EF Core 2.0</a:t>
                      </a:r>
                    </a:p>
                  </a:txBody>
                  <a:tcPr/>
                </a:tc>
                <a:tc>
                  <a:txBody>
                    <a:bodyPr/>
                    <a:lstStyle/>
                    <a:p>
                      <a:pPr fontAlgn="t"/>
                      <a:r>
                        <a:rPr lang="en-US">
                          <a:solidFill>
                            <a:srgbClr val="414141"/>
                          </a:solidFill>
                        </a:rPr>
                        <a:t>August 2017</a:t>
                      </a:r>
                    </a:p>
                  </a:txBody>
                  <a:tcPr/>
                </a:tc>
                <a:extLst>
                  <a:ext uri="{0D108BD9-81ED-4DB2-BD59-A6C34878D82A}">
                    <a16:rowId xmlns:a16="http://schemas.microsoft.com/office/drawing/2014/main" val="10001"/>
                  </a:ext>
                </a:extLst>
              </a:tr>
              <a:tr h="370840">
                <a:tc>
                  <a:txBody>
                    <a:bodyPr/>
                    <a:lstStyle/>
                    <a:p>
                      <a:pPr fontAlgn="t"/>
                      <a:r>
                        <a:rPr lang="en-US">
                          <a:solidFill>
                            <a:srgbClr val="414141"/>
                          </a:solidFill>
                        </a:rPr>
                        <a:t>EF Core 1.1</a:t>
                      </a:r>
                    </a:p>
                  </a:txBody>
                  <a:tcPr/>
                </a:tc>
                <a:tc>
                  <a:txBody>
                    <a:bodyPr/>
                    <a:lstStyle/>
                    <a:p>
                      <a:pPr fontAlgn="t"/>
                      <a:r>
                        <a:rPr lang="en-US">
                          <a:solidFill>
                            <a:srgbClr val="414141"/>
                          </a:solidFill>
                        </a:rPr>
                        <a:t>November 2016</a:t>
                      </a:r>
                    </a:p>
                  </a:txBody>
                  <a:tcPr/>
                </a:tc>
                <a:extLst>
                  <a:ext uri="{0D108BD9-81ED-4DB2-BD59-A6C34878D82A}">
                    <a16:rowId xmlns:a16="http://schemas.microsoft.com/office/drawing/2014/main" val="10002"/>
                  </a:ext>
                </a:extLst>
              </a:tr>
              <a:tr h="370840">
                <a:tc>
                  <a:txBody>
                    <a:bodyPr/>
                    <a:lstStyle/>
                    <a:p>
                      <a:pPr fontAlgn="t"/>
                      <a:r>
                        <a:rPr lang="en-US">
                          <a:solidFill>
                            <a:srgbClr val="414141"/>
                          </a:solidFill>
                        </a:rPr>
                        <a:t>EF Core 1.0</a:t>
                      </a:r>
                    </a:p>
                  </a:txBody>
                  <a:tcPr/>
                </a:tc>
                <a:tc>
                  <a:txBody>
                    <a:bodyPr/>
                    <a:lstStyle/>
                    <a:p>
                      <a:pPr fontAlgn="t"/>
                      <a:r>
                        <a:rPr lang="en-US" dirty="0">
                          <a:solidFill>
                            <a:srgbClr val="414141"/>
                          </a:solidFill>
                        </a:rPr>
                        <a:t>June 2016</a:t>
                      </a:r>
                    </a:p>
                  </a:txBody>
                  <a:tcPr/>
                </a:tc>
                <a:extLst>
                  <a:ext uri="{0D108BD9-81ED-4DB2-BD59-A6C34878D82A}">
                    <a16:rowId xmlns:a16="http://schemas.microsoft.com/office/drawing/2014/main" val="10003"/>
                  </a:ext>
                </a:extLst>
              </a:tr>
            </a:tbl>
          </a:graphicData>
        </a:graphic>
      </p:graphicFrame>
      <p:sp>
        <p:nvSpPr>
          <p:cNvPr id="7" name="Rectangle 6"/>
          <p:cNvSpPr/>
          <p:nvPr/>
        </p:nvSpPr>
        <p:spPr>
          <a:xfrm>
            <a:off x="685800" y="3200400"/>
            <a:ext cx="8229600" cy="369332"/>
          </a:xfrm>
          <a:prstGeom prst="rect">
            <a:avLst/>
          </a:prstGeom>
        </p:spPr>
        <p:txBody>
          <a:bodyPr wrap="square">
            <a:spAutoFit/>
          </a:bodyPr>
          <a:lstStyle/>
          <a:p>
            <a:r>
              <a:rPr lang="en-US" dirty="0" smtClean="0"/>
              <a:t>EF Core on </a:t>
            </a:r>
            <a:r>
              <a:rPr lang="en-US" dirty="0" err="1" smtClean="0"/>
              <a:t>GitHub</a:t>
            </a:r>
            <a:r>
              <a:rPr lang="en-US" dirty="0" smtClean="0"/>
              <a:t>: </a:t>
            </a:r>
            <a:r>
              <a:rPr lang="en-US" dirty="0" smtClean="0">
                <a:hlinkClick r:id="rId2"/>
              </a:rPr>
              <a:t>https://github.com/aspnet/EntityFrameworkCore</a:t>
            </a:r>
            <a:endParaRPr lang="en-US" dirty="0"/>
          </a:p>
        </p:txBody>
      </p:sp>
      <p:sp>
        <p:nvSpPr>
          <p:cNvPr id="8" name="Rectangle 7"/>
          <p:cNvSpPr/>
          <p:nvPr/>
        </p:nvSpPr>
        <p:spPr>
          <a:xfrm>
            <a:off x="685800" y="3581400"/>
            <a:ext cx="8229600" cy="369332"/>
          </a:xfrm>
          <a:prstGeom prst="rect">
            <a:avLst/>
          </a:prstGeom>
        </p:spPr>
        <p:txBody>
          <a:bodyPr wrap="square">
            <a:spAutoFit/>
          </a:bodyPr>
          <a:lstStyle/>
          <a:p>
            <a:r>
              <a:rPr lang="en-US" dirty="0" smtClean="0"/>
              <a:t>EF Core Roadmap: </a:t>
            </a:r>
            <a:r>
              <a:rPr lang="en-US" dirty="0" smtClean="0">
                <a:hlinkClick r:id="rId3"/>
              </a:rPr>
              <a:t>docs.microsoft.com/en-us/</a:t>
            </a:r>
            <a:r>
              <a:rPr lang="en-US" dirty="0" err="1" smtClean="0">
                <a:hlinkClick r:id="rId3"/>
              </a:rPr>
              <a:t>ef</a:t>
            </a:r>
            <a:r>
              <a:rPr lang="en-US" dirty="0" smtClean="0">
                <a:hlinkClick r:id="rId3"/>
              </a:rPr>
              <a:t>/core/what-is-new/roadmap</a:t>
            </a:r>
            <a:endParaRPr lang="en-US" dirty="0"/>
          </a:p>
        </p:txBody>
      </p:sp>
      <p:sp>
        <p:nvSpPr>
          <p:cNvPr id="9" name="Rectangle 8"/>
          <p:cNvSpPr/>
          <p:nvPr/>
        </p:nvSpPr>
        <p:spPr>
          <a:xfrm>
            <a:off x="685800" y="3886200"/>
            <a:ext cx="8077200" cy="369332"/>
          </a:xfrm>
          <a:prstGeom prst="rect">
            <a:avLst/>
          </a:prstGeom>
        </p:spPr>
        <p:txBody>
          <a:bodyPr wrap="square">
            <a:spAutoFit/>
          </a:bodyPr>
          <a:lstStyle/>
          <a:p>
            <a:r>
              <a:rPr lang="en-US" dirty="0" smtClean="0"/>
              <a:t>EF Core Official Documentation: </a:t>
            </a:r>
            <a:r>
              <a:rPr lang="en-US" dirty="0" smtClean="0">
                <a:hlinkClick r:id="rId4"/>
              </a:rPr>
              <a:t>https://docs.microsoft.com/ef/core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EF Core Development Approaches</a:t>
            </a:r>
            <a:endParaRPr lang="en-US" dirty="0"/>
          </a:p>
        </p:txBody>
      </p:sp>
      <p:sp>
        <p:nvSpPr>
          <p:cNvPr id="6" name="Content Placeholder 5"/>
          <p:cNvSpPr>
            <a:spLocks noGrp="1"/>
          </p:cNvSpPr>
          <p:nvPr>
            <p:ph sz="quarter" idx="1"/>
          </p:nvPr>
        </p:nvSpPr>
        <p:spPr/>
        <p:txBody>
          <a:bodyPr>
            <a:normAutofit/>
          </a:bodyPr>
          <a:lstStyle/>
          <a:p>
            <a:r>
              <a:rPr lang="en-US" sz="1200" dirty="0" smtClean="0">
                <a:solidFill>
                  <a:srgbClr val="181717"/>
                </a:solidFill>
                <a:latin typeface="Verdana"/>
              </a:rPr>
              <a:t>EF Core supports two development approaches </a:t>
            </a:r>
          </a:p>
          <a:p>
            <a:r>
              <a:rPr lang="en-US" sz="1200" dirty="0" smtClean="0">
                <a:solidFill>
                  <a:srgbClr val="181717"/>
                </a:solidFill>
                <a:latin typeface="Verdana"/>
              </a:rPr>
              <a:t>1) Code-First </a:t>
            </a:r>
          </a:p>
          <a:p>
            <a:r>
              <a:rPr lang="en-US" sz="1200" dirty="0" smtClean="0">
                <a:solidFill>
                  <a:srgbClr val="181717"/>
                </a:solidFill>
                <a:latin typeface="Verdana"/>
              </a:rPr>
              <a:t>2) Database-First.</a:t>
            </a:r>
          </a:p>
          <a:p>
            <a:r>
              <a:rPr lang="en-US" sz="1200" dirty="0" smtClean="0">
                <a:solidFill>
                  <a:srgbClr val="181717"/>
                </a:solidFill>
                <a:latin typeface="Verdana"/>
              </a:rPr>
              <a:t>EF Core mainly targets the code-first approach and provides little support for the database-first approach.</a:t>
            </a:r>
          </a:p>
          <a:p>
            <a:r>
              <a:rPr lang="en-US" sz="1200" dirty="0" smtClean="0">
                <a:solidFill>
                  <a:srgbClr val="181717"/>
                </a:solidFill>
                <a:latin typeface="Verdana"/>
              </a:rPr>
              <a:t>In the code-first approach, EF Core API creates the database and tables using migration based on the conventions and configuration provided in your domain classes. This approach is useful in Domain Driven Design (DDD).</a:t>
            </a:r>
          </a:p>
          <a:p>
            <a:r>
              <a:rPr lang="en-US" sz="1200" dirty="0" smtClean="0">
                <a:solidFill>
                  <a:srgbClr val="181717"/>
                </a:solidFill>
                <a:latin typeface="Verdana"/>
              </a:rPr>
              <a:t>In the database-first approach, EF Core API creates the domain and context classes based on your existing database using EF Core commands. This has limited support in EF Core as it does not support visual designer or wizard.</a:t>
            </a:r>
          </a:p>
          <a:p>
            <a:endParaRPr lang="en-US" sz="1200" dirty="0">
              <a:latin typeface="Calibri" pitchFamily="34" charset="0"/>
              <a:cs typeface="Calibri" pitchFamily="34" charset="0"/>
            </a:endParaRPr>
          </a:p>
        </p:txBody>
      </p:sp>
      <p:pic>
        <p:nvPicPr>
          <p:cNvPr id="2050" name="Picture 2" descr="C:\Users\SANTHOSH\Desktop\ef-core-dev-approaces.png"/>
          <p:cNvPicPr>
            <a:picLocks noChangeAspect="1" noChangeArrowheads="1"/>
          </p:cNvPicPr>
          <p:nvPr/>
        </p:nvPicPr>
        <p:blipFill>
          <a:blip r:embed="rId2"/>
          <a:srcRect/>
          <a:stretch>
            <a:fillRect/>
          </a:stretch>
        </p:blipFill>
        <p:spPr bwMode="auto">
          <a:xfrm>
            <a:off x="685800" y="4295775"/>
            <a:ext cx="7924800" cy="210502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EF Core </a:t>
            </a:r>
            <a:r>
              <a:rPr lang="en-US" dirty="0" err="1" smtClean="0"/>
              <a:t>vs</a:t>
            </a:r>
            <a:r>
              <a:rPr lang="en-US" dirty="0" smtClean="0"/>
              <a:t> EF 6</a:t>
            </a:r>
            <a:endParaRPr lang="en-US" dirty="0"/>
          </a:p>
        </p:txBody>
      </p:sp>
      <p:sp>
        <p:nvSpPr>
          <p:cNvPr id="6" name="Content Placeholder 5"/>
          <p:cNvSpPr>
            <a:spLocks noGrp="1"/>
          </p:cNvSpPr>
          <p:nvPr>
            <p:ph sz="quarter" idx="1"/>
          </p:nvPr>
        </p:nvSpPr>
        <p:spPr/>
        <p:txBody>
          <a:bodyPr>
            <a:normAutofit/>
          </a:bodyPr>
          <a:lstStyle/>
          <a:p>
            <a:r>
              <a:rPr lang="en-US" sz="1400" dirty="0" smtClean="0">
                <a:solidFill>
                  <a:srgbClr val="181717"/>
                </a:solidFill>
                <a:latin typeface="Verdana"/>
              </a:rPr>
              <a:t>Entity Framework Core is the new and improved version of Entity Framework for .NET Core applications. EF Core is new, so still not as mature as EF 6.</a:t>
            </a:r>
          </a:p>
          <a:p>
            <a:pPr algn="just"/>
            <a:r>
              <a:rPr lang="en-US" sz="1400" dirty="0" smtClean="0">
                <a:solidFill>
                  <a:srgbClr val="181717"/>
                </a:solidFill>
                <a:latin typeface="Verdana"/>
              </a:rPr>
              <a:t>EF Core continues to support the following features and concepts, same as EF 6.</a:t>
            </a:r>
          </a:p>
          <a:p>
            <a:pPr algn="just">
              <a:buFont typeface="+mj-lt"/>
              <a:buAutoNum type="arabicPeriod"/>
            </a:pPr>
            <a:r>
              <a:rPr lang="en-US" sz="1400" dirty="0" err="1" smtClean="0">
                <a:solidFill>
                  <a:srgbClr val="181717"/>
                </a:solidFill>
                <a:latin typeface="Verdana"/>
              </a:rPr>
              <a:t>DbContext</a:t>
            </a:r>
            <a:r>
              <a:rPr lang="en-US" sz="1400" dirty="0" smtClean="0">
                <a:solidFill>
                  <a:srgbClr val="181717"/>
                </a:solidFill>
                <a:latin typeface="Verdana"/>
              </a:rPr>
              <a:t> &amp; </a:t>
            </a:r>
            <a:r>
              <a:rPr lang="en-US" sz="1400" dirty="0" err="1" smtClean="0">
                <a:solidFill>
                  <a:srgbClr val="181717"/>
                </a:solidFill>
                <a:latin typeface="Verdana"/>
              </a:rPr>
              <a:t>DbSet</a:t>
            </a:r>
            <a:endParaRPr lang="en-US" sz="1400" dirty="0" smtClean="0">
              <a:solidFill>
                <a:srgbClr val="181717"/>
              </a:solidFill>
              <a:latin typeface="Verdana"/>
            </a:endParaRPr>
          </a:p>
          <a:p>
            <a:pPr algn="just">
              <a:buFont typeface="+mj-lt"/>
              <a:buAutoNum type="arabicPeriod"/>
            </a:pPr>
            <a:r>
              <a:rPr lang="en-US" sz="1400" dirty="0" smtClean="0">
                <a:solidFill>
                  <a:srgbClr val="181717"/>
                </a:solidFill>
                <a:latin typeface="Verdana"/>
              </a:rPr>
              <a:t>Data Model</a:t>
            </a:r>
          </a:p>
          <a:p>
            <a:pPr algn="just">
              <a:buFont typeface="+mj-lt"/>
              <a:buAutoNum type="arabicPeriod"/>
            </a:pPr>
            <a:r>
              <a:rPr lang="en-US" sz="1400" dirty="0" smtClean="0">
                <a:solidFill>
                  <a:srgbClr val="181717"/>
                </a:solidFill>
                <a:latin typeface="Verdana"/>
              </a:rPr>
              <a:t>Querying using </a:t>
            </a:r>
            <a:r>
              <a:rPr lang="en-US" sz="1400" dirty="0" err="1" smtClean="0">
                <a:solidFill>
                  <a:srgbClr val="181717"/>
                </a:solidFill>
                <a:latin typeface="Verdana"/>
              </a:rPr>
              <a:t>Linq</a:t>
            </a:r>
            <a:r>
              <a:rPr lang="en-US" sz="1400" dirty="0" smtClean="0">
                <a:solidFill>
                  <a:srgbClr val="181717"/>
                </a:solidFill>
                <a:latin typeface="Verdana"/>
              </a:rPr>
              <a:t>-to-Entities</a:t>
            </a:r>
          </a:p>
          <a:p>
            <a:pPr algn="just">
              <a:buFont typeface="+mj-lt"/>
              <a:buAutoNum type="arabicPeriod"/>
            </a:pPr>
            <a:r>
              <a:rPr lang="en-US" sz="1400" dirty="0" smtClean="0">
                <a:solidFill>
                  <a:srgbClr val="181717"/>
                </a:solidFill>
                <a:latin typeface="Verdana"/>
              </a:rPr>
              <a:t>Change Tracking</a:t>
            </a:r>
          </a:p>
          <a:p>
            <a:pPr algn="just">
              <a:buFont typeface="+mj-lt"/>
              <a:buAutoNum type="arabicPeriod"/>
            </a:pPr>
            <a:r>
              <a:rPr lang="en-US" sz="1400" dirty="0" err="1" smtClean="0">
                <a:solidFill>
                  <a:srgbClr val="181717"/>
                </a:solidFill>
                <a:latin typeface="Verdana"/>
              </a:rPr>
              <a:t>SaveChanges</a:t>
            </a:r>
            <a:endParaRPr lang="en-US" sz="1400" dirty="0" smtClean="0">
              <a:solidFill>
                <a:srgbClr val="181717"/>
              </a:solidFill>
              <a:latin typeface="Verdana"/>
            </a:endParaRPr>
          </a:p>
          <a:p>
            <a:pPr algn="just">
              <a:buFont typeface="+mj-lt"/>
              <a:buAutoNum type="arabicPeriod"/>
            </a:pPr>
            <a:r>
              <a:rPr lang="en-US" sz="1400" dirty="0" smtClean="0">
                <a:solidFill>
                  <a:srgbClr val="181717"/>
                </a:solidFill>
                <a:latin typeface="Verdana"/>
              </a:rPr>
              <a:t>Migrations</a:t>
            </a:r>
          </a:p>
          <a:p>
            <a:pPr algn="just"/>
            <a:endParaRPr lang="en-US" sz="1400" dirty="0" smtClean="0">
              <a:solidFill>
                <a:srgbClr val="181717"/>
              </a:solidFill>
              <a:latin typeface="Verdana"/>
            </a:endParaRPr>
          </a:p>
          <a:p>
            <a:endParaRPr lang="en-US" sz="1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EF Core </a:t>
            </a:r>
            <a:r>
              <a:rPr lang="en-US" dirty="0" err="1" smtClean="0"/>
              <a:t>vs</a:t>
            </a:r>
            <a:r>
              <a:rPr lang="en-US" dirty="0" smtClean="0"/>
              <a:t> EF 6</a:t>
            </a:r>
            <a:endParaRPr lang="en-US" dirty="0"/>
          </a:p>
        </p:txBody>
      </p:sp>
      <p:sp>
        <p:nvSpPr>
          <p:cNvPr id="6" name="Content Placeholder 5"/>
          <p:cNvSpPr>
            <a:spLocks noGrp="1"/>
          </p:cNvSpPr>
          <p:nvPr>
            <p:ph sz="quarter" idx="1"/>
          </p:nvPr>
        </p:nvSpPr>
        <p:spPr/>
        <p:txBody>
          <a:bodyPr>
            <a:normAutofit/>
          </a:bodyPr>
          <a:lstStyle/>
          <a:p>
            <a:pPr algn="just"/>
            <a:r>
              <a:rPr lang="en-US" sz="1400" dirty="0" smtClean="0">
                <a:solidFill>
                  <a:srgbClr val="181717"/>
                </a:solidFill>
                <a:latin typeface="roboto"/>
              </a:rPr>
              <a:t>EF Core Database Providers</a:t>
            </a:r>
          </a:p>
          <a:p>
            <a:pPr algn="just"/>
            <a:r>
              <a:rPr lang="en-US" sz="1400" dirty="0" smtClean="0">
                <a:solidFill>
                  <a:srgbClr val="181717"/>
                </a:solidFill>
                <a:latin typeface="Verdana"/>
              </a:rPr>
              <a:t>Entity Framework Core uses a provider model to access many different databases. EF Core includes providers as </a:t>
            </a:r>
            <a:r>
              <a:rPr lang="en-US" sz="1400" dirty="0" err="1" smtClean="0">
                <a:solidFill>
                  <a:srgbClr val="181717"/>
                </a:solidFill>
                <a:latin typeface="Verdana"/>
              </a:rPr>
              <a:t>NuGet</a:t>
            </a:r>
            <a:r>
              <a:rPr lang="en-US" sz="1400" dirty="0" smtClean="0">
                <a:solidFill>
                  <a:srgbClr val="181717"/>
                </a:solidFill>
                <a:latin typeface="Verdana"/>
              </a:rPr>
              <a:t> packages which you need to install.</a:t>
            </a:r>
          </a:p>
          <a:p>
            <a:pPr algn="just"/>
            <a:r>
              <a:rPr lang="en-US" sz="1400" dirty="0" smtClean="0">
                <a:solidFill>
                  <a:srgbClr val="181717"/>
                </a:solidFill>
                <a:latin typeface="Verdana"/>
              </a:rPr>
              <a:t>The following table lists database providers and </a:t>
            </a:r>
            <a:r>
              <a:rPr lang="en-US" sz="1400" dirty="0" err="1" smtClean="0">
                <a:solidFill>
                  <a:srgbClr val="181717"/>
                </a:solidFill>
                <a:latin typeface="Verdana"/>
              </a:rPr>
              <a:t>NuGet</a:t>
            </a:r>
            <a:r>
              <a:rPr lang="en-US" sz="1400" dirty="0" smtClean="0">
                <a:solidFill>
                  <a:srgbClr val="181717"/>
                </a:solidFill>
                <a:latin typeface="Verdana"/>
              </a:rPr>
              <a:t> packages for EF Core.</a:t>
            </a:r>
          </a:p>
          <a:p>
            <a:endParaRPr lang="en-US" sz="1200" dirty="0">
              <a:latin typeface="Calibri" pitchFamily="34" charset="0"/>
              <a:cs typeface="Calibri" pitchFamily="34" charset="0"/>
            </a:endParaRPr>
          </a:p>
        </p:txBody>
      </p:sp>
      <p:graphicFrame>
        <p:nvGraphicFramePr>
          <p:cNvPr id="5" name="Table 4"/>
          <p:cNvGraphicFramePr>
            <a:graphicFrameLocks noGrp="1"/>
          </p:cNvGraphicFramePr>
          <p:nvPr/>
        </p:nvGraphicFramePr>
        <p:xfrm>
          <a:off x="457200" y="3048000"/>
          <a:ext cx="8534400" cy="2595880"/>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70840">
                <a:tc>
                  <a:txBody>
                    <a:bodyPr/>
                    <a:lstStyle/>
                    <a:p>
                      <a:pPr algn="l" fontAlgn="b"/>
                      <a:r>
                        <a:rPr lang="en-US" b="0" dirty="0">
                          <a:solidFill>
                            <a:srgbClr val="FFFFFF"/>
                          </a:solidFill>
                        </a:rPr>
                        <a:t>Database</a:t>
                      </a:r>
                    </a:p>
                  </a:txBody>
                  <a:tcPr anchor="b"/>
                </a:tc>
                <a:tc>
                  <a:txBody>
                    <a:bodyPr/>
                    <a:lstStyle/>
                    <a:p>
                      <a:pPr algn="l" fontAlgn="b"/>
                      <a:r>
                        <a:rPr lang="en-US" b="0">
                          <a:solidFill>
                            <a:srgbClr val="FFFFFF"/>
                          </a:solidFill>
                        </a:rPr>
                        <a:t>NuGet Package</a:t>
                      </a:r>
                    </a:p>
                  </a:txBody>
                  <a:tcPr anchor="b"/>
                </a:tc>
                <a:extLst>
                  <a:ext uri="{0D108BD9-81ED-4DB2-BD59-A6C34878D82A}">
                    <a16:rowId xmlns:a16="http://schemas.microsoft.com/office/drawing/2014/main" val="10000"/>
                  </a:ext>
                </a:extLst>
              </a:tr>
              <a:tr h="370840">
                <a:tc>
                  <a:txBody>
                    <a:bodyPr/>
                    <a:lstStyle/>
                    <a:p>
                      <a:pPr fontAlgn="t"/>
                      <a:r>
                        <a:rPr lang="en-US">
                          <a:solidFill>
                            <a:srgbClr val="414141"/>
                          </a:solidFill>
                        </a:rPr>
                        <a:t>SQL Server</a:t>
                      </a:r>
                    </a:p>
                  </a:txBody>
                  <a:tcPr/>
                </a:tc>
                <a:tc>
                  <a:txBody>
                    <a:bodyPr/>
                    <a:lstStyle/>
                    <a:p>
                      <a:pPr fontAlgn="t"/>
                      <a:r>
                        <a:rPr lang="en-US" u="none" strike="noStrike">
                          <a:solidFill>
                            <a:srgbClr val="007BFF"/>
                          </a:solidFill>
                          <a:hlinkClick r:id="rId2"/>
                        </a:rPr>
                        <a:t>Microsoft.EntityFrameworkCore.SqlServer</a:t>
                      </a:r>
                      <a:endParaRPr lang="en-US">
                        <a:solidFill>
                          <a:srgbClr val="414141"/>
                        </a:solidFill>
                      </a:endParaRPr>
                    </a:p>
                  </a:txBody>
                  <a:tcPr/>
                </a:tc>
                <a:extLst>
                  <a:ext uri="{0D108BD9-81ED-4DB2-BD59-A6C34878D82A}">
                    <a16:rowId xmlns:a16="http://schemas.microsoft.com/office/drawing/2014/main" val="10001"/>
                  </a:ext>
                </a:extLst>
              </a:tr>
              <a:tr h="370840">
                <a:tc>
                  <a:txBody>
                    <a:bodyPr/>
                    <a:lstStyle/>
                    <a:p>
                      <a:pPr fontAlgn="t"/>
                      <a:r>
                        <a:rPr lang="en-US">
                          <a:solidFill>
                            <a:srgbClr val="414141"/>
                          </a:solidFill>
                        </a:rPr>
                        <a:t>MySQL</a:t>
                      </a:r>
                    </a:p>
                  </a:txBody>
                  <a:tcPr/>
                </a:tc>
                <a:tc>
                  <a:txBody>
                    <a:bodyPr/>
                    <a:lstStyle/>
                    <a:p>
                      <a:pPr fontAlgn="t"/>
                      <a:r>
                        <a:rPr lang="en-US" u="none" strike="noStrike">
                          <a:solidFill>
                            <a:srgbClr val="007BFF"/>
                          </a:solidFill>
                          <a:hlinkClick r:id="rId3"/>
                        </a:rPr>
                        <a:t>MySql.Data.EntityFrameworkCore</a:t>
                      </a:r>
                      <a:endParaRPr lang="en-US">
                        <a:solidFill>
                          <a:srgbClr val="414141"/>
                        </a:solidFill>
                      </a:endParaRPr>
                    </a:p>
                  </a:txBody>
                  <a:tcPr/>
                </a:tc>
                <a:extLst>
                  <a:ext uri="{0D108BD9-81ED-4DB2-BD59-A6C34878D82A}">
                    <a16:rowId xmlns:a16="http://schemas.microsoft.com/office/drawing/2014/main" val="10002"/>
                  </a:ext>
                </a:extLst>
              </a:tr>
              <a:tr h="370840">
                <a:tc>
                  <a:txBody>
                    <a:bodyPr/>
                    <a:lstStyle/>
                    <a:p>
                      <a:pPr fontAlgn="t"/>
                      <a:r>
                        <a:rPr lang="en-US">
                          <a:solidFill>
                            <a:srgbClr val="414141"/>
                          </a:solidFill>
                        </a:rPr>
                        <a:t>PostgreSQL</a:t>
                      </a:r>
                    </a:p>
                  </a:txBody>
                  <a:tcPr/>
                </a:tc>
                <a:tc>
                  <a:txBody>
                    <a:bodyPr/>
                    <a:lstStyle/>
                    <a:p>
                      <a:pPr fontAlgn="t"/>
                      <a:r>
                        <a:rPr lang="en-US" u="none" strike="noStrike">
                          <a:solidFill>
                            <a:srgbClr val="007BFF"/>
                          </a:solidFill>
                          <a:hlinkClick r:id="rId4"/>
                        </a:rPr>
                        <a:t>Npgsql.EntityFrameworkCore.PostgreSQL</a:t>
                      </a:r>
                      <a:endParaRPr lang="en-US">
                        <a:solidFill>
                          <a:srgbClr val="414141"/>
                        </a:solidFill>
                      </a:endParaRPr>
                    </a:p>
                  </a:txBody>
                  <a:tcPr/>
                </a:tc>
                <a:extLst>
                  <a:ext uri="{0D108BD9-81ED-4DB2-BD59-A6C34878D82A}">
                    <a16:rowId xmlns:a16="http://schemas.microsoft.com/office/drawing/2014/main" val="10003"/>
                  </a:ext>
                </a:extLst>
              </a:tr>
              <a:tr h="370840">
                <a:tc>
                  <a:txBody>
                    <a:bodyPr/>
                    <a:lstStyle/>
                    <a:p>
                      <a:pPr fontAlgn="t"/>
                      <a:r>
                        <a:rPr lang="en-US">
                          <a:solidFill>
                            <a:srgbClr val="414141"/>
                          </a:solidFill>
                        </a:rPr>
                        <a:t>SQLite</a:t>
                      </a:r>
                    </a:p>
                  </a:txBody>
                  <a:tcPr/>
                </a:tc>
                <a:tc>
                  <a:txBody>
                    <a:bodyPr/>
                    <a:lstStyle/>
                    <a:p>
                      <a:pPr fontAlgn="t"/>
                      <a:r>
                        <a:rPr lang="en-US" u="none" strike="noStrike">
                          <a:solidFill>
                            <a:srgbClr val="007BFF"/>
                          </a:solidFill>
                          <a:hlinkClick r:id="rId5"/>
                        </a:rPr>
                        <a:t>Microsoft.EntityFrameworkCore.SQLite</a:t>
                      </a:r>
                      <a:endParaRPr lang="en-US">
                        <a:solidFill>
                          <a:srgbClr val="414141"/>
                        </a:solidFill>
                      </a:endParaRPr>
                    </a:p>
                  </a:txBody>
                  <a:tcPr/>
                </a:tc>
                <a:extLst>
                  <a:ext uri="{0D108BD9-81ED-4DB2-BD59-A6C34878D82A}">
                    <a16:rowId xmlns:a16="http://schemas.microsoft.com/office/drawing/2014/main" val="10004"/>
                  </a:ext>
                </a:extLst>
              </a:tr>
              <a:tr h="370840">
                <a:tc>
                  <a:txBody>
                    <a:bodyPr/>
                    <a:lstStyle/>
                    <a:p>
                      <a:pPr fontAlgn="t"/>
                      <a:r>
                        <a:rPr lang="en-US">
                          <a:solidFill>
                            <a:srgbClr val="414141"/>
                          </a:solidFill>
                        </a:rPr>
                        <a:t>SQL Compact</a:t>
                      </a:r>
                    </a:p>
                  </a:txBody>
                  <a:tcPr/>
                </a:tc>
                <a:tc>
                  <a:txBody>
                    <a:bodyPr/>
                    <a:lstStyle/>
                    <a:p>
                      <a:pPr fontAlgn="t"/>
                      <a:r>
                        <a:rPr lang="en-US" u="none" strike="noStrike">
                          <a:solidFill>
                            <a:srgbClr val="007BFF"/>
                          </a:solidFill>
                          <a:hlinkClick r:id="rId6"/>
                        </a:rPr>
                        <a:t>EntityFrameworkCore.SqlServerCompact40</a:t>
                      </a:r>
                      <a:endParaRPr lang="en-US">
                        <a:solidFill>
                          <a:srgbClr val="414141"/>
                        </a:solidFill>
                      </a:endParaRPr>
                    </a:p>
                  </a:txBody>
                  <a:tcPr/>
                </a:tc>
                <a:extLst>
                  <a:ext uri="{0D108BD9-81ED-4DB2-BD59-A6C34878D82A}">
                    <a16:rowId xmlns:a16="http://schemas.microsoft.com/office/drawing/2014/main" val="10005"/>
                  </a:ext>
                </a:extLst>
              </a:tr>
              <a:tr h="370840">
                <a:tc>
                  <a:txBody>
                    <a:bodyPr/>
                    <a:lstStyle/>
                    <a:p>
                      <a:pPr fontAlgn="t"/>
                      <a:r>
                        <a:rPr lang="en-US">
                          <a:solidFill>
                            <a:srgbClr val="414141"/>
                          </a:solidFill>
                        </a:rPr>
                        <a:t>In-memory</a:t>
                      </a:r>
                    </a:p>
                  </a:txBody>
                  <a:tcPr/>
                </a:tc>
                <a:tc>
                  <a:txBody>
                    <a:bodyPr/>
                    <a:lstStyle/>
                    <a:p>
                      <a:pPr fontAlgn="t"/>
                      <a:r>
                        <a:rPr lang="en-US" u="none" strike="noStrike" dirty="0" err="1">
                          <a:solidFill>
                            <a:srgbClr val="007BFF"/>
                          </a:solidFill>
                          <a:hlinkClick r:id="rId7"/>
                        </a:rPr>
                        <a:t>Microsoft.EntityFrameworkCore.InMemory</a:t>
                      </a:r>
                      <a:endParaRPr lang="en-US" dirty="0">
                        <a:solidFill>
                          <a:srgbClr val="414141"/>
                        </a:solidFill>
                      </a:endParaRPr>
                    </a:p>
                  </a:txBody>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 Entity Framework Core</a:t>
            </a:r>
            <a:endParaRPr lang="en-US" dirty="0"/>
          </a:p>
        </p:txBody>
      </p:sp>
      <p:sp>
        <p:nvSpPr>
          <p:cNvPr id="6" name="Content Placeholder 5"/>
          <p:cNvSpPr>
            <a:spLocks noGrp="1"/>
          </p:cNvSpPr>
          <p:nvPr>
            <p:ph sz="quarter" idx="1"/>
          </p:nvPr>
        </p:nvSpPr>
        <p:spPr/>
        <p:txBody>
          <a:bodyPr>
            <a:normAutofit/>
          </a:bodyPr>
          <a:lstStyle/>
          <a:p>
            <a:r>
              <a:rPr lang="en-US" sz="1400" dirty="0" smtClean="0">
                <a:solidFill>
                  <a:srgbClr val="181717"/>
                </a:solidFill>
                <a:latin typeface="Verdana"/>
              </a:rPr>
              <a:t>Entity Framework Core can be used with .NET Core or .NET 4.6 based applications.</a:t>
            </a:r>
          </a:p>
          <a:p>
            <a:pPr algn="just"/>
            <a:r>
              <a:rPr lang="en-US" sz="1400" dirty="0" smtClean="0">
                <a:solidFill>
                  <a:srgbClr val="181717"/>
                </a:solidFill>
                <a:latin typeface="Verdana"/>
              </a:rPr>
              <a:t>EF Core is not a part of .NET Core and standard .NET framework. It is available as a </a:t>
            </a:r>
            <a:r>
              <a:rPr lang="en-US" sz="1400" dirty="0" err="1" smtClean="0">
                <a:solidFill>
                  <a:srgbClr val="181717"/>
                </a:solidFill>
                <a:latin typeface="Verdana"/>
              </a:rPr>
              <a:t>NuGet</a:t>
            </a:r>
            <a:r>
              <a:rPr lang="en-US" sz="1400" dirty="0" smtClean="0">
                <a:solidFill>
                  <a:srgbClr val="181717"/>
                </a:solidFill>
                <a:latin typeface="Verdana"/>
              </a:rPr>
              <a:t> package. You need to install </a:t>
            </a:r>
            <a:r>
              <a:rPr lang="en-US" sz="1400" dirty="0" err="1" smtClean="0">
                <a:solidFill>
                  <a:srgbClr val="181717"/>
                </a:solidFill>
                <a:latin typeface="Verdana"/>
              </a:rPr>
              <a:t>NuGet</a:t>
            </a:r>
            <a:r>
              <a:rPr lang="en-US" sz="1400" dirty="0" smtClean="0">
                <a:solidFill>
                  <a:srgbClr val="181717"/>
                </a:solidFill>
                <a:latin typeface="Verdana"/>
              </a:rPr>
              <a:t> packages for the following two things to use EF Core in your application:</a:t>
            </a:r>
          </a:p>
          <a:p>
            <a:pPr algn="just">
              <a:buFont typeface="+mj-lt"/>
              <a:buAutoNum type="arabicPeriod"/>
            </a:pPr>
            <a:r>
              <a:rPr lang="en-US" sz="1400" dirty="0" smtClean="0">
                <a:solidFill>
                  <a:srgbClr val="181717"/>
                </a:solidFill>
                <a:latin typeface="Verdana"/>
              </a:rPr>
              <a:t>EF Core DB provider</a:t>
            </a:r>
          </a:p>
          <a:p>
            <a:pPr algn="just">
              <a:buFont typeface="+mj-lt"/>
              <a:buAutoNum type="arabicPeriod"/>
            </a:pPr>
            <a:r>
              <a:rPr lang="en-US" sz="1400" dirty="0" smtClean="0">
                <a:solidFill>
                  <a:srgbClr val="181717"/>
                </a:solidFill>
                <a:latin typeface="Verdana"/>
              </a:rPr>
              <a:t>EF Core tools</a:t>
            </a:r>
          </a:p>
          <a:p>
            <a:r>
              <a:rPr lang="en-US" sz="1400" dirty="0" smtClean="0">
                <a:solidFill>
                  <a:srgbClr val="181717"/>
                </a:solidFill>
                <a:latin typeface="Verdana"/>
              </a:rPr>
              <a:t>PM&gt; Install-Package </a:t>
            </a:r>
            <a:r>
              <a:rPr lang="en-US" sz="1400" dirty="0" err="1" smtClean="0">
                <a:solidFill>
                  <a:srgbClr val="181717"/>
                </a:solidFill>
                <a:latin typeface="Verdana"/>
              </a:rPr>
              <a:t>Microsoft.EntityFrameworkCore.SqlServer</a:t>
            </a:r>
            <a:endParaRPr lang="en-US" sz="1400" dirty="0" smtClean="0">
              <a:solidFill>
                <a:srgbClr val="181717"/>
              </a:solidFill>
              <a:latin typeface="Verdana"/>
            </a:endParaRPr>
          </a:p>
          <a:p>
            <a:r>
              <a:rPr lang="en-US" sz="1400" dirty="0" smtClean="0">
                <a:solidFill>
                  <a:srgbClr val="181717"/>
                </a:solidFill>
                <a:latin typeface="Verdana"/>
              </a:rPr>
              <a:t>PM&gt; Install-Package </a:t>
            </a:r>
            <a:r>
              <a:rPr lang="en-US" sz="1400" dirty="0" err="1" smtClean="0">
                <a:solidFill>
                  <a:srgbClr val="000000"/>
                </a:solidFill>
                <a:latin typeface="SFMono-Regular"/>
              </a:rPr>
              <a:t>Microsoft.EntityFrameworkCore.Tools</a:t>
            </a:r>
            <a:endParaRPr lang="en-US" sz="1400" dirty="0" smtClean="0">
              <a:solidFill>
                <a:srgbClr val="181717"/>
              </a:solidFill>
              <a:latin typeface="Verdana"/>
            </a:endParaRPr>
          </a:p>
          <a:p>
            <a:endParaRPr lang="en-US" sz="1400" dirty="0" smtClean="0">
              <a:solidFill>
                <a:srgbClr val="181717"/>
              </a:solidFill>
              <a:latin typeface="Verdana"/>
            </a:endParaRPr>
          </a:p>
          <a:p>
            <a:endParaRPr lang="en-US" sz="1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Entity Framework Core: </a:t>
            </a:r>
            <a:r>
              <a:rPr lang="en-US" dirty="0" err="1" smtClean="0"/>
              <a:t>DbContext</a:t>
            </a:r>
            <a:endParaRPr lang="en-US" dirty="0"/>
          </a:p>
        </p:txBody>
      </p:sp>
      <p:sp>
        <p:nvSpPr>
          <p:cNvPr id="6" name="Content Placeholder 5"/>
          <p:cNvSpPr>
            <a:spLocks noGrp="1"/>
          </p:cNvSpPr>
          <p:nvPr>
            <p:ph sz="quarter" idx="1"/>
          </p:nvPr>
        </p:nvSpPr>
        <p:spPr/>
        <p:txBody>
          <a:bodyPr>
            <a:noAutofit/>
          </a:bodyPr>
          <a:lstStyle/>
          <a:p>
            <a:r>
              <a:rPr lang="en-US" sz="1400" dirty="0" smtClean="0"/>
              <a:t>The </a:t>
            </a:r>
            <a:r>
              <a:rPr lang="en-US" sz="1400" dirty="0" err="1" smtClean="0">
                <a:hlinkClick r:id="rId2"/>
              </a:rPr>
              <a:t>DbContext</a:t>
            </a:r>
            <a:r>
              <a:rPr lang="en-US" sz="1400" dirty="0" smtClean="0"/>
              <a:t> class is an integral part of Entity Framework. An instance of </a:t>
            </a:r>
            <a:r>
              <a:rPr lang="en-US" sz="1400" dirty="0" err="1" smtClean="0"/>
              <a:t>DbContext</a:t>
            </a:r>
            <a:r>
              <a:rPr lang="en-US" sz="1400" dirty="0" smtClean="0"/>
              <a:t> represents a session with the database which can be used to query and save instances of your entities to a database. </a:t>
            </a:r>
            <a:r>
              <a:rPr lang="en-US" sz="1400" dirty="0" err="1" smtClean="0"/>
              <a:t>DbContext</a:t>
            </a:r>
            <a:r>
              <a:rPr lang="en-US" sz="1400" dirty="0" smtClean="0"/>
              <a:t> is a combination of the Unit Of Work and Repository patterns.</a:t>
            </a:r>
            <a:endParaRPr lang="en-US" sz="1400" dirty="0" smtClean="0">
              <a:solidFill>
                <a:srgbClr val="181717"/>
              </a:solidFill>
              <a:latin typeface="Verdana"/>
            </a:endParaRPr>
          </a:p>
          <a:p>
            <a:r>
              <a:rPr lang="en-US" sz="1400" dirty="0" err="1" smtClean="0"/>
              <a:t>DbContext</a:t>
            </a:r>
            <a:r>
              <a:rPr lang="en-US" sz="1400" dirty="0" smtClean="0"/>
              <a:t> in EF Core allows us to perform following tasks:</a:t>
            </a:r>
          </a:p>
          <a:p>
            <a:pPr lvl="1"/>
            <a:r>
              <a:rPr lang="en-US" sz="1400" dirty="0" smtClean="0"/>
              <a:t>Manage database connection</a:t>
            </a:r>
          </a:p>
          <a:p>
            <a:pPr lvl="1"/>
            <a:r>
              <a:rPr lang="en-US" sz="1400" dirty="0" smtClean="0"/>
              <a:t>Configure model &amp; relationship</a:t>
            </a:r>
          </a:p>
          <a:p>
            <a:pPr lvl="1"/>
            <a:r>
              <a:rPr lang="en-US" sz="1400" dirty="0" smtClean="0"/>
              <a:t>Querying database</a:t>
            </a:r>
          </a:p>
          <a:p>
            <a:pPr lvl="1"/>
            <a:r>
              <a:rPr lang="en-US" sz="1400" dirty="0" smtClean="0"/>
              <a:t>Saving data to the database</a:t>
            </a:r>
          </a:p>
          <a:p>
            <a:pPr lvl="1"/>
            <a:r>
              <a:rPr lang="en-US" sz="1400" dirty="0" smtClean="0"/>
              <a:t>Configure change tracking</a:t>
            </a:r>
          </a:p>
          <a:p>
            <a:pPr lvl="1"/>
            <a:r>
              <a:rPr lang="en-US" sz="1400" dirty="0" smtClean="0"/>
              <a:t>Caching</a:t>
            </a:r>
          </a:p>
          <a:p>
            <a:pPr lvl="1"/>
            <a:r>
              <a:rPr lang="en-US" sz="1400" dirty="0" smtClean="0"/>
              <a:t>Transaction management</a:t>
            </a:r>
          </a:p>
          <a:p>
            <a:r>
              <a:rPr lang="en-US" sz="1400" dirty="0" smtClean="0"/>
              <a:t>To use </a:t>
            </a:r>
            <a:r>
              <a:rPr lang="en-US" sz="1400" dirty="0" err="1" smtClean="0"/>
              <a:t>DbContext</a:t>
            </a:r>
            <a:r>
              <a:rPr lang="en-US" sz="1400" dirty="0" smtClean="0"/>
              <a:t> in our application, we need to create the class that derives from </a:t>
            </a:r>
            <a:r>
              <a:rPr lang="en-US" sz="1400" dirty="0" err="1" smtClean="0"/>
              <a:t>DbContext</a:t>
            </a:r>
            <a:r>
              <a:rPr lang="en-US" sz="1400" dirty="0" smtClean="0"/>
              <a:t>, also known as context class. This context class typically includes </a:t>
            </a:r>
            <a:r>
              <a:rPr lang="en-US" sz="1400" dirty="0" err="1" smtClean="0">
                <a:hlinkClick r:id="rId3"/>
              </a:rPr>
              <a:t>DbSet</a:t>
            </a:r>
            <a:r>
              <a:rPr lang="en-US" sz="1400" dirty="0" smtClean="0">
                <a:hlinkClick r:id="rId3"/>
              </a:rPr>
              <a:t>&lt;</a:t>
            </a:r>
            <a:r>
              <a:rPr lang="en-US" sz="1400" dirty="0" err="1" smtClean="0">
                <a:hlinkClick r:id="rId3"/>
              </a:rPr>
              <a:t>TEntity</a:t>
            </a:r>
            <a:r>
              <a:rPr lang="en-US" sz="1400" dirty="0" smtClean="0">
                <a:hlinkClick r:id="rId3"/>
              </a:rPr>
              <a:t>&gt;</a:t>
            </a:r>
            <a:r>
              <a:rPr lang="en-US" sz="1400" dirty="0" smtClean="0"/>
              <a:t> properties for each entity in the model. </a:t>
            </a:r>
          </a:p>
          <a:p>
            <a:r>
              <a:rPr lang="en-US" sz="1400" dirty="0" smtClean="0"/>
              <a:t>entities </a:t>
            </a:r>
          </a:p>
          <a:p>
            <a:r>
              <a:rPr lang="en-US" sz="1400" dirty="0" smtClean="0"/>
              <a:t>public </a:t>
            </a:r>
            <a:r>
              <a:rPr lang="en-US" sz="1400" dirty="0" err="1" smtClean="0"/>
              <a:t>DbSet</a:t>
            </a:r>
            <a:r>
              <a:rPr lang="en-US" sz="1400" dirty="0" smtClean="0"/>
              <a:t>&lt;Student&gt; Students { get; set; }</a:t>
            </a:r>
          </a:p>
          <a:p>
            <a:r>
              <a:rPr lang="en-US" sz="1400" dirty="0" smtClean="0"/>
              <a:t> public </a:t>
            </a:r>
            <a:r>
              <a:rPr lang="en-US" sz="1400" dirty="0" err="1" smtClean="0"/>
              <a:t>DbSet</a:t>
            </a:r>
            <a:r>
              <a:rPr lang="en-US" sz="1400" dirty="0" smtClean="0"/>
              <a:t>&lt;Course&gt; Courses { get; set; } } </a:t>
            </a:r>
            <a:endParaRPr lang="en-US" sz="1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Entity Framework Core: </a:t>
            </a:r>
            <a:r>
              <a:rPr lang="en-US" dirty="0" err="1" smtClean="0"/>
              <a:t>DbContext</a:t>
            </a:r>
            <a:endParaRPr lang="en-US" dirty="0"/>
          </a:p>
        </p:txBody>
      </p:sp>
      <p:sp>
        <p:nvSpPr>
          <p:cNvPr id="6" name="Content Placeholder 5"/>
          <p:cNvSpPr>
            <a:spLocks noGrp="1"/>
          </p:cNvSpPr>
          <p:nvPr>
            <p:ph sz="quarter" idx="1"/>
          </p:nvPr>
        </p:nvSpPr>
        <p:spPr/>
        <p:txBody>
          <a:bodyPr>
            <a:noAutofit/>
          </a:bodyPr>
          <a:lstStyle/>
          <a:p>
            <a:r>
              <a:rPr lang="en-US" sz="1400" dirty="0" err="1" smtClean="0"/>
              <a:t>DbContext</a:t>
            </a:r>
            <a:r>
              <a:rPr lang="en-US" sz="1400" dirty="0" smtClean="0"/>
              <a:t> Methods</a:t>
            </a:r>
          </a:p>
          <a:p>
            <a:endParaRPr lang="en-US" sz="1400" dirty="0">
              <a:latin typeface="Calibri" pitchFamily="34" charset="0"/>
              <a:cs typeface="Calibri" pitchFamily="34" charset="0"/>
            </a:endParaRPr>
          </a:p>
        </p:txBody>
      </p:sp>
      <p:graphicFrame>
        <p:nvGraphicFramePr>
          <p:cNvPr id="5" name="Table 4"/>
          <p:cNvGraphicFramePr>
            <a:graphicFrameLocks noGrp="1"/>
          </p:cNvGraphicFramePr>
          <p:nvPr/>
        </p:nvGraphicFramePr>
        <p:xfrm>
          <a:off x="990600" y="2057400"/>
          <a:ext cx="7620000" cy="392049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542925">
                <a:tc>
                  <a:txBody>
                    <a:bodyPr/>
                    <a:lstStyle/>
                    <a:p>
                      <a:pPr algn="l" fontAlgn="t"/>
                      <a:r>
                        <a:rPr lang="en-US" dirty="0"/>
                        <a:t>Method</a:t>
                      </a:r>
                    </a:p>
                  </a:txBody>
                  <a:tcPr/>
                </a:tc>
                <a:tc>
                  <a:txBody>
                    <a:bodyPr/>
                    <a:lstStyle/>
                    <a:p>
                      <a:pPr algn="l" fontAlgn="t"/>
                      <a:r>
                        <a:rPr lang="en-US"/>
                        <a:t>Usage</a:t>
                      </a:r>
                    </a:p>
                  </a:txBody>
                  <a:tcPr/>
                </a:tc>
                <a:extLst>
                  <a:ext uri="{0D108BD9-81ED-4DB2-BD59-A6C34878D82A}">
                    <a16:rowId xmlns:a16="http://schemas.microsoft.com/office/drawing/2014/main" val="10000"/>
                  </a:ext>
                </a:extLst>
              </a:tr>
              <a:tr h="542925">
                <a:tc>
                  <a:txBody>
                    <a:bodyPr/>
                    <a:lstStyle/>
                    <a:p>
                      <a:pPr fontAlgn="t"/>
                      <a:r>
                        <a:rPr lang="en-US">
                          <a:solidFill>
                            <a:srgbClr val="414141"/>
                          </a:solidFill>
                        </a:rPr>
                        <a:t>Add</a:t>
                      </a:r>
                    </a:p>
                  </a:txBody>
                  <a:tcPr/>
                </a:tc>
                <a:tc>
                  <a:txBody>
                    <a:bodyPr/>
                    <a:lstStyle/>
                    <a:p>
                      <a:pPr fontAlgn="t"/>
                      <a:r>
                        <a:rPr lang="en-US" dirty="0">
                          <a:solidFill>
                            <a:srgbClr val="414141"/>
                          </a:solidFill>
                        </a:rPr>
                        <a:t>Adds a new entity to </a:t>
                      </a:r>
                      <a:r>
                        <a:rPr lang="en-US" dirty="0" err="1">
                          <a:solidFill>
                            <a:srgbClr val="414141"/>
                          </a:solidFill>
                        </a:rPr>
                        <a:t>DbContext</a:t>
                      </a:r>
                      <a:r>
                        <a:rPr lang="en-US" dirty="0">
                          <a:solidFill>
                            <a:srgbClr val="414141"/>
                          </a:solidFill>
                        </a:rPr>
                        <a:t> with Added state and starts tracking it. This new entity data will be inserted into the database when </a:t>
                      </a:r>
                      <a:r>
                        <a:rPr lang="en-US" dirty="0" err="1">
                          <a:solidFill>
                            <a:srgbClr val="414141"/>
                          </a:solidFill>
                        </a:rPr>
                        <a:t>SaveChanges</a:t>
                      </a:r>
                      <a:r>
                        <a:rPr lang="en-US" dirty="0">
                          <a:solidFill>
                            <a:srgbClr val="414141"/>
                          </a:solidFill>
                        </a:rPr>
                        <a:t>() is called.</a:t>
                      </a:r>
                    </a:p>
                  </a:txBody>
                  <a:tcPr/>
                </a:tc>
                <a:extLst>
                  <a:ext uri="{0D108BD9-81ED-4DB2-BD59-A6C34878D82A}">
                    <a16:rowId xmlns:a16="http://schemas.microsoft.com/office/drawing/2014/main" val="10001"/>
                  </a:ext>
                </a:extLst>
              </a:tr>
              <a:tr h="542925">
                <a:tc>
                  <a:txBody>
                    <a:bodyPr/>
                    <a:lstStyle/>
                    <a:p>
                      <a:pPr fontAlgn="t"/>
                      <a:r>
                        <a:rPr lang="en-US" dirty="0">
                          <a:solidFill>
                            <a:srgbClr val="414141"/>
                          </a:solidFill>
                        </a:rPr>
                        <a:t>Find</a:t>
                      </a:r>
                    </a:p>
                  </a:txBody>
                  <a:tcPr/>
                </a:tc>
                <a:tc>
                  <a:txBody>
                    <a:bodyPr/>
                    <a:lstStyle/>
                    <a:p>
                      <a:pPr fontAlgn="t"/>
                      <a:r>
                        <a:rPr lang="en-US" dirty="0">
                          <a:solidFill>
                            <a:srgbClr val="414141"/>
                          </a:solidFill>
                        </a:rPr>
                        <a:t>Finds an entity with the given primary key values.</a:t>
                      </a:r>
                    </a:p>
                  </a:txBody>
                  <a:tcPr/>
                </a:tc>
                <a:extLst>
                  <a:ext uri="{0D108BD9-81ED-4DB2-BD59-A6C34878D82A}">
                    <a16:rowId xmlns:a16="http://schemas.microsoft.com/office/drawing/2014/main" val="10002"/>
                  </a:ext>
                </a:extLst>
              </a:tr>
              <a:tr h="542925">
                <a:tc>
                  <a:txBody>
                    <a:bodyPr/>
                    <a:lstStyle/>
                    <a:p>
                      <a:pPr fontAlgn="t"/>
                      <a:r>
                        <a:rPr lang="en-US" dirty="0">
                          <a:solidFill>
                            <a:srgbClr val="414141"/>
                          </a:solidFill>
                        </a:rPr>
                        <a:t>Remove</a:t>
                      </a:r>
                    </a:p>
                  </a:txBody>
                  <a:tcPr/>
                </a:tc>
                <a:tc>
                  <a:txBody>
                    <a:bodyPr/>
                    <a:lstStyle/>
                    <a:p>
                      <a:pPr fontAlgn="t"/>
                      <a:r>
                        <a:rPr lang="en-US" dirty="0">
                          <a:solidFill>
                            <a:srgbClr val="414141"/>
                          </a:solidFill>
                        </a:rPr>
                        <a:t>Sets Deleted state to the specified entity which will delete the data when </a:t>
                      </a:r>
                      <a:r>
                        <a:rPr lang="en-US" dirty="0" err="1">
                          <a:solidFill>
                            <a:srgbClr val="414141"/>
                          </a:solidFill>
                        </a:rPr>
                        <a:t>SaveChanges</a:t>
                      </a:r>
                      <a:r>
                        <a:rPr lang="en-US" dirty="0">
                          <a:solidFill>
                            <a:srgbClr val="414141"/>
                          </a:solidFill>
                        </a:rPr>
                        <a:t>() is called.</a:t>
                      </a:r>
                    </a:p>
                  </a:txBody>
                  <a:tcPr/>
                </a:tc>
                <a:extLst>
                  <a:ext uri="{0D108BD9-81ED-4DB2-BD59-A6C34878D82A}">
                    <a16:rowId xmlns:a16="http://schemas.microsoft.com/office/drawing/2014/main" val="10003"/>
                  </a:ext>
                </a:extLst>
              </a:tr>
              <a:tr h="542925">
                <a:tc>
                  <a:txBody>
                    <a:bodyPr/>
                    <a:lstStyle/>
                    <a:p>
                      <a:pPr fontAlgn="t"/>
                      <a:r>
                        <a:rPr lang="en-US" dirty="0" err="1">
                          <a:solidFill>
                            <a:srgbClr val="414141"/>
                          </a:solidFill>
                        </a:rPr>
                        <a:t>SaveChanges</a:t>
                      </a:r>
                      <a:endParaRPr lang="en-US" dirty="0">
                        <a:solidFill>
                          <a:srgbClr val="414141"/>
                        </a:solidFill>
                      </a:endParaRPr>
                    </a:p>
                  </a:txBody>
                  <a:tcPr/>
                </a:tc>
                <a:tc>
                  <a:txBody>
                    <a:bodyPr/>
                    <a:lstStyle/>
                    <a:p>
                      <a:pPr fontAlgn="t"/>
                      <a:r>
                        <a:rPr lang="en-US" dirty="0">
                          <a:solidFill>
                            <a:srgbClr val="414141"/>
                          </a:solidFill>
                        </a:rPr>
                        <a:t>Execute INSERT, UPDATE or DELETE command to the database for the entities with Added, Modified or Deleted state.</a:t>
                      </a:r>
                    </a:p>
                  </a:txBody>
                  <a:tcPr/>
                </a:tc>
                <a:extLst>
                  <a:ext uri="{0D108BD9-81ED-4DB2-BD59-A6C34878D82A}">
                    <a16:rowId xmlns:a16="http://schemas.microsoft.com/office/drawing/2014/main" val="10004"/>
                  </a:ext>
                </a:extLst>
              </a:tr>
              <a:tr h="542925">
                <a:tc>
                  <a:txBody>
                    <a:bodyPr/>
                    <a:lstStyle/>
                    <a:p>
                      <a:pPr fontAlgn="t"/>
                      <a:r>
                        <a:rPr lang="en-US" dirty="0">
                          <a:solidFill>
                            <a:srgbClr val="414141"/>
                          </a:solidFill>
                        </a:rPr>
                        <a:t>Update</a:t>
                      </a:r>
                    </a:p>
                  </a:txBody>
                  <a:tcPr/>
                </a:tc>
                <a:tc>
                  <a:txBody>
                    <a:bodyPr/>
                    <a:lstStyle/>
                    <a:p>
                      <a:pPr fontAlgn="t"/>
                      <a:r>
                        <a:rPr lang="en-US" dirty="0">
                          <a:solidFill>
                            <a:srgbClr val="414141"/>
                          </a:solidFill>
                        </a:rPr>
                        <a:t>Attaches disconnected entity with Modified state and start tracking it. The data will be saved when </a:t>
                      </a:r>
                      <a:r>
                        <a:rPr lang="en-US" dirty="0" err="1">
                          <a:solidFill>
                            <a:srgbClr val="414141"/>
                          </a:solidFill>
                        </a:rPr>
                        <a:t>SaveChagnes</a:t>
                      </a:r>
                      <a:r>
                        <a:rPr lang="en-US" dirty="0">
                          <a:solidFill>
                            <a:srgbClr val="414141"/>
                          </a:solidFill>
                        </a:rPr>
                        <a:t>() is called.</a:t>
                      </a:r>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7243</TotalTime>
  <Words>753</Words>
  <Application>Microsoft Office PowerPoint</Application>
  <PresentationFormat>On-screen Show (4:3)</PresentationFormat>
  <Paragraphs>108</Paragraphs>
  <Slides>12</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vt:i4>
      </vt:variant>
    </vt:vector>
  </HeadingPairs>
  <TitlesOfParts>
    <vt:vector size="23" baseType="lpstr">
      <vt:lpstr>Arial</vt:lpstr>
      <vt:lpstr>Calibri</vt:lpstr>
      <vt:lpstr>roboto</vt:lpstr>
      <vt:lpstr>SFMono-Regular</vt:lpstr>
      <vt:lpstr>Times New Roman</vt:lpstr>
      <vt:lpstr>Tw Cen MT</vt:lpstr>
      <vt:lpstr>Verdana</vt:lpstr>
      <vt:lpstr>Wingdings</vt:lpstr>
      <vt:lpstr>Wingdings 2</vt:lpstr>
      <vt:lpstr>Median</vt:lpstr>
      <vt:lpstr>Custom Design</vt:lpstr>
      <vt:lpstr>Entity Framework Core</vt:lpstr>
      <vt:lpstr>Entity Framework Core</vt:lpstr>
      <vt:lpstr>EF Core Version History</vt:lpstr>
      <vt:lpstr>EF Core Development Approaches</vt:lpstr>
      <vt:lpstr>EF Core vs EF 6</vt:lpstr>
      <vt:lpstr>EF Core vs EF 6</vt:lpstr>
      <vt:lpstr>Install Entity Framework Core</vt:lpstr>
      <vt:lpstr>Entity Framework Core: DbContext</vt:lpstr>
      <vt:lpstr>Entity Framework Core: DbContext</vt:lpstr>
      <vt:lpstr>Adding a Migration</vt:lpstr>
      <vt:lpstr>Creating a Model for an Existing Database in Entity Framework Core</vt:lpstr>
      <vt:lpstr>Stored Procedure in Entity Framework Core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SANTHOSH</cp:lastModifiedBy>
  <cp:revision>377</cp:revision>
  <dcterms:created xsi:type="dcterms:W3CDTF">2006-08-16T00:00:00Z</dcterms:created>
  <dcterms:modified xsi:type="dcterms:W3CDTF">2020-09-08T15:32:32Z</dcterms:modified>
</cp:coreProperties>
</file>