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84" r:id="rId4"/>
    <p:sldId id="277" r:id="rId5"/>
    <p:sldId id="261" r:id="rId6"/>
    <p:sldId id="262" r:id="rId7"/>
    <p:sldId id="263" r:id="rId8"/>
    <p:sldId id="264" r:id="rId9"/>
    <p:sldId id="265" r:id="rId10"/>
    <p:sldId id="266" r:id="rId11"/>
    <p:sldId id="268" r:id="rId12"/>
    <p:sldId id="267" r:id="rId13"/>
    <p:sldId id="269" r:id="rId14"/>
    <p:sldId id="283" r:id="rId15"/>
    <p:sldId id="282" r:id="rId16"/>
    <p:sldId id="274" r:id="rId17"/>
    <p:sldId id="278" r:id="rId18"/>
    <p:sldId id="281" r:id="rId19"/>
    <p:sldId id="280" r:id="rId20"/>
    <p:sldId id="285" r:id="rId21"/>
    <p:sldId id="28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Tiwari" initials="PT" lastIdx="1" clrIdx="0">
    <p:extLst>
      <p:ext uri="{19B8F6BF-5375-455C-9EA6-DF929625EA0E}">
        <p15:presenceInfo xmlns:p15="http://schemas.microsoft.com/office/powerpoint/2012/main" userId="S-1-5-21-2960817934-1663893914-514108047-162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77A7081-787A-4C74-8529-C5013B29767D}" type="datetimeFigureOut">
              <a:rPr lang="en-IN" smtClean="0"/>
              <a:t>20-01-2019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163461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7A7081-787A-4C74-8529-C5013B29767D}" type="datetimeFigureOut">
              <a:rPr lang="en-IN" smtClean="0"/>
              <a:t>20-01-2019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41922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77A7081-787A-4C74-8529-C5013B29767D}" type="datetimeFigureOut">
              <a:rPr lang="en-IN" smtClean="0"/>
              <a:t>20-01-2019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3931137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77A7081-787A-4C74-8529-C5013B29767D}" type="datetimeFigureOut">
              <a:rPr lang="en-IN" smtClean="0"/>
              <a:t>20-01-2019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3370666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7A7081-787A-4C74-8529-C5013B29767D}" type="datetimeFigureOut">
              <a:rPr lang="en-IN" smtClean="0"/>
              <a:t>20-01-2019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1867538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77A7081-787A-4C74-8529-C5013B29767D}" type="datetimeFigureOut">
              <a:rPr lang="en-IN" smtClean="0"/>
              <a:t>20-01-2019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1175000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77A7081-787A-4C74-8529-C5013B29767D}" type="datetimeFigureOut">
              <a:rPr lang="en-IN" smtClean="0"/>
              <a:t>20-01-2019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2241697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77A7081-787A-4C74-8529-C5013B29767D}" type="datetimeFigureOut">
              <a:rPr lang="en-IN" smtClean="0"/>
              <a:t>20-01-2019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2705770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77A7081-787A-4C74-8529-C5013B29767D}" type="datetimeFigureOut">
              <a:rPr lang="en-IN" smtClean="0"/>
              <a:t>20-01-2019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261567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A7081-787A-4C74-8529-C5013B29767D}" type="datetimeFigureOut">
              <a:rPr lang="en-IN" smtClean="0"/>
              <a:t>20-01-2019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3412611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7A7081-787A-4C74-8529-C5013B29767D}" type="datetimeFigureOut">
              <a:rPr lang="en-IN" smtClean="0"/>
              <a:t>20-01-2019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393489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7A7081-787A-4C74-8529-C5013B29767D}" type="datetimeFigureOut">
              <a:rPr lang="en-IN" smtClean="0"/>
              <a:t>20-01-2019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10211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7A7081-787A-4C74-8529-C5013B29767D}" type="datetimeFigureOut">
              <a:rPr lang="en-IN" smtClean="0"/>
              <a:t>20-01-2019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5856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7A7081-787A-4C74-8529-C5013B29767D}" type="datetimeFigureOut">
              <a:rPr lang="en-IN" smtClean="0"/>
              <a:t>20-01-2019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91610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A7081-787A-4C74-8529-C5013B29767D}" type="datetimeFigureOut">
              <a:rPr lang="en-IN" smtClean="0"/>
              <a:t>20-01-2019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98551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7A7081-787A-4C74-8529-C5013B29767D}" type="datetimeFigureOut">
              <a:rPr lang="en-IN" smtClean="0"/>
              <a:t>20-01-2019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278457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7A7081-787A-4C74-8529-C5013B29767D}" type="datetimeFigureOut">
              <a:rPr lang="en-IN" smtClean="0"/>
              <a:t>20-01-2019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56EA348-7FFD-47AA-BB92-BD491801EBE1}" type="slidenum">
              <a:rPr lang="en-IN" smtClean="0"/>
              <a:t>‹#›</a:t>
            </a:fld>
            <a:endParaRPr lang="en-IN"/>
          </a:p>
        </p:txBody>
      </p:sp>
    </p:spTree>
    <p:extLst>
      <p:ext uri="{BB962C8B-B14F-4D97-AF65-F5344CB8AC3E}">
        <p14:creationId xmlns:p14="http://schemas.microsoft.com/office/powerpoint/2010/main" val="385875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77A7081-787A-4C74-8529-C5013B29767D}" type="datetimeFigureOut">
              <a:rPr lang="en-IN" smtClean="0"/>
              <a:t>20-01-2019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56EA348-7FFD-47AA-BB92-BD491801EBE1}" type="slidenum">
              <a:rPr lang="en-IN" smtClean="0"/>
              <a:t>‹#›</a:t>
            </a:fld>
            <a:endParaRPr lang="en-IN"/>
          </a:p>
        </p:txBody>
      </p:sp>
    </p:spTree>
    <p:extLst>
      <p:ext uri="{BB962C8B-B14F-4D97-AF65-F5344CB8AC3E}">
        <p14:creationId xmlns:p14="http://schemas.microsoft.com/office/powerpoint/2010/main" val="396010917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9000"/>
                <a:hueMod val="91000"/>
                <a:satMod val="164000"/>
                <a:lumMod val="74000"/>
              </a:schemeClr>
              <a:schemeClr val="bg1">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9" name="Group 28">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30" name="Rectangle 29">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p>
      </p:grpSp>
      <p:sp>
        <p:nvSpPr>
          <p:cNvPr id="2" name="Title 1">
            <a:extLst>
              <a:ext uri="{FF2B5EF4-FFF2-40B4-BE49-F238E27FC236}">
                <a16:creationId xmlns:a16="http://schemas.microsoft.com/office/drawing/2014/main" id="{EA3F1370-210C-45A9-8318-5778B39BAFD7}"/>
              </a:ext>
            </a:extLst>
          </p:cNvPr>
          <p:cNvSpPr>
            <a:spLocks noGrp="1"/>
          </p:cNvSpPr>
          <p:nvPr>
            <p:ph type="ctrTitle"/>
          </p:nvPr>
        </p:nvSpPr>
        <p:spPr>
          <a:xfrm>
            <a:off x="4678420" y="1221260"/>
            <a:ext cx="5454121" cy="4415481"/>
          </a:xfrm>
        </p:spPr>
        <p:txBody>
          <a:bodyPr anchor="ctr">
            <a:normAutofit/>
          </a:bodyPr>
          <a:lstStyle/>
          <a:p>
            <a:r>
              <a:rPr lang="en-IN" b="1" dirty="0">
                <a:solidFill>
                  <a:schemeClr val="tx2">
                    <a:lumMod val="75000"/>
                  </a:schemeClr>
                </a:solidFill>
              </a:rPr>
              <a:t>Introduction To Probability</a:t>
            </a:r>
            <a:endParaRPr lang="en-IN" dirty="0">
              <a:solidFill>
                <a:schemeClr val="tx2">
                  <a:lumMod val="75000"/>
                </a:schemeClr>
              </a:solidFill>
            </a:endParaRPr>
          </a:p>
        </p:txBody>
      </p:sp>
      <p:sp>
        <p:nvSpPr>
          <p:cNvPr id="3" name="Subtitle 2">
            <a:extLst>
              <a:ext uri="{FF2B5EF4-FFF2-40B4-BE49-F238E27FC236}">
                <a16:creationId xmlns:a16="http://schemas.microsoft.com/office/drawing/2014/main" id="{2E1F8A19-8459-4E59-BE77-12CC9DF99BCC}"/>
              </a:ext>
            </a:extLst>
          </p:cNvPr>
          <p:cNvSpPr>
            <a:spLocks noGrp="1"/>
          </p:cNvSpPr>
          <p:nvPr>
            <p:ph type="subTitle" idx="1"/>
          </p:nvPr>
        </p:nvSpPr>
        <p:spPr>
          <a:xfrm>
            <a:off x="1154954" y="1377298"/>
            <a:ext cx="2869971" cy="4259443"/>
          </a:xfrm>
        </p:spPr>
        <p:txBody>
          <a:bodyPr anchor="ctr">
            <a:normAutofit lnSpcReduction="10000"/>
          </a:bodyPr>
          <a:lstStyle/>
          <a:p>
            <a:pPr algn="r"/>
            <a:endParaRPr lang="en-IN" sz="2000" dirty="0">
              <a:solidFill>
                <a:schemeClr val="tx2">
                  <a:lumMod val="75000"/>
                </a:schemeClr>
              </a:solidFill>
            </a:endParaRPr>
          </a:p>
          <a:p>
            <a:pPr algn="r"/>
            <a:endParaRPr lang="en-IN" sz="2000" dirty="0">
              <a:solidFill>
                <a:schemeClr val="tx2">
                  <a:lumMod val="75000"/>
                </a:schemeClr>
              </a:solidFill>
            </a:endParaRPr>
          </a:p>
          <a:p>
            <a:pPr algn="r"/>
            <a:endParaRPr lang="en-IN" sz="2000" dirty="0">
              <a:solidFill>
                <a:schemeClr val="tx2">
                  <a:lumMod val="75000"/>
                </a:schemeClr>
              </a:solidFill>
            </a:endParaRPr>
          </a:p>
          <a:p>
            <a:pPr algn="r"/>
            <a:endParaRPr lang="en-IN" sz="2000" dirty="0">
              <a:solidFill>
                <a:schemeClr val="tx2">
                  <a:lumMod val="75000"/>
                </a:schemeClr>
              </a:solidFill>
            </a:endParaRPr>
          </a:p>
          <a:p>
            <a:pPr algn="r"/>
            <a:endParaRPr lang="en-IN" sz="2000" dirty="0">
              <a:solidFill>
                <a:schemeClr val="tx2">
                  <a:lumMod val="75000"/>
                </a:schemeClr>
              </a:solidFill>
            </a:endParaRPr>
          </a:p>
          <a:p>
            <a:pPr algn="r"/>
            <a:endParaRPr lang="en-IN" sz="2000" dirty="0">
              <a:solidFill>
                <a:schemeClr val="tx2">
                  <a:lumMod val="75000"/>
                </a:schemeClr>
              </a:solidFill>
            </a:endParaRPr>
          </a:p>
          <a:p>
            <a:pPr algn="r"/>
            <a:endParaRPr lang="en-IN" sz="2000" dirty="0">
              <a:solidFill>
                <a:schemeClr val="tx2">
                  <a:lumMod val="75000"/>
                </a:schemeClr>
              </a:solidFill>
            </a:endParaRPr>
          </a:p>
          <a:p>
            <a:pPr algn="r"/>
            <a:endParaRPr lang="en-IN" sz="2000" dirty="0">
              <a:solidFill>
                <a:schemeClr val="tx2">
                  <a:lumMod val="75000"/>
                </a:schemeClr>
              </a:solidFill>
            </a:endParaRPr>
          </a:p>
          <a:p>
            <a:pPr algn="r"/>
            <a:r>
              <a:rPr lang="en-IN" sz="2000" b="1" dirty="0">
                <a:solidFill>
                  <a:schemeClr val="tx2">
                    <a:lumMod val="75000"/>
                  </a:schemeClr>
                </a:solidFill>
              </a:rPr>
              <a:t>BY:</a:t>
            </a:r>
          </a:p>
          <a:p>
            <a:pPr algn="r"/>
            <a:r>
              <a:rPr lang="en-IN" sz="2000" b="1" dirty="0">
                <a:solidFill>
                  <a:schemeClr val="tx2">
                    <a:lumMod val="75000"/>
                  </a:schemeClr>
                </a:solidFill>
              </a:rPr>
              <a:t>Pooja Tiwari</a:t>
            </a:r>
          </a:p>
        </p:txBody>
      </p:sp>
      <p:cxnSp>
        <p:nvCxnSpPr>
          <p:cNvPr id="33" name="Straight Connector 32">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7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154954" y="973668"/>
            <a:ext cx="8761413" cy="706964"/>
          </a:xfrm>
        </p:spPr>
        <p:txBody>
          <a:bodyPr>
            <a:normAutofit/>
          </a:bodyPr>
          <a:lstStyle/>
          <a:p>
            <a:r>
              <a:rPr lang="en-IN"/>
              <a:t>Algebra of Events ( cont..)</a:t>
            </a:r>
          </a:p>
        </p:txBody>
      </p:sp>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1154954" y="2603500"/>
            <a:ext cx="5211979" cy="3416300"/>
          </a:xfrm>
        </p:spPr>
        <p:txBody>
          <a:bodyPr anchor="ctr">
            <a:normAutofit/>
          </a:bodyPr>
          <a:lstStyle/>
          <a:p>
            <a:pPr fontAlgn="base"/>
            <a:r>
              <a:rPr lang="en-IN" b="1" dirty="0"/>
              <a:t>Event ‘A but not B’</a:t>
            </a:r>
            <a:endParaRPr lang="en-IN" dirty="0"/>
          </a:p>
          <a:p>
            <a:pPr marL="0" indent="0" fontAlgn="base">
              <a:buNone/>
            </a:pPr>
            <a:r>
              <a:rPr lang="en-IN" dirty="0"/>
              <a:t>   A–B is the set of all those elements which     </a:t>
            </a:r>
          </a:p>
          <a:p>
            <a:pPr marL="0" indent="0" fontAlgn="base">
              <a:buNone/>
            </a:pPr>
            <a:r>
              <a:rPr lang="en-IN" dirty="0"/>
              <a:t>   are in A but not in B. Therefore, </a:t>
            </a:r>
          </a:p>
          <a:p>
            <a:pPr marL="0" indent="0" fontAlgn="base">
              <a:buNone/>
            </a:pPr>
            <a:r>
              <a:rPr lang="en-IN" dirty="0"/>
              <a:t>   the set A–B may denote the event ‘A </a:t>
            </a:r>
          </a:p>
          <a:p>
            <a:pPr marL="0" indent="0" fontAlgn="base">
              <a:buNone/>
            </a:pPr>
            <a:r>
              <a:rPr lang="en-IN" dirty="0"/>
              <a:t>   but not B’. A – B = A ∩ B’</a:t>
            </a:r>
          </a:p>
          <a:p>
            <a:pPr marL="0" indent="0" fontAlgn="base">
              <a:buNone/>
            </a:pPr>
            <a:endParaRPr lang="en-IN" dirty="0"/>
          </a:p>
          <a:p>
            <a:pPr marL="0" indent="0">
              <a:buNone/>
            </a:pPr>
            <a:r>
              <a:rPr lang="en-IN" dirty="0"/>
              <a:t> </a:t>
            </a:r>
          </a:p>
        </p:txBody>
      </p:sp>
      <p:pic>
        <p:nvPicPr>
          <p:cNvPr id="4098" name="Picture 2" descr="Image result for venn diagram of a minus b">
            <a:extLst>
              <a:ext uri="{FF2B5EF4-FFF2-40B4-BE49-F238E27FC236}">
                <a16:creationId xmlns:a16="http://schemas.microsoft.com/office/drawing/2014/main" id="{4E0EDEDD-CF2E-491B-AF60-0BC3466DD3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71" r="-3" b="18798"/>
          <a:stretch/>
        </p:blipFill>
        <p:spPr bwMode="auto">
          <a:xfrm>
            <a:off x="6798733" y="2775951"/>
            <a:ext cx="4345024"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41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062CC554-72E2-4C59-8297-CCE4951BCD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Oval 33">
              <a:extLst>
                <a:ext uri="{FF2B5EF4-FFF2-40B4-BE49-F238E27FC236}">
                  <a16:creationId xmlns:a16="http://schemas.microsoft.com/office/drawing/2014/main" id="{44C1BFF2-E019-477D-9BF6-C242CD54B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A4E65CB5-E910-4DD6-8870-029C79A48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408792E1-66DA-4CE4-BB6E-0F7777B6E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DF436A8A-0EB6-49FE-84C1-C882E961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37">
              <a:extLst>
                <a:ext uri="{FF2B5EF4-FFF2-40B4-BE49-F238E27FC236}">
                  <a16:creationId xmlns:a16="http://schemas.microsoft.com/office/drawing/2014/main" id="{90FF002E-7B86-42AF-A6D2-79D19FB01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D7A3C38E-DE7C-4090-B1C3-3DF75C797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1" name="Freeform 5">
              <a:extLst>
                <a:ext uri="{FF2B5EF4-FFF2-40B4-BE49-F238E27FC236}">
                  <a16:creationId xmlns:a16="http://schemas.microsoft.com/office/drawing/2014/main" id="{B35C6474-674E-47B0-8A37-B57AD0844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2"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994087" y="1130603"/>
            <a:ext cx="3342442" cy="4596794"/>
          </a:xfrm>
        </p:spPr>
        <p:txBody>
          <a:bodyPr anchor="ctr">
            <a:normAutofit/>
          </a:bodyPr>
          <a:lstStyle/>
          <a:p>
            <a:r>
              <a:rPr lang="en-IN" sz="3200">
                <a:solidFill>
                  <a:srgbClr val="EBEBEB"/>
                </a:solidFill>
              </a:rPr>
              <a:t>Algebra of Events</a:t>
            </a:r>
            <a:br>
              <a:rPr lang="en-IN" sz="3200">
                <a:solidFill>
                  <a:srgbClr val="EBEBEB"/>
                </a:solidFill>
              </a:rPr>
            </a:br>
            <a:r>
              <a:rPr lang="en-IN" sz="3200">
                <a:solidFill>
                  <a:srgbClr val="EBEBEB"/>
                </a:solidFill>
              </a:rPr>
              <a:t>( cont..)</a:t>
            </a:r>
            <a:endParaRPr lang="en-IN" sz="3200" dirty="0">
              <a:solidFill>
                <a:srgbClr val="EBEBEB"/>
              </a:solidFill>
            </a:endParaRPr>
          </a:p>
        </p:txBody>
      </p:sp>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5290077" y="437513"/>
            <a:ext cx="5502614" cy="5954325"/>
          </a:xfrm>
        </p:spPr>
        <p:txBody>
          <a:bodyPr anchor="ctr">
            <a:normAutofit/>
          </a:bodyPr>
          <a:lstStyle/>
          <a:p>
            <a:pPr fontAlgn="base"/>
            <a:r>
              <a:rPr lang="en-IN" sz="1900" b="1"/>
              <a:t>Mutually exclusive events</a:t>
            </a:r>
          </a:p>
          <a:p>
            <a:pPr marL="0" indent="0" fontAlgn="base">
              <a:buNone/>
            </a:pPr>
            <a:r>
              <a:rPr lang="en-IN" sz="1900" b="1"/>
              <a:t>      </a:t>
            </a:r>
            <a:r>
              <a:rPr lang="en-IN" sz="1900"/>
              <a:t>Events A and B are called mutually exclusive events if occurrence of any one of them   excludes occurrence of other event, i.e., if they cannot occur simultaneously.</a:t>
            </a:r>
          </a:p>
          <a:p>
            <a:pPr marL="0" indent="0" fontAlgn="base">
              <a:buNone/>
            </a:pPr>
            <a:r>
              <a:rPr lang="en-IN" sz="1900"/>
              <a:t>     Example: A die is thrown. Event A = All even outcome &amp; event B = All odd      outcome.  Then A &amp; B are mutually exclusive events, they cannot occur     simultaneously.</a:t>
            </a:r>
          </a:p>
          <a:p>
            <a:pPr fontAlgn="base"/>
            <a:r>
              <a:rPr lang="en-IN" sz="1900" b="1"/>
              <a:t>Exhaustive events</a:t>
            </a:r>
            <a:endParaRPr lang="en-IN" sz="1900"/>
          </a:p>
          <a:p>
            <a:pPr marL="0" indent="0" fontAlgn="base">
              <a:buNone/>
            </a:pPr>
            <a:r>
              <a:rPr lang="en-IN" sz="1900"/>
              <a:t>     Lot of events that together forms sample space. Example: A die is thrown. Event A = All even    outcome &amp; event B = All odd outcome. Even A &amp; B together forms exhaustive events as it forms Sample Space.</a:t>
            </a:r>
          </a:p>
          <a:p>
            <a:pPr marL="0" indent="0" fontAlgn="base">
              <a:buNone/>
            </a:pPr>
            <a:endParaRPr lang="en-IN" sz="1900"/>
          </a:p>
          <a:p>
            <a:pPr marL="0" indent="0">
              <a:buNone/>
            </a:pPr>
            <a:r>
              <a:rPr lang="en-IN" sz="1900"/>
              <a:t> </a:t>
            </a:r>
          </a:p>
        </p:txBody>
      </p:sp>
    </p:spTree>
    <p:extLst>
      <p:ext uri="{BB962C8B-B14F-4D97-AF65-F5344CB8AC3E}">
        <p14:creationId xmlns:p14="http://schemas.microsoft.com/office/powerpoint/2010/main" val="189770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63A77-DA9D-462C-A0FE-F59C722D8FAD}"/>
              </a:ext>
            </a:extLst>
          </p:cNvPr>
          <p:cNvSpPr>
            <a:spLocks noGrp="1"/>
          </p:cNvSpPr>
          <p:nvPr>
            <p:ph idx="4294967295"/>
          </p:nvPr>
        </p:nvSpPr>
        <p:spPr>
          <a:xfrm>
            <a:off x="-1" y="1417984"/>
            <a:ext cx="10919791" cy="4837042"/>
          </a:xfrm>
        </p:spPr>
        <p:txBody>
          <a:bodyPr anchor="ctr">
            <a:noAutofit/>
          </a:bodyPr>
          <a:lstStyle/>
          <a:p>
            <a:pPr marL="0" indent="0">
              <a:buNone/>
            </a:pPr>
            <a:r>
              <a:rPr lang="en-IN" sz="1600" dirty="0">
                <a:solidFill>
                  <a:schemeClr val="tx1"/>
                </a:solidFill>
                <a:latin typeface="Roboto Condensed"/>
              </a:rPr>
              <a:t>Solution: Total number of disc is 9</a:t>
            </a:r>
          </a:p>
          <a:p>
            <a:pPr marL="0" indent="0">
              <a:buNone/>
            </a:pPr>
            <a:endParaRPr lang="en-IN" sz="1600" dirty="0">
              <a:solidFill>
                <a:schemeClr val="tx1"/>
              </a:solidFill>
              <a:latin typeface="Roboto Condensed"/>
            </a:endParaRPr>
          </a:p>
          <a:p>
            <a:pPr marL="0" indent="0">
              <a:buNone/>
            </a:pPr>
            <a:r>
              <a:rPr lang="en-IN" sz="1600" dirty="0">
                <a:solidFill>
                  <a:schemeClr val="tx1"/>
                </a:solidFill>
                <a:latin typeface="Roboto Condensed"/>
              </a:rPr>
              <a:t>P(Red Disc) = Number of red Disc/ total number of Disc  = 4/9</a:t>
            </a:r>
          </a:p>
          <a:p>
            <a:pPr marL="0" indent="0">
              <a:buNone/>
            </a:pPr>
            <a:endParaRPr lang="en-IN" sz="1600" dirty="0">
              <a:solidFill>
                <a:schemeClr val="tx1"/>
              </a:solidFill>
              <a:latin typeface="Roboto Condensed"/>
            </a:endParaRPr>
          </a:p>
          <a:p>
            <a:pPr marL="0" indent="0">
              <a:buNone/>
            </a:pPr>
            <a:r>
              <a:rPr lang="en-IN" sz="1600" dirty="0">
                <a:solidFill>
                  <a:schemeClr val="tx1"/>
                </a:solidFill>
                <a:latin typeface="Roboto Condensed"/>
              </a:rPr>
              <a:t>P(Blue Disc) = Number of Blue Disc/ total number of Disc  = 3/9</a:t>
            </a:r>
          </a:p>
          <a:p>
            <a:pPr marL="0" indent="0">
              <a:buNone/>
            </a:pPr>
            <a:endParaRPr lang="en-IN" sz="1600" dirty="0">
              <a:solidFill>
                <a:schemeClr val="tx1"/>
              </a:solidFill>
              <a:latin typeface="Roboto Condensed"/>
            </a:endParaRPr>
          </a:p>
          <a:p>
            <a:pPr marL="0" indent="0">
              <a:buNone/>
            </a:pPr>
            <a:r>
              <a:rPr lang="en-IN" sz="1600" dirty="0">
                <a:solidFill>
                  <a:schemeClr val="tx1"/>
                </a:solidFill>
                <a:latin typeface="Roboto Condensed"/>
              </a:rPr>
              <a:t>P(Green Disc) = Number of Green Disc/ total number of Disc  = 2/9</a:t>
            </a:r>
          </a:p>
          <a:p>
            <a:pPr marL="0" indent="0">
              <a:buNone/>
            </a:pPr>
            <a:endParaRPr lang="en-IN" sz="1600" dirty="0">
              <a:solidFill>
                <a:schemeClr val="tx1"/>
              </a:solidFill>
              <a:latin typeface="Roboto Condensed"/>
            </a:endParaRPr>
          </a:p>
          <a:p>
            <a:pPr marL="0" indent="0">
              <a:buNone/>
            </a:pPr>
            <a:r>
              <a:rPr lang="en-IN" sz="1600" dirty="0">
                <a:solidFill>
                  <a:schemeClr val="tx1"/>
                </a:solidFill>
                <a:latin typeface="Roboto Condensed"/>
              </a:rPr>
              <a:t>P(Not Blue Disc) = 1 – P(Blue Disc) = 1- 3/9 = 6/9</a:t>
            </a:r>
          </a:p>
          <a:p>
            <a:pPr marL="0" indent="0">
              <a:buNone/>
            </a:pPr>
            <a:endParaRPr lang="en-IN" sz="1600" dirty="0">
              <a:solidFill>
                <a:schemeClr val="tx1"/>
              </a:solidFill>
              <a:latin typeface="Roboto Condensed"/>
            </a:endParaRPr>
          </a:p>
          <a:p>
            <a:pPr marL="0" indent="0">
              <a:buNone/>
            </a:pPr>
            <a:r>
              <a:rPr lang="en-IN" sz="1600" dirty="0">
                <a:solidFill>
                  <a:schemeClr val="tx1"/>
                </a:solidFill>
                <a:latin typeface="Roboto Condensed"/>
              </a:rPr>
              <a:t>P(Either red or Blue)  = P(red U Blue) = P(red) + P(Blue) – P(Red ∩ Blue)</a:t>
            </a:r>
          </a:p>
          <a:p>
            <a:pPr marL="0" indent="0">
              <a:buNone/>
            </a:pPr>
            <a:endParaRPr lang="en-IN" sz="1600" dirty="0">
              <a:solidFill>
                <a:schemeClr val="tx1"/>
              </a:solidFill>
              <a:latin typeface="Roboto Condensed"/>
            </a:endParaRPr>
          </a:p>
          <a:p>
            <a:pPr marL="0" indent="0">
              <a:buNone/>
            </a:pPr>
            <a:r>
              <a:rPr lang="en-IN" sz="1600" dirty="0">
                <a:solidFill>
                  <a:schemeClr val="tx1"/>
                </a:solidFill>
                <a:latin typeface="Roboto Condensed"/>
              </a:rPr>
              <a:t>= 4/9 + 3/9 – 0 = 7/9 </a:t>
            </a:r>
          </a:p>
        </p:txBody>
      </p:sp>
      <p:sp>
        <p:nvSpPr>
          <p:cNvPr id="8" name="Rectangle 7">
            <a:extLst>
              <a:ext uri="{FF2B5EF4-FFF2-40B4-BE49-F238E27FC236}">
                <a16:creationId xmlns:a16="http://schemas.microsoft.com/office/drawing/2014/main" id="{7B21FAC5-92B0-4FD5-B0C5-17982DF6E165}"/>
              </a:ext>
            </a:extLst>
          </p:cNvPr>
          <p:cNvSpPr/>
          <p:nvPr/>
        </p:nvSpPr>
        <p:spPr>
          <a:xfrm>
            <a:off x="119269" y="124420"/>
            <a:ext cx="10018643" cy="923330"/>
          </a:xfrm>
          <a:prstGeom prst="rect">
            <a:avLst/>
          </a:prstGeom>
        </p:spPr>
        <p:txBody>
          <a:bodyPr wrap="square">
            <a:spAutoFit/>
          </a:bodyPr>
          <a:lstStyle/>
          <a:p>
            <a:r>
              <a:rPr lang="en-IN" b="1" dirty="0">
                <a:solidFill>
                  <a:srgbClr val="000000"/>
                </a:solidFill>
                <a:latin typeface="Roboto Condensed"/>
              </a:rPr>
              <a:t>Numerical</a:t>
            </a:r>
            <a:r>
              <a:rPr lang="en-IN" dirty="0">
                <a:solidFill>
                  <a:srgbClr val="000000"/>
                </a:solidFill>
                <a:latin typeface="Roboto Condensed"/>
              </a:rPr>
              <a:t>: A bag contains 9 similar discs of which 4 are red, 3 are blue and 2 are green.. A disc is drawn at random from the bag. Calculate the probability that it will be  (</a:t>
            </a:r>
            <a:r>
              <a:rPr lang="en-IN" dirty="0" err="1">
                <a:solidFill>
                  <a:srgbClr val="000000"/>
                </a:solidFill>
                <a:latin typeface="Roboto Condensed"/>
              </a:rPr>
              <a:t>i</a:t>
            </a:r>
            <a:r>
              <a:rPr lang="en-IN" dirty="0">
                <a:solidFill>
                  <a:srgbClr val="000000"/>
                </a:solidFill>
                <a:latin typeface="Roboto Condensed"/>
              </a:rPr>
              <a:t>) red, (ii) green, (iii) blue, (iv) not blue, (v) either red or blue</a:t>
            </a:r>
            <a:endParaRPr lang="en-IN" dirty="0"/>
          </a:p>
        </p:txBody>
      </p:sp>
    </p:spTree>
    <p:extLst>
      <p:ext uri="{BB962C8B-B14F-4D97-AF65-F5344CB8AC3E}">
        <p14:creationId xmlns:p14="http://schemas.microsoft.com/office/powerpoint/2010/main" val="328253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154954" y="973668"/>
            <a:ext cx="8761413" cy="706964"/>
          </a:xfrm>
        </p:spPr>
        <p:txBody>
          <a:bodyPr>
            <a:normAutofit/>
          </a:bodyPr>
          <a:lstStyle/>
          <a:p>
            <a:r>
              <a:rPr lang="en-IN" dirty="0">
                <a:solidFill>
                  <a:srgbClr val="EBEBEB"/>
                </a:solidFill>
              </a:rPr>
              <a:t>Multiplication Theorem : </a:t>
            </a:r>
          </a:p>
        </p:txBody>
      </p:sp>
      <p:sp>
        <p:nvSpPr>
          <p:cNvPr id="30" name="Content Placeholder 2">
            <a:extLst>
              <a:ext uri="{FF2B5EF4-FFF2-40B4-BE49-F238E27FC236}">
                <a16:creationId xmlns:a16="http://schemas.microsoft.com/office/drawing/2014/main" id="{60563A77-DA9D-462C-A0FE-F59C722D8FAD}"/>
              </a:ext>
            </a:extLst>
          </p:cNvPr>
          <p:cNvSpPr>
            <a:spLocks noGrp="1"/>
          </p:cNvSpPr>
          <p:nvPr>
            <p:ph idx="1"/>
          </p:nvPr>
        </p:nvSpPr>
        <p:spPr>
          <a:xfrm>
            <a:off x="543340" y="2175164"/>
            <a:ext cx="7483674" cy="4503932"/>
          </a:xfrm>
        </p:spPr>
        <p:txBody>
          <a:bodyPr anchor="ctr">
            <a:normAutofit/>
          </a:bodyPr>
          <a:lstStyle/>
          <a:p>
            <a:pPr>
              <a:lnSpc>
                <a:spcPct val="90000"/>
              </a:lnSpc>
            </a:pPr>
            <a:endParaRPr lang="en-IN" sz="1700" dirty="0"/>
          </a:p>
          <a:p>
            <a:pPr>
              <a:lnSpc>
                <a:spcPct val="90000"/>
              </a:lnSpc>
            </a:pPr>
            <a:endParaRPr lang="en-IN" sz="1700" dirty="0"/>
          </a:p>
          <a:p>
            <a:pPr>
              <a:lnSpc>
                <a:spcPct val="90000"/>
              </a:lnSpc>
            </a:pPr>
            <a:r>
              <a:rPr lang="en-IN" sz="1700" dirty="0"/>
              <a:t>Independent Events : </a:t>
            </a:r>
          </a:p>
          <a:p>
            <a:pPr marL="0" indent="0">
              <a:lnSpc>
                <a:spcPct val="90000"/>
              </a:lnSpc>
              <a:buNone/>
            </a:pPr>
            <a:r>
              <a:rPr lang="en-IN" sz="1700" dirty="0"/>
              <a:t> Events can be "Independent", meaning each event is not affected by any other events.</a:t>
            </a:r>
          </a:p>
          <a:p>
            <a:pPr marL="0" indent="0">
              <a:lnSpc>
                <a:spcPct val="90000"/>
              </a:lnSpc>
              <a:buNone/>
            </a:pPr>
            <a:r>
              <a:rPr lang="en-IN" sz="1700" dirty="0"/>
              <a:t>P(A and B)=P(A)×P(B)</a:t>
            </a:r>
          </a:p>
          <a:p>
            <a:pPr marL="0" indent="0">
              <a:lnSpc>
                <a:spcPct val="90000"/>
              </a:lnSpc>
              <a:buNone/>
            </a:pPr>
            <a:r>
              <a:rPr lang="en-IN" sz="1700" dirty="0"/>
              <a:t>P(AB)=P(A)×P(B)</a:t>
            </a:r>
          </a:p>
          <a:p>
            <a:pPr marL="0" indent="0">
              <a:lnSpc>
                <a:spcPct val="90000"/>
              </a:lnSpc>
              <a:buNone/>
            </a:pPr>
            <a:endParaRPr lang="en-IN" sz="1700" dirty="0"/>
          </a:p>
          <a:p>
            <a:pPr marL="0" indent="0">
              <a:lnSpc>
                <a:spcPct val="90000"/>
              </a:lnSpc>
              <a:buNone/>
            </a:pPr>
            <a:r>
              <a:rPr lang="en-IN" sz="1700" dirty="0"/>
              <a:t>Example: Tossing a coin. </a:t>
            </a:r>
          </a:p>
          <a:p>
            <a:pPr marL="0" indent="0">
              <a:lnSpc>
                <a:spcPct val="90000"/>
              </a:lnSpc>
              <a:buNone/>
            </a:pPr>
            <a:r>
              <a:rPr lang="en-IN" sz="1700" dirty="0"/>
              <a:t>Each toss of a coin is a perfect isolated thing. What it did in the past will not affect the current toss. The chance is simply 1-in-2, or 50%, just like ANY toss of the coin. So each toss is an Independent Event.</a:t>
            </a:r>
          </a:p>
          <a:p>
            <a:pPr marL="0" indent="0">
              <a:lnSpc>
                <a:spcPct val="90000"/>
              </a:lnSpc>
              <a:buNone/>
            </a:pPr>
            <a:r>
              <a:rPr lang="en-IN" sz="1700" dirty="0"/>
              <a:t>Question : What is the probability of getting heads while tossing 2 coins simultaneously?</a:t>
            </a:r>
          </a:p>
          <a:p>
            <a:pPr marL="0" indent="0">
              <a:lnSpc>
                <a:spcPct val="90000"/>
              </a:lnSpc>
              <a:buNone/>
            </a:pPr>
            <a:endParaRPr lang="en-IN" sz="1700" dirty="0"/>
          </a:p>
          <a:p>
            <a:pPr marL="0" indent="0">
              <a:lnSpc>
                <a:spcPct val="90000"/>
              </a:lnSpc>
              <a:buNone/>
            </a:pPr>
            <a:endParaRPr lang="en-IN" sz="1700" dirty="0"/>
          </a:p>
          <a:p>
            <a:pPr marL="0" indent="0">
              <a:lnSpc>
                <a:spcPct val="90000"/>
              </a:lnSpc>
              <a:buNone/>
            </a:pPr>
            <a:endParaRPr lang="en-IN" sz="1700" dirty="0"/>
          </a:p>
        </p:txBody>
      </p:sp>
      <p:pic>
        <p:nvPicPr>
          <p:cNvPr id="29" name="Graphic 28" descr="Head with Gears">
            <a:extLst>
              <a:ext uri="{FF2B5EF4-FFF2-40B4-BE49-F238E27FC236}">
                <a16:creationId xmlns:a16="http://schemas.microsoft.com/office/drawing/2014/main" id="{3395DF66-0473-4932-B0B1-87F680A10B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280714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571500"/>
            <a:ext cx="8761413" cy="898674"/>
          </a:xfrm>
        </p:spPr>
        <p:txBody>
          <a:bodyPr anchor="b">
            <a:normAutofit/>
          </a:bodyPr>
          <a:lstStyle/>
          <a:p>
            <a:r>
              <a:rPr lang="en-IN" dirty="0">
                <a:solidFill>
                  <a:schemeClr val="tx2"/>
                </a:solidFill>
              </a:rPr>
              <a:t>Conditional Probability</a:t>
            </a: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728871" y="1470175"/>
                <a:ext cx="10813772" cy="4816326"/>
              </a:xfrm>
            </p:spPr>
            <p:txBody>
              <a:bodyPr anchor="ctr">
                <a:normAutofit/>
              </a:bodyPr>
              <a:lstStyle/>
              <a:p>
                <a:pPr marL="0" indent="0">
                  <a:buNone/>
                </a:pPr>
                <a:endParaRPr lang="en-IN" b="1" dirty="0"/>
              </a:p>
              <a:p>
                <a:pPr marL="0" indent="0">
                  <a:buNone/>
                </a:pPr>
                <a:endParaRPr lang="en-IN" b="1" dirty="0"/>
              </a:p>
              <a:p>
                <a:pPr marL="0" indent="0">
                  <a:buNone/>
                </a:pPr>
                <a:r>
                  <a:rPr lang="en-IN" b="1" dirty="0"/>
                  <a:t>Dependent Events :</a:t>
                </a:r>
              </a:p>
              <a:p>
                <a:pPr marL="0" indent="0">
                  <a:buNone/>
                </a:pPr>
                <a:r>
                  <a:rPr lang="en-IN" dirty="0"/>
                  <a:t>Dependent events are those were the occurrences or non-occurrence of one event effects the outcome of next event. For such events the earlier stated multiplicative theorem is not applicable. The probability associated with such events is called as conditional probability</a:t>
                </a:r>
              </a:p>
              <a:p>
                <a:pPr marL="0" indent="0">
                  <a:buNone/>
                </a:pPr>
                <a:r>
                  <a:rPr lang="en-IN" dirty="0"/>
                  <a:t>Notations : </a:t>
                </a:r>
              </a:p>
              <a:p>
                <a:pPr marL="0" indent="0">
                  <a:buNone/>
                </a:pPr>
                <a:r>
                  <a:rPr lang="en-IN" dirty="0"/>
                  <a:t>P(B|A) is also called the "Conditional Probability" of B given A.</a:t>
                </a:r>
              </a:p>
              <a:p>
                <a:pPr marL="0" indent="0">
                  <a:buNone/>
                </a:pPr>
                <a:r>
                  <a:rPr lang="en-IN" dirty="0"/>
                  <a:t>P(A) means "Probability Of Event A“</a:t>
                </a:r>
              </a:p>
              <a:p>
                <a:pPr marL="0" indent="0">
                  <a:buNone/>
                </a:pPr>
                <a:r>
                  <a:rPr lang="en-IN" b="1" dirty="0"/>
                  <a:t>Conditional Probability Formula  </a:t>
                </a:r>
              </a:p>
              <a:p>
                <a:pPr marL="0" indent="0">
                  <a:buNone/>
                </a:pPr>
                <a:r>
                  <a:rPr lang="en-IN" b="1" dirty="0"/>
                  <a:t> P(A </a:t>
                </a:r>
                <a:r>
                  <a:rPr lang="en-IN" b="1" dirty="0">
                    <a:latin typeface="MathJax_Main"/>
                  </a:rPr>
                  <a:t>And</a:t>
                </a:r>
                <a:r>
                  <a:rPr lang="en-IN" b="1" dirty="0"/>
                  <a:t> B)     = P(A </a:t>
                </a:r>
                <a:r>
                  <a:rPr lang="en-IN" dirty="0">
                    <a:solidFill>
                      <a:srgbClr val="000000"/>
                    </a:solidFill>
                    <a:latin typeface="MathJax_Main"/>
                  </a:rPr>
                  <a:t>∩</a:t>
                </a:r>
                <a:r>
                  <a:rPr lang="en-IN" b="1" dirty="0"/>
                  <a:t> B) = P(A) x P(B|A)</a:t>
                </a:r>
                <a:r>
                  <a:rPr lang="en-IN" dirty="0"/>
                  <a:t> </a:t>
                </a:r>
              </a:p>
              <a:p>
                <a:pPr marL="0" indent="0">
                  <a:buNone/>
                </a:pPr>
                <a:r>
                  <a:rPr lang="en-IN" b="1" dirty="0"/>
                  <a:t>P(B|A)</a:t>
                </a:r>
                <a:r>
                  <a:rPr lang="en-IN" dirty="0"/>
                  <a:t> =   </a:t>
                </a:r>
                <a14:m>
                  <m:oMath xmlns:m="http://schemas.openxmlformats.org/officeDocument/2006/math">
                    <m:f>
                      <m:fPr>
                        <m:ctrlPr>
                          <a:rPr lang="en-IN" i="1" smtClean="0">
                            <a:latin typeface="Cambria Math" panose="02040503050406030204" pitchFamily="18" charset="0"/>
                          </a:rPr>
                        </m:ctrlPr>
                      </m:fPr>
                      <m:num>
                        <m:r>
                          <m:rPr>
                            <m:nor/>
                          </m:rPr>
                          <a:rPr lang="en-IN" b="1" dirty="0"/>
                          <m:t>P</m:t>
                        </m:r>
                        <m:r>
                          <m:rPr>
                            <m:nor/>
                          </m:rPr>
                          <a:rPr lang="en-IN" b="1" dirty="0"/>
                          <m:t>(</m:t>
                        </m:r>
                        <m:r>
                          <m:rPr>
                            <m:nor/>
                          </m:rPr>
                          <a:rPr lang="en-IN" b="1" dirty="0"/>
                          <m:t>A</m:t>
                        </m:r>
                        <m:r>
                          <m:rPr>
                            <m:nor/>
                          </m:rPr>
                          <a:rPr lang="en-IN" b="1" dirty="0"/>
                          <m:t> </m:t>
                        </m:r>
                        <m:r>
                          <m:rPr>
                            <m:nor/>
                          </m:rPr>
                          <a:rPr lang="en-IN" dirty="0">
                            <a:solidFill>
                              <a:srgbClr val="000000"/>
                            </a:solidFill>
                            <a:latin typeface="MathJax_Main"/>
                          </a:rPr>
                          <m:t>∩</m:t>
                        </m:r>
                        <m:r>
                          <m:rPr>
                            <m:nor/>
                          </m:rPr>
                          <a:rPr lang="en-IN" b="1" dirty="0"/>
                          <m:t> </m:t>
                        </m:r>
                        <m:r>
                          <m:rPr>
                            <m:nor/>
                          </m:rPr>
                          <a:rPr lang="en-IN" b="1" dirty="0"/>
                          <m:t>B</m:t>
                        </m:r>
                        <m:r>
                          <m:rPr>
                            <m:nor/>
                          </m:rPr>
                          <a:rPr lang="en-IN" b="1" dirty="0"/>
                          <m:t>)</m:t>
                        </m:r>
                      </m:num>
                      <m:den>
                        <m:r>
                          <m:rPr>
                            <m:nor/>
                          </m:rPr>
                          <a:rPr lang="en-IN" b="1" dirty="0"/>
                          <m:t>P</m:t>
                        </m:r>
                        <m:r>
                          <m:rPr>
                            <m:nor/>
                          </m:rPr>
                          <a:rPr lang="en-IN" b="1" dirty="0"/>
                          <m:t>(</m:t>
                        </m:r>
                        <m:r>
                          <m:rPr>
                            <m:nor/>
                          </m:rPr>
                          <a:rPr lang="en-IN" b="1" dirty="0"/>
                          <m:t>A</m:t>
                        </m:r>
                        <m:r>
                          <m:rPr>
                            <m:nor/>
                          </m:rPr>
                          <a:rPr lang="en-IN" b="1" dirty="0"/>
                          <m:t>)</m:t>
                        </m:r>
                      </m:den>
                    </m:f>
                  </m:oMath>
                </a14:m>
                <a:r>
                  <a:rPr lang="en-IN" b="1" dirty="0"/>
                  <a:t> </a:t>
                </a:r>
                <a:endParaRPr lang="en-IN" dirty="0"/>
              </a:p>
              <a:p>
                <a:pPr marL="0" indent="0">
                  <a:buNone/>
                </a:pPr>
                <a:endParaRPr lang="en-IN" dirty="0"/>
              </a:p>
              <a:p>
                <a:pPr marL="0" indent="0">
                  <a:buNone/>
                </a:pPr>
                <a:endParaRPr lang="en-IN" dirty="0"/>
              </a:p>
              <a:p>
                <a:pPr marL="0" indent="0">
                  <a:buNone/>
                </a:pPr>
                <a:endParaRPr lang="en-IN" dirty="0">
                  <a:solidFill>
                    <a:schemeClr val="tx1"/>
                  </a:solidFill>
                </a:endParaRPr>
              </a:p>
            </p:txBody>
          </p:sp>
        </mc:Choice>
        <mc:Fallback>
          <p:sp>
            <p:nvSpPr>
              <p:cNvPr id="3" name="Content Placeholder 2">
                <a:extLst>
                  <a:ext uri="{FF2B5EF4-FFF2-40B4-BE49-F238E27FC236}">
                    <a16:creationId xmlns:a16="http://schemas.microsoft.com/office/drawing/2014/main" id="{60563A77-DA9D-462C-A0FE-F59C722D8FAD}"/>
                  </a:ext>
                </a:extLst>
              </p:cNvPr>
              <p:cNvSpPr>
                <a:spLocks noGrp="1" noRot="1" noChangeAspect="1" noMove="1" noResize="1" noEditPoints="1" noAdjustHandles="1" noChangeArrowheads="1" noChangeShapeType="1" noTextEdit="1"/>
              </p:cNvSpPr>
              <p:nvPr>
                <p:ph idx="1"/>
              </p:nvPr>
            </p:nvSpPr>
            <p:spPr>
              <a:xfrm>
                <a:off x="728871" y="1470175"/>
                <a:ext cx="10813772" cy="4816326"/>
              </a:xfrm>
              <a:blipFill>
                <a:blip r:embed="rId2"/>
                <a:stretch>
                  <a:fillRect l="-508" r="-733"/>
                </a:stretch>
              </a:blipFill>
            </p:spPr>
            <p:txBody>
              <a:bodyPr/>
              <a:lstStyle/>
              <a:p>
                <a:r>
                  <a:rPr lang="en-IN">
                    <a:noFill/>
                  </a:rPr>
                  <a:t> </a:t>
                </a:r>
              </a:p>
            </p:txBody>
          </p:sp>
        </mc:Fallback>
      </mc:AlternateContent>
      <p:sp>
        <p:nvSpPr>
          <p:cNvPr id="5" name="Rectangle 2">
            <a:extLst>
              <a:ext uri="{FF2B5EF4-FFF2-40B4-BE49-F238E27FC236}">
                <a16:creationId xmlns:a16="http://schemas.microsoft.com/office/drawing/2014/main" id="{7C03A9E6-3005-44BB-A8A4-12DD8970AECA}"/>
              </a:ext>
            </a:extLst>
          </p:cNvPr>
          <p:cNvSpPr>
            <a:spLocks noChangeArrowheads="1"/>
          </p:cNvSpPr>
          <p:nvPr/>
        </p:nvSpPr>
        <p:spPr bwMode="auto">
          <a:xfrm>
            <a:off x="0" y="-2693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2120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571500"/>
            <a:ext cx="8761413" cy="898674"/>
          </a:xfrm>
        </p:spPr>
        <p:txBody>
          <a:bodyPr anchor="b">
            <a:normAutofit/>
          </a:bodyPr>
          <a:lstStyle/>
          <a:p>
            <a:r>
              <a:rPr lang="en-IN" dirty="0">
                <a:solidFill>
                  <a:schemeClr val="tx2"/>
                </a:solidFill>
              </a:rPr>
              <a:t>Conditional Probability</a:t>
            </a: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476251" y="1616745"/>
            <a:ext cx="11344688" cy="4193117"/>
          </a:xfrm>
        </p:spPr>
        <p:txBody>
          <a:bodyPr anchor="ctr">
            <a:normAutofit fontScale="92500"/>
          </a:bodyPr>
          <a:lstStyle/>
          <a:p>
            <a:r>
              <a:rPr lang="en-IN" dirty="0">
                <a:solidFill>
                  <a:schemeClr val="tx1"/>
                </a:solidFill>
              </a:rPr>
              <a:t>Example: Drawing 2 Kings from a Deck</a:t>
            </a:r>
          </a:p>
          <a:p>
            <a:pPr marL="0" indent="0">
              <a:buNone/>
            </a:pPr>
            <a:r>
              <a:rPr lang="en-IN" dirty="0">
                <a:solidFill>
                  <a:schemeClr val="tx1"/>
                </a:solidFill>
              </a:rPr>
              <a:t>          Event A is drawing a King first, and Event B is drawing a King second.</a:t>
            </a:r>
          </a:p>
          <a:p>
            <a:pPr marL="0" indent="0">
              <a:buNone/>
            </a:pPr>
            <a:r>
              <a:rPr lang="en-IN" dirty="0">
                <a:solidFill>
                  <a:schemeClr val="tx1"/>
                </a:solidFill>
              </a:rPr>
              <a:t>          For the first card the chance of drawing a King is 4 out of 52 (there are 4 Kings in a deck of 52 cards):</a:t>
            </a:r>
          </a:p>
          <a:p>
            <a:pPr marL="0" indent="0">
              <a:buNone/>
            </a:pPr>
            <a:r>
              <a:rPr lang="en-IN" dirty="0">
                <a:solidFill>
                  <a:schemeClr val="tx1"/>
                </a:solidFill>
              </a:rPr>
              <a:t>                                                                         P(A) = 4/52</a:t>
            </a:r>
          </a:p>
          <a:p>
            <a:pPr marL="0" indent="0">
              <a:buNone/>
            </a:pPr>
            <a:r>
              <a:rPr lang="en-IN" dirty="0">
                <a:solidFill>
                  <a:schemeClr val="tx1"/>
                </a:solidFill>
              </a:rPr>
              <a:t>          But after removing a King from the deck the probability of the 2nd card drawn is less likely to be </a:t>
            </a:r>
          </a:p>
          <a:p>
            <a:pPr marL="0" indent="0">
              <a:buNone/>
            </a:pPr>
            <a:r>
              <a:rPr lang="en-IN" dirty="0">
                <a:solidFill>
                  <a:schemeClr val="tx1"/>
                </a:solidFill>
              </a:rPr>
              <a:t>         a King (only 3 of the 51 cards left  are  Kings):</a:t>
            </a:r>
          </a:p>
          <a:p>
            <a:pPr marL="0" indent="0">
              <a:buNone/>
            </a:pPr>
            <a:r>
              <a:rPr lang="en-IN" dirty="0">
                <a:solidFill>
                  <a:schemeClr val="tx1"/>
                </a:solidFill>
              </a:rPr>
              <a:t>                                                                         P(B|A) = 3/51</a:t>
            </a:r>
          </a:p>
          <a:p>
            <a:pPr marL="0" indent="0">
              <a:buNone/>
            </a:pPr>
            <a:r>
              <a:rPr lang="en-IN" dirty="0">
                <a:solidFill>
                  <a:schemeClr val="tx1"/>
                </a:solidFill>
              </a:rPr>
              <a:t>           And so:</a:t>
            </a:r>
          </a:p>
          <a:p>
            <a:pPr marL="0" indent="0">
              <a:buNone/>
            </a:pPr>
            <a:r>
              <a:rPr lang="en-IN" dirty="0">
                <a:solidFill>
                  <a:schemeClr val="tx1"/>
                </a:solidFill>
              </a:rPr>
              <a:t>                                                   P(A and B) = P(A) x P(B|A) =	(4/52)	x (3/51) = 12/2652 = 1/221</a:t>
            </a:r>
          </a:p>
          <a:p>
            <a:pPr marL="0" indent="0">
              <a:buNone/>
            </a:pPr>
            <a:r>
              <a:rPr lang="en-IN" dirty="0">
                <a:solidFill>
                  <a:schemeClr val="tx1"/>
                </a:solidFill>
              </a:rPr>
              <a:t>           So the chance of getting 2 Kings is 1 in 221, or about 0.5%</a:t>
            </a:r>
          </a:p>
        </p:txBody>
      </p:sp>
    </p:spTree>
    <p:extLst>
      <p:ext uri="{BB962C8B-B14F-4D97-AF65-F5344CB8AC3E}">
        <p14:creationId xmlns:p14="http://schemas.microsoft.com/office/powerpoint/2010/main" val="1706551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571500"/>
            <a:ext cx="8761413" cy="898674"/>
          </a:xfrm>
        </p:spPr>
        <p:txBody>
          <a:bodyPr anchor="b">
            <a:normAutofit/>
          </a:bodyPr>
          <a:lstStyle/>
          <a:p>
            <a:r>
              <a:rPr lang="en-IN" dirty="0">
                <a:solidFill>
                  <a:schemeClr val="tx2"/>
                </a:solidFill>
              </a:rPr>
              <a:t>Bayes' theorem</a:t>
            </a: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604911" y="1616745"/>
                <a:ext cx="12063339" cy="4981003"/>
              </a:xfrm>
            </p:spPr>
            <p:txBody>
              <a:bodyPr anchor="ctr">
                <a:normAutofit/>
              </a:bodyPr>
              <a:lstStyle/>
              <a:p>
                <a:r>
                  <a:rPr lang="en-IN" dirty="0"/>
                  <a:t>Bayes’ Theorem is a way of finding a probability when we know certain other probabilities.</a:t>
                </a:r>
              </a:p>
              <a:p>
                <a:pPr marL="0" indent="0">
                  <a:buNone/>
                </a:pPr>
                <a:r>
                  <a:rPr lang="en-IN" dirty="0"/>
                  <a:t>      The formula is:</a:t>
                </a:r>
              </a:p>
              <a:p>
                <a:pPr marL="0" indent="0">
                  <a:buNone/>
                </a:pPr>
                <a:r>
                  <a:rPr lang="en-IN" b="1" dirty="0">
                    <a:solidFill>
                      <a:schemeClr val="tx1"/>
                    </a:solidFill>
                  </a:rPr>
                  <a:t>      P(A|B)</a:t>
                </a:r>
                <a14:m>
                  <m:oMath xmlns:m="http://schemas.openxmlformats.org/officeDocument/2006/math">
                    <m:r>
                      <a:rPr lang="en-IN" b="1" i="1" smtClean="0">
                        <a:solidFill>
                          <a:schemeClr val="tx1"/>
                        </a:solidFill>
                        <a:latin typeface="Cambria Math" panose="02040503050406030204" pitchFamily="18" charset="0"/>
                      </a:rPr>
                      <m:t>=</m:t>
                    </m:r>
                    <m:f>
                      <m:fPr>
                        <m:ctrlPr>
                          <a:rPr lang="en-IN" b="1" i="1" smtClean="0">
                            <a:solidFill>
                              <a:schemeClr val="tx1"/>
                            </a:solidFill>
                            <a:latin typeface="Cambria Math" panose="02040503050406030204" pitchFamily="18" charset="0"/>
                          </a:rPr>
                        </m:ctrlPr>
                      </m:fPr>
                      <m:num>
                        <m:r>
                          <m:rPr>
                            <m:nor/>
                          </m:rPr>
                          <a:rPr lang="en-IN" b="1" i="1">
                            <a:solidFill>
                              <a:schemeClr val="tx1"/>
                            </a:solidFill>
                          </a:rPr>
                          <m:t>P</m:t>
                        </m:r>
                        <m:r>
                          <m:rPr>
                            <m:nor/>
                          </m:rPr>
                          <a:rPr lang="en-IN" b="1" i="1">
                            <a:solidFill>
                              <a:schemeClr val="tx1"/>
                            </a:solidFill>
                          </a:rPr>
                          <m:t>(</m:t>
                        </m:r>
                        <m:r>
                          <m:rPr>
                            <m:nor/>
                          </m:rPr>
                          <a:rPr lang="en-IN" b="1" i="1">
                            <a:solidFill>
                              <a:schemeClr val="tx1"/>
                            </a:solidFill>
                          </a:rPr>
                          <m:t>A</m:t>
                        </m:r>
                        <m:r>
                          <m:rPr>
                            <m:nor/>
                          </m:rPr>
                          <a:rPr lang="en-IN" b="1" i="1">
                            <a:solidFill>
                              <a:schemeClr val="tx1"/>
                            </a:solidFill>
                          </a:rPr>
                          <m:t>) </m:t>
                        </m:r>
                        <m:r>
                          <m:rPr>
                            <m:nor/>
                          </m:rPr>
                          <a:rPr lang="en-IN" b="1" i="1">
                            <a:solidFill>
                              <a:schemeClr val="tx1"/>
                            </a:solidFill>
                          </a:rPr>
                          <m:t>P</m:t>
                        </m:r>
                        <m:r>
                          <m:rPr>
                            <m:nor/>
                          </m:rPr>
                          <a:rPr lang="en-IN" b="1" i="1">
                            <a:solidFill>
                              <a:schemeClr val="tx1"/>
                            </a:solidFill>
                          </a:rPr>
                          <m:t>(</m:t>
                        </m:r>
                        <m:r>
                          <m:rPr>
                            <m:nor/>
                          </m:rPr>
                          <a:rPr lang="en-IN" b="1" i="1">
                            <a:solidFill>
                              <a:schemeClr val="tx1"/>
                            </a:solidFill>
                          </a:rPr>
                          <m:t>B</m:t>
                        </m:r>
                        <m:r>
                          <m:rPr>
                            <m:nor/>
                          </m:rPr>
                          <a:rPr lang="en-IN" b="1" i="1">
                            <a:solidFill>
                              <a:schemeClr val="tx1"/>
                            </a:solidFill>
                          </a:rPr>
                          <m:t>|</m:t>
                        </m:r>
                        <m:r>
                          <m:rPr>
                            <m:nor/>
                          </m:rPr>
                          <a:rPr lang="en-IN" b="1" i="1">
                            <a:solidFill>
                              <a:schemeClr val="tx1"/>
                            </a:solidFill>
                          </a:rPr>
                          <m:t>A</m:t>
                        </m:r>
                        <m:r>
                          <m:rPr>
                            <m:nor/>
                          </m:rPr>
                          <a:rPr lang="en-IN" b="1" i="1">
                            <a:solidFill>
                              <a:schemeClr val="tx1"/>
                            </a:solidFill>
                          </a:rPr>
                          <m:t>)</m:t>
                        </m:r>
                      </m:num>
                      <m:den>
                        <m:r>
                          <m:rPr>
                            <m:nor/>
                          </m:rPr>
                          <a:rPr lang="en-IN" b="1">
                            <a:solidFill>
                              <a:schemeClr val="tx1"/>
                            </a:solidFill>
                          </a:rPr>
                          <m:t>P</m:t>
                        </m:r>
                        <m:r>
                          <m:rPr>
                            <m:nor/>
                          </m:rPr>
                          <a:rPr lang="en-IN" b="1">
                            <a:solidFill>
                              <a:schemeClr val="tx1"/>
                            </a:solidFill>
                          </a:rPr>
                          <m:t>(</m:t>
                        </m:r>
                        <m:r>
                          <m:rPr>
                            <m:nor/>
                          </m:rPr>
                          <a:rPr lang="en-IN" b="1">
                            <a:solidFill>
                              <a:schemeClr val="tx1"/>
                            </a:solidFill>
                          </a:rPr>
                          <m:t>B</m:t>
                        </m:r>
                        <m:r>
                          <m:rPr>
                            <m:nor/>
                          </m:rPr>
                          <a:rPr lang="en-IN" b="1">
                            <a:solidFill>
                              <a:schemeClr val="tx1"/>
                            </a:solidFill>
                          </a:rPr>
                          <m:t>)</m:t>
                        </m:r>
                      </m:den>
                    </m:f>
                  </m:oMath>
                </a14:m>
                <a:endParaRPr lang="en-IN" b="1" dirty="0"/>
              </a:p>
              <a:p>
                <a:pPr marL="0" indent="0">
                  <a:buNone/>
                </a:pPr>
                <a:r>
                  <a:rPr lang="en-IN" b="1" dirty="0"/>
                  <a:t>      </a:t>
                </a:r>
              </a:p>
              <a:p>
                <a:pPr marL="0" indent="0">
                  <a:buNone/>
                </a:pPr>
                <a:r>
                  <a:rPr lang="en-IN" b="1" dirty="0"/>
                  <a:t>   Which tell us :       how often A happens given that B happens, written P(A|B),</a:t>
                </a:r>
              </a:p>
              <a:p>
                <a:pPr marL="0" indent="0">
                  <a:buNone/>
                </a:pPr>
                <a:r>
                  <a:rPr lang="en-IN" b="1" dirty="0"/>
                  <a:t>   When we Know:  how often B happens given that A happens, </a:t>
                </a:r>
              </a:p>
              <a:p>
                <a:pPr marL="0" indent="0">
                  <a:buNone/>
                </a:pPr>
                <a:r>
                  <a:rPr lang="en-IN" b="1" dirty="0"/>
                  <a:t>                                  written P(B|A) and how likely A is on its own, </a:t>
                </a:r>
              </a:p>
              <a:p>
                <a:pPr marL="0" indent="0">
                  <a:buNone/>
                </a:pPr>
                <a:r>
                  <a:rPr lang="en-IN" b="1" dirty="0"/>
                  <a:t>                                  written P(A) and how likely B is on its own, written P(B)</a:t>
                </a:r>
              </a:p>
              <a:p>
                <a:pPr marL="0" indent="0">
                  <a:buNone/>
                </a:pPr>
                <a:endParaRPr lang="en-IN" b="1" dirty="0"/>
              </a:p>
              <a:p>
                <a:pPr marL="0" indent="0">
                  <a:buNone/>
                </a:pPr>
                <a:r>
                  <a:rPr lang="en-IN" b="1" dirty="0"/>
                  <a:t> </a:t>
                </a:r>
              </a:p>
              <a:p>
                <a:pPr marL="0" indent="0">
                  <a:buNone/>
                </a:pPr>
                <a:endParaRPr lang="en-IN" dirty="0"/>
              </a:p>
              <a:p>
                <a:endParaRPr lang="en-IN" dirty="0">
                  <a:solidFill>
                    <a:schemeClr val="tx1"/>
                  </a:solidFill>
                </a:endParaRPr>
              </a:p>
            </p:txBody>
          </p:sp>
        </mc:Choice>
        <mc:Fallback xmlns="">
          <p:sp>
            <p:nvSpPr>
              <p:cNvPr id="3" name="Content Placeholder 2">
                <a:extLst>
                  <a:ext uri="{FF2B5EF4-FFF2-40B4-BE49-F238E27FC236}">
                    <a16:creationId xmlns:a16="http://schemas.microsoft.com/office/drawing/2014/main" id="{60563A77-DA9D-462C-A0FE-F59C722D8FAD}"/>
                  </a:ext>
                </a:extLst>
              </p:cNvPr>
              <p:cNvSpPr>
                <a:spLocks noGrp="1" noRot="1" noChangeAspect="1" noMove="1" noResize="1" noEditPoints="1" noAdjustHandles="1" noChangeArrowheads="1" noChangeShapeType="1" noTextEdit="1"/>
              </p:cNvSpPr>
              <p:nvPr>
                <p:ph idx="1"/>
              </p:nvPr>
            </p:nvSpPr>
            <p:spPr>
              <a:xfrm>
                <a:off x="604911" y="1616745"/>
                <a:ext cx="12063339" cy="4981003"/>
              </a:xfrm>
              <a:blipFill>
                <a:blip r:embed="rId2"/>
                <a:stretch>
                  <a:fillRect l="-101" t="-1102"/>
                </a:stretch>
              </a:blipFill>
            </p:spPr>
            <p:txBody>
              <a:bodyPr/>
              <a:lstStyle/>
              <a:p>
                <a:r>
                  <a:rPr lang="en-IN">
                    <a:noFill/>
                  </a:rPr>
                  <a:t> </a:t>
                </a:r>
              </a:p>
            </p:txBody>
          </p:sp>
        </mc:Fallback>
      </mc:AlternateContent>
    </p:spTree>
    <p:extLst>
      <p:ext uri="{BB962C8B-B14F-4D97-AF65-F5344CB8AC3E}">
        <p14:creationId xmlns:p14="http://schemas.microsoft.com/office/powerpoint/2010/main" val="2775595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571500"/>
            <a:ext cx="8761413" cy="898674"/>
          </a:xfrm>
        </p:spPr>
        <p:txBody>
          <a:bodyPr anchor="b">
            <a:normAutofit/>
          </a:bodyPr>
          <a:lstStyle/>
          <a:p>
            <a:r>
              <a:rPr lang="en-IN">
                <a:solidFill>
                  <a:schemeClr val="tx2"/>
                </a:solidFill>
              </a:rPr>
              <a:t>Bayes' theorem</a:t>
            </a:r>
            <a:endParaRPr lang="en-IN" dirty="0">
              <a:solidFill>
                <a:schemeClr val="tx2"/>
              </a:solidFill>
            </a:endParaRP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1154954" y="1616745"/>
            <a:ext cx="9817846" cy="4193117"/>
          </a:xfrm>
        </p:spPr>
        <p:txBody>
          <a:bodyPr anchor="ctr">
            <a:normAutofit/>
          </a:bodyPr>
          <a:lstStyle/>
          <a:p>
            <a:r>
              <a:rPr lang="en-IN" dirty="0">
                <a:solidFill>
                  <a:schemeClr val="tx1"/>
                </a:solidFill>
              </a:rPr>
              <a:t>Example:</a:t>
            </a:r>
          </a:p>
          <a:p>
            <a:pPr marL="0" indent="0">
              <a:buNone/>
            </a:pPr>
            <a:r>
              <a:rPr lang="en-IN" dirty="0">
                <a:solidFill>
                  <a:schemeClr val="tx1"/>
                </a:solidFill>
              </a:rPr>
              <a:t>   P(Fire) means how often there is fire, </a:t>
            </a:r>
          </a:p>
          <a:p>
            <a:pPr marL="0" indent="0">
              <a:buNone/>
            </a:pPr>
            <a:r>
              <a:rPr lang="en-IN" dirty="0">
                <a:solidFill>
                  <a:schemeClr val="tx1"/>
                </a:solidFill>
              </a:rPr>
              <a:t>   P(Smoke) means how often we see smoke</a:t>
            </a:r>
          </a:p>
          <a:p>
            <a:pPr marL="0" indent="0">
              <a:buNone/>
            </a:pPr>
            <a:r>
              <a:rPr lang="en-IN" dirty="0">
                <a:solidFill>
                  <a:schemeClr val="tx1"/>
                </a:solidFill>
              </a:rPr>
              <a:t>   then: </a:t>
            </a:r>
          </a:p>
          <a:p>
            <a:pPr marL="0" indent="0">
              <a:buNone/>
            </a:pPr>
            <a:r>
              <a:rPr lang="en-IN" dirty="0">
                <a:solidFill>
                  <a:schemeClr val="tx1"/>
                </a:solidFill>
              </a:rPr>
              <a:t>P(</a:t>
            </a:r>
            <a:r>
              <a:rPr lang="en-IN" dirty="0" err="1">
                <a:solidFill>
                  <a:schemeClr val="tx1"/>
                </a:solidFill>
              </a:rPr>
              <a:t>Fire|Smoke</a:t>
            </a:r>
            <a:r>
              <a:rPr lang="en-IN" dirty="0">
                <a:solidFill>
                  <a:schemeClr val="tx1"/>
                </a:solidFill>
              </a:rPr>
              <a:t>) means how often there is fire when we can see smoke </a:t>
            </a:r>
          </a:p>
          <a:p>
            <a:pPr marL="0" indent="0">
              <a:buNone/>
            </a:pPr>
            <a:r>
              <a:rPr lang="en-IN" dirty="0">
                <a:solidFill>
                  <a:schemeClr val="tx1"/>
                </a:solidFill>
              </a:rPr>
              <a:t>P(</a:t>
            </a:r>
            <a:r>
              <a:rPr lang="en-IN" dirty="0" err="1">
                <a:solidFill>
                  <a:schemeClr val="tx1"/>
                </a:solidFill>
              </a:rPr>
              <a:t>Smoke|Fire</a:t>
            </a:r>
            <a:r>
              <a:rPr lang="en-IN" dirty="0">
                <a:solidFill>
                  <a:schemeClr val="tx1"/>
                </a:solidFill>
              </a:rPr>
              <a:t>) means how often we can see smoke when there is fire </a:t>
            </a:r>
          </a:p>
          <a:p>
            <a:pPr marL="0" indent="0">
              <a:buNone/>
            </a:pPr>
            <a:r>
              <a:rPr lang="en-IN" dirty="0">
                <a:solidFill>
                  <a:schemeClr val="tx1"/>
                </a:solidFill>
              </a:rPr>
              <a:t>So the formula kind of tells us "forwards" P(</a:t>
            </a:r>
            <a:r>
              <a:rPr lang="en-IN" dirty="0" err="1">
                <a:solidFill>
                  <a:schemeClr val="tx1"/>
                </a:solidFill>
              </a:rPr>
              <a:t>Fire|Smoke</a:t>
            </a:r>
            <a:r>
              <a:rPr lang="en-IN" dirty="0">
                <a:solidFill>
                  <a:schemeClr val="tx1"/>
                </a:solidFill>
              </a:rPr>
              <a:t>) </a:t>
            </a:r>
          </a:p>
          <a:p>
            <a:pPr marL="0" indent="0">
              <a:buNone/>
            </a:pPr>
            <a:r>
              <a:rPr lang="en-IN" dirty="0">
                <a:solidFill>
                  <a:schemeClr val="tx1"/>
                </a:solidFill>
              </a:rPr>
              <a:t>when we know "backwards" P(</a:t>
            </a:r>
            <a:r>
              <a:rPr lang="en-IN" dirty="0" err="1">
                <a:solidFill>
                  <a:schemeClr val="tx1"/>
                </a:solidFill>
              </a:rPr>
              <a:t>Smoke|Fire</a:t>
            </a:r>
            <a:r>
              <a:rPr lang="en-IN" dirty="0">
                <a:solidFill>
                  <a:schemeClr val="tx1"/>
                </a:solidFill>
              </a:rPr>
              <a:t>)</a:t>
            </a:r>
          </a:p>
        </p:txBody>
      </p:sp>
    </p:spTree>
    <p:extLst>
      <p:ext uri="{BB962C8B-B14F-4D97-AF65-F5344CB8AC3E}">
        <p14:creationId xmlns:p14="http://schemas.microsoft.com/office/powerpoint/2010/main" val="174346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571500"/>
            <a:ext cx="8761413" cy="898674"/>
          </a:xfrm>
        </p:spPr>
        <p:txBody>
          <a:bodyPr anchor="b">
            <a:normAutofit/>
          </a:bodyPr>
          <a:lstStyle/>
          <a:p>
            <a:r>
              <a:rPr lang="en-IN" dirty="0">
                <a:solidFill>
                  <a:schemeClr val="tx2"/>
                </a:solidFill>
              </a:rPr>
              <a:t>Bayes' theorem</a:t>
            </a: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1154954" y="1616745"/>
                <a:ext cx="9817846" cy="4193117"/>
              </a:xfrm>
            </p:spPr>
            <p:txBody>
              <a:bodyPr anchor="ctr">
                <a:normAutofit/>
              </a:bodyPr>
              <a:lstStyle/>
              <a:p>
                <a:r>
                  <a:rPr lang="en-IN" dirty="0"/>
                  <a:t>Example: </a:t>
                </a:r>
              </a:p>
              <a:p>
                <a:pPr marL="0" indent="0">
                  <a:buNone/>
                </a:pPr>
                <a:r>
                  <a:rPr lang="en-IN" dirty="0"/>
                  <a:t> If dangerous fires are rare (1%) but smoke is fairly common (10%) due to barbecues, and 90% of dangerous fires make smoke then:</a:t>
                </a:r>
              </a:p>
              <a:p>
                <a:pPr marL="0" indent="0">
                  <a:buNone/>
                </a:pPr>
                <a14:m>
                  <m:oMath xmlns:m="http://schemas.openxmlformats.org/officeDocument/2006/math">
                    <m:r>
                      <a:rPr lang="en-IN" sz="2400" i="1" dirty="0" smtClean="0">
                        <a:latin typeface="Cambria Math" panose="02040503050406030204" pitchFamily="18" charset="0"/>
                      </a:rPr>
                      <m:t>   </m:t>
                    </m:r>
                    <m:r>
                      <a:rPr lang="en-IN" sz="2400" i="1" dirty="0" smtClean="0">
                        <a:latin typeface="Cambria Math" panose="02040503050406030204" pitchFamily="18" charset="0"/>
                      </a:rPr>
                      <m:t>𝑃</m:t>
                    </m:r>
                    <m:d>
                      <m:dPr>
                        <m:ctrlPr>
                          <a:rPr lang="en-IN" sz="2400" i="1" dirty="0">
                            <a:latin typeface="Cambria Math" panose="02040503050406030204" pitchFamily="18" charset="0"/>
                          </a:rPr>
                        </m:ctrlPr>
                      </m:dPr>
                      <m:e>
                        <m:r>
                          <a:rPr lang="en-IN" sz="2400" i="1" dirty="0" err="1">
                            <a:latin typeface="Cambria Math" panose="02040503050406030204" pitchFamily="18" charset="0"/>
                          </a:rPr>
                          <m:t>𝐹𝑖𝑟𝑒</m:t>
                        </m:r>
                      </m:e>
                      <m:e>
                        <m:r>
                          <a:rPr lang="en-IN" sz="2400" i="1" dirty="0" err="1">
                            <a:latin typeface="Cambria Math" panose="02040503050406030204" pitchFamily="18" charset="0"/>
                          </a:rPr>
                          <m:t>𝑆𝑚𝑜𝑘𝑒</m:t>
                        </m:r>
                      </m:e>
                    </m:d>
                    <m:r>
                      <a:rPr lang="en-IN" sz="2400" b="0" i="1" dirty="0" smtClean="0">
                        <a:latin typeface="Cambria Math" panose="02040503050406030204" pitchFamily="18" charset="0"/>
                      </a:rPr>
                      <m:t>=</m:t>
                    </m:r>
                    <m:f>
                      <m:fPr>
                        <m:ctrlPr>
                          <a:rPr lang="en-IN" sz="2400" i="1" dirty="0" smtClean="0">
                            <a:latin typeface="Cambria Math" panose="02040503050406030204" pitchFamily="18" charset="0"/>
                          </a:rPr>
                        </m:ctrlPr>
                      </m:fPr>
                      <m:num>
                        <m:r>
                          <a:rPr lang="en-IN" sz="2400" i="1" dirty="0">
                            <a:latin typeface="Cambria Math" panose="02040503050406030204" pitchFamily="18" charset="0"/>
                          </a:rPr>
                          <m:t>𝑃</m:t>
                        </m:r>
                        <m:r>
                          <a:rPr lang="en-IN" sz="2400" i="1" dirty="0">
                            <a:latin typeface="Cambria Math" panose="02040503050406030204" pitchFamily="18" charset="0"/>
                          </a:rPr>
                          <m:t>(</m:t>
                        </m:r>
                        <m:r>
                          <a:rPr lang="en-IN" sz="2400" i="1" dirty="0">
                            <a:latin typeface="Cambria Math" panose="02040503050406030204" pitchFamily="18" charset="0"/>
                          </a:rPr>
                          <m:t>𝐹𝑖𝑟𝑒</m:t>
                        </m:r>
                        <m:r>
                          <a:rPr lang="en-IN" sz="2400" i="1" dirty="0">
                            <a:latin typeface="Cambria Math" panose="02040503050406030204" pitchFamily="18" charset="0"/>
                          </a:rPr>
                          <m:t>) </m:t>
                        </m:r>
                        <m:r>
                          <a:rPr lang="en-IN" sz="2400" i="1" dirty="0">
                            <a:latin typeface="Cambria Math" panose="02040503050406030204" pitchFamily="18" charset="0"/>
                          </a:rPr>
                          <m:t>𝑃</m:t>
                        </m:r>
                        <m:r>
                          <a:rPr lang="en-IN" sz="2400" i="1" dirty="0">
                            <a:latin typeface="Cambria Math" panose="02040503050406030204" pitchFamily="18" charset="0"/>
                          </a:rPr>
                          <m:t>(</m:t>
                        </m:r>
                        <m:r>
                          <a:rPr lang="en-IN" sz="2400" i="1" dirty="0" err="1">
                            <a:latin typeface="Cambria Math" panose="02040503050406030204" pitchFamily="18" charset="0"/>
                          </a:rPr>
                          <m:t>𝑆𝑚𝑜𝑘𝑒</m:t>
                        </m:r>
                        <m:r>
                          <a:rPr lang="en-IN" sz="2400" i="1" dirty="0" err="1">
                            <a:latin typeface="Cambria Math" panose="02040503050406030204" pitchFamily="18" charset="0"/>
                          </a:rPr>
                          <m:t>|</m:t>
                        </m:r>
                        <m:r>
                          <a:rPr lang="en-IN" sz="2400" i="1" dirty="0" err="1">
                            <a:latin typeface="Cambria Math" panose="02040503050406030204" pitchFamily="18" charset="0"/>
                          </a:rPr>
                          <m:t>𝐹𝑖𝑟𝑒</m:t>
                        </m:r>
                        <m:r>
                          <a:rPr lang="en-IN" sz="2400" i="1" dirty="0">
                            <a:latin typeface="Cambria Math" panose="02040503050406030204" pitchFamily="18" charset="0"/>
                          </a:rPr>
                          <m:t>)</m:t>
                        </m:r>
                      </m:num>
                      <m:den>
                        <m:r>
                          <a:rPr lang="en-IN" sz="2400" b="1" i="1" dirty="0">
                            <a:latin typeface="Cambria Math" panose="02040503050406030204" pitchFamily="18" charset="0"/>
                          </a:rPr>
                          <m:t>𝑷</m:t>
                        </m:r>
                        <m:r>
                          <a:rPr lang="en-IN" sz="2400" b="1" i="1" dirty="0">
                            <a:latin typeface="Cambria Math" panose="02040503050406030204" pitchFamily="18" charset="0"/>
                          </a:rPr>
                          <m:t>(</m:t>
                        </m:r>
                        <m:r>
                          <a:rPr lang="en-IN" sz="2400" b="1" i="1" dirty="0">
                            <a:latin typeface="Cambria Math" panose="02040503050406030204" pitchFamily="18" charset="0"/>
                          </a:rPr>
                          <m:t>𝑺𝒎𝒐𝒌𝒆</m:t>
                        </m:r>
                        <m:r>
                          <a:rPr lang="en-IN" sz="2400" b="1" i="1" dirty="0">
                            <a:latin typeface="Cambria Math" panose="02040503050406030204" pitchFamily="18" charset="0"/>
                          </a:rPr>
                          <m:t>)</m:t>
                        </m:r>
                        <m:r>
                          <m:rPr>
                            <m:nor/>
                          </m:rPr>
                          <a:rPr lang="en-IN" sz="2400" dirty="0"/>
                          <m:t> </m:t>
                        </m:r>
                      </m:den>
                    </m:f>
                  </m:oMath>
                </a14:m>
                <a:r>
                  <a:rPr lang="en-IN" sz="2400" dirty="0"/>
                  <a:t>  </a:t>
                </a:r>
              </a:p>
              <a:p>
                <a:pPr marL="0" indent="0">
                  <a:buNone/>
                </a:pPr>
                <a:r>
                  <a:rPr lang="en-IN" sz="2400" i="1" dirty="0"/>
                  <a:t>                            =  </a:t>
                </a:r>
                <a14:m>
                  <m:oMath xmlns:m="http://schemas.openxmlformats.org/officeDocument/2006/math">
                    <m:f>
                      <m:fPr>
                        <m:ctrlPr>
                          <a:rPr lang="en-IN" sz="2400" i="1" dirty="0">
                            <a:latin typeface="Cambria Math" panose="02040503050406030204" pitchFamily="18" charset="0"/>
                          </a:rPr>
                        </m:ctrlPr>
                      </m:fPr>
                      <m:num>
                        <m:r>
                          <a:rPr lang="en-IN" sz="2400" b="0" i="1" dirty="0" smtClean="0">
                            <a:latin typeface="Cambria Math" panose="02040503050406030204" pitchFamily="18" charset="0"/>
                          </a:rPr>
                          <m:t>1% </m:t>
                        </m:r>
                        <m:r>
                          <a:rPr lang="en-IN" sz="2400" i="1" dirty="0">
                            <a:latin typeface="Cambria Math" panose="02040503050406030204" pitchFamily="18" charset="0"/>
                          </a:rPr>
                          <m:t> </m:t>
                        </m:r>
                        <m:r>
                          <a:rPr lang="en-IN" sz="2400" b="0" i="1" dirty="0" smtClean="0">
                            <a:latin typeface="Cambria Math" panose="02040503050406030204" pitchFamily="18" charset="0"/>
                          </a:rPr>
                          <m:t>∗  90%</m:t>
                        </m:r>
                      </m:num>
                      <m:den>
                        <m:r>
                          <a:rPr lang="en-IN" sz="2400" b="1" i="1" dirty="0" smtClean="0">
                            <a:latin typeface="Cambria Math" panose="02040503050406030204" pitchFamily="18" charset="0"/>
                          </a:rPr>
                          <m:t>𝟏𝟎</m:t>
                        </m:r>
                        <m:r>
                          <a:rPr lang="en-IN" sz="2400" b="1" i="1" dirty="0" smtClean="0">
                            <a:latin typeface="Cambria Math" panose="02040503050406030204" pitchFamily="18" charset="0"/>
                          </a:rPr>
                          <m:t>%</m:t>
                        </m:r>
                        <m:r>
                          <m:rPr>
                            <m:nor/>
                          </m:rPr>
                          <a:rPr lang="en-IN" sz="2400" dirty="0"/>
                          <m:t> </m:t>
                        </m:r>
                      </m:den>
                    </m:f>
                  </m:oMath>
                </a14:m>
                <a:endParaRPr lang="en-IN" sz="2400" dirty="0"/>
              </a:p>
              <a:p>
                <a:pPr marL="0" indent="0">
                  <a:buNone/>
                </a:pPr>
                <a:r>
                  <a:rPr lang="en-IN" dirty="0"/>
                  <a:t>                                      =   9%</a:t>
                </a:r>
              </a:p>
              <a:p>
                <a:pPr marL="0" indent="0">
                  <a:buNone/>
                </a:pPr>
                <a:r>
                  <a:rPr lang="en-IN" dirty="0"/>
                  <a:t>    So the "Probability of dangerous Fire when there is Smoke" is 9%</a:t>
                </a:r>
              </a:p>
              <a:p>
                <a:endParaRPr lang="en-IN" dirty="0">
                  <a:solidFill>
                    <a:schemeClr val="tx1"/>
                  </a:solidFill>
                </a:endParaRPr>
              </a:p>
            </p:txBody>
          </p:sp>
        </mc:Choice>
        <mc:Fallback xmlns="">
          <p:sp>
            <p:nvSpPr>
              <p:cNvPr id="3" name="Content Placeholder 2">
                <a:extLst>
                  <a:ext uri="{FF2B5EF4-FFF2-40B4-BE49-F238E27FC236}">
                    <a16:creationId xmlns:a16="http://schemas.microsoft.com/office/drawing/2014/main" id="{60563A77-DA9D-462C-A0FE-F59C722D8FAD}"/>
                  </a:ext>
                </a:extLst>
              </p:cNvPr>
              <p:cNvSpPr>
                <a:spLocks noGrp="1" noRot="1" noChangeAspect="1" noMove="1" noResize="1" noEditPoints="1" noAdjustHandles="1" noChangeArrowheads="1" noChangeShapeType="1" noTextEdit="1"/>
              </p:cNvSpPr>
              <p:nvPr>
                <p:ph idx="1"/>
              </p:nvPr>
            </p:nvSpPr>
            <p:spPr>
              <a:xfrm>
                <a:off x="1154954" y="1616745"/>
                <a:ext cx="9817846" cy="4193117"/>
              </a:xfrm>
              <a:blipFill>
                <a:blip r:embed="rId2"/>
                <a:stretch>
                  <a:fillRect l="-497"/>
                </a:stretch>
              </a:blipFill>
            </p:spPr>
            <p:txBody>
              <a:bodyPr/>
              <a:lstStyle/>
              <a:p>
                <a:r>
                  <a:rPr lang="en-IN">
                    <a:noFill/>
                  </a:rPr>
                  <a:t> </a:t>
                </a:r>
              </a:p>
            </p:txBody>
          </p:sp>
        </mc:Fallback>
      </mc:AlternateContent>
    </p:spTree>
    <p:extLst>
      <p:ext uri="{BB962C8B-B14F-4D97-AF65-F5344CB8AC3E}">
        <p14:creationId xmlns:p14="http://schemas.microsoft.com/office/powerpoint/2010/main" val="1893110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571500"/>
            <a:ext cx="8761413" cy="898674"/>
          </a:xfrm>
        </p:spPr>
        <p:txBody>
          <a:bodyPr anchor="b">
            <a:normAutofit/>
          </a:bodyPr>
          <a:lstStyle/>
          <a:p>
            <a:r>
              <a:rPr lang="en-IN" dirty="0">
                <a:solidFill>
                  <a:schemeClr val="tx2"/>
                </a:solidFill>
              </a:rPr>
              <a:t>Bayes' theorem</a:t>
            </a:r>
            <a:endParaRPr lang="en-IN" b="1" dirty="0">
              <a:solidFill>
                <a:schemeClr val="tx2"/>
              </a:solidFill>
            </a:endParaRP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1154954" y="1616745"/>
            <a:ext cx="9817846" cy="4193117"/>
          </a:xfrm>
        </p:spPr>
        <p:txBody>
          <a:bodyPr anchor="ctr">
            <a:normAutofit/>
          </a:bodyPr>
          <a:lstStyle/>
          <a:p>
            <a:r>
              <a:rPr lang="en-IN" b="1" dirty="0"/>
              <a:t>One of the famous uses for Bayes Theorem is False Positives and False Negatives.</a:t>
            </a:r>
          </a:p>
          <a:p>
            <a:pPr marL="0" indent="0">
              <a:buNone/>
            </a:pPr>
            <a:r>
              <a:rPr lang="en-IN" b="1" dirty="0">
                <a:solidFill>
                  <a:schemeClr val="tx1"/>
                </a:solidFill>
              </a:rPr>
              <a:t>Example: Allergy or Not?</a:t>
            </a:r>
            <a:endParaRPr lang="en-IN" dirty="0">
              <a:solidFill>
                <a:schemeClr val="tx1"/>
              </a:solidFill>
            </a:endParaRPr>
          </a:p>
          <a:p>
            <a:pPr marL="0" indent="0">
              <a:buNone/>
            </a:pPr>
            <a:r>
              <a:rPr lang="en-IN" dirty="0"/>
              <a:t>Hunter says she is itchy. There is a test for Allergy to Cats, but this test is not always right:</a:t>
            </a:r>
          </a:p>
          <a:p>
            <a:pPr marL="0" indent="0">
              <a:buNone/>
            </a:pPr>
            <a:r>
              <a:rPr lang="en-IN" dirty="0"/>
              <a:t>For people that really do have the allergy, the test says "Yes" 80% of the time,</a:t>
            </a:r>
          </a:p>
          <a:p>
            <a:pPr marL="0" indent="0">
              <a:buNone/>
            </a:pPr>
            <a:r>
              <a:rPr lang="en-IN" dirty="0"/>
              <a:t>For people that do not have the allergy, the test says "Yes" 10% of the time ("false positive")</a:t>
            </a:r>
          </a:p>
          <a:p>
            <a:pPr marL="0" indent="0">
              <a:buNone/>
            </a:pPr>
            <a:r>
              <a:rPr lang="en-IN" dirty="0"/>
              <a:t>If 1% of the population have the allergy, and Hunter's test says "Yes", what are the chances that Hunter really has the allergy?</a:t>
            </a:r>
          </a:p>
          <a:p>
            <a:pPr marL="0" indent="0">
              <a:buNone/>
            </a:pPr>
            <a:r>
              <a:rPr lang="en-IN" dirty="0"/>
              <a:t>We want to know the chance of having the allergy when test says "Yes", written P(Allergy|Yes) </a:t>
            </a:r>
          </a:p>
        </p:txBody>
      </p:sp>
    </p:spTree>
    <p:extLst>
      <p:ext uri="{BB962C8B-B14F-4D97-AF65-F5344CB8AC3E}">
        <p14:creationId xmlns:p14="http://schemas.microsoft.com/office/powerpoint/2010/main" val="252038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571500"/>
            <a:ext cx="8761413" cy="898674"/>
          </a:xfrm>
        </p:spPr>
        <p:txBody>
          <a:bodyPr anchor="b">
            <a:normAutofit/>
          </a:bodyPr>
          <a:lstStyle/>
          <a:p>
            <a:r>
              <a:rPr lang="en-IN" dirty="0">
                <a:solidFill>
                  <a:schemeClr val="tx2"/>
                </a:solidFill>
              </a:rPr>
              <a:t>Table of Contents</a:t>
            </a: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1154954" y="1616745"/>
            <a:ext cx="9817846" cy="4193117"/>
          </a:xfrm>
        </p:spPr>
        <p:txBody>
          <a:bodyPr anchor="ctr">
            <a:normAutofit/>
          </a:bodyPr>
          <a:lstStyle/>
          <a:p>
            <a:r>
              <a:rPr lang="en-IN" dirty="0">
                <a:solidFill>
                  <a:schemeClr val="tx1"/>
                </a:solidFill>
              </a:rPr>
              <a:t>History</a:t>
            </a:r>
          </a:p>
          <a:p>
            <a:r>
              <a:rPr lang="en-IN" dirty="0">
                <a:solidFill>
                  <a:schemeClr val="tx1"/>
                </a:solidFill>
              </a:rPr>
              <a:t>What is Probability</a:t>
            </a:r>
          </a:p>
          <a:p>
            <a:r>
              <a:rPr lang="en-IN" dirty="0">
                <a:solidFill>
                  <a:schemeClr val="tx1"/>
                </a:solidFill>
              </a:rPr>
              <a:t>Basic Terms used in Probability</a:t>
            </a:r>
          </a:p>
          <a:p>
            <a:r>
              <a:rPr lang="en-IN" dirty="0">
                <a:solidFill>
                  <a:schemeClr val="tx1"/>
                </a:solidFill>
              </a:rPr>
              <a:t>Events</a:t>
            </a:r>
          </a:p>
          <a:p>
            <a:r>
              <a:rPr lang="en-IN" dirty="0">
                <a:solidFill>
                  <a:schemeClr val="tx1"/>
                </a:solidFill>
              </a:rPr>
              <a:t>Algebra of Events</a:t>
            </a:r>
          </a:p>
          <a:p>
            <a:r>
              <a:rPr lang="en-IN" dirty="0">
                <a:solidFill>
                  <a:schemeClr val="tx1"/>
                </a:solidFill>
              </a:rPr>
              <a:t>Conditional Probability </a:t>
            </a:r>
          </a:p>
          <a:p>
            <a:r>
              <a:rPr lang="en-IN" dirty="0">
                <a:solidFill>
                  <a:schemeClr val="tx1"/>
                </a:solidFill>
              </a:rPr>
              <a:t>Bayes Theorem </a:t>
            </a:r>
          </a:p>
        </p:txBody>
      </p:sp>
    </p:spTree>
    <p:extLst>
      <p:ext uri="{BB962C8B-B14F-4D97-AF65-F5344CB8AC3E}">
        <p14:creationId xmlns:p14="http://schemas.microsoft.com/office/powerpoint/2010/main" val="3237901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571500"/>
            <a:ext cx="8761413" cy="898674"/>
          </a:xfrm>
        </p:spPr>
        <p:txBody>
          <a:bodyPr anchor="b">
            <a:normAutofit/>
          </a:bodyPr>
          <a:lstStyle/>
          <a:p>
            <a:r>
              <a:rPr lang="en-IN" dirty="0">
                <a:solidFill>
                  <a:schemeClr val="tx2"/>
                </a:solidFill>
              </a:rPr>
              <a:t>Bayes' theorem</a:t>
            </a:r>
            <a:endParaRPr lang="en-IN" b="1" dirty="0">
              <a:solidFill>
                <a:schemeClr val="tx2"/>
              </a:solidFill>
            </a:endParaRP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1154954" y="1616745"/>
                <a:ext cx="9817846" cy="4193117"/>
              </a:xfrm>
            </p:spPr>
            <p:txBody>
              <a:bodyPr anchor="ctr">
                <a:normAutofit/>
              </a:bodyPr>
              <a:lstStyle/>
              <a:p>
                <a:pPr marL="0" indent="0">
                  <a:buNone/>
                </a:pPr>
                <a:r>
                  <a:rPr lang="en-IN" dirty="0"/>
                  <a:t> Let's get our formula:</a:t>
                </a:r>
              </a:p>
              <a:p>
                <a:pPr marL="0" indent="0">
                  <a:buNone/>
                </a:pPr>
                <a:r>
                  <a:rPr lang="en-IN" dirty="0"/>
                  <a:t>                                     </a:t>
                </a:r>
                <a:r>
                  <a:rPr lang="en-IN" b="1" dirty="0"/>
                  <a:t>P(Allergy|Yes) = </a:t>
                </a:r>
                <a14:m>
                  <m:oMath xmlns:m="http://schemas.openxmlformats.org/officeDocument/2006/math">
                    <m:f>
                      <m:fPr>
                        <m:ctrlPr>
                          <a:rPr lang="en-IN" b="1" i="1">
                            <a:latin typeface="Cambria Math" panose="02040503050406030204" pitchFamily="18" charset="0"/>
                          </a:rPr>
                        </m:ctrlPr>
                      </m:fPr>
                      <m:num>
                        <m:r>
                          <m:rPr>
                            <m:nor/>
                          </m:rPr>
                          <a:rPr lang="en-IN" b="1" dirty="0"/>
                          <m:t>P</m:t>
                        </m:r>
                        <m:r>
                          <m:rPr>
                            <m:nor/>
                          </m:rPr>
                          <a:rPr lang="en-IN" b="1" dirty="0"/>
                          <m:t>(</m:t>
                        </m:r>
                        <m:r>
                          <m:rPr>
                            <m:nor/>
                          </m:rPr>
                          <a:rPr lang="en-IN" b="1" dirty="0"/>
                          <m:t>Allergy</m:t>
                        </m:r>
                        <m:r>
                          <m:rPr>
                            <m:nor/>
                          </m:rPr>
                          <a:rPr lang="en-IN" b="1" dirty="0"/>
                          <m:t>) </m:t>
                        </m:r>
                        <m:r>
                          <m:rPr>
                            <m:nor/>
                          </m:rPr>
                          <a:rPr lang="en-IN" b="1" dirty="0"/>
                          <m:t>P</m:t>
                        </m:r>
                        <m:r>
                          <m:rPr>
                            <m:nor/>
                          </m:rPr>
                          <a:rPr lang="en-IN" b="1" dirty="0"/>
                          <m:t>(</m:t>
                        </m:r>
                        <m:r>
                          <m:rPr>
                            <m:nor/>
                          </m:rPr>
                          <a:rPr lang="en-IN" b="1" dirty="0"/>
                          <m:t>Yes</m:t>
                        </m:r>
                        <m:r>
                          <m:rPr>
                            <m:nor/>
                          </m:rPr>
                          <a:rPr lang="en-IN" b="1" dirty="0"/>
                          <m:t>|</m:t>
                        </m:r>
                        <m:r>
                          <m:rPr>
                            <m:nor/>
                          </m:rPr>
                          <a:rPr lang="en-IN" b="1" dirty="0"/>
                          <m:t>Allergy</m:t>
                        </m:r>
                        <m:r>
                          <m:rPr>
                            <m:nor/>
                          </m:rPr>
                          <a:rPr lang="en-IN" b="1" dirty="0"/>
                          <m:t>)</m:t>
                        </m:r>
                      </m:num>
                      <m:den>
                        <m:r>
                          <m:rPr>
                            <m:nor/>
                          </m:rPr>
                          <a:rPr lang="en-IN" b="1" dirty="0"/>
                          <m:t>P</m:t>
                        </m:r>
                        <m:r>
                          <m:rPr>
                            <m:nor/>
                          </m:rPr>
                          <a:rPr lang="en-IN" b="1" dirty="0"/>
                          <m:t>(</m:t>
                        </m:r>
                        <m:r>
                          <m:rPr>
                            <m:nor/>
                          </m:rPr>
                          <a:rPr lang="en-IN" b="1" dirty="0"/>
                          <m:t>Yes</m:t>
                        </m:r>
                        <m:r>
                          <m:rPr>
                            <m:nor/>
                          </m:rPr>
                          <a:rPr lang="en-IN" b="1" dirty="0"/>
                          <m:t>)  </m:t>
                        </m:r>
                      </m:den>
                    </m:f>
                  </m:oMath>
                </a14:m>
                <a:endParaRPr lang="en-IN" b="1" dirty="0"/>
              </a:p>
              <a:p>
                <a:pPr marL="0" indent="0">
                  <a:buNone/>
                </a:pPr>
                <a:r>
                  <a:rPr lang="en-IN" dirty="0"/>
                  <a:t>P(Allergy) is Probability of Allergy = 1%</a:t>
                </a:r>
              </a:p>
              <a:p>
                <a:pPr marL="0" indent="0">
                  <a:buNone/>
                </a:pPr>
                <a:r>
                  <a:rPr lang="en-IN" dirty="0"/>
                  <a:t>P(Yes|Allergy) is Probability of test saying "Yes" for people with allergy = 80%</a:t>
                </a:r>
              </a:p>
              <a:p>
                <a:pPr marL="0" indent="0">
                  <a:buNone/>
                </a:pPr>
                <a:r>
                  <a:rPr lang="en-IN" dirty="0"/>
                  <a:t>P(Yes) is Probability of test saying "Yes" (to anyone) = ??%</a:t>
                </a:r>
              </a:p>
              <a:p>
                <a:pPr marL="0" indent="0">
                  <a:buNone/>
                </a:pPr>
                <a:r>
                  <a:rPr lang="en-IN" dirty="0"/>
                  <a:t>We don't know what the general chance of the test saying "Yes" is ...</a:t>
                </a:r>
              </a:p>
              <a:p>
                <a:pPr marL="0" indent="0">
                  <a:buNone/>
                </a:pPr>
                <a:r>
                  <a:rPr lang="en-IN" dirty="0"/>
                  <a:t>... but we can calculate it by adding up those with, and those without the allergy:</a:t>
                </a:r>
              </a:p>
              <a:p>
                <a:pPr marL="0" indent="0">
                  <a:buNone/>
                </a:pPr>
                <a:r>
                  <a:rPr lang="en-IN" dirty="0"/>
                  <a:t>1% have the allergy, and the test says "Yes" to 80% of them</a:t>
                </a:r>
              </a:p>
              <a:p>
                <a:pPr marL="0" indent="0">
                  <a:buNone/>
                </a:pPr>
                <a:r>
                  <a:rPr lang="en-IN" dirty="0"/>
                  <a:t>99% do not have the allergy and the test says "Yes" to 10% of them</a:t>
                </a:r>
              </a:p>
            </p:txBody>
          </p:sp>
        </mc:Choice>
        <mc:Fallback>
          <p:sp>
            <p:nvSpPr>
              <p:cNvPr id="3" name="Content Placeholder 2">
                <a:extLst>
                  <a:ext uri="{FF2B5EF4-FFF2-40B4-BE49-F238E27FC236}">
                    <a16:creationId xmlns:a16="http://schemas.microsoft.com/office/drawing/2014/main" id="{60563A77-DA9D-462C-A0FE-F59C722D8FAD}"/>
                  </a:ext>
                </a:extLst>
              </p:cNvPr>
              <p:cNvSpPr>
                <a:spLocks noGrp="1" noRot="1" noChangeAspect="1" noMove="1" noResize="1" noEditPoints="1" noAdjustHandles="1" noChangeArrowheads="1" noChangeShapeType="1" noTextEdit="1"/>
              </p:cNvSpPr>
              <p:nvPr>
                <p:ph idx="1"/>
              </p:nvPr>
            </p:nvSpPr>
            <p:spPr>
              <a:xfrm>
                <a:off x="1154954" y="1616745"/>
                <a:ext cx="9817846" cy="4193117"/>
              </a:xfrm>
              <a:blipFill>
                <a:blip r:embed="rId2"/>
                <a:stretch>
                  <a:fillRect l="-497"/>
                </a:stretch>
              </a:blipFill>
            </p:spPr>
            <p:txBody>
              <a:bodyPr/>
              <a:lstStyle/>
              <a:p>
                <a:r>
                  <a:rPr lang="en-IN">
                    <a:noFill/>
                  </a:rPr>
                  <a:t> </a:t>
                </a:r>
              </a:p>
            </p:txBody>
          </p:sp>
        </mc:Fallback>
      </mc:AlternateContent>
    </p:spTree>
    <p:extLst>
      <p:ext uri="{BB962C8B-B14F-4D97-AF65-F5344CB8AC3E}">
        <p14:creationId xmlns:p14="http://schemas.microsoft.com/office/powerpoint/2010/main" val="2675174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571500"/>
            <a:ext cx="8761413" cy="898674"/>
          </a:xfrm>
        </p:spPr>
        <p:txBody>
          <a:bodyPr anchor="b">
            <a:normAutofit/>
          </a:bodyPr>
          <a:lstStyle/>
          <a:p>
            <a:r>
              <a:rPr lang="en-IN" dirty="0">
                <a:solidFill>
                  <a:schemeClr val="tx2"/>
                </a:solidFill>
              </a:rPr>
              <a:t>Bayes' theorem</a:t>
            </a:r>
            <a:endParaRPr lang="en-IN" b="1" dirty="0">
              <a:solidFill>
                <a:schemeClr val="tx2"/>
              </a:solidFill>
            </a:endParaRP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1154954" y="1616745"/>
                <a:ext cx="10453950" cy="4267220"/>
              </a:xfrm>
            </p:spPr>
            <p:txBody>
              <a:bodyPr anchor="ctr">
                <a:normAutofit/>
              </a:bodyPr>
              <a:lstStyle/>
              <a:p>
                <a:pPr marL="0" indent="0">
                  <a:buNone/>
                </a:pPr>
                <a:r>
                  <a:rPr lang="en-IN" dirty="0"/>
                  <a:t>Let's add that up:</a:t>
                </a:r>
              </a:p>
              <a:p>
                <a:pPr marL="0" indent="0">
                  <a:buNone/>
                </a:pPr>
                <a:r>
                  <a:rPr lang="en-IN" dirty="0"/>
                  <a:t>P(Yes) = 1% × 80% + 99% × 10% = 10.7%</a:t>
                </a:r>
              </a:p>
              <a:p>
                <a:pPr marL="0" indent="0">
                  <a:buNone/>
                </a:pPr>
                <a:r>
                  <a:rPr lang="en-IN" dirty="0"/>
                  <a:t>Which means that about 10.7% of the population will get a "Yes" result.</a:t>
                </a:r>
              </a:p>
              <a:p>
                <a:pPr marL="0" indent="0">
                  <a:buNone/>
                </a:pPr>
                <a:r>
                  <a:rPr lang="en-IN" dirty="0"/>
                  <a:t>So now we can complete our formula:</a:t>
                </a:r>
              </a:p>
              <a:p>
                <a:pPr marL="0" indent="0">
                  <a:buNone/>
                </a:pPr>
                <a:r>
                  <a:rPr lang="en-IN" dirty="0"/>
                  <a:t>P(Allergy|Yes)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 ∗ 80 %</m:t>
                        </m:r>
                      </m:num>
                      <m:den>
                        <m:r>
                          <a:rPr lang="en-IN" b="0" i="1" smtClean="0">
                            <a:latin typeface="Cambria Math" panose="02040503050406030204" pitchFamily="18" charset="0"/>
                          </a:rPr>
                          <m:t>10.7%</m:t>
                        </m:r>
                      </m:den>
                    </m:f>
                  </m:oMath>
                </a14:m>
                <a:r>
                  <a:rPr lang="en-IN" dirty="0"/>
                  <a:t> = 7.48%</a:t>
                </a:r>
              </a:p>
              <a:p>
                <a:pPr marL="0" indent="0">
                  <a:buNone/>
                </a:pPr>
                <a:r>
                  <a:rPr lang="en-IN" dirty="0"/>
                  <a:t>P(Allergy|Yes) = about 7%</a:t>
                </a:r>
              </a:p>
              <a:p>
                <a:pPr marL="0" indent="0">
                  <a:buNone/>
                </a:pPr>
                <a:r>
                  <a:rPr lang="en-IN" dirty="0"/>
                  <a:t>This is the same result we got on False Positives and False Negatives.</a:t>
                </a:r>
              </a:p>
              <a:p>
                <a:pPr marL="0" indent="0">
                  <a:buNone/>
                </a:pPr>
                <a:r>
                  <a:rPr lang="en-IN" dirty="0"/>
                  <a:t>In fact we can write a special version of the Bayes' formula just for things like this:</a:t>
                </a:r>
              </a:p>
              <a:p>
                <a:pPr marL="0" indent="0">
                  <a:buNone/>
                </a:pPr>
                <a:r>
                  <a:rPr lang="en-IN" dirty="0"/>
                  <a:t>P(A|B) = </a:t>
                </a:r>
                <a14:m>
                  <m:oMath xmlns:m="http://schemas.openxmlformats.org/officeDocument/2006/math">
                    <m:f>
                      <m:fPr>
                        <m:ctrlPr>
                          <a:rPr lang="en-IN" i="1">
                            <a:latin typeface="Cambria Math" panose="02040503050406030204" pitchFamily="18" charset="0"/>
                          </a:rPr>
                        </m:ctrlPr>
                      </m:fPr>
                      <m:num>
                        <m:r>
                          <m:rPr>
                            <m:nor/>
                          </m:rPr>
                          <a:rPr lang="en-IN" dirty="0"/>
                          <m:t>P</m:t>
                        </m:r>
                        <m:r>
                          <m:rPr>
                            <m:nor/>
                          </m:rPr>
                          <a:rPr lang="en-IN" dirty="0"/>
                          <m:t>(</m:t>
                        </m:r>
                        <m:r>
                          <m:rPr>
                            <m:nor/>
                          </m:rPr>
                          <a:rPr lang="en-IN" dirty="0"/>
                          <m:t>A</m:t>
                        </m:r>
                        <m:r>
                          <m:rPr>
                            <m:nor/>
                          </m:rPr>
                          <a:rPr lang="en-IN" dirty="0"/>
                          <m:t>)</m:t>
                        </m:r>
                        <m:r>
                          <m:rPr>
                            <m:nor/>
                          </m:rPr>
                          <a:rPr lang="en-IN" dirty="0"/>
                          <m:t>P</m:t>
                        </m:r>
                        <m:r>
                          <m:rPr>
                            <m:nor/>
                          </m:rPr>
                          <a:rPr lang="en-IN" dirty="0"/>
                          <m:t>(</m:t>
                        </m:r>
                        <m:r>
                          <m:rPr>
                            <m:nor/>
                          </m:rPr>
                          <a:rPr lang="en-IN" dirty="0"/>
                          <m:t>B</m:t>
                        </m:r>
                        <m:r>
                          <m:rPr>
                            <m:nor/>
                          </m:rPr>
                          <a:rPr lang="en-IN" dirty="0"/>
                          <m:t>|</m:t>
                        </m:r>
                        <m:r>
                          <m:rPr>
                            <m:nor/>
                          </m:rPr>
                          <a:rPr lang="en-IN" dirty="0"/>
                          <m:t>A</m:t>
                        </m:r>
                        <m:r>
                          <m:rPr>
                            <m:nor/>
                          </m:rPr>
                          <a:rPr lang="en-IN" dirty="0"/>
                          <m:t>)</m:t>
                        </m:r>
                      </m:num>
                      <m:den>
                        <m:r>
                          <m:rPr>
                            <m:nor/>
                          </m:rPr>
                          <a:rPr lang="en-IN" dirty="0"/>
                          <m:t>P</m:t>
                        </m:r>
                        <m:r>
                          <m:rPr>
                            <m:nor/>
                          </m:rPr>
                          <a:rPr lang="en-IN" dirty="0"/>
                          <m:t>(</m:t>
                        </m:r>
                        <m:r>
                          <m:rPr>
                            <m:nor/>
                          </m:rPr>
                          <a:rPr lang="en-IN" dirty="0"/>
                          <m:t>A</m:t>
                        </m:r>
                        <m:r>
                          <m:rPr>
                            <m:nor/>
                          </m:rPr>
                          <a:rPr lang="en-IN" dirty="0"/>
                          <m:t>)</m:t>
                        </m:r>
                        <m:r>
                          <m:rPr>
                            <m:nor/>
                          </m:rPr>
                          <a:rPr lang="en-IN" dirty="0"/>
                          <m:t>P</m:t>
                        </m:r>
                        <m:r>
                          <m:rPr>
                            <m:nor/>
                          </m:rPr>
                          <a:rPr lang="en-IN" dirty="0"/>
                          <m:t>(</m:t>
                        </m:r>
                        <m:r>
                          <m:rPr>
                            <m:nor/>
                          </m:rPr>
                          <a:rPr lang="en-IN" dirty="0"/>
                          <m:t>B</m:t>
                        </m:r>
                        <m:r>
                          <m:rPr>
                            <m:nor/>
                          </m:rPr>
                          <a:rPr lang="en-IN" dirty="0"/>
                          <m:t>|</m:t>
                        </m:r>
                        <m:r>
                          <m:rPr>
                            <m:nor/>
                          </m:rPr>
                          <a:rPr lang="en-IN" dirty="0"/>
                          <m:t>A</m:t>
                        </m:r>
                        <m:r>
                          <m:rPr>
                            <m:nor/>
                          </m:rPr>
                          <a:rPr lang="en-IN" dirty="0"/>
                          <m:t>)</m:t>
                        </m:r>
                        <m:r>
                          <a:rPr lang="en-IN" b="0" i="1" dirty="0" smtClean="0">
                            <a:latin typeface="Cambria Math" panose="02040503050406030204" pitchFamily="18" charset="0"/>
                          </a:rPr>
                          <m:t>+</m:t>
                        </m:r>
                        <m:r>
                          <m:rPr>
                            <m:nor/>
                          </m:rPr>
                          <a:rPr lang="en-IN" dirty="0"/>
                          <m:t>P</m:t>
                        </m:r>
                        <m:r>
                          <m:rPr>
                            <m:nor/>
                          </m:rPr>
                          <a:rPr lang="en-IN" dirty="0"/>
                          <m:t>(</m:t>
                        </m:r>
                        <m:r>
                          <m:rPr>
                            <m:nor/>
                          </m:rPr>
                          <a:rPr lang="en-IN" dirty="0"/>
                          <m:t>not</m:t>
                        </m:r>
                        <m:r>
                          <m:rPr>
                            <m:nor/>
                          </m:rPr>
                          <a:rPr lang="en-IN" dirty="0"/>
                          <m:t> </m:t>
                        </m:r>
                        <m:r>
                          <m:rPr>
                            <m:nor/>
                          </m:rPr>
                          <a:rPr lang="en-IN" dirty="0"/>
                          <m:t>A</m:t>
                        </m:r>
                        <m:r>
                          <m:rPr>
                            <m:nor/>
                          </m:rPr>
                          <a:rPr lang="en-IN" dirty="0"/>
                          <m:t>)</m:t>
                        </m:r>
                        <m:r>
                          <m:rPr>
                            <m:nor/>
                          </m:rPr>
                          <a:rPr lang="en-IN" dirty="0"/>
                          <m:t>P</m:t>
                        </m:r>
                        <m:r>
                          <m:rPr>
                            <m:nor/>
                          </m:rPr>
                          <a:rPr lang="en-IN" dirty="0"/>
                          <m:t>(</m:t>
                        </m:r>
                        <m:r>
                          <m:rPr>
                            <m:nor/>
                          </m:rPr>
                          <a:rPr lang="en-IN" dirty="0"/>
                          <m:t>B</m:t>
                        </m:r>
                        <m:r>
                          <m:rPr>
                            <m:nor/>
                          </m:rPr>
                          <a:rPr lang="en-IN" dirty="0"/>
                          <m:t>|</m:t>
                        </m:r>
                        <m:r>
                          <m:rPr>
                            <m:nor/>
                          </m:rPr>
                          <a:rPr lang="en-IN" dirty="0"/>
                          <m:t>not</m:t>
                        </m:r>
                        <m:r>
                          <m:rPr>
                            <m:nor/>
                          </m:rPr>
                          <a:rPr lang="en-IN" dirty="0"/>
                          <m:t> </m:t>
                        </m:r>
                        <m:r>
                          <m:rPr>
                            <m:nor/>
                          </m:rPr>
                          <a:rPr lang="en-IN" dirty="0"/>
                          <m:t>A</m:t>
                        </m:r>
                        <m:r>
                          <m:rPr>
                            <m:nor/>
                          </m:rPr>
                          <a:rPr lang="en-IN" dirty="0"/>
                          <m:t>)</m:t>
                        </m:r>
                      </m:den>
                    </m:f>
                  </m:oMath>
                </a14:m>
                <a:r>
                  <a:rPr lang="en-IN" dirty="0"/>
                  <a:t>  </a:t>
                </a:r>
              </a:p>
            </p:txBody>
          </p:sp>
        </mc:Choice>
        <mc:Fallback>
          <p:sp>
            <p:nvSpPr>
              <p:cNvPr id="3" name="Content Placeholder 2">
                <a:extLst>
                  <a:ext uri="{FF2B5EF4-FFF2-40B4-BE49-F238E27FC236}">
                    <a16:creationId xmlns:a16="http://schemas.microsoft.com/office/drawing/2014/main" id="{60563A77-DA9D-462C-A0FE-F59C722D8FAD}"/>
                  </a:ext>
                </a:extLst>
              </p:cNvPr>
              <p:cNvSpPr>
                <a:spLocks noGrp="1" noRot="1" noChangeAspect="1" noMove="1" noResize="1" noEditPoints="1" noAdjustHandles="1" noChangeArrowheads="1" noChangeShapeType="1" noTextEdit="1"/>
              </p:cNvSpPr>
              <p:nvPr>
                <p:ph idx="1"/>
              </p:nvPr>
            </p:nvSpPr>
            <p:spPr>
              <a:xfrm>
                <a:off x="1154954" y="1616745"/>
                <a:ext cx="10453950" cy="4267220"/>
              </a:xfrm>
              <a:blipFill>
                <a:blip r:embed="rId2"/>
                <a:stretch>
                  <a:fillRect l="-466"/>
                </a:stretch>
              </a:blipFill>
            </p:spPr>
            <p:txBody>
              <a:bodyPr/>
              <a:lstStyle/>
              <a:p>
                <a:r>
                  <a:rPr lang="en-IN">
                    <a:noFill/>
                  </a:rPr>
                  <a:t> </a:t>
                </a:r>
              </a:p>
            </p:txBody>
          </p:sp>
        </mc:Fallback>
      </mc:AlternateContent>
    </p:spTree>
    <p:extLst>
      <p:ext uri="{BB962C8B-B14F-4D97-AF65-F5344CB8AC3E}">
        <p14:creationId xmlns:p14="http://schemas.microsoft.com/office/powerpoint/2010/main" val="391724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571500"/>
            <a:ext cx="8761413" cy="898674"/>
          </a:xfrm>
        </p:spPr>
        <p:txBody>
          <a:bodyPr anchor="b">
            <a:normAutofit/>
          </a:bodyPr>
          <a:lstStyle/>
          <a:p>
            <a:r>
              <a:rPr lang="en-IN" dirty="0">
                <a:solidFill>
                  <a:schemeClr val="tx2"/>
                </a:solidFill>
              </a:rPr>
              <a:t>History</a:t>
            </a: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1154954" y="1616745"/>
            <a:ext cx="9817846" cy="4193117"/>
          </a:xfrm>
        </p:spPr>
        <p:txBody>
          <a:bodyPr anchor="ctr">
            <a:normAutofit/>
          </a:bodyPr>
          <a:lstStyle/>
          <a:p>
            <a:r>
              <a:rPr lang="en-US" altLang="en-US" dirty="0"/>
              <a:t>Nothing in life is certain. </a:t>
            </a:r>
          </a:p>
          <a:p>
            <a:r>
              <a:rPr lang="en-US" altLang="en-US" dirty="0"/>
              <a:t>We gauge the chances of successful outcomes in business, medicine, weather, and other everyday situations such as the lottery.</a:t>
            </a:r>
          </a:p>
          <a:p>
            <a:r>
              <a:rPr lang="en-US" altLang="en-US" dirty="0"/>
              <a:t>For most of human history, </a:t>
            </a:r>
            <a:r>
              <a:rPr lang="en-US" altLang="en-US" b="1" dirty="0"/>
              <a:t>probability</a:t>
            </a:r>
            <a:r>
              <a:rPr lang="en-US" altLang="en-US" dirty="0"/>
              <a:t>, the formal study of the laws of chance, has been used for only one thing:</a:t>
            </a:r>
            <a:r>
              <a:rPr lang="en-US" altLang="en-US" b="1" dirty="0"/>
              <a:t> gambling</a:t>
            </a:r>
          </a:p>
          <a:p>
            <a:r>
              <a:rPr lang="en-IN" dirty="0"/>
              <a:t>Now a days we use Probability in Weather Prediction, finance, science (in particular physics), artificial intelligence/machine learning, computer science, game theory, and philosophy.</a:t>
            </a:r>
          </a:p>
        </p:txBody>
      </p:sp>
    </p:spTree>
    <p:extLst>
      <p:ext uri="{BB962C8B-B14F-4D97-AF65-F5344CB8AC3E}">
        <p14:creationId xmlns:p14="http://schemas.microsoft.com/office/powerpoint/2010/main" val="321173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571500"/>
            <a:ext cx="8761413" cy="898674"/>
          </a:xfrm>
        </p:spPr>
        <p:txBody>
          <a:bodyPr anchor="b">
            <a:normAutofit/>
          </a:bodyPr>
          <a:lstStyle/>
          <a:p>
            <a:r>
              <a:rPr lang="en-IN" dirty="0">
                <a:solidFill>
                  <a:schemeClr val="tx2"/>
                </a:solidFill>
              </a:rPr>
              <a:t>What is Probability</a:t>
            </a: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1154954" y="1616745"/>
                <a:ext cx="9817846" cy="4193117"/>
              </a:xfrm>
            </p:spPr>
            <p:txBody>
              <a:bodyPr anchor="ctr">
                <a:normAutofit/>
              </a:bodyPr>
              <a:lstStyle/>
              <a:p>
                <a:r>
                  <a:rPr lang="en-IN" dirty="0">
                    <a:solidFill>
                      <a:schemeClr val="tx1"/>
                    </a:solidFill>
                  </a:rPr>
                  <a:t>Probability is the measure of how likely an event is.</a:t>
                </a:r>
              </a:p>
              <a:p>
                <a:r>
                  <a:rPr lang="en-IN" dirty="0">
                    <a:solidFill>
                      <a:schemeClr val="tx1"/>
                    </a:solidFill>
                  </a:rPr>
                  <a:t>“ the ratio of the number of favourable cases to the number of all the cases “ or </a:t>
                </a:r>
              </a:p>
              <a:p>
                <a:r>
                  <a:rPr lang="en-IN" dirty="0">
                    <a:solidFill>
                      <a:schemeClr val="tx1"/>
                    </a:solidFill>
                  </a:rPr>
                  <a:t>P(E) </a:t>
                </a:r>
                <a14:m>
                  <m:oMath xmlns:m="http://schemas.openxmlformats.org/officeDocument/2006/math">
                    <m:r>
                      <a:rPr lang="en-IN" i="1" smtClean="0">
                        <a:solidFill>
                          <a:schemeClr val="tx1"/>
                        </a:solidFill>
                        <a:latin typeface="Cambria Math" panose="02040503050406030204" pitchFamily="18" charset="0"/>
                      </a:rPr>
                      <m:t>=</m:t>
                    </m:r>
                    <m:f>
                      <m:fPr>
                        <m:ctrlPr>
                          <a:rPr lang="en-IN" i="1" smtClean="0">
                            <a:solidFill>
                              <a:schemeClr val="tx1"/>
                            </a:solidFill>
                            <a:latin typeface="Cambria Math" panose="02040503050406030204" pitchFamily="18" charset="0"/>
                          </a:rPr>
                        </m:ctrlPr>
                      </m:fPr>
                      <m:num>
                        <m:r>
                          <m:rPr>
                            <m:nor/>
                          </m:rPr>
                          <a:rPr lang="en-IN" dirty="0">
                            <a:solidFill>
                              <a:schemeClr val="tx1"/>
                            </a:solidFill>
                          </a:rPr>
                          <m:t>Number</m:t>
                        </m:r>
                        <m:r>
                          <m:rPr>
                            <m:nor/>
                          </m:rPr>
                          <a:rPr lang="en-IN" dirty="0">
                            <a:solidFill>
                              <a:schemeClr val="tx1"/>
                            </a:solidFill>
                          </a:rPr>
                          <m:t> </m:t>
                        </m:r>
                        <m:r>
                          <m:rPr>
                            <m:nor/>
                          </m:rPr>
                          <a:rPr lang="en-IN" dirty="0">
                            <a:solidFill>
                              <a:schemeClr val="tx1"/>
                            </a:solidFill>
                          </a:rPr>
                          <m:t>of</m:t>
                        </m:r>
                        <m:r>
                          <m:rPr>
                            <m:nor/>
                          </m:rPr>
                          <a:rPr lang="en-IN" dirty="0">
                            <a:solidFill>
                              <a:schemeClr val="tx1"/>
                            </a:solidFill>
                          </a:rPr>
                          <m:t> </m:t>
                        </m:r>
                        <m:r>
                          <m:rPr>
                            <m:nor/>
                          </m:rPr>
                          <a:rPr lang="en-IN" dirty="0">
                            <a:solidFill>
                              <a:schemeClr val="tx1"/>
                            </a:solidFill>
                          </a:rPr>
                          <m:t>outcomes</m:t>
                        </m:r>
                        <m:r>
                          <m:rPr>
                            <m:nor/>
                          </m:rPr>
                          <a:rPr lang="en-IN" dirty="0">
                            <a:solidFill>
                              <a:schemeClr val="tx1"/>
                            </a:solidFill>
                          </a:rPr>
                          <m:t> </m:t>
                        </m:r>
                        <m:r>
                          <m:rPr>
                            <m:nor/>
                          </m:rPr>
                          <a:rPr lang="en-IN" dirty="0">
                            <a:solidFill>
                              <a:schemeClr val="tx1"/>
                            </a:solidFill>
                          </a:rPr>
                          <m:t>favourable</m:t>
                        </m:r>
                        <m:r>
                          <m:rPr>
                            <m:nor/>
                          </m:rPr>
                          <a:rPr lang="en-IN" dirty="0">
                            <a:solidFill>
                              <a:schemeClr val="tx1"/>
                            </a:solidFill>
                          </a:rPr>
                          <m:t> </m:t>
                        </m:r>
                        <m:r>
                          <m:rPr>
                            <m:nor/>
                          </m:rPr>
                          <a:rPr lang="en-IN" dirty="0">
                            <a:solidFill>
                              <a:schemeClr val="tx1"/>
                            </a:solidFill>
                          </a:rPr>
                          <m:t>to</m:t>
                        </m:r>
                        <m:r>
                          <m:rPr>
                            <m:nor/>
                          </m:rPr>
                          <a:rPr lang="en-IN" dirty="0">
                            <a:solidFill>
                              <a:schemeClr val="tx1"/>
                            </a:solidFill>
                          </a:rPr>
                          <m:t> </m:t>
                        </m:r>
                        <m:r>
                          <m:rPr>
                            <m:nor/>
                          </m:rPr>
                          <a:rPr lang="en-IN" dirty="0">
                            <a:solidFill>
                              <a:schemeClr val="tx1"/>
                            </a:solidFill>
                          </a:rPr>
                          <m:t>E</m:t>
                        </m:r>
                      </m:num>
                      <m:den>
                        <m:r>
                          <a:rPr lang="en-IN" b="0" i="1" smtClean="0">
                            <a:solidFill>
                              <a:schemeClr val="tx1"/>
                            </a:solidFill>
                            <a:latin typeface="Cambria Math" panose="02040503050406030204" pitchFamily="18" charset="0"/>
                          </a:rPr>
                          <m:t> </m:t>
                        </m:r>
                        <m:r>
                          <m:rPr>
                            <m:nor/>
                          </m:rPr>
                          <a:rPr lang="en-IN" dirty="0">
                            <a:solidFill>
                              <a:schemeClr val="tx1"/>
                            </a:solidFill>
                          </a:rPr>
                          <m:t>Number</m:t>
                        </m:r>
                        <m:r>
                          <m:rPr>
                            <m:nor/>
                          </m:rPr>
                          <a:rPr lang="en-IN" dirty="0">
                            <a:solidFill>
                              <a:schemeClr val="tx1"/>
                            </a:solidFill>
                          </a:rPr>
                          <m:t> </m:t>
                        </m:r>
                        <m:r>
                          <m:rPr>
                            <m:nor/>
                          </m:rPr>
                          <a:rPr lang="en-IN" dirty="0">
                            <a:solidFill>
                              <a:schemeClr val="tx1"/>
                            </a:solidFill>
                          </a:rPr>
                          <m:t>of</m:t>
                        </m:r>
                        <m:r>
                          <m:rPr>
                            <m:nor/>
                          </m:rPr>
                          <a:rPr lang="en-IN" dirty="0">
                            <a:solidFill>
                              <a:schemeClr val="tx1"/>
                            </a:solidFill>
                          </a:rPr>
                          <m:t> </m:t>
                        </m:r>
                        <m:r>
                          <m:rPr>
                            <m:nor/>
                          </m:rPr>
                          <a:rPr lang="en-IN" dirty="0">
                            <a:solidFill>
                              <a:schemeClr val="tx1"/>
                            </a:solidFill>
                          </a:rPr>
                          <m:t>all</m:t>
                        </m:r>
                        <m:r>
                          <m:rPr>
                            <m:nor/>
                          </m:rPr>
                          <a:rPr lang="en-IN" dirty="0">
                            <a:solidFill>
                              <a:schemeClr val="tx1"/>
                            </a:solidFill>
                          </a:rPr>
                          <m:t> </m:t>
                        </m:r>
                        <m:r>
                          <m:rPr>
                            <m:nor/>
                          </m:rPr>
                          <a:rPr lang="en-IN" dirty="0">
                            <a:solidFill>
                              <a:schemeClr val="tx1"/>
                            </a:solidFill>
                          </a:rPr>
                          <m:t>possible</m:t>
                        </m:r>
                        <m:r>
                          <m:rPr>
                            <m:nor/>
                          </m:rPr>
                          <a:rPr lang="en-IN" dirty="0">
                            <a:solidFill>
                              <a:schemeClr val="tx1"/>
                            </a:solidFill>
                          </a:rPr>
                          <m:t> </m:t>
                        </m:r>
                        <m:r>
                          <m:rPr>
                            <m:nor/>
                          </m:rPr>
                          <a:rPr lang="en-IN" dirty="0">
                            <a:solidFill>
                              <a:schemeClr val="tx1"/>
                            </a:solidFill>
                          </a:rPr>
                          <m:t>outcomes</m:t>
                        </m:r>
                        <m:r>
                          <m:rPr>
                            <m:nor/>
                          </m:rPr>
                          <a:rPr lang="en-IN" dirty="0">
                            <a:solidFill>
                              <a:schemeClr val="tx1"/>
                            </a:solidFill>
                          </a:rPr>
                          <m:t> </m:t>
                        </m:r>
                        <m:r>
                          <m:rPr>
                            <m:nor/>
                          </m:rPr>
                          <a:rPr lang="en-IN" dirty="0">
                            <a:solidFill>
                              <a:schemeClr val="tx1"/>
                            </a:solidFill>
                          </a:rPr>
                          <m:t>of</m:t>
                        </m:r>
                        <m:r>
                          <m:rPr>
                            <m:nor/>
                          </m:rPr>
                          <a:rPr lang="en-IN" dirty="0">
                            <a:solidFill>
                              <a:schemeClr val="tx1"/>
                            </a:solidFill>
                          </a:rPr>
                          <m:t> </m:t>
                        </m:r>
                        <m:r>
                          <m:rPr>
                            <m:nor/>
                          </m:rPr>
                          <a:rPr lang="en-IN" dirty="0">
                            <a:solidFill>
                              <a:schemeClr val="tx1"/>
                            </a:solidFill>
                          </a:rPr>
                          <m:t>the</m:t>
                        </m:r>
                        <m:r>
                          <m:rPr>
                            <m:nor/>
                          </m:rPr>
                          <a:rPr lang="en-IN" dirty="0">
                            <a:solidFill>
                              <a:schemeClr val="tx1"/>
                            </a:solidFill>
                          </a:rPr>
                          <m:t> </m:t>
                        </m:r>
                        <m:r>
                          <m:rPr>
                            <m:nor/>
                          </m:rPr>
                          <a:rPr lang="en-IN" dirty="0">
                            <a:solidFill>
                              <a:schemeClr val="tx1"/>
                            </a:solidFill>
                          </a:rPr>
                          <m:t>experiment</m:t>
                        </m:r>
                      </m:den>
                    </m:f>
                  </m:oMath>
                </a14:m>
                <a:endParaRPr lang="en-IN" dirty="0">
                  <a:solidFill>
                    <a:schemeClr val="tx1"/>
                  </a:solidFill>
                </a:endParaRPr>
              </a:p>
              <a:p>
                <a:r>
                  <a:rPr lang="en-IN" dirty="0">
                    <a:solidFill>
                      <a:schemeClr val="tx1"/>
                    </a:solidFill>
                  </a:rPr>
                  <a:t>General examples of probability : </a:t>
                </a:r>
              </a:p>
              <a:p>
                <a:r>
                  <a:rPr lang="en-IN" dirty="0">
                    <a:solidFill>
                      <a:schemeClr val="tx1"/>
                    </a:solidFill>
                  </a:rPr>
                  <a:t> Probably it may rain today. </a:t>
                </a:r>
              </a:p>
              <a:p>
                <a:r>
                  <a:rPr lang="en-IN" dirty="0">
                    <a:solidFill>
                      <a:schemeClr val="tx1"/>
                    </a:solidFill>
                  </a:rPr>
                  <a:t> He may possibly join politics </a:t>
                </a:r>
              </a:p>
              <a:p>
                <a:r>
                  <a:rPr lang="en-IN" dirty="0">
                    <a:solidFill>
                      <a:schemeClr val="tx1"/>
                    </a:solidFill>
                  </a:rPr>
                  <a:t>Indian Cricket Team has good chances of winning World –Cup</a:t>
                </a:r>
              </a:p>
              <a:p>
                <a:r>
                  <a:rPr lang="en-IN" dirty="0">
                    <a:solidFill>
                      <a:schemeClr val="tx1"/>
                    </a:solidFill>
                  </a:rPr>
                  <a:t>Probability can take value between 0 to 1</a:t>
                </a:r>
              </a:p>
              <a:p>
                <a:pPr marL="0" indent="0">
                  <a:buNone/>
                </a:pPr>
                <a:r>
                  <a:rPr lang="en-IN" dirty="0">
                    <a:solidFill>
                      <a:schemeClr val="tx1"/>
                    </a:solidFill>
                  </a:rPr>
                  <a:t> </a:t>
                </a:r>
              </a:p>
            </p:txBody>
          </p:sp>
        </mc:Choice>
        <mc:Fallback xmlns="">
          <p:sp>
            <p:nvSpPr>
              <p:cNvPr id="3" name="Content Placeholder 2">
                <a:extLst>
                  <a:ext uri="{FF2B5EF4-FFF2-40B4-BE49-F238E27FC236}">
                    <a16:creationId xmlns:a16="http://schemas.microsoft.com/office/drawing/2014/main" id="{60563A77-DA9D-462C-A0FE-F59C722D8FAD}"/>
                  </a:ext>
                </a:extLst>
              </p:cNvPr>
              <p:cNvSpPr>
                <a:spLocks noGrp="1" noRot="1" noChangeAspect="1" noMove="1" noResize="1" noEditPoints="1" noAdjustHandles="1" noChangeArrowheads="1" noChangeShapeType="1" noTextEdit="1"/>
              </p:cNvSpPr>
              <p:nvPr>
                <p:ph idx="1"/>
              </p:nvPr>
            </p:nvSpPr>
            <p:spPr>
              <a:xfrm>
                <a:off x="1154954" y="1616745"/>
                <a:ext cx="9817846" cy="4193117"/>
              </a:xfrm>
              <a:blipFill>
                <a:blip r:embed="rId2"/>
                <a:stretch>
                  <a:fillRect l="-124"/>
                </a:stretch>
              </a:blipFill>
            </p:spPr>
            <p:txBody>
              <a:bodyPr/>
              <a:lstStyle/>
              <a:p>
                <a:r>
                  <a:rPr lang="en-IN">
                    <a:noFill/>
                  </a:rPr>
                  <a:t> </a:t>
                </a:r>
              </a:p>
            </p:txBody>
          </p:sp>
        </mc:Fallback>
      </mc:AlternateContent>
    </p:spTree>
    <p:extLst>
      <p:ext uri="{BB962C8B-B14F-4D97-AF65-F5344CB8AC3E}">
        <p14:creationId xmlns:p14="http://schemas.microsoft.com/office/powerpoint/2010/main" val="40432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571500"/>
            <a:ext cx="8761413" cy="898674"/>
          </a:xfrm>
        </p:spPr>
        <p:txBody>
          <a:bodyPr anchor="b">
            <a:normAutofit/>
          </a:bodyPr>
          <a:lstStyle/>
          <a:p>
            <a:r>
              <a:rPr lang="en-IN" dirty="0">
                <a:solidFill>
                  <a:schemeClr val="tx2"/>
                </a:solidFill>
              </a:rPr>
              <a:t>Terms Used In Probability</a:t>
            </a: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609600" y="1616745"/>
                <a:ext cx="10972800" cy="4759829"/>
              </a:xfrm>
            </p:spPr>
            <p:txBody>
              <a:bodyPr anchor="ctr">
                <a:normAutofit/>
              </a:bodyPr>
              <a:lstStyle/>
              <a:p>
                <a:endParaRPr lang="en-IN" dirty="0">
                  <a:solidFill>
                    <a:schemeClr val="tx1"/>
                  </a:solidFill>
                </a:endParaRPr>
              </a:p>
              <a:p>
                <a:pPr marL="0" indent="0">
                  <a:buNone/>
                </a:pPr>
                <a:endParaRPr lang="en-IN" dirty="0">
                  <a:solidFill>
                    <a:schemeClr val="tx1"/>
                  </a:solidFill>
                </a:endParaRPr>
              </a:p>
              <a:p>
                <a:r>
                  <a:rPr lang="en-IN" dirty="0">
                    <a:solidFill>
                      <a:schemeClr val="tx1"/>
                    </a:solidFill>
                  </a:rPr>
                  <a:t>Sample Space:- The collection of all possible outcomes is known as Sample Space.</a:t>
                </a:r>
              </a:p>
              <a:p>
                <a:pPr marL="0" indent="0">
                  <a:buNone/>
                </a:pPr>
                <a:r>
                  <a:rPr lang="en-IN" dirty="0">
                    <a:solidFill>
                      <a:schemeClr val="tx1"/>
                    </a:solidFill>
                  </a:rPr>
                  <a:t>       </a:t>
                </a:r>
                <a:r>
                  <a:rPr lang="en-IN" dirty="0"/>
                  <a:t>Let's roll a dice once </a:t>
                </a:r>
              </a:p>
              <a:p>
                <a:pPr marL="0" indent="0">
                  <a:buNone/>
                </a:pPr>
                <a:r>
                  <a:rPr lang="en-IN" dirty="0"/>
                  <a:t>       Sample Space for dice S = {1, 2, 3, 4, 5, 6} </a:t>
                </a:r>
                <a:r>
                  <a:rPr lang="en-IN" dirty="0">
                    <a:solidFill>
                      <a:schemeClr val="tx1"/>
                    </a:solidFill>
                  </a:rPr>
                  <a:t> </a:t>
                </a:r>
              </a:p>
              <a:p>
                <a:r>
                  <a:rPr lang="en-IN" dirty="0"/>
                  <a:t> Event – It is the set of favourable outcome.  Also, Event is a subset of the sample space.</a:t>
                </a:r>
              </a:p>
              <a:p>
                <a:pPr marL="0" indent="0">
                  <a:buNone/>
                </a:pPr>
                <a:r>
                  <a:rPr lang="en-IN" dirty="0"/>
                  <a:t>       E.g. Event of getting odd outcome in a throw of a die</a:t>
                </a:r>
              </a:p>
              <a:p>
                <a:pPr marL="0" indent="0">
                  <a:buNone/>
                </a:pPr>
                <a:r>
                  <a:rPr lang="en-IN" dirty="0"/>
                  <a:t>Question : What is the probability you will roll an even number?</a:t>
                </a:r>
              </a:p>
              <a:p>
                <a:pPr marL="0" indent="0">
                  <a:buNone/>
                </a:pPr>
                <a:r>
                  <a:rPr lang="en-IN" dirty="0"/>
                  <a:t>Answer : There are 3 ways to get an even number, rolling a 2, 4 or 6</a:t>
                </a:r>
              </a:p>
              <a:p>
                <a:pPr marL="0" indent="0">
                  <a:buNone/>
                </a:pPr>
                <a:r>
                  <a:rPr lang="en-IN" dirty="0"/>
                  <a:t>Event E = {2,4,6}</a:t>
                </a:r>
              </a:p>
              <a:p>
                <a:pPr marL="0" indent="0">
                  <a:buNone/>
                </a:pPr>
                <a:r>
                  <a:rPr lang="en-IN" sz="2800" dirty="0"/>
                  <a:t>P(E) </a:t>
                </a:r>
                <a14:m>
                  <m:oMath xmlns:m="http://schemas.openxmlformats.org/officeDocument/2006/math">
                    <m:r>
                      <a:rPr lang="en-IN" sz="2800" i="1" smtClean="0">
                        <a:latin typeface="Cambria Math" panose="02040503050406030204" pitchFamily="18" charset="0"/>
                      </a:rPr>
                      <m:t>=</m:t>
                    </m:r>
                    <m:f>
                      <m:fPr>
                        <m:ctrlPr>
                          <a:rPr lang="en-IN" sz="2800" i="1" smtClean="0">
                            <a:latin typeface="Cambria Math" panose="02040503050406030204" pitchFamily="18" charset="0"/>
                          </a:rPr>
                        </m:ctrlPr>
                      </m:fPr>
                      <m:num>
                        <m:r>
                          <a:rPr lang="en-IN" sz="2800" b="0" i="1" smtClean="0">
                            <a:latin typeface="Cambria Math" panose="02040503050406030204" pitchFamily="18" charset="0"/>
                          </a:rPr>
                          <m:t>3</m:t>
                        </m:r>
                      </m:num>
                      <m:den>
                        <m:r>
                          <a:rPr lang="en-IN" sz="2800" b="0" i="1" smtClean="0">
                            <a:latin typeface="Cambria Math" panose="02040503050406030204" pitchFamily="18" charset="0"/>
                          </a:rPr>
                          <m:t>6</m:t>
                        </m:r>
                      </m:den>
                    </m:f>
                  </m:oMath>
                </a14:m>
                <a:r>
                  <a:rPr lang="en-IN" sz="2800" dirty="0"/>
                  <a:t> = .5</a:t>
                </a:r>
              </a:p>
              <a:p>
                <a:pPr marL="0" indent="0">
                  <a:buNone/>
                </a:pPr>
                <a:endParaRPr lang="en-IN" dirty="0"/>
              </a:p>
              <a:p>
                <a:endParaRPr lang="en-IN" dirty="0">
                  <a:solidFill>
                    <a:schemeClr val="tx1"/>
                  </a:solidFill>
                </a:endParaRPr>
              </a:p>
              <a:p>
                <a:pPr marL="0" indent="0">
                  <a:buNone/>
                </a:pPr>
                <a:endParaRPr lang="en-IN" dirty="0">
                  <a:solidFill>
                    <a:schemeClr val="tx1"/>
                  </a:solidFill>
                </a:endParaRPr>
              </a:p>
            </p:txBody>
          </p:sp>
        </mc:Choice>
        <mc:Fallback xmlns="">
          <p:sp>
            <p:nvSpPr>
              <p:cNvPr id="3" name="Content Placeholder 2">
                <a:extLst>
                  <a:ext uri="{FF2B5EF4-FFF2-40B4-BE49-F238E27FC236}">
                    <a16:creationId xmlns:a16="http://schemas.microsoft.com/office/drawing/2014/main" id="{60563A77-DA9D-462C-A0FE-F59C722D8FAD}"/>
                  </a:ext>
                </a:extLst>
              </p:cNvPr>
              <p:cNvSpPr>
                <a:spLocks noGrp="1" noRot="1" noChangeAspect="1" noMove="1" noResize="1" noEditPoints="1" noAdjustHandles="1" noChangeArrowheads="1" noChangeShapeType="1" noTextEdit="1"/>
              </p:cNvSpPr>
              <p:nvPr>
                <p:ph idx="1"/>
              </p:nvPr>
            </p:nvSpPr>
            <p:spPr>
              <a:xfrm>
                <a:off x="609600" y="1616745"/>
                <a:ext cx="10972800" cy="4759829"/>
              </a:xfrm>
              <a:blipFill>
                <a:blip r:embed="rId2"/>
                <a:stretch>
                  <a:fillRect l="-1111"/>
                </a:stretch>
              </a:blipFill>
            </p:spPr>
            <p:txBody>
              <a:bodyPr/>
              <a:lstStyle/>
              <a:p>
                <a:r>
                  <a:rPr lang="en-IN">
                    <a:noFill/>
                  </a:rPr>
                  <a:t> </a:t>
                </a:r>
              </a:p>
            </p:txBody>
          </p:sp>
        </mc:Fallback>
      </mc:AlternateContent>
    </p:spTree>
    <p:extLst>
      <p:ext uri="{BB962C8B-B14F-4D97-AF65-F5344CB8AC3E}">
        <p14:creationId xmlns:p14="http://schemas.microsoft.com/office/powerpoint/2010/main" val="291701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068388" y="236645"/>
            <a:ext cx="8761413" cy="898674"/>
          </a:xfrm>
        </p:spPr>
        <p:txBody>
          <a:bodyPr anchor="b">
            <a:normAutofit/>
          </a:bodyPr>
          <a:lstStyle/>
          <a:p>
            <a:r>
              <a:rPr lang="en-IN">
                <a:solidFill>
                  <a:schemeClr val="tx2"/>
                </a:solidFill>
              </a:rPr>
              <a:t>Events:</a:t>
            </a:r>
            <a:endParaRPr lang="en-IN" dirty="0">
              <a:solidFill>
                <a:schemeClr val="tx2"/>
              </a:solidFill>
            </a:endParaRP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675861" y="1143000"/>
            <a:ext cx="11027479" cy="5331329"/>
          </a:xfrm>
        </p:spPr>
        <p:txBody>
          <a:bodyPr anchor="ctr">
            <a:noAutofit/>
          </a:bodyPr>
          <a:lstStyle/>
          <a:p>
            <a:pPr fontAlgn="base"/>
            <a:r>
              <a:rPr lang="en-IN" dirty="0"/>
              <a:t>Types of Event</a:t>
            </a:r>
          </a:p>
          <a:p>
            <a:pPr marL="0" indent="0" fontAlgn="base">
              <a:buNone/>
            </a:pPr>
            <a:r>
              <a:rPr lang="en-IN" dirty="0"/>
              <a:t>         1. Impossible and Sure Events</a:t>
            </a:r>
          </a:p>
          <a:p>
            <a:pPr marL="0" indent="0" fontAlgn="base">
              <a:buNone/>
            </a:pPr>
            <a:r>
              <a:rPr lang="en-IN" dirty="0"/>
              <a:t>         2. Simple Event</a:t>
            </a:r>
          </a:p>
          <a:p>
            <a:pPr marL="0" indent="0" fontAlgn="base">
              <a:buNone/>
            </a:pPr>
            <a:r>
              <a:rPr lang="en-IN" dirty="0"/>
              <a:t>         3. Compound Event</a:t>
            </a:r>
          </a:p>
          <a:p>
            <a:pPr fontAlgn="base"/>
            <a:r>
              <a:rPr lang="en-IN" dirty="0"/>
              <a:t>Impossible event is denoted by φ, while Sure Event is denoted by S.</a:t>
            </a:r>
          </a:p>
          <a:p>
            <a:pPr marL="0" indent="0" fontAlgn="base">
              <a:buNone/>
            </a:pPr>
            <a:r>
              <a:rPr lang="en-IN" dirty="0"/>
              <a:t>       E.g. in rolling a die, impossible event is that number is more than 6 ,</a:t>
            </a:r>
          </a:p>
          <a:p>
            <a:pPr marL="0" indent="0" fontAlgn="base">
              <a:buNone/>
            </a:pPr>
            <a:r>
              <a:rPr lang="en-IN" dirty="0"/>
              <a:t>               Sure event is the event of getting number less than or equal to 6. </a:t>
            </a:r>
          </a:p>
          <a:p>
            <a:pPr fontAlgn="base"/>
            <a:r>
              <a:rPr lang="en-IN" dirty="0"/>
              <a:t>Simple Event has only one sample point of a sample space.</a:t>
            </a:r>
          </a:p>
          <a:p>
            <a:pPr marL="0" indent="0" fontAlgn="base">
              <a:buNone/>
            </a:pPr>
            <a:r>
              <a:rPr lang="en-IN" dirty="0"/>
              <a:t>       E.g. in rolling a die, Simple event could be the event of getting 4. </a:t>
            </a:r>
          </a:p>
          <a:p>
            <a:pPr fontAlgn="base"/>
            <a:r>
              <a:rPr lang="en-IN" dirty="0"/>
              <a:t>Compound Event has more than one sample points of a sample space.</a:t>
            </a:r>
          </a:p>
          <a:p>
            <a:pPr marL="0" indent="0" fontAlgn="base">
              <a:buNone/>
            </a:pPr>
            <a:r>
              <a:rPr lang="en-IN" dirty="0"/>
              <a:t>      E.g. in rolling a die, Simple event could be the event of getting even number</a:t>
            </a:r>
          </a:p>
          <a:p>
            <a:pPr marL="0" indent="0">
              <a:buNone/>
            </a:pPr>
            <a:r>
              <a:rPr lang="en-IN" dirty="0">
                <a:solidFill>
                  <a:schemeClr val="tx1"/>
                </a:solidFill>
              </a:rPr>
              <a:t> </a:t>
            </a:r>
          </a:p>
        </p:txBody>
      </p:sp>
    </p:spTree>
    <p:extLst>
      <p:ext uri="{BB962C8B-B14F-4D97-AF65-F5344CB8AC3E}">
        <p14:creationId xmlns:p14="http://schemas.microsoft.com/office/powerpoint/2010/main" val="236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154954" y="973668"/>
            <a:ext cx="8761413" cy="706964"/>
          </a:xfrm>
        </p:spPr>
        <p:txBody>
          <a:bodyPr>
            <a:normAutofit/>
          </a:bodyPr>
          <a:lstStyle/>
          <a:p>
            <a:r>
              <a:rPr lang="en-IN">
                <a:solidFill>
                  <a:srgbClr val="EBEBEB"/>
                </a:solidFill>
              </a:rPr>
              <a:t>Algebra of Events</a:t>
            </a:r>
          </a:p>
        </p:txBody>
      </p:sp>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1154954" y="2603500"/>
            <a:ext cx="6571063" cy="3416300"/>
          </a:xfrm>
        </p:spPr>
        <p:txBody>
          <a:bodyPr anchor="ctr">
            <a:normAutofit fontScale="92500" lnSpcReduction="10000"/>
          </a:bodyPr>
          <a:lstStyle/>
          <a:p>
            <a:pPr fontAlgn="base"/>
            <a:r>
              <a:rPr lang="en-IN" b="1" dirty="0"/>
              <a:t>Complementary Event</a:t>
            </a:r>
          </a:p>
          <a:p>
            <a:pPr marL="0" indent="0" fontAlgn="base">
              <a:buNone/>
            </a:pPr>
            <a:r>
              <a:rPr lang="en-IN" dirty="0"/>
              <a:t>    </a:t>
            </a:r>
          </a:p>
          <a:p>
            <a:pPr marL="0" indent="0" fontAlgn="base">
              <a:buNone/>
            </a:pPr>
            <a:r>
              <a:rPr lang="en-IN" dirty="0"/>
              <a:t> Complementary event to A= ‘not A’</a:t>
            </a:r>
          </a:p>
          <a:p>
            <a:pPr marL="0" indent="0" fontAlgn="base">
              <a:buNone/>
            </a:pPr>
            <a:r>
              <a:rPr lang="en-IN" dirty="0"/>
              <a:t>     Example: If event A= Event of getting odd number in throw of a die, that is {1, 3, 5}</a:t>
            </a:r>
          </a:p>
          <a:p>
            <a:pPr marL="0" indent="0" fontAlgn="base">
              <a:buNone/>
            </a:pPr>
            <a:r>
              <a:rPr lang="en-IN" dirty="0"/>
              <a:t>     Complementary event to A = Event of getting even   number in throw of a die, that is    {2, 4, 6}</a:t>
            </a:r>
          </a:p>
          <a:p>
            <a:pPr marL="0" indent="0" fontAlgn="base">
              <a:buNone/>
            </a:pPr>
            <a:r>
              <a:rPr lang="en-IN" dirty="0"/>
              <a:t> Or A’ = S- A    (where S is the Sample Space)</a:t>
            </a:r>
          </a:p>
          <a:p>
            <a:pPr marL="0" indent="0" fontAlgn="base">
              <a:buNone/>
            </a:pPr>
            <a:endParaRPr lang="en-IN" dirty="0"/>
          </a:p>
          <a:p>
            <a:pPr marL="0" indent="0" fontAlgn="base">
              <a:buNone/>
            </a:pPr>
            <a:r>
              <a:rPr lang="en-IN" b="1" dirty="0"/>
              <a:t>P( A′ ) = P(not A) = 1 – P(A)</a:t>
            </a:r>
          </a:p>
          <a:p>
            <a:pPr marL="0" indent="0" fontAlgn="base">
              <a:buNone/>
            </a:pPr>
            <a:endParaRPr lang="en-IN" dirty="0"/>
          </a:p>
          <a:p>
            <a:pPr marL="0" indent="0">
              <a:buNone/>
            </a:pPr>
            <a:endParaRPr lang="en-IN" dirty="0"/>
          </a:p>
          <a:p>
            <a:pPr marL="0" indent="0">
              <a:buNone/>
            </a:pPr>
            <a:endParaRPr lang="en-IN" dirty="0"/>
          </a:p>
        </p:txBody>
      </p:sp>
      <p:pic>
        <p:nvPicPr>
          <p:cNvPr id="1028" name="Picture 4" descr="Image result for venn diagram complement">
            <a:extLst>
              <a:ext uri="{FF2B5EF4-FFF2-40B4-BE49-F238E27FC236}">
                <a16:creationId xmlns:a16="http://schemas.microsoft.com/office/drawing/2014/main" id="{C0B5B772-D8B4-4BF0-87C2-A502F7662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571" y="2843162"/>
            <a:ext cx="3080048" cy="2932741"/>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82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154954" y="973668"/>
            <a:ext cx="8761413" cy="706964"/>
          </a:xfrm>
        </p:spPr>
        <p:txBody>
          <a:bodyPr>
            <a:normAutofit/>
          </a:bodyPr>
          <a:lstStyle/>
          <a:p>
            <a:r>
              <a:rPr lang="en-IN"/>
              <a:t>Algebra of Events ( cont.)</a:t>
            </a:r>
          </a:p>
        </p:txBody>
      </p:sp>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1154954" y="2603500"/>
            <a:ext cx="5211979" cy="3416300"/>
          </a:xfrm>
        </p:spPr>
        <p:txBody>
          <a:bodyPr anchor="ctr">
            <a:normAutofit fontScale="92500" lnSpcReduction="10000"/>
          </a:bodyPr>
          <a:lstStyle/>
          <a:p>
            <a:pPr fontAlgn="base"/>
            <a:r>
              <a:rPr lang="en-IN" b="1" dirty="0"/>
              <a:t>Event (A or B)</a:t>
            </a:r>
            <a:endParaRPr lang="en-IN" dirty="0"/>
          </a:p>
          <a:p>
            <a:pPr marL="0" indent="0" fontAlgn="base">
              <a:buNone/>
            </a:pPr>
            <a:r>
              <a:rPr lang="en-IN" dirty="0"/>
              <a:t>    Union of two sets A and B denoted by A ∪ B contains all those elements which are     either in A or in B or in both.</a:t>
            </a:r>
          </a:p>
          <a:p>
            <a:pPr marL="0" indent="0" fontAlgn="base">
              <a:buNone/>
            </a:pPr>
            <a:r>
              <a:rPr lang="en-IN" dirty="0"/>
              <a:t>    When the sets A and B are two events associated with a sample space, then  ‘A ∪ B’ is the event ‘either A or B or both’. This event ‘A ∪ B’ is also called ‘A or B’.</a:t>
            </a:r>
          </a:p>
          <a:p>
            <a:pPr marL="0" indent="0" fontAlgn="base">
              <a:buNone/>
            </a:pPr>
            <a:r>
              <a:rPr lang="en-IN" dirty="0"/>
              <a:t>  Event A or B = A ∪ B </a:t>
            </a:r>
          </a:p>
          <a:p>
            <a:pPr marL="0" indent="0" fontAlgn="base">
              <a:buNone/>
            </a:pPr>
            <a:r>
              <a:rPr lang="en-IN" b="1" dirty="0"/>
              <a:t>P(A∪B) =  P(A) + P(B) − P(A∩ B)</a:t>
            </a:r>
          </a:p>
          <a:p>
            <a:pPr marL="0" indent="0">
              <a:buNone/>
            </a:pPr>
            <a:r>
              <a:rPr lang="en-IN" dirty="0"/>
              <a:t> </a:t>
            </a:r>
          </a:p>
        </p:txBody>
      </p:sp>
      <p:pic>
        <p:nvPicPr>
          <p:cNvPr id="2050" name="Picture 2" descr="Image result for venn diagram a union b">
            <a:extLst>
              <a:ext uri="{FF2B5EF4-FFF2-40B4-BE49-F238E27FC236}">
                <a16:creationId xmlns:a16="http://schemas.microsoft.com/office/drawing/2014/main" id="{D1203487-5017-47D6-BDED-485AEFA541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5397"/>
          <a:stretch/>
        </p:blipFill>
        <p:spPr bwMode="auto">
          <a:xfrm>
            <a:off x="6798733" y="2775951"/>
            <a:ext cx="4345024"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74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DF53-0D36-4341-BB36-9E6CA0A21C41}"/>
              </a:ext>
            </a:extLst>
          </p:cNvPr>
          <p:cNvSpPr>
            <a:spLocks noGrp="1"/>
          </p:cNvSpPr>
          <p:nvPr>
            <p:ph type="title"/>
          </p:nvPr>
        </p:nvSpPr>
        <p:spPr>
          <a:xfrm>
            <a:off x="1154954" y="973668"/>
            <a:ext cx="8761413" cy="706964"/>
          </a:xfrm>
        </p:spPr>
        <p:txBody>
          <a:bodyPr>
            <a:normAutofit/>
          </a:bodyPr>
          <a:lstStyle/>
          <a:p>
            <a:r>
              <a:rPr lang="en-IN"/>
              <a:t>Algebra of Events ( cont..)</a:t>
            </a:r>
          </a:p>
        </p:txBody>
      </p:sp>
      <p:sp>
        <p:nvSpPr>
          <p:cNvPr id="3" name="Content Placeholder 2">
            <a:extLst>
              <a:ext uri="{FF2B5EF4-FFF2-40B4-BE49-F238E27FC236}">
                <a16:creationId xmlns:a16="http://schemas.microsoft.com/office/drawing/2014/main" id="{60563A77-DA9D-462C-A0FE-F59C722D8FAD}"/>
              </a:ext>
            </a:extLst>
          </p:cNvPr>
          <p:cNvSpPr>
            <a:spLocks noGrp="1"/>
          </p:cNvSpPr>
          <p:nvPr>
            <p:ph idx="1"/>
          </p:nvPr>
        </p:nvSpPr>
        <p:spPr>
          <a:xfrm>
            <a:off x="1154954" y="2603500"/>
            <a:ext cx="6397313" cy="3416300"/>
          </a:xfrm>
        </p:spPr>
        <p:txBody>
          <a:bodyPr anchor="ctr">
            <a:normAutofit/>
          </a:bodyPr>
          <a:lstStyle/>
          <a:p>
            <a:pPr fontAlgn="base"/>
            <a:r>
              <a:rPr lang="en-IN" b="1" dirty="0"/>
              <a:t>Event ‘A and B’</a:t>
            </a:r>
            <a:endParaRPr lang="en-IN" dirty="0"/>
          </a:p>
          <a:p>
            <a:pPr marL="0" indent="0" fontAlgn="base">
              <a:buNone/>
            </a:pPr>
            <a:r>
              <a:rPr lang="en-IN" dirty="0"/>
              <a:t>Intersection of two sets A ∩ B is the set of those elements which are common to both A and B. i.e., which belong to both ‘A and B’. </a:t>
            </a:r>
          </a:p>
          <a:p>
            <a:pPr marL="0" indent="0" fontAlgn="base">
              <a:buNone/>
            </a:pPr>
            <a:r>
              <a:rPr lang="en-IN" dirty="0"/>
              <a:t>If A and B are two events, then the set A ∩ B denotes the event ‘A and B’.</a:t>
            </a:r>
          </a:p>
          <a:p>
            <a:pPr marL="0" indent="0" fontAlgn="base">
              <a:buNone/>
            </a:pPr>
            <a:r>
              <a:rPr lang="en-IN" dirty="0"/>
              <a:t>Thus, A ∩ B </a:t>
            </a:r>
          </a:p>
          <a:p>
            <a:pPr marL="0" indent="0" fontAlgn="base">
              <a:buNone/>
            </a:pPr>
            <a:r>
              <a:rPr lang="fr-FR" b="1" dirty="0"/>
              <a:t>P(A∩B) =  P(A) + P(B) − P(AU B)</a:t>
            </a:r>
            <a:endParaRPr lang="en-IN" b="1" dirty="0"/>
          </a:p>
          <a:p>
            <a:pPr marL="0" indent="0">
              <a:buNone/>
            </a:pPr>
            <a:endParaRPr lang="en-IN" b="1" dirty="0"/>
          </a:p>
        </p:txBody>
      </p:sp>
      <p:pic>
        <p:nvPicPr>
          <p:cNvPr id="3074" name="Picture 2" descr="Image result for venn diagram a intersection b">
            <a:extLst>
              <a:ext uri="{FF2B5EF4-FFF2-40B4-BE49-F238E27FC236}">
                <a16:creationId xmlns:a16="http://schemas.microsoft.com/office/drawing/2014/main" id="{1183C060-3C45-4DF8-B7AE-57E62EFF59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64" r="11323" b="3"/>
          <a:stretch/>
        </p:blipFill>
        <p:spPr bwMode="auto">
          <a:xfrm>
            <a:off x="8020571" y="2775951"/>
            <a:ext cx="3080048" cy="3067163"/>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665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158</TotalTime>
  <Words>1589</Words>
  <Application>Microsoft Office PowerPoint</Application>
  <PresentationFormat>Widescreen</PresentationFormat>
  <Paragraphs>204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Cambria Math</vt:lpstr>
      <vt:lpstr>Century Gothic</vt:lpstr>
      <vt:lpstr>MathJax_Main</vt:lpstr>
      <vt:lpstr>Roboto Condensed</vt:lpstr>
      <vt:lpstr>Wingdings 3</vt:lpstr>
      <vt:lpstr>Ion Boardroom</vt:lpstr>
      <vt:lpstr>Introduction To Probability</vt:lpstr>
      <vt:lpstr>Table of Contents</vt:lpstr>
      <vt:lpstr>History</vt:lpstr>
      <vt:lpstr>What is Probability</vt:lpstr>
      <vt:lpstr>Terms Used In Probability</vt:lpstr>
      <vt:lpstr>Events:</vt:lpstr>
      <vt:lpstr>Algebra of Events</vt:lpstr>
      <vt:lpstr>Algebra of Events ( cont.)</vt:lpstr>
      <vt:lpstr>Algebra of Events ( cont..)</vt:lpstr>
      <vt:lpstr>Algebra of Events ( cont..)</vt:lpstr>
      <vt:lpstr>Algebra of Events ( cont..)</vt:lpstr>
      <vt:lpstr>PowerPoint Presentation</vt:lpstr>
      <vt:lpstr>Multiplication Theorem : </vt:lpstr>
      <vt:lpstr>Conditional Probability</vt:lpstr>
      <vt:lpstr>Conditional Probability</vt:lpstr>
      <vt:lpstr>Bayes' theorem</vt:lpstr>
      <vt:lpstr>Bayes' theorem</vt:lpstr>
      <vt:lpstr>Bayes' theorem</vt:lpstr>
      <vt:lpstr>Bayes' theorem</vt:lpstr>
      <vt:lpstr>Bayes' theorem</vt:lpstr>
      <vt:lpstr>Bayes' 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Probability</dc:title>
  <dc:creator>Pooja Tiwari</dc:creator>
  <cp:lastModifiedBy>Pooja Tiwari</cp:lastModifiedBy>
  <cp:revision>13</cp:revision>
  <dcterms:created xsi:type="dcterms:W3CDTF">2019-01-20T05:17:23Z</dcterms:created>
  <dcterms:modified xsi:type="dcterms:W3CDTF">2019-01-20T07:56:14Z</dcterms:modified>
</cp:coreProperties>
</file>