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</p:sldMasterIdLst>
  <p:notesMasterIdLst>
    <p:notesMasterId r:id="rId23"/>
  </p:notesMasterIdLst>
  <p:sldIdLst>
    <p:sldId id="257" r:id="rId3"/>
    <p:sldId id="258" r:id="rId4"/>
    <p:sldId id="262" r:id="rId5"/>
    <p:sldId id="263" r:id="rId6"/>
    <p:sldId id="276" r:id="rId7"/>
    <p:sldId id="292" r:id="rId8"/>
    <p:sldId id="293" r:id="rId9"/>
    <p:sldId id="290" r:id="rId10"/>
    <p:sldId id="295" r:id="rId11"/>
    <p:sldId id="287" r:id="rId12"/>
    <p:sldId id="283" r:id="rId13"/>
    <p:sldId id="280" r:id="rId14"/>
    <p:sldId id="284" r:id="rId15"/>
    <p:sldId id="285" r:id="rId16"/>
    <p:sldId id="281" r:id="rId17"/>
    <p:sldId id="282" r:id="rId18"/>
    <p:sldId id="291" r:id="rId19"/>
    <p:sldId id="297" r:id="rId20"/>
    <p:sldId id="289" r:id="rId21"/>
    <p:sldId id="288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1"/>
    <p:restoredTop sz="94665"/>
  </p:normalViewPr>
  <p:slideViewPr>
    <p:cSldViewPr snapToGrid="0" snapToObjects="1">
      <p:cViewPr varScale="1">
        <p:scale>
          <a:sx n="82" d="100"/>
          <a:sy n="82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6E8FA-50CE-3847-A5BB-7664A1FDCEE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B13B0-7F8A-424D-9134-8FF76545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0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7746-0FF0-44D1-8AA2-FA7CB77CC5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51AA513C-EBB1-5746-BD8B-3D478D0E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464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064000" y="6643688"/>
            <a:ext cx="406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800"/>
              <a:t>Proprietary and confidential – for The Graham School use only  </a:t>
            </a:r>
            <a:endParaRPr lang="en-US" altLang="en-US" sz="800" baseline="36000">
              <a:sym typeface="Symbol" pitchFamily="18" charset="2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8E15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51AA513C-EBB1-5746-BD8B-3D478D0E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541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DA94-D5C7-4D3E-8066-0A3837E2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E39E-290A-4476-A729-9904843F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23FC1-2EC8-40F4-93FA-F25E1DF7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1557-72FC-D240-8839-1A85FA11D4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DE90-EABB-4C00-91A4-202E6721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FDEE7-D0B0-4D10-8C7E-A59A7973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513C-EBB1-5746-BD8B-3D478D0E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064000" y="6643688"/>
            <a:ext cx="406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/>
              <a:t>Proprietary and confidential – for The Graham School use only  </a:t>
            </a:r>
            <a:endParaRPr lang="en-US" altLang="en-US" sz="800" baseline="36000" dirty="0">
              <a:sym typeface="Symbol" pitchFamily="18" charset="2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8E15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4CB67-581C-43AE-ADFA-20F0978DD8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45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121920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6C380-325B-44B0-BD4D-17002DEE03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121920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D3278-F781-4663-89BA-20AA94DE3E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71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rgbClr val="8E15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7600" y="6477000"/>
            <a:ext cx="711200" cy="247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</a:defRPr>
            </a:lvl1pPr>
          </a:lstStyle>
          <a:p>
            <a:fld id="{51AA513C-EBB1-5746-BD8B-3D478D0EB4C3}" type="slidenum">
              <a:rPr lang="en-US" smtClean="0"/>
              <a:t>‹#›</a:t>
            </a:fld>
            <a:endParaRPr lang="en-US"/>
          </a:p>
        </p:txBody>
      </p:sp>
      <p:pic>
        <p:nvPicPr>
          <p:cNvPr id="2053" name="Picture 1" descr="Graham School logo 1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7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9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9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9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7600" y="6477000"/>
            <a:ext cx="711200" cy="247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fld id="{8BB01661-1349-48DD-BA4F-94E99BB14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28" name="Picture 1" descr="Graham School logo 1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01600" y="304800"/>
            <a:ext cx="118872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1600" y="6324600"/>
            <a:ext cx="11887200" cy="0"/>
          </a:xfrm>
          <a:prstGeom prst="line">
            <a:avLst/>
          </a:prstGeom>
          <a:ln w="63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064000" y="6643688"/>
            <a:ext cx="406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/>
              <a:t>Proprietary and confidential – for The Graham School use only  </a:t>
            </a:r>
            <a:endParaRPr lang="en-US" altLang="en-US" sz="800" baseline="36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9158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8E1500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8E15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8E15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8E15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8E15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9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9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9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681A4FF7-B4A8-E147-84B7-FE06C9D4B5E9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" y="2405345"/>
            <a:ext cx="12192000" cy="1661314"/>
          </a:xfrm>
          <a:prstGeom prst="rect">
            <a:avLst/>
          </a:prstGeom>
          <a:solidFill>
            <a:srgbClr val="8E150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dirty="0">
                <a:solidFill>
                  <a:schemeClr val="bg1"/>
                </a:solidFill>
              </a:rPr>
              <a:t>Capstone Implementation Update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Finding Common Market Variable Predictors and Trends in Large and Small Markets</a:t>
            </a:r>
            <a:endParaRPr lang="en-US" alt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52A11-4375-451F-A921-8D54A854C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7842" y="4056173"/>
            <a:ext cx="3072984" cy="2388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b="1" dirty="0"/>
              <a:t>Team:</a:t>
            </a:r>
          </a:p>
          <a:p>
            <a:pPr algn="l"/>
            <a:r>
              <a:rPr lang="en-US" sz="2400" dirty="0"/>
              <a:t>Aditi Lakra</a:t>
            </a:r>
          </a:p>
          <a:p>
            <a:pPr algn="l"/>
            <a:r>
              <a:rPr lang="en-US" sz="2400" dirty="0"/>
              <a:t>Tejaswi Sutrala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Supervisor:</a:t>
            </a:r>
          </a:p>
          <a:p>
            <a:pPr algn="l"/>
            <a:r>
              <a:rPr lang="en-US" sz="2400" dirty="0"/>
              <a:t>Anil </a:t>
            </a:r>
            <a:r>
              <a:rPr lang="en-US" sz="2400" dirty="0" err="1"/>
              <a:t>Chaturvedi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8717F-509F-7B4E-BA1D-98834499E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1" y="4104314"/>
            <a:ext cx="3483429" cy="2713040"/>
          </a:xfrm>
          <a:prstGeom prst="rect">
            <a:avLst/>
          </a:prstGeom>
        </p:spPr>
      </p:pic>
      <p:pic>
        <p:nvPicPr>
          <p:cNvPr id="5" name="Picture 5" descr="lg-banner-gleacher_0.jpg">
            <a:extLst>
              <a:ext uri="{FF2B5EF4-FFF2-40B4-BE49-F238E27FC236}">
                <a16:creationId xmlns:a16="http://schemas.microsoft.com/office/drawing/2014/main" id="{EC8EBD94-C062-094A-941C-2FA4EE9F4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1999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2120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dirty="0"/>
              <a:t>Unweighted mean of K Nearest Neighbors</a:t>
            </a:r>
            <a:br>
              <a:rPr lang="en-US" dirty="0"/>
            </a:br>
            <a:r>
              <a:rPr lang="en-US" sz="1800" dirty="0"/>
              <a:t>Independent variables – rents of top 30 similar properties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85011"/>
              </p:ext>
            </p:extLst>
          </p:nvPr>
        </p:nvGraphicFramePr>
        <p:xfrm>
          <a:off x="1492898" y="1856800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697.93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756.37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66.65%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66.35%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25.13%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26.29%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12.70%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12.88%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83554"/>
              </p:ext>
            </p:extLst>
          </p:nvPr>
        </p:nvGraphicFramePr>
        <p:xfrm>
          <a:off x="3866632" y="186613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 10 - 20 %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C06A6E-9027-411D-AA92-4F15F0AD6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82411"/>
              </p:ext>
            </p:extLst>
          </p:nvPr>
        </p:nvGraphicFramePr>
        <p:xfrm>
          <a:off x="3720582" y="321627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170.62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170.62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-12.26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-28.03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2EF184-5F77-4C01-8746-D6233DF42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55620"/>
              </p:ext>
            </p:extLst>
          </p:nvPr>
        </p:nvGraphicFramePr>
        <p:xfrm>
          <a:off x="3720582" y="434030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53.28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49.39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41.12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-9.81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01682" y="143568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474236" y="3130427"/>
            <a:ext cx="1847461" cy="2429079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Hyper-parameters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K = 30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0C866F-9BF0-493F-AF91-015BF7CEE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5448"/>
              </p:ext>
            </p:extLst>
          </p:nvPr>
        </p:nvGraphicFramePr>
        <p:xfrm>
          <a:off x="7555328" y="186924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2B7F32E-F477-440E-BB52-4DA499B0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43877"/>
              </p:ext>
            </p:extLst>
          </p:nvPr>
        </p:nvGraphicFramePr>
        <p:xfrm>
          <a:off x="7409278" y="321938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167.37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167.37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39.09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38.67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1000 - 2000 $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-3.54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-13.23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-29.63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920428-AC64-4966-A70C-3ED35FA6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66615"/>
              </p:ext>
            </p:extLst>
          </p:nvPr>
        </p:nvGraphicFramePr>
        <p:xfrm>
          <a:off x="7409278" y="434341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56.80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-19.70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8EE5C6-E0EA-4648-9A61-3EE6F4D2A8A4}"/>
              </a:ext>
            </a:extLst>
          </p:cNvPr>
          <p:cNvSpPr/>
          <p:nvPr/>
        </p:nvSpPr>
        <p:spPr>
          <a:xfrm>
            <a:off x="8590378" y="143879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657D60-0582-40AE-AE81-2ED2ACA42E29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A16BA8-A383-42EF-AF04-C11A79EF06F0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</p:spTree>
    <p:extLst>
      <p:ext uri="{BB962C8B-B14F-4D97-AF65-F5344CB8AC3E}">
        <p14:creationId xmlns:p14="http://schemas.microsoft.com/office/powerpoint/2010/main" val="270871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Random Forests</a:t>
            </a:r>
            <a:br>
              <a:rPr lang="en-US" dirty="0">
                <a:latin typeface="+mn-lt"/>
              </a:rPr>
            </a:br>
            <a:r>
              <a:rPr lang="en-US" sz="1800" dirty="0">
                <a:latin typeface="+mn-lt"/>
              </a:rPr>
              <a:t>Independent variables – rents of top 30 similar properties </a:t>
            </a:r>
            <a:r>
              <a:rPr lang="en-US" sz="1800" dirty="0"/>
              <a:t>weighted by similarity score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99980"/>
              </p:ext>
            </p:extLst>
          </p:nvPr>
        </p:nvGraphicFramePr>
        <p:xfrm>
          <a:off x="1492898" y="1856800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495.51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785.32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83.19%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63.73%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23.77%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31.02%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10.92%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14.82%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40877"/>
              </p:ext>
            </p:extLst>
          </p:nvPr>
        </p:nvGraphicFramePr>
        <p:xfrm>
          <a:off x="3866632" y="186613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C06A6E-9027-411D-AA92-4F15F0AD6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10858"/>
              </p:ext>
            </p:extLst>
          </p:nvPr>
        </p:nvGraphicFramePr>
        <p:xfrm>
          <a:off x="3720582" y="321627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+mj-lt"/>
                        </a:rPr>
                        <a:t>Rent_bins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&lt;500$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-1.59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2EF184-5F77-4C01-8746-D6233DF42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12592"/>
              </p:ext>
            </p:extLst>
          </p:nvPr>
        </p:nvGraphicFramePr>
        <p:xfrm>
          <a:off x="3720582" y="434030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01682" y="143568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474236" y="3130427"/>
            <a:ext cx="1847461" cy="2429079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Search based </a:t>
            </a:r>
          </a:p>
          <a:p>
            <a:pPr algn="ctr"/>
            <a:r>
              <a:rPr lang="en-US" sz="1000" dirty="0"/>
              <a:t>cross-validated </a:t>
            </a:r>
          </a:p>
          <a:p>
            <a:pPr algn="ctr"/>
            <a:r>
              <a:rPr lang="en-US" sz="1000" dirty="0"/>
              <a:t>Hyper-parameters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Maximum features = 5</a:t>
            </a:r>
          </a:p>
          <a:p>
            <a:pPr algn="ctr"/>
            <a:r>
              <a:rPr lang="en-US" sz="1000" dirty="0"/>
              <a:t>Max Depth = 6</a:t>
            </a:r>
          </a:p>
          <a:p>
            <a:pPr algn="ctr"/>
            <a:r>
              <a:rPr lang="en-US" sz="1000" dirty="0"/>
              <a:t>Number of Trees = 500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0C866F-9BF0-493F-AF91-015BF7CEE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37161"/>
              </p:ext>
            </p:extLst>
          </p:nvPr>
        </p:nvGraphicFramePr>
        <p:xfrm>
          <a:off x="7555328" y="186924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2B7F32E-F477-440E-BB52-4DA499B0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76967"/>
              </p:ext>
            </p:extLst>
          </p:nvPr>
        </p:nvGraphicFramePr>
        <p:xfrm>
          <a:off x="7409278" y="321938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168.84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168.84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43.47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1000 - 2000 $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-5.96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-5.62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-28.50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920428-AC64-4966-A70C-3ED35FA6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22314"/>
              </p:ext>
            </p:extLst>
          </p:nvPr>
        </p:nvGraphicFramePr>
        <p:xfrm>
          <a:off x="7409278" y="434341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70.52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-18.28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8EE5C6-E0EA-4648-9A61-3EE6F4D2A8A4}"/>
              </a:ext>
            </a:extLst>
          </p:cNvPr>
          <p:cNvSpPr/>
          <p:nvPr/>
        </p:nvSpPr>
        <p:spPr>
          <a:xfrm>
            <a:off x="8590378" y="143879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657D60-0582-40AE-AE81-2ED2ACA42E29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A16BA8-A383-42EF-AF04-C11A79EF06F0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1D339C-2797-4432-95F5-85752FFD9C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109032"/>
              </p:ext>
            </p:extLst>
          </p:nvPr>
        </p:nvGraphicFramePr>
        <p:xfrm>
          <a:off x="10938588" y="576599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38588" y="576599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21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Method</a:t>
            </a:r>
            <a:br>
              <a:rPr lang="en-US" dirty="0"/>
            </a:br>
            <a:r>
              <a:rPr lang="en-US" sz="1800" dirty="0"/>
              <a:t>Independent variables – rents of top 30 similar properties weighted by similarity score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C1C19DF-E2DE-4C1D-84D6-98AFF7B39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948192"/>
              </p:ext>
            </p:extLst>
          </p:nvPr>
        </p:nvGraphicFramePr>
        <p:xfrm>
          <a:off x="10742645" y="576599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42645" y="576599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97240"/>
              </p:ext>
            </p:extLst>
          </p:nvPr>
        </p:nvGraphicFramePr>
        <p:xfrm>
          <a:off x="1492898" y="1856800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656.77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806.99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70.47%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61.70%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28.54%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32.36%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14.41%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15.99%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84"/>
              </p:ext>
            </p:extLst>
          </p:nvPr>
        </p:nvGraphicFramePr>
        <p:xfrm>
          <a:off x="3866632" y="186613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258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142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C06A6E-9027-411D-AA92-4F15F0AD6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514724"/>
              </p:ext>
            </p:extLst>
          </p:nvPr>
        </p:nvGraphicFramePr>
        <p:xfrm>
          <a:off x="3720582" y="321627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186.42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186.42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56.63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56.63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16.58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6.54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21.56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-10.22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23.67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-13.27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26.05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-24.67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2EF184-5F77-4C01-8746-D6233DF42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93852"/>
              </p:ext>
            </p:extLst>
          </p:nvPr>
        </p:nvGraphicFramePr>
        <p:xfrm>
          <a:off x="3720582" y="434030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22.10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8.24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35.77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32.39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24.90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5.14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38.93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34.48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69.93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66.91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37.56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31.09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19.55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-8.95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01682" y="143568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474236" y="3130427"/>
            <a:ext cx="1847461" cy="2429079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Search based </a:t>
            </a:r>
          </a:p>
          <a:p>
            <a:pPr algn="ctr"/>
            <a:r>
              <a:rPr lang="en-US" sz="1000" dirty="0"/>
              <a:t>cross-validated </a:t>
            </a:r>
          </a:p>
          <a:p>
            <a:pPr algn="ctr"/>
            <a:r>
              <a:rPr lang="en-US" sz="1000" dirty="0"/>
              <a:t>Hyper-parameters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Learning Rate = 0.01</a:t>
            </a:r>
          </a:p>
          <a:p>
            <a:pPr algn="ctr"/>
            <a:r>
              <a:rPr lang="en-US" sz="1000" dirty="0"/>
              <a:t>Max Depth = 2</a:t>
            </a:r>
          </a:p>
          <a:p>
            <a:pPr algn="ctr"/>
            <a:r>
              <a:rPr lang="en-US" sz="1000" dirty="0"/>
              <a:t>Number of Trees = 300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0C866F-9BF0-493F-AF91-015BF7CEE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20373"/>
              </p:ext>
            </p:extLst>
          </p:nvPr>
        </p:nvGraphicFramePr>
        <p:xfrm>
          <a:off x="7555328" y="186924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2B7F32E-F477-440E-BB52-4DA499B0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02219"/>
              </p:ext>
            </p:extLst>
          </p:nvPr>
        </p:nvGraphicFramePr>
        <p:xfrm>
          <a:off x="7409278" y="321938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182.86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182.86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56.78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56.78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1000 - 2000 $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-9.06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-11.77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34.16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-33.63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920428-AC64-4966-A70C-3ED35FA6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719233"/>
              </p:ext>
            </p:extLst>
          </p:nvPr>
        </p:nvGraphicFramePr>
        <p:xfrm>
          <a:off x="7409278" y="434341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31.91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40.54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91.57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89.11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-21.74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8EE5C6-E0EA-4648-9A61-3EE6F4D2A8A4}"/>
              </a:ext>
            </a:extLst>
          </p:cNvPr>
          <p:cNvSpPr/>
          <p:nvPr/>
        </p:nvSpPr>
        <p:spPr>
          <a:xfrm>
            <a:off x="8590378" y="143879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657D60-0582-40AE-AE81-2ED2ACA42E29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A16BA8-A383-42EF-AF04-C11A79EF06F0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</p:spTree>
    <p:extLst>
      <p:ext uri="{BB962C8B-B14F-4D97-AF65-F5344CB8AC3E}">
        <p14:creationId xmlns:p14="http://schemas.microsoft.com/office/powerpoint/2010/main" val="383047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  <a:br>
              <a:rPr lang="en-US" dirty="0"/>
            </a:br>
            <a:r>
              <a:rPr lang="en-US" sz="1800" dirty="0"/>
              <a:t>Independent variables – rents of top 30 similar properties weighted by similarity score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1726"/>
              </p:ext>
            </p:extLst>
          </p:nvPr>
        </p:nvGraphicFramePr>
        <p:xfrm>
          <a:off x="1492898" y="1856800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835.59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52.20%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50.54%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43.34%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45.86%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29.51%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31.65%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46732"/>
              </p:ext>
            </p:extLst>
          </p:nvPr>
        </p:nvGraphicFramePr>
        <p:xfrm>
          <a:off x="3866632" y="186613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C06A6E-9027-411D-AA92-4F15F0AD6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24963"/>
              </p:ext>
            </p:extLst>
          </p:nvPr>
        </p:nvGraphicFramePr>
        <p:xfrm>
          <a:off x="3720582" y="321627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253.80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253.80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93.54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93.54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-14.16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-12.92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-30.63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2EF184-5F77-4C01-8746-D6233DF42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71312"/>
              </p:ext>
            </p:extLst>
          </p:nvPr>
        </p:nvGraphicFramePr>
        <p:xfrm>
          <a:off x="3720582" y="434030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64.71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69.32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102.58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59.91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-14.47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01682" y="143568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474236" y="3130427"/>
            <a:ext cx="1847461" cy="2429079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Search based </a:t>
            </a:r>
          </a:p>
          <a:p>
            <a:pPr algn="ctr"/>
            <a:r>
              <a:rPr lang="en-US" sz="1000" dirty="0"/>
              <a:t>cross-validated </a:t>
            </a:r>
          </a:p>
          <a:p>
            <a:pPr algn="ctr"/>
            <a:r>
              <a:rPr lang="en-US" sz="1000" dirty="0"/>
              <a:t>Hyper-parameters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Learning Rate = 0.01</a:t>
            </a:r>
          </a:p>
          <a:p>
            <a:pPr algn="ctr"/>
            <a:r>
              <a:rPr lang="en-US" sz="1000" dirty="0"/>
              <a:t>Max Depth = 1</a:t>
            </a:r>
          </a:p>
          <a:p>
            <a:pPr algn="ctr"/>
            <a:r>
              <a:rPr lang="en-US" sz="1000" dirty="0"/>
              <a:t>Number of Trees = 300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0C866F-9BF0-493F-AF91-015BF7CEE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44696"/>
              </p:ext>
            </p:extLst>
          </p:nvPr>
        </p:nvGraphicFramePr>
        <p:xfrm>
          <a:off x="7555328" y="186924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2B7F32E-F477-440E-BB52-4DA499B0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115811"/>
              </p:ext>
            </p:extLst>
          </p:nvPr>
        </p:nvGraphicFramePr>
        <p:xfrm>
          <a:off x="7409278" y="321938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227.05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227.05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1000 - 2000 $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-10.05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-6.94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-36.53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920428-AC64-4966-A70C-3ED35FA6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59853"/>
              </p:ext>
            </p:extLst>
          </p:nvPr>
        </p:nvGraphicFramePr>
        <p:xfrm>
          <a:off x="7409278" y="434341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64.83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78.50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134.84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134.70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47.94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-26.81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8EE5C6-E0EA-4648-9A61-3EE6F4D2A8A4}"/>
              </a:ext>
            </a:extLst>
          </p:cNvPr>
          <p:cNvSpPr/>
          <p:nvPr/>
        </p:nvSpPr>
        <p:spPr>
          <a:xfrm>
            <a:off x="8590378" y="143879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657D60-0582-40AE-AE81-2ED2ACA42E29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A16BA8-A383-42EF-AF04-C11A79EF06F0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A4E7C93-B088-4305-BD96-A1753763D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482683"/>
              </p:ext>
            </p:extLst>
          </p:nvPr>
        </p:nvGraphicFramePr>
        <p:xfrm>
          <a:off x="11022564" y="586164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22564" y="586164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35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Boosting</a:t>
            </a:r>
            <a:br>
              <a:rPr lang="en-US" dirty="0"/>
            </a:br>
            <a:r>
              <a:rPr lang="en-US" sz="1800" dirty="0"/>
              <a:t>Independent variables – rents of top 30 similar properties weighted by similarity score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92207"/>
              </p:ext>
            </p:extLst>
          </p:nvPr>
        </p:nvGraphicFramePr>
        <p:xfrm>
          <a:off x="1492898" y="1856800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761.39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99.74%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65.90%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3.69%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29.76%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13.46%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66632" y="186613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C06A6E-9027-411D-AA92-4F15F0AD6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37998"/>
              </p:ext>
            </p:extLst>
          </p:nvPr>
        </p:nvGraphicFramePr>
        <p:xfrm>
          <a:off x="3720582" y="321627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-1.59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2EF184-5F77-4C01-8746-D6233DF42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9569"/>
              </p:ext>
            </p:extLst>
          </p:nvPr>
        </p:nvGraphicFramePr>
        <p:xfrm>
          <a:off x="3720582" y="434030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01682" y="143568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474236" y="3130427"/>
            <a:ext cx="1847461" cy="2429079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Search based </a:t>
            </a:r>
          </a:p>
          <a:p>
            <a:pPr algn="ctr"/>
            <a:r>
              <a:rPr lang="en-US" sz="1000" dirty="0"/>
              <a:t>cross-validated </a:t>
            </a:r>
          </a:p>
          <a:p>
            <a:pPr algn="ctr"/>
            <a:r>
              <a:rPr lang="en-US" sz="1000" dirty="0"/>
              <a:t>Hyper-parameters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Learning Rate = 0.05</a:t>
            </a:r>
          </a:p>
          <a:p>
            <a:pPr algn="ctr"/>
            <a:r>
              <a:rPr lang="en-US" sz="1000" dirty="0"/>
              <a:t>Max Depth = 6</a:t>
            </a:r>
          </a:p>
          <a:p>
            <a:pPr algn="ctr"/>
            <a:r>
              <a:rPr lang="en-US" sz="1000" dirty="0"/>
              <a:t>Number of Trees = 300</a:t>
            </a:r>
          </a:p>
          <a:p>
            <a:pPr algn="ctr"/>
            <a:r>
              <a:rPr lang="en-US" sz="1000" dirty="0"/>
              <a:t>Max Features = SQRT</a:t>
            </a:r>
          </a:p>
          <a:p>
            <a:pPr algn="ctr"/>
            <a:r>
              <a:rPr lang="en-US" sz="1000" dirty="0"/>
              <a:t>Subsample = 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0C866F-9BF0-493F-AF91-015BF7CEE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98453"/>
              </p:ext>
            </p:extLst>
          </p:nvPr>
        </p:nvGraphicFramePr>
        <p:xfrm>
          <a:off x="7555328" y="186924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2B7F32E-F477-440E-BB52-4DA499B0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95369"/>
              </p:ext>
            </p:extLst>
          </p:nvPr>
        </p:nvGraphicFramePr>
        <p:xfrm>
          <a:off x="7409278" y="321938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168.84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168.84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43.47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1000 - 2000 $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-5.96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-5.62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-28.50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920428-AC64-4966-A70C-3ED35FA6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52359"/>
              </p:ext>
            </p:extLst>
          </p:nvPr>
        </p:nvGraphicFramePr>
        <p:xfrm>
          <a:off x="7409278" y="434341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70.52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-18.28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8EE5C6-E0EA-4648-9A61-3EE6F4D2A8A4}"/>
              </a:ext>
            </a:extLst>
          </p:cNvPr>
          <p:cNvSpPr/>
          <p:nvPr/>
        </p:nvSpPr>
        <p:spPr>
          <a:xfrm>
            <a:off x="8590378" y="143879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657D60-0582-40AE-AE81-2ED2ACA42E29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A16BA8-A383-42EF-AF04-C11A79EF06F0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DD6A4F4-9AEF-4618-91B4-7369FE51C4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286964"/>
              </p:ext>
            </p:extLst>
          </p:nvPr>
        </p:nvGraphicFramePr>
        <p:xfrm>
          <a:off x="10966579" y="586164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66579" y="586164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47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 – Linear</a:t>
            </a:r>
            <a:br>
              <a:rPr lang="en-US" dirty="0"/>
            </a:br>
            <a:r>
              <a:rPr lang="en-US" sz="1800" dirty="0"/>
              <a:t>Independent variables – rents of top 30 similar properties weighted by similarity score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563" y="1658872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797.52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807.488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56.47%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61.65%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26.12%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28.87%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-6.85%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-8.04%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95324" y="1741345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266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10 - 20 %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163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176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C06A6E-9027-411D-AA92-4F15F0AD6B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7677" y="3142934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+mn-lt"/>
                        </a:rPr>
                        <a:t>Rent_bins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&lt;500$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159.30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-11.70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-13.55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-33.18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2EF184-5F77-4C01-8746-D6233DF42A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7677" y="4307781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Columbia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40.94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-11.62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01682" y="130046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400902" y="2798419"/>
            <a:ext cx="1847461" cy="270121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Search based </a:t>
            </a:r>
          </a:p>
          <a:p>
            <a:pPr algn="ctr"/>
            <a:r>
              <a:rPr lang="en-US" sz="1000" dirty="0"/>
              <a:t>cross-validated </a:t>
            </a:r>
          </a:p>
          <a:p>
            <a:pPr algn="ctr"/>
            <a:r>
              <a:rPr lang="en-US" sz="1000" dirty="0"/>
              <a:t>Hyper-parameters</a:t>
            </a:r>
          </a:p>
          <a:p>
            <a:pPr algn="ctr"/>
            <a:r>
              <a:rPr lang="en-US" sz="1000" dirty="0"/>
              <a:t>C=1</a:t>
            </a:r>
          </a:p>
          <a:p>
            <a:pPr algn="ctr"/>
            <a:r>
              <a:rPr lang="en-US" sz="1000" dirty="0"/>
              <a:t>Epsilon=0.2</a:t>
            </a:r>
          </a:p>
          <a:p>
            <a:pPr algn="ctr"/>
            <a:endParaRPr lang="en-US" sz="1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D863D8F-DDA7-F847-8B25-491AA24E8F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3590" y="1767126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10 - 20 %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E4167F31-27E0-A64A-8A2E-8DF950F949A8}"/>
              </a:ext>
            </a:extLst>
          </p:cNvPr>
          <p:cNvSpPr/>
          <p:nvPr/>
        </p:nvSpPr>
        <p:spPr>
          <a:xfrm>
            <a:off x="8678640" y="130046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3F8AD1D-A794-4E4F-B250-217EF8931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7540" y="3142934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+mn-lt"/>
                        </a:rPr>
                        <a:t>Rent_bins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&lt;500$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156.69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156.69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-15.81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-36.55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6067DC3-0933-014A-8A3D-A2FD03A221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7540" y="4324942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Chattanooga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Columbia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58.87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-24.68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7" name="Rectangle: Rounded Corners 2">
            <a:extLst>
              <a:ext uri="{FF2B5EF4-FFF2-40B4-BE49-F238E27FC236}">
                <a16:creationId xmlns:a16="http://schemas.microsoft.com/office/drawing/2014/main" id="{3227549E-4488-6441-AA59-40A9C2F6B72C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8">
            <a:extLst>
              <a:ext uri="{FF2B5EF4-FFF2-40B4-BE49-F238E27FC236}">
                <a16:creationId xmlns:a16="http://schemas.microsoft.com/office/drawing/2014/main" id="{014D7583-37A6-844A-9175-BD62C49A8333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</p:spTree>
    <p:extLst>
      <p:ext uri="{BB962C8B-B14F-4D97-AF65-F5344CB8AC3E}">
        <p14:creationId xmlns:p14="http://schemas.microsoft.com/office/powerpoint/2010/main" val="269745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 – Polynomial</a:t>
            </a:r>
            <a:br>
              <a:rPr lang="en-US" dirty="0"/>
            </a:br>
            <a:r>
              <a:rPr lang="en-US" sz="1800" dirty="0"/>
              <a:t>Independent variables – rents of top 30 similar properties weighted by similarity score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5493" y="1703582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659.8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907.313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70.2%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51.58%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27.34%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-9.22%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-12.177%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91223" y="1767929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10 - 20 %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20 - 30 %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30698" y="130046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410543" y="2870233"/>
            <a:ext cx="1847461" cy="270121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Search based </a:t>
            </a:r>
          </a:p>
          <a:p>
            <a:pPr algn="ctr"/>
            <a:r>
              <a:rPr lang="en-US" sz="1000" dirty="0"/>
              <a:t>cross-validated </a:t>
            </a:r>
          </a:p>
          <a:p>
            <a:pPr algn="ctr"/>
            <a:r>
              <a:rPr lang="en-US" sz="1000" dirty="0"/>
              <a:t>Hyper-parameters</a:t>
            </a:r>
          </a:p>
          <a:p>
            <a:pPr algn="ctr"/>
            <a:r>
              <a:rPr lang="en-US" sz="1000" dirty="0"/>
              <a:t>C=1</a:t>
            </a:r>
          </a:p>
          <a:p>
            <a:pPr algn="ctr"/>
            <a:r>
              <a:rPr lang="en-US" sz="1000" dirty="0"/>
              <a:t>Epsilon=0.3</a:t>
            </a:r>
          </a:p>
          <a:p>
            <a:pPr algn="ctr"/>
            <a:r>
              <a:rPr lang="en-US" sz="1000" dirty="0"/>
              <a:t>Degree=2</a:t>
            </a:r>
          </a:p>
          <a:p>
            <a:pPr algn="ctr"/>
            <a:endParaRPr lang="en-US" sz="1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3382B8-F003-F443-A49F-EE1D6D4CDE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20582" y="3170321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+mn-lt"/>
                        </a:rPr>
                        <a:t>Rent_bins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&lt;500$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55.15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-18.01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-20.93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-19.80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37728F7-9D3F-9543-8ADC-D10BEB031A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98810" y="4393550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-5.73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Columbia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42.10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68.10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-8.55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2C52F43-D8FD-2245-B081-4C59B14D71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28857" y="1795931"/>
          <a:ext cx="2984500" cy="1337308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91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91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91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10 - 20 %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91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91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91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91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FD9BB280-8961-9245-A6A3-B09F34ED72D1}"/>
              </a:ext>
            </a:extLst>
          </p:cNvPr>
          <p:cNvSpPr/>
          <p:nvPr/>
        </p:nvSpPr>
        <p:spPr>
          <a:xfrm>
            <a:off x="8059051" y="1355050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F749C8-35FD-D849-9102-C9B04FC79D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53993" y="3228887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+mn-lt"/>
                        </a:rPr>
                        <a:t>Rent_bins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&lt;500$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245.75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245.75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59.37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-18.27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-27.74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-32.15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4D83D8-DC20-BE47-B23A-02FDC33BF6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53993" y="4391335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Chattanooga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Columbia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-24.03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7" name="Rectangle: Rounded Corners 2">
            <a:extLst>
              <a:ext uri="{FF2B5EF4-FFF2-40B4-BE49-F238E27FC236}">
                <a16:creationId xmlns:a16="http://schemas.microsoft.com/office/drawing/2014/main" id="{1EC08A73-9063-5F4B-AE72-D224F425819F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8">
            <a:extLst>
              <a:ext uri="{FF2B5EF4-FFF2-40B4-BE49-F238E27FC236}">
                <a16:creationId xmlns:a16="http://schemas.microsoft.com/office/drawing/2014/main" id="{0C5DFF1D-183B-AD47-BDDB-1BC2E41F8C1A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</p:spTree>
    <p:extLst>
      <p:ext uri="{BB962C8B-B14F-4D97-AF65-F5344CB8AC3E}">
        <p14:creationId xmlns:p14="http://schemas.microsoft.com/office/powerpoint/2010/main" val="3850391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 – Gaussian Radial Basis</a:t>
            </a:r>
            <a:br>
              <a:rPr lang="en-US" dirty="0"/>
            </a:br>
            <a:r>
              <a:rPr lang="en-US" sz="1800" dirty="0"/>
              <a:t>Independent variables – rents of top 30 similar properties weighted by similarity score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5812" y="1591817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710.37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65.45%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62.36%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29.50%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-9.27%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-11.12%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12682" y="1764980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10 - 20 %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01682" y="1296347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377305" y="2758468"/>
            <a:ext cx="1847461" cy="270121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Search based </a:t>
            </a:r>
          </a:p>
          <a:p>
            <a:pPr algn="ctr"/>
            <a:r>
              <a:rPr lang="en-US" sz="1000" dirty="0"/>
              <a:t>cross-validated </a:t>
            </a:r>
          </a:p>
          <a:p>
            <a:pPr algn="ctr"/>
            <a:r>
              <a:rPr lang="en-US" sz="1000" dirty="0"/>
              <a:t>Hyper-parameters</a:t>
            </a:r>
          </a:p>
          <a:p>
            <a:pPr algn="ctr"/>
            <a:r>
              <a:rPr lang="en-US" sz="1000" dirty="0"/>
              <a:t>C=1</a:t>
            </a:r>
          </a:p>
          <a:p>
            <a:pPr algn="ctr"/>
            <a:r>
              <a:rPr lang="en-US" sz="1000" dirty="0"/>
              <a:t>Epsilon=0.3</a:t>
            </a:r>
          </a:p>
          <a:p>
            <a:pPr algn="ctr"/>
            <a:r>
              <a:rPr lang="en-US" sz="1000" dirty="0"/>
              <a:t>Gamma= 0.01</a:t>
            </a:r>
          </a:p>
          <a:p>
            <a:pPr algn="ctr"/>
            <a:endParaRPr lang="en-US" sz="1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3382B8-F003-F443-A49F-EE1D6D4CDE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33394" y="3173389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Rent bins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&lt;500$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145.26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145.26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45.28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1000 - 2000 $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-10.13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-13.20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-28.09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37728F7-9D3F-9543-8ADC-D10BEB031A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43010" y="4411839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Columbia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-11.32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2C52F43-D8FD-2245-B081-4C59B14D71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0043" y="1764980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10 - 20 %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FD9BB280-8961-9245-A6A3-B09F34ED72D1}"/>
              </a:ext>
            </a:extLst>
          </p:cNvPr>
          <p:cNvSpPr/>
          <p:nvPr/>
        </p:nvSpPr>
        <p:spPr>
          <a:xfrm>
            <a:off x="8320930" y="130046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F749C8-35FD-D849-9102-C9B04FC79D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06239" y="3173389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Rent bins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&lt;500$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164.19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164.19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46.39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-9.68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-15.90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-35.40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4D83D8-DC20-BE47-B23A-02FDC33BF6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53993" y="4411839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Chattanooga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Columbia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71.67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-24.88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7" name="Rectangle: Rounded Corners 2">
            <a:extLst>
              <a:ext uri="{FF2B5EF4-FFF2-40B4-BE49-F238E27FC236}">
                <a16:creationId xmlns:a16="http://schemas.microsoft.com/office/drawing/2014/main" id="{42DF23C7-D66E-5147-8064-99D7CDBB9A6D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8">
            <a:extLst>
              <a:ext uri="{FF2B5EF4-FFF2-40B4-BE49-F238E27FC236}">
                <a16:creationId xmlns:a16="http://schemas.microsoft.com/office/drawing/2014/main" id="{22391885-DE76-6642-9FE9-86CADABD777B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</p:spTree>
    <p:extLst>
      <p:ext uri="{BB962C8B-B14F-4D97-AF65-F5344CB8AC3E}">
        <p14:creationId xmlns:p14="http://schemas.microsoft.com/office/powerpoint/2010/main" val="32758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28E6B-D6F5-44C2-8043-9804733D6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Independent variable set 2</a:t>
            </a:r>
            <a:br>
              <a:rPr lang="en-US" sz="440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440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40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Rents of top 30 properties</a:t>
            </a:r>
            <a:endParaRPr lang="en-US" sz="3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80776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75E1-6B0E-424A-A39B-D6D9655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Boosting</a:t>
            </a:r>
            <a:br>
              <a:rPr lang="en-US" dirty="0"/>
            </a:br>
            <a:r>
              <a:rPr lang="en-US" sz="1800" dirty="0"/>
              <a:t>Independent variables – rents of top 30 similar properties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6D9CAC-6A01-4C4F-83FC-47619E5DC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69975"/>
              </p:ext>
            </p:extLst>
          </p:nvPr>
        </p:nvGraphicFramePr>
        <p:xfrm>
          <a:off x="1492898" y="1856800"/>
          <a:ext cx="1828800" cy="9144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30398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6354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313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Train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297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RMSE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402.57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717.02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849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R-Squared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88.90%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69.76%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317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23.68%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8989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7.12%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9.68%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28004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F46B90-B3B6-4A6A-A8DD-D902CD9E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2377"/>
              </p:ext>
            </p:extLst>
          </p:nvPr>
        </p:nvGraphicFramePr>
        <p:xfrm>
          <a:off x="3866632" y="186613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C06A6E-9027-411D-AA92-4F15F0AD6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75226"/>
              </p:ext>
            </p:extLst>
          </p:nvPr>
        </p:nvGraphicFramePr>
        <p:xfrm>
          <a:off x="3720582" y="321627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122.89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122.89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29.91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1000 - 2000 $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-7.26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-9.98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2EF184-5F77-4C01-8746-D6233DF42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43700"/>
              </p:ext>
            </p:extLst>
          </p:nvPr>
        </p:nvGraphicFramePr>
        <p:xfrm>
          <a:off x="3720582" y="434030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38.90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33.18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35.90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29194-19A5-44AD-8F48-A05E54E31CBD}"/>
              </a:ext>
            </a:extLst>
          </p:cNvPr>
          <p:cNvSpPr/>
          <p:nvPr/>
        </p:nvSpPr>
        <p:spPr>
          <a:xfrm>
            <a:off x="4901682" y="143568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77023A-8725-40F8-AEB5-27B73068605B}"/>
              </a:ext>
            </a:extLst>
          </p:cNvPr>
          <p:cNvSpPr/>
          <p:nvPr/>
        </p:nvSpPr>
        <p:spPr>
          <a:xfrm>
            <a:off x="1474236" y="3130427"/>
            <a:ext cx="1847461" cy="2429079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Search based </a:t>
            </a:r>
          </a:p>
          <a:p>
            <a:pPr algn="ctr"/>
            <a:r>
              <a:rPr lang="en-US" sz="1000" dirty="0"/>
              <a:t>cross-validated </a:t>
            </a:r>
          </a:p>
          <a:p>
            <a:pPr algn="ctr"/>
            <a:r>
              <a:rPr lang="en-US" sz="1000" dirty="0"/>
              <a:t>Hyper-parameters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Learning Rate = 0.01</a:t>
            </a:r>
          </a:p>
          <a:p>
            <a:pPr algn="ctr"/>
            <a:r>
              <a:rPr lang="en-US" sz="1000" dirty="0"/>
              <a:t>Max Depth = 4</a:t>
            </a:r>
          </a:p>
          <a:p>
            <a:pPr algn="ctr"/>
            <a:r>
              <a:rPr lang="en-US" sz="1000" dirty="0"/>
              <a:t>Number of Trees = 500</a:t>
            </a:r>
          </a:p>
          <a:p>
            <a:pPr algn="ctr"/>
            <a:r>
              <a:rPr lang="en-US" sz="1000" dirty="0"/>
              <a:t>Max Features = SQRT</a:t>
            </a:r>
          </a:p>
          <a:p>
            <a:pPr algn="ctr"/>
            <a:r>
              <a:rPr lang="en-US" sz="1000" dirty="0"/>
              <a:t>Subsample = 0.33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0C866F-9BF0-493F-AF91-015BF7CEE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12403"/>
              </p:ext>
            </p:extLst>
          </p:nvPr>
        </p:nvGraphicFramePr>
        <p:xfrm>
          <a:off x="7555328" y="1869247"/>
          <a:ext cx="2984500" cy="1280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992143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90463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6616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MAPE buckets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Count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703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611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10 - 20 %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1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20 - 30 %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46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30 - 50 %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143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50 - 100 %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575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81420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2B7F32E-F477-440E-BB52-4DA499B0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68831"/>
              </p:ext>
            </p:extLst>
          </p:nvPr>
        </p:nvGraphicFramePr>
        <p:xfrm>
          <a:off x="7409278" y="3219380"/>
          <a:ext cx="3276600" cy="1066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37333063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9091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9019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10484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Rent_bins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% of Properties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9587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&lt;500$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124.10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124.10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0238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500 - 1000 $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472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1000 - 2000 $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3257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2000 - 3000 $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5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3000 - 4000 $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-3.58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057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 &gt;4000$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-22.23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851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920428-AC64-4966-A70C-3ED35FA6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35085"/>
              </p:ext>
            </p:extLst>
          </p:nvPr>
        </p:nvGraphicFramePr>
        <p:xfrm>
          <a:off x="7409278" y="4343416"/>
          <a:ext cx="3276600" cy="12192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81471936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674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281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63695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Properties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MAPE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MPE 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931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Austin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4734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Chattanooga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3441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Chicago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498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Columbia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553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Dayton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54.67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47.77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40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Eugene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8619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j-lt"/>
                        </a:rPr>
                        <a:t>Newyork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-11.11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4289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8EE5C6-E0EA-4648-9A61-3EE6F4D2A8A4}"/>
              </a:ext>
            </a:extLst>
          </p:cNvPr>
          <p:cNvSpPr/>
          <p:nvPr/>
        </p:nvSpPr>
        <p:spPr>
          <a:xfrm>
            <a:off x="8590378" y="1438794"/>
            <a:ext cx="914400" cy="34523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657D60-0582-40AE-AE81-2ED2ACA42E29}"/>
              </a:ext>
            </a:extLst>
          </p:cNvPr>
          <p:cNvSpPr/>
          <p:nvPr/>
        </p:nvSpPr>
        <p:spPr>
          <a:xfrm>
            <a:off x="947964" y="1238648"/>
            <a:ext cx="10239440" cy="45273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A16BA8-A383-42EF-AF04-C11A79EF06F0}"/>
              </a:ext>
            </a:extLst>
          </p:cNvPr>
          <p:cNvSpPr/>
          <p:nvPr/>
        </p:nvSpPr>
        <p:spPr>
          <a:xfrm>
            <a:off x="2320212" y="6018245"/>
            <a:ext cx="3016898" cy="699796"/>
          </a:xfrm>
          <a:prstGeom prst="round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*RMSE – Root Mean Squared Error</a:t>
            </a:r>
          </a:p>
          <a:p>
            <a:r>
              <a:rPr lang="en-US" sz="800" dirty="0"/>
              <a:t>*MAPE – Mean Absolute Percentage Error</a:t>
            </a:r>
          </a:p>
          <a:p>
            <a:r>
              <a:rPr lang="en-US" sz="800" dirty="0"/>
              <a:t>*MPE – Mean Percentage Error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A18A172-B124-4332-9810-7C9AF9854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271095"/>
              </p:ext>
            </p:extLst>
          </p:nvPr>
        </p:nvGraphicFramePr>
        <p:xfrm>
          <a:off x="11022563" y="576599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22563" y="576599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93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C817-DB4F-4571-8E41-87ED5154876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7F7BF8-B767-4774-997D-31DC00DB468F}"/>
              </a:ext>
            </a:extLst>
          </p:cNvPr>
          <p:cNvSpPr/>
          <p:nvPr/>
        </p:nvSpPr>
        <p:spPr>
          <a:xfrm>
            <a:off x="609600" y="1303981"/>
            <a:ext cx="10972800" cy="43774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Research Purpose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Data Sources and Extraction Procedures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Merged Dataset – Pre Imputation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Feature Engineering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/>
              <a:t>Modelling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5768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9F0D96-696D-4606-AFEC-F76AE1658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4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17230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B959-63C3-1A4C-9941-733A03A1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Purpose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908668-006D-4E57-B6F5-E44590BA4B26}"/>
              </a:ext>
            </a:extLst>
          </p:cNvPr>
          <p:cNvSpPr/>
          <p:nvPr/>
        </p:nvSpPr>
        <p:spPr>
          <a:xfrm>
            <a:off x="609600" y="1397876"/>
            <a:ext cx="10972800" cy="42378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Build a predictive modeling solution using property and zip code variables to produce accurate predictions of multifamily property rental incomes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4 small markets and 5 large markets are selected for multifamily properties across USA –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Eugene OR, Dayton OH, Columbia SC, 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Chattanooga, TN,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Austin TX, Chicago IL, New York NY , Los Angeles CA, Orlando FL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28CEC3-8AA3-49F6-BB35-1796F5518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79216"/>
              </p:ext>
            </p:extLst>
          </p:nvPr>
        </p:nvGraphicFramePr>
        <p:xfrm>
          <a:off x="1002759" y="3425308"/>
          <a:ext cx="10186481" cy="18288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40742">
                  <a:extLst>
                    <a:ext uri="{9D8B030D-6E8A-4147-A177-3AD203B41FA5}">
                      <a16:colId xmlns:a16="http://schemas.microsoft.com/office/drawing/2014/main" val="2013509630"/>
                    </a:ext>
                  </a:extLst>
                </a:gridCol>
                <a:gridCol w="8645739">
                  <a:extLst>
                    <a:ext uri="{9D8B030D-6E8A-4147-A177-3AD203B41FA5}">
                      <a16:colId xmlns:a16="http://schemas.microsoft.com/office/drawing/2014/main" val="1945605414"/>
                    </a:ext>
                  </a:extLst>
                </a:gridCol>
              </a:tblGrid>
              <a:tr h="13944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PHASE 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Data aggregation – Web Scraping</a:t>
                      </a:r>
                    </a:p>
                    <a:p>
                      <a:pPr marL="342900" indent="-342900" algn="l" fontAlgn="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 similarity metrics to produce a rank order of properties that are similar to a multifamily property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68549"/>
                  </a:ext>
                </a:extLst>
              </a:tr>
              <a:tr h="4343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>
                          <a:effectLst/>
                        </a:rPr>
                        <a:t>PHASE2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u="none" strike="noStrike" dirty="0">
                          <a:effectLst/>
                        </a:rPr>
                        <a:t>Build Rental Income prediction models for multifamily markets  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406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00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6247-D16E-894F-95F0-D318E035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dirty="0"/>
              <a:t>Data Sources and Extraction Procedures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3D49CE-5160-41B5-AEA7-3E4FBBBE0D22}"/>
              </a:ext>
            </a:extLst>
          </p:cNvPr>
          <p:cNvSpPr/>
          <p:nvPr/>
        </p:nvSpPr>
        <p:spPr>
          <a:xfrm>
            <a:off x="1156995" y="1539535"/>
            <a:ext cx="2593910" cy="6951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Zillow API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GetDeepSearch</a:t>
            </a:r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en-US" sz="1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GetDeepComps</a:t>
            </a:r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F6FD6A-26DB-406D-9488-22C37F60BB26}"/>
              </a:ext>
            </a:extLst>
          </p:cNvPr>
          <p:cNvSpPr/>
          <p:nvPr/>
        </p:nvSpPr>
        <p:spPr>
          <a:xfrm>
            <a:off x="4769901" y="1539535"/>
            <a:ext cx="2593910" cy="6951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Apartments.com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5819A0-C4BC-4FC9-B9FE-13FB7866A08C}"/>
              </a:ext>
            </a:extLst>
          </p:cNvPr>
          <p:cNvSpPr/>
          <p:nvPr/>
        </p:nvSpPr>
        <p:spPr>
          <a:xfrm>
            <a:off x="8403773" y="1539535"/>
            <a:ext cx="2593910" cy="6951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American Community Surveys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CB2788-E048-4625-A46D-A369A6D662FD}"/>
              </a:ext>
            </a:extLst>
          </p:cNvPr>
          <p:cNvSpPr/>
          <p:nvPr/>
        </p:nvSpPr>
        <p:spPr>
          <a:xfrm>
            <a:off x="1156995" y="2486600"/>
            <a:ext cx="2593910" cy="18987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Property address </a:t>
            </a:r>
          </a:p>
          <a:p>
            <a:pPr algn="ctr"/>
            <a:r>
              <a:rPr lang="en-US" sz="1400" dirty="0"/>
              <a:t>(unique identifier),</a:t>
            </a:r>
          </a:p>
          <a:p>
            <a:pPr algn="ctr"/>
            <a:r>
              <a:rPr lang="en-US" sz="1400" dirty="0"/>
              <a:t>Zip Code </a:t>
            </a:r>
          </a:p>
          <a:p>
            <a:pPr algn="ctr"/>
            <a:r>
              <a:rPr lang="en-US" sz="1400" dirty="0"/>
              <a:t>&amp;</a:t>
            </a:r>
          </a:p>
          <a:p>
            <a:pPr algn="ctr"/>
            <a:r>
              <a:rPr lang="en-US" sz="1400" dirty="0"/>
              <a:t>5 property features</a:t>
            </a:r>
          </a:p>
          <a:p>
            <a:pPr algn="ctr"/>
            <a:r>
              <a:rPr lang="en-US" sz="1400" dirty="0"/>
              <a:t>(bedrooms, bathrooms, area, units, age)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AD569A-A462-4A48-9101-14699B894D6B}"/>
              </a:ext>
            </a:extLst>
          </p:cNvPr>
          <p:cNvSpPr/>
          <p:nvPr/>
        </p:nvSpPr>
        <p:spPr>
          <a:xfrm>
            <a:off x="8403773" y="2486600"/>
            <a:ext cx="2593910" cy="18987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Zip Code </a:t>
            </a:r>
          </a:p>
          <a:p>
            <a:pPr algn="ctr"/>
            <a:r>
              <a:rPr lang="en-US" sz="1400" dirty="0"/>
              <a:t>(unique identifier)</a:t>
            </a:r>
          </a:p>
          <a:p>
            <a:pPr algn="ctr"/>
            <a:r>
              <a:rPr lang="en-US" sz="1400" dirty="0"/>
              <a:t>&amp;</a:t>
            </a:r>
          </a:p>
          <a:p>
            <a:pPr algn="ctr"/>
            <a:r>
              <a:rPr lang="en-US" sz="1400" dirty="0"/>
              <a:t>131 zip code variables</a:t>
            </a:r>
          </a:p>
          <a:p>
            <a:pPr algn="ctr"/>
            <a:r>
              <a:rPr lang="en-US" sz="1400" dirty="0"/>
              <a:t>(demographics, income, households, transport modes etc.)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3482CE-6EE6-43D1-878F-EB6BA44FA824}"/>
              </a:ext>
            </a:extLst>
          </p:cNvPr>
          <p:cNvSpPr/>
          <p:nvPr/>
        </p:nvSpPr>
        <p:spPr>
          <a:xfrm>
            <a:off x="4769901" y="2486600"/>
            <a:ext cx="2593910" cy="18987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Property address </a:t>
            </a:r>
          </a:p>
          <a:p>
            <a:pPr algn="ctr"/>
            <a:r>
              <a:rPr lang="en-US" sz="1400" dirty="0"/>
              <a:t>(unique identifier),</a:t>
            </a:r>
          </a:p>
          <a:p>
            <a:pPr algn="ctr"/>
            <a:r>
              <a:rPr lang="en-US" sz="1400" dirty="0"/>
              <a:t>Zip Code</a:t>
            </a:r>
          </a:p>
          <a:p>
            <a:pPr algn="ctr"/>
            <a:r>
              <a:rPr lang="en-US" sz="1400" dirty="0"/>
              <a:t>&amp;</a:t>
            </a:r>
          </a:p>
          <a:p>
            <a:pPr algn="ctr"/>
            <a:r>
              <a:rPr lang="en-US" sz="1400" dirty="0"/>
              <a:t>104 property features</a:t>
            </a:r>
          </a:p>
          <a:p>
            <a:pPr algn="ctr"/>
            <a:r>
              <a:rPr lang="en-US" sz="1400" dirty="0"/>
              <a:t>(parking, gym, kitchen, security, living space, outdoor info etc.)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264797-6F24-47AC-BB90-CCE6D7EBAFF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453950" y="2234707"/>
            <a:ext cx="0" cy="251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EAC890-1308-4B18-AC8E-C9845F4446B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66856" y="2234707"/>
            <a:ext cx="0" cy="251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EF2030-9F50-4802-A8C9-29C436AA82D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700728" y="2234707"/>
            <a:ext cx="0" cy="251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41BFEB-F726-4DF3-9CA3-CFEF33676E06}"/>
              </a:ext>
            </a:extLst>
          </p:cNvPr>
          <p:cNvSpPr/>
          <p:nvPr/>
        </p:nvSpPr>
        <p:spPr>
          <a:xfrm>
            <a:off x="4773012" y="4593806"/>
            <a:ext cx="2593910" cy="9641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dataset with 240 variables and 2 identifiers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51C983-0C08-4A3F-9FB0-F029D8E59722}"/>
              </a:ext>
            </a:extLst>
          </p:cNvPr>
          <p:cNvSpPr txBox="1"/>
          <p:nvPr/>
        </p:nvSpPr>
        <p:spPr>
          <a:xfrm>
            <a:off x="1171353" y="1262536"/>
            <a:ext cx="2553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scraped using </a:t>
            </a:r>
            <a:r>
              <a:rPr lang="en-US" sz="1200" dirty="0" err="1"/>
              <a:t>scrapy</a:t>
            </a:r>
            <a:r>
              <a:rPr lang="en-US" sz="1200" dirty="0"/>
              <a:t> and </a:t>
            </a:r>
            <a:r>
              <a:rPr lang="en-US" sz="1200" dirty="0" err="1"/>
              <a:t>crawlera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86B01-29BB-406B-8B1F-0BC7A821580B}"/>
              </a:ext>
            </a:extLst>
          </p:cNvPr>
          <p:cNvSpPr txBox="1"/>
          <p:nvPr/>
        </p:nvSpPr>
        <p:spPr>
          <a:xfrm>
            <a:off x="5028239" y="1262536"/>
            <a:ext cx="213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scraped using beautiful soup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198E63-41ED-4321-BB6C-DA2BDA2A0D19}"/>
              </a:ext>
            </a:extLst>
          </p:cNvPr>
          <p:cNvSpPr txBox="1"/>
          <p:nvPr/>
        </p:nvSpPr>
        <p:spPr>
          <a:xfrm>
            <a:off x="9024902" y="1262536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library databases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DAE22-E330-45F3-91A9-AE865BAE89F0}"/>
              </a:ext>
            </a:extLst>
          </p:cNvPr>
          <p:cNvCxnSpPr>
            <a:cxnSpLocks/>
            <a:stCxn id="8" idx="2"/>
            <a:endCxn id="22" idx="1"/>
          </p:cNvCxnSpPr>
          <p:nvPr/>
        </p:nvCxnSpPr>
        <p:spPr>
          <a:xfrm>
            <a:off x="2453950" y="4385380"/>
            <a:ext cx="2319062" cy="690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10FF1-5E5A-4072-A6FF-ABC0D207A3CD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6066856" y="4385380"/>
            <a:ext cx="3111" cy="208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56FACD-4999-4AF5-90C4-6C970166D981}"/>
              </a:ext>
            </a:extLst>
          </p:cNvPr>
          <p:cNvCxnSpPr>
            <a:cxnSpLocks/>
            <a:stCxn id="9" idx="2"/>
            <a:endCxn id="22" idx="3"/>
          </p:cNvCxnSpPr>
          <p:nvPr/>
        </p:nvCxnSpPr>
        <p:spPr>
          <a:xfrm flipH="1">
            <a:off x="7366922" y="4385380"/>
            <a:ext cx="2333806" cy="690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837A5F9-A08C-4CAE-A642-DEBEA6FD9AE3}"/>
              </a:ext>
            </a:extLst>
          </p:cNvPr>
          <p:cNvSpPr/>
          <p:nvPr/>
        </p:nvSpPr>
        <p:spPr>
          <a:xfrm>
            <a:off x="1797698" y="5831596"/>
            <a:ext cx="10026440" cy="790069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Helvetica" panose="020B0604020202020204" pitchFamily="34" charset="0"/>
              </a:rPr>
              <a:t>Properties from Zillow and Apartments.com are merged using fuzzy match based on property address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Helvetica" panose="020B0604020202020204" pitchFamily="34" charset="0"/>
              </a:rPr>
              <a:t>Zip Code data  is merged with property data using Zip code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33FE5EF-3A9A-4A13-820A-744ADF08FF2B}"/>
              </a:ext>
            </a:extLst>
          </p:cNvPr>
          <p:cNvSpPr/>
          <p:nvPr/>
        </p:nvSpPr>
        <p:spPr>
          <a:xfrm>
            <a:off x="399393" y="1262536"/>
            <a:ext cx="11424745" cy="44011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6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8310-E7E3-494B-9257-0FEB17B4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Merged Data set – Pre Imputation</a:t>
            </a:r>
          </a:p>
        </p:txBody>
      </p:sp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id="{91FAC979-987A-374B-8570-90A79BDA81D7}"/>
              </a:ext>
            </a:extLst>
          </p:cNvPr>
          <p:cNvSpPr/>
          <p:nvPr/>
        </p:nvSpPr>
        <p:spPr>
          <a:xfrm>
            <a:off x="1227399" y="1807676"/>
            <a:ext cx="4408327" cy="430387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4AC9B96F-C524-4B9C-9DF0-07708101558F}"/>
              </a:ext>
            </a:extLst>
          </p:cNvPr>
          <p:cNvSpPr/>
          <p:nvPr/>
        </p:nvSpPr>
        <p:spPr>
          <a:xfrm>
            <a:off x="6639740" y="1807677"/>
            <a:ext cx="4408327" cy="430387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9A1645B-89BF-4C96-84CA-A1E497CA7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1923"/>
              </p:ext>
            </p:extLst>
          </p:nvPr>
        </p:nvGraphicFramePr>
        <p:xfrm>
          <a:off x="6858739" y="2261951"/>
          <a:ext cx="3970328" cy="335408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40614">
                  <a:extLst>
                    <a:ext uri="{9D8B030D-6E8A-4147-A177-3AD203B41FA5}">
                      <a16:colId xmlns:a16="http://schemas.microsoft.com/office/drawing/2014/main" val="2973253217"/>
                    </a:ext>
                  </a:extLst>
                </a:gridCol>
                <a:gridCol w="2029714">
                  <a:extLst>
                    <a:ext uri="{9D8B030D-6E8A-4147-A177-3AD203B41FA5}">
                      <a16:colId xmlns:a16="http://schemas.microsoft.com/office/drawing/2014/main" val="3633803936"/>
                    </a:ext>
                  </a:extLst>
                </a:gridCol>
              </a:tblGrid>
              <a:tr h="36694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(Merged Property Multifamily count)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825878"/>
                  </a:ext>
                </a:extLst>
              </a:tr>
              <a:tr h="51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Large Market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Multi-Family properties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36491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675264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403878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977575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2739888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Austin TX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9005325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Chicago 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445193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New York 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1691676"/>
                  </a:ext>
                </a:extLst>
              </a:tr>
              <a:tr h="322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Los Angeles 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799324"/>
                  </a:ext>
                </a:extLst>
              </a:tr>
              <a:tr h="33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Orlando FL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915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F5F1F84-AD33-46C1-9184-0716FF4F4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19590"/>
              </p:ext>
            </p:extLst>
          </p:nvPr>
        </p:nvGraphicFramePr>
        <p:xfrm>
          <a:off x="1446398" y="2261951"/>
          <a:ext cx="3970328" cy="335408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40614">
                  <a:extLst>
                    <a:ext uri="{9D8B030D-6E8A-4147-A177-3AD203B41FA5}">
                      <a16:colId xmlns:a16="http://schemas.microsoft.com/office/drawing/2014/main" val="2973253217"/>
                    </a:ext>
                  </a:extLst>
                </a:gridCol>
                <a:gridCol w="2029714">
                  <a:extLst>
                    <a:ext uri="{9D8B030D-6E8A-4147-A177-3AD203B41FA5}">
                      <a16:colId xmlns:a16="http://schemas.microsoft.com/office/drawing/2014/main" val="3633803936"/>
                    </a:ext>
                  </a:extLst>
                </a:gridCol>
              </a:tblGrid>
              <a:tr h="36694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Summary</a:t>
                      </a:r>
                    </a:p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(Merged Property Multifamily count)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825878"/>
                  </a:ext>
                </a:extLst>
              </a:tr>
              <a:tr h="51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Small Market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Multi-Family properties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36491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Eugene 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675264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Dayton OH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403878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Columbia SC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977575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Chattanooga 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2739888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9005325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445193"/>
                  </a:ext>
                </a:extLst>
              </a:tr>
              <a:tr h="25886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1691676"/>
                  </a:ext>
                </a:extLst>
              </a:tr>
              <a:tr h="32225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799324"/>
                  </a:ext>
                </a:extLst>
              </a:tr>
              <a:tr h="33432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9156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F39CB96-0102-4016-83EA-3EB360E95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760149"/>
              </p:ext>
            </p:extLst>
          </p:nvPr>
        </p:nvGraphicFramePr>
        <p:xfrm>
          <a:off x="5679345" y="146978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Macro-Enabled Worksheet" showAsIcon="1" r:id="rId3" imgW="914400" imgH="792360" progId="Excel.SheetMacroEnabled.12">
                  <p:embed/>
                </p:oleObj>
              </mc:Choice>
              <mc:Fallback>
                <p:oleObj name="Macro-Enabled Worksheet" showAsIcon="1" r:id="rId3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9345" y="146978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: Rounded Corners 5">
            <a:extLst>
              <a:ext uri="{FF2B5EF4-FFF2-40B4-BE49-F238E27FC236}">
                <a16:creationId xmlns:a16="http://schemas.microsoft.com/office/drawing/2014/main" id="{AAAC2AB1-A917-49C2-9FEB-A2E1B81F49DB}"/>
              </a:ext>
            </a:extLst>
          </p:cNvPr>
          <p:cNvSpPr/>
          <p:nvPr/>
        </p:nvSpPr>
        <p:spPr>
          <a:xfrm>
            <a:off x="1866122" y="6270170"/>
            <a:ext cx="8752115" cy="412535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The attached dataset contains 1386 multi-family properties. We are yet to receive data for Los Angeles and Orlando. The data dictionary for the zip code variables are attached. The other variable definitions are self-explanatory.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140EFF2-09C8-408A-AF32-ADB14B465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525966"/>
              </p:ext>
            </p:extLst>
          </p:nvPr>
        </p:nvGraphicFramePr>
        <p:xfrm>
          <a:off x="11137681" y="151319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Worksheet" showAsIcon="1" r:id="rId5" imgW="914400" imgH="792360" progId="Excel.Sheet.12">
                  <p:embed/>
                </p:oleObj>
              </mc:Choice>
              <mc:Fallback>
                <p:oleObj name="Worksheet" showAsIcon="1" r:id="rId5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37681" y="151319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84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4380-2391-40E3-89A1-5EBA07EA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– I</a:t>
            </a:r>
            <a:br>
              <a:rPr lang="en-US" dirty="0"/>
            </a:br>
            <a:r>
              <a:rPr lang="en-US" sz="1800" dirty="0"/>
              <a:t>(Imputation &amp; Zip Code PCA)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296F2E-DE92-4959-A01C-C623698A62BD}"/>
              </a:ext>
            </a:extLst>
          </p:cNvPr>
          <p:cNvSpPr/>
          <p:nvPr/>
        </p:nvSpPr>
        <p:spPr>
          <a:xfrm>
            <a:off x="609600" y="1397875"/>
            <a:ext cx="10972800" cy="185204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zip code variables and the numeric property variable are imputed using median.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binary (1/0) property variables are imputed to 0, if the values are missing.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131 zip code variables are at the zip code level and not at the property level.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Also, most variables have high correlation amongst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PCA is performed to reduce the 131 variables (centered and scaled) to 21 principal components that explain up to 95% of the variance.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While the scree plot is attached, the top 4 PCA components are interpreted below.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9B113F2-5BD5-414B-8FC5-A3A850A53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3686"/>
              </p:ext>
            </p:extLst>
          </p:nvPr>
        </p:nvGraphicFramePr>
        <p:xfrm>
          <a:off x="10182807" y="181433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Acrobat Document" showAsIcon="1" r:id="rId3" imgW="914400" imgH="792360" progId="AcroExch.Document.DC">
                  <p:embed/>
                </p:oleObj>
              </mc:Choice>
              <mc:Fallback>
                <p:oleObj name="Acrobat Document" showAsIcon="1" r:id="rId3" imgW="914400" imgH="7923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82807" y="181433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3F387-4D76-4CA7-973B-0CACEC18D8A8}"/>
              </a:ext>
            </a:extLst>
          </p:cNvPr>
          <p:cNvSpPr/>
          <p:nvPr/>
        </p:nvSpPr>
        <p:spPr>
          <a:xfrm>
            <a:off x="609600" y="3455122"/>
            <a:ext cx="2637453" cy="229254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 Factor – Total Population Score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Measures the overall size of a zip code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Represents Households and population in zip  code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These variables have low correlation with dependent variable 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AF912-AE60-458E-B3FB-1836265EFD1B}"/>
              </a:ext>
            </a:extLst>
          </p:cNvPr>
          <p:cNvSpPr/>
          <p:nvPr/>
        </p:nvSpPr>
        <p:spPr>
          <a:xfrm>
            <a:off x="6150429" y="3427210"/>
            <a:ext cx="2637453" cy="229254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Third Factor – Healthy suburb score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Represents middle-high income, home-ownership, &amp; non-poor-renters score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Variables have low to moderate level of correlation with dependent variable Rent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41B6A4-4A19-46A0-8B00-31E74922952F}"/>
              </a:ext>
            </a:extLst>
          </p:cNvPr>
          <p:cNvSpPr/>
          <p:nvPr/>
        </p:nvSpPr>
        <p:spPr>
          <a:xfrm>
            <a:off x="3355910" y="3455121"/>
            <a:ext cx="2637453" cy="229254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Second Factor – Healthy dense city score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Represents Dense-housing, upper-income, economic-productivity, and rent-price score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These variables have moderate to high level of correlation with dependent variable rent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8E96EC-CDCE-4EEA-99A2-F8250A88950E}"/>
              </a:ext>
            </a:extLst>
          </p:cNvPr>
          <p:cNvSpPr/>
          <p:nvPr/>
        </p:nvSpPr>
        <p:spPr>
          <a:xfrm>
            <a:off x="8944949" y="3455122"/>
            <a:ext cx="2637453" cy="229254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Fourth Factor – Distressed suburbs and urban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Vacant-housing, Black &amp; Senior Citizens, middle-low income homeowners, non-renters score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Variables have low to moderate level of correlation with dependent variable Rent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: Rounded Corners 5">
            <a:extLst>
              <a:ext uri="{FF2B5EF4-FFF2-40B4-BE49-F238E27FC236}">
                <a16:creationId xmlns:a16="http://schemas.microsoft.com/office/drawing/2014/main" id="{D4BCA11D-13BA-4418-967D-81FB59746E63}"/>
              </a:ext>
            </a:extLst>
          </p:cNvPr>
          <p:cNvSpPr/>
          <p:nvPr/>
        </p:nvSpPr>
        <p:spPr>
          <a:xfrm>
            <a:off x="1866122" y="6270170"/>
            <a:ext cx="8752115" cy="412535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Attached excel contains PCA loadings, interpretations and correlations of the independent variables with dependent variable rent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92A8618-9ED2-48A5-A810-A01E9713B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597343"/>
              </p:ext>
            </p:extLst>
          </p:nvPr>
        </p:nvGraphicFramePr>
        <p:xfrm>
          <a:off x="10854612" y="602197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Worksheet" showAsIcon="1" r:id="rId5" imgW="914400" imgH="792360" progId="Excel.Sheet.12">
                  <p:embed/>
                </p:oleObj>
              </mc:Choice>
              <mc:Fallback>
                <p:oleObj name="Worksheet" showAsIcon="1" r:id="rId5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54612" y="602197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53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7FA1-41F3-4238-81AC-C0D25802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– II</a:t>
            </a:r>
            <a:br>
              <a:rPr lang="en-US" dirty="0"/>
            </a:br>
            <a:r>
              <a:rPr lang="en-US" dirty="0"/>
              <a:t>(Similarity metrics)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E8CC76-A12B-4CBF-9BDF-BDDE8C094E72}"/>
              </a:ext>
            </a:extLst>
          </p:cNvPr>
          <p:cNvSpPr/>
          <p:nvPr/>
        </p:nvSpPr>
        <p:spPr>
          <a:xfrm>
            <a:off x="609600" y="1397876"/>
            <a:ext cx="5184710" cy="349136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Post PCA, the variables comprise of property variables (109) and PCA factor scores (selected 21)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each property, cosine similarities are computed to find the top 30 similar properties across all markets (after the 130 variables are centered and scaled)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secondary reason for having computed PCA only on the zip code variables is to reduce their dominance in similarity score computation (131 zip code variables &gt; 109 property variables)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Also, zip code variables are zip code specific and not property specific which would produce high similarity scores amongst properties of the same zip code.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857A8C-7722-4B85-9D29-C53A07FEAA4E}"/>
              </a:ext>
            </a:extLst>
          </p:cNvPr>
          <p:cNvSpPr/>
          <p:nvPr/>
        </p:nvSpPr>
        <p:spPr>
          <a:xfrm>
            <a:off x="6226629" y="1397875"/>
            <a:ext cx="5486400" cy="349136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Post similarity score computation, the following are the different kinds of independent variables that would be used to test the predictive accuracy of rental incomes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Rents of top 30 properties weighted by their similarity score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Rents of top 30 properties (unweighted)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Log scaled rents of top 30 properties (dep var also transformed)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Rents of top 30 properties as % of median rent in the zip code (dep var also transformed)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Rents of top 30 properties as % of mean of top 30 properties (dep var also transformed)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Combination of 4 &amp; 5 (dep var also transformed)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87D469-8EEB-4AEE-A815-8CEA19CCE8D9}"/>
              </a:ext>
            </a:extLst>
          </p:cNvPr>
          <p:cNvSpPr/>
          <p:nvPr/>
        </p:nvSpPr>
        <p:spPr>
          <a:xfrm>
            <a:off x="1866122" y="5144118"/>
            <a:ext cx="8752115" cy="1538587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Inspiration for steps 4, 5 &amp; 6 - What does a rent communicate? 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Rents are not just absolute numbers, but also signal relative value in an area. The important task of an algorithm is to discriminate the relative value of a property relative to other properties in an area. So, otherwise similar properties in different areas might have very different rents, but they might both be luxurious/expensive in their respective areas. Hence, expressing rents (both inputs and outputs) as a % of the median rents in the zip code from which they came, might prove fruitful in generating low predictive accuracy.</a:t>
            </a:r>
          </a:p>
        </p:txBody>
      </p:sp>
    </p:spTree>
    <p:extLst>
      <p:ext uri="{BB962C8B-B14F-4D97-AF65-F5344CB8AC3E}">
        <p14:creationId xmlns:p14="http://schemas.microsoft.com/office/powerpoint/2010/main" val="40585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733E-2E9E-46F4-8398-7F4CD297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Models Tested </a:t>
            </a:r>
            <a:br>
              <a:rPr lang="en-US" dirty="0"/>
            </a:br>
            <a:r>
              <a:rPr lang="en-US" dirty="0"/>
              <a:t>(Test MAPE &amp; MPE - best model listed)</a:t>
            </a: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90AA03-C458-4816-BC0D-3EDDFCE67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25998"/>
              </p:ext>
            </p:extLst>
          </p:nvPr>
        </p:nvGraphicFramePr>
        <p:xfrm>
          <a:off x="1530219" y="1834824"/>
          <a:ext cx="9423919" cy="35263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44641">
                  <a:extLst>
                    <a:ext uri="{9D8B030D-6E8A-4147-A177-3AD203B41FA5}">
                      <a16:colId xmlns:a16="http://schemas.microsoft.com/office/drawing/2014/main" val="2073704153"/>
                    </a:ext>
                  </a:extLst>
                </a:gridCol>
                <a:gridCol w="1869600">
                  <a:extLst>
                    <a:ext uri="{9D8B030D-6E8A-4147-A177-3AD203B41FA5}">
                      <a16:colId xmlns:a16="http://schemas.microsoft.com/office/drawing/2014/main" val="1067301920"/>
                    </a:ext>
                  </a:extLst>
                </a:gridCol>
                <a:gridCol w="3653785">
                  <a:extLst>
                    <a:ext uri="{9D8B030D-6E8A-4147-A177-3AD203B41FA5}">
                      <a16:colId xmlns:a16="http://schemas.microsoft.com/office/drawing/2014/main" val="782704511"/>
                    </a:ext>
                  </a:extLst>
                </a:gridCol>
                <a:gridCol w="1034449">
                  <a:extLst>
                    <a:ext uri="{9D8B030D-6E8A-4147-A177-3AD203B41FA5}">
                      <a16:colId xmlns:a16="http://schemas.microsoft.com/office/drawing/2014/main" val="2112367146"/>
                    </a:ext>
                  </a:extLst>
                </a:gridCol>
                <a:gridCol w="939545">
                  <a:extLst>
                    <a:ext uri="{9D8B030D-6E8A-4147-A177-3AD203B41FA5}">
                      <a16:colId xmlns:a16="http://schemas.microsoft.com/office/drawing/2014/main" val="166291660"/>
                    </a:ext>
                  </a:extLst>
                </a:gridCol>
                <a:gridCol w="1081899">
                  <a:extLst>
                    <a:ext uri="{9D8B030D-6E8A-4147-A177-3AD203B41FA5}">
                      <a16:colId xmlns:a16="http://schemas.microsoft.com/office/drawing/2014/main" val="1365503056"/>
                    </a:ext>
                  </a:extLst>
                </a:gridCol>
              </a:tblGrid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Independent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MPE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Best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802795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Unweighted mean of K Nearest Neighbors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  <a:t>Rents of top 30 properties weighted by their similarity score 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</a:b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26.29%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12.88%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944124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Random Forests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  <a:t>Rents of top 30 properties weighted by their similarity score 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</a:b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31.02%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14.82%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144375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Gradient Boosting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  <a:t>Rents of top 30 properties weighted by their similarity score 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</a:b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32.36%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  <a:latin typeface="+mj-lt"/>
                        </a:rPr>
                        <a:t>15.99%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69198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  <a:t>Rents of top 30 properties weighted by their similarity score 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</a:b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45.86%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31.65%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804983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Stochastic 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  <a:t>Rents of top 30 properties weighted by their similarity score 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</a:b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29.76%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13.46%</a:t>
                      </a:r>
                    </a:p>
                    <a:p>
                      <a:pPr algn="ctr"/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93319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Support Vector Regression – 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  <a:t>Rents of top 30 properties weighted by their similarity score 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</a:b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28.87%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  <a:latin typeface="+mj-lt"/>
                        </a:rPr>
                        <a:t>-8.04%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002485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Support Vector Regression – Polynomial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  <a:t>Rents of top 30 properties weighted by their similarity score 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</a:b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35.2%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  <a:latin typeface="+mj-lt"/>
                        </a:rPr>
                        <a:t>-12.177%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924138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Support Vector Regression – Gaussian RBF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  <a:t>Rents of top 30 properties weighted by their similarity score 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latin typeface="+mj-lt"/>
                          <a:cs typeface="Helvetica" panose="020B0604020202020204" pitchFamily="34" charset="0"/>
                        </a:rPr>
                      </a:b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29.50%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  <a:latin typeface="+mj-lt"/>
                        </a:rPr>
                        <a:t>-11.12%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925574"/>
                  </a:ext>
                </a:extLst>
              </a:tr>
              <a:tr h="29542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j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Stochastic Gradient Boosting</a:t>
                      </a: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Rents of top 30 properties</a:t>
                      </a: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23.68%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9.68%</a:t>
                      </a:r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71668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A8AA5C-9073-4BCC-9ED8-B709E7038AA5}"/>
              </a:ext>
            </a:extLst>
          </p:cNvPr>
          <p:cNvSpPr/>
          <p:nvPr/>
        </p:nvSpPr>
        <p:spPr>
          <a:xfrm>
            <a:off x="1866122" y="5747657"/>
            <a:ext cx="8752115" cy="93504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The dataset is split into train and test in the proportions of 70:30. The split is a stratified random split, stratified on city.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1BBFB8-045D-4140-8D6A-8359AE42555F}"/>
              </a:ext>
            </a:extLst>
          </p:cNvPr>
          <p:cNvSpPr/>
          <p:nvPr/>
        </p:nvSpPr>
        <p:spPr>
          <a:xfrm>
            <a:off x="10319654" y="5073464"/>
            <a:ext cx="292359" cy="2876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DBE748-2E71-4FB2-9D8C-90194C9B0C72}"/>
              </a:ext>
            </a:extLst>
          </p:cNvPr>
          <p:cNvSpPr/>
          <p:nvPr/>
        </p:nvSpPr>
        <p:spPr>
          <a:xfrm>
            <a:off x="1769705" y="5091534"/>
            <a:ext cx="8008777" cy="23624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28E6B-D6F5-44C2-8043-9804733D6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Independent variable set 1</a:t>
            </a:r>
            <a:br>
              <a:rPr lang="en-US" sz="4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4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Rents of top 30 properties weighted by their similarity score </a:t>
            </a:r>
            <a:br>
              <a:rPr lang="en-US" sz="3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838391914"/>
      </p:ext>
    </p:extLst>
  </p:cSld>
  <p:clrMapOvr>
    <a:masterClrMapping/>
  </p:clrMapOvr>
</p:sld>
</file>

<file path=ppt/theme/theme1.xml><?xml version="1.0" encoding="utf-8"?>
<a:theme xmlns:a="http://schemas.openxmlformats.org/drawingml/2006/main" name="Graham Schoo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DePaul Master 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Paul Mast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raham MScA Master Template">
  <a:themeElements>
    <a:clrScheme name="DePaul Master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Paul Master 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Paul Mast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ul Mast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ul Mast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Proposal v2</Template>
  <TotalTime>2838</TotalTime>
  <Words>4670</Words>
  <Application>Microsoft Office PowerPoint</Application>
  <PresentationFormat>Widescreen</PresentationFormat>
  <Paragraphs>1870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ＭＳ Ｐゴシック</vt:lpstr>
      <vt:lpstr>Arial</vt:lpstr>
      <vt:lpstr>Calibri</vt:lpstr>
      <vt:lpstr>Helvetica</vt:lpstr>
      <vt:lpstr>Symbol</vt:lpstr>
      <vt:lpstr>Wingdings</vt:lpstr>
      <vt:lpstr>Graham School</vt:lpstr>
      <vt:lpstr>Graham MScA Master Template</vt:lpstr>
      <vt:lpstr>Macro-Enabled Worksheet</vt:lpstr>
      <vt:lpstr>Worksheet</vt:lpstr>
      <vt:lpstr>Acrobat Document</vt:lpstr>
      <vt:lpstr>Capstone Implementation Update Finding Common Market Variable Predictors and Trends in Large and Small Markets</vt:lpstr>
      <vt:lpstr>Agenda</vt:lpstr>
      <vt:lpstr>Research Purpose</vt:lpstr>
      <vt:lpstr>Data Sources and Extraction Procedures</vt:lpstr>
      <vt:lpstr>Merged Data set – Pre Imputation</vt:lpstr>
      <vt:lpstr>Feature Engineering – I (Imputation &amp; Zip Code PCA)</vt:lpstr>
      <vt:lpstr>Feature Engineering – II (Similarity metrics)</vt:lpstr>
      <vt:lpstr>Summary of Models Tested  (Test MAPE &amp; MPE - best model listed)</vt:lpstr>
      <vt:lpstr>Independent variable set 1  Rents of top 30 properties weighted by their similarity score  </vt:lpstr>
      <vt:lpstr>Unweighted mean of K Nearest Neighbors Independent variables – rents of top 30 similar properties</vt:lpstr>
      <vt:lpstr>Random Forests Independent variables – rents of top 30 similar properties weighted by similarity score</vt:lpstr>
      <vt:lpstr>Gradient Boosting Method Independent variables – rents of top 30 similar properties weighted by similarity score</vt:lpstr>
      <vt:lpstr>AdaBoost Independent variables – rents of top 30 similar properties weighted by similarity score</vt:lpstr>
      <vt:lpstr>Stochastic Gradient Boosting Independent variables – rents of top 30 similar properties weighted by similarity score</vt:lpstr>
      <vt:lpstr>Support Vector Regression – Linear Independent variables – rents of top 30 similar properties weighted by similarity score</vt:lpstr>
      <vt:lpstr>Support Vector Regression – Polynomial Independent variables – rents of top 30 similar properties weighted by similarity score</vt:lpstr>
      <vt:lpstr>Support Vector Regression – Gaussian Radial Basis Independent variables – rents of top 30 similar properties weighted by similarity score </vt:lpstr>
      <vt:lpstr>Independent variable set 2  Rents of top 30 properties</vt:lpstr>
      <vt:lpstr>Stochastic Gradient Boosting Independent variables – rents of top 30 similar properties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Implementation Update Finding Common Market Variable Predictors and Trends in Large and Small Markets</dc:title>
  <dc:creator>Aditi Lakra</dc:creator>
  <cp:lastModifiedBy>TEJASWI SUTRALA</cp:lastModifiedBy>
  <cp:revision>124</cp:revision>
  <dcterms:created xsi:type="dcterms:W3CDTF">2018-04-25T04:34:48Z</dcterms:created>
  <dcterms:modified xsi:type="dcterms:W3CDTF">2018-05-02T19:38:29Z</dcterms:modified>
</cp:coreProperties>
</file>