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Ref idx="1002">
        <a:schemeClr val="bg2"/>
      </p:bgRef>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63700" cy="6858000"/>
          </a:xfrm>
          <a:prstGeom prst="rect">
            <a:avLst/>
          </a:prstGeom>
          <a:effectLst>
            <a:innerShdw blurRad="63500" dist="50800">
              <a:prstClr val="black">
                <a:alpha val="50000"/>
              </a:prstClr>
            </a:innerShdw>
          </a:effectLst>
        </p:spPr>
      </p:pic>
      <p:sp>
        <p:nvSpPr>
          <p:cNvPr id="12" name="Title 11"/>
          <p:cNvSpPr>
            <a:spLocks noGrp="1"/>
          </p:cNvSpPr>
          <p:nvPr>
            <p:ph type="ctrTitle"/>
          </p:nvPr>
        </p:nvSpPr>
        <p:spPr>
          <a:xfrm>
            <a:off x="1917503" y="533400"/>
            <a:ext cx="9378854" cy="2868168"/>
          </a:xfrm>
        </p:spPr>
        <p:txBody>
          <a:bodyPr lIns="45720" tIns="0" rIns="45720">
            <a:noAutofit/>
          </a:bodyPr>
          <a:lstStyle>
            <a:lvl1pPr algn="r">
              <a:defRPr sz="4200" b="1"/>
            </a:lvl1pPr>
            <a:extLst/>
          </a:lstStyle>
          <a:p>
            <a:r>
              <a:rPr kumimoji="0" lang="en-US" smtClean="0"/>
              <a:t>Click to edit Master title style</a:t>
            </a:r>
            <a:endParaRPr kumimoji="0" lang="en-US" dirty="0"/>
          </a:p>
        </p:txBody>
      </p:sp>
      <p:sp>
        <p:nvSpPr>
          <p:cNvPr id="25" name="Subtitle 24"/>
          <p:cNvSpPr>
            <a:spLocks noGrp="1"/>
          </p:cNvSpPr>
          <p:nvPr>
            <p:ph type="subTitle" idx="1"/>
          </p:nvPr>
        </p:nvSpPr>
        <p:spPr>
          <a:xfrm>
            <a:off x="1896211" y="3539864"/>
            <a:ext cx="9396082"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9" name="Straight Connector 8"/>
          <p:cNvSpPr>
            <a:spLocks noChangeShapeType="1"/>
          </p:cNvSpPr>
          <p:nvPr/>
        </p:nvSpPr>
        <p:spPr bwMode="auto">
          <a:xfrm rot="16200000">
            <a:off x="-1767154"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a:p>
        </p:txBody>
      </p:sp>
      <p:sp>
        <p:nvSpPr>
          <p:cNvPr id="18" name="Footer Placeholder 17"/>
          <p:cNvSpPr>
            <a:spLocks noGrp="1"/>
          </p:cNvSpPr>
          <p:nvPr>
            <p:ph type="ftr" sz="quarter" idx="11"/>
          </p:nvPr>
        </p:nvSpPr>
        <p:spPr>
          <a:xfrm>
            <a:off x="1917503" y="6354773"/>
            <a:ext cx="3903629" cy="228600"/>
          </a:xfrm>
        </p:spPr>
        <p:txBody>
          <a:bodyPr/>
          <a:lstStyle>
            <a:lvl1pPr>
              <a:defRPr lang="en-US" dirty="0">
                <a:solidFill>
                  <a:srgbClr val="FFFFFF"/>
                </a:solidFill>
              </a:defRPr>
            </a:lvl1pPr>
            <a:extLst/>
          </a:lstStyle>
          <a:p>
            <a:endParaRPr lang="en-US" dirty="0"/>
          </a:p>
        </p:txBody>
      </p:sp>
      <p:sp>
        <p:nvSpPr>
          <p:cNvPr id="31" name="Date Placeholder 30"/>
          <p:cNvSpPr>
            <a:spLocks noGrp="1"/>
          </p:cNvSpPr>
          <p:nvPr>
            <p:ph type="dt" sz="half" idx="10"/>
          </p:nvPr>
        </p:nvSpPr>
        <p:spPr>
          <a:xfrm>
            <a:off x="6829512" y="6354773"/>
            <a:ext cx="2669952" cy="226902"/>
          </a:xfrm>
        </p:spPr>
        <p:txBody>
          <a:bodyPr/>
          <a:lstStyle>
            <a:lvl1pPr>
              <a:defRPr lang="en-US" smtClean="0">
                <a:solidFill>
                  <a:srgbClr val="FFFFFF"/>
                </a:solidFill>
              </a:defRPr>
            </a:lvl1pPr>
            <a:extLst/>
          </a:lstStyle>
          <a:p>
            <a:fld id="{7B621081-53EA-4545-A82E-F099CAD892AE}" type="datetimeFigureOut">
              <a:rPr lang="en-US" smtClean="0"/>
              <a:t>29/02/2020</a:t>
            </a:fld>
            <a:endParaRPr lang="en-US"/>
          </a:p>
        </p:txBody>
      </p:sp>
      <p:sp>
        <p:nvSpPr>
          <p:cNvPr id="29" name="Slide Number Placeholder 28"/>
          <p:cNvSpPr>
            <a:spLocks noGrp="1"/>
          </p:cNvSpPr>
          <p:nvPr>
            <p:ph type="sldNum" sz="quarter" idx="12"/>
          </p:nvPr>
        </p:nvSpPr>
        <p:spPr>
          <a:xfrm>
            <a:off x="10507845" y="6353075"/>
            <a:ext cx="784448" cy="228600"/>
          </a:xfrm>
        </p:spPr>
        <p:txBody>
          <a:bodyPr/>
          <a:lstStyle>
            <a:lvl1pPr>
              <a:defRPr lang="en-US" smtClean="0">
                <a:solidFill>
                  <a:srgbClr val="FFFFFF"/>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9931803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hasCustomPrompt="1"/>
          </p:nvPr>
        </p:nvSpPr>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29/02/2020</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4208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2752" y="274956"/>
            <a:ext cx="2032000" cy="5851525"/>
          </a:xfrm>
        </p:spPr>
        <p:txBody>
          <a:bodyPr vert="eaVert" anchor="t"/>
          <a:lstStyle/>
          <a:p>
            <a:r>
              <a:rPr kumimoji="0" lang="en-US" smtClean="0"/>
              <a:t>Click to edit Master title style</a:t>
            </a:r>
            <a:endParaRPr kumimoji="0" lang="en-US"/>
          </a:p>
        </p:txBody>
      </p:sp>
      <p:sp>
        <p:nvSpPr>
          <p:cNvPr id="3" name="Vertical Text Placeholder 2"/>
          <p:cNvSpPr>
            <a:spLocks noGrp="1"/>
          </p:cNvSpPr>
          <p:nvPr>
            <p:ph type="body" orient="vert" idx="1" hasCustomPrompt="1"/>
          </p:nvPr>
        </p:nvSpPr>
        <p:spPr>
          <a:xfrm>
            <a:off x="609600" y="274643"/>
            <a:ext cx="7671552" cy="5851525"/>
          </a:xfrm>
        </p:spPr>
        <p:txBody>
          <a:bodyPr vert="eaVert"/>
          <a:lstStyle>
            <a:lvl1pPr>
              <a:defRPr baseline="0"/>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3373"/>
            <a:ext cx="4876800" cy="228600"/>
          </a:xfrm>
        </p:spPr>
        <p:txBody>
          <a:bodyPr/>
          <a:lstStyle/>
          <a:p>
            <a:endParaRPr lang="en-US"/>
          </a:p>
        </p:txBody>
      </p:sp>
      <p:sp>
        <p:nvSpPr>
          <p:cNvPr id="4" name="Date Placeholder 3"/>
          <p:cNvSpPr>
            <a:spLocks noGrp="1"/>
          </p:cNvSpPr>
          <p:nvPr>
            <p:ph type="dt" sz="half" idx="10"/>
          </p:nvPr>
        </p:nvSpPr>
        <p:spPr>
          <a:xfrm>
            <a:off x="5657088" y="6375071"/>
            <a:ext cx="2669952" cy="226902"/>
          </a:xfrm>
        </p:spPr>
        <p:txBody>
          <a:bodyPr/>
          <a:lstStyle/>
          <a:p>
            <a:fld id="{7B621081-53EA-4545-A82E-F099CAD892AE}" type="datetimeFigureOut">
              <a:rPr lang="en-US" smtClean="0"/>
              <a:t>29/02/2020</a:t>
            </a:fld>
            <a:endParaRPr lang="en-US"/>
          </a:p>
        </p:txBody>
      </p:sp>
      <p:sp>
        <p:nvSpPr>
          <p:cNvPr id="6" name="Slide Number Placeholder 5"/>
          <p:cNvSpPr>
            <a:spLocks noGrp="1"/>
          </p:cNvSpPr>
          <p:nvPr>
            <p:ph type="sldNum" sz="quarter" idx="12"/>
          </p:nvPr>
        </p:nvSpPr>
        <p:spPr>
          <a:xfrm>
            <a:off x="8339328" y="6370325"/>
            <a:ext cx="784448" cy="228600"/>
          </a:xfrm>
        </p:spPr>
        <p:txBody>
          <a:bodyPr/>
          <a:lstStyle>
            <a:lvl1pPr>
              <a:defRPr>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397349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hasCustomPrompt="1"/>
          </p:nvPr>
        </p:nvSpPr>
        <p:spPr/>
        <p:txBody>
          <a:bodyPr/>
          <a:lstStyle>
            <a:lvl1pP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a:xfrm>
            <a:off x="609600" y="6375071"/>
            <a:ext cx="4876800" cy="228600"/>
          </a:xfrm>
        </p:spPr>
        <p:txBody>
          <a:bodyPr/>
          <a:lstStyle/>
          <a:p>
            <a:endParaRPr lang="en-US"/>
          </a:p>
        </p:txBody>
      </p:sp>
      <p:sp>
        <p:nvSpPr>
          <p:cNvPr id="4" name="Date Placeholder 3"/>
          <p:cNvSpPr>
            <a:spLocks noGrp="1"/>
          </p:cNvSpPr>
          <p:nvPr>
            <p:ph type="dt" sz="half" idx="10"/>
          </p:nvPr>
        </p:nvSpPr>
        <p:spPr>
          <a:xfrm>
            <a:off x="5661248" y="6375071"/>
            <a:ext cx="2669952" cy="226902"/>
          </a:xfrm>
        </p:spPr>
        <p:txBody>
          <a:bodyPr/>
          <a:lstStyle/>
          <a:p>
            <a:fld id="{7B621081-53EA-4545-A82E-F099CAD892AE}" type="datetimeFigureOut">
              <a:rPr lang="en-US" smtClean="0"/>
              <a:t>29/02/2020</a:t>
            </a:fld>
            <a:endParaRPr lang="en-US"/>
          </a:p>
        </p:txBody>
      </p:sp>
      <p:sp>
        <p:nvSpPr>
          <p:cNvPr id="6" name="Slide Number Placeholder 5"/>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85915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hasCustomPrompt="1"/>
          </p:nvPr>
        </p:nvSpPr>
        <p:spPr>
          <a:xfrm>
            <a:off x="1422400" y="1905001"/>
            <a:ext cx="8340651" cy="743507"/>
          </a:xfrm>
        </p:spPr>
        <p:txBody>
          <a:bodyPr anchor="b"/>
          <a:lstStyle>
            <a:lvl1pPr marL="0" indent="0" algn="r">
              <a:buNone/>
              <a:defRPr sz="2000" baseline="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dirty="0"/>
              <a:t>Click to edit Master text styles</a:t>
            </a:r>
          </a:p>
        </p:txBody>
      </p:sp>
      <p:sp>
        <p:nvSpPr>
          <p:cNvPr id="5" name="Footer Placeholder 4"/>
          <p:cNvSpPr>
            <a:spLocks noGrp="1"/>
          </p:cNvSpPr>
          <p:nvPr>
            <p:ph type="ftr" sz="quarter" idx="11"/>
          </p:nvPr>
        </p:nvSpPr>
        <p:spPr>
          <a:xfrm>
            <a:off x="2313811" y="6374023"/>
            <a:ext cx="3860800" cy="228600"/>
          </a:xfrm>
        </p:spPr>
        <p:txBody>
          <a:bodyPr bIns="0" anchor="b"/>
          <a:lstStyle>
            <a:lvl1pPr>
              <a:defRPr>
                <a:solidFill>
                  <a:schemeClr val="tx2"/>
                </a:solidFill>
              </a:defRPr>
            </a:lvl1pPr>
            <a:extLst/>
          </a:lstStyle>
          <a:p>
            <a:endParaRPr lang="en-US"/>
          </a:p>
        </p:txBody>
      </p:sp>
      <p:sp>
        <p:nvSpPr>
          <p:cNvPr id="4" name="Date Placeholder 3"/>
          <p:cNvSpPr>
            <a:spLocks noGrp="1"/>
          </p:cNvSpPr>
          <p:nvPr>
            <p:ph type="dt" sz="half" idx="10"/>
          </p:nvPr>
        </p:nvSpPr>
        <p:spPr>
          <a:xfrm>
            <a:off x="6298984" y="6374023"/>
            <a:ext cx="2669952" cy="226902"/>
          </a:xfrm>
        </p:spPr>
        <p:txBody>
          <a:bodyPr bIns="0" anchor="b"/>
          <a:lstStyle>
            <a:lvl1pPr>
              <a:defRPr>
                <a:solidFill>
                  <a:schemeClr val="tx2"/>
                </a:solidFill>
              </a:defRPr>
            </a:lvl1pPr>
            <a:extLst/>
          </a:lstStyle>
          <a:p>
            <a:fld id="{7B621081-53EA-4545-A82E-F099CAD892AE}" type="datetimeFigureOut">
              <a:rPr lang="en-US" smtClean="0"/>
              <a:t>29/02/2020</a:t>
            </a:fld>
            <a:endParaRPr lang="en-US"/>
          </a:p>
        </p:txBody>
      </p:sp>
      <p:sp>
        <p:nvSpPr>
          <p:cNvPr id="6" name="Slide Number Placeholder 5"/>
          <p:cNvSpPr>
            <a:spLocks noGrp="1"/>
          </p:cNvSpPr>
          <p:nvPr>
            <p:ph type="sldNum" sz="quarter" idx="12"/>
          </p:nvPr>
        </p:nvSpPr>
        <p:spPr>
          <a:xfrm>
            <a:off x="8978603"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335162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hasCustomPrompt="1"/>
          </p:nvPr>
        </p:nvSpPr>
        <p:spPr>
          <a:xfrm>
            <a:off x="609600" y="1600201"/>
            <a:ext cx="4693920" cy="4648199"/>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hasCustomPrompt="1"/>
          </p:nvPr>
        </p:nvSpPr>
        <p:spPr>
          <a:xfrm>
            <a:off x="5571744" y="1600201"/>
            <a:ext cx="4693920" cy="4648199"/>
          </a:xfrm>
        </p:spPr>
        <p:txBody>
          <a:bodyPr anchor="t"/>
          <a:lstStyle>
            <a:lvl1pPr eaLnBrk="1" latinLnBrk="0" hangingPunct="1">
              <a:defRPr sz="2800"/>
            </a:lvl1pPr>
            <a:lvl2pPr>
              <a:defRPr sz="2400"/>
            </a:lvl2pPr>
            <a:lvl3pPr>
              <a:defRPr sz="2000"/>
            </a:lvl3pPr>
            <a:lvl4pPr>
              <a:defRPr sz="1800"/>
            </a:lvl4pPr>
            <a:lvl5pPr>
              <a:defRPr sz="18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29/02/2020</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19943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5" name="Content Placeholder 4"/>
          <p:cNvSpPr>
            <a:spLocks noGrp="1"/>
          </p:cNvSpPr>
          <p:nvPr>
            <p:ph sz="quarter" idx="2" hasCustomPrompt="1"/>
          </p:nvPr>
        </p:nvSpPr>
        <p:spPr>
          <a:xfrm>
            <a:off x="609600"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Text Placeholder 2"/>
          <p:cNvSpPr>
            <a:spLocks noGrp="1"/>
          </p:cNvSpPr>
          <p:nvPr>
            <p:ph type="body" idx="1" hasCustomPrompt="1"/>
          </p:nvPr>
        </p:nvSpPr>
        <p:spPr>
          <a:xfrm>
            <a:off x="609600" y="5790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baseline="0">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5571744" y="1711840"/>
            <a:ext cx="4693920" cy="3967065"/>
          </a:xfrm>
        </p:spPr>
        <p:txBody>
          <a:bodyPr/>
          <a:lstStyle>
            <a:lvl1pPr eaLnBrk="1" latinLnBrk="0" hangingPunct="1">
              <a:defRPr sz="2400"/>
            </a:lvl1pPr>
            <a:lvl2pPr>
              <a:defRPr sz="2000"/>
            </a:lvl2pPr>
            <a:lvl3pPr>
              <a:defRPr sz="1800"/>
            </a:lvl3pPr>
            <a:lvl4pPr>
              <a:defRPr sz="1600"/>
            </a:lvl4pPr>
            <a:lvl5pPr>
              <a:defRPr sz="16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Text Placeholder 3"/>
          <p:cNvSpPr>
            <a:spLocks noGrp="1"/>
          </p:cNvSpPr>
          <p:nvPr>
            <p:ph type="body" sz="half" idx="3" hasCustomPrompt="1"/>
          </p:nvPr>
        </p:nvSpPr>
        <p:spPr>
          <a:xfrm>
            <a:off x="5571744" y="5790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eaLnBrk="1" latinLnBrk="0" hangingPunct="1">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609600" y="6375071"/>
            <a:ext cx="4876800" cy="228600"/>
          </a:xfrm>
        </p:spPr>
        <p:txBody>
          <a:bodyPr/>
          <a:lstStyle/>
          <a:p>
            <a:endParaRPr lang="en-US"/>
          </a:p>
        </p:txBody>
      </p:sp>
      <p:sp>
        <p:nvSpPr>
          <p:cNvPr id="7" name="Date Placeholder 6"/>
          <p:cNvSpPr>
            <a:spLocks noGrp="1"/>
          </p:cNvSpPr>
          <p:nvPr>
            <p:ph type="dt" sz="half" idx="10"/>
          </p:nvPr>
        </p:nvSpPr>
        <p:spPr>
          <a:xfrm>
            <a:off x="5661248" y="6375071"/>
            <a:ext cx="2669952" cy="226902"/>
          </a:xfrm>
        </p:spPr>
        <p:txBody>
          <a:bodyPr/>
          <a:lstStyle/>
          <a:p>
            <a:fld id="{7B621081-53EA-4545-A82E-F099CAD892AE}" type="datetimeFigureOut">
              <a:rPr lang="en-US" smtClean="0"/>
              <a:t>29/02/2020</a:t>
            </a:fld>
            <a:endParaRPr lang="en-US"/>
          </a:p>
        </p:txBody>
      </p:sp>
      <p:sp>
        <p:nvSpPr>
          <p:cNvPr id="9" name="Slide Number Placeholder 8"/>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429478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609600" y="6375071"/>
            <a:ext cx="4876800" cy="228600"/>
          </a:xfrm>
        </p:spPr>
        <p:txBody>
          <a:bodyPr/>
          <a:lstStyle/>
          <a:p>
            <a:endParaRPr lang="en-US"/>
          </a:p>
        </p:txBody>
      </p:sp>
      <p:sp>
        <p:nvSpPr>
          <p:cNvPr id="3" name="Date Placeholder 2"/>
          <p:cNvSpPr>
            <a:spLocks noGrp="1"/>
          </p:cNvSpPr>
          <p:nvPr>
            <p:ph type="dt" sz="half" idx="10"/>
          </p:nvPr>
        </p:nvSpPr>
        <p:spPr>
          <a:xfrm>
            <a:off x="5661248" y="6375071"/>
            <a:ext cx="2669952" cy="226902"/>
          </a:xfrm>
        </p:spPr>
        <p:txBody>
          <a:bodyPr/>
          <a:lstStyle/>
          <a:p>
            <a:fld id="{7B621081-53EA-4545-A82E-F099CAD892AE}" type="datetimeFigureOut">
              <a:rPr lang="en-US" smtClean="0"/>
              <a:t>29/02/2020</a:t>
            </a:fld>
            <a:endParaRPr lang="en-US"/>
          </a:p>
        </p:txBody>
      </p:sp>
      <p:sp>
        <p:nvSpPr>
          <p:cNvPr id="5" name="Slide Number Placeholder 4"/>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37933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375071"/>
            <a:ext cx="4876800" cy="228600"/>
          </a:xfrm>
        </p:spPr>
        <p:txBody>
          <a:bodyPr/>
          <a:lstStyle>
            <a:lvl1pPr>
              <a:defRPr>
                <a:solidFill>
                  <a:schemeClr val="tx2"/>
                </a:solidFill>
              </a:defRPr>
            </a:lvl1pPr>
            <a:extLst/>
          </a:lstStyle>
          <a:p>
            <a:endParaRPr lang="en-US"/>
          </a:p>
        </p:txBody>
      </p:sp>
      <p:sp>
        <p:nvSpPr>
          <p:cNvPr id="2" name="Date Placeholder 1"/>
          <p:cNvSpPr>
            <a:spLocks noGrp="1"/>
          </p:cNvSpPr>
          <p:nvPr>
            <p:ph type="dt" sz="half" idx="10"/>
          </p:nvPr>
        </p:nvSpPr>
        <p:spPr>
          <a:xfrm>
            <a:off x="5661248" y="6375071"/>
            <a:ext cx="2669952" cy="226902"/>
          </a:xfrm>
        </p:spPr>
        <p:txBody>
          <a:bodyPr/>
          <a:lstStyle>
            <a:lvl1pPr>
              <a:defRPr>
                <a:solidFill>
                  <a:schemeClr val="tx2"/>
                </a:solidFill>
              </a:defRPr>
            </a:lvl1pPr>
            <a:extLst/>
          </a:lstStyle>
          <a:p>
            <a:fld id="{7B621081-53EA-4545-A82E-F099CAD892AE}" type="datetimeFigureOut">
              <a:rPr lang="en-US" smtClean="0"/>
              <a:t>29/02/2020</a:t>
            </a:fld>
            <a:endParaRPr lang="en-US"/>
          </a:p>
        </p:txBody>
      </p:sp>
      <p:sp>
        <p:nvSpPr>
          <p:cNvPr id="4" name="Slide Number Placeholder 3"/>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30173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hasCustomPrompt="1"/>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800" b="1" baseline="0">
                <a:solidFill>
                  <a:schemeClr val="tx2"/>
                </a:solidFill>
              </a:defRPr>
            </a:lvl1pPr>
            <a:lvl2pPr>
              <a:buNone/>
              <a:defRPr sz="1200"/>
            </a:lvl2pPr>
            <a:lvl3pPr>
              <a:buNone/>
              <a:defRPr sz="1000"/>
            </a:lvl3pPr>
            <a:lvl4pPr>
              <a:buNone/>
              <a:defRPr sz="900"/>
            </a:lvl4pPr>
            <a:lvl5pPr>
              <a:buNone/>
              <a:defRPr sz="900"/>
            </a:lvl5pPr>
            <a:extLst/>
          </a:lstStyle>
          <a:p>
            <a:pPr lvl="0" eaLnBrk="1" latinLnBrk="0" hangingPunct="1"/>
            <a:r>
              <a:rPr kumimoji="0" lang="en-US" dirty="0"/>
              <a:t>Click to edit Master text styles</a:t>
            </a:r>
          </a:p>
        </p:txBody>
      </p:sp>
      <p:sp>
        <p:nvSpPr>
          <p:cNvPr id="4" name="Content Placeholder 3"/>
          <p:cNvSpPr>
            <a:spLocks noGrp="1"/>
          </p:cNvSpPr>
          <p:nvPr>
            <p:ph sz="half" idx="1" hasCustomPrompt="1"/>
          </p:nvPr>
        </p:nvSpPr>
        <p:spPr>
          <a:xfrm>
            <a:off x="609600" y="2133600"/>
            <a:ext cx="9652000" cy="4114800"/>
          </a:xfrm>
        </p:spPr>
        <p:txBody>
          <a:bodyPr/>
          <a:lstStyle>
            <a:lvl1pPr>
              <a:defRPr sz="3200" baseline="0"/>
            </a:lvl1pPr>
            <a:lvl2pPr>
              <a:defRPr sz="2800"/>
            </a:lvl2pPr>
            <a:lvl3pPr>
              <a:defRPr sz="2400"/>
            </a:lvl3pPr>
            <a:lvl4pPr>
              <a:defRPr sz="2000"/>
            </a:lvl4pPr>
            <a:lvl5pPr>
              <a:defRPr sz="2000"/>
            </a:lvl5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Footer Placeholder 5"/>
          <p:cNvSpPr>
            <a:spLocks noGrp="1"/>
          </p:cNvSpPr>
          <p:nvPr>
            <p:ph type="ftr" sz="quarter" idx="11"/>
          </p:nvPr>
        </p:nvSpPr>
        <p:spPr>
          <a:xfrm>
            <a:off x="609600" y="6374023"/>
            <a:ext cx="4876800" cy="228600"/>
          </a:xfrm>
        </p:spPr>
        <p:txBody>
          <a:bodyPr/>
          <a:lstStyle/>
          <a:p>
            <a:endParaRPr lang="en-US"/>
          </a:p>
        </p:txBody>
      </p:sp>
      <p:sp>
        <p:nvSpPr>
          <p:cNvPr id="5" name="Date Placeholder 4"/>
          <p:cNvSpPr>
            <a:spLocks noGrp="1"/>
          </p:cNvSpPr>
          <p:nvPr>
            <p:ph type="dt" sz="half" idx="10"/>
          </p:nvPr>
        </p:nvSpPr>
        <p:spPr>
          <a:xfrm>
            <a:off x="5661248" y="6374023"/>
            <a:ext cx="2669952" cy="226902"/>
          </a:xfrm>
        </p:spPr>
        <p:txBody>
          <a:bodyPr/>
          <a:lstStyle/>
          <a:p>
            <a:fld id="{7B621081-53EA-4545-A82E-F099CAD892AE}" type="datetimeFigureOut">
              <a:rPr lang="en-US" smtClean="0"/>
              <a:t>29/02/2020</a:t>
            </a:fld>
            <a:endParaRPr lang="en-US"/>
          </a:p>
        </p:txBody>
      </p:sp>
      <p:sp>
        <p:nvSpPr>
          <p:cNvPr id="7" name="Slide Number Placeholder 6"/>
          <p:cNvSpPr>
            <a:spLocks noGrp="1"/>
          </p:cNvSpPr>
          <p:nvPr>
            <p:ph type="sldNum" sz="quarter" idx="12"/>
          </p:nvPr>
        </p:nvSpPr>
        <p:spPr>
          <a:xfrm>
            <a:off x="8335264" y="6372325"/>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15152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10" name="Picture Placeholder 9" descr="An empty placeholder to add an image. Click on the placeholder and select the image that you wish to add"/>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
        <p:nvSpPr>
          <p:cNvPr id="4" name="Text Placeholder 3"/>
          <p:cNvSpPr>
            <a:spLocks noGrp="1"/>
          </p:cNvSpPr>
          <p:nvPr>
            <p:ph type="body" sz="half" idx="2" hasCustomPrompt="1"/>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dirty="0"/>
              <a:t>Click to edit Master text styles</a:t>
            </a:r>
          </a:p>
        </p:txBody>
      </p:sp>
      <p:sp>
        <p:nvSpPr>
          <p:cNvPr id="6" name="Footer Placeholder 5"/>
          <p:cNvSpPr>
            <a:spLocks noGrp="1"/>
          </p:cNvSpPr>
          <p:nvPr>
            <p:ph type="ftr" sz="quarter" idx="11"/>
          </p:nvPr>
        </p:nvSpPr>
        <p:spPr>
          <a:xfrm>
            <a:off x="609600" y="6375071"/>
            <a:ext cx="4876800" cy="228600"/>
          </a:xfrm>
        </p:spPr>
        <p:txBody>
          <a:bodyPr/>
          <a:lstStyle/>
          <a:p>
            <a:endParaRPr lang="en-US"/>
          </a:p>
        </p:txBody>
      </p:sp>
      <p:sp>
        <p:nvSpPr>
          <p:cNvPr id="5" name="Date Placeholder 4"/>
          <p:cNvSpPr>
            <a:spLocks noGrp="1"/>
          </p:cNvSpPr>
          <p:nvPr>
            <p:ph type="dt" sz="half" idx="10"/>
          </p:nvPr>
        </p:nvSpPr>
        <p:spPr>
          <a:xfrm>
            <a:off x="5661248" y="6375071"/>
            <a:ext cx="2669952" cy="226902"/>
          </a:xfrm>
        </p:spPr>
        <p:txBody>
          <a:bodyPr/>
          <a:lstStyle/>
          <a:p>
            <a:fld id="{7B621081-53EA-4545-A82E-F099CAD892AE}" type="datetimeFigureOut">
              <a:rPr lang="en-US" smtClean="0"/>
              <a:t>29/02/2020</a:t>
            </a:fld>
            <a:endParaRPr lang="en-US"/>
          </a:p>
        </p:txBody>
      </p:sp>
      <p:sp>
        <p:nvSpPr>
          <p:cNvPr id="7" name="Slide Number Placeholder 6"/>
          <p:cNvSpPr>
            <a:spLocks noGrp="1"/>
          </p:cNvSpPr>
          <p:nvPr>
            <p:ph type="sldNum" sz="quarter" idx="12"/>
          </p:nvPr>
        </p:nvSpPr>
        <p:spPr>
          <a:xfrm>
            <a:off x="8335264" y="6373373"/>
            <a:ext cx="784448" cy="228600"/>
          </a:xfrm>
        </p:spPr>
        <p:txBody>
          <a:bodyPr/>
          <a:lstStyle/>
          <a:p>
            <a:fld id="{40A5146F-7E80-4C81-B445-3940FBA44A78}" type="slidenum">
              <a:rPr lang="en-US" smtClean="0"/>
              <a:t>‹#›</a:t>
            </a:fld>
            <a:endParaRPr lang="en-US"/>
          </a:p>
        </p:txBody>
      </p:sp>
    </p:spTree>
    <p:extLst>
      <p:ext uri="{BB962C8B-B14F-4D97-AF65-F5344CB8AC3E}">
        <p14:creationId xmlns:p14="http://schemas.microsoft.com/office/powerpoint/2010/main" val="206462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3"/>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10528300" y="0"/>
            <a:ext cx="16637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smtClean="0"/>
              <a:t>Click to edit Master title style</a:t>
            </a:r>
            <a:endParaRPr kumimoji="0" lang="en-US" dirty="0"/>
          </a:p>
        </p:txBody>
      </p:sp>
      <p:sp>
        <p:nvSpPr>
          <p:cNvPr id="31" name="Text Placeholder 30"/>
          <p:cNvSpPr>
            <a:spLocks noGrp="1"/>
          </p:cNvSpPr>
          <p:nvPr>
            <p:ph type="body" idx="1"/>
          </p:nvPr>
        </p:nvSpPr>
        <p:spPr bwMode="hidden">
          <a:xfrm>
            <a:off x="609600" y="1609416"/>
            <a:ext cx="9652000" cy="463898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4" name="Footer Placeholder 3"/>
          <p:cNvSpPr>
            <a:spLocks noGrp="1"/>
          </p:cNvSpPr>
          <p:nvPr>
            <p:ph type="ftr" sz="quarter" idx="3"/>
          </p:nvPr>
        </p:nvSpPr>
        <p:spPr>
          <a:xfrm>
            <a:off x="609600" y="6375071"/>
            <a:ext cx="4876800" cy="228600"/>
          </a:xfrm>
          <a:prstGeom prst="rect">
            <a:avLst/>
          </a:prstGeom>
        </p:spPr>
        <p:txBody>
          <a:bodyPr vert="horz" tIns="0" bIns="0" anchor="b"/>
          <a:lstStyle>
            <a:lvl1pPr algn="r" eaLnBrk="1" latinLnBrk="0" hangingPunct="1">
              <a:defRPr kumimoji="0" sz="1100">
                <a:solidFill>
                  <a:schemeClr val="tx2"/>
                </a:solidFill>
              </a:defRPr>
            </a:lvl1pPr>
            <a:extLst/>
          </a:lstStyle>
          <a:p>
            <a:r>
              <a:rPr lang="en-US" dirty="0"/>
              <a:t>Add a footer</a:t>
            </a:r>
          </a:p>
        </p:txBody>
      </p:sp>
      <p:sp>
        <p:nvSpPr>
          <p:cNvPr id="27" name="Date Placeholder 26"/>
          <p:cNvSpPr>
            <a:spLocks noGrp="1"/>
          </p:cNvSpPr>
          <p:nvPr>
            <p:ph type="dt" sz="half" idx="2"/>
          </p:nvPr>
        </p:nvSpPr>
        <p:spPr>
          <a:xfrm>
            <a:off x="5661248" y="6375071"/>
            <a:ext cx="2669952" cy="226902"/>
          </a:xfrm>
          <a:prstGeom prst="rect">
            <a:avLst/>
          </a:prstGeom>
        </p:spPr>
        <p:txBody>
          <a:bodyPr vert="horz" tIns="0" bIns="0" anchor="b"/>
          <a:lstStyle>
            <a:lvl1pPr algn="l" eaLnBrk="1" latinLnBrk="0" hangingPunct="1">
              <a:defRPr kumimoji="0" sz="1100">
                <a:solidFill>
                  <a:schemeClr val="tx2"/>
                </a:solidFill>
              </a:defRPr>
            </a:lvl1pPr>
            <a:extLst/>
          </a:lstStyle>
          <a:p>
            <a:fld id="{9DA0E755-25FD-455B-A5F4-B0DE86D4B5E2}" type="datetime1">
              <a:rPr lang="en-US" smtClean="0"/>
              <a:pPr/>
              <a:t>29/02/2020</a:t>
            </a:fld>
            <a:endParaRPr lang="en-US" dirty="0"/>
          </a:p>
        </p:txBody>
      </p:sp>
      <p:sp>
        <p:nvSpPr>
          <p:cNvPr id="16" name="Slide Number Placeholder 15"/>
          <p:cNvSpPr>
            <a:spLocks noGrp="1"/>
          </p:cNvSpPr>
          <p:nvPr>
            <p:ph type="sldNum" sz="quarter" idx="4"/>
          </p:nvPr>
        </p:nvSpPr>
        <p:spPr>
          <a:xfrm>
            <a:off x="8335264" y="6373373"/>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40A5146F-7E80-4C81-B445-3940FBA44A78}" type="slidenum">
              <a:rPr lang="en-US" smtClean="0"/>
              <a:t>‹#›</a:t>
            </a:fld>
            <a:endParaRPr lang="en-US"/>
          </a:p>
        </p:txBody>
      </p:sp>
    </p:spTree>
    <p:extLst>
      <p:ext uri="{BB962C8B-B14F-4D97-AF65-F5344CB8AC3E}">
        <p14:creationId xmlns:p14="http://schemas.microsoft.com/office/powerpoint/2010/main" val="2000633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3800" b="1" kern="1200" cap="all" baseline="0">
          <a:ln w="500">
            <a:solidFill>
              <a:schemeClr val="tx2">
                <a:lumMod val="50000"/>
              </a:schemeClr>
            </a:solidFill>
          </a:ln>
          <a:gradFill>
            <a:gsLst>
              <a:gs pos="0">
                <a:schemeClr val="accent4">
                  <a:tint val="13000"/>
                </a:schemeClr>
              </a:gs>
              <a:gs pos="10000">
                <a:schemeClr val="accent4">
                  <a:tint val="20000"/>
                </a:schemeClr>
              </a:gs>
              <a:gs pos="49000">
                <a:schemeClr val="accent4">
                  <a:tint val="70000"/>
                </a:schemeClr>
              </a:gs>
              <a:gs pos="50000">
                <a:schemeClr val="accent4"/>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extLst mod="1">
    <p:ext uri="{27BBF7A9-308A-43DC-89C8-2F10F3537804}">
      <p15:sldGuideLst xmlns:p15="http://schemas.microsoft.com/office/powerpoint/2012/main">
        <p15:guide id="0" orient="horz" pos="2160">
          <p15:clr>
            <a:srgbClr val="F26B43"/>
          </p15:clr>
        </p15:guide>
        <p15:guide id="1" pos="3840">
          <p15:clr>
            <a:srgbClr val="F26B43"/>
          </p15:clr>
        </p15:guide>
        <p15:guide id="2" pos="384">
          <p15:clr>
            <a:srgbClr val="F26B43"/>
          </p15:clr>
        </p15:guide>
        <p15:guide id="3" pos="6456">
          <p15:clr>
            <a:srgbClr val="F26B43"/>
          </p15:clr>
        </p15:guide>
        <p15:guide id="4" pos="1200">
          <p15:clr>
            <a:srgbClr val="F26B43"/>
          </p15:clr>
        </p15:guide>
        <p15:guide id="5" orient="horz" pos="4008">
          <p15:clr>
            <a:srgbClr val="F26B43"/>
          </p15:clr>
        </p15:guide>
        <p15:guide id="6" orient="horz" pos="39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evblogs.microsoft.com/xamarin/binding-ios-swift-libraries/" TargetMode="External"/><Relationship Id="rId2" Type="http://schemas.openxmlformats.org/officeDocument/2006/relationships/hyperlink" Target="https://adtmag.com/articles/2018/10/10/october-tiobe-index.aspx"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Visual_Basic_for_Applications" TargetMode="External"/><Relationship Id="rId2" Type="http://schemas.openxmlformats.org/officeDocument/2006/relationships/hyperlink" Target="http://rubberduckvba.com/" TargetMode="External"/><Relationship Id="rId1" Type="http://schemas.openxmlformats.org/officeDocument/2006/relationships/slideLayout" Target="../slideLayouts/slideLayout1.xml"/><Relationship Id="rId4" Type="http://schemas.openxmlformats.org/officeDocument/2006/relationships/hyperlink" Target="https://docs.microsoft.com/en-us/office/vba/library-reference/concepts/getting-started-with-vba-in-offic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hanselman.com/blog/HundredsOfPracticalASPNETCoreSamplesToLearnTheFundamentals.aspx" TargetMode="External"/><Relationship Id="rId2" Type="http://schemas.openxmlformats.org/officeDocument/2006/relationships/hyperlink" Target="https://github.com/dodyg/practical-aspnetcor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en-us/services/azure-spher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crosoft/microsoft.unity.analyzers" TargetMode="External"/><Relationship Id="rId2" Type="http://schemas.openxmlformats.org/officeDocument/2006/relationships/hyperlink" Target="https://docs.microsoft.com/en-us/visualstudio/cross-platform/visual-studio-tools-for-unity"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docs.microsoft.com/en-us/azure/devops/organizations/settings/azure-devops-auditing?view=azure-devops" TargetMode="External"/><Relationship Id="rId3" Type="http://schemas.openxmlformats.org/officeDocument/2006/relationships/hyperlink" Target="https://dev.azure.com/mseng/AzureDevOpsRoadmap/_workitems/edit/1614171" TargetMode="External"/><Relationship Id="rId7" Type="http://schemas.openxmlformats.org/officeDocument/2006/relationships/hyperlink" Target="https://dev.azure.com/mseng/AzureDevOpsRoadmap/_workitems/edit/1638004" TargetMode="External"/><Relationship Id="rId2" Type="http://schemas.openxmlformats.org/officeDocument/2006/relationships/hyperlink" Target="https://dev.azure.com/mseng/AzureDevOpsRoadmap/_workitems/edit/1666199" TargetMode="External"/><Relationship Id="rId1" Type="http://schemas.openxmlformats.org/officeDocument/2006/relationships/slideLayout" Target="../slideLayouts/slideLayout1.xml"/><Relationship Id="rId6" Type="http://schemas.openxmlformats.org/officeDocument/2006/relationships/hyperlink" Target="https://dev.azure.com/mseng/AzureDevOpsRoadmap/_workitems/edit/1570285" TargetMode="External"/><Relationship Id="rId5" Type="http://schemas.openxmlformats.org/officeDocument/2006/relationships/hyperlink" Target="https://dev.azure.com/mseng/AzureDevOpsRoadmap/_workitems/edit/1454026" TargetMode="External"/><Relationship Id="rId4" Type="http://schemas.openxmlformats.org/officeDocument/2006/relationships/hyperlink" Target="https://dev.azure.com/mseng/AzureDevOpsRoadmap/_workitems/edit/1505234" TargetMode="External"/><Relationship Id="rId9" Type="http://schemas.openxmlformats.org/officeDocument/2006/relationships/hyperlink" Target="https://dev.azure.com/mseng/AzureDevOpsRoadmap/_workitems/edit/156578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evblogs.microsoft.com/xamarin/binding-ios-swift-libraries/" TargetMode="External"/><Relationship Id="rId2" Type="http://schemas.openxmlformats.org/officeDocument/2006/relationships/hyperlink" Target="https://adtmag.com/articles/2018/10/10/october-tiobe-index.aspx"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503" y="533400"/>
            <a:ext cx="9378854" cy="1709468"/>
          </a:xfrm>
        </p:spPr>
        <p:txBody>
          <a:bodyPr/>
          <a:lstStyle/>
          <a:p>
            <a:pPr algn="ctr"/>
            <a:r>
              <a:rPr lang="en-US" dirty="0" err="1"/>
              <a:t>Xamarin</a:t>
            </a:r>
            <a:r>
              <a:rPr lang="en-US" dirty="0"/>
              <a:t> Nods to Swift for iOS Development</a:t>
            </a:r>
          </a:p>
        </p:txBody>
      </p:sp>
      <p:sp>
        <p:nvSpPr>
          <p:cNvPr id="3" name="Subtitle 2"/>
          <p:cNvSpPr>
            <a:spLocks noGrp="1"/>
          </p:cNvSpPr>
          <p:nvPr>
            <p:ph type="subTitle" idx="1"/>
          </p:nvPr>
        </p:nvSpPr>
        <p:spPr>
          <a:xfrm>
            <a:off x="1896211" y="2458529"/>
            <a:ext cx="9396082" cy="3588588"/>
          </a:xfrm>
        </p:spPr>
        <p:txBody>
          <a:bodyPr>
            <a:normAutofit/>
          </a:bodyPr>
          <a:lstStyle/>
          <a:p>
            <a:pPr algn="l"/>
            <a:r>
              <a:rPr lang="en-US" dirty="0"/>
              <a:t>Swift </a:t>
            </a:r>
            <a:r>
              <a:rPr lang="en-US" b="1" dirty="0">
                <a:hlinkClick r:id="rId2"/>
              </a:rPr>
              <a:t>exploded</a:t>
            </a:r>
            <a:r>
              <a:rPr lang="en-US" dirty="0"/>
              <a:t> in the iOS development community after Apple picked it to replace the aging Objective-C, and now rival Microsoft is nodding to that popularity by providing guidance to bind iOS Swift libraries when working with its cross-platform mobile dev framework, </a:t>
            </a:r>
            <a:r>
              <a:rPr lang="en-US" dirty="0" err="1"/>
              <a:t>Xamarin</a:t>
            </a:r>
            <a:r>
              <a:rPr lang="en-US" dirty="0" smtClean="0"/>
              <a:t>.</a:t>
            </a:r>
          </a:p>
          <a:p>
            <a:pPr algn="l"/>
            <a:endParaRPr lang="en-US" dirty="0"/>
          </a:p>
          <a:p>
            <a:pPr algn="l"/>
            <a:r>
              <a:rPr lang="en-US" dirty="0"/>
              <a:t>"The ability to reuse components built with Swift has become increasingly important to </a:t>
            </a:r>
            <a:r>
              <a:rPr lang="en-US" dirty="0" err="1"/>
              <a:t>Xamarin</a:t>
            </a:r>
            <a:r>
              <a:rPr lang="en-US" dirty="0"/>
              <a:t> developers as their popularity amongst developers continues to grow," Microsoft said in a Feb. 28 blog </a:t>
            </a:r>
            <a:r>
              <a:rPr lang="en-US" b="1" dirty="0">
                <a:hlinkClick r:id="rId3"/>
              </a:rPr>
              <a:t>post</a:t>
            </a:r>
            <a:r>
              <a:rPr lang="en-US" dirty="0"/>
              <a:t>.</a:t>
            </a:r>
          </a:p>
        </p:txBody>
      </p:sp>
    </p:spTree>
    <p:extLst>
      <p:ext uri="{BB962C8B-B14F-4D97-AF65-F5344CB8AC3E}">
        <p14:creationId xmlns:p14="http://schemas.microsoft.com/office/powerpoint/2010/main" val="105068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503" y="533400"/>
            <a:ext cx="9378854" cy="1709468"/>
          </a:xfrm>
        </p:spPr>
        <p:txBody>
          <a:bodyPr/>
          <a:lstStyle/>
          <a:p>
            <a:r>
              <a:rPr lang="en-US" dirty="0"/>
              <a:t>Visual Basic Resurgence? Project Seeks to 'Bring the VBE into This Century!'</a:t>
            </a:r>
          </a:p>
        </p:txBody>
      </p:sp>
      <p:sp>
        <p:nvSpPr>
          <p:cNvPr id="3" name="Subtitle 2"/>
          <p:cNvSpPr>
            <a:spLocks noGrp="1"/>
          </p:cNvSpPr>
          <p:nvPr>
            <p:ph type="subTitle" idx="1"/>
          </p:nvPr>
        </p:nvSpPr>
        <p:spPr>
          <a:xfrm>
            <a:off x="1896211" y="2458529"/>
            <a:ext cx="9396082" cy="3588588"/>
          </a:xfrm>
        </p:spPr>
        <p:txBody>
          <a:bodyPr>
            <a:normAutofit/>
          </a:bodyPr>
          <a:lstStyle/>
          <a:p>
            <a:r>
              <a:rPr lang="en-US" dirty="0"/>
              <a:t>This week saw a couple of improvements to </a:t>
            </a:r>
            <a:r>
              <a:rPr lang="en-US" b="1" dirty="0" err="1">
                <a:hlinkClick r:id="rId2"/>
              </a:rPr>
              <a:t>Rubberduck</a:t>
            </a:r>
            <a:r>
              <a:rPr lang="en-US" dirty="0"/>
              <a:t>, a project to upgrade the Visual Basic Editor (VBE) and "Bring the VBE into this century!"</a:t>
            </a:r>
          </a:p>
          <a:p>
            <a:r>
              <a:rPr lang="en-US" b="1" dirty="0">
                <a:hlinkClick r:id="rId3"/>
              </a:rPr>
              <a:t>VBA</a:t>
            </a:r>
            <a:r>
              <a:rPr lang="en-US" dirty="0"/>
              <a:t> is based on the now-deprecated "classic" Visual Basic 6 and is </a:t>
            </a:r>
            <a:r>
              <a:rPr lang="en-US" b="1" dirty="0">
                <a:hlinkClick r:id="rId4"/>
              </a:rPr>
              <a:t>associated with Microsoft Office applications</a:t>
            </a:r>
            <a:r>
              <a:rPr lang="en-US" dirty="0"/>
              <a:t>, particularly Excel, where the VBE is a fundamental tool for scripting, automation and much more.</a:t>
            </a:r>
          </a:p>
        </p:txBody>
      </p:sp>
    </p:spTree>
    <p:extLst>
      <p:ext uri="{BB962C8B-B14F-4D97-AF65-F5344CB8AC3E}">
        <p14:creationId xmlns:p14="http://schemas.microsoft.com/office/powerpoint/2010/main" val="105104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503" y="533400"/>
            <a:ext cx="9378854" cy="1709468"/>
          </a:xfrm>
        </p:spPr>
        <p:txBody>
          <a:bodyPr/>
          <a:lstStyle/>
          <a:p>
            <a:r>
              <a:rPr lang="en-US" dirty="0"/>
              <a:t>GitHub Project Provides 300-Plus Samples of ASP.NET Core/</a:t>
            </a:r>
            <a:r>
              <a:rPr lang="en-US" dirty="0" err="1"/>
              <a:t>Blazor</a:t>
            </a:r>
            <a:r>
              <a:rPr lang="en-US" dirty="0"/>
              <a:t> Fundamentals</a:t>
            </a:r>
          </a:p>
        </p:txBody>
      </p:sp>
      <p:sp>
        <p:nvSpPr>
          <p:cNvPr id="3" name="Subtitle 2"/>
          <p:cNvSpPr>
            <a:spLocks noGrp="1"/>
          </p:cNvSpPr>
          <p:nvPr>
            <p:ph type="subTitle" idx="1"/>
          </p:nvPr>
        </p:nvSpPr>
        <p:spPr>
          <a:xfrm>
            <a:off x="1896211" y="2458529"/>
            <a:ext cx="9396082" cy="3588588"/>
          </a:xfrm>
        </p:spPr>
        <p:txBody>
          <a:bodyPr>
            <a:normAutofit/>
          </a:bodyPr>
          <a:lstStyle/>
          <a:p>
            <a:r>
              <a:rPr lang="en-US" dirty="0"/>
              <a:t>The </a:t>
            </a:r>
            <a:r>
              <a:rPr lang="en-US" b="1" dirty="0" err="1">
                <a:hlinkClick r:id="rId2"/>
              </a:rPr>
              <a:t>dodyg</a:t>
            </a:r>
            <a:r>
              <a:rPr lang="en-US" b="1" dirty="0">
                <a:hlinkClick r:id="rId2"/>
              </a:rPr>
              <a:t>/practical-</a:t>
            </a:r>
            <a:r>
              <a:rPr lang="en-US" b="1" dirty="0" err="1">
                <a:hlinkClick r:id="rId2"/>
              </a:rPr>
              <a:t>aspnetcore</a:t>
            </a:r>
            <a:r>
              <a:rPr lang="en-US" dirty="0"/>
              <a:t> project comes from </a:t>
            </a:r>
            <a:r>
              <a:rPr lang="en-US" dirty="0" err="1"/>
              <a:t>Dody</a:t>
            </a:r>
            <a:r>
              <a:rPr lang="en-US" dirty="0"/>
              <a:t> </a:t>
            </a:r>
            <a:r>
              <a:rPr lang="en-US" dirty="0" err="1"/>
              <a:t>Gunawinata</a:t>
            </a:r>
            <a:r>
              <a:rPr lang="en-US" dirty="0"/>
              <a:t>, with the title "306 samples for ASP.NET Core 2.1, 2.2, 3.0 and 3.1 fundamentals."</a:t>
            </a:r>
          </a:p>
          <a:p>
            <a:r>
              <a:rPr lang="en-US" dirty="0"/>
              <a:t>The project got a boost when Microsoft's Scott </a:t>
            </a:r>
            <a:r>
              <a:rPr lang="en-US" dirty="0" err="1"/>
              <a:t>Hanselman</a:t>
            </a:r>
            <a:r>
              <a:rPr lang="en-US" dirty="0"/>
              <a:t> highlighted it in a blog post earlier this month.</a:t>
            </a:r>
          </a:p>
          <a:p>
            <a:r>
              <a:rPr lang="en-US" dirty="0"/>
              <a:t>"</a:t>
            </a:r>
            <a:r>
              <a:rPr lang="en-US" i="1" dirty="0"/>
              <a:t>He has lots of small compartmentalized samples that show you everything from Hello World (with increasingly complex and interesting bits layered on top) to lower level samples around </a:t>
            </a:r>
            <a:r>
              <a:rPr lang="en-US" i="1" dirty="0" err="1"/>
              <a:t>WebSockets</a:t>
            </a:r>
            <a:r>
              <a:rPr lang="en-US" i="1" dirty="0"/>
              <a:t> and building URIs</a:t>
            </a:r>
            <a:r>
              <a:rPr lang="en-US" dirty="0"/>
              <a:t>," </a:t>
            </a:r>
            <a:r>
              <a:rPr lang="en-US" dirty="0" err="1"/>
              <a:t>Hanselman</a:t>
            </a:r>
            <a:r>
              <a:rPr lang="en-US" dirty="0"/>
              <a:t> </a:t>
            </a:r>
            <a:r>
              <a:rPr lang="en-US" b="1" dirty="0">
                <a:hlinkClick r:id="rId3"/>
              </a:rPr>
              <a:t>said</a:t>
            </a:r>
            <a:r>
              <a:rPr lang="en-US" dirty="0"/>
              <a:t> of the project.</a:t>
            </a:r>
          </a:p>
        </p:txBody>
      </p:sp>
    </p:spTree>
    <p:extLst>
      <p:ext uri="{BB962C8B-B14F-4D97-AF65-F5344CB8AC3E}">
        <p14:creationId xmlns:p14="http://schemas.microsoft.com/office/powerpoint/2010/main" val="31747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503" y="533400"/>
            <a:ext cx="9378854" cy="1709468"/>
          </a:xfrm>
        </p:spPr>
        <p:txBody>
          <a:bodyPr/>
          <a:lstStyle/>
          <a:p>
            <a:r>
              <a:rPr lang="en-US" dirty="0"/>
              <a:t>Microsoft Ships Azure Sphere for Securing </a:t>
            </a:r>
            <a:r>
              <a:rPr lang="en-US" dirty="0" err="1"/>
              <a:t>IoT</a:t>
            </a:r>
            <a:r>
              <a:rPr lang="en-US" dirty="0"/>
              <a:t> Devices</a:t>
            </a:r>
          </a:p>
        </p:txBody>
      </p:sp>
      <p:sp>
        <p:nvSpPr>
          <p:cNvPr id="3" name="Subtitle 2"/>
          <p:cNvSpPr>
            <a:spLocks noGrp="1"/>
          </p:cNvSpPr>
          <p:nvPr>
            <p:ph type="subTitle" idx="1"/>
          </p:nvPr>
        </p:nvSpPr>
        <p:spPr>
          <a:xfrm>
            <a:off x="1896211" y="2458529"/>
            <a:ext cx="9396082" cy="3588588"/>
          </a:xfrm>
        </p:spPr>
        <p:txBody>
          <a:bodyPr>
            <a:normAutofit/>
          </a:bodyPr>
          <a:lstStyle/>
          <a:p>
            <a:pPr algn="l"/>
            <a:r>
              <a:rPr lang="en-US" dirty="0"/>
              <a:t>Microsoft shipped Azure Sphere, an integrated solution for securing Internet of Things (</a:t>
            </a:r>
            <a:r>
              <a:rPr lang="en-US" dirty="0" err="1"/>
              <a:t>IoT</a:t>
            </a:r>
            <a:r>
              <a:rPr lang="en-US" dirty="0"/>
              <a:t>) devices and equipment.</a:t>
            </a:r>
          </a:p>
          <a:p>
            <a:pPr algn="l"/>
            <a:r>
              <a:rPr lang="en-US" dirty="0"/>
              <a:t>The company this week announced the general availability of </a:t>
            </a:r>
            <a:r>
              <a:rPr lang="en-US" b="1" dirty="0">
                <a:hlinkClick r:id="rId2"/>
              </a:rPr>
              <a:t>Azure Sphere</a:t>
            </a:r>
            <a:r>
              <a:rPr lang="en-US" dirty="0"/>
              <a:t>, which was introduced almost two years ago with the promise of securing the billions of devices on the </a:t>
            </a:r>
            <a:r>
              <a:rPr lang="en-US" dirty="0" err="1"/>
              <a:t>IoT</a:t>
            </a:r>
            <a:r>
              <a:rPr lang="en-US" dirty="0"/>
              <a:t> -- from device hardware to software to cloud -- with Microsoft playing a central role.</a:t>
            </a:r>
          </a:p>
        </p:txBody>
      </p:sp>
    </p:spTree>
    <p:extLst>
      <p:ext uri="{BB962C8B-B14F-4D97-AF65-F5344CB8AC3E}">
        <p14:creationId xmlns:p14="http://schemas.microsoft.com/office/powerpoint/2010/main" val="68866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503" y="533400"/>
            <a:ext cx="9378854" cy="1709468"/>
          </a:xfrm>
        </p:spPr>
        <p:txBody>
          <a:bodyPr/>
          <a:lstStyle/>
          <a:p>
            <a:pPr algn="ctr"/>
            <a:r>
              <a:rPr lang="en-US" dirty="0"/>
              <a:t>Microsoft Open Sources Unity Analyzers</a:t>
            </a:r>
          </a:p>
        </p:txBody>
      </p:sp>
      <p:sp>
        <p:nvSpPr>
          <p:cNvPr id="3" name="Subtitle 2"/>
          <p:cNvSpPr>
            <a:spLocks noGrp="1"/>
          </p:cNvSpPr>
          <p:nvPr>
            <p:ph type="subTitle" idx="1"/>
          </p:nvPr>
        </p:nvSpPr>
        <p:spPr>
          <a:xfrm>
            <a:off x="1896211" y="2458529"/>
            <a:ext cx="9396082" cy="3588588"/>
          </a:xfrm>
        </p:spPr>
        <p:txBody>
          <a:bodyPr>
            <a:normAutofit fontScale="92500" lnSpcReduction="20000"/>
          </a:bodyPr>
          <a:lstStyle/>
          <a:p>
            <a:pPr algn="l"/>
            <a:r>
              <a:rPr lang="en-US" dirty="0"/>
              <a:t>Microsoft has open sourced homegrown analyzers that the Visual Studio Tools for Unity team developed to enhance gaming development in Visual Studio.</a:t>
            </a:r>
          </a:p>
          <a:p>
            <a:pPr algn="l"/>
            <a:r>
              <a:rPr lang="en-US" dirty="0"/>
              <a:t>Visual Studio comes with a Unity download because ever since Unity 2018.1 shipped, Visual Studio is the default C# script editor for Unity. While Unity comes with its own editor for creating game worlds, for example, it isn't used for writing code, so </a:t>
            </a:r>
            <a:r>
              <a:rPr lang="en-US" b="1" dirty="0">
                <a:hlinkClick r:id="rId2"/>
              </a:rPr>
              <a:t>Visual Studio Tools for Unity</a:t>
            </a:r>
            <a:r>
              <a:rPr lang="en-US" dirty="0"/>
              <a:t> helps coders use the IDE to develop cross-platform games and apps</a:t>
            </a:r>
            <a:r>
              <a:rPr lang="en-US" dirty="0" smtClean="0"/>
              <a:t>.</a:t>
            </a:r>
          </a:p>
          <a:p>
            <a:pPr algn="l"/>
            <a:endParaRPr lang="en-US" dirty="0"/>
          </a:p>
          <a:p>
            <a:pPr algn="l"/>
            <a:r>
              <a:rPr lang="en-US" dirty="0"/>
              <a:t>Earlier this month, Microsoft announced that its homebuilt analyzers are open source, available on </a:t>
            </a:r>
            <a:r>
              <a:rPr lang="en-US" b="1" dirty="0">
                <a:hlinkClick r:id="rId3"/>
              </a:rPr>
              <a:t>GitHub</a:t>
            </a:r>
            <a:r>
              <a:rPr lang="en-US" dirty="0"/>
              <a:t>, where the project is described as providing "Visual Studio with a better understanding of Unity projects by adding Unity-specific diagnostics or by removing general C# diagnostics that do not apply to Unity projects."</a:t>
            </a:r>
          </a:p>
        </p:txBody>
      </p:sp>
    </p:spTree>
    <p:extLst>
      <p:ext uri="{BB962C8B-B14F-4D97-AF65-F5344CB8AC3E}">
        <p14:creationId xmlns:p14="http://schemas.microsoft.com/office/powerpoint/2010/main" val="412973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6211" y="309113"/>
            <a:ext cx="9378854" cy="1709468"/>
          </a:xfrm>
        </p:spPr>
        <p:txBody>
          <a:bodyPr/>
          <a:lstStyle/>
          <a:p>
            <a:pPr algn="ctr"/>
            <a:r>
              <a:rPr lang="en-US" dirty="0"/>
              <a:t>What's Coming Up for Azure DevOps Boards, Repos, Pipelines and More</a:t>
            </a:r>
          </a:p>
        </p:txBody>
      </p:sp>
      <p:sp>
        <p:nvSpPr>
          <p:cNvPr id="3" name="Subtitle 2"/>
          <p:cNvSpPr>
            <a:spLocks noGrp="1"/>
          </p:cNvSpPr>
          <p:nvPr>
            <p:ph type="subTitle" idx="1"/>
          </p:nvPr>
        </p:nvSpPr>
        <p:spPr>
          <a:xfrm>
            <a:off x="1896211" y="2458529"/>
            <a:ext cx="9396082" cy="3588588"/>
          </a:xfrm>
        </p:spPr>
        <p:txBody>
          <a:bodyPr>
            <a:normAutofit fontScale="92500" lnSpcReduction="20000"/>
          </a:bodyPr>
          <a:lstStyle/>
          <a:p>
            <a:pPr algn="l"/>
            <a:r>
              <a:rPr lang="en-US" b="1" dirty="0"/>
              <a:t>Azure </a:t>
            </a:r>
            <a:r>
              <a:rPr lang="en-US" b="1" dirty="0" smtClean="0"/>
              <a:t>Boards: </a:t>
            </a:r>
            <a:r>
              <a:rPr lang="en-US" b="1" dirty="0" smtClean="0">
                <a:hlinkClick r:id="rId2"/>
              </a:rPr>
              <a:t>More </a:t>
            </a:r>
            <a:r>
              <a:rPr lang="en-US" b="1" dirty="0">
                <a:hlinkClick r:id="rId2"/>
              </a:rPr>
              <a:t>actionable error experience for Required </a:t>
            </a:r>
            <a:r>
              <a:rPr lang="en-US" b="1" dirty="0" smtClean="0">
                <a:hlinkClick r:id="rId2"/>
              </a:rPr>
              <a:t>fields</a:t>
            </a:r>
            <a:endParaRPr lang="en-US" b="1" dirty="0" smtClean="0"/>
          </a:p>
          <a:p>
            <a:pPr algn="l"/>
            <a:r>
              <a:rPr lang="en-US" b="1" dirty="0"/>
              <a:t>Azure </a:t>
            </a:r>
            <a:r>
              <a:rPr lang="en-US" b="1" dirty="0" err="1" smtClean="0"/>
              <a:t>Repos:</a:t>
            </a:r>
            <a:r>
              <a:rPr lang="en-US" b="1" dirty="0" err="1">
                <a:hlinkClick r:id="rId3"/>
              </a:rPr>
              <a:t>Upgraded</a:t>
            </a:r>
            <a:r>
              <a:rPr lang="en-US" b="1" dirty="0">
                <a:hlinkClick r:id="rId3"/>
              </a:rPr>
              <a:t> pull request web </a:t>
            </a:r>
            <a:r>
              <a:rPr lang="en-US" b="1" dirty="0" smtClean="0">
                <a:hlinkClick r:id="rId3"/>
              </a:rPr>
              <a:t>experience</a:t>
            </a:r>
            <a:endParaRPr lang="en-US" b="1" dirty="0" smtClean="0"/>
          </a:p>
          <a:p>
            <a:pPr algn="l"/>
            <a:r>
              <a:rPr lang="en-US" b="1" dirty="0"/>
              <a:t>Azure Pipelines</a:t>
            </a:r>
            <a:r>
              <a:rPr lang="en-US" b="1" dirty="0" smtClean="0"/>
              <a:t>:</a:t>
            </a:r>
            <a:r>
              <a:rPr lang="en-US" dirty="0"/>
              <a:t> </a:t>
            </a:r>
            <a:r>
              <a:rPr lang="en-US" b="1" dirty="0">
                <a:hlinkClick r:id="rId4"/>
              </a:rPr>
              <a:t>Runtime parameters and pipeline variables</a:t>
            </a:r>
            <a:r>
              <a:rPr lang="en-US" dirty="0"/>
              <a:t> </a:t>
            </a:r>
            <a:r>
              <a:rPr lang="en-US" dirty="0" smtClean="0"/>
              <a:t>, </a:t>
            </a:r>
            <a:r>
              <a:rPr lang="en-US" b="1" dirty="0">
                <a:hlinkClick r:id="rId5"/>
              </a:rPr>
              <a:t>Multi-repository support for YAML </a:t>
            </a:r>
            <a:r>
              <a:rPr lang="en-US" b="1" dirty="0" smtClean="0">
                <a:hlinkClick r:id="rId5"/>
              </a:rPr>
              <a:t>pipelines</a:t>
            </a:r>
            <a:r>
              <a:rPr lang="en-US" b="1" dirty="0" smtClean="0"/>
              <a:t>, </a:t>
            </a:r>
            <a:r>
              <a:rPr lang="en-US" b="1" dirty="0">
                <a:hlinkClick r:id="rId6"/>
              </a:rPr>
              <a:t>Automated checks between </a:t>
            </a:r>
            <a:r>
              <a:rPr lang="en-US" b="1" dirty="0" smtClean="0">
                <a:hlinkClick r:id="rId6"/>
              </a:rPr>
              <a:t>stages</a:t>
            </a:r>
            <a:endParaRPr lang="en-US" b="1" dirty="0" smtClean="0"/>
          </a:p>
          <a:p>
            <a:pPr algn="l"/>
            <a:r>
              <a:rPr lang="en-US" b="1" dirty="0"/>
              <a:t>Reporting:</a:t>
            </a:r>
            <a:r>
              <a:rPr lang="en-US" dirty="0"/>
              <a:t> </a:t>
            </a:r>
            <a:r>
              <a:rPr lang="en-US" b="1" dirty="0">
                <a:hlinkClick r:id="rId7"/>
              </a:rPr>
              <a:t>Copy </a:t>
            </a:r>
            <a:r>
              <a:rPr lang="en-US" b="1" dirty="0" smtClean="0">
                <a:hlinkClick r:id="rId7"/>
              </a:rPr>
              <a:t>Dashboard</a:t>
            </a:r>
            <a:endParaRPr lang="en-US" b="1" dirty="0" smtClean="0"/>
          </a:p>
          <a:p>
            <a:pPr algn="l"/>
            <a:r>
              <a:rPr lang="en-US" b="1" dirty="0"/>
              <a:t>Administration</a:t>
            </a:r>
            <a:r>
              <a:rPr lang="en-US" b="1" dirty="0" smtClean="0"/>
              <a:t>: </a:t>
            </a:r>
            <a:r>
              <a:rPr lang="en-US" dirty="0" smtClean="0"/>
              <a:t>"</a:t>
            </a:r>
            <a:r>
              <a:rPr lang="en-US" dirty="0"/>
              <a:t>Azure DevOps Auditing is now in public preview! You can learn more about it </a:t>
            </a:r>
            <a:r>
              <a:rPr lang="en-US" b="1" dirty="0">
                <a:hlinkClick r:id="rId8"/>
              </a:rPr>
              <a:t>here</a:t>
            </a:r>
            <a:r>
              <a:rPr lang="en-US" dirty="0"/>
              <a:t>. In this quarter we'll be working on a streaming feature which will let you send your logs to first- and third-party Security Incident and Event Management (SIEM) tools. The use of these tools along with auditing will give you transparency into your workforce and allow for anomaly detection, trend visualization, and more." See more about the </a:t>
            </a:r>
            <a:r>
              <a:rPr lang="en-US" b="1" dirty="0">
                <a:hlinkClick r:id="rId9"/>
              </a:rPr>
              <a:t>Streaming for Azure DevOps Auditing</a:t>
            </a:r>
            <a:r>
              <a:rPr lang="en-US" dirty="0"/>
              <a:t> item.</a:t>
            </a:r>
          </a:p>
        </p:txBody>
      </p:sp>
    </p:spTree>
    <p:extLst>
      <p:ext uri="{BB962C8B-B14F-4D97-AF65-F5344CB8AC3E}">
        <p14:creationId xmlns:p14="http://schemas.microsoft.com/office/powerpoint/2010/main" val="336717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503" y="533400"/>
            <a:ext cx="9378854" cy="1709468"/>
          </a:xfrm>
        </p:spPr>
        <p:txBody>
          <a:bodyPr/>
          <a:lstStyle/>
          <a:p>
            <a:r>
              <a:rPr lang="en-US" sz="3600" b="0" dirty="0"/>
              <a:t>Azure Migration Virtual Event: Best practices for Windows Server and SQL Server</a:t>
            </a:r>
          </a:p>
        </p:txBody>
      </p:sp>
      <p:sp>
        <p:nvSpPr>
          <p:cNvPr id="3" name="Subtitle 2"/>
          <p:cNvSpPr>
            <a:spLocks noGrp="1"/>
          </p:cNvSpPr>
          <p:nvPr>
            <p:ph type="subTitle" idx="1"/>
          </p:nvPr>
        </p:nvSpPr>
        <p:spPr>
          <a:xfrm>
            <a:off x="1896211" y="2458529"/>
            <a:ext cx="9396082" cy="3588588"/>
          </a:xfrm>
        </p:spPr>
        <p:txBody>
          <a:bodyPr>
            <a:normAutofit lnSpcReduction="10000"/>
          </a:bodyPr>
          <a:lstStyle/>
          <a:p>
            <a:pPr algn="l"/>
            <a:r>
              <a:rPr lang="en-US" dirty="0" smtClean="0"/>
              <a:t>Key point which were focused during the virtual </a:t>
            </a:r>
            <a:r>
              <a:rPr lang="en-US" smtClean="0"/>
              <a:t>event held at 26</a:t>
            </a:r>
            <a:r>
              <a:rPr lang="en-US" baseline="30000" smtClean="0"/>
              <a:t>th</a:t>
            </a:r>
            <a:r>
              <a:rPr lang="en-US" smtClean="0"/>
              <a:t> Feb 2020.</a:t>
            </a:r>
          </a:p>
          <a:p>
            <a:pPr marL="342900" indent="-342900" algn="l">
              <a:buFont typeface="Arial" panose="020B0604020202020204" pitchFamily="34" charset="0"/>
              <a:buChar char="•"/>
            </a:pPr>
            <a:r>
              <a:rPr lang="en-US" dirty="0" smtClean="0"/>
              <a:t>Defining </a:t>
            </a:r>
            <a:r>
              <a:rPr lang="en-US" dirty="0"/>
              <a:t>a cloud migration strategy and how to apply it across your organization.</a:t>
            </a:r>
          </a:p>
          <a:p>
            <a:pPr marL="342900" indent="-342900" algn="l">
              <a:buFont typeface="Arial" panose="020B0604020202020204" pitchFamily="34" charset="0"/>
              <a:buChar char="•"/>
            </a:pPr>
            <a:r>
              <a:rPr lang="en-US" dirty="0"/>
              <a:t>Why Azure has the performance, security, and availability you need to power mission critical SQL Server workloads.</a:t>
            </a:r>
          </a:p>
          <a:p>
            <a:pPr marL="342900" indent="-342900" algn="l">
              <a:buFont typeface="Arial" panose="020B0604020202020204" pitchFamily="34" charset="0"/>
              <a:buChar char="•"/>
            </a:pPr>
            <a:r>
              <a:rPr lang="en-US" dirty="0"/>
              <a:t>Choosing the right way to run SQL Server in Azure from Virtual Machines to fully managed databases at scale.</a:t>
            </a:r>
          </a:p>
          <a:p>
            <a:pPr marL="342900" indent="-342900" algn="l">
              <a:buFont typeface="Arial" panose="020B0604020202020204" pitchFamily="34" charset="0"/>
              <a:buChar char="•"/>
            </a:pPr>
            <a:r>
              <a:rPr lang="en-US" dirty="0"/>
              <a:t>Discovering the tools and best practices to migrate both applications and SQL Server deployments to the cloud.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16776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7503" y="533400"/>
            <a:ext cx="9378854" cy="1709468"/>
          </a:xfrm>
        </p:spPr>
        <p:txBody>
          <a:bodyPr/>
          <a:lstStyle/>
          <a:p>
            <a:pPr algn="ctr"/>
            <a:r>
              <a:rPr lang="en-US" dirty="0" err="1"/>
              <a:t>Xamarin</a:t>
            </a:r>
            <a:r>
              <a:rPr lang="en-US" dirty="0"/>
              <a:t> Nods to Swift for iOS Development</a:t>
            </a:r>
          </a:p>
        </p:txBody>
      </p:sp>
      <p:sp>
        <p:nvSpPr>
          <p:cNvPr id="3" name="Subtitle 2"/>
          <p:cNvSpPr>
            <a:spLocks noGrp="1"/>
          </p:cNvSpPr>
          <p:nvPr>
            <p:ph type="subTitle" idx="1"/>
          </p:nvPr>
        </p:nvSpPr>
        <p:spPr>
          <a:xfrm>
            <a:off x="1896211" y="2458529"/>
            <a:ext cx="9396082" cy="3588588"/>
          </a:xfrm>
        </p:spPr>
        <p:txBody>
          <a:bodyPr>
            <a:normAutofit/>
          </a:bodyPr>
          <a:lstStyle/>
          <a:p>
            <a:pPr algn="l"/>
            <a:r>
              <a:rPr lang="en-US" dirty="0"/>
              <a:t>Swift </a:t>
            </a:r>
            <a:r>
              <a:rPr lang="en-US" b="1" dirty="0">
                <a:hlinkClick r:id="rId2"/>
              </a:rPr>
              <a:t>exploded</a:t>
            </a:r>
            <a:r>
              <a:rPr lang="en-US" dirty="0"/>
              <a:t> in the iOS development community after Apple picked it to replace the aging Objective-C, and now rival Microsoft is nodding to that popularity by providing guidance to bind iOS Swift libraries when working with its cross-platform mobile dev framework, </a:t>
            </a:r>
            <a:r>
              <a:rPr lang="en-US" dirty="0" err="1"/>
              <a:t>Xamarin</a:t>
            </a:r>
            <a:r>
              <a:rPr lang="en-US" dirty="0" smtClean="0"/>
              <a:t>.</a:t>
            </a:r>
          </a:p>
          <a:p>
            <a:pPr algn="l"/>
            <a:endParaRPr lang="en-US" dirty="0"/>
          </a:p>
          <a:p>
            <a:pPr algn="l"/>
            <a:r>
              <a:rPr lang="en-US" dirty="0"/>
              <a:t>"The ability to reuse components built with Swift has become increasingly important to </a:t>
            </a:r>
            <a:r>
              <a:rPr lang="en-US" dirty="0" err="1"/>
              <a:t>Xamarin</a:t>
            </a:r>
            <a:r>
              <a:rPr lang="en-US" dirty="0"/>
              <a:t> developers as their popularity amongst developers continues to grow," Microsoft said in a Feb. 28 blog </a:t>
            </a:r>
            <a:r>
              <a:rPr lang="en-US" b="1" dirty="0">
                <a:hlinkClick r:id="rId3"/>
              </a:rPr>
              <a:t>post</a:t>
            </a:r>
            <a:r>
              <a:rPr lang="en-US" dirty="0"/>
              <a:t>.</a:t>
            </a:r>
          </a:p>
        </p:txBody>
      </p:sp>
    </p:spTree>
    <p:extLst>
      <p:ext uri="{BB962C8B-B14F-4D97-AF65-F5344CB8AC3E}">
        <p14:creationId xmlns:p14="http://schemas.microsoft.com/office/powerpoint/2010/main" val="192318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Celebration design slides.potx" id="{721A2DAC-17F9-49D5-9467-48377BA00D19}" vid="{6569DAFB-DD25-434B-8E4C-5109212A83B4}"/>
    </a:ext>
  </a:extLst>
</a:theme>
</file>

<file path=docProps/app.xml><?xml version="1.0" encoding="utf-8"?>
<Properties xmlns="http://schemas.openxmlformats.org/officeDocument/2006/extended-properties" xmlns:vt="http://schemas.openxmlformats.org/officeDocument/2006/docPropsVTypes">
  <Template>Celebration design slides presentation</Template>
  <TotalTime>260</TotalTime>
  <Words>289</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Wingdings</vt:lpstr>
      <vt:lpstr>Wingdings 2</vt:lpstr>
      <vt:lpstr>Theme1</vt:lpstr>
      <vt:lpstr>Xamarin Nods to Swift for iOS Development</vt:lpstr>
      <vt:lpstr>Visual Basic Resurgence? Project Seeks to 'Bring the VBE into This Century!'</vt:lpstr>
      <vt:lpstr>GitHub Project Provides 300-Plus Samples of ASP.NET Core/Blazor Fundamentals</vt:lpstr>
      <vt:lpstr>Microsoft Ships Azure Sphere for Securing IoT Devices</vt:lpstr>
      <vt:lpstr>Microsoft Open Sources Unity Analyzers</vt:lpstr>
      <vt:lpstr>What's Coming Up for Azure DevOps Boards, Repos, Pipelines and More</vt:lpstr>
      <vt:lpstr>Azure Migration Virtual Event: Best practices for Windows Server and SQL Server</vt:lpstr>
      <vt:lpstr>Xamarin Nods to Swift for iOS Development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Nods to Swift for iOS Development</dc:title>
  <dc:creator>Shovit Kumar</dc:creator>
  <cp:lastModifiedBy>Shovit Kumar</cp:lastModifiedBy>
  <cp:revision>9</cp:revision>
  <dcterms:created xsi:type="dcterms:W3CDTF">2020-02-29T03:03:20Z</dcterms:created>
  <dcterms:modified xsi:type="dcterms:W3CDTF">2020-02-29T07:23:53Z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74062000</vt:r8>
  </property>
  <property fmtid="{D5CDD505-2E9C-101B-9397-08002B2CF9AE}" pid="3" name="HiddenCategoryTags">
    <vt:lpwstr/>
  </property>
  <property fmtid="{D5CDD505-2E9C-101B-9397-08002B2CF9AE}" pid="4" name="InternalTags">
    <vt:lpwstr/>
  </property>
  <property fmtid="{D5CDD505-2E9C-101B-9397-08002B2CF9AE}" pid="5" name="CampaignTags">
    <vt:lpwstr/>
  </property>
  <property fmtid="{D5CDD505-2E9C-101B-9397-08002B2CF9AE}" pid="6" name="Applications">
    <vt:lpwstr/>
  </property>
  <property fmtid="{D5CDD505-2E9C-101B-9397-08002B2CF9AE}" pid="7" name="ScenarioTags">
    <vt:lpwstr/>
  </property>
  <property fmtid="{D5CDD505-2E9C-101B-9397-08002B2CF9AE}" pid="8" name="ContentTypeId">
    <vt:lpwstr>0x010100AA3F7D94069FF64A86F7DFF56D60E3BE</vt:lpwstr>
  </property>
  <property fmtid="{D5CDD505-2E9C-101B-9397-08002B2CF9AE}" pid="9" name="FeatureTags">
    <vt:lpwstr/>
  </property>
  <property fmtid="{D5CDD505-2E9C-101B-9397-08002B2CF9AE}" pid="10" name="LocalizationTags">
    <vt:lpwstr/>
  </property>
  <property fmtid="{D5CDD505-2E9C-101B-9397-08002B2CF9AE}" pid="11" name="CategoryTags">
    <vt:lpwstr/>
  </property>
</Properties>
</file>