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312" r:id="rId3"/>
    <p:sldId id="291" r:id="rId4"/>
    <p:sldId id="267" r:id="rId5"/>
    <p:sldId id="313" r:id="rId6"/>
    <p:sldId id="314" r:id="rId7"/>
    <p:sldId id="315" r:id="rId8"/>
    <p:sldId id="283" r:id="rId9"/>
    <p:sldId id="316" r:id="rId10"/>
    <p:sldId id="284" r:id="rId11"/>
    <p:sldId id="317" r:id="rId12"/>
    <p:sldId id="306" r:id="rId13"/>
    <p:sldId id="28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E6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56" autoAdjust="0"/>
    <p:restoredTop sz="94660"/>
  </p:normalViewPr>
  <p:slideViewPr>
    <p:cSldViewPr>
      <p:cViewPr varScale="1">
        <p:scale>
          <a:sx n="63" d="100"/>
          <a:sy n="63" d="100"/>
        </p:scale>
        <p:origin x="1368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F46D14-FFD5-499B-B5F1-266CCCD992AB}" type="doc">
      <dgm:prSet loTypeId="urn:microsoft.com/office/officeart/2005/8/layout/hProcess9" loCatId="process" qsTypeId="urn:microsoft.com/office/officeart/2005/8/quickstyle/simple1" qsCatId="simple" csTypeId="urn:microsoft.com/office/officeart/2005/8/colors/colorful1#1" csCatId="colorful" phldr="1"/>
      <dgm:spPr/>
    </dgm:pt>
    <dgm:pt modelId="{0BC42EEC-4379-4F9D-96DA-E6B2A9D8B6D7}">
      <dgm:prSet phldrT="[Text]"/>
      <dgm:spPr/>
      <dgm:t>
        <a:bodyPr/>
        <a:lstStyle/>
        <a:p>
          <a:r>
            <a:rPr lang="en-US" dirty="0"/>
            <a:t>Analyzing and preprocessing of the data.</a:t>
          </a:r>
        </a:p>
      </dgm:t>
    </dgm:pt>
    <dgm:pt modelId="{95BDE616-57F0-405E-9A18-8FF7B92CB069}" type="parTrans" cxnId="{D100EF6B-5908-4FE2-8C1A-BB3CC6201809}">
      <dgm:prSet/>
      <dgm:spPr/>
      <dgm:t>
        <a:bodyPr/>
        <a:lstStyle/>
        <a:p>
          <a:endParaRPr lang="en-US"/>
        </a:p>
      </dgm:t>
    </dgm:pt>
    <dgm:pt modelId="{364DAF07-FC32-473A-85A5-B9992733297F}" type="sibTrans" cxnId="{D100EF6B-5908-4FE2-8C1A-BB3CC6201809}">
      <dgm:prSet/>
      <dgm:spPr/>
      <dgm:t>
        <a:bodyPr/>
        <a:lstStyle/>
        <a:p>
          <a:endParaRPr lang="en-US"/>
        </a:p>
      </dgm:t>
    </dgm:pt>
    <dgm:pt modelId="{5550CFAB-06D7-4829-A115-3776584CA918}">
      <dgm:prSet phldrT="[Text]"/>
      <dgm:spPr/>
      <dgm:t>
        <a:bodyPr/>
        <a:lstStyle/>
        <a:p>
          <a:r>
            <a:rPr lang="en-US" dirty="0"/>
            <a:t>Finding correlation between features.</a:t>
          </a:r>
        </a:p>
      </dgm:t>
    </dgm:pt>
    <dgm:pt modelId="{24BD4246-E815-42C6-8BDD-208A91077090}" type="parTrans" cxnId="{8A015045-2E53-4D2F-93F1-E8ADA6FBC994}">
      <dgm:prSet/>
      <dgm:spPr/>
      <dgm:t>
        <a:bodyPr/>
        <a:lstStyle/>
        <a:p>
          <a:endParaRPr lang="en-US"/>
        </a:p>
      </dgm:t>
    </dgm:pt>
    <dgm:pt modelId="{13F4C9E4-C17B-4EAC-BDAD-091FC8F3A4D1}" type="sibTrans" cxnId="{8A015045-2E53-4D2F-93F1-E8ADA6FBC994}">
      <dgm:prSet/>
      <dgm:spPr/>
      <dgm:t>
        <a:bodyPr/>
        <a:lstStyle/>
        <a:p>
          <a:endParaRPr lang="en-US"/>
        </a:p>
      </dgm:t>
    </dgm:pt>
    <dgm:pt modelId="{ED3C51B3-C2A0-46D9-B588-985C3C1E4954}">
      <dgm:prSet phldrT="[Text]"/>
      <dgm:spPr/>
      <dgm:t>
        <a:bodyPr/>
        <a:lstStyle/>
        <a:p>
          <a:r>
            <a:rPr lang="en-US" dirty="0"/>
            <a:t>Deploying various models and comparison</a:t>
          </a:r>
        </a:p>
      </dgm:t>
    </dgm:pt>
    <dgm:pt modelId="{605BB7DC-A6AF-42E3-B6F6-8DFFF69ACE02}" type="parTrans" cxnId="{B4D80CEC-C02F-42BC-A5D9-66AEB66630A3}">
      <dgm:prSet/>
      <dgm:spPr/>
      <dgm:t>
        <a:bodyPr/>
        <a:lstStyle/>
        <a:p>
          <a:endParaRPr lang="en-US"/>
        </a:p>
      </dgm:t>
    </dgm:pt>
    <dgm:pt modelId="{0DAC0424-E667-4179-B994-A2648EC706C2}" type="sibTrans" cxnId="{B4D80CEC-C02F-42BC-A5D9-66AEB66630A3}">
      <dgm:prSet/>
      <dgm:spPr/>
      <dgm:t>
        <a:bodyPr/>
        <a:lstStyle/>
        <a:p>
          <a:endParaRPr lang="en-US"/>
        </a:p>
      </dgm:t>
    </dgm:pt>
    <dgm:pt modelId="{49DAE0BB-4E41-4249-A4C6-46357EEC1D34}">
      <dgm:prSet phldrT="[Text]"/>
      <dgm:spPr/>
      <dgm:t>
        <a:bodyPr/>
        <a:lstStyle/>
        <a:p>
          <a:r>
            <a:rPr lang="en-US" dirty="0"/>
            <a:t>Scores and statistics of best model.</a:t>
          </a:r>
        </a:p>
      </dgm:t>
    </dgm:pt>
    <dgm:pt modelId="{425BBD8E-5682-4F3C-AC50-07F05781E3C0}" type="parTrans" cxnId="{C3BBAC21-3CB3-4E7E-8AE6-982DF193B88B}">
      <dgm:prSet/>
      <dgm:spPr/>
      <dgm:t>
        <a:bodyPr/>
        <a:lstStyle/>
        <a:p>
          <a:endParaRPr lang="en-US"/>
        </a:p>
      </dgm:t>
    </dgm:pt>
    <dgm:pt modelId="{53035AEF-D8FB-4B36-A32B-5120883CB0FF}" type="sibTrans" cxnId="{C3BBAC21-3CB3-4E7E-8AE6-982DF193B88B}">
      <dgm:prSet/>
      <dgm:spPr/>
      <dgm:t>
        <a:bodyPr/>
        <a:lstStyle/>
        <a:p>
          <a:endParaRPr lang="en-US"/>
        </a:p>
      </dgm:t>
    </dgm:pt>
    <dgm:pt modelId="{3FAAF418-C7E8-4BCA-9A20-48B007592928}">
      <dgm:prSet phldrT="[Text]"/>
      <dgm:spPr/>
      <dgm:t>
        <a:bodyPr/>
        <a:lstStyle/>
        <a:p>
          <a:r>
            <a:rPr lang="en-US" dirty="0"/>
            <a:t>Collecting Data</a:t>
          </a:r>
        </a:p>
      </dgm:t>
    </dgm:pt>
    <dgm:pt modelId="{397F058E-2B8A-4F3F-8C5B-22FE630A24C7}" type="parTrans" cxnId="{ABC57285-BD52-45CF-A431-1D46BE27927E}">
      <dgm:prSet/>
      <dgm:spPr/>
      <dgm:t>
        <a:bodyPr/>
        <a:lstStyle/>
        <a:p>
          <a:endParaRPr lang="en-US"/>
        </a:p>
      </dgm:t>
    </dgm:pt>
    <dgm:pt modelId="{4545AC25-848B-49B8-A64D-504F3EAA3E60}" type="sibTrans" cxnId="{ABC57285-BD52-45CF-A431-1D46BE27927E}">
      <dgm:prSet/>
      <dgm:spPr/>
      <dgm:t>
        <a:bodyPr/>
        <a:lstStyle/>
        <a:p>
          <a:endParaRPr lang="en-US"/>
        </a:p>
      </dgm:t>
    </dgm:pt>
    <dgm:pt modelId="{DA46FA8B-0754-4AAA-951B-AF17F7A3BE4C}" type="pres">
      <dgm:prSet presAssocID="{13F46D14-FFD5-499B-B5F1-266CCCD992AB}" presName="CompostProcess" presStyleCnt="0">
        <dgm:presLayoutVars>
          <dgm:dir/>
          <dgm:resizeHandles val="exact"/>
        </dgm:presLayoutVars>
      </dgm:prSet>
      <dgm:spPr/>
    </dgm:pt>
    <dgm:pt modelId="{40E5E49B-F811-403A-B37A-029F63EA47BA}" type="pres">
      <dgm:prSet presAssocID="{13F46D14-FFD5-499B-B5F1-266CCCD992AB}" presName="arrow" presStyleLbl="bgShp" presStyleIdx="0" presStyleCnt="1"/>
      <dgm:spPr/>
    </dgm:pt>
    <dgm:pt modelId="{9BBC1F6D-63A2-4F1B-AA8A-13778758DD0A}" type="pres">
      <dgm:prSet presAssocID="{13F46D14-FFD5-499B-B5F1-266CCCD992AB}" presName="linearProcess" presStyleCnt="0"/>
      <dgm:spPr/>
    </dgm:pt>
    <dgm:pt modelId="{EE204E50-2A2E-4C00-A65D-A9F115FE3AF5}" type="pres">
      <dgm:prSet presAssocID="{3FAAF418-C7E8-4BCA-9A20-48B007592928}" presName="textNode" presStyleLbl="node1" presStyleIdx="0" presStyleCnt="5">
        <dgm:presLayoutVars>
          <dgm:bulletEnabled val="1"/>
        </dgm:presLayoutVars>
      </dgm:prSet>
      <dgm:spPr/>
    </dgm:pt>
    <dgm:pt modelId="{493980D5-C323-4B55-B056-0F1CFDB1281B}" type="pres">
      <dgm:prSet presAssocID="{4545AC25-848B-49B8-A64D-504F3EAA3E60}" presName="sibTrans" presStyleCnt="0"/>
      <dgm:spPr/>
    </dgm:pt>
    <dgm:pt modelId="{42884275-BAB7-4243-A2E2-1B58DA773C84}" type="pres">
      <dgm:prSet presAssocID="{0BC42EEC-4379-4F9D-96DA-E6B2A9D8B6D7}" presName="textNode" presStyleLbl="node1" presStyleIdx="1" presStyleCnt="5">
        <dgm:presLayoutVars>
          <dgm:bulletEnabled val="1"/>
        </dgm:presLayoutVars>
      </dgm:prSet>
      <dgm:spPr/>
    </dgm:pt>
    <dgm:pt modelId="{20C9117F-A2ED-431C-9423-F2B7D72CBC52}" type="pres">
      <dgm:prSet presAssocID="{364DAF07-FC32-473A-85A5-B9992733297F}" presName="sibTrans" presStyleCnt="0"/>
      <dgm:spPr/>
    </dgm:pt>
    <dgm:pt modelId="{931E2FB7-220B-42E4-96E1-D1BFC6AE208C}" type="pres">
      <dgm:prSet presAssocID="{5550CFAB-06D7-4829-A115-3776584CA918}" presName="textNode" presStyleLbl="node1" presStyleIdx="2" presStyleCnt="5" custScaleX="127120">
        <dgm:presLayoutVars>
          <dgm:bulletEnabled val="1"/>
        </dgm:presLayoutVars>
      </dgm:prSet>
      <dgm:spPr/>
    </dgm:pt>
    <dgm:pt modelId="{E0AAA59A-9BCA-420E-8E37-504C447D8A26}" type="pres">
      <dgm:prSet presAssocID="{13F4C9E4-C17B-4EAC-BDAD-091FC8F3A4D1}" presName="sibTrans" presStyleCnt="0"/>
      <dgm:spPr/>
    </dgm:pt>
    <dgm:pt modelId="{8C2F73FC-E5B7-4D45-888C-40F76FF01D66}" type="pres">
      <dgm:prSet presAssocID="{ED3C51B3-C2A0-46D9-B588-985C3C1E4954}" presName="textNode" presStyleLbl="node1" presStyleIdx="3" presStyleCnt="5">
        <dgm:presLayoutVars>
          <dgm:bulletEnabled val="1"/>
        </dgm:presLayoutVars>
      </dgm:prSet>
      <dgm:spPr/>
    </dgm:pt>
    <dgm:pt modelId="{7523DE87-3CD3-4976-8325-B57326FDFBD8}" type="pres">
      <dgm:prSet presAssocID="{0DAC0424-E667-4179-B994-A2648EC706C2}" presName="sibTrans" presStyleCnt="0"/>
      <dgm:spPr/>
    </dgm:pt>
    <dgm:pt modelId="{DAFCD754-2B8C-45C7-ADCE-F3E0A1EE5769}" type="pres">
      <dgm:prSet presAssocID="{49DAE0BB-4E41-4249-A4C6-46357EEC1D34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C3BBAC21-3CB3-4E7E-8AE6-982DF193B88B}" srcId="{13F46D14-FFD5-499B-B5F1-266CCCD992AB}" destId="{49DAE0BB-4E41-4249-A4C6-46357EEC1D34}" srcOrd="4" destOrd="0" parTransId="{425BBD8E-5682-4F3C-AC50-07F05781E3C0}" sibTransId="{53035AEF-D8FB-4B36-A32B-5120883CB0FF}"/>
    <dgm:cxn modelId="{B89DE35E-E76C-47C9-87B5-DC9C57A9F1D6}" type="presOf" srcId="{5550CFAB-06D7-4829-A115-3776584CA918}" destId="{931E2FB7-220B-42E4-96E1-D1BFC6AE208C}" srcOrd="0" destOrd="0" presId="urn:microsoft.com/office/officeart/2005/8/layout/hProcess9"/>
    <dgm:cxn modelId="{8A015045-2E53-4D2F-93F1-E8ADA6FBC994}" srcId="{13F46D14-FFD5-499B-B5F1-266CCCD992AB}" destId="{5550CFAB-06D7-4829-A115-3776584CA918}" srcOrd="2" destOrd="0" parTransId="{24BD4246-E815-42C6-8BDD-208A91077090}" sibTransId="{13F4C9E4-C17B-4EAC-BDAD-091FC8F3A4D1}"/>
    <dgm:cxn modelId="{D6CB094A-D407-4703-9162-53185810C90A}" type="presOf" srcId="{3FAAF418-C7E8-4BCA-9A20-48B007592928}" destId="{EE204E50-2A2E-4C00-A65D-A9F115FE3AF5}" srcOrd="0" destOrd="0" presId="urn:microsoft.com/office/officeart/2005/8/layout/hProcess9"/>
    <dgm:cxn modelId="{D100EF6B-5908-4FE2-8C1A-BB3CC6201809}" srcId="{13F46D14-FFD5-499B-B5F1-266CCCD992AB}" destId="{0BC42EEC-4379-4F9D-96DA-E6B2A9D8B6D7}" srcOrd="1" destOrd="0" parTransId="{95BDE616-57F0-405E-9A18-8FF7B92CB069}" sibTransId="{364DAF07-FC32-473A-85A5-B9992733297F}"/>
    <dgm:cxn modelId="{ABC57285-BD52-45CF-A431-1D46BE27927E}" srcId="{13F46D14-FFD5-499B-B5F1-266CCCD992AB}" destId="{3FAAF418-C7E8-4BCA-9A20-48B007592928}" srcOrd="0" destOrd="0" parTransId="{397F058E-2B8A-4F3F-8C5B-22FE630A24C7}" sibTransId="{4545AC25-848B-49B8-A64D-504F3EAA3E60}"/>
    <dgm:cxn modelId="{9C7EFD86-5E47-4162-9708-8AC7883E5716}" type="presOf" srcId="{13F46D14-FFD5-499B-B5F1-266CCCD992AB}" destId="{DA46FA8B-0754-4AAA-951B-AF17F7A3BE4C}" srcOrd="0" destOrd="0" presId="urn:microsoft.com/office/officeart/2005/8/layout/hProcess9"/>
    <dgm:cxn modelId="{86237BA1-497F-4711-BA73-E1EE85890DFB}" type="presOf" srcId="{0BC42EEC-4379-4F9D-96DA-E6B2A9D8B6D7}" destId="{42884275-BAB7-4243-A2E2-1B58DA773C84}" srcOrd="0" destOrd="0" presId="urn:microsoft.com/office/officeart/2005/8/layout/hProcess9"/>
    <dgm:cxn modelId="{3BFF33E3-81A6-4449-8B54-C96F2647DA8C}" type="presOf" srcId="{ED3C51B3-C2A0-46D9-B588-985C3C1E4954}" destId="{8C2F73FC-E5B7-4D45-888C-40F76FF01D66}" srcOrd="0" destOrd="0" presId="urn:microsoft.com/office/officeart/2005/8/layout/hProcess9"/>
    <dgm:cxn modelId="{B4D80CEC-C02F-42BC-A5D9-66AEB66630A3}" srcId="{13F46D14-FFD5-499B-B5F1-266CCCD992AB}" destId="{ED3C51B3-C2A0-46D9-B588-985C3C1E4954}" srcOrd="3" destOrd="0" parTransId="{605BB7DC-A6AF-42E3-B6F6-8DFFF69ACE02}" sibTransId="{0DAC0424-E667-4179-B994-A2648EC706C2}"/>
    <dgm:cxn modelId="{14BB41ED-65E9-4274-8A7D-B4E30DC4EB56}" type="presOf" srcId="{49DAE0BB-4E41-4249-A4C6-46357EEC1D34}" destId="{DAFCD754-2B8C-45C7-ADCE-F3E0A1EE5769}" srcOrd="0" destOrd="0" presId="urn:microsoft.com/office/officeart/2005/8/layout/hProcess9"/>
    <dgm:cxn modelId="{699F57F5-61DF-430E-8EEA-70CEDE7C6140}" type="presParOf" srcId="{DA46FA8B-0754-4AAA-951B-AF17F7A3BE4C}" destId="{40E5E49B-F811-403A-B37A-029F63EA47BA}" srcOrd="0" destOrd="0" presId="urn:microsoft.com/office/officeart/2005/8/layout/hProcess9"/>
    <dgm:cxn modelId="{77419BDE-2926-4B09-9586-1466F877C01E}" type="presParOf" srcId="{DA46FA8B-0754-4AAA-951B-AF17F7A3BE4C}" destId="{9BBC1F6D-63A2-4F1B-AA8A-13778758DD0A}" srcOrd="1" destOrd="0" presId="urn:microsoft.com/office/officeart/2005/8/layout/hProcess9"/>
    <dgm:cxn modelId="{3A848E84-D1BD-4D56-BFBC-BC1573327AE7}" type="presParOf" srcId="{9BBC1F6D-63A2-4F1B-AA8A-13778758DD0A}" destId="{EE204E50-2A2E-4C00-A65D-A9F115FE3AF5}" srcOrd="0" destOrd="0" presId="urn:microsoft.com/office/officeart/2005/8/layout/hProcess9"/>
    <dgm:cxn modelId="{70D73A0C-1E4B-4DF3-9964-E7E77A568D46}" type="presParOf" srcId="{9BBC1F6D-63A2-4F1B-AA8A-13778758DD0A}" destId="{493980D5-C323-4B55-B056-0F1CFDB1281B}" srcOrd="1" destOrd="0" presId="urn:microsoft.com/office/officeart/2005/8/layout/hProcess9"/>
    <dgm:cxn modelId="{ADBD9B00-D478-4AD5-A347-B3FB6F1BD1E0}" type="presParOf" srcId="{9BBC1F6D-63A2-4F1B-AA8A-13778758DD0A}" destId="{42884275-BAB7-4243-A2E2-1B58DA773C84}" srcOrd="2" destOrd="0" presId="urn:microsoft.com/office/officeart/2005/8/layout/hProcess9"/>
    <dgm:cxn modelId="{061825A3-3B5F-4A07-8147-7FC02D44D6EA}" type="presParOf" srcId="{9BBC1F6D-63A2-4F1B-AA8A-13778758DD0A}" destId="{20C9117F-A2ED-431C-9423-F2B7D72CBC52}" srcOrd="3" destOrd="0" presId="urn:microsoft.com/office/officeart/2005/8/layout/hProcess9"/>
    <dgm:cxn modelId="{BEBDBA38-B88F-4256-930A-5A92A4AD9028}" type="presParOf" srcId="{9BBC1F6D-63A2-4F1B-AA8A-13778758DD0A}" destId="{931E2FB7-220B-42E4-96E1-D1BFC6AE208C}" srcOrd="4" destOrd="0" presId="urn:microsoft.com/office/officeart/2005/8/layout/hProcess9"/>
    <dgm:cxn modelId="{136048EE-D61D-4754-889D-37D9B3A51F7C}" type="presParOf" srcId="{9BBC1F6D-63A2-4F1B-AA8A-13778758DD0A}" destId="{E0AAA59A-9BCA-420E-8E37-504C447D8A26}" srcOrd="5" destOrd="0" presId="urn:microsoft.com/office/officeart/2005/8/layout/hProcess9"/>
    <dgm:cxn modelId="{0EAF49CE-29B9-4114-B73E-8CFA7E4A9223}" type="presParOf" srcId="{9BBC1F6D-63A2-4F1B-AA8A-13778758DD0A}" destId="{8C2F73FC-E5B7-4D45-888C-40F76FF01D66}" srcOrd="6" destOrd="0" presId="urn:microsoft.com/office/officeart/2005/8/layout/hProcess9"/>
    <dgm:cxn modelId="{F937DC94-3563-4C83-A8AB-3F4B977C1F50}" type="presParOf" srcId="{9BBC1F6D-63A2-4F1B-AA8A-13778758DD0A}" destId="{7523DE87-3CD3-4976-8325-B57326FDFBD8}" srcOrd="7" destOrd="0" presId="urn:microsoft.com/office/officeart/2005/8/layout/hProcess9"/>
    <dgm:cxn modelId="{13FAF861-9298-419F-B621-9BC52202D826}" type="presParOf" srcId="{9BBC1F6D-63A2-4F1B-AA8A-13778758DD0A}" destId="{DAFCD754-2B8C-45C7-ADCE-F3E0A1EE5769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E5E49B-F811-403A-B37A-029F63EA47BA}">
      <dsp:nvSpPr>
        <dsp:cNvPr id="0" name=""/>
        <dsp:cNvSpPr/>
      </dsp:nvSpPr>
      <dsp:spPr>
        <a:xfrm>
          <a:off x="651509" y="0"/>
          <a:ext cx="7383780" cy="4495800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204E50-2A2E-4C00-A65D-A9F115FE3AF5}">
      <dsp:nvSpPr>
        <dsp:cNvPr id="0" name=""/>
        <dsp:cNvSpPr/>
      </dsp:nvSpPr>
      <dsp:spPr>
        <a:xfrm>
          <a:off x="3756" y="1348740"/>
          <a:ext cx="1586358" cy="17983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Collecting Data</a:t>
          </a:r>
        </a:p>
      </dsp:txBody>
      <dsp:txXfrm>
        <a:off x="81196" y="1426180"/>
        <a:ext cx="1431478" cy="1643440"/>
      </dsp:txXfrm>
    </dsp:sp>
    <dsp:sp modelId="{42884275-BAB7-4243-A2E2-1B58DA773C84}">
      <dsp:nvSpPr>
        <dsp:cNvPr id="0" name=""/>
        <dsp:cNvSpPr/>
      </dsp:nvSpPr>
      <dsp:spPr>
        <a:xfrm>
          <a:off x="1669433" y="1348740"/>
          <a:ext cx="1586358" cy="17983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Analyzing and preprocessing of the data.</a:t>
          </a:r>
        </a:p>
      </dsp:txBody>
      <dsp:txXfrm>
        <a:off x="1746873" y="1426180"/>
        <a:ext cx="1431478" cy="1643440"/>
      </dsp:txXfrm>
    </dsp:sp>
    <dsp:sp modelId="{931E2FB7-220B-42E4-96E1-D1BFC6AE208C}">
      <dsp:nvSpPr>
        <dsp:cNvPr id="0" name=""/>
        <dsp:cNvSpPr/>
      </dsp:nvSpPr>
      <dsp:spPr>
        <a:xfrm>
          <a:off x="3335110" y="1348740"/>
          <a:ext cx="2016579" cy="179832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Finding correlation between features.</a:t>
          </a:r>
        </a:p>
      </dsp:txBody>
      <dsp:txXfrm>
        <a:off x="3422897" y="1436527"/>
        <a:ext cx="1841005" cy="1622746"/>
      </dsp:txXfrm>
    </dsp:sp>
    <dsp:sp modelId="{8C2F73FC-E5B7-4D45-888C-40F76FF01D66}">
      <dsp:nvSpPr>
        <dsp:cNvPr id="0" name=""/>
        <dsp:cNvSpPr/>
      </dsp:nvSpPr>
      <dsp:spPr>
        <a:xfrm>
          <a:off x="5431007" y="1348740"/>
          <a:ext cx="1586358" cy="17983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Deploying various models and comparison</a:t>
          </a:r>
        </a:p>
      </dsp:txBody>
      <dsp:txXfrm>
        <a:off x="5508447" y="1426180"/>
        <a:ext cx="1431478" cy="1643440"/>
      </dsp:txXfrm>
    </dsp:sp>
    <dsp:sp modelId="{DAFCD754-2B8C-45C7-ADCE-F3E0A1EE5769}">
      <dsp:nvSpPr>
        <dsp:cNvPr id="0" name=""/>
        <dsp:cNvSpPr/>
      </dsp:nvSpPr>
      <dsp:spPr>
        <a:xfrm>
          <a:off x="7096684" y="1348740"/>
          <a:ext cx="1586358" cy="179832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Scores and statistics of best model.</a:t>
          </a:r>
        </a:p>
      </dsp:txBody>
      <dsp:txXfrm>
        <a:off x="7174124" y="1426180"/>
        <a:ext cx="1431478" cy="16434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712-E727-4314-855E-C504228E763C}" type="datetimeFigureOut">
              <a:rPr lang="en-US" smtClean="0"/>
              <a:pPr/>
              <a:t>8/20/2021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EA4A7E-F4A8-4BBC-BC60-AE6BF10A348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EA4A7E-F4A8-4BBC-BC60-AE6BF10A348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EA4A7E-F4A8-4BBC-BC60-AE6BF10A348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519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D3E6F100-E430-40A7-B6CF-2ED11A16ACB7}" type="datetime1">
              <a:rPr lang="en-US" smtClean="0"/>
              <a:pPr/>
              <a:t>8/20/2021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3AA26-9FAF-486E-9188-7A36F39E4D74}" type="datetime1">
              <a:rPr lang="en-US" smtClean="0"/>
              <a:pPr/>
              <a:t>8/20/2021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20DEAC79-B25E-4397-A205-F2E6375D37D2}" type="datetime1">
              <a:rPr lang="en-US" smtClean="0"/>
              <a:pPr/>
              <a:t>8/20/2021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02903-C364-413E-93D5-8BDA65AD07D3}" type="datetime1">
              <a:rPr lang="en-US" smtClean="0"/>
              <a:pPr/>
              <a:t>8/20/2021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D0495-8634-4068-A9F0-99EBD0C15C41}" type="datetime1">
              <a:rPr lang="en-US" smtClean="0"/>
              <a:pPr/>
              <a:t>8/20/2021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3A38F50-AF84-45B3-963F-30CDA978F38A}" type="datetime1">
              <a:rPr lang="en-US" smtClean="0"/>
              <a:pPr/>
              <a:t>8/20/2021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C10780E-77DA-4296-871C-E92DE9AA0771}" type="datetime1">
              <a:rPr lang="en-US" smtClean="0"/>
              <a:pPr/>
              <a:t>8/20/2021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EEA15-A72A-4BE3-8635-B2B1804EF769}" type="datetime1">
              <a:rPr lang="en-US" smtClean="0"/>
              <a:pPr/>
              <a:t>8/20/2021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BC936-DEE3-43B4-99A7-8D056E2E55C4}" type="datetime1">
              <a:rPr lang="en-US" smtClean="0"/>
              <a:pPr/>
              <a:t>8/20/2021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853B1-1643-4FA2-91F8-35CC4D1C056E}" type="datetime1">
              <a:rPr lang="en-US" smtClean="0"/>
              <a:pPr/>
              <a:t>8/20/2021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DF40205B-F8CE-4AEA-A640-D22CC2726834}" type="datetime1">
              <a:rPr lang="en-US" smtClean="0"/>
              <a:pPr/>
              <a:t>8/20/2021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23536C6-CF5D-472E-9F32-A51EE43B851D}" type="datetime1">
              <a:rPr lang="en-US" smtClean="0"/>
              <a:pPr/>
              <a:t>8/20/2021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nehalbirla/vehicle-dataset-from-cardekho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981200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To predict the selling price of used cars by </a:t>
            </a:r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using various ML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algorithms and comparing them.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6560" y="3581400"/>
            <a:ext cx="8077200" cy="1905000"/>
          </a:xfrm>
        </p:spPr>
        <p:txBody>
          <a:bodyPr numCol="1">
            <a:noAutofit/>
          </a:bodyPr>
          <a:lstStyle/>
          <a:p>
            <a:pPr marL="236538" algn="ctr"/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Project by:</a:t>
            </a:r>
          </a:p>
          <a:p>
            <a:pPr marL="236538" algn="ctr"/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Name of group members:</a:t>
            </a:r>
          </a:p>
          <a:p>
            <a:pPr marL="236538" algn="ctr"/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         Kunal Singh Rautela(IT 1)</a:t>
            </a:r>
          </a:p>
          <a:p>
            <a:pPr marL="236538" algn="ctr"/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  Prince Kumar(ECE 3)</a:t>
            </a:r>
          </a:p>
          <a:p>
            <a:pPr marL="236538" algn="ctr"/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         Shubham Kumar (ECE 3)</a:t>
            </a:r>
          </a:p>
          <a:p>
            <a:pPr marL="236538" algn="ctr"/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36538"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Supervised by: Rachna Ranade</a:t>
            </a:r>
          </a:p>
          <a:p>
            <a:pPr marL="236538" algn="ctr"/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36538" algn="ctr"/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Bharati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Vidyapeeth’s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College of Engineering, New Delhi</a:t>
            </a:r>
          </a:p>
          <a:p>
            <a:pPr marL="236538" algn="r"/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BA9BE-4754-4868-A850-CA4DB6BAE41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Best results were  given by Random Forest .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This is because :</a:t>
            </a:r>
          </a:p>
          <a:p>
            <a:pPr marL="0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Decision Trees itself are a low bias high variance model but when decision trees combine to form a random forest their accuracy increases on testing data as well.</a:t>
            </a:r>
          </a:p>
          <a:p>
            <a:pPr marL="0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That’s why a random forest has both low bias and low variance and thus yielding better output.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38EB0-D494-4741-ABBB-E3D09E09B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Future</a:t>
            </a:r>
            <a:r>
              <a:rPr lang="en-US" b="1" spc="-3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work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4D0F7-7256-4659-B1FA-4BE6C5F7B17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We can enlarge the datasets by combining it with the data from various online platforms like OLX, so that we can get more accurate predictions.</a:t>
            </a:r>
          </a:p>
          <a:p>
            <a:r>
              <a:rPr lang="en-US" sz="2800" dirty="0">
                <a:effectLst/>
                <a:latin typeface="Arial" panose="020B0604020202020204" pitchFamily="34" charset="0"/>
                <a:ea typeface="Arial MT"/>
                <a:cs typeface="Arial" panose="020B0604020202020204" pitchFamily="34" charset="0"/>
              </a:rPr>
              <a:t>Making</a:t>
            </a:r>
            <a:r>
              <a:rPr lang="en-US" sz="2400" dirty="0">
                <a:effectLst/>
                <a:latin typeface="Arial" panose="020B0604020202020204" pitchFamily="34" charset="0"/>
                <a:ea typeface="Arial MT"/>
                <a:cs typeface="Arial" panose="020B0604020202020204" pitchFamily="34" charset="0"/>
              </a:rPr>
              <a:t> the front-end for the python file so as to create a website where a customer can enter the important details and find out the accurate selling price of the car for entered details.</a:t>
            </a:r>
            <a:endParaRPr lang="en-IN" sz="2400" dirty="0">
              <a:effectLst/>
              <a:latin typeface="Arial" panose="020B0604020202020204" pitchFamily="34" charset="0"/>
              <a:ea typeface="Arial MT"/>
              <a:cs typeface="Arial" panose="020B0604020202020204" pitchFamily="34" charset="0"/>
            </a:endParaRPr>
          </a:p>
          <a:p>
            <a:r>
              <a:rPr lang="en-US" sz="2400" dirty="0">
                <a:effectLst/>
                <a:latin typeface="Arial" panose="020B0604020202020204" pitchFamily="34" charset="0"/>
                <a:ea typeface="Arial MT"/>
                <a:cs typeface="Arial" panose="020B0604020202020204" pitchFamily="34" charset="0"/>
              </a:rPr>
              <a:t>Doing</a:t>
            </a:r>
            <a:r>
              <a:rPr lang="en-US" sz="2400" spc="45" dirty="0">
                <a:effectLst/>
                <a:latin typeface="Arial" panose="020B0604020202020204" pitchFamily="34" charset="0"/>
                <a:ea typeface="Arial MT"/>
                <a:cs typeface="Arial" panose="020B0604020202020204" pitchFamily="34" charset="0"/>
              </a:rPr>
              <a:t> </a:t>
            </a:r>
            <a:r>
              <a:rPr lang="en-US" sz="2400" dirty="0">
                <a:effectLst/>
                <a:latin typeface="Arial" panose="020B0604020202020204" pitchFamily="34" charset="0"/>
                <a:ea typeface="Arial MT"/>
                <a:cs typeface="Arial" panose="020B0604020202020204" pitchFamily="34" charset="0"/>
              </a:rPr>
              <a:t>more</a:t>
            </a:r>
            <a:r>
              <a:rPr lang="en-US" sz="2400" spc="45" dirty="0">
                <a:effectLst/>
                <a:latin typeface="Arial" panose="020B0604020202020204" pitchFamily="34" charset="0"/>
                <a:ea typeface="Arial MT"/>
                <a:cs typeface="Arial" panose="020B0604020202020204" pitchFamily="34" charset="0"/>
              </a:rPr>
              <a:t> </a:t>
            </a:r>
            <a:r>
              <a:rPr lang="en-US" sz="2400" dirty="0">
                <a:effectLst/>
                <a:latin typeface="Arial" panose="020B0604020202020204" pitchFamily="34" charset="0"/>
                <a:ea typeface="Arial MT"/>
                <a:cs typeface="Arial" panose="020B0604020202020204" pitchFamily="34" charset="0"/>
              </a:rPr>
              <a:t>hyper</a:t>
            </a:r>
            <a:r>
              <a:rPr lang="en-US" sz="2400" spc="45" dirty="0">
                <a:effectLst/>
                <a:latin typeface="Arial" panose="020B0604020202020204" pitchFamily="34" charset="0"/>
                <a:ea typeface="Arial MT"/>
                <a:cs typeface="Arial" panose="020B0604020202020204" pitchFamily="34" charset="0"/>
              </a:rPr>
              <a:t> </a:t>
            </a:r>
            <a:r>
              <a:rPr lang="en-US" sz="2400" dirty="0">
                <a:effectLst/>
                <a:latin typeface="Arial" panose="020B0604020202020204" pitchFamily="34" charset="0"/>
                <a:ea typeface="Arial MT"/>
                <a:cs typeface="Arial" panose="020B0604020202020204" pitchFamily="34" charset="0"/>
              </a:rPr>
              <a:t>parameter</a:t>
            </a:r>
            <a:r>
              <a:rPr lang="en-US" sz="2400" spc="45" dirty="0">
                <a:effectLst/>
                <a:latin typeface="Arial" panose="020B0604020202020204" pitchFamily="34" charset="0"/>
                <a:ea typeface="Arial MT"/>
                <a:cs typeface="Arial" panose="020B0604020202020204" pitchFamily="34" charset="0"/>
              </a:rPr>
              <a:t> </a:t>
            </a:r>
            <a:r>
              <a:rPr lang="en-US" sz="2400" dirty="0">
                <a:effectLst/>
                <a:latin typeface="Arial" panose="020B0604020202020204" pitchFamily="34" charset="0"/>
                <a:ea typeface="Arial MT"/>
                <a:cs typeface="Arial" panose="020B0604020202020204" pitchFamily="34" charset="0"/>
              </a:rPr>
              <a:t>tuning</a:t>
            </a:r>
            <a:r>
              <a:rPr lang="en-US" sz="2400" spc="45" dirty="0">
                <a:effectLst/>
                <a:latin typeface="Arial" panose="020B0604020202020204" pitchFamily="34" charset="0"/>
                <a:ea typeface="Arial MT"/>
                <a:cs typeface="Arial" panose="020B0604020202020204" pitchFamily="34" charset="0"/>
              </a:rPr>
              <a:t> </a:t>
            </a:r>
            <a:r>
              <a:rPr lang="en-US" sz="2400" dirty="0">
                <a:effectLst/>
                <a:latin typeface="Arial" panose="020B0604020202020204" pitchFamily="34" charset="0"/>
                <a:ea typeface="Arial MT"/>
                <a:cs typeface="Arial" panose="020B0604020202020204" pitchFamily="34" charset="0"/>
              </a:rPr>
              <a:t>(learning</a:t>
            </a:r>
            <a:r>
              <a:rPr lang="en-US" sz="2400" spc="45" dirty="0">
                <a:effectLst/>
                <a:latin typeface="Arial" panose="020B0604020202020204" pitchFamily="34" charset="0"/>
                <a:ea typeface="Arial MT"/>
                <a:cs typeface="Arial" panose="020B0604020202020204" pitchFamily="34" charset="0"/>
              </a:rPr>
              <a:t> </a:t>
            </a:r>
            <a:r>
              <a:rPr lang="en-US" sz="2400" dirty="0">
                <a:effectLst/>
                <a:latin typeface="Arial" panose="020B0604020202020204" pitchFamily="34" charset="0"/>
                <a:ea typeface="Arial MT"/>
                <a:cs typeface="Arial" panose="020B0604020202020204" pitchFamily="34" charset="0"/>
              </a:rPr>
              <a:t>rate,</a:t>
            </a:r>
            <a:r>
              <a:rPr lang="en-US" sz="2400" spc="45" dirty="0">
                <a:effectLst/>
                <a:latin typeface="Arial" panose="020B0604020202020204" pitchFamily="34" charset="0"/>
                <a:ea typeface="Arial MT"/>
                <a:cs typeface="Arial" panose="020B0604020202020204" pitchFamily="34" charset="0"/>
              </a:rPr>
              <a:t> </a:t>
            </a:r>
            <a:r>
              <a:rPr lang="en-US" sz="2400" dirty="0">
                <a:effectLst/>
                <a:latin typeface="Arial" panose="020B0604020202020204" pitchFamily="34" charset="0"/>
                <a:ea typeface="Arial MT"/>
                <a:cs typeface="Arial" panose="020B0604020202020204" pitchFamily="34" charset="0"/>
              </a:rPr>
              <a:t>batch</a:t>
            </a:r>
            <a:r>
              <a:rPr lang="en-US" sz="2400" spc="-25" dirty="0">
                <a:effectLst/>
                <a:latin typeface="Arial" panose="020B0604020202020204" pitchFamily="34" charset="0"/>
                <a:ea typeface="Arial MT"/>
                <a:cs typeface="Arial" panose="020B0604020202020204" pitchFamily="34" charset="0"/>
              </a:rPr>
              <a:t> </a:t>
            </a:r>
            <a:r>
              <a:rPr lang="en-US" sz="2400" dirty="0">
                <a:effectLst/>
                <a:latin typeface="Arial" panose="020B0604020202020204" pitchFamily="34" charset="0"/>
                <a:ea typeface="Arial MT"/>
                <a:cs typeface="Arial" panose="020B0604020202020204" pitchFamily="34" charset="0"/>
              </a:rPr>
              <a:t>size,</a:t>
            </a:r>
            <a:r>
              <a:rPr lang="en-US" sz="2400" spc="-25" dirty="0">
                <a:effectLst/>
                <a:latin typeface="Arial" panose="020B0604020202020204" pitchFamily="34" charset="0"/>
                <a:ea typeface="Arial MT"/>
                <a:cs typeface="Arial" panose="020B0604020202020204" pitchFamily="34" charset="0"/>
              </a:rPr>
              <a:t> </a:t>
            </a:r>
            <a:r>
              <a:rPr lang="en-US" sz="2400" dirty="0">
                <a:effectLst/>
                <a:latin typeface="Arial" panose="020B0604020202020204" pitchFamily="34" charset="0"/>
                <a:ea typeface="Arial MT"/>
                <a:cs typeface="Arial" panose="020B0604020202020204" pitchFamily="34" charset="0"/>
              </a:rPr>
              <a:t>number</a:t>
            </a:r>
            <a:r>
              <a:rPr lang="en-US" sz="2400" spc="-25" dirty="0">
                <a:effectLst/>
                <a:latin typeface="Arial" panose="020B0604020202020204" pitchFamily="34" charset="0"/>
                <a:ea typeface="Arial MT"/>
                <a:cs typeface="Arial" panose="020B0604020202020204" pitchFamily="34" charset="0"/>
              </a:rPr>
              <a:t> </a:t>
            </a:r>
            <a:r>
              <a:rPr lang="en-US" sz="2400" dirty="0">
                <a:effectLst/>
                <a:latin typeface="Arial" panose="020B0604020202020204" pitchFamily="34" charset="0"/>
                <a:ea typeface="Arial MT"/>
                <a:cs typeface="Arial" panose="020B0604020202020204" pitchFamily="34" charset="0"/>
              </a:rPr>
              <a:t>of</a:t>
            </a:r>
            <a:r>
              <a:rPr lang="en-US" sz="2400" spc="-20" dirty="0">
                <a:effectLst/>
                <a:latin typeface="Arial" panose="020B0604020202020204" pitchFamily="34" charset="0"/>
                <a:ea typeface="Arial MT"/>
                <a:cs typeface="Arial" panose="020B0604020202020204" pitchFamily="34" charset="0"/>
              </a:rPr>
              <a:t> </a:t>
            </a:r>
            <a:r>
              <a:rPr lang="en-US" sz="2400" dirty="0">
                <a:effectLst/>
                <a:latin typeface="Arial" panose="020B0604020202020204" pitchFamily="34" charset="0"/>
                <a:ea typeface="Arial MT"/>
                <a:cs typeface="Arial" panose="020B0604020202020204" pitchFamily="34" charset="0"/>
              </a:rPr>
              <a:t>layers,</a:t>
            </a:r>
            <a:r>
              <a:rPr lang="en-US" sz="2400" spc="-25" dirty="0">
                <a:effectLst/>
                <a:latin typeface="Arial" panose="020B0604020202020204" pitchFamily="34" charset="0"/>
                <a:ea typeface="Arial MT"/>
                <a:cs typeface="Arial" panose="020B0604020202020204" pitchFamily="34" charset="0"/>
              </a:rPr>
              <a:t> </a:t>
            </a:r>
            <a:r>
              <a:rPr lang="en-US" sz="2400" dirty="0">
                <a:effectLst/>
                <a:latin typeface="Arial" panose="020B0604020202020204" pitchFamily="34" charset="0"/>
                <a:ea typeface="Arial MT"/>
                <a:cs typeface="Arial" panose="020B0604020202020204" pitchFamily="34" charset="0"/>
              </a:rPr>
              <a:t>number</a:t>
            </a:r>
            <a:r>
              <a:rPr lang="en-US" sz="2400" spc="-25" dirty="0">
                <a:effectLst/>
                <a:latin typeface="Arial" panose="020B0604020202020204" pitchFamily="34" charset="0"/>
                <a:ea typeface="Arial MT"/>
                <a:cs typeface="Arial" panose="020B0604020202020204" pitchFamily="34" charset="0"/>
              </a:rPr>
              <a:t> </a:t>
            </a:r>
            <a:r>
              <a:rPr lang="en-US" sz="2400" dirty="0">
                <a:effectLst/>
                <a:latin typeface="Arial" panose="020B0604020202020204" pitchFamily="34" charset="0"/>
                <a:ea typeface="Arial MT"/>
                <a:cs typeface="Arial" panose="020B0604020202020204" pitchFamily="34" charset="0"/>
              </a:rPr>
              <a:t>of</a:t>
            </a:r>
            <a:r>
              <a:rPr lang="en-US" sz="2400" spc="-25" dirty="0">
                <a:effectLst/>
                <a:latin typeface="Arial" panose="020B0604020202020204" pitchFamily="34" charset="0"/>
                <a:ea typeface="Arial MT"/>
                <a:cs typeface="Arial" panose="020B0604020202020204" pitchFamily="34" charset="0"/>
              </a:rPr>
              <a:t> </a:t>
            </a:r>
            <a:r>
              <a:rPr lang="en-US" sz="2400" dirty="0">
                <a:effectLst/>
                <a:latin typeface="Arial" panose="020B0604020202020204" pitchFamily="34" charset="0"/>
                <a:ea typeface="Arial MT"/>
                <a:cs typeface="Arial" panose="020B0604020202020204" pitchFamily="34" charset="0"/>
              </a:rPr>
              <a:t>units,</a:t>
            </a:r>
            <a:r>
              <a:rPr lang="en-US" sz="2400" spc="5" dirty="0">
                <a:effectLst/>
                <a:latin typeface="Arial" panose="020B0604020202020204" pitchFamily="34" charset="0"/>
                <a:ea typeface="Arial MT"/>
                <a:cs typeface="Arial" panose="020B0604020202020204" pitchFamily="34" charset="0"/>
              </a:rPr>
              <a:t> </a:t>
            </a:r>
            <a:r>
              <a:rPr lang="en-US" sz="2400" dirty="0">
                <a:effectLst/>
                <a:latin typeface="Arial" panose="020B0604020202020204" pitchFamily="34" charset="0"/>
                <a:ea typeface="Arial MT"/>
                <a:cs typeface="Arial" panose="020B0604020202020204" pitchFamily="34" charset="0"/>
              </a:rPr>
              <a:t>dropout</a:t>
            </a:r>
            <a:r>
              <a:rPr lang="en-US" sz="2400" spc="-10" dirty="0">
                <a:effectLst/>
                <a:latin typeface="Arial" panose="020B0604020202020204" pitchFamily="34" charset="0"/>
                <a:ea typeface="Arial MT"/>
                <a:cs typeface="Arial" panose="020B0604020202020204" pitchFamily="34" charset="0"/>
              </a:rPr>
              <a:t> </a:t>
            </a:r>
            <a:r>
              <a:rPr lang="en-US" sz="2400" dirty="0">
                <a:effectLst/>
                <a:latin typeface="Arial" panose="020B0604020202020204" pitchFamily="34" charset="0"/>
                <a:ea typeface="Arial MT"/>
                <a:cs typeface="Arial" panose="020B0604020202020204" pitchFamily="34" charset="0"/>
              </a:rPr>
              <a:t>rate,</a:t>
            </a:r>
            <a:r>
              <a:rPr lang="en-US" sz="2400" spc="-5" dirty="0">
                <a:effectLst/>
                <a:latin typeface="Arial" panose="020B0604020202020204" pitchFamily="34" charset="0"/>
                <a:ea typeface="Arial MT"/>
                <a:cs typeface="Arial" panose="020B0604020202020204" pitchFamily="34" charset="0"/>
              </a:rPr>
              <a:t> </a:t>
            </a:r>
            <a:r>
              <a:rPr lang="en-US" sz="2400" dirty="0">
                <a:effectLst/>
                <a:latin typeface="Arial" panose="020B0604020202020204" pitchFamily="34" charset="0"/>
                <a:ea typeface="Arial MT"/>
                <a:cs typeface="Arial" panose="020B0604020202020204" pitchFamily="34" charset="0"/>
              </a:rPr>
              <a:t>batch</a:t>
            </a:r>
            <a:r>
              <a:rPr lang="en-US" sz="2400" spc="-5" dirty="0">
                <a:effectLst/>
                <a:latin typeface="Arial" panose="020B0604020202020204" pitchFamily="34" charset="0"/>
                <a:ea typeface="Arial MT"/>
                <a:cs typeface="Arial" panose="020B0604020202020204" pitchFamily="34" charset="0"/>
              </a:rPr>
              <a:t> </a:t>
            </a:r>
            <a:r>
              <a:rPr lang="en-US" sz="2400" dirty="0">
                <a:effectLst/>
                <a:latin typeface="Arial" panose="020B0604020202020204" pitchFamily="34" charset="0"/>
                <a:ea typeface="Arial MT"/>
                <a:cs typeface="Arial" panose="020B0604020202020204" pitchFamily="34" charset="0"/>
              </a:rPr>
              <a:t>normalization</a:t>
            </a:r>
            <a:r>
              <a:rPr lang="en-US" sz="2400" spc="-10" dirty="0">
                <a:effectLst/>
                <a:latin typeface="Arial" panose="020B0604020202020204" pitchFamily="34" charset="0"/>
                <a:ea typeface="Arial MT"/>
                <a:cs typeface="Arial" panose="020B0604020202020204" pitchFamily="34" charset="0"/>
              </a:rPr>
              <a:t> </a:t>
            </a:r>
            <a:r>
              <a:rPr lang="en-US" sz="2400" dirty="0">
                <a:effectLst/>
                <a:latin typeface="Arial" panose="020B0604020202020204" pitchFamily="34" charset="0"/>
                <a:ea typeface="Arial MT"/>
                <a:cs typeface="Arial" panose="020B0604020202020204" pitchFamily="34" charset="0"/>
              </a:rPr>
              <a:t>etc.). We can implement this on SVR and find out if the accuracy improves ( i.e. use RandomisesSearchCV, GridSearchCV).</a:t>
            </a:r>
            <a:endParaRPr lang="en-IN" sz="2400" dirty="0">
              <a:effectLst/>
              <a:latin typeface="Arial" panose="020B0604020202020204" pitchFamily="34" charset="0"/>
              <a:ea typeface="Arial MT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6661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47800"/>
            <a:ext cx="8839200" cy="541020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  <a:buNone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[1]	https://www.geeksforgeeks.org/plotting-histogram-in-python-using-matplotlib/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  <a:buNone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[2]	https://scikit-learn.org/stable/modules/generated/sklearn.linear_model.Ridge.html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  <a:buNone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[3]  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https://www.kaggle.com/nehalbirla/vehicle-dataset-from-cardekho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  <a:buNone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[4]	https://www.mygreatlearning.com/blog/understanding-of-lasso-regression/#:~:text=Lasso%20regression%20is%20a%20regularization,i.e.%20models%20with%20fewer%20parameters).</a:t>
            </a:r>
          </a:p>
          <a:p>
            <a:pPr>
              <a:spcBef>
                <a:spcPts val="600"/>
              </a:spcBef>
              <a:buNone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[5]	 https://towardsdatascience.com/ridge-regression-for-better-usage-2f19b3a202db</a:t>
            </a:r>
          </a:p>
          <a:p>
            <a:pPr>
              <a:spcBef>
                <a:spcPts val="600"/>
              </a:spcBef>
              <a:buNone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[6]	https://www.youtube.com/watch?v=p_tpQSY1aTs&amp;t=3428s </a:t>
            </a:r>
          </a:p>
          <a:p>
            <a:pPr>
              <a:spcBef>
                <a:spcPts val="600"/>
              </a:spcBef>
              <a:buNone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[7]</a:t>
            </a:r>
            <a:r>
              <a:rPr lang="en-IN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M. </a:t>
            </a:r>
            <a:r>
              <a:rPr lang="en-IN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Antonakakis</a:t>
            </a:r>
            <a:r>
              <a:rPr lang="en-IN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T. April, M. Bailey, M. Bernhard, E. </a:t>
            </a:r>
            <a:r>
              <a:rPr lang="en-IN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Bursztein</a:t>
            </a:r>
            <a:r>
              <a:rPr lang="en-IN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J. Cochran, Z. </a:t>
            </a:r>
            <a:r>
              <a:rPr lang="en-IN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Durumeric</a:t>
            </a:r>
            <a:r>
              <a:rPr lang="en-IN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J. A. </a:t>
            </a:r>
            <a:r>
              <a:rPr lang="en-IN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Halderman</a:t>
            </a:r>
            <a:r>
              <a:rPr lang="en-IN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L. </a:t>
            </a:r>
            <a:r>
              <a:rPr lang="en-IN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Invernizzi</a:t>
            </a:r>
            <a:r>
              <a:rPr lang="en-IN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M. </a:t>
            </a:r>
            <a:r>
              <a:rPr lang="en-IN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Kallitsis</a:t>
            </a:r>
            <a:r>
              <a:rPr lang="en-IN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D. Kumar, C. Lever, Z. Ma, J. Mason, D. </a:t>
            </a:r>
            <a:r>
              <a:rPr lang="en-IN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Menscher</a:t>
            </a:r>
            <a:r>
              <a:rPr lang="en-IN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C. Seaman, N. Sullivan, K. Thomas, and Y. Zhou, "Understanding the </a:t>
            </a:r>
            <a:r>
              <a:rPr lang="en-IN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Mirai</a:t>
            </a:r>
            <a:r>
              <a:rPr lang="en-IN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botnet," in Proc. of USENIX Security Symposium, 2017.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Thank you.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Motivation for the work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Finding the appropriate price for second hand car is a hectic task .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When you ask experts before buying a second hand car it costs extra charges.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But what if you can find the correct price as desired by you by just sitting at home, by entering details of the car.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2400" y="5486400"/>
            <a:ext cx="4288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Objectives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1.Implement various models which could give you estimated price, one should pay given the choice of  features by the user.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2.Comparing and finding out which algorithm works best for finding selling price.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999368454"/>
              </p:ext>
            </p:extLst>
          </p:nvPr>
        </p:nvGraphicFramePr>
        <p:xfrm>
          <a:off x="228600" y="1600200"/>
          <a:ext cx="86868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18C45-BA31-463F-B267-3B408B368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Our Approach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BA219-F192-4038-9BB4-03F1439CEB9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Collecting the data and pre-processing of the features.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We trained our model using different techniques:</a:t>
            </a:r>
          </a:p>
          <a:p>
            <a:pPr marL="0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       Linear Regression</a:t>
            </a:r>
          </a:p>
          <a:p>
            <a:pPr marL="0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       Lasso Regression</a:t>
            </a:r>
          </a:p>
          <a:p>
            <a:pPr marL="0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       Ridge Regression</a:t>
            </a:r>
          </a:p>
          <a:p>
            <a:pPr marL="0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       Support Vector Regressor(SVR)</a:t>
            </a:r>
          </a:p>
          <a:p>
            <a:pPr marL="0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       Random Forest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We applied various algorithms and by plotting the graph for errors, found out the best algorithm for the task.</a:t>
            </a:r>
          </a:p>
        </p:txBody>
      </p:sp>
    </p:spTree>
    <p:extLst>
      <p:ext uri="{BB962C8B-B14F-4D97-AF65-F5344CB8AC3E}">
        <p14:creationId xmlns:p14="http://schemas.microsoft.com/office/powerpoint/2010/main" val="3244010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827A2-6309-4D76-8721-C1EB71362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649" y="0"/>
            <a:ext cx="8648366" cy="1066800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Heatmap of the features depicting their correlation.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9CCC6E5-B22E-4455-A391-4FB2FD9F988D}"/>
              </a:ext>
            </a:extLst>
          </p:cNvPr>
          <p:cNvPicPr>
            <a:picLocks noGrp="1"/>
          </p:cNvPicPr>
          <p:nvPr>
            <p:ph sz="quarter" idx="1"/>
          </p:nvPr>
        </p:nvPicPr>
        <p:blipFill rotWithShape="1">
          <a:blip r:embed="rId2"/>
          <a:srcRect l="10155"/>
          <a:stretch/>
        </p:blipFill>
        <p:spPr>
          <a:xfrm>
            <a:off x="0" y="1066800"/>
            <a:ext cx="9144000" cy="572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839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17C06-E588-4B16-B342-3832F953F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Graph depicting feature importance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C127DD-9FEF-4015-B1C5-C851FC126A2D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600200"/>
            <a:ext cx="7260355" cy="5126561"/>
          </a:xfrm>
        </p:spPr>
      </p:pic>
    </p:spTree>
    <p:extLst>
      <p:ext uri="{BB962C8B-B14F-4D97-AF65-F5344CB8AC3E}">
        <p14:creationId xmlns:p14="http://schemas.microsoft.com/office/powerpoint/2010/main" val="988462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153400" cy="990600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ED43D18-DA46-446B-8068-413C63B6B046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15" y="1275080"/>
            <a:ext cx="9116735" cy="525780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9366F48-0732-4301-AD98-5FD5D15800A7}"/>
              </a:ext>
            </a:extLst>
          </p:cNvPr>
          <p:cNvSpPr txBox="1"/>
          <p:nvPr/>
        </p:nvSpPr>
        <p:spPr>
          <a:xfrm>
            <a:off x="2057400" y="6308467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Comparative analysis of various algorithms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045E558-5C0C-460B-B2BA-70A44D7F5B2C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072196529"/>
              </p:ext>
            </p:extLst>
          </p:nvPr>
        </p:nvGraphicFramePr>
        <p:xfrm>
          <a:off x="800099" y="1828800"/>
          <a:ext cx="7543801" cy="3429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70863">
                  <a:extLst>
                    <a:ext uri="{9D8B030D-6E8A-4147-A177-3AD203B41FA5}">
                      <a16:colId xmlns:a16="http://schemas.microsoft.com/office/drawing/2014/main" val="1904116897"/>
                    </a:ext>
                  </a:extLst>
                </a:gridCol>
                <a:gridCol w="1941774">
                  <a:extLst>
                    <a:ext uri="{9D8B030D-6E8A-4147-A177-3AD203B41FA5}">
                      <a16:colId xmlns:a16="http://schemas.microsoft.com/office/drawing/2014/main" val="3573078347"/>
                    </a:ext>
                  </a:extLst>
                </a:gridCol>
                <a:gridCol w="1941774">
                  <a:extLst>
                    <a:ext uri="{9D8B030D-6E8A-4147-A177-3AD203B41FA5}">
                      <a16:colId xmlns:a16="http://schemas.microsoft.com/office/drawing/2014/main" val="2510144026"/>
                    </a:ext>
                  </a:extLst>
                </a:gridCol>
                <a:gridCol w="1789390">
                  <a:extLst>
                    <a:ext uri="{9D8B030D-6E8A-4147-A177-3AD203B41FA5}">
                      <a16:colId xmlns:a16="http://schemas.microsoft.com/office/drawing/2014/main" val="1485746334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Algorithm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MAE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RMSE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Accuracy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41912025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Random forest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0.87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1.98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-4.025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98536835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Linear regression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1.24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2.10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85.17%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26791489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Lasso regression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1.44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2.37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81.11%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84650229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Ridge regression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1.23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2.10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85.20%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47600284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SVR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1.67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3.65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55.35%</a:t>
                      </a:r>
                      <a:endParaRPr lang="en-IN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408124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7879A86-F5D1-4865-A390-91B72DFA6FCD}"/>
              </a:ext>
            </a:extLst>
          </p:cNvPr>
          <p:cNvSpPr txBox="1"/>
          <p:nvPr/>
        </p:nvSpPr>
        <p:spPr>
          <a:xfrm>
            <a:off x="-1" y="457200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Accuracy and error of various model used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22210955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2427</TotalTime>
  <Words>712</Words>
  <Application>Microsoft Office PowerPoint</Application>
  <PresentationFormat>On-screen Show (4:3)</PresentationFormat>
  <Paragraphs>84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Times New Roman</vt:lpstr>
      <vt:lpstr>Tw Cen MT</vt:lpstr>
      <vt:lpstr>Wingdings</vt:lpstr>
      <vt:lpstr>Wingdings 2</vt:lpstr>
      <vt:lpstr>Median</vt:lpstr>
      <vt:lpstr>To predict the selling price of used cars by using various ML algorithms and comparing them.</vt:lpstr>
      <vt:lpstr>Motivation for the work</vt:lpstr>
      <vt:lpstr>Introduction</vt:lpstr>
      <vt:lpstr>Methodology</vt:lpstr>
      <vt:lpstr>Our Approach </vt:lpstr>
      <vt:lpstr>Heatmap of the features depicting their correlation.</vt:lpstr>
      <vt:lpstr>Graph depicting feature importance </vt:lpstr>
      <vt:lpstr>Results</vt:lpstr>
      <vt:lpstr>PowerPoint Presentation</vt:lpstr>
      <vt:lpstr>Conclusion</vt:lpstr>
      <vt:lpstr>Future work</vt:lpstr>
      <vt:lpstr>References</vt:lpstr>
      <vt:lpstr>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 and Performance of gate-all-around nanowire tfet with gate stacking using tcad</dc:title>
  <dc:creator>ADMIN</dc:creator>
  <cp:lastModifiedBy>Shubham Kumar</cp:lastModifiedBy>
  <cp:revision>206</cp:revision>
  <dcterms:created xsi:type="dcterms:W3CDTF">2006-08-16T00:00:00Z</dcterms:created>
  <dcterms:modified xsi:type="dcterms:W3CDTF">2021-08-20T16:17:26Z</dcterms:modified>
</cp:coreProperties>
</file>