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312" r:id="rId3"/>
    <p:sldId id="291" r:id="rId4"/>
    <p:sldId id="267" r:id="rId5"/>
    <p:sldId id="313" r:id="rId6"/>
    <p:sldId id="314" r:id="rId7"/>
    <p:sldId id="315" r:id="rId8"/>
    <p:sldId id="283" r:id="rId9"/>
    <p:sldId id="316" r:id="rId10"/>
    <p:sldId id="284" r:id="rId11"/>
    <p:sldId id="317" r:id="rId12"/>
    <p:sldId id="306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117CD5-AD38-4C7F-9510-2E5207589237}">
          <p14:sldIdLst>
            <p14:sldId id="256"/>
            <p14:sldId id="312"/>
            <p14:sldId id="291"/>
            <p14:sldId id="267"/>
            <p14:sldId id="313"/>
            <p14:sldId id="314"/>
            <p14:sldId id="315"/>
            <p14:sldId id="283"/>
            <p14:sldId id="316"/>
            <p14:sldId id="284"/>
            <p14:sldId id="317"/>
            <p14:sldId id="30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46D14-FFD5-499B-B5F1-266CCCD992AB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0BC42EEC-4379-4F9D-96DA-E6B2A9D8B6D7}">
      <dgm:prSet phldrT="[Text]"/>
      <dgm:spPr/>
      <dgm:t>
        <a:bodyPr/>
        <a:lstStyle/>
        <a:p>
          <a:r>
            <a:rPr lang="en-US" dirty="0"/>
            <a:t>Analyzing and preprocessing of the data.</a:t>
          </a:r>
        </a:p>
      </dgm:t>
    </dgm:pt>
    <dgm:pt modelId="{95BDE616-57F0-405E-9A18-8FF7B92CB069}" type="parTrans" cxnId="{D100EF6B-5908-4FE2-8C1A-BB3CC6201809}">
      <dgm:prSet/>
      <dgm:spPr/>
      <dgm:t>
        <a:bodyPr/>
        <a:lstStyle/>
        <a:p>
          <a:endParaRPr lang="en-US"/>
        </a:p>
      </dgm:t>
    </dgm:pt>
    <dgm:pt modelId="{364DAF07-FC32-473A-85A5-B9992733297F}" type="sibTrans" cxnId="{D100EF6B-5908-4FE2-8C1A-BB3CC6201809}">
      <dgm:prSet/>
      <dgm:spPr/>
      <dgm:t>
        <a:bodyPr/>
        <a:lstStyle/>
        <a:p>
          <a:endParaRPr lang="en-US"/>
        </a:p>
      </dgm:t>
    </dgm:pt>
    <dgm:pt modelId="{5550CFAB-06D7-4829-A115-3776584CA918}">
      <dgm:prSet phldrT="[Text]"/>
      <dgm:spPr/>
      <dgm:t>
        <a:bodyPr/>
        <a:lstStyle/>
        <a:p>
          <a:r>
            <a:rPr lang="en-US" dirty="0"/>
            <a:t>Finding correlation between features.</a:t>
          </a:r>
        </a:p>
      </dgm:t>
    </dgm:pt>
    <dgm:pt modelId="{24BD4246-E815-42C6-8BDD-208A91077090}" type="parTrans" cxnId="{8A015045-2E53-4D2F-93F1-E8ADA6FBC994}">
      <dgm:prSet/>
      <dgm:spPr/>
      <dgm:t>
        <a:bodyPr/>
        <a:lstStyle/>
        <a:p>
          <a:endParaRPr lang="en-US"/>
        </a:p>
      </dgm:t>
    </dgm:pt>
    <dgm:pt modelId="{13F4C9E4-C17B-4EAC-BDAD-091FC8F3A4D1}" type="sibTrans" cxnId="{8A015045-2E53-4D2F-93F1-E8ADA6FBC994}">
      <dgm:prSet/>
      <dgm:spPr/>
      <dgm:t>
        <a:bodyPr/>
        <a:lstStyle/>
        <a:p>
          <a:endParaRPr lang="en-US"/>
        </a:p>
      </dgm:t>
    </dgm:pt>
    <dgm:pt modelId="{ED3C51B3-C2A0-46D9-B588-985C3C1E4954}">
      <dgm:prSet phldrT="[Text]"/>
      <dgm:spPr/>
      <dgm:t>
        <a:bodyPr/>
        <a:lstStyle/>
        <a:p>
          <a:r>
            <a:rPr lang="en-US" dirty="0"/>
            <a:t>Deploying various models and comparison</a:t>
          </a:r>
        </a:p>
      </dgm:t>
    </dgm:pt>
    <dgm:pt modelId="{605BB7DC-A6AF-42E3-B6F6-8DFFF69ACE02}" type="parTrans" cxnId="{B4D80CEC-C02F-42BC-A5D9-66AEB66630A3}">
      <dgm:prSet/>
      <dgm:spPr/>
      <dgm:t>
        <a:bodyPr/>
        <a:lstStyle/>
        <a:p>
          <a:endParaRPr lang="en-US"/>
        </a:p>
      </dgm:t>
    </dgm:pt>
    <dgm:pt modelId="{0DAC0424-E667-4179-B994-A2648EC706C2}" type="sibTrans" cxnId="{B4D80CEC-C02F-42BC-A5D9-66AEB66630A3}">
      <dgm:prSet/>
      <dgm:spPr/>
      <dgm:t>
        <a:bodyPr/>
        <a:lstStyle/>
        <a:p>
          <a:endParaRPr lang="en-US"/>
        </a:p>
      </dgm:t>
    </dgm:pt>
    <dgm:pt modelId="{49DAE0BB-4E41-4249-A4C6-46357EEC1D34}">
      <dgm:prSet phldrT="[Text]"/>
      <dgm:spPr/>
      <dgm:t>
        <a:bodyPr/>
        <a:lstStyle/>
        <a:p>
          <a:r>
            <a:rPr lang="en-US" dirty="0"/>
            <a:t>Scores and statistics of best model.</a:t>
          </a:r>
        </a:p>
      </dgm:t>
    </dgm:pt>
    <dgm:pt modelId="{425BBD8E-5682-4F3C-AC50-07F05781E3C0}" type="parTrans" cxnId="{C3BBAC21-3CB3-4E7E-8AE6-982DF193B88B}">
      <dgm:prSet/>
      <dgm:spPr/>
      <dgm:t>
        <a:bodyPr/>
        <a:lstStyle/>
        <a:p>
          <a:endParaRPr lang="en-US"/>
        </a:p>
      </dgm:t>
    </dgm:pt>
    <dgm:pt modelId="{53035AEF-D8FB-4B36-A32B-5120883CB0FF}" type="sibTrans" cxnId="{C3BBAC21-3CB3-4E7E-8AE6-982DF193B88B}">
      <dgm:prSet/>
      <dgm:spPr/>
      <dgm:t>
        <a:bodyPr/>
        <a:lstStyle/>
        <a:p>
          <a:endParaRPr lang="en-US"/>
        </a:p>
      </dgm:t>
    </dgm:pt>
    <dgm:pt modelId="{3FAAF418-C7E8-4BCA-9A20-48B007592928}">
      <dgm:prSet phldrT="[Text]"/>
      <dgm:spPr/>
      <dgm:t>
        <a:bodyPr/>
        <a:lstStyle/>
        <a:p>
          <a:r>
            <a:rPr lang="en-US" dirty="0"/>
            <a:t>Collecting Data</a:t>
          </a:r>
        </a:p>
      </dgm:t>
    </dgm:pt>
    <dgm:pt modelId="{397F058E-2B8A-4F3F-8C5B-22FE630A24C7}" type="parTrans" cxnId="{ABC57285-BD52-45CF-A431-1D46BE27927E}">
      <dgm:prSet/>
      <dgm:spPr/>
      <dgm:t>
        <a:bodyPr/>
        <a:lstStyle/>
        <a:p>
          <a:endParaRPr lang="en-US"/>
        </a:p>
      </dgm:t>
    </dgm:pt>
    <dgm:pt modelId="{4545AC25-848B-49B8-A64D-504F3EAA3E60}" type="sibTrans" cxnId="{ABC57285-BD52-45CF-A431-1D46BE27927E}">
      <dgm:prSet/>
      <dgm:spPr/>
      <dgm:t>
        <a:bodyPr/>
        <a:lstStyle/>
        <a:p>
          <a:endParaRPr lang="en-US"/>
        </a:p>
      </dgm:t>
    </dgm:pt>
    <dgm:pt modelId="{DA46FA8B-0754-4AAA-951B-AF17F7A3BE4C}" type="pres">
      <dgm:prSet presAssocID="{13F46D14-FFD5-499B-B5F1-266CCCD992AB}" presName="CompostProcess" presStyleCnt="0">
        <dgm:presLayoutVars>
          <dgm:dir/>
          <dgm:resizeHandles val="exact"/>
        </dgm:presLayoutVars>
      </dgm:prSet>
      <dgm:spPr/>
    </dgm:pt>
    <dgm:pt modelId="{40E5E49B-F811-403A-B37A-029F63EA47BA}" type="pres">
      <dgm:prSet presAssocID="{13F46D14-FFD5-499B-B5F1-266CCCD992AB}" presName="arrow" presStyleLbl="bgShp" presStyleIdx="0" presStyleCnt="1"/>
      <dgm:spPr/>
    </dgm:pt>
    <dgm:pt modelId="{9BBC1F6D-63A2-4F1B-AA8A-13778758DD0A}" type="pres">
      <dgm:prSet presAssocID="{13F46D14-FFD5-499B-B5F1-266CCCD992AB}" presName="linearProcess" presStyleCnt="0"/>
      <dgm:spPr/>
    </dgm:pt>
    <dgm:pt modelId="{EE204E50-2A2E-4C00-A65D-A9F115FE3AF5}" type="pres">
      <dgm:prSet presAssocID="{3FAAF418-C7E8-4BCA-9A20-48B007592928}" presName="textNode" presStyleLbl="node1" presStyleIdx="0" presStyleCnt="5">
        <dgm:presLayoutVars>
          <dgm:bulletEnabled val="1"/>
        </dgm:presLayoutVars>
      </dgm:prSet>
      <dgm:spPr/>
    </dgm:pt>
    <dgm:pt modelId="{493980D5-C323-4B55-B056-0F1CFDB1281B}" type="pres">
      <dgm:prSet presAssocID="{4545AC25-848B-49B8-A64D-504F3EAA3E60}" presName="sibTrans" presStyleCnt="0"/>
      <dgm:spPr/>
    </dgm:pt>
    <dgm:pt modelId="{42884275-BAB7-4243-A2E2-1B58DA773C84}" type="pres">
      <dgm:prSet presAssocID="{0BC42EEC-4379-4F9D-96DA-E6B2A9D8B6D7}" presName="textNode" presStyleLbl="node1" presStyleIdx="1" presStyleCnt="5">
        <dgm:presLayoutVars>
          <dgm:bulletEnabled val="1"/>
        </dgm:presLayoutVars>
      </dgm:prSet>
      <dgm:spPr/>
    </dgm:pt>
    <dgm:pt modelId="{20C9117F-A2ED-431C-9423-F2B7D72CBC52}" type="pres">
      <dgm:prSet presAssocID="{364DAF07-FC32-473A-85A5-B9992733297F}" presName="sibTrans" presStyleCnt="0"/>
      <dgm:spPr/>
    </dgm:pt>
    <dgm:pt modelId="{931E2FB7-220B-42E4-96E1-D1BFC6AE208C}" type="pres">
      <dgm:prSet presAssocID="{5550CFAB-06D7-4829-A115-3776584CA918}" presName="textNode" presStyleLbl="node1" presStyleIdx="2" presStyleCnt="5" custScaleX="127120" custLinFactNeighborY="1271">
        <dgm:presLayoutVars>
          <dgm:bulletEnabled val="1"/>
        </dgm:presLayoutVars>
      </dgm:prSet>
      <dgm:spPr/>
    </dgm:pt>
    <dgm:pt modelId="{E0AAA59A-9BCA-420E-8E37-504C447D8A26}" type="pres">
      <dgm:prSet presAssocID="{13F4C9E4-C17B-4EAC-BDAD-091FC8F3A4D1}" presName="sibTrans" presStyleCnt="0"/>
      <dgm:spPr/>
    </dgm:pt>
    <dgm:pt modelId="{8C2F73FC-E5B7-4D45-888C-40F76FF01D66}" type="pres">
      <dgm:prSet presAssocID="{ED3C51B3-C2A0-46D9-B588-985C3C1E4954}" presName="textNode" presStyleLbl="node1" presStyleIdx="3" presStyleCnt="5">
        <dgm:presLayoutVars>
          <dgm:bulletEnabled val="1"/>
        </dgm:presLayoutVars>
      </dgm:prSet>
      <dgm:spPr/>
    </dgm:pt>
    <dgm:pt modelId="{7523DE87-3CD3-4976-8325-B57326FDFBD8}" type="pres">
      <dgm:prSet presAssocID="{0DAC0424-E667-4179-B994-A2648EC706C2}" presName="sibTrans" presStyleCnt="0"/>
      <dgm:spPr/>
    </dgm:pt>
    <dgm:pt modelId="{DAFCD754-2B8C-45C7-ADCE-F3E0A1EE5769}" type="pres">
      <dgm:prSet presAssocID="{49DAE0BB-4E41-4249-A4C6-46357EEC1D3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3BBAC21-3CB3-4E7E-8AE6-982DF193B88B}" srcId="{13F46D14-FFD5-499B-B5F1-266CCCD992AB}" destId="{49DAE0BB-4E41-4249-A4C6-46357EEC1D34}" srcOrd="4" destOrd="0" parTransId="{425BBD8E-5682-4F3C-AC50-07F05781E3C0}" sibTransId="{53035AEF-D8FB-4B36-A32B-5120883CB0FF}"/>
    <dgm:cxn modelId="{B89DE35E-E76C-47C9-87B5-DC9C57A9F1D6}" type="presOf" srcId="{5550CFAB-06D7-4829-A115-3776584CA918}" destId="{931E2FB7-220B-42E4-96E1-D1BFC6AE208C}" srcOrd="0" destOrd="0" presId="urn:microsoft.com/office/officeart/2005/8/layout/hProcess9"/>
    <dgm:cxn modelId="{8A015045-2E53-4D2F-93F1-E8ADA6FBC994}" srcId="{13F46D14-FFD5-499B-B5F1-266CCCD992AB}" destId="{5550CFAB-06D7-4829-A115-3776584CA918}" srcOrd="2" destOrd="0" parTransId="{24BD4246-E815-42C6-8BDD-208A91077090}" sibTransId="{13F4C9E4-C17B-4EAC-BDAD-091FC8F3A4D1}"/>
    <dgm:cxn modelId="{D6CB094A-D407-4703-9162-53185810C90A}" type="presOf" srcId="{3FAAF418-C7E8-4BCA-9A20-48B007592928}" destId="{EE204E50-2A2E-4C00-A65D-A9F115FE3AF5}" srcOrd="0" destOrd="0" presId="urn:microsoft.com/office/officeart/2005/8/layout/hProcess9"/>
    <dgm:cxn modelId="{D100EF6B-5908-4FE2-8C1A-BB3CC6201809}" srcId="{13F46D14-FFD5-499B-B5F1-266CCCD992AB}" destId="{0BC42EEC-4379-4F9D-96DA-E6B2A9D8B6D7}" srcOrd="1" destOrd="0" parTransId="{95BDE616-57F0-405E-9A18-8FF7B92CB069}" sibTransId="{364DAF07-FC32-473A-85A5-B9992733297F}"/>
    <dgm:cxn modelId="{ABC57285-BD52-45CF-A431-1D46BE27927E}" srcId="{13F46D14-FFD5-499B-B5F1-266CCCD992AB}" destId="{3FAAF418-C7E8-4BCA-9A20-48B007592928}" srcOrd="0" destOrd="0" parTransId="{397F058E-2B8A-4F3F-8C5B-22FE630A24C7}" sibTransId="{4545AC25-848B-49B8-A64D-504F3EAA3E60}"/>
    <dgm:cxn modelId="{9C7EFD86-5E47-4162-9708-8AC7883E5716}" type="presOf" srcId="{13F46D14-FFD5-499B-B5F1-266CCCD992AB}" destId="{DA46FA8B-0754-4AAA-951B-AF17F7A3BE4C}" srcOrd="0" destOrd="0" presId="urn:microsoft.com/office/officeart/2005/8/layout/hProcess9"/>
    <dgm:cxn modelId="{86237BA1-497F-4711-BA73-E1EE85890DFB}" type="presOf" srcId="{0BC42EEC-4379-4F9D-96DA-E6B2A9D8B6D7}" destId="{42884275-BAB7-4243-A2E2-1B58DA773C84}" srcOrd="0" destOrd="0" presId="urn:microsoft.com/office/officeart/2005/8/layout/hProcess9"/>
    <dgm:cxn modelId="{3BFF33E3-81A6-4449-8B54-C96F2647DA8C}" type="presOf" srcId="{ED3C51B3-C2A0-46D9-B588-985C3C1E4954}" destId="{8C2F73FC-E5B7-4D45-888C-40F76FF01D66}" srcOrd="0" destOrd="0" presId="urn:microsoft.com/office/officeart/2005/8/layout/hProcess9"/>
    <dgm:cxn modelId="{B4D80CEC-C02F-42BC-A5D9-66AEB66630A3}" srcId="{13F46D14-FFD5-499B-B5F1-266CCCD992AB}" destId="{ED3C51B3-C2A0-46D9-B588-985C3C1E4954}" srcOrd="3" destOrd="0" parTransId="{605BB7DC-A6AF-42E3-B6F6-8DFFF69ACE02}" sibTransId="{0DAC0424-E667-4179-B994-A2648EC706C2}"/>
    <dgm:cxn modelId="{14BB41ED-65E9-4274-8A7D-B4E30DC4EB56}" type="presOf" srcId="{49DAE0BB-4E41-4249-A4C6-46357EEC1D34}" destId="{DAFCD754-2B8C-45C7-ADCE-F3E0A1EE5769}" srcOrd="0" destOrd="0" presId="urn:microsoft.com/office/officeart/2005/8/layout/hProcess9"/>
    <dgm:cxn modelId="{699F57F5-61DF-430E-8EEA-70CEDE7C6140}" type="presParOf" srcId="{DA46FA8B-0754-4AAA-951B-AF17F7A3BE4C}" destId="{40E5E49B-F811-403A-B37A-029F63EA47BA}" srcOrd="0" destOrd="0" presId="urn:microsoft.com/office/officeart/2005/8/layout/hProcess9"/>
    <dgm:cxn modelId="{77419BDE-2926-4B09-9586-1466F877C01E}" type="presParOf" srcId="{DA46FA8B-0754-4AAA-951B-AF17F7A3BE4C}" destId="{9BBC1F6D-63A2-4F1B-AA8A-13778758DD0A}" srcOrd="1" destOrd="0" presId="urn:microsoft.com/office/officeart/2005/8/layout/hProcess9"/>
    <dgm:cxn modelId="{3A848E84-D1BD-4D56-BFBC-BC1573327AE7}" type="presParOf" srcId="{9BBC1F6D-63A2-4F1B-AA8A-13778758DD0A}" destId="{EE204E50-2A2E-4C00-A65D-A9F115FE3AF5}" srcOrd="0" destOrd="0" presId="urn:microsoft.com/office/officeart/2005/8/layout/hProcess9"/>
    <dgm:cxn modelId="{70D73A0C-1E4B-4DF3-9964-E7E77A568D46}" type="presParOf" srcId="{9BBC1F6D-63A2-4F1B-AA8A-13778758DD0A}" destId="{493980D5-C323-4B55-B056-0F1CFDB1281B}" srcOrd="1" destOrd="0" presId="urn:microsoft.com/office/officeart/2005/8/layout/hProcess9"/>
    <dgm:cxn modelId="{ADBD9B00-D478-4AD5-A347-B3FB6F1BD1E0}" type="presParOf" srcId="{9BBC1F6D-63A2-4F1B-AA8A-13778758DD0A}" destId="{42884275-BAB7-4243-A2E2-1B58DA773C84}" srcOrd="2" destOrd="0" presId="urn:microsoft.com/office/officeart/2005/8/layout/hProcess9"/>
    <dgm:cxn modelId="{061825A3-3B5F-4A07-8147-7FC02D44D6EA}" type="presParOf" srcId="{9BBC1F6D-63A2-4F1B-AA8A-13778758DD0A}" destId="{20C9117F-A2ED-431C-9423-F2B7D72CBC52}" srcOrd="3" destOrd="0" presId="urn:microsoft.com/office/officeart/2005/8/layout/hProcess9"/>
    <dgm:cxn modelId="{BEBDBA38-B88F-4256-930A-5A92A4AD9028}" type="presParOf" srcId="{9BBC1F6D-63A2-4F1B-AA8A-13778758DD0A}" destId="{931E2FB7-220B-42E4-96E1-D1BFC6AE208C}" srcOrd="4" destOrd="0" presId="urn:microsoft.com/office/officeart/2005/8/layout/hProcess9"/>
    <dgm:cxn modelId="{136048EE-D61D-4754-889D-37D9B3A51F7C}" type="presParOf" srcId="{9BBC1F6D-63A2-4F1B-AA8A-13778758DD0A}" destId="{E0AAA59A-9BCA-420E-8E37-504C447D8A26}" srcOrd="5" destOrd="0" presId="urn:microsoft.com/office/officeart/2005/8/layout/hProcess9"/>
    <dgm:cxn modelId="{0EAF49CE-29B9-4114-B73E-8CFA7E4A9223}" type="presParOf" srcId="{9BBC1F6D-63A2-4F1B-AA8A-13778758DD0A}" destId="{8C2F73FC-E5B7-4D45-888C-40F76FF01D66}" srcOrd="6" destOrd="0" presId="urn:microsoft.com/office/officeart/2005/8/layout/hProcess9"/>
    <dgm:cxn modelId="{F937DC94-3563-4C83-A8AB-3F4B977C1F50}" type="presParOf" srcId="{9BBC1F6D-63A2-4F1B-AA8A-13778758DD0A}" destId="{7523DE87-3CD3-4976-8325-B57326FDFBD8}" srcOrd="7" destOrd="0" presId="urn:microsoft.com/office/officeart/2005/8/layout/hProcess9"/>
    <dgm:cxn modelId="{13FAF861-9298-419F-B621-9BC52202D826}" type="presParOf" srcId="{9BBC1F6D-63A2-4F1B-AA8A-13778758DD0A}" destId="{DAFCD754-2B8C-45C7-ADCE-F3E0A1EE576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E49B-F811-403A-B37A-029F63EA47BA}">
      <dsp:nvSpPr>
        <dsp:cNvPr id="0" name=""/>
        <dsp:cNvSpPr/>
      </dsp:nvSpPr>
      <dsp:spPr>
        <a:xfrm>
          <a:off x="651509" y="0"/>
          <a:ext cx="7383780" cy="44958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04E50-2A2E-4C00-A65D-A9F115FE3AF5}">
      <dsp:nvSpPr>
        <dsp:cNvPr id="0" name=""/>
        <dsp:cNvSpPr/>
      </dsp:nvSpPr>
      <dsp:spPr>
        <a:xfrm>
          <a:off x="3756" y="1348740"/>
          <a:ext cx="1586358" cy="179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Collecting Data</a:t>
          </a:r>
        </a:p>
      </dsp:txBody>
      <dsp:txXfrm>
        <a:off x="81196" y="1426180"/>
        <a:ext cx="1431478" cy="1643440"/>
      </dsp:txXfrm>
    </dsp:sp>
    <dsp:sp modelId="{42884275-BAB7-4243-A2E2-1B58DA773C84}">
      <dsp:nvSpPr>
        <dsp:cNvPr id="0" name=""/>
        <dsp:cNvSpPr/>
      </dsp:nvSpPr>
      <dsp:spPr>
        <a:xfrm>
          <a:off x="1669433" y="1348740"/>
          <a:ext cx="1586358" cy="1798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Analyzing and preprocessing of the data.</a:t>
          </a:r>
        </a:p>
      </dsp:txBody>
      <dsp:txXfrm>
        <a:off x="1746873" y="1426180"/>
        <a:ext cx="1431478" cy="1643440"/>
      </dsp:txXfrm>
    </dsp:sp>
    <dsp:sp modelId="{931E2FB7-220B-42E4-96E1-D1BFC6AE208C}">
      <dsp:nvSpPr>
        <dsp:cNvPr id="0" name=""/>
        <dsp:cNvSpPr/>
      </dsp:nvSpPr>
      <dsp:spPr>
        <a:xfrm>
          <a:off x="3335110" y="1371596"/>
          <a:ext cx="2016579" cy="1798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Finding correlation between features.</a:t>
          </a:r>
        </a:p>
      </dsp:txBody>
      <dsp:txXfrm>
        <a:off x="3422897" y="1459383"/>
        <a:ext cx="1841005" cy="1622746"/>
      </dsp:txXfrm>
    </dsp:sp>
    <dsp:sp modelId="{8C2F73FC-E5B7-4D45-888C-40F76FF01D66}">
      <dsp:nvSpPr>
        <dsp:cNvPr id="0" name=""/>
        <dsp:cNvSpPr/>
      </dsp:nvSpPr>
      <dsp:spPr>
        <a:xfrm>
          <a:off x="5431007" y="1348740"/>
          <a:ext cx="1586358" cy="1798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Deploying various models and comparison</a:t>
          </a:r>
        </a:p>
      </dsp:txBody>
      <dsp:txXfrm>
        <a:off x="5508447" y="1426180"/>
        <a:ext cx="1431478" cy="1643440"/>
      </dsp:txXfrm>
    </dsp:sp>
    <dsp:sp modelId="{DAFCD754-2B8C-45C7-ADCE-F3E0A1EE5769}">
      <dsp:nvSpPr>
        <dsp:cNvPr id="0" name=""/>
        <dsp:cNvSpPr/>
      </dsp:nvSpPr>
      <dsp:spPr>
        <a:xfrm>
          <a:off x="7096684" y="1348740"/>
          <a:ext cx="1586358" cy="1798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Scores and statistics of best model.</a:t>
          </a:r>
        </a:p>
      </dsp:txBody>
      <dsp:txXfrm>
        <a:off x="7174124" y="1426180"/>
        <a:ext cx="1431478" cy="164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18DD4-4DBF-4BCD-8D66-4A0388E2292B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B64B-1CA6-40BF-862C-8418A4034F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A4A7E-F4A8-4BBC-BC60-AE6BF10A34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Mini Project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Date of Presentation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Mini Project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of Presentation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Date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Mini Project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nehalbirla/vehicle-dataset-from-cardekh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44696"/>
            <a:ext cx="8686800" cy="21264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selling price of used cars by using various ML algorithms and comparing them.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762000" y="4913304"/>
            <a:ext cx="323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Racha Jain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3B5F-9F4A-4932-B217-15031F76CEC9}"/>
              </a:ext>
            </a:extLst>
          </p:cNvPr>
          <p:cNvSpPr txBox="1"/>
          <p:nvPr/>
        </p:nvSpPr>
        <p:spPr>
          <a:xfrm>
            <a:off x="6248400" y="4636305"/>
            <a:ext cx="2034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kumar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04751202819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269" y="6459785"/>
            <a:ext cx="2122731" cy="365125"/>
          </a:xfrm>
        </p:spPr>
        <p:txBody>
          <a:bodyPr/>
          <a:lstStyle/>
          <a:p>
            <a:r>
              <a:rPr lang="en-US" sz="1800" dirty="0"/>
              <a:t>Date of Presentation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9587" y="6459785"/>
            <a:ext cx="4245761" cy="365125"/>
          </a:xfrm>
        </p:spPr>
        <p:txBody>
          <a:bodyPr/>
          <a:lstStyle/>
          <a:p>
            <a:r>
              <a:rPr lang="en-US" sz="1800"/>
              <a:t>In-house Industrial Training  2022</a:t>
            </a:r>
            <a:endParaRPr lang="en-US" sz="1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1381" y="6459785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1</a:t>
            </a:fld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9BE-4754-4868-A850-CA4DB6BAE4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results were  given by Random Forest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because :    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E1169-00D7-4F49-8F8E-B1D385239A92}"/>
              </a:ext>
            </a:extLst>
          </p:cNvPr>
          <p:cNvSpPr txBox="1"/>
          <p:nvPr/>
        </p:nvSpPr>
        <p:spPr>
          <a:xfrm>
            <a:off x="1028700" y="2749418"/>
            <a:ext cx="708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 itself are a low bias high variance model but when decision trees combine to form a random forest their accuracy increases on testing data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why a random forest has both low bias and low variance and thus yielding better output.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DF01E2-58CF-42F1-9E56-5CA34CBD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8EB0-D494-4741-ABBB-E3D09E09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3600" b="1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D0F7-7256-4659-B1FA-4BE6C5F7B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enlarge the datasets by combining it with the data from various online platforms like OLX, so that we can get more accurate predictions.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Making the front-end for the python file so as to create a website where a customer can enter the important details and find out the accurate selling price of the car for entered details.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Doing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more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hyper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parameter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tuning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(learning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rate,</a:t>
            </a:r>
            <a:r>
              <a:rPr lang="en-US" spc="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batch</a:t>
            </a:r>
            <a:r>
              <a:rPr lang="en-US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size,</a:t>
            </a:r>
            <a:r>
              <a:rPr lang="en-US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number</a:t>
            </a:r>
            <a:r>
              <a:rPr lang="en-US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of</a:t>
            </a:r>
            <a:r>
              <a:rPr lang="en-US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layers,</a:t>
            </a:r>
            <a:r>
              <a:rPr lang="en-US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number</a:t>
            </a:r>
            <a:r>
              <a:rPr lang="en-US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of</a:t>
            </a:r>
            <a:r>
              <a:rPr lang="en-US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units,</a:t>
            </a:r>
            <a:r>
              <a:rPr lang="en-US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dropout</a:t>
            </a:r>
            <a:r>
              <a:rPr lang="en-US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rate,</a:t>
            </a:r>
            <a:r>
              <a:rPr lang="en-US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batch</a:t>
            </a:r>
            <a:r>
              <a:rPr lang="en-US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normalization</a:t>
            </a:r>
            <a:r>
              <a:rPr lang="en-US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etc.). We can implement this on SVR and find out if the accuracy improves ( i.e. use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RandomisedSearchCV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, GridSearchCV).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B36DAC-D3EE-40D8-AE66-D79BE8FDA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66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[1]https://www.geeksforgeeks.org/plotting-histogram-in-python-using-matplotlib/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[2]https://scikit-learn.org/stable/modules/generated/sklearn.linear_model.Ridge.html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https://www.kaggle.com/nehalbirla/vehicle-dataset-from-cardekho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[4]https://www.mygreatlearning.com/blog/understanding-of-lasso-regression/#:~:text=Lasso%20regression%20is%20a%20regularization,i.e.%20models%20with%20fewer%20parameters).</a:t>
            </a:r>
          </a:p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[5]https://towardsdatascience.com/ridge-regression-for-better-usage-2f19b3a202db</a:t>
            </a:r>
          </a:p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[6]https://www.youtube.com/watch?v=p_tpQSY1aTs&amp;t=3428s </a:t>
            </a:r>
          </a:p>
          <a:p>
            <a:pPr algn="just">
              <a:spcBef>
                <a:spcPts val="6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Antonakakis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April, M. Bailey, M. Bernhard, E.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Bursztein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Cochran,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Z.Durumeric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A.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Halderman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Invernizzi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Kallitsis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Kumar, C. Lever, Z. Ma, J. Mason, D.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Menscher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 Seaman, N. Sullivan, K. Thomas, and Y.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Zhou,"Understanding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Mirai</a:t>
            </a: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botnet," in Proc. of USENIX Security Symposium, 2017.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AFF02A-66F9-491E-AF79-6A335F665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appropriate price for second hand car is a hectic task.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ask experts before buying a second hand car it costs extra charges.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what if you can find the correct price as desired by you by just sitting at home, by entering details of the car.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9A44E2-6610-46A0-82D5-866E98678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486400"/>
            <a:ext cx="428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1.Implement various models which could give you estimated price, one should pay given the choice of  features by the user.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2.Comparing and finding out which algorithm works best for finding selling price.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0B7AC8-573A-4E10-AEF9-188401C6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4649803"/>
              </p:ext>
            </p:extLst>
          </p:nvPr>
        </p:nvGraphicFramePr>
        <p:xfrm>
          <a:off x="251460" y="1828800"/>
          <a:ext cx="8686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100EFBDA-E782-4A17-BB90-6B170DF04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C45-BA31-463F-B267-3B408B36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A219-F192-4038-9BB4-03F1439CE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 and pre-processing of the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trained our model using different techniques: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Linear Regression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Lasso Regression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Ridge Regression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Support Vector Regressor(SVR)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applied various algorithms and by plotting the graph for errors, found out the best algorithm for the task.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1CB107-1F30-44A9-97BA-49D7A226D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40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27A2-6309-4D76-8721-C1EB7136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9" y="152400"/>
            <a:ext cx="8648366" cy="9144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 of the features depicting their correlation.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CC6E5-B22E-4455-A391-4FB2FD9F988D}"/>
              </a:ext>
            </a:extLst>
          </p:cNvPr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10155"/>
          <a:stretch/>
        </p:blipFill>
        <p:spPr>
          <a:xfrm>
            <a:off x="0" y="1066800"/>
            <a:ext cx="9144000" cy="5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8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7C06-E588-4B16-B342-3832F953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78" y="0"/>
            <a:ext cx="7543800" cy="14507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depicting feature importance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127DD-9FEF-4015-B1C5-C851FC126A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44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B13112F-9813-4FB1-88F9-16C3EA98A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84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49698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43D18-DA46-446B-8068-413C63B6B0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" y="1600200"/>
            <a:ext cx="9116735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66F48-0732-4301-AD98-5FD5D15800A7}"/>
              </a:ext>
            </a:extLst>
          </p:cNvPr>
          <p:cNvSpPr txBox="1"/>
          <p:nvPr/>
        </p:nvSpPr>
        <p:spPr>
          <a:xfrm>
            <a:off x="2514600" y="6582389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 of various algorithms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0E7EE3-11FD-4289-85C2-B8448BA80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38100" y="121722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45E558-5C0C-460B-B2BA-70A44D7F5B2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93592539"/>
              </p:ext>
            </p:extLst>
          </p:nvPr>
        </p:nvGraphicFramePr>
        <p:xfrm>
          <a:off x="800099" y="1828800"/>
          <a:ext cx="76581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209">
                  <a:extLst>
                    <a:ext uri="{9D8B030D-6E8A-4147-A177-3AD203B41FA5}">
                      <a16:colId xmlns:a16="http://schemas.microsoft.com/office/drawing/2014/main" val="1904116897"/>
                    </a:ext>
                  </a:extLst>
                </a:gridCol>
                <a:gridCol w="1971195">
                  <a:extLst>
                    <a:ext uri="{9D8B030D-6E8A-4147-A177-3AD203B41FA5}">
                      <a16:colId xmlns:a16="http://schemas.microsoft.com/office/drawing/2014/main" val="3573078347"/>
                    </a:ext>
                  </a:extLst>
                </a:gridCol>
                <a:gridCol w="1971195">
                  <a:extLst>
                    <a:ext uri="{9D8B030D-6E8A-4147-A177-3AD203B41FA5}">
                      <a16:colId xmlns:a16="http://schemas.microsoft.com/office/drawing/2014/main" val="2510144026"/>
                    </a:ext>
                  </a:extLst>
                </a:gridCol>
                <a:gridCol w="1816502">
                  <a:extLst>
                    <a:ext uri="{9D8B030D-6E8A-4147-A177-3AD203B41FA5}">
                      <a16:colId xmlns:a16="http://schemas.microsoft.com/office/drawing/2014/main" val="1485746334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Algorithm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MAE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RMSE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Accuracy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912025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1.98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-4.025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536835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Linear regression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1.24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85.17%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791489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Lasso regression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1.44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2.37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81.11%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650229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Ridge regression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1.23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2.10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85.20%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600284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SVR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1.67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3.65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55.35%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81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879A86-F5D1-4865-A390-91B72DFA6FCD}"/>
              </a:ext>
            </a:extLst>
          </p:cNvPr>
          <p:cNvSpPr txBox="1"/>
          <p:nvPr/>
        </p:nvSpPr>
        <p:spPr>
          <a:xfrm>
            <a:off x="7088" y="91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error of various model used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617849-E85B-475F-B5AD-D34211536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90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1095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679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To predict the selling price of used cars by using various ML algorithms and comparing them. </vt:lpstr>
      <vt:lpstr>Motivation </vt:lpstr>
      <vt:lpstr>Introduction</vt:lpstr>
      <vt:lpstr>Methodology</vt:lpstr>
      <vt:lpstr>Our Approach </vt:lpstr>
      <vt:lpstr>Heatmap of the features depicting their correlation.</vt:lpstr>
      <vt:lpstr>Graph depicting feature importance </vt:lpstr>
      <vt:lpstr>Results</vt:lpstr>
      <vt:lpstr>PowerPoint Presentation</vt:lpstr>
      <vt:lpstr>Conclusion</vt:lpstr>
      <vt:lpstr>Future work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the Presentation&gt;</dc:title>
  <dc:creator>Abhishek Gagneja</dc:creator>
  <cp:lastModifiedBy>Shubham Kumar</cp:lastModifiedBy>
  <cp:revision>16</cp:revision>
  <dcterms:created xsi:type="dcterms:W3CDTF">2019-08-29T03:47:17Z</dcterms:created>
  <dcterms:modified xsi:type="dcterms:W3CDTF">2022-01-20T19:15:58Z</dcterms:modified>
</cp:coreProperties>
</file>