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309"/>
            <a:ext cx="7834630" cy="45916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805"/>
              </a:spcBef>
              <a:buClr>
                <a:srgbClr val="6697C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2750" spc="50">
                <a:latin typeface="Microsoft Sans Serif"/>
                <a:cs typeface="Microsoft Sans Serif"/>
              </a:rPr>
              <a:t>No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Ethics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146050" indent="-282575">
              <a:lnSpc>
                <a:spcPct val="1006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>
                <a:latin typeface="Microsoft Sans Serif"/>
                <a:cs typeface="Microsoft Sans Serif"/>
              </a:rPr>
              <a:t>Ethics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and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95">
                <a:latin typeface="Microsoft Sans Serif"/>
                <a:cs typeface="Microsoft Sans Serif"/>
              </a:rPr>
              <a:t>morality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are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125">
                <a:latin typeface="Microsoft Sans Serif"/>
                <a:cs typeface="Microsoft Sans Serif"/>
              </a:rPr>
              <a:t>important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human </a:t>
            </a:r>
            <a:r>
              <a:rPr dirty="0" sz="2750" spc="-10">
                <a:latin typeface="Microsoft Sans Serif"/>
                <a:cs typeface="Microsoft Sans Serif"/>
              </a:rPr>
              <a:t>	</a:t>
            </a:r>
            <a:r>
              <a:rPr dirty="0" sz="2750" spc="80">
                <a:latin typeface="Microsoft Sans Serif"/>
                <a:cs typeface="Microsoft Sans Serif"/>
              </a:rPr>
              <a:t>features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160">
                <a:latin typeface="Microsoft Sans Serif"/>
                <a:cs typeface="Microsoft Sans Serif"/>
              </a:rPr>
              <a:t>that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-30">
                <a:latin typeface="Microsoft Sans Serif"/>
                <a:cs typeface="Microsoft Sans Serif"/>
              </a:rPr>
              <a:t>can</a:t>
            </a:r>
            <a:r>
              <a:rPr dirty="0" sz="2750" spc="-85">
                <a:latin typeface="Microsoft Sans Serif"/>
                <a:cs typeface="Microsoft Sans Serif"/>
              </a:rPr>
              <a:t> </a:t>
            </a:r>
            <a:r>
              <a:rPr dirty="0" sz="2750" spc="50">
                <a:latin typeface="Microsoft Sans Serif"/>
                <a:cs typeface="Microsoft Sans Serif"/>
              </a:rPr>
              <a:t>be</a:t>
            </a:r>
            <a:r>
              <a:rPr dirty="0" sz="2750" spc="-90">
                <a:latin typeface="Microsoft Sans Serif"/>
                <a:cs typeface="Microsoft Sans Serif"/>
              </a:rPr>
              <a:t> </a:t>
            </a:r>
            <a:r>
              <a:rPr dirty="0" sz="2750" spc="140">
                <a:latin typeface="Microsoft Sans Serif"/>
                <a:cs typeface="Microsoft Sans Serif"/>
              </a:rPr>
              <a:t>difficult</a:t>
            </a:r>
            <a:r>
              <a:rPr dirty="0" sz="2750" spc="-85">
                <a:latin typeface="Microsoft Sans Serif"/>
                <a:cs typeface="Microsoft Sans Serif"/>
              </a:rPr>
              <a:t> </a:t>
            </a:r>
            <a:r>
              <a:rPr dirty="0" sz="2750" spc="225">
                <a:latin typeface="Microsoft Sans Serif"/>
                <a:cs typeface="Microsoft Sans Serif"/>
              </a:rPr>
              <a:t>to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70">
                <a:latin typeface="Microsoft Sans Serif"/>
                <a:cs typeface="Microsoft Sans Serif"/>
              </a:rPr>
              <a:t>incorporate </a:t>
            </a:r>
            <a:r>
              <a:rPr dirty="0" sz="2750" spc="70">
                <a:latin typeface="Microsoft Sans Serif"/>
                <a:cs typeface="Microsoft Sans Serif"/>
              </a:rPr>
              <a:t>	</a:t>
            </a:r>
            <a:r>
              <a:rPr dirty="0" sz="2750" spc="140">
                <a:latin typeface="Microsoft Sans Serif"/>
                <a:cs typeface="Microsoft Sans Serif"/>
              </a:rPr>
              <a:t>into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-25">
                <a:latin typeface="Microsoft Sans Serif"/>
                <a:cs typeface="Microsoft Sans Serif"/>
              </a:rPr>
              <a:t>AI.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5080" indent="-282575">
              <a:lnSpc>
                <a:spcPct val="100600"/>
              </a:lnSpc>
              <a:spcBef>
                <a:spcPts val="680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>
                <a:latin typeface="Microsoft Sans Serif"/>
                <a:cs typeface="Microsoft Sans Serif"/>
              </a:rPr>
              <a:t>The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65">
                <a:latin typeface="Microsoft Sans Serif"/>
                <a:cs typeface="Microsoft Sans Serif"/>
              </a:rPr>
              <a:t>rapid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progress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 spc="200">
                <a:latin typeface="Microsoft Sans Serif"/>
                <a:cs typeface="Microsoft Sans Serif"/>
              </a:rPr>
              <a:t>of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AI</a:t>
            </a:r>
            <a:r>
              <a:rPr dirty="0" sz="2750" spc="-65">
                <a:latin typeface="Microsoft Sans Serif"/>
                <a:cs typeface="Microsoft Sans Serif"/>
              </a:rPr>
              <a:t> has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raised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-100">
                <a:latin typeface="Microsoft Sans Serif"/>
                <a:cs typeface="Microsoft Sans Serif"/>
              </a:rPr>
              <a:t>a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 spc="70">
                <a:latin typeface="Microsoft Sans Serif"/>
                <a:cs typeface="Microsoft Sans Serif"/>
              </a:rPr>
              <a:t>number </a:t>
            </a:r>
            <a:r>
              <a:rPr dirty="0" sz="2750" spc="70">
                <a:latin typeface="Microsoft Sans Serif"/>
                <a:cs typeface="Microsoft Sans Serif"/>
              </a:rPr>
              <a:t>	</a:t>
            </a:r>
            <a:r>
              <a:rPr dirty="0" sz="2750" spc="200">
                <a:latin typeface="Microsoft Sans Serif"/>
                <a:cs typeface="Microsoft Sans Serif"/>
              </a:rPr>
              <a:t>of</a:t>
            </a:r>
            <a:r>
              <a:rPr dirty="0" sz="2750" spc="-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concerns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65">
                <a:latin typeface="Microsoft Sans Serif"/>
                <a:cs typeface="Microsoft Sans Serif"/>
              </a:rPr>
              <a:t>that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55">
                <a:latin typeface="Microsoft Sans Serif"/>
                <a:cs typeface="Microsoft Sans Serif"/>
              </a:rPr>
              <a:t>one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day,</a:t>
            </a:r>
            <a:r>
              <a:rPr dirty="0" sz="2750" spc="-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AI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14">
                <a:latin typeface="Microsoft Sans Serif"/>
                <a:cs typeface="Microsoft Sans Serif"/>
              </a:rPr>
              <a:t>will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 spc="90">
                <a:latin typeface="Microsoft Sans Serif"/>
                <a:cs typeface="Microsoft Sans Serif"/>
              </a:rPr>
              <a:t>grow </a:t>
            </a:r>
            <a:r>
              <a:rPr dirty="0" sz="2750" spc="90">
                <a:latin typeface="Microsoft Sans Serif"/>
                <a:cs typeface="Microsoft Sans Serif"/>
              </a:rPr>
              <a:t>	</a:t>
            </a:r>
            <a:r>
              <a:rPr dirty="0" sz="2750" spc="65">
                <a:latin typeface="Microsoft Sans Serif"/>
                <a:cs typeface="Microsoft Sans Serif"/>
              </a:rPr>
              <a:t>uncontrollably,</a:t>
            </a:r>
            <a:r>
              <a:rPr dirty="0" sz="2750" spc="-5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and</a:t>
            </a:r>
            <a:r>
              <a:rPr dirty="0" sz="2750" spc="-55">
                <a:latin typeface="Microsoft Sans Serif"/>
                <a:cs typeface="Microsoft Sans Serif"/>
              </a:rPr>
              <a:t> </a:t>
            </a:r>
            <a:r>
              <a:rPr dirty="0" sz="2750" spc="65">
                <a:latin typeface="Microsoft Sans Serif"/>
                <a:cs typeface="Microsoft Sans Serif"/>
              </a:rPr>
              <a:t>eventually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80">
                <a:latin typeface="Microsoft Sans Serif"/>
                <a:cs typeface="Microsoft Sans Serif"/>
              </a:rPr>
              <a:t>wipe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145">
                <a:latin typeface="Microsoft Sans Serif"/>
                <a:cs typeface="Microsoft Sans Serif"/>
              </a:rPr>
              <a:t>out </a:t>
            </a:r>
            <a:r>
              <a:rPr dirty="0" sz="2750" spc="145">
                <a:latin typeface="Microsoft Sans Serif"/>
                <a:cs typeface="Microsoft Sans Serif"/>
              </a:rPr>
              <a:t>	</a:t>
            </a:r>
            <a:r>
              <a:rPr dirty="0" sz="2750" spc="45">
                <a:latin typeface="Microsoft Sans Serif"/>
                <a:cs typeface="Microsoft Sans Serif"/>
              </a:rPr>
              <a:t>humanity.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1376045" indent="-282575">
              <a:lnSpc>
                <a:spcPct val="1006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 spc="-35">
                <a:latin typeface="Microsoft Sans Serif"/>
                <a:cs typeface="Microsoft Sans Serif"/>
              </a:rPr>
              <a:t>This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 spc="114">
                <a:latin typeface="Microsoft Sans Serif"/>
                <a:cs typeface="Microsoft Sans Serif"/>
              </a:rPr>
              <a:t>moment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is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10">
                <a:latin typeface="Microsoft Sans Serif"/>
                <a:cs typeface="Microsoft Sans Serif"/>
              </a:rPr>
              <a:t>referred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225">
                <a:latin typeface="Microsoft Sans Serif"/>
                <a:cs typeface="Microsoft Sans Serif"/>
              </a:rPr>
              <a:t>to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-120">
                <a:latin typeface="Microsoft Sans Serif"/>
                <a:cs typeface="Microsoft Sans Serif"/>
              </a:rPr>
              <a:t>as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135">
                <a:latin typeface="Microsoft Sans Serif"/>
                <a:cs typeface="Microsoft Sans Serif"/>
              </a:rPr>
              <a:t>the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-25">
                <a:latin typeface="Microsoft Sans Serif"/>
                <a:cs typeface="Microsoft Sans Serif"/>
              </a:rPr>
              <a:t>AI </a:t>
            </a:r>
            <a:r>
              <a:rPr dirty="0" sz="2750" spc="-25">
                <a:latin typeface="Microsoft Sans Serif"/>
                <a:cs typeface="Microsoft Sans Serif"/>
              </a:rPr>
              <a:t>	</a:t>
            </a:r>
            <a:r>
              <a:rPr dirty="0" sz="2750" spc="40">
                <a:latin typeface="Microsoft Sans Serif"/>
                <a:cs typeface="Microsoft Sans Serif"/>
              </a:rPr>
              <a:t>singularity.</a:t>
            </a:r>
            <a:endParaRPr sz="27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44070"/>
            <a:ext cx="8120380" cy="42779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</a:tabLst>
            </a:pPr>
            <a:r>
              <a:rPr dirty="0" sz="2300" spc="55">
                <a:latin typeface="Microsoft Sans Serif"/>
                <a:cs typeface="Microsoft Sans Serif"/>
              </a:rPr>
              <a:t>No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creativity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40665" indent="-236220">
              <a:lnSpc>
                <a:spcPct val="100699"/>
              </a:lnSpc>
              <a:spcBef>
                <a:spcPts val="585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big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disadvantage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of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AI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that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cannot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learn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190">
                <a:latin typeface="Microsoft Sans Serif"/>
                <a:cs typeface="Microsoft Sans Serif"/>
              </a:rPr>
              <a:t>to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think </a:t>
            </a:r>
            <a:r>
              <a:rPr dirty="0" sz="2300" spc="60">
                <a:latin typeface="Microsoft Sans Serif"/>
                <a:cs typeface="Microsoft Sans Serif"/>
              </a:rPr>
              <a:t>outside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box.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5080" indent="-236220">
              <a:lnSpc>
                <a:spcPct val="1008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AI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capable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165">
                <a:latin typeface="Microsoft Sans Serif"/>
                <a:cs typeface="Microsoft Sans Serif"/>
              </a:rPr>
              <a:t>of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45">
                <a:latin typeface="Microsoft Sans Serif"/>
                <a:cs typeface="Microsoft Sans Serif"/>
              </a:rPr>
              <a:t>learning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over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00">
                <a:latin typeface="Microsoft Sans Serif"/>
                <a:cs typeface="Microsoft Sans Serif"/>
              </a:rPr>
              <a:t>time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125">
                <a:latin typeface="Microsoft Sans Serif"/>
                <a:cs typeface="Microsoft Sans Serif"/>
              </a:rPr>
              <a:t>with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pre-</a:t>
            </a:r>
            <a:r>
              <a:rPr dirty="0" sz="2300" spc="110">
                <a:latin typeface="Microsoft Sans Serif"/>
                <a:cs typeface="Microsoft Sans Serif"/>
              </a:rPr>
              <a:t>fed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data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and </a:t>
            </a:r>
            <a:r>
              <a:rPr dirty="0" sz="2300">
                <a:latin typeface="Microsoft Sans Serif"/>
                <a:cs typeface="Microsoft Sans Serif"/>
              </a:rPr>
              <a:t>past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experiences,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but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cannot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be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creative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in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70">
                <a:latin typeface="Microsoft Sans Serif"/>
                <a:cs typeface="Microsoft Sans Serif"/>
              </a:rPr>
              <a:t>its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approach.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24790" indent="-236220">
              <a:lnSpc>
                <a:spcPct val="100699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40">
                <a:latin typeface="Microsoft Sans Serif"/>
                <a:cs typeface="Microsoft Sans Serif"/>
              </a:rPr>
              <a:t>classic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example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is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50">
                <a:latin typeface="Microsoft Sans Serif"/>
                <a:cs typeface="Microsoft Sans Serif"/>
              </a:rPr>
              <a:t>bot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Quill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80">
                <a:latin typeface="Microsoft Sans Serif"/>
                <a:cs typeface="Microsoft Sans Serif"/>
              </a:rPr>
              <a:t>who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can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120">
                <a:latin typeface="Microsoft Sans Serif"/>
                <a:cs typeface="Microsoft Sans Serif"/>
              </a:rPr>
              <a:t>write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Forbes </a:t>
            </a:r>
            <a:r>
              <a:rPr dirty="0" sz="2300">
                <a:latin typeface="Microsoft Sans Serif"/>
                <a:cs typeface="Microsoft Sans Serif"/>
              </a:rPr>
              <a:t>earning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reports.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These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reports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only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contain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data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and </a:t>
            </a:r>
            <a:r>
              <a:rPr dirty="0" sz="2300" spc="55">
                <a:latin typeface="Microsoft Sans Serif"/>
                <a:cs typeface="Microsoft Sans Serif"/>
              </a:rPr>
              <a:t>facts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already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provided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90">
                <a:latin typeface="Microsoft Sans Serif"/>
                <a:cs typeface="Microsoft Sans Serif"/>
              </a:rPr>
              <a:t>to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75">
                <a:latin typeface="Microsoft Sans Serif"/>
                <a:cs typeface="Microsoft Sans Serif"/>
              </a:rPr>
              <a:t>bot.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32410" indent="-236220">
              <a:lnSpc>
                <a:spcPct val="100699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 spc="80">
                <a:latin typeface="Microsoft Sans Serif"/>
                <a:cs typeface="Microsoft Sans Serif"/>
              </a:rPr>
              <a:t>Although</a:t>
            </a:r>
            <a:r>
              <a:rPr dirty="0" sz="2300" spc="-8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impressive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that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 spc="155">
                <a:latin typeface="Microsoft Sans Serif"/>
                <a:cs typeface="Microsoft Sans Serif"/>
              </a:rPr>
              <a:t>bot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can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120">
                <a:latin typeface="Microsoft Sans Serif"/>
                <a:cs typeface="Microsoft Sans Serif"/>
              </a:rPr>
              <a:t>write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an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article </a:t>
            </a:r>
            <a:r>
              <a:rPr dirty="0" sz="2300" spc="60">
                <a:latin typeface="Microsoft Sans Serif"/>
                <a:cs typeface="Microsoft Sans Serif"/>
              </a:rPr>
              <a:t>on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70">
                <a:latin typeface="Microsoft Sans Serif"/>
                <a:cs typeface="Microsoft Sans Serif"/>
              </a:rPr>
              <a:t>its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own,</a:t>
            </a:r>
            <a:r>
              <a:rPr dirty="0" sz="2300" spc="-50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lacks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05">
                <a:latin typeface="Microsoft Sans Serif"/>
                <a:cs typeface="Microsoft Sans Serif"/>
              </a:rPr>
              <a:t>the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human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75">
                <a:latin typeface="Microsoft Sans Serif"/>
                <a:cs typeface="Microsoft Sans Serif"/>
              </a:rPr>
              <a:t>touch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present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in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other </a:t>
            </a:r>
            <a:r>
              <a:rPr dirty="0" sz="2300">
                <a:latin typeface="Microsoft Sans Serif"/>
                <a:cs typeface="Microsoft Sans Serif"/>
              </a:rPr>
              <a:t>Forbes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articles.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7964170" cy="42125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High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Costs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76200" indent="-285115">
              <a:lnSpc>
                <a:spcPts val="3350"/>
              </a:lnSpc>
              <a:spcBef>
                <a:spcPts val="81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The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ability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204">
                <a:latin typeface="Microsoft Sans Serif"/>
                <a:cs typeface="Microsoft Sans Serif"/>
              </a:rPr>
              <a:t>to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create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10">
                <a:latin typeface="Microsoft Sans Serif"/>
                <a:cs typeface="Microsoft Sans Serif"/>
              </a:rPr>
              <a:t>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machine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that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can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45">
                <a:latin typeface="Microsoft Sans Serif"/>
                <a:cs typeface="Microsoft Sans Serif"/>
              </a:rPr>
              <a:t>simulate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human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intelligence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is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no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small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feat.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180975" indent="-285115">
              <a:lnSpc>
                <a:spcPct val="1000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160">
                <a:latin typeface="Microsoft Sans Serif"/>
                <a:cs typeface="Microsoft Sans Serif"/>
              </a:rPr>
              <a:t>It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requires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plenty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of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time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resources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and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can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cost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10">
                <a:latin typeface="Microsoft Sans Serif"/>
                <a:cs typeface="Microsoft Sans Serif"/>
              </a:rPr>
              <a:t>a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huge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deal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money.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also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needs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operate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latest </a:t>
            </a:r>
            <a:r>
              <a:rPr dirty="0" sz="2800" spc="8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hardware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software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stay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updated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and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90">
                <a:latin typeface="Microsoft Sans Serif"/>
                <a:cs typeface="Microsoft Sans Serif"/>
              </a:rPr>
              <a:t>meet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90">
                <a:latin typeface="Microsoft Sans Serif"/>
                <a:cs typeface="Microsoft Sans Serif"/>
              </a:rPr>
              <a:t>latest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requirements,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thus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making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75">
                <a:latin typeface="Microsoft Sans Serif"/>
                <a:cs typeface="Microsoft Sans Serif"/>
              </a:rPr>
              <a:t>it </a:t>
            </a:r>
            <a:r>
              <a:rPr dirty="0" sz="2800" spc="175">
                <a:latin typeface="Microsoft Sans Serif"/>
                <a:cs typeface="Microsoft Sans Serif"/>
              </a:rPr>
              <a:t>	</a:t>
            </a:r>
            <a:r>
              <a:rPr dirty="0" sz="2800" spc="100">
                <a:latin typeface="Microsoft Sans Serif"/>
                <a:cs typeface="Microsoft Sans Serif"/>
              </a:rPr>
              <a:t>quite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costly.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