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2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6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8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3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0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4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5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BEF0-2D4B-43EC-B226-3DFD93807698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05E5-1B6F-4E4C-B26A-CEFA8EB24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96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9949" y="706582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</a:rPr>
              <a:t>Best Practices and Steps to Counter Cyber Security Attacks</a:t>
            </a:r>
            <a:endParaRPr lang="en-IN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834" y="2443942"/>
            <a:ext cx="5569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solidFill>
                  <a:srgbClr val="7030A0"/>
                </a:solidFill>
              </a:rPr>
              <a:t>Thank You</a:t>
            </a:r>
            <a:endParaRPr lang="en-IN" sz="9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0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19200" y="274638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latin typeface="Century Gothic"/>
                <a:cs typeface="Century Gothic"/>
              </a:rPr>
              <a:t>Best Practices to avoid these threats</a:t>
            </a: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1295400"/>
            <a:ext cx="8077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None/>
            </a:pPr>
            <a:r>
              <a:rPr lang="en-US" smtClean="0">
                <a:latin typeface="Arial" charset="0"/>
              </a:rPr>
              <a:t>    </a:t>
            </a:r>
            <a:r>
              <a:rPr lang="en-US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Century"/>
              </a:rPr>
              <a:t>Defense in depth </a:t>
            </a:r>
            <a:r>
              <a:rPr lang="en-US" smtClean="0">
                <a:cs typeface="Century"/>
              </a:rPr>
              <a:t>uses multiple layers of defense to address technical, personnel and operational issues.</a:t>
            </a:r>
          </a:p>
          <a:p>
            <a:endParaRPr lang="en-US" dirty="0">
              <a:latin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400516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>
            <p:custDataLst>
              <p:tags r:id="rId3"/>
            </p:custDataLst>
          </p:nvPr>
        </p:nvSpPr>
        <p:spPr>
          <a:xfrm>
            <a:off x="5029200" y="5396345"/>
            <a:ext cx="3352800" cy="228600"/>
          </a:xfrm>
          <a:prstGeom prst="rect">
            <a:avLst/>
          </a:prstGeom>
          <a:solidFill>
            <a:srgbClr val="4D3768"/>
          </a:solidFill>
          <a:ln>
            <a:solidFill>
              <a:srgbClr val="4D3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Account Controls</a:t>
            </a:r>
            <a:endParaRPr lang="en-US" sz="1400" dirty="0"/>
          </a:p>
        </p:txBody>
      </p:sp>
      <p:sp>
        <p:nvSpPr>
          <p:cNvPr id="10" name="Title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71600" y="427038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endParaRPr lang="en-US" sz="2800" dirty="0">
              <a:cs typeface="Century Gothic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76796"/>
            <a:ext cx="3505200" cy="327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68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Anti-virus and Anti-spyware Software</a:t>
            </a: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1447800" y="1524001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  <a:cs typeface="Century"/>
              </a:rPr>
              <a:t>Anti-virus software detects </a:t>
            </a:r>
            <a:r>
              <a:rPr lang="en-US" dirty="0" smtClean="0">
                <a:latin typeface="Century"/>
                <a:cs typeface="Century"/>
              </a:rPr>
              <a:t>certain types of malware </a:t>
            </a:r>
            <a:r>
              <a:rPr lang="en-US" dirty="0">
                <a:latin typeface="Century"/>
                <a:cs typeface="Century"/>
              </a:rPr>
              <a:t>and can destroy it before any damage is </a:t>
            </a:r>
            <a:r>
              <a:rPr lang="en-US" dirty="0" smtClean="0">
                <a:latin typeface="Century"/>
                <a:cs typeface="Century"/>
              </a:rPr>
              <a:t>done.</a:t>
            </a:r>
            <a:endParaRPr lang="en-US" dirty="0">
              <a:latin typeface="Century"/>
              <a:cs typeface="Century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  <a:cs typeface="Century"/>
              </a:rPr>
              <a:t>Install and maintain anti-virus and anti-spyware </a:t>
            </a:r>
            <a:r>
              <a:rPr lang="en-US" dirty="0" smtClean="0">
                <a:latin typeface="Century"/>
                <a:cs typeface="Century"/>
              </a:rPr>
              <a:t>software.</a:t>
            </a:r>
            <a:endParaRPr lang="en-US" dirty="0">
              <a:latin typeface="Century"/>
              <a:cs typeface="Century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  <a:cs typeface="Century"/>
              </a:rPr>
              <a:t>Be sure to keep anti-virus software </a:t>
            </a:r>
            <a:r>
              <a:rPr lang="en-US" dirty="0" smtClean="0">
                <a:latin typeface="Century"/>
                <a:cs typeface="Century"/>
              </a:rPr>
              <a:t>updated.</a:t>
            </a:r>
            <a:endParaRPr lang="en-US" dirty="0">
              <a:latin typeface="Century"/>
              <a:cs typeface="Century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  <a:cs typeface="Century"/>
              </a:rPr>
              <a:t>Many free and </a:t>
            </a:r>
            <a:r>
              <a:rPr lang="en-US" dirty="0" smtClean="0">
                <a:latin typeface="Century"/>
                <a:cs typeface="Century"/>
              </a:rPr>
              <a:t>commercial options exist.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entury"/>
                <a:cs typeface="Century"/>
              </a:rPr>
              <a:t>Contact your Technology Support Professional for assistance.</a:t>
            </a:r>
            <a:endParaRPr lang="en-US" dirty="0">
              <a:latin typeface="Century"/>
              <a:cs typeface="Century"/>
            </a:endParaRPr>
          </a:p>
          <a:p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810000"/>
            <a:ext cx="4572000" cy="24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Protect your Operating System</a:t>
            </a:r>
            <a:endParaRPr lang="en-US" sz="2800" dirty="0">
              <a:latin typeface="Century Gothic"/>
              <a:cs typeface="Century Gothic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862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960" y="4044950"/>
            <a:ext cx="1270000" cy="127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43000" y="110556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Microsoft regularly issues patches or updates to solve security problems in their software. If these are not applied, it leaves your computer vulnerable to hackers.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The Windows Update feature built into Windows can be set up to automatically download and install updates. 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Avoid logging in as administrator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Apple provides regular updates to its operating system and software applications. 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/>
              <a:t>Apply Apple updates using the App Store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02923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Use Strong Passwords</a:t>
            </a: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5" name="Text Placeholder 6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14400" y="1535113"/>
            <a:ext cx="7696200" cy="639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Make passwords easy to remember but hard to guess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90600" y="2174875"/>
            <a:ext cx="7543800" cy="36925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USG standards:</a:t>
            </a:r>
          </a:p>
          <a:p>
            <a:r>
              <a:rPr lang="en-US" dirty="0"/>
              <a:t>Be at least ten characters in length </a:t>
            </a:r>
            <a:endParaRPr lang="en-US" dirty="0" smtClean="0"/>
          </a:p>
          <a:p>
            <a:r>
              <a:rPr lang="en-US" dirty="0" smtClean="0"/>
              <a:t>Must </a:t>
            </a:r>
            <a:r>
              <a:rPr lang="en-US" dirty="0"/>
              <a:t>contain characters from at least two of the following four types of characters: </a:t>
            </a:r>
            <a:endParaRPr lang="en-US" dirty="0" smtClean="0"/>
          </a:p>
          <a:p>
            <a:pPr lvl="1"/>
            <a:r>
              <a:rPr lang="en-US" dirty="0" smtClean="0"/>
              <a:t>English </a:t>
            </a:r>
            <a:r>
              <a:rPr lang="en-US" dirty="0"/>
              <a:t>upper case (A-Z)</a:t>
            </a:r>
          </a:p>
          <a:p>
            <a:pPr lvl="1"/>
            <a:r>
              <a:rPr lang="en-US" dirty="0"/>
              <a:t>English lower case (a-z)</a:t>
            </a:r>
          </a:p>
          <a:p>
            <a:pPr lvl="1"/>
            <a:r>
              <a:rPr lang="en-US" dirty="0"/>
              <a:t>Numbers (0-9)</a:t>
            </a:r>
          </a:p>
          <a:p>
            <a:pPr lvl="1"/>
            <a:r>
              <a:rPr lang="en-US" dirty="0"/>
              <a:t>Non-alphanumeric special characters ($, !, %, ^, …)</a:t>
            </a:r>
          </a:p>
          <a:p>
            <a:r>
              <a:rPr lang="en-US" dirty="0"/>
              <a:t>Must not contain the user’s name or part of the user’s name </a:t>
            </a:r>
            <a:endParaRPr lang="en-US" dirty="0" smtClean="0"/>
          </a:p>
          <a:p>
            <a:r>
              <a:rPr lang="en-US" dirty="0" smtClean="0"/>
              <a:t>Must </a:t>
            </a:r>
            <a:r>
              <a:rPr lang="en-US" dirty="0"/>
              <a:t>not contain easily accessible or guessable personal information about the user or user’s family, such as birthdays, children’s names, addresses, etc.</a:t>
            </a:r>
          </a:p>
        </p:txBody>
      </p:sp>
    </p:spTree>
    <p:extLst>
      <p:ext uri="{BB962C8B-B14F-4D97-AF65-F5344CB8AC3E}">
        <p14:creationId xmlns:p14="http://schemas.microsoft.com/office/powerpoint/2010/main" val="104118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Avoid Social Engineering </a:t>
            </a:r>
            <a:br>
              <a:rPr lang="en-US" sz="2800" dirty="0" smtClean="0">
                <a:latin typeface="Century Gothic"/>
                <a:cs typeface="Century Gothic"/>
              </a:rPr>
            </a:br>
            <a:r>
              <a:rPr lang="en-US" sz="2800" dirty="0" smtClean="0">
                <a:latin typeface="Century Gothic"/>
                <a:cs typeface="Century Gothic"/>
              </a:rPr>
              <a:t>and Malicious Software</a:t>
            </a: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90600" y="1524001"/>
            <a:ext cx="7696200" cy="43434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cs typeface="Century"/>
              </a:rPr>
              <a:t>Do not open email attachments unless you are expecting the email with the attachment and you trust the sender. </a:t>
            </a:r>
          </a:p>
          <a:p>
            <a:r>
              <a:rPr lang="en-US" dirty="0">
                <a:cs typeface="Century"/>
              </a:rPr>
              <a:t>Do not click on links in emails unless you are absolutely sure of their validity</a:t>
            </a:r>
            <a:r>
              <a:rPr lang="en-US" dirty="0" smtClean="0">
                <a:cs typeface="Century"/>
              </a:rPr>
              <a:t>.</a:t>
            </a:r>
            <a:endParaRPr lang="en-US" dirty="0">
              <a:cs typeface="Century"/>
            </a:endParaRPr>
          </a:p>
          <a:p>
            <a:r>
              <a:rPr lang="en-US" dirty="0">
                <a:cs typeface="Century"/>
              </a:rPr>
              <a:t>Only visit and/or download software from web pages you trust.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7772400" y="6019800"/>
            <a:ext cx="914400" cy="365125"/>
          </a:xfrm>
        </p:spPr>
        <p:txBody>
          <a:bodyPr/>
          <a:lstStyle/>
          <a:p>
            <a:fld id="{CA648927-2277-486D-ABD8-0E6B2E3290A6}" type="slidenum">
              <a:rPr lang="en-US" smtClean="0">
                <a:latin typeface="Calibri" pitchFamily="34" charset="0"/>
              </a:rPr>
              <a:pPr/>
              <a:t>26</a:t>
            </a:fld>
            <a:endParaRPr lang="en-US" dirty="0"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103" y="4246418"/>
            <a:ext cx="189411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Avoid </a:t>
            </a:r>
            <a:r>
              <a:rPr lang="en-US" sz="2800" dirty="0" smtClean="0">
                <a:latin typeface="Century Gothic"/>
                <a:cs typeface="Century Gothic"/>
              </a:rPr>
              <a:t>Hacker </a:t>
            </a:r>
            <a:r>
              <a:rPr lang="en-US" sz="2800" dirty="0" smtClean="0">
                <a:latin typeface="Century Gothic"/>
                <a:cs typeface="Century Gothic"/>
              </a:rPr>
              <a:t>Tricks</a:t>
            </a: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90600" y="1371601"/>
            <a:ext cx="7620000" cy="4495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dirty="0" smtClean="0"/>
              <a:t>Be sure to have a good firewall or pop-up blocker installed. 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 smtClean="0"/>
              <a:t>Pop-up blockers do not always block ALL pop-ups so always close a pop-up window using the ‘X’ in the upper corner. </a:t>
            </a:r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 smtClean="0"/>
              <a:t>Never click “yes,” “accept” or even “cancel.”</a:t>
            </a:r>
          </a:p>
          <a:p>
            <a:pPr marL="420624" indent="-384048">
              <a:buFont typeface="Wingdings 2"/>
              <a:buChar char=""/>
              <a:defRPr/>
            </a:pPr>
            <a:endParaRPr lang="en-US" dirty="0" smtClean="0"/>
          </a:p>
          <a:p>
            <a:pPr marL="420624" indent="-384048">
              <a:buFont typeface="Wingdings 2"/>
              <a:buChar char=""/>
              <a:defRPr/>
            </a:pPr>
            <a:endParaRPr lang="en-US" dirty="0" smtClean="0"/>
          </a:p>
          <a:p>
            <a:pPr marL="36576" indent="0">
              <a:buNone/>
              <a:defRPr/>
            </a:pPr>
            <a:endParaRPr lang="en-US" dirty="0" smtClean="0"/>
          </a:p>
          <a:p>
            <a:pPr marL="36576" indent="0">
              <a:buNone/>
              <a:defRPr/>
            </a:pPr>
            <a:endParaRPr lang="en-US" dirty="0" smtClean="0"/>
          </a:p>
          <a:p>
            <a:pPr marL="420624" indent="-384048">
              <a:buFont typeface="Wingdings 2"/>
              <a:buChar char=""/>
              <a:defRPr/>
            </a:pPr>
            <a:r>
              <a:rPr lang="en-US" dirty="0" smtClean="0"/>
              <a:t>Infected USB drives are often left unattended by hackers in public places.</a:t>
            </a:r>
            <a:endParaRPr lang="en-US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276601" y="3352800"/>
            <a:ext cx="3352800" cy="1476375"/>
            <a:chOff x="4114800" y="3457575"/>
            <a:chExt cx="3762375" cy="1704975"/>
          </a:xfrm>
        </p:grpSpPr>
        <p:pic>
          <p:nvPicPr>
            <p:cNvPr id="7" name="Picture 6" descr="MSDN arrow illuminat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975" y="3457575"/>
              <a:ext cx="12192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mess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962400"/>
              <a:ext cx="253365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055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Secure Business Transactions</a:t>
            </a:r>
            <a:endParaRPr lang="en-US" sz="2800" dirty="0">
              <a:latin typeface="Century Gothic"/>
              <a:cs typeface="Century Gothic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2"/>
          <a:stretch>
            <a:fillRect/>
          </a:stretch>
        </p:blipFill>
        <p:spPr bwMode="auto">
          <a:xfrm>
            <a:off x="1447800" y="2438400"/>
            <a:ext cx="4572000" cy="355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>
            <p:custDataLst>
              <p:tags r:id="rId2"/>
            </p:custDataLst>
          </p:nvPr>
        </p:nvSpPr>
        <p:spPr>
          <a:xfrm>
            <a:off x="1981200" y="2514600"/>
            <a:ext cx="10668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Oval 6"/>
          <p:cNvSpPr/>
          <p:nvPr>
            <p:custDataLst>
              <p:tags r:id="rId3"/>
            </p:custDataLst>
          </p:nvPr>
        </p:nvSpPr>
        <p:spPr>
          <a:xfrm>
            <a:off x="5867400" y="5791200"/>
            <a:ext cx="3048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>
            <a:off x="3124200" y="2628900"/>
            <a:ext cx="3352800" cy="38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7"/>
          </p:cNvCxnSpPr>
          <p:nvPr/>
        </p:nvCxnSpPr>
        <p:spPr>
          <a:xfrm flipH="1">
            <a:off x="6127563" y="4495800"/>
            <a:ext cx="1111437" cy="13288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477000" y="2286000"/>
            <a:ext cx="137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9100" indent="-3825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3000" dirty="0"/>
              <a:t>https://</a:t>
            </a:r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324600" y="3886200"/>
            <a:ext cx="2667000" cy="685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3000" dirty="0">
                <a:latin typeface="Century"/>
                <a:ea typeface="+mn-ea"/>
                <a:cs typeface="Century"/>
              </a:rPr>
              <a:t>Symbol </a:t>
            </a:r>
            <a:r>
              <a:rPr lang="en-US" sz="3000" dirty="0" smtClean="0">
                <a:latin typeface="Century"/>
                <a:ea typeface="+mn-ea"/>
                <a:cs typeface="Century"/>
              </a:rPr>
              <a:t>indicating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3000" dirty="0" smtClean="0">
                <a:latin typeface="Century"/>
                <a:ea typeface="+mn-ea"/>
                <a:cs typeface="Century"/>
              </a:rPr>
              <a:t>enhanced </a:t>
            </a:r>
            <a:r>
              <a:rPr lang="en-US" sz="3000" dirty="0">
                <a:latin typeface="Century"/>
                <a:ea typeface="+mn-ea"/>
                <a:cs typeface="Century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6783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entury Gothic"/>
              </a:rPr>
              <a:t>Backup Important Information</a:t>
            </a: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600201"/>
            <a:ext cx="7162800" cy="3886200"/>
          </a:xfrm>
        </p:spPr>
        <p:txBody>
          <a:bodyPr>
            <a:normAutofit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b="0" dirty="0" smtClean="0">
                <a:ea typeface="+mn-ea"/>
              </a:rPr>
              <a:t>No security measure is 100% reliable.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b="0" dirty="0" smtClean="0"/>
              <a:t>Even the best hardware fails.</a:t>
            </a:r>
            <a:endParaRPr lang="en-US" b="0" dirty="0">
              <a:ea typeface="+mn-ea"/>
            </a:endParaRP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b="0" dirty="0" smtClean="0">
                <a:ea typeface="+mn-ea"/>
              </a:rPr>
              <a:t>What information is important to you?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b="0" dirty="0" smtClean="0">
                <a:ea typeface="+mn-ea"/>
              </a:rPr>
              <a:t>Is your backup:</a:t>
            </a:r>
          </a:p>
          <a:p>
            <a:pPr marL="1255713" lvl="2" indent="-341313">
              <a:lnSpc>
                <a:spcPct val="15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0" dirty="0" smtClean="0">
                <a:solidFill>
                  <a:srgbClr val="000000"/>
                </a:solidFill>
                <a:ea typeface="+mn-ea"/>
              </a:rPr>
              <a:t>Recent?</a:t>
            </a:r>
          </a:p>
          <a:p>
            <a:pPr marL="1255713" lvl="2"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0" dirty="0" smtClean="0">
                <a:solidFill>
                  <a:srgbClr val="000000"/>
                </a:solidFill>
                <a:ea typeface="+mn-ea"/>
              </a:rPr>
              <a:t>Off-site &amp; Secure?</a:t>
            </a:r>
          </a:p>
          <a:p>
            <a:pPr marL="1255713" lvl="2"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0" dirty="0" smtClean="0">
                <a:solidFill>
                  <a:srgbClr val="000000"/>
                </a:solidFill>
                <a:ea typeface="+mn-ea"/>
              </a:rPr>
              <a:t>Process Documented?</a:t>
            </a:r>
          </a:p>
          <a:p>
            <a:pPr marL="1255713" lvl="2"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0" dirty="0" smtClean="0">
                <a:solidFill>
                  <a:srgbClr val="000000"/>
                </a:solidFill>
                <a:ea typeface="+mn-ea"/>
              </a:rPr>
              <a:t>Encrypted?</a:t>
            </a:r>
          </a:p>
          <a:p>
            <a:pPr marL="1255713" lvl="2"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0" dirty="0" smtClean="0">
                <a:solidFill>
                  <a:srgbClr val="000000"/>
                </a:solidFill>
                <a:ea typeface="+mn-ea"/>
              </a:rPr>
              <a:t>Tested?</a:t>
            </a:r>
          </a:p>
          <a:p>
            <a:pPr marL="36576" eaLnBrk="1" fontAlgn="auto" hangingPunct="1">
              <a:spcAft>
                <a:spcPts val="0"/>
              </a:spcAft>
              <a:defRPr/>
            </a:pPr>
            <a:endParaRPr lang="en-US" dirty="0" smtClean="0">
              <a:ea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352800"/>
            <a:ext cx="2273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19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7&quot;/&gt;&lt;/TableIndex&gt;&lt;/ShapeTextInfo&gt;"/>
  <p:tag name="HTML_SHAPEINFO" val="&lt;ThreeDShapeInfo&gt;&lt;uuid val=&quot;{BCDAC91C-832F-49E1-9D42-7CD23CAF36BF}&quot;/&gt;&lt;isInvalidForFieldText val=&quot;0&quot;/&gt;&lt;Image&gt;&lt;filename val=&quot;C:\Users\geoffrey.dyer\AppData\Local\Temp\CP106481329151140Session\CPTrustFolder106481329151156\PPTImport106481329945187\data\asimages\{BCDAC91C-832F-49E1-9D42-7CD23CAF36BF}_19.png&quot;/&gt;&lt;left val=&quot;127&quot;/&gt;&lt;top val=&quot;28&quot;/&gt;&lt;width val=&quot;785&quot;/&gt;&lt;height val=&quot;121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15&quot;/&gt;&lt;lineCharCount val=&quot;38&quot;/&gt;&lt;lineCharCount val=&quot;59&quot;/&gt;&lt;lineCharCount val=&quot;27&quot;/&gt;&lt;lineCharCount val=&quot;25&quot;/&gt;&lt;lineCharCount val=&quot;25&quot;/&gt;&lt;lineCharCount val=&quot;14&quot;/&gt;&lt;lineCharCount val=&quot;52&quot;/&gt;&lt;lineCharCount val=&quot;61&quot;/&gt;&lt;lineCharCount val=&quot;57&quot;/&gt;&lt;lineCharCount val=&quot;53&quot;/&gt;&lt;lineCharCount val=&quot;44&quot;/&gt;&lt;/TableIndex&gt;&lt;/ShapeTextInfo&gt;"/>
  <p:tag name="HTML_SHAPEINFO" val="&lt;ThreeDShapeInfo&gt;&lt;uuid val=&quot;{972C3FF1-A7F9-4703-8076-A7DF9EFE951D}&quot;/&gt;&lt;isInvalidForFieldText val=&quot;0&quot;/&gt;&lt;Image&gt;&lt;filename val=&quot;C:\Users\geoffrey.dyer\AppData\Local\Temp\CP106481329151140Session\CPTrustFolder106481329151156\PPTImport106481329945187\data\asimages\{972C3FF1-A7F9-4703-8076-A7DF9EFE951D}_23.png&quot;/&gt;&lt;left val=&quot;98&quot;/&gt;&lt;top val=&quot;221&quot;/&gt;&lt;width val=&quot;812&quot;/&gt;&lt;height val=&quot;404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22&quot;/&gt;&lt;/TableIndex&gt;&lt;/ShapeTextInfo&gt;"/>
  <p:tag name="HTML_SHAPEINFO" val="&lt;ThreeDShapeInfo&gt;&lt;uuid val=&quot;{2851385E-3553-4765-9925-761A787D0C33}&quot;/&gt;&lt;isInvalidForFieldText val=&quot;0&quot;/&gt;&lt;Image&gt;&lt;filename val=&quot;C:\Users\geoffrey.dyer\AppData\Local\Temp\CP106481329151140Session\CPTrustFolder106481329151156\PPTImport106481329945187\data\asimages\{2851385E-3553-4765-9925-761A787D0C33}_26.png&quot;/&gt;&lt;left val=&quot;127&quot;/&gt;&lt;top val=&quot;28&quot;/&gt;&lt;width val=&quot;785&quot;/&gt;&lt;height val=&quot;128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5&quot;/&gt;&lt;lineCharCount val=&quot;48&quot;/&gt;&lt;lineCharCount val=&quot;19&quot;/&gt;&lt;lineCharCount val=&quot;47&quot;/&gt;&lt;lineCharCount val=&quot;35&quot;/&gt;&lt;lineCharCount val=&quot;45&quot;/&gt;&lt;lineCharCount val=&quot;17&quot;/&gt;&lt;/TableIndex&gt;&lt;/ShapeTextInfo&gt;"/>
  <p:tag name="HTML_SHAPEINFO" val="&lt;ThreeDShapeInfo&gt;&lt;uuid val=&quot;{E2E7D038-070C-4706-BC2A-BD02A09AF92B}&quot;/&gt;&lt;isInvalidForFieldText val=&quot;0&quot;/&gt;&lt;Image&gt;&lt;filename val=&quot;C:\Users\geoffrey.dyer\AppData\Local\Temp\CP106481329151140Session\CPTrustFolder106481329151156\PPTImport106481329945187\data\asimages\{E2E7D038-070C-4706-BC2A-BD02A09AF92B}_26.png&quot;/&gt;&lt;left val=&quot;95&quot;/&gt;&lt;top val=&quot;154&quot;/&gt;&lt;width val=&quot;817&quot;/&gt;&lt;height val=&quot;462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A72985DA-11D1-48EA-B792-61FFB4E61321}&quot;/&gt;&lt;isInvalidForFieldText val=&quot;0&quot;/&gt;&lt;Image&gt;&lt;filename val=&quot;C:\Users\geoffrey.dyer\AppData\Local\Temp\CP106481329151140Session\CPTrustFolder106481329151156\PPTImport106481329945187\data\asimages\{A72985DA-11D1-48EA-B792-61FFB4E61321}_26.png&quot;/&gt;&lt;left val=&quot;815&quot;/&gt;&lt;top val=&quot;628&quot;/&gt;&lt;width val=&quot;102&quot;/&gt;&lt;height val=&quot;52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5C73FE59-02C0-4E6F-BA85-33C5EBA2CE4F}&quot;/&gt;&lt;isInvalidForFieldText val=&quot;0&quot;/&gt;&lt;Image&gt;&lt;filename val=&quot;C:\Users\geoffrey.dyer\AppData\Local\Temp\CP106481329151140Session\CPTrustFolder106481329151156\PPTImport106481329945187\data\asimages\{5C73FE59-02C0-4E6F-BA85-33C5EBA2CE4F}_27.png&quot;/&gt;&lt;left val=&quot;127&quot;/&gt;&lt;top val=&quot;28&quot;/&gt;&lt;width val=&quot;785&quot;/&gt;&lt;height val=&quot;121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50&quot;/&gt;&lt;lineCharCount val=&quot;12&quot;/&gt;&lt;lineCharCount val=&quot;51&quot;/&gt;&lt;lineCharCount val=&quot;50&quot;/&gt;&lt;lineCharCount val=&quot;15&quot;/&gt;&lt;lineCharCount val=&quot;46&quot;/&gt;&lt;lineCharCount val=&quot;1&quot;/&gt;&lt;lineCharCount val=&quot;1&quot;/&gt;&lt;lineCharCount val=&quot;1&quot;/&gt;&lt;lineCharCount val=&quot;1&quot;/&gt;&lt;lineCharCount val=&quot;49&quot;/&gt;&lt;lineCharCount val=&quot;25&quot;/&gt;&lt;/TableIndex&gt;&lt;/ShapeTextInfo&gt;"/>
  <p:tag name="HTML_SHAPEINFO" val="&lt;ThreeDShapeInfo&gt;&lt;uuid val=&quot;{C2BB1DB5-8912-4A55-9A34-8A7AF2A4B258}&quot;/&gt;&lt;isInvalidForFieldText val=&quot;0&quot;/&gt;&lt;Image&gt;&lt;filename val=&quot;C:\Users\geoffrey.dyer\AppData\Local\Temp\CP106481329151140Session\CPTrustFolder106481329151156\PPTImport106481329945187\data\asimages\{C2BB1DB5-8912-4A55-9A34-8A7AF2A4B258}_27.png&quot;/&gt;&lt;left val=&quot;101&quot;/&gt;&lt;top val=&quot;135&quot;/&gt;&lt;width val=&quot;803&quot;/&gt;&lt;height val=&quot;480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  <p:tag name="HTML_SHAPEINFO" val="&lt;ThreeDShapeInfo&gt;&lt;uuid val=&quot;{FE92A557-06F8-436F-9B2B-2D5C0D217996}&quot;/&gt;&lt;isInvalidForFieldText val=&quot;0&quot;/&gt;&lt;Image&gt;&lt;filename val=&quot;C:\Users\geoffrey.dyer\AppData\Local\Temp\CP106481329151140Session\CPTrustFolder106481329151156\PPTImport106481329945187\data\asimages\{FE92A557-06F8-436F-9B2B-2D5C0D217996}_28.png&quot;/&gt;&lt;left val=&quot;127&quot;/&gt;&lt;top val=&quot;28&quot;/&gt;&lt;width val=&quot;785&quot;/&gt;&lt;height val=&quot;121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6F1B1F39-2DD2-430D-974C-E6340F5B5AE5}&quot;/&gt;&lt;isInvalidForFieldText val=&quot;0&quot;/&gt;&lt;Image&gt;&lt;filename val=&quot;C:\Users\geoffrey.dyer\AppData\Local\Temp\CP106481329151140Session\CPTrustFolder106481329151156\PPTImport106481329945187\data\asimages\{6F1B1F39-2DD2-430D-974C-E6340F5B5AE5}_28.png&quot;/&gt;&lt;left val=&quot;668&quot;/&gt;&lt;top val=&quot;232&quot;/&gt;&lt;width val=&quot;169&quot;/&gt;&lt;height val=&quot;8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6&quot;/&gt;&lt;lineCharCount val=&quot;53&quot;/&gt;&lt;/TableIndex&gt;&lt;/ShapeTextInfo&gt;"/>
  <p:tag name="PRESENTER_SHAPEINFO" val="&lt;ThreeDShapeInfo&gt;&lt;uuid val=&quot;{90B30F9D-6BA8-43CD-8E8C-1C6495A10400}&quot;/&gt;&lt;isInvalidForFieldText val=&quot;0&quot;/&gt;&lt;Image&gt;&lt;filename val=&quot;C:\Users\geoffrey.dyer\AppData\Local\Temp\CP106481329151140Session\CPTrustFolder106481329151156\PPTImport106481329945187\data\asimages\{90B30F9D-6BA8-43CD-8E8C-1C6495A10400}_19.png&quot;/&gt;&lt;left val=&quot;77&quot;/&gt;&lt;top val=&quot;135&quot;/&gt;&lt;width val=&quot;859&quot;/&gt;&lt;height val=&quot;161&quot;/&gt;&lt;hasText val=&quot;1&quot;/&gt;&lt;/Image&gt;&lt;/ThreeDShape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8&quot;/&gt;&lt;lineCharCount val=&quot;17&quot;/&gt;&lt;/TableIndex&gt;&lt;/ShapeTextInfo&gt;"/>
  <p:tag name="HTML_SHAPEINFO" val="&lt;ThreeDShapeInfo&gt;&lt;uuid val=&quot;{CFC1846E-D246-4DDE-AAB4-82EE0143C13C}&quot;/&gt;&lt;isInvalidForFieldText val=&quot;0&quot;/&gt;&lt;Image&gt;&lt;filename val=&quot;C:\Users\geoffrey.dyer\AppData\Local\Temp\CP106481329151140Session\CPTrustFolder106481329151156\PPTImport106481329945187\data\asimages\{CFC1846E-D246-4DDE-AAB4-82EE0143C13C}_28.png&quot;/&gt;&lt;left val=&quot;656&quot;/&gt;&lt;top val=&quot;396&quot;/&gt;&lt;width val=&quot;288&quot;/&gt;&lt;height val=&quot;94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  <p:tag name="HTML_SHAPEINFO" val="&lt;ThreeDShapeInfo&gt;&lt;uuid val=&quot;{A598DCB8-7D25-4DF6-9396-1672CAB2C049}&quot;/&gt;&lt;isInvalidForFieldText val=&quot;0&quot;/&gt;&lt;Image&gt;&lt;filename val=&quot;C:\Users\geoffrey.dyer\AppData\Local\Temp\CP106481329151140Session\CPTrustFolder106481329151156\PPTImport106481329945187\data\asimages\{A598DCB8-7D25-4DF6-9396-1672CAB2C049}_29.png&quot;/&gt;&lt;left val=&quot;127&quot;/&gt;&lt;top val=&quot;28&quot;/&gt;&lt;width val=&quot;785&quot;/&gt;&lt;height val=&quot;121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38&quot;/&gt;&lt;lineCharCount val=&quot;30&quot;/&gt;&lt;lineCharCount val=&quot;38&quot;/&gt;&lt;lineCharCount val=&quot;16&quot;/&gt;&lt;lineCharCount val=&quot;8&quot;/&gt;&lt;lineCharCount val=&quot;19&quot;/&gt;&lt;lineCharCount val=&quot;20&quot;/&gt;&lt;lineCharCount val=&quot;11&quot;/&gt;&lt;lineCharCount val=&quot;8&quot;/&gt;&lt;/TableIndex&gt;&lt;/ShapeTextInfo&gt;"/>
  <p:tag name="HTML_SHAPEINFO" val="&lt;ThreeDShapeInfo&gt;&lt;uuid val=&quot;{B391F893-5DFE-4952-BB96-778EAA90C9A7}&quot;/&gt;&lt;isInvalidForFieldText val=&quot;0&quot;/&gt;&lt;Image&gt;&lt;filename val=&quot;C:\Users\geoffrey.dyer\AppData\Local\Temp\CP106481329151140Session\CPTrustFolder106481329151156\PPTImport106481329945187\data\asimages\{B391F893-5DFE-4952-BB96-778EAA90C9A7}_29.png&quot;/&gt;&lt;left val=&quot;163&quot;/&gt;&lt;top val=&quot;144&quot;/&gt;&lt;width val=&quot;756&quot;/&gt;&lt;height val=&quot;432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  <p:tag name="PRESENTER_SHAPEINFO" val="&lt;ThreeDShapeInfo&gt;&lt;uuid val=&quot;{A210BAA1-24D4-4011-BA49-1B965FF6115E}&quot;/&gt;&lt;isInvalidForFieldText val=&quot;0&quot;/&gt;&lt;Image&gt;&lt;filename val=&quot;C:\Users\geoffrey.dyer\AppData\Local\Temp\CP106481329151140Session\CPTrustFolder106481329151156\PPTImport106481329945187\data\asimages\{A210BAA1-24D4-4011-BA49-1B965FF6115E}_19.png&quot;/&gt;&lt;left val=&quot;538&quot;/&gt;&lt;top val=&quot;560&quot;/&gt;&lt;width val=&quot;362&quot;/&gt;&lt;height val=&quot;48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7&quot;/&gt;&lt;/TableIndex&gt;&lt;/ShapeTextInfo&gt;"/>
  <p:tag name="HTML_SHAPEINFO" val="&lt;ThreeDShapeInfo&gt;&lt;uuid val=&quot;{BCDAC91C-832F-49E1-9D42-7CD23CAF36BF}&quot;/&gt;&lt;isInvalidForFieldText val=&quot;0&quot;/&gt;&lt;Image&gt;&lt;filename val=&quot;C:\Users\geoffrey.dyer\AppData\Local\Temp\CP106481329151140Session\CPTrustFolder106481329151156\PPTImport106481329945187\data\asimages\{BCDAC91C-832F-49E1-9D42-7CD23CAF36BF}_19.png&quot;/&gt;&lt;left val=&quot;127&quot;/&gt;&lt;top val=&quot;28&quot;/&gt;&lt;width val=&quot;785&quot;/&gt;&lt;height val=&quot;121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A93BB148-2EA5-4375-B1A2-92688AA924D8}&quot;/&gt;&lt;isInvalidForFieldText val=&quot;0&quot;/&gt;&lt;Image&gt;&lt;filename val=&quot;C:\Users\geoffrey.dyer\AppData\Local\Temp\CP106481329151140Session\CPTrustFolder106481329151156\PPTImport106481329945187\data\asimages\{A93BB148-2EA5-4375-B1A2-92688AA924D8}_20.png&quot;/&gt;&lt;left val=&quot;127&quot;/&gt;&lt;top val=&quot;28&quot;/&gt;&lt;width val=&quot;785&quot;/&gt;&lt;height val=&quot;121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57&quot;/&gt;&lt;lineCharCount val=&quot;42&quot;/&gt;&lt;lineCharCount val=&quot;49&quot;/&gt;&lt;lineCharCount val=&quot;10&quot;/&gt;&lt;lineCharCount val=&quot;45&quot;/&gt;&lt;lineCharCount val=&quot;40&quot;/&gt;&lt;lineCharCount val=&quot;49&quot;/&gt;&lt;lineCharCount val=&quot;12&quot;/&gt;&lt;/TableIndex&gt;&lt;/ShapeTextInfo&gt;"/>
  <p:tag name="HTML_SHAPEINFO" val="&lt;ThreeDShapeInfo&gt;&lt;uuid val=&quot;{55F6E7F9-F5C5-4219-AF3F-67724C11DBF0}&quot;/&gt;&lt;isInvalidForFieldText val=&quot;0&quot;/&gt;&lt;Image&gt;&lt;filename val=&quot;C:\Users\geoffrey.dyer\AppData\Local\Temp\CP106481329151140Session\CPTrustFolder106481329151156\PPTImport106481329945187\data\asimages\{55F6E7F9-F5C5-4219-AF3F-67724C11DBF0}_20.png&quot;/&gt;&lt;left val=&quot;147&quot;/&gt;&lt;top val=&quot;156&quot;/&gt;&lt;width val=&quot;701&quot;/&gt;&lt;height val=&quot;275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{70A723D4-01B9-49CE-BE7E-DD32FC468588}&quot;/&gt;&lt;isInvalidForFieldText val=&quot;0&quot;/&gt;&lt;Image&gt;&lt;filename val=&quot;C:\Users\geoffrey.dyer\AppData\Local\Temp\CP106481329151140Session\CPTrustFolder106481329151156\PPTImport106481329945187\data\asimages\{70A723D4-01B9-49CE-BE7E-DD32FC468588}_22.png&quot;/&gt;&lt;left val=&quot;127&quot;/&gt;&lt;top val=&quot;28&quot;/&gt;&lt;width val=&quot;785&quot;/&gt;&lt;height val=&quot;121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{CC396E76-4EB9-4B28-B257-8DD7DD7C2DAB}&quot;/&gt;&lt;isInvalidForFieldText val=&quot;0&quot;/&gt;&lt;Image&gt;&lt;filename val=&quot;C:\Users\geoffrey.dyer\AppData\Local\Temp\CP106481329151140Session\CPTrustFolder106481329151156\PPTImport106481329945187\data\asimages\{CC396E76-4EB9-4B28-B257-8DD7DD7C2DAB}_23.png&quot;/&gt;&lt;left val=&quot;127&quot;/&gt;&lt;top val=&quot;28&quot;/&gt;&lt;width val=&quot;785&quot;/&gt;&lt;height val=&quot;121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9&quot;/&gt;&lt;/TableIndex&gt;&lt;/ShapeTextInfo&gt;"/>
  <p:tag name="HTML_SHAPEINFO" val="&lt;ThreeDShapeInfo&gt;&lt;uuid val=&quot;{67756639-BFDA-4D9D-8A2F-BE113BF2271F}&quot;/&gt;&lt;isInvalidForFieldText val=&quot;0&quot;/&gt;&lt;Image&gt;&lt;filename val=&quot;C:\Users\geoffrey.dyer\AppData\Local\Temp\CP106481329151140Session\CPTrustFolder106481329151156\PPTImport106481329945187\data\asimages\{67756639-BFDA-4D9D-8A2F-BE113BF2271F}_23.png&quot;/&gt;&lt;left val=&quot;85&quot;/&gt;&lt;top val=&quot;160&quot;/&gt;&lt;width val=&quot;823&quot;/&gt;&lt;height val=&quot;82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Century</vt:lpstr>
      <vt:lpstr>Century Gothic</vt:lpstr>
      <vt:lpstr>Wingdings 2</vt:lpstr>
      <vt:lpstr>Office Theme</vt:lpstr>
      <vt:lpstr>PowerPoint Presentation</vt:lpstr>
      <vt:lpstr>PowerPoint Presentation</vt:lpstr>
      <vt:lpstr>Anti-virus and Anti-spyware Software</vt:lpstr>
      <vt:lpstr>Protect your Operating System</vt:lpstr>
      <vt:lpstr>Use Strong Passwords</vt:lpstr>
      <vt:lpstr>Avoid Social Engineering  and Malicious Software</vt:lpstr>
      <vt:lpstr>Avoid Hacker Tricks</vt:lpstr>
      <vt:lpstr>Secure Business Transactions</vt:lpstr>
      <vt:lpstr>Backup Important Information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Hewlett-Packard Company</cp:lastModifiedBy>
  <cp:revision>3</cp:revision>
  <dcterms:created xsi:type="dcterms:W3CDTF">2022-09-10T07:19:39Z</dcterms:created>
  <dcterms:modified xsi:type="dcterms:W3CDTF">2022-09-10T07:35:57Z</dcterms:modified>
</cp:coreProperties>
</file>