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8080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8080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8080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5450" y="2546413"/>
            <a:ext cx="383540" cy="474980"/>
          </a:xfrm>
          <a:custGeom>
            <a:avLst/>
            <a:gdLst/>
            <a:ahLst/>
            <a:cxnLst/>
            <a:rect l="l" t="t" r="r" b="b"/>
            <a:pathLst>
              <a:path w="383540" h="474980">
                <a:moveTo>
                  <a:pt x="0" y="474662"/>
                </a:moveTo>
                <a:lnTo>
                  <a:pt x="382955" y="474662"/>
                </a:lnTo>
                <a:lnTo>
                  <a:pt x="38295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8405" y="2546413"/>
            <a:ext cx="328244" cy="47466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49275" y="2968688"/>
            <a:ext cx="369570" cy="474980"/>
          </a:xfrm>
          <a:custGeom>
            <a:avLst/>
            <a:gdLst/>
            <a:ahLst/>
            <a:cxnLst/>
            <a:rect l="l" t="t" r="r" b="b"/>
            <a:pathLst>
              <a:path w="369569" h="474979">
                <a:moveTo>
                  <a:pt x="0" y="474662"/>
                </a:moveTo>
                <a:lnTo>
                  <a:pt x="369100" y="474662"/>
                </a:lnTo>
                <a:lnTo>
                  <a:pt x="36910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8375" y="2968688"/>
            <a:ext cx="369100" cy="47466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937" y="2895599"/>
            <a:ext cx="560387" cy="42227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69937" y="2438336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29">
                <a:moveTo>
                  <a:pt x="31750" y="878014"/>
                </a:moveTo>
                <a:lnTo>
                  <a:pt x="0" y="878014"/>
                </a:lnTo>
                <a:lnTo>
                  <a:pt x="0" y="1052512"/>
                </a:lnTo>
                <a:lnTo>
                  <a:pt x="31750" y="1052512"/>
                </a:lnTo>
                <a:lnTo>
                  <a:pt x="31750" y="878014"/>
                </a:lnTo>
                <a:close/>
              </a:path>
              <a:path w="31750" h="1052829">
                <a:moveTo>
                  <a:pt x="31750" y="0"/>
                </a:moveTo>
                <a:lnTo>
                  <a:pt x="0" y="0"/>
                </a:lnTo>
                <a:lnTo>
                  <a:pt x="0" y="822452"/>
                </a:lnTo>
                <a:lnTo>
                  <a:pt x="31750" y="822452"/>
                </a:lnTo>
                <a:lnTo>
                  <a:pt x="31750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0850" y="3260788"/>
            <a:ext cx="8693150" cy="555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8080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8080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80350" y="5913437"/>
            <a:ext cx="481012" cy="89693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353425" y="5913437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79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245475" y="6335711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79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9275" y="6262687"/>
            <a:ext cx="8532812" cy="4222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25196"/>
            <a:ext cx="8986520" cy="1068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hlink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603375"/>
            <a:ext cx="7750175" cy="3760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3339" y="6600487"/>
            <a:ext cx="269240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8080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etf.org/rfc/rfc2828.txt" TargetMode="Externa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nsumer.gov/idtheft/" TargetMode="Externa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onsumer.gov/idtheft/" TargetMode="Externa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nelook.com/" TargetMode="Externa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34937" y="2438336"/>
            <a:ext cx="9009380" cy="1052830"/>
            <a:chOff x="134937" y="2438336"/>
            <a:chExt cx="9009380" cy="1052830"/>
          </a:xfrm>
        </p:grpSpPr>
        <p:sp>
          <p:nvSpPr>
            <p:cNvPr id="3" name="object 3" descr=""/>
            <p:cNvSpPr/>
            <p:nvPr/>
          </p:nvSpPr>
          <p:spPr>
            <a:xfrm>
              <a:off x="425450" y="2546413"/>
              <a:ext cx="383540" cy="474980"/>
            </a:xfrm>
            <a:custGeom>
              <a:avLst/>
              <a:gdLst/>
              <a:ahLst/>
              <a:cxnLst/>
              <a:rect l="l" t="t" r="r" b="b"/>
              <a:pathLst>
                <a:path w="383540" h="474980">
                  <a:moveTo>
                    <a:pt x="0" y="474662"/>
                  </a:moveTo>
                  <a:lnTo>
                    <a:pt x="382955" y="474662"/>
                  </a:lnTo>
                  <a:lnTo>
                    <a:pt x="382955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8405" y="2546413"/>
              <a:ext cx="328244" cy="474662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549275" y="2968688"/>
              <a:ext cx="369570" cy="474980"/>
            </a:xfrm>
            <a:custGeom>
              <a:avLst/>
              <a:gdLst/>
              <a:ahLst/>
              <a:cxnLst/>
              <a:rect l="l" t="t" r="r" b="b"/>
              <a:pathLst>
                <a:path w="369569" h="474979">
                  <a:moveTo>
                    <a:pt x="0" y="474662"/>
                  </a:moveTo>
                  <a:lnTo>
                    <a:pt x="369100" y="474662"/>
                  </a:lnTo>
                  <a:lnTo>
                    <a:pt x="369100" y="0"/>
                  </a:lnTo>
                  <a:lnTo>
                    <a:pt x="0" y="0"/>
                  </a:lnTo>
                  <a:lnTo>
                    <a:pt x="0" y="474662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8375" y="2968688"/>
              <a:ext cx="369100" cy="47466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937" y="2895599"/>
              <a:ext cx="560387" cy="42227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769937" y="2438336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878014"/>
                  </a:moveTo>
                  <a:lnTo>
                    <a:pt x="0" y="878014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878014"/>
                  </a:lnTo>
                  <a:close/>
                </a:path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822452"/>
                  </a:lnTo>
                  <a:lnTo>
                    <a:pt x="31750" y="82245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0850" y="3260788"/>
              <a:ext cx="8693150" cy="5556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17066" y="2209037"/>
            <a:ext cx="57905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1.</a:t>
            </a:r>
            <a:r>
              <a:rPr dirty="0" sz="2800" spc="-95"/>
              <a:t> </a:t>
            </a:r>
            <a:r>
              <a:rPr dirty="0" sz="2800"/>
              <a:t>Introduction</a:t>
            </a:r>
            <a:r>
              <a:rPr dirty="0" sz="2800" spc="-75"/>
              <a:t> </a:t>
            </a:r>
            <a:r>
              <a:rPr dirty="0" sz="2800"/>
              <a:t>to</a:t>
            </a:r>
            <a:r>
              <a:rPr dirty="0" sz="2800" spc="-75"/>
              <a:t> </a:t>
            </a:r>
            <a:r>
              <a:rPr dirty="0" sz="2800"/>
              <a:t>Computer</a:t>
            </a:r>
            <a:r>
              <a:rPr dirty="0" sz="2800" spc="-70"/>
              <a:t> </a:t>
            </a:r>
            <a:r>
              <a:rPr dirty="0" sz="2800" spc="-10"/>
              <a:t>Security</a:t>
            </a:r>
            <a:endParaRPr sz="2800"/>
          </a:p>
        </p:txBody>
      </p:sp>
      <p:sp>
        <p:nvSpPr>
          <p:cNvPr id="11" name="object 11" descr=""/>
          <p:cNvSpPr txBox="1"/>
          <p:nvPr/>
        </p:nvSpPr>
        <p:spPr>
          <a:xfrm>
            <a:off x="1272921" y="3581247"/>
            <a:ext cx="6139180" cy="207645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434"/>
              </a:spcBef>
            </a:pPr>
            <a:r>
              <a:rPr dirty="0" sz="1400" spc="-10">
                <a:latin typeface="Tahoma"/>
                <a:cs typeface="Tahoma"/>
              </a:rPr>
              <a:t>Prof.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Bharat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Bhargava</a:t>
            </a:r>
            <a:endParaRPr sz="1400">
              <a:latin typeface="Tahoma"/>
              <a:cs typeface="Tahoma"/>
            </a:endParaRPr>
          </a:p>
          <a:p>
            <a:pPr algn="ctr" marL="984885" marR="975994">
              <a:lnSpc>
                <a:spcPct val="120000"/>
              </a:lnSpc>
            </a:pPr>
            <a:r>
              <a:rPr dirty="0" sz="1400">
                <a:latin typeface="Tahoma"/>
                <a:cs typeface="Tahoma"/>
              </a:rPr>
              <a:t>Department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of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Computer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Sciences,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Purdue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University </a:t>
            </a:r>
            <a:r>
              <a:rPr dirty="0" sz="1400">
                <a:latin typeface="Tahoma"/>
                <a:cs typeface="Tahoma"/>
              </a:rPr>
              <a:t>August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2006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400">
              <a:latin typeface="Tahoma"/>
              <a:cs typeface="Tahoma"/>
            </a:endParaRPr>
          </a:p>
          <a:p>
            <a:pPr algn="ctr" marL="1905">
              <a:lnSpc>
                <a:spcPct val="100000"/>
              </a:lnSpc>
            </a:pPr>
            <a:r>
              <a:rPr dirty="0" sz="1400">
                <a:latin typeface="Tahoma"/>
                <a:cs typeface="Tahoma"/>
              </a:rPr>
              <a:t>In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collaboration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with:</a:t>
            </a:r>
            <a:endParaRPr sz="1400">
              <a:latin typeface="Tahoma"/>
              <a:cs typeface="Tahoma"/>
            </a:endParaRPr>
          </a:p>
          <a:p>
            <a:pPr algn="ctr" marL="635">
              <a:lnSpc>
                <a:spcPct val="100000"/>
              </a:lnSpc>
              <a:spcBef>
                <a:spcPts val="340"/>
              </a:spcBef>
            </a:pPr>
            <a:r>
              <a:rPr dirty="0" sz="1400" spc="-10">
                <a:latin typeface="Tahoma"/>
                <a:cs typeface="Tahoma"/>
              </a:rPr>
              <a:t>Prof.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Leszek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100">
                <a:latin typeface="Tahoma"/>
                <a:cs typeface="Tahoma"/>
              </a:rPr>
              <a:t>T.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Lilien,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Western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Michigan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University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1400">
                <a:latin typeface="Tahoma"/>
                <a:cs typeface="Tahoma"/>
              </a:rPr>
              <a:t>Slides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based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on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50" spc="-30">
                <a:latin typeface="Tahoma"/>
                <a:cs typeface="Tahoma"/>
              </a:rPr>
              <a:t>Security</a:t>
            </a:r>
            <a:r>
              <a:rPr dirty="0" sz="1450" spc="-45">
                <a:latin typeface="Tahoma"/>
                <a:cs typeface="Tahoma"/>
              </a:rPr>
              <a:t> </a:t>
            </a:r>
            <a:r>
              <a:rPr dirty="0" sz="1450">
                <a:latin typeface="Tahoma"/>
                <a:cs typeface="Tahoma"/>
              </a:rPr>
              <a:t>in</a:t>
            </a:r>
            <a:r>
              <a:rPr dirty="0" sz="1450" spc="-35">
                <a:latin typeface="Tahoma"/>
                <a:cs typeface="Tahoma"/>
              </a:rPr>
              <a:t> </a:t>
            </a:r>
            <a:r>
              <a:rPr dirty="0" sz="1450" spc="-30">
                <a:latin typeface="Tahoma"/>
                <a:cs typeface="Tahoma"/>
              </a:rPr>
              <a:t>Computing.</a:t>
            </a:r>
            <a:r>
              <a:rPr dirty="0" sz="1450" spc="-60">
                <a:latin typeface="Tahoma"/>
                <a:cs typeface="Tahoma"/>
              </a:rPr>
              <a:t> </a:t>
            </a:r>
            <a:r>
              <a:rPr dirty="0" sz="1450" spc="-20">
                <a:latin typeface="Tahoma"/>
                <a:cs typeface="Tahoma"/>
              </a:rPr>
              <a:t>Third</a:t>
            </a:r>
            <a:r>
              <a:rPr dirty="0" sz="1450" spc="-30">
                <a:latin typeface="Tahoma"/>
                <a:cs typeface="Tahoma"/>
              </a:rPr>
              <a:t> </a:t>
            </a:r>
            <a:r>
              <a:rPr dirty="0" sz="1450" spc="-25">
                <a:latin typeface="Tahoma"/>
                <a:cs typeface="Tahoma"/>
              </a:rPr>
              <a:t>Edition</a:t>
            </a:r>
            <a:r>
              <a:rPr dirty="0" sz="1450" spc="-9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by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Pfleeger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and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Pfleeger.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54430" y="6323787"/>
            <a:ext cx="677672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©</a:t>
            </a:r>
            <a:r>
              <a:rPr dirty="0" sz="1200" spc="-4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by</a:t>
            </a:r>
            <a:r>
              <a:rPr dirty="0" sz="1200" spc="-4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Bharat</a:t>
            </a:r>
            <a:r>
              <a:rPr dirty="0" sz="1200" spc="-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Bhargava,</a:t>
            </a:r>
            <a:r>
              <a:rPr dirty="0" sz="1200" spc="-4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FF0000"/>
                </a:solidFill>
                <a:latin typeface="Tahoma"/>
                <a:cs typeface="Tahoma"/>
              </a:rPr>
              <a:t>2006</a:t>
            </a:r>
            <a:endParaRPr sz="1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Requests</a:t>
            </a:r>
            <a:r>
              <a:rPr dirty="0" sz="1200" spc="-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dirty="0" sz="1200" spc="-5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use</a:t>
            </a:r>
            <a:r>
              <a:rPr dirty="0" sz="1200" spc="-2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original</a:t>
            </a:r>
            <a:r>
              <a:rPr dirty="0" sz="1200" spc="-3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slides</a:t>
            </a:r>
            <a:r>
              <a:rPr dirty="0" sz="1200" spc="-3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for</a:t>
            </a:r>
            <a:r>
              <a:rPr dirty="0" sz="1200" spc="-4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FF0000"/>
                </a:solidFill>
                <a:latin typeface="Tahoma"/>
                <a:cs typeface="Tahoma"/>
              </a:rPr>
              <a:t>non-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profit</a:t>
            </a:r>
            <a:r>
              <a:rPr dirty="0" sz="1200" spc="-1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purposes</a:t>
            </a:r>
            <a:r>
              <a:rPr dirty="0" sz="1200" spc="-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will</a:t>
            </a:r>
            <a:r>
              <a:rPr dirty="0" sz="1200" spc="-3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be</a:t>
            </a:r>
            <a:r>
              <a:rPr dirty="0" sz="1200" spc="-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gladly</a:t>
            </a:r>
            <a:r>
              <a:rPr dirty="0" sz="1200" spc="-4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granted</a:t>
            </a:r>
            <a:r>
              <a:rPr dirty="0" sz="1200" spc="-1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upon</a:t>
            </a:r>
            <a:r>
              <a:rPr dirty="0" sz="1200" spc="-3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dirty="0" sz="1200" spc="-45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FF0000"/>
                </a:solidFill>
                <a:latin typeface="Tahoma"/>
                <a:cs typeface="Tahoma"/>
              </a:rPr>
              <a:t>written</a:t>
            </a:r>
            <a:r>
              <a:rPr dirty="0" sz="1200" spc="-2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FF0000"/>
                </a:solidFill>
                <a:latin typeface="Tahoma"/>
                <a:cs typeface="Tahoma"/>
              </a:rPr>
              <a:t>request.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6361" y="260349"/>
            <a:ext cx="31959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Confidentiality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31140" y="936356"/>
            <a:ext cx="8483600" cy="580326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algn="r" marL="342265" marR="2289175" indent="-34226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42265" algn="l"/>
              </a:tabLst>
            </a:pPr>
            <a:r>
              <a:rPr dirty="0" sz="2800">
                <a:latin typeface="Tahoma"/>
                <a:cs typeface="Tahoma"/>
              </a:rPr>
              <a:t>“</a:t>
            </a:r>
            <a:r>
              <a:rPr dirty="0" sz="2800">
                <a:solidFill>
                  <a:srgbClr val="0000FF"/>
                </a:solidFill>
                <a:latin typeface="Tahoma"/>
                <a:cs typeface="Tahoma"/>
              </a:rPr>
              <a:t>Need</a:t>
            </a:r>
            <a:r>
              <a:rPr dirty="0" sz="2800" spc="-6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0000FF"/>
                </a:solidFill>
                <a:latin typeface="Tahoma"/>
                <a:cs typeface="Tahoma"/>
              </a:rPr>
              <a:t>to</a:t>
            </a:r>
            <a:r>
              <a:rPr dirty="0" sz="2800" spc="-4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0000FF"/>
                </a:solidFill>
                <a:latin typeface="Tahoma"/>
                <a:cs typeface="Tahoma"/>
              </a:rPr>
              <a:t>know</a:t>
            </a:r>
            <a:r>
              <a:rPr dirty="0" sz="2800">
                <a:latin typeface="Tahoma"/>
                <a:cs typeface="Tahoma"/>
              </a:rPr>
              <a:t>”</a:t>
            </a:r>
            <a:r>
              <a:rPr dirty="0" sz="2800" spc="-4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basis</a:t>
            </a:r>
            <a:r>
              <a:rPr dirty="0" sz="2800" spc="-4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for</a:t>
            </a:r>
            <a:r>
              <a:rPr dirty="0" sz="2800" spc="-6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data</a:t>
            </a:r>
            <a:r>
              <a:rPr dirty="0" sz="2800" spc="-4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access</a:t>
            </a:r>
            <a:endParaRPr sz="2800">
              <a:latin typeface="Tahoma"/>
              <a:cs typeface="Tahoma"/>
            </a:endParaRPr>
          </a:p>
          <a:p>
            <a:pPr algn="r" lvl="1" marL="286385" marR="2269490" indent="-286385">
              <a:lnSpc>
                <a:spcPct val="100000"/>
              </a:lnSpc>
              <a:spcBef>
                <a:spcPts val="29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86385" algn="l"/>
              </a:tabLst>
            </a:pPr>
            <a:r>
              <a:rPr dirty="0" sz="2400">
                <a:latin typeface="Tahoma"/>
                <a:cs typeface="Tahoma"/>
              </a:rPr>
              <a:t>How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do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we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know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who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needs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what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data?</a:t>
            </a:r>
            <a:endParaRPr sz="24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185"/>
              </a:spcBef>
            </a:pPr>
            <a:r>
              <a:rPr dirty="0" sz="2400">
                <a:latin typeface="Tahoma"/>
                <a:cs typeface="Tahoma"/>
              </a:rPr>
              <a:t>Approach:</a:t>
            </a:r>
            <a:r>
              <a:rPr dirty="0" sz="2400" spc="-95"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access</a:t>
            </a:r>
            <a:r>
              <a:rPr dirty="0" sz="2400" spc="-5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control</a:t>
            </a:r>
            <a:r>
              <a:rPr dirty="0" sz="2400" spc="-10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specifies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500" spc="-40">
                <a:latin typeface="Tahoma"/>
                <a:cs typeface="Tahoma"/>
              </a:rPr>
              <a:t>who</a:t>
            </a:r>
            <a:r>
              <a:rPr dirty="0" sz="2500" spc="-1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can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access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500" spc="-20">
                <a:latin typeface="Tahoma"/>
                <a:cs typeface="Tahoma"/>
              </a:rPr>
              <a:t>what</a:t>
            </a:r>
            <a:endParaRPr sz="2500">
              <a:latin typeface="Tahoma"/>
              <a:cs typeface="Tahoma"/>
            </a:endParaRPr>
          </a:p>
          <a:p>
            <a:pPr lvl="1" marL="756285" marR="220979" indent="-287020">
              <a:lnSpc>
                <a:spcPct val="110000"/>
              </a:lnSpc>
              <a:spcBef>
                <a:spcPts val="117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latin typeface="Tahoma"/>
                <a:cs typeface="Tahoma"/>
              </a:rPr>
              <a:t>How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do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know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user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is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person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she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claims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be? </a:t>
            </a:r>
            <a:r>
              <a:rPr dirty="0" sz="2400">
                <a:latin typeface="Tahoma"/>
                <a:cs typeface="Tahoma"/>
              </a:rPr>
              <a:t>Need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her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identity</a:t>
            </a:r>
            <a:r>
              <a:rPr dirty="0" sz="2400" spc="-2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need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verify</a:t>
            </a:r>
            <a:r>
              <a:rPr dirty="0" sz="2400" spc="-1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this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identity </a:t>
            </a:r>
            <a:r>
              <a:rPr dirty="0" sz="2400">
                <a:latin typeface="Tahoma"/>
                <a:cs typeface="Tahoma"/>
              </a:rPr>
              <a:t>Approach: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identification</a:t>
            </a:r>
            <a:r>
              <a:rPr dirty="0" sz="2400" spc="-7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Tahoma"/>
                <a:cs typeface="Tahoma"/>
              </a:rPr>
              <a:t>authentication</a:t>
            </a:r>
            <a:endParaRPr sz="2400">
              <a:latin typeface="Tahoma"/>
              <a:cs typeface="Tahoma"/>
            </a:endParaRPr>
          </a:p>
          <a:p>
            <a:pPr marL="355600" marR="1127125" indent="-342900">
              <a:lnSpc>
                <a:spcPts val="3020"/>
              </a:lnSpc>
              <a:spcBef>
                <a:spcPts val="17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  <a:tab pos="6023610" algn="l"/>
              </a:tabLst>
            </a:pPr>
            <a:r>
              <a:rPr dirty="0" sz="2800">
                <a:latin typeface="Tahoma"/>
                <a:cs typeface="Tahoma"/>
              </a:rPr>
              <a:t>Analogously:</a:t>
            </a:r>
            <a:r>
              <a:rPr dirty="0" sz="2800" spc="-6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“</a:t>
            </a:r>
            <a:r>
              <a:rPr dirty="0" sz="2800">
                <a:solidFill>
                  <a:srgbClr val="0000FF"/>
                </a:solidFill>
                <a:latin typeface="Tahoma"/>
                <a:cs typeface="Tahoma"/>
              </a:rPr>
              <a:t>Need</a:t>
            </a:r>
            <a:r>
              <a:rPr dirty="0" sz="2800" spc="-9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0000FF"/>
                </a:solidFill>
                <a:latin typeface="Tahoma"/>
                <a:cs typeface="Tahoma"/>
              </a:rPr>
              <a:t>to</a:t>
            </a:r>
            <a:r>
              <a:rPr dirty="0" sz="2800" spc="-6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Tahoma"/>
                <a:cs typeface="Tahoma"/>
              </a:rPr>
              <a:t>access/use</a:t>
            </a:r>
            <a:r>
              <a:rPr dirty="0" sz="2800" spc="-10">
                <a:latin typeface="Tahoma"/>
                <a:cs typeface="Tahoma"/>
              </a:rPr>
              <a:t>”</a:t>
            </a:r>
            <a:r>
              <a:rPr dirty="0" sz="2800">
                <a:latin typeface="Tahoma"/>
                <a:cs typeface="Tahoma"/>
              </a:rPr>
              <a:t>	basis</a:t>
            </a:r>
            <a:r>
              <a:rPr dirty="0" sz="2800" spc="-70">
                <a:latin typeface="Tahoma"/>
                <a:cs typeface="Tahoma"/>
              </a:rPr>
              <a:t> </a:t>
            </a:r>
            <a:r>
              <a:rPr dirty="0" sz="2800" spc="-25">
                <a:latin typeface="Tahoma"/>
                <a:cs typeface="Tahoma"/>
              </a:rPr>
              <a:t>for </a:t>
            </a:r>
            <a:r>
              <a:rPr dirty="0" sz="2800">
                <a:latin typeface="Tahoma"/>
                <a:cs typeface="Tahoma"/>
              </a:rPr>
              <a:t>physical</a:t>
            </a:r>
            <a:r>
              <a:rPr dirty="0" sz="2800" spc="-11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assets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54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 spc="-10">
                <a:latin typeface="Tahoma"/>
                <a:cs typeface="Tahoma"/>
              </a:rPr>
              <a:t>E.g.,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access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computer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room,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use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desktop</a:t>
            </a:r>
            <a:endParaRPr sz="2400">
              <a:latin typeface="Tahoma"/>
              <a:cs typeface="Tahoma"/>
            </a:endParaRPr>
          </a:p>
          <a:p>
            <a:pPr algn="r" marL="342265" marR="5418455" indent="-342265">
              <a:lnSpc>
                <a:spcPct val="100000"/>
              </a:lnSpc>
              <a:spcBef>
                <a:spcPts val="152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42265" algn="l"/>
              </a:tabLst>
            </a:pPr>
            <a:r>
              <a:rPr dirty="0" sz="2800" spc="-10">
                <a:latin typeface="Tahoma"/>
                <a:cs typeface="Tahoma"/>
              </a:rPr>
              <a:t>Confidentiality</a:t>
            </a:r>
            <a:r>
              <a:rPr dirty="0" sz="2800" spc="-75">
                <a:latin typeface="Tahoma"/>
                <a:cs typeface="Tahoma"/>
              </a:rPr>
              <a:t> </a:t>
            </a:r>
            <a:r>
              <a:rPr dirty="0" sz="2800" spc="-25">
                <a:latin typeface="Tahoma"/>
                <a:cs typeface="Tahoma"/>
              </a:rPr>
              <a:t>is:</a:t>
            </a:r>
            <a:endParaRPr sz="2800">
              <a:latin typeface="Tahoma"/>
              <a:cs typeface="Tahoma"/>
            </a:endParaRPr>
          </a:p>
          <a:p>
            <a:pPr algn="r" lvl="1" marL="286385" marR="5374640" indent="-28638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86385" algn="l"/>
              </a:tabLst>
            </a:pPr>
            <a:r>
              <a:rPr dirty="0" sz="2400">
                <a:latin typeface="Tahoma"/>
                <a:cs typeface="Tahoma"/>
              </a:rPr>
              <a:t>difficult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ensure</a:t>
            </a:r>
            <a:endParaRPr sz="2400">
              <a:latin typeface="Tahoma"/>
              <a:cs typeface="Tahoma"/>
            </a:endParaRPr>
          </a:p>
          <a:p>
            <a:pPr lvl="1" marL="756285" marR="346710" indent="-287020">
              <a:lnSpc>
                <a:spcPts val="2590"/>
              </a:lnSpc>
              <a:spcBef>
                <a:spcPts val="62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latin typeface="Tahoma"/>
                <a:cs typeface="Tahoma"/>
              </a:rPr>
              <a:t>easiest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assess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terms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success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(binary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nature: </a:t>
            </a:r>
            <a:r>
              <a:rPr dirty="0" sz="2400">
                <a:latin typeface="Tahoma"/>
                <a:cs typeface="Tahoma"/>
              </a:rPr>
              <a:t>Yes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/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No)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1870" y="260349"/>
            <a:ext cx="19272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Integrity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975156" y="6235246"/>
            <a:ext cx="1243965" cy="393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ahoma"/>
                <a:cs typeface="Tahoma"/>
              </a:rPr>
              <a:t>integrity)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31140" y="937005"/>
            <a:ext cx="8624570" cy="5397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ts val="331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latin typeface="Tahoma"/>
                <a:cs typeface="Tahoma"/>
              </a:rPr>
              <a:t>Integrity</a:t>
            </a:r>
            <a:r>
              <a:rPr dirty="0" sz="2800" spc="-8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vs.</a:t>
            </a:r>
            <a:r>
              <a:rPr dirty="0" sz="2800" spc="-8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Confidentiality</a:t>
            </a:r>
            <a:endParaRPr sz="2800">
              <a:latin typeface="Tahoma"/>
              <a:cs typeface="Tahoma"/>
            </a:endParaRPr>
          </a:p>
          <a:p>
            <a:pPr lvl="1" marL="756285" marR="474980" indent="-287020">
              <a:lnSpc>
                <a:spcPct val="79400"/>
              </a:lnSpc>
              <a:spcBef>
                <a:spcPts val="57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latin typeface="Tahoma"/>
                <a:cs typeface="Tahoma"/>
              </a:rPr>
              <a:t>Concerned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with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unauthorized</a:t>
            </a:r>
            <a:r>
              <a:rPr dirty="0" sz="2400" spc="-6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500" spc="-50">
                <a:solidFill>
                  <a:srgbClr val="0000FF"/>
                </a:solidFill>
                <a:latin typeface="Tahoma"/>
                <a:cs typeface="Tahoma"/>
              </a:rPr>
              <a:t>modification</a:t>
            </a:r>
            <a:r>
              <a:rPr dirty="0" sz="2500" spc="-10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assets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-25">
                <a:solidFill>
                  <a:srgbClr val="959595"/>
                </a:solidFill>
                <a:latin typeface="Tahoma"/>
                <a:cs typeface="Tahoma"/>
              </a:rPr>
              <a:t>(= </a:t>
            </a:r>
            <a:r>
              <a:rPr dirty="0" sz="2400" spc="-10">
                <a:solidFill>
                  <a:srgbClr val="959595"/>
                </a:solidFill>
                <a:latin typeface="Tahoma"/>
                <a:cs typeface="Tahoma"/>
              </a:rPr>
              <a:t>resources)</a:t>
            </a:r>
            <a:endParaRPr sz="2400">
              <a:latin typeface="Tahoma"/>
              <a:cs typeface="Tahoma"/>
            </a:endParaRPr>
          </a:p>
          <a:p>
            <a:pPr marL="756285">
              <a:lnSpc>
                <a:spcPts val="2905"/>
              </a:lnSpc>
            </a:pPr>
            <a:r>
              <a:rPr dirty="0" sz="2400">
                <a:latin typeface="Tahoma"/>
                <a:cs typeface="Tahoma"/>
              </a:rPr>
              <a:t>Confidentiality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-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concered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with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500" spc="-30">
                <a:latin typeface="Tahoma"/>
                <a:cs typeface="Tahoma"/>
              </a:rPr>
              <a:t>access</a:t>
            </a:r>
            <a:r>
              <a:rPr dirty="0" sz="25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assets</a:t>
            </a:r>
            <a:endParaRPr sz="2400">
              <a:latin typeface="Tahoma"/>
              <a:cs typeface="Tahoma"/>
            </a:endParaRPr>
          </a:p>
          <a:p>
            <a:pPr lvl="1" marL="756285" marR="283210" indent="-287020">
              <a:lnSpc>
                <a:spcPts val="2880"/>
              </a:lnSpc>
              <a:spcBef>
                <a:spcPts val="115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latin typeface="Tahoma"/>
                <a:cs typeface="Tahoma"/>
              </a:rPr>
              <a:t>Integrity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is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more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difficult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500" spc="-45">
                <a:latin typeface="Tahoma"/>
                <a:cs typeface="Tahoma"/>
              </a:rPr>
              <a:t>measure</a:t>
            </a:r>
            <a:r>
              <a:rPr dirty="0" sz="2500" spc="-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than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confidentiality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Not</a:t>
            </a:r>
            <a:r>
              <a:rPr dirty="0" sz="2400" spc="-2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binary</a:t>
            </a:r>
            <a:r>
              <a:rPr dirty="0" sz="2400" spc="-4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–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degrees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integrity</a:t>
            </a:r>
            <a:endParaRPr sz="2400">
              <a:latin typeface="Tahoma"/>
              <a:cs typeface="Tahoma"/>
            </a:endParaRPr>
          </a:p>
          <a:p>
            <a:pPr marL="756285">
              <a:lnSpc>
                <a:spcPts val="2495"/>
              </a:lnSpc>
            </a:pPr>
            <a:r>
              <a:rPr dirty="0" sz="2400" spc="-20">
                <a:solidFill>
                  <a:srgbClr val="0000FF"/>
                </a:solidFill>
                <a:latin typeface="Tahoma"/>
                <a:cs typeface="Tahoma"/>
              </a:rPr>
              <a:t>Context-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dependent</a:t>
            </a:r>
            <a:r>
              <a:rPr dirty="0" sz="2400" spc="-4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-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means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different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things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different</a:t>
            </a:r>
            <a:endParaRPr sz="2400">
              <a:latin typeface="Tahoma"/>
              <a:cs typeface="Tahoma"/>
            </a:endParaRPr>
          </a:p>
          <a:p>
            <a:pPr marL="756285">
              <a:lnSpc>
                <a:spcPts val="2545"/>
              </a:lnSpc>
            </a:pPr>
            <a:r>
              <a:rPr dirty="0" sz="2400" spc="-10">
                <a:latin typeface="Tahoma"/>
                <a:cs typeface="Tahoma"/>
              </a:rPr>
              <a:t>contexts</a:t>
            </a:r>
            <a:endParaRPr sz="2400">
              <a:latin typeface="Tahoma"/>
              <a:cs typeface="Tahoma"/>
            </a:endParaRPr>
          </a:p>
          <a:p>
            <a:pPr marL="756285">
              <a:lnSpc>
                <a:spcPts val="2940"/>
              </a:lnSpc>
            </a:pPr>
            <a:r>
              <a:rPr dirty="0" sz="2400">
                <a:latin typeface="Tahoma"/>
                <a:cs typeface="Tahoma"/>
              </a:rPr>
              <a:t>Could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mean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500" spc="-25">
                <a:latin typeface="Tahoma"/>
                <a:cs typeface="Tahoma"/>
              </a:rPr>
              <a:t>any</a:t>
            </a:r>
            <a:r>
              <a:rPr dirty="0" sz="2500" spc="-90">
                <a:latin typeface="Tahoma"/>
                <a:cs typeface="Tahoma"/>
              </a:rPr>
              <a:t> </a:t>
            </a:r>
            <a:r>
              <a:rPr dirty="0" sz="2500" spc="-45">
                <a:latin typeface="Tahoma"/>
                <a:cs typeface="Tahoma"/>
              </a:rPr>
              <a:t>subset</a:t>
            </a:r>
            <a:r>
              <a:rPr dirty="0" sz="2500" spc="-100">
                <a:latin typeface="Tahoma"/>
                <a:cs typeface="Tahoma"/>
              </a:rPr>
              <a:t> </a:t>
            </a:r>
            <a:r>
              <a:rPr dirty="0" sz="2500">
                <a:latin typeface="Tahoma"/>
                <a:cs typeface="Tahoma"/>
              </a:rPr>
              <a:t>of</a:t>
            </a:r>
            <a:r>
              <a:rPr dirty="0" sz="2500" spc="-9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these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asset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properties:</a:t>
            </a:r>
            <a:endParaRPr sz="2400">
              <a:latin typeface="Tahoma"/>
              <a:cs typeface="Tahoma"/>
            </a:endParaRPr>
          </a:p>
          <a:p>
            <a:pPr marL="1841500" marR="1430020" indent="-1085215">
              <a:lnSpc>
                <a:spcPts val="2880"/>
              </a:lnSpc>
              <a:spcBef>
                <a:spcPts val="85"/>
              </a:spcBef>
            </a:pPr>
            <a:r>
              <a:rPr dirty="0" sz="2400">
                <a:latin typeface="Tahoma"/>
                <a:cs typeface="Tahoma"/>
              </a:rPr>
              <a:t>{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precision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/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accuracy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/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currency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/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consistency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-50">
                <a:latin typeface="Tahoma"/>
                <a:cs typeface="Tahoma"/>
              </a:rPr>
              <a:t>/ </a:t>
            </a:r>
            <a:r>
              <a:rPr dirty="0" sz="2400">
                <a:latin typeface="Tahoma"/>
                <a:cs typeface="Tahoma"/>
              </a:rPr>
              <a:t>meaningfulness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/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usefulness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/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...}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9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 spc="-30">
                <a:latin typeface="Tahoma"/>
                <a:cs typeface="Tahoma"/>
              </a:rPr>
              <a:t>Types</a:t>
            </a:r>
            <a:r>
              <a:rPr dirty="0" sz="2800" spc="-4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of</a:t>
            </a:r>
            <a:r>
              <a:rPr dirty="0" sz="2800" spc="-75">
                <a:latin typeface="Tahoma"/>
                <a:cs typeface="Tahoma"/>
              </a:rPr>
              <a:t> </a:t>
            </a:r>
            <a:r>
              <a:rPr dirty="0" sz="2800" spc="-30">
                <a:latin typeface="Tahoma"/>
                <a:cs typeface="Tahoma"/>
              </a:rPr>
              <a:t>integrity—</a:t>
            </a:r>
            <a:r>
              <a:rPr dirty="0" sz="2800">
                <a:latin typeface="Tahoma"/>
                <a:cs typeface="Tahoma"/>
              </a:rPr>
              <a:t>an</a:t>
            </a:r>
            <a:r>
              <a:rPr dirty="0" sz="2800" spc="-3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example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latin typeface="Tahoma"/>
                <a:cs typeface="Tahoma"/>
              </a:rPr>
              <a:t>Quote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from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politician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latin typeface="Tahoma"/>
                <a:cs typeface="Tahoma"/>
              </a:rPr>
              <a:t>Preserve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quote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(data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integrity)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but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misattribute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(origin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2957" y="260349"/>
            <a:ext cx="28054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Availability</a:t>
            </a:r>
            <a:r>
              <a:rPr dirty="0" spc="-210"/>
              <a:t> </a:t>
            </a:r>
            <a:r>
              <a:rPr dirty="0" sz="1600" spc="-25"/>
              <a:t>(1)</a:t>
            </a:r>
            <a:endParaRPr sz="1600"/>
          </a:p>
        </p:txBody>
      </p:sp>
      <p:sp>
        <p:nvSpPr>
          <p:cNvPr id="4" name="object 4" descr=""/>
          <p:cNvSpPr txBox="1"/>
          <p:nvPr/>
        </p:nvSpPr>
        <p:spPr>
          <a:xfrm>
            <a:off x="78739" y="6600487"/>
            <a:ext cx="205740" cy="223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5"/>
              </a:lnSpc>
            </a:pPr>
            <a:r>
              <a:rPr dirty="0" sz="1400" spc="-25">
                <a:solidFill>
                  <a:srgbClr val="080808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59740" y="784017"/>
            <a:ext cx="8398510" cy="583628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latin typeface="Tahoma"/>
                <a:cs typeface="Tahoma"/>
              </a:rPr>
              <a:t>Not</a:t>
            </a:r>
            <a:r>
              <a:rPr dirty="0" sz="2800" spc="-7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understood</a:t>
            </a:r>
            <a:r>
              <a:rPr dirty="0" sz="2800" spc="-5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very</a:t>
            </a:r>
            <a:r>
              <a:rPr dirty="0" sz="2800" spc="-5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well</a:t>
            </a:r>
            <a:r>
              <a:rPr dirty="0" sz="2800" spc="-80">
                <a:latin typeface="Tahoma"/>
                <a:cs typeface="Tahoma"/>
              </a:rPr>
              <a:t> </a:t>
            </a:r>
            <a:r>
              <a:rPr dirty="0" sz="2800" spc="-25">
                <a:latin typeface="Tahoma"/>
                <a:cs typeface="Tahoma"/>
              </a:rPr>
              <a:t>yet</a:t>
            </a:r>
            <a:endParaRPr sz="2800">
              <a:latin typeface="Tahoma"/>
              <a:cs typeface="Tahoma"/>
            </a:endParaRPr>
          </a:p>
          <a:p>
            <a:pPr marL="756285" marR="752475" indent="-28702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ahoma"/>
                <a:cs typeface="Tahoma"/>
              </a:rPr>
              <a:t>„[F]ull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implementation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availability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is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security’s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next </a:t>
            </a:r>
            <a:r>
              <a:rPr dirty="0" sz="2400" spc="-10">
                <a:latin typeface="Tahoma"/>
                <a:cs typeface="Tahoma"/>
              </a:rPr>
              <a:t>challenge”</a:t>
            </a:r>
            <a:endParaRPr sz="2400">
              <a:latin typeface="Tahoma"/>
              <a:cs typeface="Tahoma"/>
            </a:endParaRPr>
          </a:p>
          <a:p>
            <a:pPr marL="1155700" marR="5080" indent="-2286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ahoma"/>
                <a:cs typeface="Tahoma"/>
              </a:rPr>
              <a:t>E.g.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Full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implemenation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availability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for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Internet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users </a:t>
            </a:r>
            <a:r>
              <a:rPr dirty="0" sz="2400">
                <a:latin typeface="Tahoma"/>
                <a:cs typeface="Tahoma"/>
              </a:rPr>
              <a:t>(with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ensuring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security)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3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 spc="-10">
                <a:latin typeface="Tahoma"/>
                <a:cs typeface="Tahoma"/>
              </a:rPr>
              <a:t>Complex</a:t>
            </a:r>
            <a:endParaRPr sz="28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  <a:spcBef>
                <a:spcPts val="585"/>
              </a:spcBef>
            </a:pPr>
            <a:r>
              <a:rPr dirty="0" sz="2400" spc="-10">
                <a:solidFill>
                  <a:srgbClr val="0000FF"/>
                </a:solidFill>
                <a:latin typeface="Tahoma"/>
                <a:cs typeface="Tahoma"/>
              </a:rPr>
              <a:t>Context-dependent</a:t>
            </a:r>
            <a:endParaRPr sz="2400">
              <a:latin typeface="Tahoma"/>
              <a:cs typeface="Tahoma"/>
            </a:endParaRPr>
          </a:p>
          <a:p>
            <a:pPr marL="756285" marR="205740">
              <a:lnSpc>
                <a:spcPts val="2880"/>
              </a:lnSpc>
              <a:spcBef>
                <a:spcPts val="670"/>
              </a:spcBef>
            </a:pPr>
            <a:r>
              <a:rPr dirty="0" sz="2400">
                <a:latin typeface="Tahoma"/>
                <a:cs typeface="Tahoma"/>
              </a:rPr>
              <a:t>Could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mean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500" spc="-20">
                <a:latin typeface="Tahoma"/>
                <a:cs typeface="Tahoma"/>
              </a:rPr>
              <a:t>any</a:t>
            </a:r>
            <a:r>
              <a:rPr dirty="0" sz="2500" spc="-80">
                <a:latin typeface="Tahoma"/>
                <a:cs typeface="Tahoma"/>
              </a:rPr>
              <a:t> </a:t>
            </a:r>
            <a:r>
              <a:rPr dirty="0" sz="2500" spc="-35">
                <a:latin typeface="Tahoma"/>
                <a:cs typeface="Tahoma"/>
              </a:rPr>
              <a:t>subset</a:t>
            </a:r>
            <a:r>
              <a:rPr dirty="0" sz="2500" spc="-95">
                <a:latin typeface="Tahoma"/>
                <a:cs typeface="Tahoma"/>
              </a:rPr>
              <a:t> </a:t>
            </a:r>
            <a:r>
              <a:rPr dirty="0" sz="2500">
                <a:latin typeface="Tahoma"/>
                <a:cs typeface="Tahoma"/>
              </a:rPr>
              <a:t>of</a:t>
            </a:r>
            <a:r>
              <a:rPr dirty="0" sz="2500" spc="-1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these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asset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959595"/>
                </a:solidFill>
                <a:latin typeface="Tahoma"/>
                <a:cs typeface="Tahoma"/>
              </a:rPr>
              <a:t>(data</a:t>
            </a:r>
            <a:r>
              <a:rPr dirty="0" sz="2400" spc="-6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959595"/>
                </a:solidFill>
                <a:latin typeface="Tahoma"/>
                <a:cs typeface="Tahoma"/>
              </a:rPr>
              <a:t>or</a:t>
            </a:r>
            <a:r>
              <a:rPr dirty="0" sz="2400" spc="-6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959595"/>
                </a:solidFill>
                <a:latin typeface="Tahoma"/>
                <a:cs typeface="Tahoma"/>
              </a:rPr>
              <a:t>service) </a:t>
            </a:r>
            <a:r>
              <a:rPr dirty="0" sz="2400">
                <a:latin typeface="Tahoma"/>
                <a:cs typeface="Tahoma"/>
              </a:rPr>
              <a:t>properties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 spc="-50"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dirty="0" sz="2400">
                <a:latin typeface="Tahoma"/>
                <a:cs typeface="Tahoma"/>
              </a:rPr>
              <a:t>{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usefulness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/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sufficient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capacity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 spc="-50">
                <a:latin typeface="Tahoma"/>
                <a:cs typeface="Tahoma"/>
              </a:rPr>
              <a:t>/</a:t>
            </a:r>
            <a:endParaRPr sz="2400">
              <a:latin typeface="Tahoma"/>
              <a:cs typeface="Tahoma"/>
            </a:endParaRPr>
          </a:p>
          <a:p>
            <a:pPr marL="18415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Tahoma"/>
                <a:cs typeface="Tahoma"/>
              </a:rPr>
              <a:t>progressing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at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proper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pace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50">
                <a:latin typeface="Tahoma"/>
                <a:cs typeface="Tahoma"/>
              </a:rPr>
              <a:t>/</a:t>
            </a:r>
            <a:endParaRPr sz="2400">
              <a:latin typeface="Tahoma"/>
              <a:cs typeface="Tahoma"/>
            </a:endParaRPr>
          </a:p>
          <a:p>
            <a:pPr marL="19177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Tahoma"/>
                <a:cs typeface="Tahoma"/>
              </a:rPr>
              <a:t>completed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acceptable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period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time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/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...}</a:t>
            </a:r>
            <a:endParaRPr sz="2400">
              <a:latin typeface="Tahoma"/>
              <a:cs typeface="Tahoma"/>
            </a:endParaRPr>
          </a:p>
          <a:p>
            <a:pPr marL="4585335">
              <a:lnSpc>
                <a:spcPct val="100000"/>
              </a:lnSpc>
              <a:spcBef>
                <a:spcPts val="1195"/>
              </a:spcBef>
            </a:pPr>
            <a:r>
              <a:rPr dirty="0" sz="1600">
                <a:latin typeface="Tahoma"/>
                <a:cs typeface="Tahoma"/>
              </a:rPr>
              <a:t>[Pfleeger</a:t>
            </a:r>
            <a:r>
              <a:rPr dirty="0" sz="1600" spc="-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&amp;</a:t>
            </a:r>
            <a:r>
              <a:rPr dirty="0" sz="1600" spc="-3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Pfleeger]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7611" rIns="0" bIns="0" rtlCol="0" vert="horz">
            <a:spAutoFit/>
          </a:bodyPr>
          <a:lstStyle/>
          <a:p>
            <a:pPr marL="302641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Availability</a:t>
            </a:r>
            <a:r>
              <a:rPr dirty="0" spc="-210"/>
              <a:t> </a:t>
            </a:r>
            <a:r>
              <a:rPr dirty="0" sz="1600" spc="-25"/>
              <a:t>(2)</a:t>
            </a:r>
            <a:endParaRPr sz="1600"/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59740" y="1590497"/>
            <a:ext cx="7894955" cy="3990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658495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We</a:t>
            </a:r>
            <a:r>
              <a:rPr dirty="0" sz="3200" spc="-4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can</a:t>
            </a:r>
            <a:r>
              <a:rPr dirty="0" sz="3200" spc="-6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say</a:t>
            </a:r>
            <a:r>
              <a:rPr dirty="0" sz="3200" spc="-3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that</a:t>
            </a:r>
            <a:r>
              <a:rPr dirty="0" sz="3200" spc="-4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an</a:t>
            </a:r>
            <a:r>
              <a:rPr dirty="0" sz="3200" spc="-4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asset</a:t>
            </a:r>
            <a:r>
              <a:rPr dirty="0" sz="3200" spc="-75"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959595"/>
                </a:solidFill>
                <a:latin typeface="Tahoma"/>
                <a:cs typeface="Tahoma"/>
              </a:rPr>
              <a:t>(resource)</a:t>
            </a:r>
            <a:r>
              <a:rPr dirty="0" sz="3200" spc="-6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3200" spc="-25">
                <a:latin typeface="Tahoma"/>
                <a:cs typeface="Tahoma"/>
              </a:rPr>
              <a:t>is </a:t>
            </a:r>
            <a:r>
              <a:rPr dirty="0" sz="3200">
                <a:solidFill>
                  <a:srgbClr val="0000FF"/>
                </a:solidFill>
                <a:latin typeface="Tahoma"/>
                <a:cs typeface="Tahoma"/>
              </a:rPr>
              <a:t>available</a:t>
            </a:r>
            <a:r>
              <a:rPr dirty="0" sz="3200" spc="-21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3200" spc="-25">
                <a:latin typeface="Tahoma"/>
                <a:cs typeface="Tahoma"/>
              </a:rPr>
              <a:t>if:</a:t>
            </a:r>
            <a:endParaRPr sz="32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</a:tabLst>
            </a:pPr>
            <a:r>
              <a:rPr dirty="0" sz="2800">
                <a:latin typeface="Tahoma"/>
                <a:cs typeface="Tahoma"/>
              </a:rPr>
              <a:t>Timely</a:t>
            </a:r>
            <a:r>
              <a:rPr dirty="0" sz="2800" spc="-11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request</a:t>
            </a:r>
            <a:r>
              <a:rPr dirty="0" sz="2800" spc="-10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response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</a:tabLst>
            </a:pPr>
            <a:r>
              <a:rPr dirty="0" sz="2800">
                <a:latin typeface="Tahoma"/>
                <a:cs typeface="Tahoma"/>
              </a:rPr>
              <a:t>Fair</a:t>
            </a:r>
            <a:r>
              <a:rPr dirty="0" sz="2800" spc="-9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allocation</a:t>
            </a:r>
            <a:r>
              <a:rPr dirty="0" sz="2800" spc="-8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of</a:t>
            </a:r>
            <a:r>
              <a:rPr dirty="0" sz="2800" spc="-10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resources</a:t>
            </a:r>
            <a:r>
              <a:rPr dirty="0" sz="2800" spc="-9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(no</a:t>
            </a:r>
            <a:r>
              <a:rPr dirty="0" sz="2800" spc="-9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starvation!)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</a:tabLst>
            </a:pPr>
            <a:r>
              <a:rPr dirty="0" sz="2800">
                <a:latin typeface="Tahoma"/>
                <a:cs typeface="Tahoma"/>
              </a:rPr>
              <a:t>Fault</a:t>
            </a:r>
            <a:r>
              <a:rPr dirty="0" sz="2800" spc="-11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tolerant</a:t>
            </a:r>
            <a:r>
              <a:rPr dirty="0" sz="2800" spc="-10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(no</a:t>
            </a:r>
            <a:r>
              <a:rPr dirty="0" sz="2800" spc="-10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total</a:t>
            </a:r>
            <a:r>
              <a:rPr dirty="0" sz="2800" spc="-12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breakdown)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</a:tabLst>
            </a:pPr>
            <a:r>
              <a:rPr dirty="0" sz="2800">
                <a:latin typeface="Tahoma"/>
                <a:cs typeface="Tahoma"/>
              </a:rPr>
              <a:t>Easy</a:t>
            </a:r>
            <a:r>
              <a:rPr dirty="0" sz="2800" spc="-4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to</a:t>
            </a:r>
            <a:r>
              <a:rPr dirty="0" sz="2800" spc="-5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use</a:t>
            </a:r>
            <a:r>
              <a:rPr dirty="0" sz="2800" spc="-6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in</a:t>
            </a:r>
            <a:r>
              <a:rPr dirty="0" sz="2800" spc="-5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the</a:t>
            </a:r>
            <a:r>
              <a:rPr dirty="0" sz="2800" spc="-6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intended</a:t>
            </a:r>
            <a:r>
              <a:rPr dirty="0" sz="2800" spc="-50">
                <a:latin typeface="Tahoma"/>
                <a:cs typeface="Tahoma"/>
              </a:rPr>
              <a:t> </a:t>
            </a:r>
            <a:r>
              <a:rPr dirty="0" sz="2800" spc="-25">
                <a:latin typeface="Tahoma"/>
                <a:cs typeface="Tahoma"/>
              </a:rPr>
              <a:t>way</a:t>
            </a:r>
            <a:endParaRPr sz="2800">
              <a:latin typeface="Tahoma"/>
              <a:cs typeface="Tahoma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</a:tabLst>
            </a:pPr>
            <a:r>
              <a:rPr dirty="0" sz="2800">
                <a:latin typeface="Tahoma"/>
                <a:cs typeface="Tahoma"/>
              </a:rPr>
              <a:t>Provides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controlled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concurrency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(concurrency </a:t>
            </a:r>
            <a:r>
              <a:rPr dirty="0" sz="2800">
                <a:latin typeface="Tahoma"/>
                <a:cs typeface="Tahoma"/>
              </a:rPr>
              <a:t>control,</a:t>
            </a:r>
            <a:r>
              <a:rPr dirty="0" sz="2800" spc="-11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deadlock</a:t>
            </a:r>
            <a:r>
              <a:rPr dirty="0" sz="2800" spc="-11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control,</a:t>
            </a:r>
            <a:r>
              <a:rPr dirty="0" sz="2800" spc="-110">
                <a:latin typeface="Tahoma"/>
                <a:cs typeface="Tahoma"/>
              </a:rPr>
              <a:t> </a:t>
            </a:r>
            <a:r>
              <a:rPr dirty="0" sz="2800" spc="-20">
                <a:latin typeface="Tahoma"/>
                <a:cs typeface="Tahoma"/>
              </a:rPr>
              <a:t>...)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861429" y="5913831"/>
            <a:ext cx="18999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ahoma"/>
                <a:cs typeface="Tahoma"/>
              </a:rPr>
              <a:t>[Pfleeger</a:t>
            </a:r>
            <a:r>
              <a:rPr dirty="0" sz="1600" spc="-2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&amp;</a:t>
            </a:r>
            <a:r>
              <a:rPr dirty="0" sz="1600" spc="-4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Pfleeger]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689" y="258267"/>
            <a:ext cx="796417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4.</a:t>
            </a:r>
            <a:r>
              <a:rPr dirty="0" sz="3600" spc="-114"/>
              <a:t> </a:t>
            </a:r>
            <a:r>
              <a:rPr dirty="0" sz="3600" spc="-10"/>
              <a:t>Vulnerabilities,</a:t>
            </a:r>
            <a:r>
              <a:rPr dirty="0" sz="3600" spc="-85"/>
              <a:t> </a:t>
            </a:r>
            <a:r>
              <a:rPr dirty="0" sz="3600"/>
              <a:t>Threats,</a:t>
            </a:r>
            <a:r>
              <a:rPr dirty="0" sz="3600" spc="-95"/>
              <a:t> </a:t>
            </a:r>
            <a:r>
              <a:rPr dirty="0" sz="3600"/>
              <a:t>and</a:t>
            </a:r>
            <a:r>
              <a:rPr dirty="0" sz="3600" spc="-100"/>
              <a:t> </a:t>
            </a:r>
            <a:r>
              <a:rPr dirty="0" sz="3600" spc="-10"/>
              <a:t>Controls</a:t>
            </a:r>
            <a:endParaRPr sz="36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020079"/>
            <a:ext cx="8984615" cy="5106035"/>
          </a:xfrm>
          <a:prstGeom prst="rect">
            <a:avLst/>
          </a:prstGeom>
        </p:spPr>
        <p:txBody>
          <a:bodyPr wrap="square" lIns="0" tIns="13525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6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Tahoma"/>
                <a:cs typeface="Tahoma"/>
              </a:rPr>
              <a:t>Understanding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Tahoma"/>
                <a:cs typeface="Tahoma"/>
              </a:rPr>
              <a:t>Vulnerabilities,</a:t>
            </a:r>
            <a:r>
              <a:rPr dirty="0" sz="2400" spc="-3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Threats,</a:t>
            </a:r>
            <a:r>
              <a:rPr dirty="0" sz="2400" spc="-3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and</a:t>
            </a:r>
            <a:r>
              <a:rPr dirty="0" sz="2400" spc="-1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Tahoma"/>
                <a:cs typeface="Tahoma"/>
              </a:rPr>
              <a:t>Controls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96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 spc="-10">
                <a:solidFill>
                  <a:srgbClr val="0000FF"/>
                </a:solidFill>
                <a:latin typeface="Tahoma"/>
                <a:cs typeface="Tahoma"/>
              </a:rPr>
              <a:t>Vulnerability</a:t>
            </a:r>
            <a:r>
              <a:rPr dirty="0" sz="2400" spc="-6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=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weakness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security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86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Threat</a:t>
            </a:r>
            <a:r>
              <a:rPr dirty="0" sz="2400" spc="-5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=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circumstances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that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have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500" spc="-45">
                <a:latin typeface="Tahoma"/>
                <a:cs typeface="Tahoma"/>
              </a:rPr>
              <a:t>potential</a:t>
            </a:r>
            <a:r>
              <a:rPr dirty="0" sz="2500" spc="-9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cause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harm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ts val="2595"/>
              </a:lnSpc>
              <a:spcBef>
                <a:spcPts val="94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Controls</a:t>
            </a:r>
            <a:r>
              <a:rPr dirty="0" sz="2400" spc="-6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=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means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ways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block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threat,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which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tries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to</a:t>
            </a:r>
            <a:endParaRPr sz="2400">
              <a:latin typeface="Tahoma"/>
              <a:cs typeface="Tahoma"/>
            </a:endParaRPr>
          </a:p>
          <a:p>
            <a:pPr marL="756285">
              <a:lnSpc>
                <a:spcPts val="2595"/>
              </a:lnSpc>
            </a:pPr>
            <a:r>
              <a:rPr dirty="0" sz="2400">
                <a:latin typeface="Tahoma"/>
                <a:cs typeface="Tahoma"/>
              </a:rPr>
              <a:t>exploit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one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or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more</a:t>
            </a:r>
            <a:r>
              <a:rPr dirty="0" sz="2400" spc="-10">
                <a:latin typeface="Tahoma"/>
                <a:cs typeface="Tahoma"/>
              </a:rPr>
              <a:t> vulnerabilities</a:t>
            </a:r>
            <a:endParaRPr sz="2400">
              <a:latin typeface="Tahoma"/>
              <a:cs typeface="Tahoma"/>
            </a:endParaRPr>
          </a:p>
          <a:p>
            <a:pPr lvl="2" marL="1155700" indent="-22860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dirty="0" sz="2000">
                <a:latin typeface="Tahoma"/>
                <a:cs typeface="Tahoma"/>
              </a:rPr>
              <a:t>Most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of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class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discusses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various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controls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and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their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effectiveness</a:t>
            </a:r>
            <a:endParaRPr sz="20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960"/>
              </a:spcBef>
            </a:pPr>
            <a:r>
              <a:rPr dirty="0" sz="1400">
                <a:latin typeface="Tahoma"/>
                <a:cs typeface="Tahoma"/>
              </a:rPr>
              <a:t>[Pfleeger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&amp;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Pfleeger]</a:t>
            </a:r>
            <a:endParaRPr sz="1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Tahoma"/>
                <a:cs typeface="Tahoma"/>
              </a:rPr>
              <a:t>Example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-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New</a:t>
            </a:r>
            <a:r>
              <a:rPr dirty="0" sz="2400" spc="-6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Orleans</a:t>
            </a:r>
            <a:r>
              <a:rPr dirty="0" sz="2400" spc="-8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disaster</a:t>
            </a:r>
            <a:r>
              <a:rPr dirty="0" sz="2400" spc="-7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(Hurricane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Katrina)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9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Q: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What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were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city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vulnerabilities,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threats,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and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controls?</a:t>
            </a:r>
            <a:endParaRPr sz="2000">
              <a:latin typeface="Tahoma"/>
              <a:cs typeface="Tahoma"/>
            </a:endParaRPr>
          </a:p>
          <a:p>
            <a:pPr lvl="1" marL="756285" indent="-286385">
              <a:lnSpc>
                <a:spcPts val="2160"/>
              </a:lnSpc>
              <a:spcBef>
                <a:spcPts val="29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A: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Tahoma"/>
                <a:cs typeface="Tahoma"/>
              </a:rPr>
              <a:t>Vulnerabilities</a:t>
            </a:r>
            <a:r>
              <a:rPr dirty="0" sz="2000" spc="-10">
                <a:latin typeface="Tahoma"/>
                <a:cs typeface="Tahoma"/>
              </a:rPr>
              <a:t>: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location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below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water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level,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geographical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location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in</a:t>
            </a:r>
            <a:endParaRPr sz="2000">
              <a:latin typeface="Tahoma"/>
              <a:cs typeface="Tahoma"/>
            </a:endParaRPr>
          </a:p>
          <a:p>
            <a:pPr marL="756285">
              <a:lnSpc>
                <a:spcPts val="1920"/>
              </a:lnSpc>
            </a:pPr>
            <a:r>
              <a:rPr dirty="0" sz="2000">
                <a:latin typeface="Tahoma"/>
                <a:cs typeface="Tahoma"/>
              </a:rPr>
              <a:t>hurricane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area,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 spc="-50">
                <a:latin typeface="Tahoma"/>
                <a:cs typeface="Tahoma"/>
              </a:rPr>
              <a:t>…</a:t>
            </a:r>
            <a:endParaRPr sz="2000">
              <a:latin typeface="Tahoma"/>
              <a:cs typeface="Tahoma"/>
            </a:endParaRPr>
          </a:p>
          <a:p>
            <a:pPr marL="1085850">
              <a:lnSpc>
                <a:spcPts val="2160"/>
              </a:lnSpc>
            </a:pPr>
            <a:r>
              <a:rPr dirty="0" sz="2000">
                <a:solidFill>
                  <a:srgbClr val="0000FF"/>
                </a:solidFill>
                <a:latin typeface="Tahoma"/>
                <a:cs typeface="Tahoma"/>
              </a:rPr>
              <a:t>Threats</a:t>
            </a:r>
            <a:r>
              <a:rPr dirty="0" sz="2000">
                <a:latin typeface="Tahoma"/>
                <a:cs typeface="Tahoma"/>
              </a:rPr>
              <a:t>: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hurricane,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dam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damage,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terrorist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attack,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-50">
                <a:latin typeface="Tahoma"/>
                <a:cs typeface="Tahoma"/>
              </a:rPr>
              <a:t>…</a:t>
            </a:r>
            <a:endParaRPr sz="2000">
              <a:latin typeface="Tahoma"/>
              <a:cs typeface="Tahoma"/>
            </a:endParaRPr>
          </a:p>
          <a:p>
            <a:pPr marL="1085850">
              <a:lnSpc>
                <a:spcPct val="100000"/>
              </a:lnSpc>
            </a:pPr>
            <a:r>
              <a:rPr dirty="0" sz="2000">
                <a:solidFill>
                  <a:srgbClr val="0000FF"/>
                </a:solidFill>
                <a:latin typeface="Tahoma"/>
                <a:cs typeface="Tahoma"/>
              </a:rPr>
              <a:t>Controls</a:t>
            </a:r>
            <a:r>
              <a:rPr dirty="0" sz="2000">
                <a:latin typeface="Tahoma"/>
                <a:cs typeface="Tahoma"/>
              </a:rPr>
              <a:t>: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dams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and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other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civil </a:t>
            </a:r>
            <a:r>
              <a:rPr dirty="0" sz="2000" spc="-10">
                <a:latin typeface="Tahoma"/>
                <a:cs typeface="Tahoma"/>
              </a:rPr>
              <a:t>infrastructures,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emergency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response</a:t>
            </a:r>
            <a:endParaRPr sz="2000">
              <a:latin typeface="Tahoma"/>
              <a:cs typeface="Tahoma"/>
            </a:endParaRPr>
          </a:p>
          <a:p>
            <a:pPr marL="2158365">
              <a:lnSpc>
                <a:spcPct val="100000"/>
              </a:lnSpc>
            </a:pPr>
            <a:r>
              <a:rPr dirty="0" sz="2000">
                <a:latin typeface="Tahoma"/>
                <a:cs typeface="Tahoma"/>
              </a:rPr>
              <a:t>plan,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 spc="-50">
                <a:latin typeface="Tahoma"/>
                <a:cs typeface="Tahoma"/>
              </a:rPr>
              <a:t>…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1140" y="459378"/>
            <a:ext cx="8834120" cy="333184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Attack</a:t>
            </a:r>
            <a:r>
              <a:rPr dirty="0" sz="2400" spc="-1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(materialization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vulnerability/threat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combination)</a:t>
            </a:r>
            <a:endParaRPr sz="2400">
              <a:latin typeface="Tahoma"/>
              <a:cs typeface="Tahoma"/>
            </a:endParaRPr>
          </a:p>
          <a:p>
            <a:pPr marL="756285" marR="99060" indent="-287020">
              <a:lnSpc>
                <a:spcPct val="100000"/>
              </a:lnSpc>
              <a:spcBef>
                <a:spcPts val="484"/>
              </a:spcBef>
              <a:tabLst>
                <a:tab pos="756285" algn="l"/>
              </a:tabLst>
            </a:pPr>
            <a:r>
              <a:rPr dirty="0" sz="1100" spc="-5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r>
              <a:rPr dirty="0" sz="110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Tahoma"/>
                <a:cs typeface="Tahoma"/>
              </a:rPr>
              <a:t>=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exploitation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of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one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or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more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vulnerabilities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by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threat;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tries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to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defeat controls</a:t>
            </a:r>
            <a:endParaRPr sz="2000">
              <a:latin typeface="Tahoma"/>
              <a:cs typeface="Tahoma"/>
            </a:endParaRPr>
          </a:p>
          <a:p>
            <a:pPr lvl="1" marL="1155700" indent="-2286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dirty="0" sz="2000">
                <a:latin typeface="Tahoma"/>
                <a:cs typeface="Tahoma"/>
              </a:rPr>
              <a:t>Attack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may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be:</a:t>
            </a:r>
            <a:endParaRPr sz="2000">
              <a:latin typeface="Tahoma"/>
              <a:cs typeface="Tahoma"/>
            </a:endParaRPr>
          </a:p>
          <a:p>
            <a:pPr lvl="2" marL="1612265" indent="-227965">
              <a:lnSpc>
                <a:spcPct val="100000"/>
              </a:lnSpc>
              <a:spcBef>
                <a:spcPts val="380"/>
              </a:spcBef>
              <a:buClr>
                <a:srgbClr val="FFCF00"/>
              </a:buClr>
              <a:buSzPct val="52380"/>
              <a:buFont typeface="Wingdings"/>
              <a:buChar char=""/>
              <a:tabLst>
                <a:tab pos="1612265" algn="l"/>
                <a:tab pos="3670300" algn="l"/>
              </a:tabLst>
            </a:pPr>
            <a:r>
              <a:rPr dirty="0" sz="2100" spc="-10">
                <a:latin typeface="Tahoma"/>
                <a:cs typeface="Tahoma"/>
              </a:rPr>
              <a:t>Successful</a:t>
            </a:r>
            <a:r>
              <a:rPr dirty="0" sz="2100">
                <a:latin typeface="Tahoma"/>
                <a:cs typeface="Tahoma"/>
              </a:rPr>
              <a:t>	</a:t>
            </a:r>
            <a:r>
              <a:rPr dirty="0" sz="2000">
                <a:latin typeface="Tahoma"/>
                <a:cs typeface="Tahoma"/>
              </a:rPr>
              <a:t>(a.k.a.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an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exploit</a:t>
            </a:r>
            <a:r>
              <a:rPr dirty="0" sz="2000" spc="-1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  <a:p>
            <a:pPr lvl="3" marL="2070100" indent="-228600">
              <a:lnSpc>
                <a:spcPct val="100000"/>
              </a:lnSpc>
              <a:spcBef>
                <a:spcPts val="464"/>
              </a:spcBef>
              <a:buClr>
                <a:srgbClr val="00E3A8"/>
              </a:buClr>
              <a:buSzPct val="50000"/>
              <a:buFont typeface="Wingdings"/>
              <a:buChar char=""/>
              <a:tabLst>
                <a:tab pos="2070100" algn="l"/>
              </a:tabLst>
            </a:pPr>
            <a:r>
              <a:rPr dirty="0" sz="2000">
                <a:latin typeface="Tahoma"/>
                <a:cs typeface="Tahoma"/>
              </a:rPr>
              <a:t>resulting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breach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of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security,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system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penetration,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etc.</a:t>
            </a:r>
            <a:endParaRPr sz="2000">
              <a:latin typeface="Tahoma"/>
              <a:cs typeface="Tahoma"/>
            </a:endParaRPr>
          </a:p>
          <a:p>
            <a:pPr lvl="2" marL="1612265" indent="-227965">
              <a:lnSpc>
                <a:spcPct val="100000"/>
              </a:lnSpc>
              <a:spcBef>
                <a:spcPts val="380"/>
              </a:spcBef>
              <a:buClr>
                <a:srgbClr val="FFCF00"/>
              </a:buClr>
              <a:buSzPct val="52380"/>
              <a:buFont typeface="Wingdings"/>
              <a:buChar char=""/>
              <a:tabLst>
                <a:tab pos="1612265" algn="l"/>
              </a:tabLst>
            </a:pPr>
            <a:r>
              <a:rPr dirty="0" sz="2100" spc="-10">
                <a:latin typeface="Tahoma"/>
                <a:cs typeface="Tahoma"/>
              </a:rPr>
              <a:t>Unsuccessful</a:t>
            </a:r>
            <a:endParaRPr sz="2100">
              <a:latin typeface="Tahoma"/>
              <a:cs typeface="Tahoma"/>
            </a:endParaRPr>
          </a:p>
          <a:p>
            <a:pPr lvl="3" marL="2070100" indent="-228600">
              <a:lnSpc>
                <a:spcPct val="100000"/>
              </a:lnSpc>
              <a:spcBef>
                <a:spcPts val="459"/>
              </a:spcBef>
              <a:buClr>
                <a:srgbClr val="00E3A8"/>
              </a:buClr>
              <a:buSzPct val="50000"/>
              <a:buFont typeface="Wingdings"/>
              <a:buChar char=""/>
              <a:tabLst>
                <a:tab pos="2070100" algn="l"/>
              </a:tabLst>
            </a:pPr>
            <a:r>
              <a:rPr dirty="0" sz="2000">
                <a:latin typeface="Tahoma"/>
                <a:cs typeface="Tahoma"/>
              </a:rPr>
              <a:t>when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controls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block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threat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trying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to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exploit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vulnerability</a:t>
            </a:r>
            <a:endParaRPr sz="2000">
              <a:latin typeface="Tahoma"/>
              <a:cs typeface="Tahoma"/>
            </a:endParaRPr>
          </a:p>
          <a:p>
            <a:pPr marL="647192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ahoma"/>
                <a:cs typeface="Tahoma"/>
              </a:rPr>
              <a:t>[Pfleeger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&amp;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Pfleeger]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13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11657" rIns="0" bIns="0" rtlCol="0" vert="horz">
            <a:spAutoFit/>
          </a:bodyPr>
          <a:lstStyle/>
          <a:p>
            <a:pPr marL="242824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Threat</a:t>
            </a:r>
            <a:r>
              <a:rPr dirty="0" sz="4400" spc="-50"/>
              <a:t> </a:t>
            </a:r>
            <a:r>
              <a:rPr dirty="0" sz="4400" spc="-10"/>
              <a:t>Spectrum</a:t>
            </a:r>
            <a:endParaRPr sz="44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323799" y="1184620"/>
            <a:ext cx="4730115" cy="492379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Local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threats</a:t>
            </a:r>
            <a:endParaRPr sz="32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</a:tabLst>
            </a:pPr>
            <a:r>
              <a:rPr dirty="0" sz="2800">
                <a:latin typeface="Tahoma"/>
                <a:cs typeface="Tahoma"/>
              </a:rPr>
              <a:t>Recreational</a:t>
            </a:r>
            <a:r>
              <a:rPr dirty="0" sz="2800" spc="-21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hackers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</a:tabLst>
            </a:pPr>
            <a:r>
              <a:rPr dirty="0" sz="2800">
                <a:latin typeface="Tahoma"/>
                <a:cs typeface="Tahoma"/>
              </a:rPr>
              <a:t>Institutional</a:t>
            </a:r>
            <a:r>
              <a:rPr dirty="0" sz="2800" spc="-13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hackers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Shared</a:t>
            </a:r>
            <a:r>
              <a:rPr dirty="0" sz="3200" spc="-80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threats</a:t>
            </a:r>
            <a:endParaRPr sz="32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</a:tabLst>
            </a:pPr>
            <a:r>
              <a:rPr dirty="0" sz="2800">
                <a:latin typeface="Tahoma"/>
                <a:cs typeface="Tahoma"/>
              </a:rPr>
              <a:t>Organized</a:t>
            </a:r>
            <a:r>
              <a:rPr dirty="0" sz="2800" spc="-16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crime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</a:tabLst>
            </a:pPr>
            <a:r>
              <a:rPr dirty="0" sz="2800">
                <a:latin typeface="Tahoma"/>
                <a:cs typeface="Tahoma"/>
              </a:rPr>
              <a:t>Industrial</a:t>
            </a:r>
            <a:r>
              <a:rPr dirty="0" sz="2800" spc="-11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espionage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</a:tabLst>
            </a:pPr>
            <a:r>
              <a:rPr dirty="0" sz="2800" spc="-10">
                <a:latin typeface="Tahoma"/>
                <a:cs typeface="Tahoma"/>
              </a:rPr>
              <a:t>Terrorism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National</a:t>
            </a:r>
            <a:r>
              <a:rPr dirty="0" sz="3200" spc="-8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security</a:t>
            </a:r>
            <a:r>
              <a:rPr dirty="0" sz="3200" spc="-65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threats</a:t>
            </a:r>
            <a:endParaRPr sz="32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</a:tabLst>
            </a:pPr>
            <a:r>
              <a:rPr dirty="0" sz="2800">
                <a:latin typeface="Tahoma"/>
                <a:cs typeface="Tahoma"/>
              </a:rPr>
              <a:t>National</a:t>
            </a:r>
            <a:r>
              <a:rPr dirty="0" sz="2800" spc="-7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intelligence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</a:tabLst>
            </a:pPr>
            <a:r>
              <a:rPr dirty="0" sz="2800">
                <a:latin typeface="Tahoma"/>
                <a:cs typeface="Tahoma"/>
              </a:rPr>
              <a:t>Info</a:t>
            </a:r>
            <a:r>
              <a:rPr dirty="0" sz="2800" spc="-8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warriors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9973" y="258267"/>
            <a:ext cx="331216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Kinds</a:t>
            </a:r>
            <a:r>
              <a:rPr dirty="0" sz="3600" spc="-60"/>
              <a:t> </a:t>
            </a:r>
            <a:r>
              <a:rPr dirty="0" sz="3600"/>
              <a:t>of</a:t>
            </a:r>
            <a:r>
              <a:rPr dirty="0" sz="3600" spc="-60"/>
              <a:t> </a:t>
            </a:r>
            <a:r>
              <a:rPr dirty="0" sz="3600" spc="-10"/>
              <a:t>Threats</a:t>
            </a:r>
            <a:endParaRPr sz="36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59740" y="936417"/>
            <a:ext cx="8605520" cy="514794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latin typeface="Tahoma"/>
                <a:cs typeface="Tahoma"/>
              </a:rPr>
              <a:t>Kinds</a:t>
            </a:r>
            <a:r>
              <a:rPr dirty="0" sz="2800" spc="-4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of</a:t>
            </a:r>
            <a:r>
              <a:rPr dirty="0" sz="2800" spc="-6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threats: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 spc="-10">
                <a:solidFill>
                  <a:srgbClr val="0000FF"/>
                </a:solidFill>
                <a:latin typeface="Tahoma"/>
                <a:cs typeface="Tahoma"/>
              </a:rPr>
              <a:t>Interception</a:t>
            </a:r>
            <a:endParaRPr sz="2400">
              <a:latin typeface="Tahoma"/>
              <a:cs typeface="Tahoma"/>
            </a:endParaRPr>
          </a:p>
          <a:p>
            <a:pPr lvl="2" marL="1155065" indent="-2279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dirty="0" sz="2400">
                <a:latin typeface="Tahoma"/>
                <a:cs typeface="Tahoma"/>
              </a:rPr>
              <a:t>an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unauthorized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party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(human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or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not)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gains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access </a:t>
            </a:r>
            <a:r>
              <a:rPr dirty="0" sz="2400" spc="-25">
                <a:latin typeface="Tahoma"/>
                <a:cs typeface="Tahoma"/>
              </a:rPr>
              <a:t>to</a:t>
            </a:r>
            <a:endParaRPr sz="2400">
              <a:latin typeface="Tahoma"/>
              <a:cs typeface="Tahoma"/>
            </a:endParaRPr>
          </a:p>
          <a:p>
            <a:pPr marL="1155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ahoma"/>
                <a:cs typeface="Tahoma"/>
              </a:rPr>
              <a:t>an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asset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 spc="-10">
                <a:solidFill>
                  <a:srgbClr val="0000FF"/>
                </a:solidFill>
                <a:latin typeface="Tahoma"/>
                <a:cs typeface="Tahoma"/>
              </a:rPr>
              <a:t>Interruption</a:t>
            </a:r>
            <a:endParaRPr sz="2400">
              <a:latin typeface="Tahoma"/>
              <a:cs typeface="Tahoma"/>
            </a:endParaRPr>
          </a:p>
          <a:p>
            <a:pPr lvl="2" marL="1155065" indent="-2279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dirty="0" sz="2400">
                <a:latin typeface="Tahoma"/>
                <a:cs typeface="Tahoma"/>
              </a:rPr>
              <a:t>an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asset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becomes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lost,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unavailable,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or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unusable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 spc="-10">
                <a:solidFill>
                  <a:srgbClr val="0000FF"/>
                </a:solidFill>
                <a:latin typeface="Tahoma"/>
                <a:cs typeface="Tahoma"/>
              </a:rPr>
              <a:t>Modification</a:t>
            </a:r>
            <a:endParaRPr sz="2400">
              <a:latin typeface="Tahoma"/>
              <a:cs typeface="Tahoma"/>
            </a:endParaRPr>
          </a:p>
          <a:p>
            <a:pPr lvl="2" marL="1155065" indent="-2279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dirty="0" sz="2400">
                <a:latin typeface="Tahoma"/>
                <a:cs typeface="Tahoma"/>
              </a:rPr>
              <a:t>an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unauthorized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party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changes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state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asset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 spc="-10">
                <a:solidFill>
                  <a:srgbClr val="0000FF"/>
                </a:solidFill>
                <a:latin typeface="Tahoma"/>
                <a:cs typeface="Tahoma"/>
              </a:rPr>
              <a:t>Fabrication</a:t>
            </a:r>
            <a:endParaRPr sz="2400">
              <a:latin typeface="Tahoma"/>
              <a:cs typeface="Tahoma"/>
            </a:endParaRPr>
          </a:p>
          <a:p>
            <a:pPr lvl="2" marL="1155065" indent="-2279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dirty="0" sz="2400">
                <a:latin typeface="Tahoma"/>
                <a:cs typeface="Tahoma"/>
              </a:rPr>
              <a:t>an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unauthorized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party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counterfeits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asset</a:t>
            </a:r>
            <a:endParaRPr sz="24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395"/>
              </a:spcBef>
            </a:pPr>
            <a:r>
              <a:rPr dirty="0" sz="1600">
                <a:latin typeface="Tahoma"/>
                <a:cs typeface="Tahoma"/>
              </a:rPr>
              <a:t>[Pfleeger</a:t>
            </a:r>
            <a:r>
              <a:rPr dirty="0" sz="1600" spc="-2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&amp;</a:t>
            </a:r>
            <a:r>
              <a:rPr dirty="0" sz="1600" spc="-4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Pfleeger]</a:t>
            </a:r>
            <a:endParaRPr sz="16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6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 spc="-10">
                <a:latin typeface="Tahoma"/>
                <a:cs typeface="Tahoma"/>
              </a:rPr>
              <a:t>Examples?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6798" rIns="0" bIns="0" rtlCol="0" vert="horz">
            <a:spAutoFit/>
          </a:bodyPr>
          <a:lstStyle/>
          <a:p>
            <a:pPr marL="1439545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Levels</a:t>
            </a:r>
            <a:r>
              <a:rPr dirty="0" sz="3200" spc="-80"/>
              <a:t> </a:t>
            </a:r>
            <a:r>
              <a:rPr dirty="0" sz="3200"/>
              <a:t>of</a:t>
            </a:r>
            <a:r>
              <a:rPr dirty="0" sz="3200" spc="-65"/>
              <a:t> </a:t>
            </a:r>
            <a:r>
              <a:rPr dirty="0" sz="3200" spc="-10"/>
              <a:t>Vulnerabilities</a:t>
            </a:r>
            <a:r>
              <a:rPr dirty="0" sz="3200" spc="-45"/>
              <a:t> </a:t>
            </a:r>
            <a:r>
              <a:rPr dirty="0" sz="3200"/>
              <a:t>/</a:t>
            </a:r>
            <a:r>
              <a:rPr dirty="0" sz="3200" spc="-60"/>
              <a:t> </a:t>
            </a:r>
            <a:r>
              <a:rPr dirty="0" sz="3200" spc="-10"/>
              <a:t>Threats</a:t>
            </a:r>
            <a:endParaRPr sz="32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59740" y="1430528"/>
            <a:ext cx="8603615" cy="4065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4353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(reversed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order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to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illustrate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interdependencies)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7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Tahoma"/>
                <a:cs typeface="Tahoma"/>
              </a:rPr>
              <a:t>D)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for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other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assets</a:t>
            </a:r>
            <a:r>
              <a:rPr dirty="0" sz="2400" spc="5"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959595"/>
                </a:solidFill>
                <a:latin typeface="Tahoma"/>
                <a:cs typeface="Tahoma"/>
              </a:rPr>
              <a:t>(resources)</a:t>
            </a:r>
            <a:endParaRPr sz="2400">
              <a:latin typeface="Tahoma"/>
              <a:cs typeface="Tahoma"/>
            </a:endParaRPr>
          </a:p>
          <a:p>
            <a:pPr lvl="1" marL="1155700" indent="-228600">
              <a:lnSpc>
                <a:spcPct val="100000"/>
              </a:lnSpc>
              <a:spcBef>
                <a:spcPts val="484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dirty="0" sz="2000">
                <a:latin typeface="Tahoma"/>
                <a:cs typeface="Tahoma"/>
              </a:rPr>
              <a:t>including.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people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using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data,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s/w,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h/w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58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Tahoma"/>
                <a:cs typeface="Tahoma"/>
              </a:rPr>
              <a:t>C)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for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data</a:t>
            </a:r>
            <a:endParaRPr sz="2400">
              <a:latin typeface="Tahoma"/>
              <a:cs typeface="Tahoma"/>
            </a:endParaRPr>
          </a:p>
          <a:p>
            <a:pPr lvl="1" marL="1155700" indent="-2286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dirty="0" sz="2000">
                <a:latin typeface="Tahoma"/>
                <a:cs typeface="Tahoma"/>
              </a:rPr>
              <a:t>„on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top”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of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s/w,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since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used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by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s/w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Tahoma"/>
                <a:cs typeface="Tahoma"/>
              </a:rPr>
              <a:t>B)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for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software</a:t>
            </a:r>
            <a:endParaRPr sz="2400">
              <a:latin typeface="Tahoma"/>
              <a:cs typeface="Tahoma"/>
            </a:endParaRPr>
          </a:p>
          <a:p>
            <a:pPr lvl="1" marL="1155700" indent="-228600">
              <a:lnSpc>
                <a:spcPct val="100000"/>
              </a:lnSpc>
              <a:spcBef>
                <a:spcPts val="484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dirty="0" sz="2000">
                <a:latin typeface="Tahoma"/>
                <a:cs typeface="Tahoma"/>
              </a:rPr>
              <a:t>„on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top”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of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h/w,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since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run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on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h/w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58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Tahoma"/>
                <a:cs typeface="Tahoma"/>
              </a:rPr>
              <a:t>A)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for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hardware</a:t>
            </a:r>
            <a:endParaRPr sz="24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1345"/>
              </a:spcBef>
            </a:pPr>
            <a:r>
              <a:rPr dirty="0" sz="1400">
                <a:latin typeface="Tahoma"/>
                <a:cs typeface="Tahoma"/>
              </a:rPr>
              <a:t>[Pfleeger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&amp;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Pfleeger]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6581038"/>
            <a:ext cx="2057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080808"/>
                </a:solidFill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549275" y="5913437"/>
            <a:ext cx="8533130" cy="897255"/>
            <a:chOff x="549275" y="5913437"/>
            <a:chExt cx="8533130" cy="89725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0350" y="5913437"/>
              <a:ext cx="481012" cy="89693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8353425" y="5913437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79">
                  <a:moveTo>
                    <a:pt x="438150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8150" y="474662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245475" y="6335711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2275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2275" y="474662"/>
                  </a:lnTo>
                  <a:lnTo>
                    <a:pt x="42227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275" y="6262687"/>
              <a:ext cx="8532812" cy="42227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33145" y="258267"/>
            <a:ext cx="752602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001645" marR="5080" indent="-298958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A)</a:t>
            </a:r>
            <a:r>
              <a:rPr dirty="0" sz="3600" spc="-80"/>
              <a:t> </a:t>
            </a:r>
            <a:r>
              <a:rPr dirty="0" sz="3600"/>
              <a:t>Hardware</a:t>
            </a:r>
            <a:r>
              <a:rPr dirty="0" sz="3600" spc="-85"/>
              <a:t> </a:t>
            </a:r>
            <a:r>
              <a:rPr dirty="0" sz="3600"/>
              <a:t>Level</a:t>
            </a:r>
            <a:r>
              <a:rPr dirty="0" sz="3600" spc="-85"/>
              <a:t> </a:t>
            </a:r>
            <a:r>
              <a:rPr dirty="0" sz="3600"/>
              <a:t>of</a:t>
            </a:r>
            <a:r>
              <a:rPr dirty="0" sz="3600" spc="-80"/>
              <a:t> </a:t>
            </a:r>
            <a:r>
              <a:rPr dirty="0" sz="3600" spc="-10"/>
              <a:t>Vulnerabilities</a:t>
            </a:r>
            <a:r>
              <a:rPr dirty="0" sz="3600" spc="-65"/>
              <a:t> </a:t>
            </a:r>
            <a:r>
              <a:rPr dirty="0" sz="3600" spc="-50"/>
              <a:t>/ </a:t>
            </a:r>
            <a:r>
              <a:rPr dirty="0" sz="3600" spc="-10"/>
              <a:t>Threats</a:t>
            </a:r>
            <a:endParaRPr sz="3600"/>
          </a:p>
        </p:txBody>
      </p:sp>
      <p:sp>
        <p:nvSpPr>
          <p:cNvPr id="9" name="object 9" descr=""/>
          <p:cNvSpPr txBox="1"/>
          <p:nvPr/>
        </p:nvSpPr>
        <p:spPr>
          <a:xfrm>
            <a:off x="231140" y="1165605"/>
            <a:ext cx="46101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latin typeface="Tahoma"/>
                <a:cs typeface="Tahoma"/>
              </a:rPr>
              <a:t>Add</a:t>
            </a:r>
            <a:r>
              <a:rPr dirty="0" sz="2800" spc="-5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/</a:t>
            </a:r>
            <a:r>
              <a:rPr dirty="0" sz="2800" spc="-6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remove</a:t>
            </a:r>
            <a:r>
              <a:rPr dirty="0" sz="2800" spc="-4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a</a:t>
            </a:r>
            <a:r>
              <a:rPr dirty="0" sz="2800" spc="-5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h/w</a:t>
            </a:r>
            <a:r>
              <a:rPr dirty="0" sz="2800" spc="-6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device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8340" y="1592326"/>
            <a:ext cx="7822565" cy="1915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99085" algn="l"/>
              </a:tabLst>
            </a:pPr>
            <a:r>
              <a:rPr dirty="0" sz="2400">
                <a:latin typeface="Tahoma"/>
                <a:cs typeface="Tahoma"/>
              </a:rPr>
              <a:t>Ex: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Snooping,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wiretapping</a:t>
            </a:r>
            <a:endParaRPr sz="2400">
              <a:latin typeface="Tahoma"/>
              <a:cs typeface="Tahoma"/>
            </a:endParaRPr>
          </a:p>
          <a:p>
            <a:pPr marL="299085" marR="5080">
              <a:lnSpc>
                <a:spcPct val="80100"/>
              </a:lnSpc>
              <a:spcBef>
                <a:spcPts val="480"/>
              </a:spcBef>
            </a:pPr>
            <a:r>
              <a:rPr dirty="0" sz="2000">
                <a:solidFill>
                  <a:srgbClr val="959595"/>
                </a:solidFill>
                <a:latin typeface="Tahoma"/>
                <a:cs typeface="Tahoma"/>
              </a:rPr>
              <a:t>Snoop</a:t>
            </a:r>
            <a:r>
              <a:rPr dirty="0" sz="2000" spc="-9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 b="1">
                <a:solidFill>
                  <a:srgbClr val="959595"/>
                </a:solidFill>
                <a:latin typeface="Tahoma"/>
                <a:cs typeface="Tahoma"/>
              </a:rPr>
              <a:t>=</a:t>
            </a:r>
            <a:r>
              <a:rPr dirty="0" sz="2000" spc="-25" b="1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959595"/>
                </a:solidFill>
                <a:latin typeface="Tahoma"/>
                <a:cs typeface="Tahoma"/>
              </a:rPr>
              <a:t>to</a:t>
            </a:r>
            <a:r>
              <a:rPr dirty="0" sz="2000" spc="-2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959595"/>
                </a:solidFill>
                <a:latin typeface="Tahoma"/>
                <a:cs typeface="Tahoma"/>
              </a:rPr>
              <a:t>look</a:t>
            </a:r>
            <a:r>
              <a:rPr dirty="0" sz="2000" spc="-2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959595"/>
                </a:solidFill>
                <a:latin typeface="Tahoma"/>
                <a:cs typeface="Tahoma"/>
              </a:rPr>
              <a:t>around</a:t>
            </a:r>
            <a:r>
              <a:rPr dirty="0" sz="2000" spc="-5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959595"/>
                </a:solidFill>
                <a:latin typeface="Tahoma"/>
                <a:cs typeface="Tahoma"/>
              </a:rPr>
              <a:t>a</a:t>
            </a:r>
            <a:r>
              <a:rPr dirty="0" sz="2000" spc="-4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959595"/>
                </a:solidFill>
                <a:latin typeface="Tahoma"/>
                <a:cs typeface="Tahoma"/>
              </a:rPr>
              <a:t>place</a:t>
            </a:r>
            <a:r>
              <a:rPr dirty="0" sz="2000" spc="-2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959595"/>
                </a:solidFill>
                <a:latin typeface="Tahoma"/>
                <a:cs typeface="Tahoma"/>
              </a:rPr>
              <a:t>secretly</a:t>
            </a:r>
            <a:r>
              <a:rPr dirty="0" sz="2000" spc="-3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959595"/>
                </a:solidFill>
                <a:latin typeface="Tahoma"/>
                <a:cs typeface="Tahoma"/>
              </a:rPr>
              <a:t>in</a:t>
            </a:r>
            <a:r>
              <a:rPr dirty="0" sz="2000" spc="-3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959595"/>
                </a:solidFill>
                <a:latin typeface="Tahoma"/>
                <a:cs typeface="Tahoma"/>
              </a:rPr>
              <a:t>order</a:t>
            </a:r>
            <a:r>
              <a:rPr dirty="0" sz="2000" spc="-3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959595"/>
                </a:solidFill>
                <a:latin typeface="Tahoma"/>
                <a:cs typeface="Tahoma"/>
              </a:rPr>
              <a:t>to</a:t>
            </a:r>
            <a:r>
              <a:rPr dirty="0" sz="2000" spc="-2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959595"/>
                </a:solidFill>
                <a:latin typeface="Tahoma"/>
                <a:cs typeface="Tahoma"/>
              </a:rPr>
              <a:t>discover</a:t>
            </a:r>
            <a:r>
              <a:rPr dirty="0" sz="2000" spc="-4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959595"/>
                </a:solidFill>
                <a:latin typeface="Tahoma"/>
                <a:cs typeface="Tahoma"/>
              </a:rPr>
              <a:t>things </a:t>
            </a:r>
            <a:r>
              <a:rPr dirty="0" sz="2000">
                <a:solidFill>
                  <a:srgbClr val="959595"/>
                </a:solidFill>
                <a:latin typeface="Tahoma"/>
                <a:cs typeface="Tahoma"/>
              </a:rPr>
              <a:t>about</a:t>
            </a:r>
            <a:r>
              <a:rPr dirty="0" sz="2000" spc="-5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959595"/>
                </a:solidFill>
                <a:latin typeface="Tahoma"/>
                <a:cs typeface="Tahoma"/>
              </a:rPr>
              <a:t>it</a:t>
            </a:r>
            <a:r>
              <a:rPr dirty="0" sz="2000" spc="-2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959595"/>
                </a:solidFill>
                <a:latin typeface="Tahoma"/>
                <a:cs typeface="Tahoma"/>
              </a:rPr>
              <a:t>or</a:t>
            </a:r>
            <a:r>
              <a:rPr dirty="0" sz="2000" spc="-3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959595"/>
                </a:solidFill>
                <a:latin typeface="Tahoma"/>
                <a:cs typeface="Tahoma"/>
              </a:rPr>
              <a:t>the</a:t>
            </a:r>
            <a:r>
              <a:rPr dirty="0" sz="2000" spc="-3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959595"/>
                </a:solidFill>
                <a:latin typeface="Tahoma"/>
                <a:cs typeface="Tahoma"/>
              </a:rPr>
              <a:t>people</a:t>
            </a:r>
            <a:r>
              <a:rPr dirty="0" sz="2000" spc="-5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959595"/>
                </a:solidFill>
                <a:latin typeface="Tahoma"/>
                <a:cs typeface="Tahoma"/>
              </a:rPr>
              <a:t>connected</a:t>
            </a:r>
            <a:r>
              <a:rPr dirty="0" sz="2000" spc="-5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959595"/>
                </a:solidFill>
                <a:latin typeface="Tahoma"/>
                <a:cs typeface="Tahoma"/>
              </a:rPr>
              <a:t>with</a:t>
            </a:r>
            <a:r>
              <a:rPr dirty="0" sz="2000" spc="-1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959595"/>
                </a:solidFill>
                <a:latin typeface="Tahoma"/>
                <a:cs typeface="Tahoma"/>
              </a:rPr>
              <a:t>it.</a:t>
            </a:r>
            <a:r>
              <a:rPr dirty="0" sz="2000" spc="-2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959595"/>
                </a:solidFill>
                <a:latin typeface="Tahoma"/>
                <a:cs typeface="Tahoma"/>
              </a:rPr>
              <a:t>[Cambridge</a:t>
            </a:r>
            <a:r>
              <a:rPr dirty="0" sz="2000" spc="-6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959595"/>
                </a:solidFill>
                <a:latin typeface="Tahoma"/>
                <a:cs typeface="Tahoma"/>
              </a:rPr>
              <a:t>Dictionary</a:t>
            </a:r>
            <a:r>
              <a:rPr dirty="0" sz="2000" spc="-3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959595"/>
                </a:solidFill>
                <a:latin typeface="Tahoma"/>
                <a:cs typeface="Tahoma"/>
              </a:rPr>
              <a:t>of </a:t>
            </a:r>
            <a:r>
              <a:rPr dirty="0" sz="2000">
                <a:solidFill>
                  <a:srgbClr val="959595"/>
                </a:solidFill>
                <a:latin typeface="Tahoma"/>
                <a:cs typeface="Tahoma"/>
              </a:rPr>
              <a:t>American</a:t>
            </a:r>
            <a:r>
              <a:rPr dirty="0" sz="2000" spc="-2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959595"/>
                </a:solidFill>
                <a:latin typeface="Tahoma"/>
                <a:cs typeface="Tahoma"/>
              </a:rPr>
              <a:t>English]</a:t>
            </a:r>
            <a:endParaRPr sz="2000">
              <a:latin typeface="Tahoma"/>
              <a:cs typeface="Tahoma"/>
            </a:endParaRPr>
          </a:p>
          <a:p>
            <a:pPr marL="299085" indent="-286385">
              <a:lnSpc>
                <a:spcPts val="2875"/>
              </a:lnSpc>
              <a:buClr>
                <a:srgbClr val="FF0000"/>
              </a:buClr>
              <a:buSzPct val="54166"/>
              <a:buFont typeface="Wingdings"/>
              <a:buChar char=""/>
              <a:tabLst>
                <a:tab pos="299085" algn="l"/>
              </a:tabLst>
            </a:pPr>
            <a:r>
              <a:rPr dirty="0" sz="2400">
                <a:latin typeface="Tahoma"/>
                <a:cs typeface="Tahoma"/>
              </a:rPr>
              <a:t>Ex: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Modification,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alteration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buClr>
                <a:srgbClr val="FF0000"/>
              </a:buClr>
              <a:buSzPct val="54166"/>
              <a:buFont typeface="Wingdings"/>
              <a:buChar char=""/>
              <a:tabLst>
                <a:tab pos="299085" algn="l"/>
              </a:tabLst>
            </a:pPr>
            <a:r>
              <a:rPr dirty="0" sz="2400" spc="-25">
                <a:latin typeface="Tahoma"/>
                <a:cs typeface="Tahoma"/>
              </a:rPr>
              <a:t>...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31140" y="3604640"/>
            <a:ext cx="40411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latin typeface="Tahoma"/>
                <a:cs typeface="Tahoma"/>
              </a:rPr>
              <a:t>Physical</a:t>
            </a:r>
            <a:r>
              <a:rPr dirty="0" sz="2800" spc="-9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attacks</a:t>
            </a:r>
            <a:r>
              <a:rPr dirty="0" sz="2800" spc="-5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on</a:t>
            </a:r>
            <a:r>
              <a:rPr dirty="0" sz="2800" spc="-90">
                <a:latin typeface="Tahoma"/>
                <a:cs typeface="Tahoma"/>
              </a:rPr>
              <a:t> </a:t>
            </a:r>
            <a:r>
              <a:rPr dirty="0" sz="2800" spc="-25">
                <a:latin typeface="Tahoma"/>
                <a:cs typeface="Tahoma"/>
              </a:rPr>
              <a:t>h/w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581271" y="3705225"/>
            <a:ext cx="41535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959595"/>
                </a:solidFill>
                <a:latin typeface="Tahoma"/>
                <a:cs typeface="Tahoma"/>
              </a:rPr>
              <a:t>=&gt;</a:t>
            </a:r>
            <a:r>
              <a:rPr dirty="0" sz="2000" spc="-6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959595"/>
                </a:solidFill>
                <a:latin typeface="Tahoma"/>
                <a:cs typeface="Tahoma"/>
              </a:rPr>
              <a:t>need</a:t>
            </a:r>
            <a:r>
              <a:rPr dirty="0" sz="2000" spc="-6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959595"/>
                </a:solidFill>
                <a:latin typeface="Tahoma"/>
                <a:cs typeface="Tahoma"/>
              </a:rPr>
              <a:t>physical</a:t>
            </a:r>
            <a:r>
              <a:rPr dirty="0" sz="2000" spc="-5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959595"/>
                </a:solidFill>
                <a:latin typeface="Tahoma"/>
                <a:cs typeface="Tahoma"/>
              </a:rPr>
              <a:t>security:</a:t>
            </a:r>
            <a:r>
              <a:rPr dirty="0" sz="2000" spc="-5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959595"/>
                </a:solidFill>
                <a:latin typeface="Tahoma"/>
                <a:cs typeface="Tahoma"/>
              </a:rPr>
              <a:t>locks</a:t>
            </a:r>
            <a:r>
              <a:rPr dirty="0" sz="2000" spc="-5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959595"/>
                </a:solidFill>
                <a:latin typeface="Tahoma"/>
                <a:cs typeface="Tahoma"/>
              </a:rPr>
              <a:t>and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74040" y="3970401"/>
            <a:ext cx="7851775" cy="2452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400"/>
              </a:lnSpc>
              <a:spcBef>
                <a:spcPts val="100"/>
              </a:spcBef>
            </a:pPr>
            <a:r>
              <a:rPr dirty="0" sz="2000" spc="-10">
                <a:solidFill>
                  <a:srgbClr val="959595"/>
                </a:solidFill>
                <a:latin typeface="Tahoma"/>
                <a:cs typeface="Tahoma"/>
              </a:rPr>
              <a:t>guards</a:t>
            </a:r>
            <a:endParaRPr sz="2000">
              <a:latin typeface="Tahoma"/>
              <a:cs typeface="Tahoma"/>
            </a:endParaRPr>
          </a:p>
          <a:p>
            <a:pPr marL="413384" marR="259715" indent="-287020">
              <a:lnSpc>
                <a:spcPct val="8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413384" algn="l"/>
              </a:tabLst>
            </a:pPr>
            <a:r>
              <a:rPr dirty="0" sz="2400">
                <a:latin typeface="Tahoma"/>
                <a:cs typeface="Tahoma"/>
              </a:rPr>
              <a:t>Accidental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959595"/>
                </a:solidFill>
                <a:latin typeface="Tahoma"/>
                <a:cs typeface="Tahoma"/>
              </a:rPr>
              <a:t>(dropped</a:t>
            </a:r>
            <a:r>
              <a:rPr dirty="0" sz="2400" spc="-8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959595"/>
                </a:solidFill>
                <a:latin typeface="Tahoma"/>
                <a:cs typeface="Tahoma"/>
              </a:rPr>
              <a:t>PC</a:t>
            </a:r>
            <a:r>
              <a:rPr dirty="0" sz="2400" spc="-4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959595"/>
                </a:solidFill>
                <a:latin typeface="Tahoma"/>
                <a:cs typeface="Tahoma"/>
              </a:rPr>
              <a:t>box)</a:t>
            </a:r>
            <a:r>
              <a:rPr dirty="0" sz="2400" spc="-4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or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voluntary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959595"/>
                </a:solidFill>
                <a:latin typeface="Tahoma"/>
                <a:cs typeface="Tahoma"/>
              </a:rPr>
              <a:t>(bombing</a:t>
            </a:r>
            <a:r>
              <a:rPr dirty="0" sz="2400" spc="-8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400" spc="-50">
                <a:solidFill>
                  <a:srgbClr val="959595"/>
                </a:solidFill>
                <a:latin typeface="Tahoma"/>
                <a:cs typeface="Tahoma"/>
              </a:rPr>
              <a:t>a </a:t>
            </a:r>
            <a:r>
              <a:rPr dirty="0" sz="2400">
                <a:solidFill>
                  <a:srgbClr val="959595"/>
                </a:solidFill>
                <a:latin typeface="Tahoma"/>
                <a:cs typeface="Tahoma"/>
              </a:rPr>
              <a:t>computer</a:t>
            </a:r>
            <a:r>
              <a:rPr dirty="0" sz="2400" spc="-2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959595"/>
                </a:solidFill>
                <a:latin typeface="Tahoma"/>
                <a:cs typeface="Tahoma"/>
              </a:rPr>
              <a:t>room)</a:t>
            </a:r>
            <a:endParaRPr sz="2400">
              <a:latin typeface="Tahoma"/>
              <a:cs typeface="Tahoma"/>
            </a:endParaRPr>
          </a:p>
          <a:p>
            <a:pPr marL="413384" indent="-286385">
              <a:lnSpc>
                <a:spcPts val="2830"/>
              </a:lnSpc>
              <a:buClr>
                <a:srgbClr val="FF0000"/>
              </a:buClr>
              <a:buSzPct val="54166"/>
              <a:buFont typeface="Wingdings"/>
              <a:buChar char=""/>
              <a:tabLst>
                <a:tab pos="413384" algn="l"/>
              </a:tabLst>
            </a:pPr>
            <a:r>
              <a:rPr dirty="0" sz="2400">
                <a:latin typeface="Tahoma"/>
                <a:cs typeface="Tahoma"/>
              </a:rPr>
              <a:t>Theft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/</a:t>
            </a:r>
            <a:r>
              <a:rPr dirty="0" sz="2400" spc="-10">
                <a:latin typeface="Tahoma"/>
                <a:cs typeface="Tahoma"/>
              </a:rPr>
              <a:t> destruction</a:t>
            </a:r>
            <a:endParaRPr sz="2400">
              <a:latin typeface="Tahoma"/>
              <a:cs typeface="Tahoma"/>
            </a:endParaRPr>
          </a:p>
          <a:p>
            <a:pPr lvl="1" marL="812165" indent="-227965">
              <a:lnSpc>
                <a:spcPts val="2940"/>
              </a:lnSpc>
              <a:buClr>
                <a:srgbClr val="3333CC"/>
              </a:buClr>
              <a:buSzPct val="50000"/>
              <a:buFont typeface="Wingdings"/>
              <a:buChar char=""/>
              <a:tabLst>
                <a:tab pos="812165" algn="l"/>
              </a:tabLst>
            </a:pPr>
            <a:r>
              <a:rPr dirty="0" sz="2400">
                <a:latin typeface="Tahoma"/>
                <a:cs typeface="Tahoma"/>
              </a:rPr>
              <a:t>Damage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machine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(spilled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coffe,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mice,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500" spc="-20">
                <a:latin typeface="Tahoma"/>
                <a:cs typeface="Tahoma"/>
              </a:rPr>
              <a:t>real</a:t>
            </a:r>
            <a:r>
              <a:rPr dirty="0" sz="2500" spc="-8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bugs)</a:t>
            </a:r>
            <a:endParaRPr sz="2400">
              <a:latin typeface="Tahoma"/>
              <a:cs typeface="Tahoma"/>
            </a:endParaRPr>
          </a:p>
          <a:p>
            <a:pPr lvl="1" marL="812165" indent="-227965">
              <a:lnSpc>
                <a:spcPts val="2870"/>
              </a:lnSpc>
              <a:buClr>
                <a:srgbClr val="3333CC"/>
              </a:buClr>
              <a:buSzPct val="50000"/>
              <a:buFont typeface="Wingdings"/>
              <a:buChar char=""/>
              <a:tabLst>
                <a:tab pos="812165" algn="l"/>
              </a:tabLst>
            </a:pPr>
            <a:r>
              <a:rPr dirty="0" sz="2400">
                <a:latin typeface="Tahoma"/>
                <a:cs typeface="Tahoma"/>
              </a:rPr>
              <a:t>Steal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machine</a:t>
            </a:r>
            <a:endParaRPr sz="2400">
              <a:latin typeface="Tahoma"/>
              <a:cs typeface="Tahoma"/>
            </a:endParaRPr>
          </a:p>
          <a:p>
            <a:pPr lvl="1" marL="812165" indent="-227965">
              <a:lnSpc>
                <a:spcPct val="100000"/>
              </a:lnSpc>
              <a:buClr>
                <a:srgbClr val="3333CC"/>
              </a:buClr>
              <a:buSzPct val="50000"/>
              <a:buFont typeface="Wingdings"/>
              <a:buChar char=""/>
              <a:tabLst>
                <a:tab pos="812165" algn="l"/>
              </a:tabLst>
            </a:pPr>
            <a:r>
              <a:rPr dirty="0" sz="2400">
                <a:latin typeface="Tahoma"/>
                <a:cs typeface="Tahoma"/>
              </a:rPr>
              <a:t>„Machinicide:”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Axe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/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hammer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machine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45844" y="6396634"/>
            <a:ext cx="5334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240665" algn="l"/>
              </a:tabLst>
            </a:pPr>
            <a:r>
              <a:rPr dirty="0" sz="2400" spc="-25">
                <a:latin typeface="Tahoma"/>
                <a:cs typeface="Tahoma"/>
              </a:rPr>
              <a:t>...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6581038"/>
            <a:ext cx="1149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solidFill>
                  <a:srgbClr val="080808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549275" y="5913437"/>
            <a:ext cx="8533130" cy="897255"/>
            <a:chOff x="549275" y="5913437"/>
            <a:chExt cx="8533130" cy="89725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0350" y="5913437"/>
              <a:ext cx="481012" cy="89693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8353425" y="5913437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79">
                  <a:moveTo>
                    <a:pt x="438150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8150" y="474662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245475" y="6335711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2275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2275" y="474662"/>
                  </a:lnTo>
                  <a:lnTo>
                    <a:pt x="42227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275" y="6262687"/>
              <a:ext cx="8532812" cy="42227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52625" y="196723"/>
            <a:ext cx="53155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CC"/>
                </a:solidFill>
              </a:rPr>
              <a:t>Introduction</a:t>
            </a:r>
            <a:r>
              <a:rPr dirty="0" spc="-120">
                <a:solidFill>
                  <a:srgbClr val="0000CC"/>
                </a:solidFill>
              </a:rPr>
              <a:t> </a:t>
            </a:r>
            <a:r>
              <a:rPr dirty="0">
                <a:solidFill>
                  <a:srgbClr val="0000CC"/>
                </a:solidFill>
              </a:rPr>
              <a:t>to</a:t>
            </a:r>
            <a:r>
              <a:rPr dirty="0" spc="-130">
                <a:solidFill>
                  <a:srgbClr val="0000CC"/>
                </a:solidFill>
              </a:rPr>
              <a:t> </a:t>
            </a:r>
            <a:r>
              <a:rPr dirty="0" spc="-10">
                <a:solidFill>
                  <a:srgbClr val="0000CC"/>
                </a:solidFill>
              </a:rPr>
              <a:t>Security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901090" y="938633"/>
            <a:ext cx="8040370" cy="522351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2298700">
              <a:lnSpc>
                <a:spcPct val="100000"/>
              </a:lnSpc>
              <a:spcBef>
                <a:spcPts val="885"/>
              </a:spcBef>
            </a:pPr>
            <a:r>
              <a:rPr dirty="0" sz="3200" spc="-10">
                <a:solidFill>
                  <a:srgbClr val="0000FF"/>
                </a:solidFill>
                <a:latin typeface="Tahoma"/>
                <a:cs typeface="Tahoma"/>
              </a:rPr>
              <a:t>Outline</a:t>
            </a:r>
            <a:endParaRPr sz="3200">
              <a:latin typeface="Tahoma"/>
              <a:cs typeface="Tahoma"/>
            </a:endParaRPr>
          </a:p>
          <a:p>
            <a:pPr marL="425450" indent="-412750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425450" algn="l"/>
              </a:tabLst>
            </a:pPr>
            <a:r>
              <a:rPr dirty="0" sz="2800">
                <a:latin typeface="Tahoma"/>
                <a:cs typeface="Tahoma"/>
              </a:rPr>
              <a:t>Examples</a:t>
            </a:r>
            <a:r>
              <a:rPr dirty="0" sz="2800" spc="-5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–</a:t>
            </a:r>
            <a:r>
              <a:rPr dirty="0" sz="2800" spc="-7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Security</a:t>
            </a:r>
            <a:r>
              <a:rPr dirty="0" sz="2800" spc="-7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in</a:t>
            </a:r>
            <a:r>
              <a:rPr dirty="0" sz="2800" spc="-8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Practice</a:t>
            </a:r>
            <a:endParaRPr sz="2800">
              <a:latin typeface="Tahoma"/>
              <a:cs typeface="Tahoma"/>
            </a:endParaRPr>
          </a:p>
          <a:p>
            <a:pPr marL="425450" indent="-41275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25450" algn="l"/>
              </a:tabLst>
            </a:pPr>
            <a:r>
              <a:rPr dirty="0" sz="2800">
                <a:latin typeface="Tahoma"/>
                <a:cs typeface="Tahoma"/>
              </a:rPr>
              <a:t>What</a:t>
            </a:r>
            <a:r>
              <a:rPr dirty="0" sz="2800" spc="-4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is</a:t>
            </a:r>
            <a:r>
              <a:rPr dirty="0" sz="2800" spc="-4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„Security?”</a:t>
            </a:r>
            <a:endParaRPr sz="2800">
              <a:latin typeface="Tahoma"/>
              <a:cs typeface="Tahoma"/>
            </a:endParaRPr>
          </a:p>
          <a:p>
            <a:pPr marL="424815" indent="-41211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424815" algn="l"/>
              </a:tabLst>
            </a:pPr>
            <a:r>
              <a:rPr dirty="0" sz="2800">
                <a:latin typeface="Tahoma"/>
                <a:cs typeface="Tahoma"/>
              </a:rPr>
              <a:t>Pillars</a:t>
            </a:r>
            <a:r>
              <a:rPr dirty="0" sz="2800" spc="-1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of</a:t>
            </a:r>
            <a:r>
              <a:rPr dirty="0" sz="2800" spc="-3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Security:</a:t>
            </a:r>
            <a:endParaRPr sz="2800">
              <a:latin typeface="Tahoma"/>
              <a:cs typeface="Tahoma"/>
            </a:endParaRPr>
          </a:p>
          <a:p>
            <a:pPr marL="1495425">
              <a:lnSpc>
                <a:spcPct val="100000"/>
              </a:lnSpc>
              <a:spcBef>
                <a:spcPts val="675"/>
              </a:spcBef>
            </a:pPr>
            <a:r>
              <a:rPr dirty="0" sz="2800" spc="-25">
                <a:latin typeface="Tahoma"/>
                <a:cs typeface="Tahoma"/>
              </a:rPr>
              <a:t>Confidentiality,</a:t>
            </a:r>
            <a:r>
              <a:rPr dirty="0" sz="2800" spc="-105">
                <a:latin typeface="Tahoma"/>
                <a:cs typeface="Tahoma"/>
              </a:rPr>
              <a:t> </a:t>
            </a:r>
            <a:r>
              <a:rPr dirty="0" sz="2800" spc="-20">
                <a:latin typeface="Tahoma"/>
                <a:cs typeface="Tahoma"/>
              </a:rPr>
              <a:t>Integrity,</a:t>
            </a:r>
            <a:r>
              <a:rPr dirty="0" sz="2800" spc="-11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Availability</a:t>
            </a:r>
            <a:r>
              <a:rPr dirty="0" sz="2800" spc="-11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(CIA)</a:t>
            </a:r>
            <a:endParaRPr sz="2800">
              <a:latin typeface="Tahoma"/>
              <a:cs typeface="Tahoma"/>
            </a:endParaRPr>
          </a:p>
          <a:p>
            <a:pPr marL="422275" indent="-409575">
              <a:lnSpc>
                <a:spcPct val="100000"/>
              </a:lnSpc>
              <a:spcBef>
                <a:spcPts val="670"/>
              </a:spcBef>
              <a:buAutoNum type="arabicPeriod" startAt="4"/>
              <a:tabLst>
                <a:tab pos="422275" algn="l"/>
              </a:tabLst>
            </a:pPr>
            <a:r>
              <a:rPr dirty="0" sz="2800" spc="-10">
                <a:latin typeface="Tahoma"/>
                <a:cs typeface="Tahoma"/>
              </a:rPr>
              <a:t>Vulnerabilities,</a:t>
            </a:r>
            <a:r>
              <a:rPr dirty="0" sz="2800" spc="-9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Threats,</a:t>
            </a:r>
            <a:r>
              <a:rPr dirty="0" sz="2800" spc="-10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and</a:t>
            </a:r>
            <a:r>
              <a:rPr dirty="0" sz="2800" spc="-114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Controls</a:t>
            </a:r>
            <a:endParaRPr sz="2800">
              <a:latin typeface="Tahoma"/>
              <a:cs typeface="Tahoma"/>
            </a:endParaRPr>
          </a:p>
          <a:p>
            <a:pPr marL="424815" indent="-412115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424815" algn="l"/>
              </a:tabLst>
            </a:pPr>
            <a:r>
              <a:rPr dirty="0" sz="2800" spc="-10">
                <a:latin typeface="Tahoma"/>
                <a:cs typeface="Tahoma"/>
              </a:rPr>
              <a:t>Attackers</a:t>
            </a:r>
            <a:endParaRPr sz="2800">
              <a:latin typeface="Tahoma"/>
              <a:cs typeface="Tahoma"/>
            </a:endParaRPr>
          </a:p>
          <a:p>
            <a:pPr marL="424815" indent="-412115">
              <a:lnSpc>
                <a:spcPct val="100000"/>
              </a:lnSpc>
              <a:spcBef>
                <a:spcPts val="670"/>
              </a:spcBef>
              <a:buAutoNum type="arabicPeriod" startAt="4"/>
              <a:tabLst>
                <a:tab pos="424815" algn="l"/>
              </a:tabLst>
            </a:pPr>
            <a:r>
              <a:rPr dirty="0" sz="2800">
                <a:latin typeface="Tahoma"/>
                <a:cs typeface="Tahoma"/>
              </a:rPr>
              <a:t>How</a:t>
            </a:r>
            <a:r>
              <a:rPr dirty="0" sz="2800" spc="-5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to</a:t>
            </a:r>
            <a:r>
              <a:rPr dirty="0" sz="2800" spc="-3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React</a:t>
            </a:r>
            <a:r>
              <a:rPr dirty="0" sz="2800" spc="-5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to</a:t>
            </a:r>
            <a:r>
              <a:rPr dirty="0" sz="2800" spc="-3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an</a:t>
            </a:r>
            <a:r>
              <a:rPr dirty="0" sz="2800" spc="-4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Exploit?</a:t>
            </a:r>
            <a:endParaRPr sz="2800">
              <a:latin typeface="Tahoma"/>
              <a:cs typeface="Tahoma"/>
            </a:endParaRPr>
          </a:p>
          <a:p>
            <a:pPr marL="398145" indent="-385445">
              <a:lnSpc>
                <a:spcPct val="100000"/>
              </a:lnSpc>
              <a:spcBef>
                <a:spcPts val="675"/>
              </a:spcBef>
              <a:buAutoNum type="arabicPeriod" startAt="4"/>
              <a:tabLst>
                <a:tab pos="398145" algn="l"/>
              </a:tabLst>
            </a:pPr>
            <a:r>
              <a:rPr dirty="0" sz="2800">
                <a:latin typeface="Tahoma"/>
                <a:cs typeface="Tahoma"/>
              </a:rPr>
              <a:t>Methods</a:t>
            </a:r>
            <a:r>
              <a:rPr dirty="0" sz="2800" spc="-5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of</a:t>
            </a:r>
            <a:r>
              <a:rPr dirty="0" sz="2800" spc="-6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Defense</a:t>
            </a:r>
            <a:endParaRPr sz="2800">
              <a:latin typeface="Tahoma"/>
              <a:cs typeface="Tahoma"/>
            </a:endParaRPr>
          </a:p>
          <a:p>
            <a:pPr marL="424815" indent="-412115">
              <a:lnSpc>
                <a:spcPct val="100000"/>
              </a:lnSpc>
              <a:spcBef>
                <a:spcPts val="670"/>
              </a:spcBef>
              <a:buAutoNum type="arabicPeriod" startAt="4"/>
              <a:tabLst>
                <a:tab pos="424815" algn="l"/>
              </a:tabLst>
            </a:pPr>
            <a:r>
              <a:rPr dirty="0" sz="2800">
                <a:latin typeface="Tahoma"/>
                <a:cs typeface="Tahoma"/>
              </a:rPr>
              <a:t>Principles</a:t>
            </a:r>
            <a:r>
              <a:rPr dirty="0" sz="2800" spc="-8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of</a:t>
            </a:r>
            <a:r>
              <a:rPr dirty="0" sz="2800" spc="-8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Computer</a:t>
            </a:r>
            <a:r>
              <a:rPr dirty="0" sz="2800" spc="-6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Security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202" y="335026"/>
            <a:ext cx="783526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9418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Example</a:t>
            </a:r>
            <a:r>
              <a:rPr dirty="0" sz="3600" spc="-80"/>
              <a:t> </a:t>
            </a:r>
            <a:r>
              <a:rPr dirty="0" sz="3600"/>
              <a:t>of</a:t>
            </a:r>
            <a:r>
              <a:rPr dirty="0" sz="3600" spc="-80"/>
              <a:t> </a:t>
            </a:r>
            <a:r>
              <a:rPr dirty="0" sz="3600" spc="-10"/>
              <a:t>Snooping: Wardriving</a:t>
            </a:r>
            <a:r>
              <a:rPr dirty="0" sz="3600" spc="-180"/>
              <a:t> </a:t>
            </a:r>
            <a:r>
              <a:rPr dirty="0" sz="3600"/>
              <a:t>/</a:t>
            </a:r>
            <a:r>
              <a:rPr dirty="0" sz="3600" spc="-150"/>
              <a:t> </a:t>
            </a:r>
            <a:r>
              <a:rPr dirty="0" sz="3600"/>
              <a:t>Warwalking,</a:t>
            </a:r>
            <a:r>
              <a:rPr dirty="0" sz="3600" spc="-150"/>
              <a:t> </a:t>
            </a:r>
            <a:r>
              <a:rPr dirty="0" sz="3600" spc="-10"/>
              <a:t>Warchalking,</a:t>
            </a:r>
            <a:endParaRPr sz="3600"/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20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657553"/>
            <a:ext cx="8297545" cy="421005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238760" indent="-342900">
              <a:lnSpc>
                <a:spcPct val="90200"/>
              </a:lnSpc>
              <a:spcBef>
                <a:spcPts val="48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dirty="0" sz="3200" spc="-10">
                <a:solidFill>
                  <a:srgbClr val="0000FF"/>
                </a:solidFill>
                <a:latin typeface="Tahoma"/>
                <a:cs typeface="Tahoma"/>
              </a:rPr>
              <a:t>Wardriving/warwalking</a:t>
            </a:r>
            <a:r>
              <a:rPr dirty="0" sz="3200" spc="-13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--</a:t>
            </a:r>
            <a:r>
              <a:rPr dirty="0" sz="2800" spc="-10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driving/walking </a:t>
            </a:r>
            <a:r>
              <a:rPr dirty="0" sz="2800">
                <a:latin typeface="Tahoma"/>
                <a:cs typeface="Tahoma"/>
              </a:rPr>
              <a:t>around</a:t>
            </a:r>
            <a:r>
              <a:rPr dirty="0" sz="2800" spc="-3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with</a:t>
            </a:r>
            <a:r>
              <a:rPr dirty="0" sz="2800" spc="-4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a</a:t>
            </a:r>
            <a:r>
              <a:rPr dirty="0" sz="2800" spc="-60">
                <a:latin typeface="Tahoma"/>
                <a:cs typeface="Tahoma"/>
              </a:rPr>
              <a:t> </a:t>
            </a:r>
            <a:r>
              <a:rPr dirty="0" sz="2800" spc="-25">
                <a:latin typeface="Tahoma"/>
                <a:cs typeface="Tahoma"/>
              </a:rPr>
              <a:t>wireless-</a:t>
            </a:r>
            <a:r>
              <a:rPr dirty="0" sz="2800">
                <a:latin typeface="Tahoma"/>
                <a:cs typeface="Tahoma"/>
              </a:rPr>
              <a:t>enabled</a:t>
            </a:r>
            <a:r>
              <a:rPr dirty="0" sz="2800" spc="-3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notebook</a:t>
            </a:r>
            <a:r>
              <a:rPr dirty="0" sz="2800" spc="-5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looking </a:t>
            </a:r>
            <a:r>
              <a:rPr dirty="0" sz="2800">
                <a:latin typeface="Tahoma"/>
                <a:cs typeface="Tahoma"/>
              </a:rPr>
              <a:t>for</a:t>
            </a:r>
            <a:r>
              <a:rPr dirty="0" sz="2800" spc="-10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unsecured</a:t>
            </a:r>
            <a:r>
              <a:rPr dirty="0" sz="2800" spc="-9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wireless</a:t>
            </a:r>
            <a:r>
              <a:rPr dirty="0" sz="2800" spc="-90">
                <a:latin typeface="Tahoma"/>
                <a:cs typeface="Tahoma"/>
              </a:rPr>
              <a:t> </a:t>
            </a:r>
            <a:r>
              <a:rPr dirty="0" sz="2800" spc="-20">
                <a:latin typeface="Tahoma"/>
                <a:cs typeface="Tahoma"/>
              </a:rPr>
              <a:t>LANs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3333CC"/>
              </a:buClr>
              <a:buFont typeface="Wingdings"/>
              <a:buChar char=""/>
            </a:pPr>
            <a:endParaRPr sz="2800">
              <a:latin typeface="Tahoma"/>
              <a:cs typeface="Tahoma"/>
            </a:endParaRPr>
          </a:p>
          <a:p>
            <a:pPr marL="355600" marR="5080" indent="-342900">
              <a:lnSpc>
                <a:spcPct val="902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dirty="0" sz="3200">
                <a:solidFill>
                  <a:srgbClr val="0000FF"/>
                </a:solidFill>
                <a:latin typeface="Tahoma"/>
                <a:cs typeface="Tahoma"/>
              </a:rPr>
              <a:t>Warchalking</a:t>
            </a:r>
            <a:r>
              <a:rPr dirty="0" sz="3200" spc="-8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--</a:t>
            </a:r>
            <a:r>
              <a:rPr dirty="0" sz="2800" spc="-9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using</a:t>
            </a:r>
            <a:r>
              <a:rPr dirty="0" sz="2800" spc="-7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chalk</a:t>
            </a:r>
            <a:r>
              <a:rPr dirty="0" sz="2800" spc="-7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markings</a:t>
            </a:r>
            <a:r>
              <a:rPr dirty="0" sz="2800" spc="-4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to</a:t>
            </a:r>
            <a:r>
              <a:rPr dirty="0" sz="2800" spc="-7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show</a:t>
            </a:r>
            <a:r>
              <a:rPr dirty="0" sz="2800" spc="-75">
                <a:latin typeface="Tahoma"/>
                <a:cs typeface="Tahoma"/>
              </a:rPr>
              <a:t> </a:t>
            </a:r>
            <a:r>
              <a:rPr dirty="0" sz="2800" spc="-25">
                <a:latin typeface="Tahoma"/>
                <a:cs typeface="Tahoma"/>
              </a:rPr>
              <a:t>the </a:t>
            </a:r>
            <a:r>
              <a:rPr dirty="0" sz="2800">
                <a:latin typeface="Tahoma"/>
                <a:cs typeface="Tahoma"/>
              </a:rPr>
              <a:t>presence</a:t>
            </a:r>
            <a:r>
              <a:rPr dirty="0" sz="2800" spc="-8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and</a:t>
            </a:r>
            <a:r>
              <a:rPr dirty="0" sz="2800" spc="-7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vulnerabilities</a:t>
            </a:r>
            <a:r>
              <a:rPr dirty="0" sz="2800" spc="-3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of</a:t>
            </a:r>
            <a:r>
              <a:rPr dirty="0" sz="2800" spc="-8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wireless</a:t>
            </a:r>
            <a:r>
              <a:rPr dirty="0" sz="2800" spc="-7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networks nearby</a:t>
            </a:r>
            <a:endParaRPr sz="2800">
              <a:latin typeface="Tahoma"/>
              <a:cs typeface="Tahoma"/>
            </a:endParaRPr>
          </a:p>
          <a:p>
            <a:pPr lvl="1" marL="756285" marR="491490" indent="-287020">
              <a:lnSpc>
                <a:spcPct val="9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4171950" algn="l"/>
              </a:tabLst>
            </a:pPr>
            <a:r>
              <a:rPr dirty="0" sz="2800" spc="-10">
                <a:latin typeface="Tahoma"/>
                <a:cs typeface="Tahoma"/>
              </a:rPr>
              <a:t>E.g.,</a:t>
            </a:r>
            <a:r>
              <a:rPr dirty="0" sz="2800" spc="-7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a</a:t>
            </a:r>
            <a:r>
              <a:rPr dirty="0" sz="2800" spc="-6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circled</a:t>
            </a:r>
            <a:r>
              <a:rPr dirty="0" sz="2800" spc="-6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"W”</a:t>
            </a:r>
            <a:r>
              <a:rPr dirty="0" sz="2800" spc="-7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-</a:t>
            </a:r>
            <a:r>
              <a:rPr dirty="0" sz="2800" spc="-50">
                <a:latin typeface="Tahoma"/>
                <a:cs typeface="Tahoma"/>
              </a:rPr>
              <a:t>-</a:t>
            </a:r>
            <a:r>
              <a:rPr dirty="0" sz="2800">
                <a:latin typeface="Tahoma"/>
                <a:cs typeface="Tahoma"/>
              </a:rPr>
              <a:t>	indicates</a:t>
            </a:r>
            <a:r>
              <a:rPr dirty="0" sz="2800" spc="-7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a</a:t>
            </a:r>
            <a:r>
              <a:rPr dirty="0" sz="2800" spc="-75">
                <a:latin typeface="Tahoma"/>
                <a:cs typeface="Tahoma"/>
              </a:rPr>
              <a:t> </a:t>
            </a:r>
            <a:r>
              <a:rPr dirty="0" sz="2800" spc="-20">
                <a:latin typeface="Tahoma"/>
                <a:cs typeface="Tahoma"/>
              </a:rPr>
              <a:t>WLAN </a:t>
            </a:r>
            <a:r>
              <a:rPr dirty="0" sz="2800">
                <a:latin typeface="Tahoma"/>
                <a:cs typeface="Tahoma"/>
              </a:rPr>
              <a:t>protected</a:t>
            </a:r>
            <a:r>
              <a:rPr dirty="0" sz="2800" spc="-12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by</a:t>
            </a:r>
            <a:r>
              <a:rPr dirty="0" sz="2800" spc="-12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Wired</a:t>
            </a:r>
            <a:r>
              <a:rPr dirty="0" sz="2800" spc="-114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Equivalent</a:t>
            </a:r>
            <a:r>
              <a:rPr dirty="0" sz="2800" spc="-10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Privacy</a:t>
            </a:r>
            <a:r>
              <a:rPr dirty="0" sz="2800" spc="-10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(WEP) encryption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36441" y="6395720"/>
            <a:ext cx="41719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[Barbara</a:t>
            </a:r>
            <a:r>
              <a:rPr dirty="0" sz="1000" spc="-1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80808"/>
                </a:solidFill>
                <a:latin typeface="Times New Roman"/>
                <a:cs typeface="Times New Roman"/>
              </a:rPr>
              <a:t>Edicott-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Popovsky</a:t>
            </a:r>
            <a:r>
              <a:rPr dirty="0" sz="1000" spc="-3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and</a:t>
            </a:r>
            <a:r>
              <a:rPr dirty="0" sz="1000" spc="-1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Deborah</a:t>
            </a:r>
            <a:r>
              <a:rPr dirty="0" sz="10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Frincke, CSSE592/492,</a:t>
            </a:r>
            <a:r>
              <a:rPr dirty="0" sz="1000" spc="-4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U.</a:t>
            </a:r>
            <a:r>
              <a:rPr dirty="0" sz="10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80808"/>
                </a:solidFill>
                <a:latin typeface="Times New Roman"/>
                <a:cs typeface="Times New Roman"/>
              </a:rPr>
              <a:t>Washington]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5746" y="258267"/>
            <a:ext cx="735774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19095" marR="5080" indent="-290703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B)</a:t>
            </a:r>
            <a:r>
              <a:rPr dirty="0" sz="3600" spc="-85"/>
              <a:t> </a:t>
            </a:r>
            <a:r>
              <a:rPr dirty="0" sz="3600"/>
              <a:t>Software</a:t>
            </a:r>
            <a:r>
              <a:rPr dirty="0" sz="3600" spc="-80"/>
              <a:t> </a:t>
            </a:r>
            <a:r>
              <a:rPr dirty="0" sz="3600"/>
              <a:t>Level</a:t>
            </a:r>
            <a:r>
              <a:rPr dirty="0" sz="3600" spc="-75"/>
              <a:t> </a:t>
            </a:r>
            <a:r>
              <a:rPr dirty="0" sz="3600"/>
              <a:t>of</a:t>
            </a:r>
            <a:r>
              <a:rPr dirty="0" sz="3600" spc="-75"/>
              <a:t> </a:t>
            </a:r>
            <a:r>
              <a:rPr dirty="0" sz="3600" spc="-10"/>
              <a:t>Vulnerabilities</a:t>
            </a:r>
            <a:r>
              <a:rPr dirty="0" sz="3600" spc="-55"/>
              <a:t> </a:t>
            </a:r>
            <a:r>
              <a:rPr dirty="0" sz="3600" spc="-50"/>
              <a:t>/ </a:t>
            </a:r>
            <a:r>
              <a:rPr dirty="0" sz="3600" spc="-10"/>
              <a:t>Threats</a:t>
            </a:r>
            <a:endParaRPr sz="3600"/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20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59740" y="1193038"/>
            <a:ext cx="355600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</a:tabLst>
            </a:pPr>
            <a:r>
              <a:rPr dirty="0" sz="3200">
                <a:latin typeface="Tahoma"/>
                <a:cs typeface="Tahoma"/>
              </a:rPr>
              <a:t>Software</a:t>
            </a:r>
            <a:r>
              <a:rPr dirty="0" sz="3200" spc="-160">
                <a:latin typeface="Tahoma"/>
                <a:cs typeface="Tahoma"/>
              </a:rPr>
              <a:t> </a:t>
            </a:r>
            <a:r>
              <a:rPr dirty="0" sz="3200" spc="-10">
                <a:solidFill>
                  <a:srgbClr val="0000FF"/>
                </a:solidFill>
                <a:latin typeface="Tahoma"/>
                <a:cs typeface="Tahoma"/>
              </a:rPr>
              <a:t>Deletion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59740" y="1701443"/>
            <a:ext cx="8562340" cy="446341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756285" indent="-286385">
              <a:lnSpc>
                <a:spcPct val="100000"/>
              </a:lnSpc>
              <a:spcBef>
                <a:spcPts val="28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</a:tabLst>
            </a:pPr>
            <a:r>
              <a:rPr dirty="0" sz="2800">
                <a:latin typeface="Tahoma"/>
                <a:cs typeface="Tahoma"/>
              </a:rPr>
              <a:t>Easy</a:t>
            </a:r>
            <a:r>
              <a:rPr dirty="0" sz="2800" spc="-6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to</a:t>
            </a:r>
            <a:r>
              <a:rPr dirty="0" sz="2800" spc="-7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delete</a:t>
            </a:r>
            <a:r>
              <a:rPr dirty="0" sz="2800" spc="-8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needed</a:t>
            </a:r>
            <a:r>
              <a:rPr dirty="0" sz="2800" spc="-7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software</a:t>
            </a:r>
            <a:r>
              <a:rPr dirty="0" sz="2800" spc="-5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by</a:t>
            </a:r>
            <a:r>
              <a:rPr dirty="0" sz="2800" spc="-7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mistake</a:t>
            </a:r>
            <a:endParaRPr sz="2800">
              <a:latin typeface="Tahoma"/>
              <a:cs typeface="Tahoma"/>
            </a:endParaRPr>
          </a:p>
          <a:p>
            <a:pPr marL="756285" marR="358140" indent="-287020">
              <a:lnSpc>
                <a:spcPts val="3020"/>
              </a:lnSpc>
              <a:spcBef>
                <a:spcPts val="72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</a:tabLst>
            </a:pPr>
            <a:r>
              <a:rPr dirty="0" sz="2800" spc="-90">
                <a:latin typeface="Tahoma"/>
                <a:cs typeface="Tahoma"/>
              </a:rPr>
              <a:t>To </a:t>
            </a:r>
            <a:r>
              <a:rPr dirty="0" sz="2800">
                <a:latin typeface="Tahoma"/>
                <a:cs typeface="Tahoma"/>
              </a:rPr>
              <a:t>prevent</a:t>
            </a:r>
            <a:r>
              <a:rPr dirty="0" sz="2800" spc="-8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this:</a:t>
            </a:r>
            <a:r>
              <a:rPr dirty="0" sz="2800" spc="-10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use</a:t>
            </a:r>
            <a:r>
              <a:rPr dirty="0" sz="2800" spc="-90">
                <a:latin typeface="Tahoma"/>
                <a:cs typeface="Tahoma"/>
              </a:rPr>
              <a:t> </a:t>
            </a:r>
            <a:r>
              <a:rPr dirty="0" sz="2950" spc="-75">
                <a:latin typeface="Tahoma"/>
                <a:cs typeface="Tahoma"/>
              </a:rPr>
              <a:t>configuration</a:t>
            </a:r>
            <a:r>
              <a:rPr dirty="0" sz="2950" spc="-125">
                <a:latin typeface="Tahoma"/>
                <a:cs typeface="Tahoma"/>
              </a:rPr>
              <a:t> </a:t>
            </a:r>
            <a:r>
              <a:rPr dirty="0" sz="2950" spc="-65">
                <a:latin typeface="Tahoma"/>
                <a:cs typeface="Tahoma"/>
              </a:rPr>
              <a:t>management </a:t>
            </a:r>
            <a:r>
              <a:rPr dirty="0" sz="2950" spc="-10">
                <a:latin typeface="Tahoma"/>
                <a:cs typeface="Tahoma"/>
              </a:rPr>
              <a:t>software</a:t>
            </a:r>
            <a:endParaRPr sz="295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6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</a:tabLst>
            </a:pPr>
            <a:r>
              <a:rPr dirty="0" sz="3200">
                <a:latin typeface="Tahoma"/>
                <a:cs typeface="Tahoma"/>
              </a:rPr>
              <a:t>Software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 spc="-10">
                <a:solidFill>
                  <a:srgbClr val="0000FF"/>
                </a:solidFill>
                <a:latin typeface="Tahoma"/>
                <a:cs typeface="Tahoma"/>
              </a:rPr>
              <a:t>Modification</a:t>
            </a:r>
            <a:endParaRPr sz="3200">
              <a:latin typeface="Tahoma"/>
              <a:cs typeface="Tahoma"/>
            </a:endParaRPr>
          </a:p>
          <a:p>
            <a:pPr lvl="1" marL="756285" marR="5080" indent="-287020">
              <a:lnSpc>
                <a:spcPts val="3020"/>
              </a:lnSpc>
              <a:spcBef>
                <a:spcPts val="73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</a:tabLst>
            </a:pPr>
            <a:r>
              <a:rPr dirty="0" sz="2800" spc="-30">
                <a:latin typeface="Tahoma"/>
                <a:cs typeface="Tahoma"/>
              </a:rPr>
              <a:t>Trojan</a:t>
            </a:r>
            <a:r>
              <a:rPr dirty="0" sz="2800" spc="-8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Horses,</a:t>
            </a:r>
            <a:r>
              <a:rPr dirty="0" sz="2800" spc="-8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,</a:t>
            </a:r>
            <a:r>
              <a:rPr dirty="0" sz="2800" spc="-10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Viruses,</a:t>
            </a:r>
            <a:r>
              <a:rPr dirty="0" sz="2800" spc="-7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Logic</a:t>
            </a:r>
            <a:r>
              <a:rPr dirty="0" sz="2800" spc="-10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Bombs,</a:t>
            </a:r>
            <a:r>
              <a:rPr dirty="0" sz="2800" spc="-9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Trapdoors, </a:t>
            </a:r>
            <a:r>
              <a:rPr dirty="0" sz="2800">
                <a:latin typeface="Tahoma"/>
                <a:cs typeface="Tahoma"/>
              </a:rPr>
              <a:t>Information</a:t>
            </a:r>
            <a:r>
              <a:rPr dirty="0" sz="2800" spc="-9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Leaks</a:t>
            </a:r>
            <a:r>
              <a:rPr dirty="0" sz="2800" spc="-95"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959595"/>
                </a:solidFill>
                <a:latin typeface="Tahoma"/>
                <a:cs typeface="Tahoma"/>
              </a:rPr>
              <a:t>(via</a:t>
            </a:r>
            <a:r>
              <a:rPr dirty="0" sz="2800" spc="-10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959595"/>
                </a:solidFill>
                <a:latin typeface="Tahoma"/>
                <a:cs typeface="Tahoma"/>
              </a:rPr>
              <a:t>covert</a:t>
            </a:r>
            <a:r>
              <a:rPr dirty="0" sz="2800" spc="-10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959595"/>
                </a:solidFill>
                <a:latin typeface="Tahoma"/>
                <a:cs typeface="Tahoma"/>
              </a:rPr>
              <a:t>channels)</a:t>
            </a:r>
            <a:r>
              <a:rPr dirty="0" sz="2800">
                <a:latin typeface="Tahoma"/>
                <a:cs typeface="Tahoma"/>
              </a:rPr>
              <a:t>,</a:t>
            </a:r>
            <a:r>
              <a:rPr dirty="0" sz="2800" spc="-100">
                <a:latin typeface="Tahoma"/>
                <a:cs typeface="Tahoma"/>
              </a:rPr>
              <a:t> </a:t>
            </a:r>
            <a:r>
              <a:rPr dirty="0" sz="2800" spc="-25">
                <a:latin typeface="Tahoma"/>
                <a:cs typeface="Tahoma"/>
              </a:rPr>
              <a:t>...</a:t>
            </a:r>
            <a:endParaRPr sz="2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66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</a:tabLst>
            </a:pPr>
            <a:r>
              <a:rPr dirty="0" sz="3200">
                <a:latin typeface="Tahoma"/>
                <a:cs typeface="Tahoma"/>
              </a:rPr>
              <a:t>Software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 spc="-10">
                <a:solidFill>
                  <a:srgbClr val="0000FF"/>
                </a:solidFill>
                <a:latin typeface="Tahoma"/>
                <a:cs typeface="Tahoma"/>
              </a:rPr>
              <a:t>Theft</a:t>
            </a:r>
            <a:endParaRPr sz="32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</a:tabLst>
            </a:pPr>
            <a:r>
              <a:rPr dirty="0" sz="2800">
                <a:latin typeface="Tahoma"/>
                <a:cs typeface="Tahoma"/>
              </a:rPr>
              <a:t>Unauthorized</a:t>
            </a:r>
            <a:r>
              <a:rPr dirty="0" sz="2800" spc="-14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copying</a:t>
            </a:r>
            <a:endParaRPr sz="2800">
              <a:latin typeface="Tahoma"/>
              <a:cs typeface="Tahoma"/>
            </a:endParaRPr>
          </a:p>
          <a:p>
            <a:pPr lvl="2" marL="1155065" indent="-227965">
              <a:lnSpc>
                <a:spcPct val="100000"/>
              </a:lnSpc>
              <a:spcBef>
                <a:spcPts val="29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dirty="0" sz="2400">
                <a:latin typeface="Tahoma"/>
                <a:cs typeface="Tahoma"/>
              </a:rPr>
              <a:t>via</a:t>
            </a:r>
            <a:r>
              <a:rPr dirty="0" sz="2400" spc="-70">
                <a:latin typeface="Tahoma"/>
                <a:cs typeface="Tahoma"/>
              </a:rPr>
              <a:t> P2P,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etc.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5569" y="31191"/>
            <a:ext cx="53689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Types</a:t>
            </a:r>
            <a:r>
              <a:rPr dirty="0" spc="-160"/>
              <a:t> </a:t>
            </a:r>
            <a:r>
              <a:rPr dirty="0"/>
              <a:t>of</a:t>
            </a:r>
            <a:r>
              <a:rPr dirty="0" spc="-145"/>
              <a:t> </a:t>
            </a:r>
            <a:r>
              <a:rPr dirty="0"/>
              <a:t>Malicious</a:t>
            </a:r>
            <a:r>
              <a:rPr dirty="0" spc="-155"/>
              <a:t> </a:t>
            </a:r>
            <a:r>
              <a:rPr dirty="0" spc="-20"/>
              <a:t>Code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20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78739" y="667613"/>
            <a:ext cx="8834755" cy="508698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Bacterium</a:t>
            </a:r>
            <a:r>
              <a:rPr dirty="0" sz="2000" spc="-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80808"/>
                </a:solidFill>
                <a:latin typeface="Times New Roman"/>
                <a:cs typeface="Times New Roman"/>
              </a:rPr>
              <a:t>-</a:t>
            </a:r>
            <a:r>
              <a:rPr dirty="0" sz="20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A</a:t>
            </a:r>
            <a:r>
              <a:rPr dirty="0" sz="1800" spc="-114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specialized</a:t>
            </a:r>
            <a:r>
              <a:rPr dirty="0" sz="1800" spc="-3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form</a:t>
            </a:r>
            <a:r>
              <a:rPr dirty="0" sz="1800" spc="-20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of</a:t>
            </a:r>
            <a:r>
              <a:rPr dirty="0" sz="1800" spc="-25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virus</a:t>
            </a:r>
            <a:r>
              <a:rPr dirty="0" sz="1800" spc="-30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which</a:t>
            </a:r>
            <a:r>
              <a:rPr dirty="0" sz="1800" spc="-1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does</a:t>
            </a:r>
            <a:r>
              <a:rPr dirty="0" sz="1800" spc="-3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not</a:t>
            </a:r>
            <a:r>
              <a:rPr dirty="0" sz="1800" spc="-1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attach</a:t>
            </a:r>
            <a:r>
              <a:rPr dirty="0" sz="1800" spc="-3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to</a:t>
            </a:r>
            <a:r>
              <a:rPr dirty="0" sz="18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a</a:t>
            </a:r>
            <a:r>
              <a:rPr dirty="0" sz="18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specific</a:t>
            </a:r>
            <a:r>
              <a:rPr dirty="0" sz="18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file.</a:t>
            </a:r>
            <a:r>
              <a:rPr dirty="0" sz="1800" spc="-3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Usage</a:t>
            </a:r>
            <a:r>
              <a:rPr dirty="0" sz="1800" spc="-1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80808"/>
                </a:solidFill>
                <a:latin typeface="Times New Roman"/>
                <a:cs typeface="Times New Roman"/>
              </a:rPr>
              <a:t>obscure.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Logic</a:t>
            </a:r>
            <a:r>
              <a:rPr dirty="0" sz="2000" spc="-6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bomb</a:t>
            </a:r>
            <a:r>
              <a:rPr dirty="0" sz="20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80808"/>
                </a:solidFill>
                <a:latin typeface="Times New Roman"/>
                <a:cs typeface="Times New Roman"/>
              </a:rPr>
              <a:t>-</a:t>
            </a:r>
            <a:r>
              <a:rPr dirty="0" sz="2000" spc="-4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Malicious</a:t>
            </a:r>
            <a:r>
              <a:rPr dirty="0" sz="1800" spc="-5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u="sng" sz="1800" i="1">
                <a:solidFill>
                  <a:srgbClr val="080808"/>
                </a:solidFill>
                <a:uFill>
                  <a:solidFill>
                    <a:srgbClr val="080808"/>
                  </a:solidFill>
                </a:uFill>
                <a:latin typeface="Times New Roman"/>
                <a:cs typeface="Times New Roman"/>
              </a:rPr>
              <a:t>[program]</a:t>
            </a:r>
            <a:r>
              <a:rPr dirty="0" u="sng" sz="1800" spc="-30" i="1">
                <a:solidFill>
                  <a:srgbClr val="080808"/>
                </a:solidFill>
                <a:uFill>
                  <a:solidFill>
                    <a:srgbClr val="08080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i="1">
                <a:solidFill>
                  <a:srgbClr val="080808"/>
                </a:solidFill>
                <a:uFill>
                  <a:solidFill>
                    <a:srgbClr val="080808"/>
                  </a:solidFill>
                </a:uFill>
                <a:latin typeface="Times New Roman"/>
                <a:cs typeface="Times New Roman"/>
              </a:rPr>
              <a:t>logic</a:t>
            </a:r>
            <a:r>
              <a:rPr dirty="0" sz="1800" spc="-25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that</a:t>
            </a:r>
            <a:r>
              <a:rPr dirty="0" sz="1800" spc="-4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activates</a:t>
            </a:r>
            <a:r>
              <a:rPr dirty="0" sz="1800" spc="-55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when</a:t>
            </a:r>
            <a:r>
              <a:rPr dirty="0" sz="1800" spc="-30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specified</a:t>
            </a:r>
            <a:r>
              <a:rPr dirty="0" sz="1800" spc="-45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conditions</a:t>
            </a:r>
            <a:r>
              <a:rPr dirty="0" sz="1800" spc="-55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are</a:t>
            </a:r>
            <a:r>
              <a:rPr dirty="0" sz="1800" spc="-25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spc="-20" i="1">
                <a:solidFill>
                  <a:srgbClr val="080808"/>
                </a:solidFill>
                <a:latin typeface="Times New Roman"/>
                <a:cs typeface="Times New Roman"/>
              </a:rPr>
              <a:t>met</a:t>
            </a:r>
            <a:r>
              <a:rPr dirty="0" sz="1800" spc="-20">
                <a:solidFill>
                  <a:srgbClr val="080808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Usually</a:t>
            </a:r>
            <a:r>
              <a:rPr dirty="0" sz="1800" spc="-1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intended</a:t>
            </a:r>
            <a:r>
              <a:rPr dirty="0" sz="18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to</a:t>
            </a:r>
            <a:r>
              <a:rPr dirty="0" sz="1800" spc="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cause</a:t>
            </a:r>
            <a:r>
              <a:rPr dirty="0" sz="18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denial</a:t>
            </a:r>
            <a:r>
              <a:rPr dirty="0" sz="1800" spc="-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of</a:t>
            </a:r>
            <a:r>
              <a:rPr dirty="0" sz="1800" spc="-1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service</a:t>
            </a:r>
            <a:r>
              <a:rPr dirty="0" sz="1800" spc="-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or</a:t>
            </a:r>
            <a:r>
              <a:rPr dirty="0" sz="1800" spc="-1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otherwise</a:t>
            </a:r>
            <a:r>
              <a:rPr dirty="0" sz="1800" spc="-1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damage</a:t>
            </a:r>
            <a:r>
              <a:rPr dirty="0" sz="1800" spc="-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system</a:t>
            </a:r>
            <a:r>
              <a:rPr dirty="0" sz="1800" spc="-3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80808"/>
                </a:solidFill>
                <a:latin typeface="Times New Roman"/>
                <a:cs typeface="Times New Roman"/>
              </a:rPr>
              <a:t>resources.</a:t>
            </a:r>
            <a:endParaRPr sz="1800">
              <a:latin typeface="Times New Roman"/>
              <a:cs typeface="Times New Roman"/>
            </a:endParaRPr>
          </a:p>
          <a:p>
            <a:pPr marL="12700" marR="140970">
              <a:lnSpc>
                <a:spcPct val="100000"/>
              </a:lnSpc>
              <a:spcBef>
                <a:spcPts val="595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Trapdoor</a:t>
            </a:r>
            <a:r>
              <a:rPr dirty="0" sz="2000" spc="-6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80808"/>
                </a:solidFill>
                <a:latin typeface="Times New Roman"/>
                <a:cs typeface="Times New Roman"/>
              </a:rPr>
              <a:t>-</a:t>
            </a:r>
            <a:r>
              <a:rPr dirty="0" sz="2000" spc="-4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A</a:t>
            </a:r>
            <a:r>
              <a:rPr dirty="0" sz="1800" spc="-11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hidden</a:t>
            </a:r>
            <a:r>
              <a:rPr dirty="0" sz="1800" spc="-3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computer</a:t>
            </a:r>
            <a:r>
              <a:rPr dirty="0" sz="1800" spc="-30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u="sng" sz="1800" i="1">
                <a:solidFill>
                  <a:srgbClr val="080808"/>
                </a:solidFill>
                <a:uFill>
                  <a:solidFill>
                    <a:srgbClr val="080808"/>
                  </a:solidFill>
                </a:uFill>
                <a:latin typeface="Times New Roman"/>
                <a:cs typeface="Times New Roman"/>
              </a:rPr>
              <a:t>flaw</a:t>
            </a:r>
            <a:r>
              <a:rPr dirty="0" sz="1800" spc="-30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known</a:t>
            </a:r>
            <a:r>
              <a:rPr dirty="0" sz="1800" spc="-20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to</a:t>
            </a:r>
            <a:r>
              <a:rPr dirty="0" sz="1800" spc="-25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an</a:t>
            </a:r>
            <a:r>
              <a:rPr dirty="0" sz="1800" spc="-25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intruder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,</a:t>
            </a:r>
            <a:r>
              <a:rPr dirty="0" sz="1800" spc="-4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or</a:t>
            </a:r>
            <a:r>
              <a:rPr dirty="0" sz="1800" spc="-1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a</a:t>
            </a:r>
            <a:r>
              <a:rPr dirty="0" sz="18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hidden</a:t>
            </a:r>
            <a:r>
              <a:rPr dirty="0" sz="1800" spc="-3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computer</a:t>
            </a:r>
            <a:r>
              <a:rPr dirty="0" sz="1800" spc="-3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80808"/>
                </a:solidFill>
                <a:latin typeface="Times New Roman"/>
                <a:cs typeface="Times New Roman"/>
              </a:rPr>
              <a:t>mechanism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(usually</a:t>
            </a:r>
            <a:r>
              <a:rPr dirty="0" sz="1800" spc="-4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software)</a:t>
            </a:r>
            <a:r>
              <a:rPr dirty="0" sz="18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installed</a:t>
            </a:r>
            <a:r>
              <a:rPr dirty="0" sz="1800" spc="-4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by</a:t>
            </a:r>
            <a:r>
              <a:rPr dirty="0" sz="1800" spc="-3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an</a:t>
            </a:r>
            <a:r>
              <a:rPr dirty="0" sz="18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intruder,</a:t>
            </a:r>
            <a:r>
              <a:rPr dirty="0" sz="1800" spc="-1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who</a:t>
            </a:r>
            <a:r>
              <a:rPr dirty="0" sz="1800" spc="-35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can</a:t>
            </a:r>
            <a:r>
              <a:rPr dirty="0" sz="1800" spc="-25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activate</a:t>
            </a:r>
            <a:r>
              <a:rPr dirty="0" sz="1800" spc="-40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the</a:t>
            </a:r>
            <a:r>
              <a:rPr dirty="0" sz="1800" spc="-25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trap</a:t>
            </a:r>
            <a:r>
              <a:rPr dirty="0" sz="1800" spc="-40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door</a:t>
            </a:r>
            <a:r>
              <a:rPr dirty="0" sz="1800" spc="-25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to</a:t>
            </a:r>
            <a:r>
              <a:rPr dirty="0" sz="1800" spc="-35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gain</a:t>
            </a:r>
            <a:r>
              <a:rPr dirty="0" sz="1800" spc="-25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access</a:t>
            </a:r>
            <a:r>
              <a:rPr dirty="0" sz="1800" spc="-25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to</a:t>
            </a:r>
            <a:r>
              <a:rPr dirty="0" sz="18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080808"/>
                </a:solidFill>
                <a:latin typeface="Times New Roman"/>
                <a:cs typeface="Times New Roman"/>
              </a:rPr>
              <a:t>the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computer</a:t>
            </a:r>
            <a:r>
              <a:rPr dirty="0" sz="1800" spc="-4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without</a:t>
            </a:r>
            <a:r>
              <a:rPr dirty="0" sz="1800" spc="-3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being</a:t>
            </a:r>
            <a:r>
              <a:rPr dirty="0" sz="1800" spc="-4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blocked</a:t>
            </a:r>
            <a:r>
              <a:rPr dirty="0" sz="1800" spc="-4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by</a:t>
            </a:r>
            <a:r>
              <a:rPr dirty="0" sz="1800" spc="-3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security</a:t>
            </a:r>
            <a:r>
              <a:rPr dirty="0" sz="1800" spc="-5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services</a:t>
            </a:r>
            <a:r>
              <a:rPr dirty="0" sz="1800" spc="-4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or</a:t>
            </a:r>
            <a:r>
              <a:rPr dirty="0" sz="18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80808"/>
                </a:solidFill>
                <a:latin typeface="Times New Roman"/>
                <a:cs typeface="Times New Roman"/>
              </a:rPr>
              <a:t>mechanisms.</a:t>
            </a:r>
            <a:endParaRPr sz="1800">
              <a:latin typeface="Times New Roman"/>
              <a:cs typeface="Times New Roman"/>
            </a:endParaRPr>
          </a:p>
          <a:p>
            <a:pPr algn="just" marL="12700" marR="525145">
              <a:lnSpc>
                <a:spcPct val="104700"/>
              </a:lnSpc>
              <a:spcBef>
                <a:spcPts val="484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Trojan</a:t>
            </a:r>
            <a:r>
              <a:rPr dirty="0" sz="2000" spc="-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horse</a:t>
            </a:r>
            <a:r>
              <a:rPr dirty="0" sz="2000" spc="-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80808"/>
                </a:solidFill>
                <a:latin typeface="Times New Roman"/>
                <a:cs typeface="Times New Roman"/>
              </a:rPr>
              <a:t>-</a:t>
            </a:r>
            <a:r>
              <a:rPr dirty="0" sz="2000" spc="-1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80808"/>
                </a:solidFill>
                <a:latin typeface="Times New Roman"/>
                <a:cs typeface="Times New Roman"/>
              </a:rPr>
              <a:t>A</a:t>
            </a:r>
            <a:r>
              <a:rPr dirty="0" sz="2000" spc="-1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computer</a:t>
            </a:r>
            <a:r>
              <a:rPr dirty="0" sz="1800" spc="-1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u="sng" sz="1800" i="1">
                <a:solidFill>
                  <a:srgbClr val="080808"/>
                </a:solidFill>
                <a:uFill>
                  <a:solidFill>
                    <a:srgbClr val="080808"/>
                  </a:solidFill>
                </a:uFill>
                <a:latin typeface="Times New Roman"/>
                <a:cs typeface="Times New Roman"/>
              </a:rPr>
              <a:t>program</a:t>
            </a:r>
            <a:r>
              <a:rPr dirty="0" sz="1800" spc="-10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that</a:t>
            </a:r>
            <a:r>
              <a:rPr dirty="0" sz="1800" spc="-20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appears</a:t>
            </a:r>
            <a:r>
              <a:rPr dirty="0" sz="1800" spc="-25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to</a:t>
            </a:r>
            <a:r>
              <a:rPr dirty="0" sz="1800" spc="-15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have</a:t>
            </a:r>
            <a:r>
              <a:rPr dirty="0" sz="1800" spc="-30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a</a:t>
            </a:r>
            <a:r>
              <a:rPr dirty="0" sz="1800" spc="-15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useful</a:t>
            </a:r>
            <a:r>
              <a:rPr dirty="0" sz="1800" spc="-20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function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,</a:t>
            </a:r>
            <a:r>
              <a:rPr dirty="0" sz="1800" spc="-4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but</a:t>
            </a:r>
            <a:r>
              <a:rPr dirty="0" sz="1800" spc="-1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also</a:t>
            </a:r>
            <a:r>
              <a:rPr dirty="0" sz="1800" spc="-1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has</a:t>
            </a:r>
            <a:r>
              <a:rPr dirty="0" sz="1800" spc="-3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spc="-50">
                <a:solidFill>
                  <a:srgbClr val="080808"/>
                </a:solidFill>
                <a:latin typeface="Times New Roman"/>
                <a:cs typeface="Times New Roman"/>
              </a:rPr>
              <a:t>a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hidden</a:t>
            </a:r>
            <a:r>
              <a:rPr dirty="0" sz="1800" spc="-5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and</a:t>
            </a:r>
            <a:r>
              <a:rPr dirty="0" sz="1800" spc="-3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potentially</a:t>
            </a:r>
            <a:r>
              <a:rPr dirty="0" sz="1800" spc="-6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malicious</a:t>
            </a:r>
            <a:r>
              <a:rPr dirty="0" sz="1800" spc="-5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function</a:t>
            </a:r>
            <a:r>
              <a:rPr dirty="0" sz="1800" spc="-4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that</a:t>
            </a:r>
            <a:r>
              <a:rPr dirty="0" sz="1800" spc="-5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evades</a:t>
            </a:r>
            <a:r>
              <a:rPr dirty="0" sz="1800" spc="-4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security</a:t>
            </a:r>
            <a:r>
              <a:rPr dirty="0" sz="1800" spc="-6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mechanisms,</a:t>
            </a:r>
            <a:r>
              <a:rPr dirty="0" sz="1800" spc="-3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sometimes</a:t>
            </a:r>
            <a:r>
              <a:rPr dirty="0" sz="1800" spc="-4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080808"/>
                </a:solidFill>
                <a:latin typeface="Times New Roman"/>
                <a:cs typeface="Times New Roman"/>
              </a:rPr>
              <a:t>by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exploiting</a:t>
            </a:r>
            <a:r>
              <a:rPr dirty="0" sz="1800" spc="-4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legitimate</a:t>
            </a:r>
            <a:r>
              <a:rPr dirty="0" sz="1800" spc="-5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authorizations</a:t>
            </a:r>
            <a:r>
              <a:rPr dirty="0" sz="1800" spc="-4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of</a:t>
            </a:r>
            <a:r>
              <a:rPr dirty="0" sz="18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a</a:t>
            </a:r>
            <a:r>
              <a:rPr dirty="0" sz="18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system</a:t>
            </a:r>
            <a:r>
              <a:rPr dirty="0" sz="1800" spc="-5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entity</a:t>
            </a:r>
            <a:r>
              <a:rPr dirty="0" sz="1800" spc="-4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that</a:t>
            </a:r>
            <a:r>
              <a:rPr dirty="0" sz="1800" spc="-4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invokes</a:t>
            </a:r>
            <a:r>
              <a:rPr dirty="0" sz="18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the</a:t>
            </a:r>
            <a:r>
              <a:rPr dirty="0" sz="1800" spc="-3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80808"/>
                </a:solidFill>
                <a:latin typeface="Times New Roman"/>
                <a:cs typeface="Times New Roman"/>
              </a:rPr>
              <a:t>program.</a:t>
            </a:r>
            <a:endParaRPr sz="1800">
              <a:latin typeface="Times New Roman"/>
              <a:cs typeface="Times New Roman"/>
            </a:endParaRPr>
          </a:p>
          <a:p>
            <a:pPr marL="12700" marR="158115">
              <a:lnSpc>
                <a:spcPct val="100000"/>
              </a:lnSpc>
              <a:spcBef>
                <a:spcPts val="640"/>
              </a:spcBef>
            </a:pP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Virus</a:t>
            </a:r>
            <a:r>
              <a:rPr dirty="0" sz="2000" spc="-7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80808"/>
                </a:solidFill>
                <a:latin typeface="Times New Roman"/>
                <a:cs typeface="Times New Roman"/>
              </a:rPr>
              <a:t>-</a:t>
            </a:r>
            <a:r>
              <a:rPr dirty="0" sz="2000" spc="-3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A</a:t>
            </a:r>
            <a:r>
              <a:rPr dirty="0" sz="1800" spc="-114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hidden,</a:t>
            </a:r>
            <a:r>
              <a:rPr dirty="0" sz="1800" spc="-4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spc="-10" i="1">
                <a:solidFill>
                  <a:srgbClr val="080808"/>
                </a:solidFill>
                <a:latin typeface="Times New Roman"/>
                <a:cs typeface="Times New Roman"/>
              </a:rPr>
              <a:t>self-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replicating</a:t>
            </a:r>
            <a:r>
              <a:rPr dirty="0" sz="1800" spc="-40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u="sng" sz="1800" i="1">
                <a:solidFill>
                  <a:srgbClr val="080808"/>
                </a:solidFill>
                <a:uFill>
                  <a:solidFill>
                    <a:srgbClr val="080808"/>
                  </a:solidFill>
                </a:uFill>
                <a:latin typeface="Times New Roman"/>
                <a:cs typeface="Times New Roman"/>
              </a:rPr>
              <a:t>section</a:t>
            </a:r>
            <a:r>
              <a:rPr dirty="0" u="sng" sz="1800" spc="-45" i="1">
                <a:solidFill>
                  <a:srgbClr val="080808"/>
                </a:solidFill>
                <a:uFill>
                  <a:solidFill>
                    <a:srgbClr val="08080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i="1">
                <a:solidFill>
                  <a:srgbClr val="080808"/>
                </a:solidFill>
                <a:uFill>
                  <a:solidFill>
                    <a:srgbClr val="080808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sng" sz="1800" spc="-30" i="1">
                <a:solidFill>
                  <a:srgbClr val="080808"/>
                </a:solidFill>
                <a:uFill>
                  <a:solidFill>
                    <a:srgbClr val="08080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i="1">
                <a:solidFill>
                  <a:srgbClr val="080808"/>
                </a:solidFill>
                <a:uFill>
                  <a:solidFill>
                    <a:srgbClr val="080808"/>
                  </a:solidFill>
                </a:uFill>
                <a:latin typeface="Times New Roman"/>
                <a:cs typeface="Times New Roman"/>
              </a:rPr>
              <a:t>computer</a:t>
            </a:r>
            <a:r>
              <a:rPr dirty="0" u="sng" sz="1800" spc="-30" i="1">
                <a:solidFill>
                  <a:srgbClr val="080808"/>
                </a:solidFill>
                <a:uFill>
                  <a:solidFill>
                    <a:srgbClr val="08080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i="1">
                <a:solidFill>
                  <a:srgbClr val="080808"/>
                </a:solidFill>
                <a:uFill>
                  <a:solidFill>
                    <a:srgbClr val="080808"/>
                  </a:solidFill>
                </a:uFill>
                <a:latin typeface="Times New Roman"/>
                <a:cs typeface="Times New Roman"/>
              </a:rPr>
              <a:t>software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,</a:t>
            </a:r>
            <a:r>
              <a:rPr dirty="0" sz="1800" spc="-3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usually</a:t>
            </a:r>
            <a:r>
              <a:rPr dirty="0" sz="1800" spc="-4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malicious</a:t>
            </a:r>
            <a:r>
              <a:rPr dirty="0" sz="1800" spc="-4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logic,</a:t>
            </a:r>
            <a:r>
              <a:rPr dirty="0" sz="1800" spc="-4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080808"/>
                </a:solidFill>
                <a:latin typeface="Times New Roman"/>
                <a:cs typeface="Times New Roman"/>
              </a:rPr>
              <a:t>that </a:t>
            </a:r>
            <a:r>
              <a:rPr dirty="0" sz="1800" spc="-10" i="1">
                <a:solidFill>
                  <a:srgbClr val="080808"/>
                </a:solidFill>
                <a:latin typeface="Times New Roman"/>
                <a:cs typeface="Times New Roman"/>
              </a:rPr>
              <a:t>propagates</a:t>
            </a:r>
            <a:r>
              <a:rPr dirty="0" sz="1800" spc="-15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by</a:t>
            </a:r>
            <a:r>
              <a:rPr dirty="0" sz="1800" spc="-15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infecting</a:t>
            </a:r>
            <a:r>
              <a:rPr dirty="0" sz="1800" spc="-25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959595"/>
                </a:solidFill>
                <a:latin typeface="Times New Roman"/>
                <a:cs typeface="Times New Roman"/>
              </a:rPr>
              <a:t>(i.e.,</a:t>
            </a:r>
            <a:r>
              <a:rPr dirty="0" sz="1800" spc="-45">
                <a:solidFill>
                  <a:srgbClr val="959595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959595"/>
                </a:solidFill>
                <a:latin typeface="Times New Roman"/>
                <a:cs typeface="Times New Roman"/>
              </a:rPr>
              <a:t>inserting</a:t>
            </a:r>
            <a:r>
              <a:rPr dirty="0" sz="1800" spc="-30">
                <a:solidFill>
                  <a:srgbClr val="959595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959595"/>
                </a:solidFill>
                <a:latin typeface="Times New Roman"/>
                <a:cs typeface="Times New Roman"/>
              </a:rPr>
              <a:t>a</a:t>
            </a:r>
            <a:r>
              <a:rPr dirty="0" sz="1800" spc="-10">
                <a:solidFill>
                  <a:srgbClr val="959595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959595"/>
                </a:solidFill>
                <a:latin typeface="Times New Roman"/>
                <a:cs typeface="Times New Roman"/>
              </a:rPr>
              <a:t>copy</a:t>
            </a:r>
            <a:r>
              <a:rPr dirty="0" sz="1800" spc="-20">
                <a:solidFill>
                  <a:srgbClr val="959595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959595"/>
                </a:solidFill>
                <a:latin typeface="Times New Roman"/>
                <a:cs typeface="Times New Roman"/>
              </a:rPr>
              <a:t>of</a:t>
            </a:r>
            <a:r>
              <a:rPr dirty="0" sz="1800" spc="-15">
                <a:solidFill>
                  <a:srgbClr val="959595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959595"/>
                </a:solidFill>
                <a:latin typeface="Times New Roman"/>
                <a:cs typeface="Times New Roman"/>
              </a:rPr>
              <a:t>itself</a:t>
            </a:r>
            <a:r>
              <a:rPr dirty="0" sz="1800" spc="-15">
                <a:solidFill>
                  <a:srgbClr val="959595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959595"/>
                </a:solidFill>
                <a:latin typeface="Times New Roman"/>
                <a:cs typeface="Times New Roman"/>
              </a:rPr>
              <a:t>into</a:t>
            </a:r>
            <a:r>
              <a:rPr dirty="0" sz="1800" spc="-15">
                <a:solidFill>
                  <a:srgbClr val="959595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959595"/>
                </a:solidFill>
                <a:latin typeface="Times New Roman"/>
                <a:cs typeface="Times New Roman"/>
              </a:rPr>
              <a:t>and </a:t>
            </a:r>
            <a:r>
              <a:rPr dirty="0" sz="1800" i="1">
                <a:solidFill>
                  <a:srgbClr val="959595"/>
                </a:solidFill>
                <a:latin typeface="Times New Roman"/>
                <a:cs typeface="Times New Roman"/>
              </a:rPr>
              <a:t>becoming</a:t>
            </a:r>
            <a:r>
              <a:rPr dirty="0" sz="1800" spc="-25" i="1">
                <a:solidFill>
                  <a:srgbClr val="959595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959595"/>
                </a:solidFill>
                <a:latin typeface="Times New Roman"/>
                <a:cs typeface="Times New Roman"/>
              </a:rPr>
              <a:t>part</a:t>
            </a:r>
            <a:r>
              <a:rPr dirty="0" sz="1800" spc="-25" i="1">
                <a:solidFill>
                  <a:srgbClr val="959595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959595"/>
                </a:solidFill>
                <a:latin typeface="Times New Roman"/>
                <a:cs typeface="Times New Roman"/>
              </a:rPr>
              <a:t>of)</a:t>
            </a:r>
            <a:r>
              <a:rPr dirty="0" sz="1800" spc="-25" i="1">
                <a:solidFill>
                  <a:srgbClr val="959595"/>
                </a:solidFill>
                <a:latin typeface="Times New Roman"/>
                <a:cs typeface="Times New Roman"/>
              </a:rPr>
              <a:t> </a:t>
            </a:r>
            <a:r>
              <a:rPr dirty="0" sz="1800" spc="-10" i="1">
                <a:solidFill>
                  <a:srgbClr val="080808"/>
                </a:solidFill>
                <a:latin typeface="Times New Roman"/>
                <a:cs typeface="Times New Roman"/>
              </a:rPr>
              <a:t>another program</a:t>
            </a:r>
            <a:r>
              <a:rPr dirty="0" sz="1800" spc="-10">
                <a:solidFill>
                  <a:srgbClr val="080808"/>
                </a:solidFill>
                <a:latin typeface="Times New Roman"/>
                <a:cs typeface="Times New Roman"/>
              </a:rPr>
              <a:t>.</a:t>
            </a:r>
            <a:r>
              <a:rPr dirty="0" sz="1800" spc="-10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A</a:t>
            </a:r>
            <a:r>
              <a:rPr dirty="0" sz="1800" spc="-11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virus</a:t>
            </a:r>
            <a:r>
              <a:rPr dirty="0" sz="18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cannot</a:t>
            </a:r>
            <a:r>
              <a:rPr dirty="0" sz="1800" spc="-1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run</a:t>
            </a:r>
            <a:r>
              <a:rPr dirty="0" sz="1800" spc="-1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by</a:t>
            </a:r>
            <a:r>
              <a:rPr dirty="0" sz="1800" spc="-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itself;</a:t>
            </a:r>
            <a:r>
              <a:rPr dirty="0" sz="18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it</a:t>
            </a:r>
            <a:r>
              <a:rPr dirty="0" sz="1800" spc="-1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requires</a:t>
            </a:r>
            <a:r>
              <a:rPr dirty="0" sz="18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that</a:t>
            </a:r>
            <a:r>
              <a:rPr dirty="0" sz="18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its</a:t>
            </a:r>
            <a:r>
              <a:rPr dirty="0" sz="18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host</a:t>
            </a:r>
            <a:r>
              <a:rPr dirty="0" sz="1800" spc="-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program</a:t>
            </a:r>
            <a:r>
              <a:rPr dirty="0" sz="1800" spc="-1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be</a:t>
            </a:r>
            <a:r>
              <a:rPr dirty="0" sz="1800" spc="-1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run</a:t>
            </a:r>
            <a:r>
              <a:rPr dirty="0" sz="1800" spc="-1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to</a:t>
            </a:r>
            <a:r>
              <a:rPr dirty="0" sz="1800" spc="-1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make</a:t>
            </a:r>
            <a:r>
              <a:rPr dirty="0" sz="1800" spc="-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the</a:t>
            </a:r>
            <a:r>
              <a:rPr dirty="0" sz="1800" spc="-10">
                <a:solidFill>
                  <a:srgbClr val="080808"/>
                </a:solidFill>
                <a:latin typeface="Times New Roman"/>
                <a:cs typeface="Times New Roman"/>
              </a:rPr>
              <a:t> virus active.</a:t>
            </a:r>
            <a:endParaRPr sz="1800">
              <a:latin typeface="Times New Roman"/>
              <a:cs typeface="Times New Roman"/>
            </a:endParaRPr>
          </a:p>
          <a:p>
            <a:pPr marL="12700" marR="286385">
              <a:lnSpc>
                <a:spcPct val="100000"/>
              </a:lnSpc>
              <a:spcBef>
                <a:spcPts val="605"/>
              </a:spcBef>
            </a:pP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Worm</a:t>
            </a:r>
            <a:r>
              <a:rPr dirty="0" sz="2000" spc="-8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80808"/>
                </a:solidFill>
                <a:latin typeface="Times New Roman"/>
                <a:cs typeface="Times New Roman"/>
              </a:rPr>
              <a:t>-</a:t>
            </a:r>
            <a:r>
              <a:rPr dirty="0" sz="2000" spc="-3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A</a:t>
            </a:r>
            <a:r>
              <a:rPr dirty="0" sz="1800" spc="-11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computer</a:t>
            </a:r>
            <a:r>
              <a:rPr dirty="0" sz="1800" spc="-4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u="sng" sz="1800" i="1">
                <a:solidFill>
                  <a:srgbClr val="080808"/>
                </a:solidFill>
                <a:uFill>
                  <a:solidFill>
                    <a:srgbClr val="080808"/>
                  </a:solidFill>
                </a:uFill>
                <a:latin typeface="Times New Roman"/>
                <a:cs typeface="Times New Roman"/>
              </a:rPr>
              <a:t>program</a:t>
            </a:r>
            <a:r>
              <a:rPr dirty="0" sz="1800" spc="-20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that</a:t>
            </a:r>
            <a:r>
              <a:rPr dirty="0" sz="1800" spc="-4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can</a:t>
            </a:r>
            <a:r>
              <a:rPr dirty="0" sz="18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run</a:t>
            </a:r>
            <a:r>
              <a:rPr dirty="0" sz="18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80808"/>
                </a:solidFill>
                <a:latin typeface="Times New Roman"/>
                <a:cs typeface="Times New Roman"/>
              </a:rPr>
              <a:t>independently,</a:t>
            </a:r>
            <a:r>
              <a:rPr dirty="0" sz="1800" spc="-8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can</a:t>
            </a:r>
            <a:r>
              <a:rPr dirty="0" sz="1800" spc="-25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spc="-10" i="1">
                <a:solidFill>
                  <a:srgbClr val="080808"/>
                </a:solidFill>
                <a:latin typeface="Times New Roman"/>
                <a:cs typeface="Times New Roman"/>
              </a:rPr>
              <a:t>propagate</a:t>
            </a:r>
            <a:r>
              <a:rPr dirty="0" sz="1800" spc="-20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a</a:t>
            </a:r>
            <a:r>
              <a:rPr dirty="0" sz="1800" spc="-35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complete</a:t>
            </a:r>
            <a:r>
              <a:rPr dirty="0" sz="1800" spc="-40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spc="-10" i="1">
                <a:solidFill>
                  <a:srgbClr val="080808"/>
                </a:solidFill>
                <a:latin typeface="Times New Roman"/>
                <a:cs typeface="Times New Roman"/>
              </a:rPr>
              <a:t>working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version</a:t>
            </a:r>
            <a:r>
              <a:rPr dirty="0" sz="1800" spc="-25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of</a:t>
            </a:r>
            <a:r>
              <a:rPr dirty="0" sz="1800" spc="-25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i="1">
                <a:solidFill>
                  <a:srgbClr val="080808"/>
                </a:solidFill>
                <a:latin typeface="Times New Roman"/>
                <a:cs typeface="Times New Roman"/>
              </a:rPr>
              <a:t>itself</a:t>
            </a:r>
            <a:r>
              <a:rPr dirty="0" sz="1800" spc="-30" i="1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onto</a:t>
            </a:r>
            <a:r>
              <a:rPr dirty="0" sz="18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other</a:t>
            </a:r>
            <a:r>
              <a:rPr dirty="0" sz="18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hosts</a:t>
            </a:r>
            <a:r>
              <a:rPr dirty="0" sz="1800" spc="-3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on</a:t>
            </a:r>
            <a:r>
              <a:rPr dirty="0" sz="18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a</a:t>
            </a:r>
            <a:r>
              <a:rPr dirty="0" sz="18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network,</a:t>
            </a:r>
            <a:r>
              <a:rPr dirty="0" sz="18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and</a:t>
            </a:r>
            <a:r>
              <a:rPr dirty="0" sz="18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may</a:t>
            </a:r>
            <a:r>
              <a:rPr dirty="0" sz="18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consume</a:t>
            </a:r>
            <a:r>
              <a:rPr dirty="0" sz="18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80808"/>
                </a:solidFill>
                <a:latin typeface="Times New Roman"/>
                <a:cs typeface="Times New Roman"/>
              </a:rPr>
              <a:t>computer</a:t>
            </a:r>
            <a:r>
              <a:rPr dirty="0" sz="18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080808"/>
                </a:solidFill>
                <a:latin typeface="Times New Roman"/>
                <a:cs typeface="Times New Roman"/>
              </a:rPr>
              <a:t>resources destructively.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739" y="5879693"/>
            <a:ext cx="3811904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More</a:t>
            </a:r>
            <a:r>
              <a:rPr dirty="0" sz="2000" spc="-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types</a:t>
            </a: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dirty="0" sz="2000" spc="-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malicious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code</a:t>
            </a:r>
            <a:r>
              <a:rPr dirty="0" sz="20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exist</a:t>
            </a:r>
            <a:r>
              <a:rPr dirty="0" sz="1800" spc="-10">
                <a:solidFill>
                  <a:srgbClr val="080808"/>
                </a:solidFill>
                <a:latin typeface="Times New Roman"/>
                <a:cs typeface="Times New Roman"/>
              </a:rPr>
              <a:t>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480428" y="5982106"/>
            <a:ext cx="24110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80808"/>
                </a:solidFill>
                <a:latin typeface="Times New Roman"/>
                <a:cs typeface="Times New Roman"/>
              </a:rPr>
              <a:t>[cf.</a:t>
            </a:r>
            <a:r>
              <a:rPr dirty="0" sz="12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80808"/>
                </a:solidFill>
                <a:latin typeface="Times New Roman"/>
                <a:cs typeface="Times New Roman"/>
                <a:hlinkClick r:id="rId2"/>
              </a:rPr>
              <a:t>http://www.ietf.org/rfc/rfc2828.txt]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6163" rIns="0" bIns="0" rtlCol="0" vert="horz">
            <a:spAutoFit/>
          </a:bodyPr>
          <a:lstStyle/>
          <a:p>
            <a:pPr marL="334645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C)</a:t>
            </a:r>
            <a:r>
              <a:rPr dirty="0" sz="3600" spc="-50"/>
              <a:t> </a:t>
            </a:r>
            <a:r>
              <a:rPr dirty="0" sz="3600"/>
              <a:t>Data</a:t>
            </a:r>
            <a:r>
              <a:rPr dirty="0" sz="3600" spc="-50"/>
              <a:t> </a:t>
            </a:r>
            <a:r>
              <a:rPr dirty="0" sz="3600"/>
              <a:t>Level</a:t>
            </a:r>
            <a:r>
              <a:rPr dirty="0" sz="3600" spc="-50"/>
              <a:t> </a:t>
            </a:r>
            <a:r>
              <a:rPr dirty="0" sz="3600"/>
              <a:t>of</a:t>
            </a:r>
            <a:r>
              <a:rPr dirty="0" sz="3600" spc="-55"/>
              <a:t> </a:t>
            </a:r>
            <a:r>
              <a:rPr dirty="0" sz="3600" spc="-10"/>
              <a:t>Vulnerabilities</a:t>
            </a:r>
            <a:r>
              <a:rPr dirty="0" sz="3600" spc="-40"/>
              <a:t> </a:t>
            </a:r>
            <a:r>
              <a:rPr dirty="0" sz="3600"/>
              <a:t>/</a:t>
            </a:r>
            <a:r>
              <a:rPr dirty="0" sz="3600" spc="-50"/>
              <a:t> </a:t>
            </a:r>
            <a:r>
              <a:rPr dirty="0" sz="3600" spc="-10"/>
              <a:t>Threats</a:t>
            </a:r>
            <a:endParaRPr sz="36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20</a:t>
            </a:fld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/>
              <a:t>How</a:t>
            </a:r>
            <a:r>
              <a:rPr dirty="0" spc="-55"/>
              <a:t> </a:t>
            </a:r>
            <a:r>
              <a:rPr dirty="0"/>
              <a:t>valuable</a:t>
            </a:r>
            <a:r>
              <a:rPr dirty="0" spc="-60"/>
              <a:t> </a:t>
            </a:r>
            <a:r>
              <a:rPr dirty="0"/>
              <a:t>is</a:t>
            </a:r>
            <a:r>
              <a:rPr dirty="0" spc="-50"/>
              <a:t> </a:t>
            </a:r>
            <a:r>
              <a:rPr dirty="0"/>
              <a:t>your</a:t>
            </a:r>
            <a:r>
              <a:rPr dirty="0" spc="-60"/>
              <a:t> </a:t>
            </a:r>
            <a:r>
              <a:rPr dirty="0" spc="-20"/>
              <a:t>data?</a:t>
            </a:r>
          </a:p>
          <a:p>
            <a:pPr lvl="1" marL="756285" indent="-286385">
              <a:lnSpc>
                <a:spcPct val="100000"/>
              </a:lnSpc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Credit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card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info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vs.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your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home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phone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number</a:t>
            </a:r>
            <a:endParaRPr sz="20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Source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code</a:t>
            </a:r>
            <a:endParaRPr sz="2000">
              <a:latin typeface="Tahoma"/>
              <a:cs typeface="Tahoma"/>
            </a:endParaRPr>
          </a:p>
          <a:p>
            <a:pPr lvl="1" marL="756285" indent="-286385">
              <a:lnSpc>
                <a:spcPts val="2400"/>
              </a:lnSpc>
              <a:spcBef>
                <a:spcPts val="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Visible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data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vs.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context</a:t>
            </a:r>
            <a:endParaRPr sz="2000">
              <a:latin typeface="Tahoma"/>
              <a:cs typeface="Tahoma"/>
            </a:endParaRPr>
          </a:p>
          <a:p>
            <a:pPr lvl="2" marL="1155700" indent="-228600">
              <a:lnSpc>
                <a:spcPts val="2160"/>
              </a:lnSpc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dirty="0" sz="1800">
                <a:latin typeface="Tahoma"/>
                <a:cs typeface="Tahoma"/>
              </a:rPr>
              <a:t>„2345”</a:t>
            </a:r>
            <a:r>
              <a:rPr dirty="0" sz="1800" spc="-10">
                <a:latin typeface="Tahoma"/>
                <a:cs typeface="Tahoma"/>
              </a:rPr>
              <a:t> -</a:t>
            </a:r>
            <a:r>
              <a:rPr dirty="0" sz="1800">
                <a:latin typeface="Tahoma"/>
                <a:cs typeface="Tahoma"/>
              </a:rPr>
              <a:t>&gt;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Phone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extension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or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part</a:t>
            </a:r>
            <a:r>
              <a:rPr dirty="0" sz="1800" spc="-1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of</a:t>
            </a:r>
            <a:r>
              <a:rPr dirty="0" sz="1800" spc="-20">
                <a:latin typeface="Tahoma"/>
                <a:cs typeface="Tahoma"/>
              </a:rPr>
              <a:t> SSN?</a:t>
            </a:r>
            <a:endParaRPr sz="18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705"/>
              </a:spcBef>
              <a:buClr>
                <a:srgbClr val="3333CC"/>
              </a:buClr>
              <a:buFont typeface="Wingdings"/>
              <a:buChar char=""/>
            </a:pPr>
            <a:endParaRPr sz="1800"/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/>
              <a:t>Adequate</a:t>
            </a:r>
            <a:r>
              <a:rPr dirty="0" spc="-55"/>
              <a:t> </a:t>
            </a:r>
            <a:r>
              <a:rPr dirty="0" spc="-10"/>
              <a:t>protection</a:t>
            </a:r>
          </a:p>
          <a:p>
            <a:pPr lvl="1" marL="756285" indent="-286385">
              <a:lnSpc>
                <a:spcPts val="2400"/>
              </a:lnSpc>
              <a:spcBef>
                <a:spcPts val="1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 spc="-10">
                <a:latin typeface="Tahoma"/>
                <a:cs typeface="Tahoma"/>
              </a:rPr>
              <a:t>Cryptography</a:t>
            </a:r>
            <a:endParaRPr sz="2000">
              <a:latin typeface="Tahoma"/>
              <a:cs typeface="Tahoma"/>
            </a:endParaRPr>
          </a:p>
          <a:p>
            <a:pPr lvl="2" marL="1155700" indent="-228600">
              <a:lnSpc>
                <a:spcPts val="2160"/>
              </a:lnSpc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dirty="0" sz="1800">
                <a:latin typeface="Tahoma"/>
                <a:cs typeface="Tahoma"/>
              </a:rPr>
              <a:t>Good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if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intractable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for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long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time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56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/>
              <a:t>Threat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Identity</a:t>
            </a:r>
            <a:r>
              <a:rPr dirty="0" spc="-50"/>
              <a:t> </a:t>
            </a:r>
            <a:r>
              <a:rPr dirty="0" spc="-10"/>
              <a:t>Theft</a:t>
            </a:r>
          </a:p>
          <a:p>
            <a:pPr lvl="1" marL="756285" indent="-286385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 spc="-10">
                <a:latin typeface="Tahoma"/>
                <a:cs typeface="Tahoma"/>
              </a:rPr>
              <a:t>Cf.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Federal</a:t>
            </a:r>
            <a:r>
              <a:rPr dirty="0" sz="2000" spc="-30">
                <a:latin typeface="Tahoma"/>
                <a:cs typeface="Tahoma"/>
              </a:rPr>
              <a:t> Trade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Commission: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u="sng" sz="1800" spc="-30">
                <a:solidFill>
                  <a:srgbClr val="1C1C1C"/>
                </a:solidFill>
                <a:uFill>
                  <a:solidFill>
                    <a:srgbClr val="1C1C1C"/>
                  </a:solidFill>
                </a:uFill>
                <a:latin typeface="Tahoma"/>
                <a:cs typeface="Tahoma"/>
                <a:hlinkClick r:id="rId2"/>
              </a:rPr>
              <a:t>http://www.consumer.gov/idtheft/</a:t>
            </a:r>
            <a:r>
              <a:rPr dirty="0" sz="1800" spc="-26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800" spc="-50">
                <a:latin typeface="Tahoma"/>
                <a:cs typeface="Tahoma"/>
              </a:rPr>
              <a:t>\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8452" rIns="0" bIns="0" rtlCol="0" vert="horz">
            <a:spAutoFit/>
          </a:bodyPr>
          <a:lstStyle/>
          <a:p>
            <a:pPr marL="3103880">
              <a:lnSpc>
                <a:spcPct val="100000"/>
              </a:lnSpc>
              <a:spcBef>
                <a:spcPts val="95"/>
              </a:spcBef>
            </a:pPr>
            <a:r>
              <a:rPr dirty="0"/>
              <a:t>Identity</a:t>
            </a:r>
            <a:r>
              <a:rPr dirty="0" spc="-114"/>
              <a:t> </a:t>
            </a:r>
            <a:r>
              <a:rPr dirty="0" spc="-20"/>
              <a:t>Theft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20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40816" y="1077834"/>
            <a:ext cx="8263255" cy="51206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latin typeface="Tahoma"/>
                <a:cs typeface="Tahoma"/>
              </a:rPr>
              <a:t>Cases</a:t>
            </a:r>
            <a:r>
              <a:rPr dirty="0" sz="2800" spc="-3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in</a:t>
            </a:r>
            <a:r>
              <a:rPr dirty="0" sz="2800" spc="-5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2003: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9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latin typeface="Tahoma"/>
                <a:cs typeface="Tahoma"/>
              </a:rPr>
              <a:t>Credit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card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skimmers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plus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drivers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license,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Florida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latin typeface="Tahoma"/>
                <a:cs typeface="Tahoma"/>
              </a:rPr>
              <a:t>Faked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social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security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INS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cards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$150-$250</a:t>
            </a:r>
            <a:endParaRPr sz="2400">
              <a:latin typeface="Tahoma"/>
              <a:cs typeface="Tahoma"/>
            </a:endParaRPr>
          </a:p>
          <a:p>
            <a:pPr lvl="1" marL="756285" marR="5080" indent="-287020">
              <a:lnSpc>
                <a:spcPct val="9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latin typeface="Tahoma"/>
                <a:cs typeface="Tahoma"/>
              </a:rPr>
              <a:t>Used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24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aliases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–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used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false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id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secure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credit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cards, </a:t>
            </a:r>
            <a:r>
              <a:rPr dirty="0" sz="2400">
                <a:latin typeface="Tahoma"/>
                <a:cs typeface="Tahoma"/>
              </a:rPr>
              <a:t>open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mail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boxes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bank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accounts,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cash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fraudulently </a:t>
            </a:r>
            <a:r>
              <a:rPr dirty="0" sz="2400">
                <a:latin typeface="Tahoma"/>
                <a:cs typeface="Tahoma"/>
              </a:rPr>
              <a:t>obtained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federal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income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tax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refund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checks,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launder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10">
                <a:latin typeface="Tahoma"/>
                <a:cs typeface="Tahoma"/>
              </a:rPr>
              <a:t> proceeds</a:t>
            </a:r>
            <a:endParaRPr sz="2400">
              <a:latin typeface="Tahoma"/>
              <a:cs typeface="Tahoma"/>
            </a:endParaRPr>
          </a:p>
          <a:p>
            <a:pPr lvl="1" marL="756285" marR="1143000" indent="-287020">
              <a:lnSpc>
                <a:spcPts val="2590"/>
              </a:lnSpc>
              <a:spcBef>
                <a:spcPts val="62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latin typeface="Tahoma"/>
                <a:cs typeface="Tahoma"/>
              </a:rPr>
              <a:t>Bank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employee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indicted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for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stealing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depositors' </a:t>
            </a:r>
            <a:r>
              <a:rPr dirty="0" sz="2400">
                <a:latin typeface="Tahoma"/>
                <a:cs typeface="Tahoma"/>
              </a:rPr>
              <a:t>information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apply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over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Internet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for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loans</a:t>
            </a:r>
            <a:endParaRPr sz="2400">
              <a:latin typeface="Tahoma"/>
              <a:cs typeface="Tahoma"/>
            </a:endParaRPr>
          </a:p>
          <a:p>
            <a:pPr lvl="1" marL="756285" marR="212725" indent="-287020">
              <a:lnSpc>
                <a:spcPts val="259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latin typeface="Tahoma"/>
                <a:cs typeface="Tahoma"/>
              </a:rPr>
              <a:t>$7M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loss,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Florida: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Stole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12,000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cards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from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restaurants </a:t>
            </a:r>
            <a:r>
              <a:rPr dirty="0" sz="2400">
                <a:latin typeface="Tahoma"/>
                <a:cs typeface="Tahoma"/>
              </a:rPr>
              <a:t>via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computer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networks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social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engineering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ts val="3220"/>
              </a:lnSpc>
              <a:spcBef>
                <a:spcPts val="161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latin typeface="Tahoma"/>
                <a:cs typeface="Tahoma"/>
              </a:rPr>
              <a:t>Federal</a:t>
            </a:r>
            <a:r>
              <a:rPr dirty="0" sz="2800" spc="-185">
                <a:latin typeface="Tahoma"/>
                <a:cs typeface="Tahoma"/>
              </a:rPr>
              <a:t> </a:t>
            </a:r>
            <a:r>
              <a:rPr dirty="0" sz="2800" spc="-50">
                <a:latin typeface="Tahoma"/>
                <a:cs typeface="Tahoma"/>
              </a:rPr>
              <a:t>Trade</a:t>
            </a:r>
            <a:r>
              <a:rPr dirty="0" sz="2800" spc="-16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Commission:</a:t>
            </a:r>
            <a:endParaRPr sz="2800">
              <a:latin typeface="Tahoma"/>
              <a:cs typeface="Tahoma"/>
            </a:endParaRPr>
          </a:p>
          <a:p>
            <a:pPr marL="355600">
              <a:lnSpc>
                <a:spcPts val="2740"/>
              </a:lnSpc>
            </a:pPr>
            <a:r>
              <a:rPr dirty="0" u="sng" sz="2400" spc="-10">
                <a:solidFill>
                  <a:srgbClr val="1C1C1C"/>
                </a:solidFill>
                <a:uFill>
                  <a:solidFill>
                    <a:srgbClr val="1C1C1C"/>
                  </a:solidFill>
                </a:uFill>
                <a:latin typeface="Tahoma"/>
                <a:cs typeface="Tahoma"/>
                <a:hlinkClick r:id="rId2"/>
              </a:rPr>
              <a:t>http://www.consumer.gov/idtheft/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36441" y="6395720"/>
            <a:ext cx="41719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[Barbara</a:t>
            </a:r>
            <a:r>
              <a:rPr dirty="0" sz="1000" spc="-1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80808"/>
                </a:solidFill>
                <a:latin typeface="Times New Roman"/>
                <a:cs typeface="Times New Roman"/>
              </a:rPr>
              <a:t>Edicott-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Popovsky</a:t>
            </a:r>
            <a:r>
              <a:rPr dirty="0" sz="1000" spc="-3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and</a:t>
            </a:r>
            <a:r>
              <a:rPr dirty="0" sz="1000" spc="-1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Deborah</a:t>
            </a:r>
            <a:r>
              <a:rPr dirty="0" sz="10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Frincke, CSSE592/492,</a:t>
            </a:r>
            <a:r>
              <a:rPr dirty="0" sz="1000" spc="-4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U.</a:t>
            </a:r>
            <a:r>
              <a:rPr dirty="0" sz="10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80808"/>
                </a:solidFill>
                <a:latin typeface="Times New Roman"/>
                <a:cs typeface="Times New Roman"/>
              </a:rPr>
              <a:t>Washington]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6722" rIns="0" bIns="0" rtlCol="0" vert="horz">
            <a:spAutoFit/>
          </a:bodyPr>
          <a:lstStyle/>
          <a:p>
            <a:pPr marL="822325">
              <a:lnSpc>
                <a:spcPct val="100000"/>
              </a:lnSpc>
              <a:spcBef>
                <a:spcPts val="100"/>
              </a:spcBef>
            </a:pPr>
            <a:r>
              <a:rPr dirty="0" sz="4400" spc="-30"/>
              <a:t>Types</a:t>
            </a:r>
            <a:r>
              <a:rPr dirty="0" sz="4400" spc="-100"/>
              <a:t> </a:t>
            </a:r>
            <a:r>
              <a:rPr dirty="0" sz="4400"/>
              <a:t>of</a:t>
            </a:r>
            <a:r>
              <a:rPr dirty="0" sz="4400" spc="-114"/>
              <a:t> </a:t>
            </a:r>
            <a:r>
              <a:rPr dirty="0" sz="4400"/>
              <a:t>Attacks</a:t>
            </a:r>
            <a:r>
              <a:rPr dirty="0" sz="4400" spc="-125"/>
              <a:t> </a:t>
            </a:r>
            <a:r>
              <a:rPr dirty="0" sz="4400"/>
              <a:t>on</a:t>
            </a:r>
            <a:r>
              <a:rPr dirty="0" sz="4400" spc="-95"/>
              <a:t> </a:t>
            </a:r>
            <a:r>
              <a:rPr dirty="0" sz="4400"/>
              <a:t>Data</a:t>
            </a:r>
            <a:r>
              <a:rPr dirty="0" sz="4400" spc="-100"/>
              <a:t> </a:t>
            </a:r>
            <a:r>
              <a:rPr dirty="0" sz="4400" spc="-25"/>
              <a:t>CIA</a:t>
            </a:r>
            <a:endParaRPr sz="44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20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59740" y="1700461"/>
            <a:ext cx="8482965" cy="3538854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25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 spc="-10">
                <a:solidFill>
                  <a:srgbClr val="0000FF"/>
                </a:solidFill>
                <a:latin typeface="Tahoma"/>
                <a:cs typeface="Tahoma"/>
              </a:rPr>
              <a:t>Disclosure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1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Attack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on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data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confidentiality</a:t>
            </a:r>
            <a:endParaRPr sz="21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06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Unauthorized</a:t>
            </a:r>
            <a:r>
              <a:rPr dirty="0" sz="2400" spc="-7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modification</a:t>
            </a:r>
            <a:r>
              <a:rPr dirty="0" sz="2400" spc="-6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/</a:t>
            </a:r>
            <a:r>
              <a:rPr dirty="0" sz="2400" spc="-4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Tahoma"/>
                <a:cs typeface="Tahoma"/>
              </a:rPr>
              <a:t>deception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1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 spc="-10">
                <a:latin typeface="Tahoma"/>
                <a:cs typeface="Tahoma"/>
              </a:rPr>
              <a:t>E.g.,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providing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wrong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data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(attack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on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data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integrity</a:t>
            </a:r>
            <a:r>
              <a:rPr dirty="0" sz="2000" spc="-1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06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 spc="-10">
                <a:solidFill>
                  <a:srgbClr val="0000FF"/>
                </a:solidFill>
                <a:latin typeface="Tahoma"/>
                <a:cs typeface="Tahoma"/>
              </a:rPr>
              <a:t>Disruption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14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DoS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(attack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on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data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availability</a:t>
            </a:r>
            <a:r>
              <a:rPr dirty="0" sz="2000" spc="-1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05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 spc="-10">
                <a:solidFill>
                  <a:srgbClr val="0000FF"/>
                </a:solidFill>
                <a:latin typeface="Tahoma"/>
                <a:cs typeface="Tahoma"/>
              </a:rPr>
              <a:t>Usurpation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ts val="2340"/>
              </a:lnSpc>
              <a:spcBef>
                <a:spcPts val="14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Unauthorized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use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of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services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(attack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on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data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100" spc="-40">
                <a:latin typeface="Tahoma"/>
                <a:cs typeface="Tahoma"/>
              </a:rPr>
              <a:t>confidentiality</a:t>
            </a:r>
            <a:r>
              <a:rPr dirty="0" sz="2000" spc="-40">
                <a:latin typeface="Tahoma"/>
                <a:cs typeface="Tahoma"/>
              </a:rPr>
              <a:t>,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integrity</a:t>
            </a:r>
            <a:endParaRPr sz="2100">
              <a:latin typeface="Tahoma"/>
              <a:cs typeface="Tahoma"/>
            </a:endParaRPr>
          </a:p>
          <a:p>
            <a:pPr marL="756285">
              <a:lnSpc>
                <a:spcPts val="2340"/>
              </a:lnSpc>
            </a:pPr>
            <a:r>
              <a:rPr dirty="0" sz="2000">
                <a:latin typeface="Tahoma"/>
                <a:cs typeface="Tahoma"/>
              </a:rPr>
              <a:t>or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availability</a:t>
            </a:r>
            <a:r>
              <a:rPr dirty="0" sz="2000" spc="-1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0522" rIns="0" bIns="0" rtlCol="0" vert="horz">
            <a:spAutoFit/>
          </a:bodyPr>
          <a:lstStyle/>
          <a:p>
            <a:pPr marL="1096645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Ways</a:t>
            </a:r>
            <a:r>
              <a:rPr dirty="0" sz="4400" spc="-130"/>
              <a:t> </a:t>
            </a:r>
            <a:r>
              <a:rPr dirty="0" sz="4400"/>
              <a:t>of</a:t>
            </a:r>
            <a:r>
              <a:rPr dirty="0" sz="4400" spc="-100"/>
              <a:t> </a:t>
            </a:r>
            <a:r>
              <a:rPr dirty="0" sz="4400"/>
              <a:t>Attacking</a:t>
            </a:r>
            <a:r>
              <a:rPr dirty="0" sz="4400" spc="-130"/>
              <a:t> </a:t>
            </a:r>
            <a:r>
              <a:rPr dirty="0" sz="4400"/>
              <a:t>Data</a:t>
            </a:r>
            <a:r>
              <a:rPr dirty="0" sz="4400" spc="-95"/>
              <a:t> </a:t>
            </a:r>
            <a:r>
              <a:rPr dirty="0" sz="4400" spc="-25"/>
              <a:t>CIA</a:t>
            </a:r>
            <a:endParaRPr sz="44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20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52547"/>
            <a:ext cx="8201659" cy="530542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Tahoma"/>
                <a:cs typeface="Tahoma"/>
              </a:rPr>
              <a:t>Examples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Attacks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on</a:t>
            </a:r>
            <a:r>
              <a:rPr dirty="0" sz="2400" spc="-2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Data</a:t>
            </a:r>
            <a:r>
              <a:rPr dirty="0" sz="2400" spc="-4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Tahoma"/>
                <a:cs typeface="Tahoma"/>
              </a:rPr>
              <a:t>Confidentiality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4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 spc="-25">
                <a:latin typeface="Tahoma"/>
                <a:cs typeface="Tahoma"/>
              </a:rPr>
              <a:t>Tapping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/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snooping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0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Tahoma"/>
                <a:cs typeface="Tahoma"/>
              </a:rPr>
              <a:t>Examples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Attacks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on</a:t>
            </a:r>
            <a:r>
              <a:rPr dirty="0" sz="2400" spc="-2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Data</a:t>
            </a:r>
            <a:r>
              <a:rPr dirty="0" sz="2400" spc="-4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Tahoma"/>
                <a:cs typeface="Tahoma"/>
              </a:rPr>
              <a:t>Integrity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5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Modification: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salami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attack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-&gt;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little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bits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add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up</a:t>
            </a:r>
            <a:endParaRPr sz="2000">
              <a:latin typeface="Tahoma"/>
              <a:cs typeface="Tahoma"/>
            </a:endParaRPr>
          </a:p>
          <a:p>
            <a:pPr lvl="2" marL="1155700" indent="-228600">
              <a:lnSpc>
                <a:spcPct val="100000"/>
              </a:lnSpc>
              <a:spcBef>
                <a:spcPts val="21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E.g/</a:t>
            </a:r>
            <a:r>
              <a:rPr dirty="0" sz="1800" spc="-1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„shave</a:t>
            </a:r>
            <a:r>
              <a:rPr dirty="0" sz="1800" spc="-5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off”</a:t>
            </a:r>
            <a:r>
              <a:rPr dirty="0" sz="1800" spc="-3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the</a:t>
            </a:r>
            <a:r>
              <a:rPr dirty="0" sz="1800" spc="-3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fractions</a:t>
            </a:r>
            <a:r>
              <a:rPr dirty="0" sz="1800" spc="-3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of</a:t>
            </a:r>
            <a:r>
              <a:rPr dirty="0" sz="1800" spc="-3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cents</a:t>
            </a:r>
            <a:r>
              <a:rPr dirty="0" sz="1800" spc="-4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after</a:t>
            </a:r>
            <a:r>
              <a:rPr dirty="0" sz="1800" spc="-3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interest</a:t>
            </a:r>
            <a:r>
              <a:rPr dirty="0" sz="1800" spc="-3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959595"/>
                </a:solidFill>
                <a:latin typeface="Tahoma"/>
                <a:cs typeface="Tahoma"/>
              </a:rPr>
              <a:t>calculations</a:t>
            </a:r>
            <a:endParaRPr sz="1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4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 spc="-10">
                <a:latin typeface="Tahoma"/>
                <a:cs typeface="Tahoma"/>
              </a:rPr>
              <a:t>Fabrication: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replay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data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-&gt;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send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same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thing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again</a:t>
            </a:r>
            <a:endParaRPr sz="2000">
              <a:latin typeface="Tahoma"/>
              <a:cs typeface="Tahoma"/>
            </a:endParaRPr>
          </a:p>
          <a:p>
            <a:pPr lvl="2" marL="1155700" indent="-228600">
              <a:lnSpc>
                <a:spcPct val="100000"/>
              </a:lnSpc>
              <a:spcBef>
                <a:spcPts val="21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dirty="0" sz="1800" spc="-10">
                <a:solidFill>
                  <a:srgbClr val="959595"/>
                </a:solidFill>
                <a:latin typeface="Tahoma"/>
                <a:cs typeface="Tahoma"/>
              </a:rPr>
              <a:t>E.g.,</a:t>
            </a:r>
            <a:r>
              <a:rPr dirty="0" sz="1800" spc="-1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a</a:t>
            </a:r>
            <a:r>
              <a:rPr dirty="0" sz="1800" spc="-4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computer</a:t>
            </a:r>
            <a:r>
              <a:rPr dirty="0" sz="1800" spc="-4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criminal</a:t>
            </a:r>
            <a:r>
              <a:rPr dirty="0" sz="1800" spc="-3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replays</a:t>
            </a:r>
            <a:r>
              <a:rPr dirty="0" sz="1800" spc="-2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a</a:t>
            </a:r>
            <a:r>
              <a:rPr dirty="0" sz="1800" spc="-4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salary</a:t>
            </a:r>
            <a:r>
              <a:rPr dirty="0" sz="1800" spc="-4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deposit</a:t>
            </a:r>
            <a:r>
              <a:rPr dirty="0" sz="1800" spc="-3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to</a:t>
            </a:r>
            <a:r>
              <a:rPr dirty="0" sz="1800" spc="-4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his</a:t>
            </a:r>
            <a:r>
              <a:rPr dirty="0" sz="1800" spc="-5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959595"/>
                </a:solidFill>
                <a:latin typeface="Tahoma"/>
                <a:cs typeface="Tahoma"/>
              </a:rPr>
              <a:t>account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Tahoma"/>
                <a:cs typeface="Tahoma"/>
              </a:rPr>
              <a:t>Examples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Attacks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on</a:t>
            </a:r>
            <a:r>
              <a:rPr dirty="0" sz="2400" spc="-2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Data</a:t>
            </a:r>
            <a:r>
              <a:rPr dirty="0" sz="2400" spc="-3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Tahoma"/>
                <a:cs typeface="Tahoma"/>
              </a:rPr>
              <a:t>Availability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4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Delay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vs.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„full”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DoS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34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Tahoma"/>
                <a:cs typeface="Tahoma"/>
              </a:rPr>
              <a:t>Examples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Repudiation</a:t>
            </a:r>
            <a:r>
              <a:rPr dirty="0" sz="2400" spc="-7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Attacks</a:t>
            </a:r>
            <a:r>
              <a:rPr dirty="0" sz="2400" spc="-4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on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Data: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9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Data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origin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repudiation: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„I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never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sent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it”</a:t>
            </a:r>
            <a:endParaRPr sz="2400">
              <a:latin typeface="Tahoma"/>
              <a:cs typeface="Tahoma"/>
            </a:endParaRPr>
          </a:p>
          <a:p>
            <a:pPr marL="927100">
              <a:lnSpc>
                <a:spcPts val="2055"/>
              </a:lnSpc>
              <a:spcBef>
                <a:spcPts val="215"/>
              </a:spcBef>
            </a:pPr>
            <a:r>
              <a:rPr dirty="0" sz="1800">
                <a:latin typeface="Tahoma"/>
                <a:cs typeface="Tahoma"/>
              </a:rPr>
              <a:t>Repudiation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=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refusal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to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acknowledge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or</a:t>
            </a:r>
            <a:r>
              <a:rPr dirty="0" sz="1800" spc="-3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pay</a:t>
            </a:r>
            <a:r>
              <a:rPr dirty="0" sz="1800" spc="-3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a</a:t>
            </a:r>
            <a:r>
              <a:rPr dirty="0" sz="1800" spc="-3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debt</a:t>
            </a:r>
            <a:r>
              <a:rPr dirty="0" sz="1800" spc="-2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or</a:t>
            </a:r>
            <a:r>
              <a:rPr dirty="0" sz="1800" spc="-3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honor</a:t>
            </a:r>
            <a:r>
              <a:rPr dirty="0" sz="1800" spc="-3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contract</a:t>
            </a:r>
            <a:endParaRPr sz="1800">
              <a:latin typeface="Tahoma"/>
              <a:cs typeface="Tahoma"/>
            </a:endParaRPr>
          </a:p>
          <a:p>
            <a:pPr marL="1155700">
              <a:lnSpc>
                <a:spcPts val="1995"/>
              </a:lnSpc>
            </a:pP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(especially</a:t>
            </a:r>
            <a:r>
              <a:rPr dirty="0" sz="1800" spc="-4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by</a:t>
            </a:r>
            <a:r>
              <a:rPr dirty="0" sz="1800" spc="-6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public</a:t>
            </a:r>
            <a:r>
              <a:rPr dirty="0" sz="1800" spc="-6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959595"/>
                </a:solidFill>
                <a:latin typeface="Tahoma"/>
                <a:cs typeface="Tahoma"/>
              </a:rPr>
              <a:t>authorities)</a:t>
            </a:r>
            <a:r>
              <a:rPr dirty="0" sz="1800" spc="-1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algn="ctr" marR="1188720">
              <a:lnSpc>
                <a:spcPts val="1145"/>
              </a:lnSpc>
            </a:pPr>
            <a:r>
              <a:rPr dirty="0" sz="1000" spc="-10">
                <a:latin typeface="Tahoma"/>
                <a:cs typeface="Tahoma"/>
              </a:rPr>
              <a:t>[</a:t>
            </a:r>
            <a:r>
              <a:rPr dirty="0" sz="1000" spc="-10">
                <a:latin typeface="Tahoma"/>
                <a:cs typeface="Tahoma"/>
                <a:hlinkClick r:id="rId2"/>
              </a:rPr>
              <a:t>http://www.onelook.com</a:t>
            </a:r>
            <a:r>
              <a:rPr dirty="0" sz="1000" spc="-10"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Data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receipt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repudiation: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„I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never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got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it”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930" rIns="0" bIns="0" rtlCol="0" vert="horz">
            <a:spAutoFit/>
          </a:bodyPr>
          <a:lstStyle/>
          <a:p>
            <a:pPr marL="727075" marR="5080" indent="-715010">
              <a:lnSpc>
                <a:spcPts val="3890"/>
              </a:lnSpc>
              <a:spcBef>
                <a:spcPts val="590"/>
              </a:spcBef>
            </a:pPr>
            <a:r>
              <a:rPr dirty="0" sz="3600"/>
              <a:t>D)</a:t>
            </a:r>
            <a:r>
              <a:rPr dirty="0" sz="3600" spc="-75"/>
              <a:t> </a:t>
            </a:r>
            <a:r>
              <a:rPr dirty="0" sz="3600" spc="-20"/>
              <a:t>Vulnerab./Threats</a:t>
            </a:r>
            <a:r>
              <a:rPr dirty="0" sz="3600" spc="-55"/>
              <a:t> </a:t>
            </a:r>
            <a:r>
              <a:rPr dirty="0" sz="3600"/>
              <a:t>at</a:t>
            </a:r>
            <a:r>
              <a:rPr dirty="0" sz="3600" spc="-60"/>
              <a:t> </a:t>
            </a:r>
            <a:r>
              <a:rPr dirty="0" sz="3600"/>
              <a:t>Other</a:t>
            </a:r>
            <a:r>
              <a:rPr dirty="0" sz="3600" spc="-20"/>
              <a:t> </a:t>
            </a:r>
            <a:r>
              <a:rPr dirty="0" sz="3600" spc="-10"/>
              <a:t>Exposure Points</a:t>
            </a:r>
            <a:endParaRPr sz="36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27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612140" y="1238323"/>
            <a:ext cx="7688580" cy="542798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Network</a:t>
            </a:r>
            <a:r>
              <a:rPr dirty="0" sz="2400" spc="-3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vulnerabilities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/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threats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4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Networks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multiply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vulnerabilties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and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threats,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due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to:</a:t>
            </a:r>
            <a:endParaRPr sz="2000">
              <a:latin typeface="Tahoma"/>
              <a:cs typeface="Tahoma"/>
            </a:endParaRPr>
          </a:p>
          <a:p>
            <a:pPr lvl="2" marL="1155700" indent="-228600">
              <a:lnSpc>
                <a:spcPts val="2280"/>
              </a:lnSpc>
              <a:spcBef>
                <a:spcPts val="24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dirty="0" sz="2000">
                <a:latin typeface="Tahoma"/>
                <a:cs typeface="Tahoma"/>
              </a:rPr>
              <a:t>their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complexity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=&gt;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easier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to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make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design/implem./usage</a:t>
            </a:r>
            <a:endParaRPr sz="2000">
              <a:latin typeface="Tahoma"/>
              <a:cs typeface="Tahoma"/>
            </a:endParaRPr>
          </a:p>
          <a:p>
            <a:pPr marL="1155700">
              <a:lnSpc>
                <a:spcPts val="2280"/>
              </a:lnSpc>
            </a:pPr>
            <a:r>
              <a:rPr dirty="0" sz="2000" spc="-10">
                <a:latin typeface="Tahoma"/>
                <a:cs typeface="Tahoma"/>
              </a:rPr>
              <a:t>mistakes</a:t>
            </a:r>
            <a:endParaRPr sz="2000">
              <a:latin typeface="Tahoma"/>
              <a:cs typeface="Tahoma"/>
            </a:endParaRPr>
          </a:p>
          <a:p>
            <a:pPr lvl="2" marL="1155700" indent="-228600">
              <a:lnSpc>
                <a:spcPct val="100000"/>
              </a:lnSpc>
              <a:spcBef>
                <a:spcPts val="24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dirty="0" sz="2000">
                <a:latin typeface="Tahoma"/>
                <a:cs typeface="Tahoma"/>
              </a:rPr>
              <a:t>„bringing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close”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physically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distant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attackers</a:t>
            </a:r>
            <a:endParaRPr sz="20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Esp.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wireless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(sub)networks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0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Access</a:t>
            </a:r>
            <a:r>
              <a:rPr dirty="0" sz="2400" spc="-6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vulnerabilities</a:t>
            </a:r>
            <a:r>
              <a:rPr dirty="0" sz="2400" spc="-9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/</a:t>
            </a:r>
            <a:r>
              <a:rPr dirty="0" sz="2400" spc="-9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threats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4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Stealing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cycles,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bandwidth</a:t>
            </a:r>
            <a:endParaRPr sz="20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Malicious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physical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access</a:t>
            </a:r>
            <a:endParaRPr sz="20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Denial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of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access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to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100" spc="-45">
                <a:latin typeface="Tahoma"/>
                <a:cs typeface="Tahoma"/>
              </a:rPr>
              <a:t>legitimate</a:t>
            </a:r>
            <a:r>
              <a:rPr dirty="0" sz="2100" spc="-6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users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People</a:t>
            </a:r>
            <a:r>
              <a:rPr dirty="0" sz="2400" spc="-8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vulnerabilities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/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threats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4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Crucial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weak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points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security</a:t>
            </a:r>
            <a:endParaRPr sz="2000">
              <a:latin typeface="Tahoma"/>
              <a:cs typeface="Tahoma"/>
            </a:endParaRPr>
          </a:p>
          <a:p>
            <a:pPr lvl="2" marL="1155700" indent="-228600">
              <a:lnSpc>
                <a:spcPct val="100000"/>
              </a:lnSpc>
              <a:spcBef>
                <a:spcPts val="14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dirty="0" sz="2000">
                <a:latin typeface="Tahoma"/>
                <a:cs typeface="Tahoma"/>
              </a:rPr>
              <a:t>too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often,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100" spc="-50">
                <a:latin typeface="Tahoma"/>
                <a:cs typeface="Tahoma"/>
              </a:rPr>
              <a:t>weakest</a:t>
            </a:r>
            <a:r>
              <a:rPr dirty="0" sz="2100" spc="-8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links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security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chain</a:t>
            </a:r>
            <a:endParaRPr sz="20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Honest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insiders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subjected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to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skillful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00FF"/>
                </a:solidFill>
                <a:latin typeface="Tahoma"/>
                <a:cs typeface="Tahoma"/>
              </a:rPr>
              <a:t>social</a:t>
            </a:r>
            <a:r>
              <a:rPr dirty="0" sz="2000" spc="-4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Tahoma"/>
                <a:cs typeface="Tahoma"/>
              </a:rPr>
              <a:t>engineering</a:t>
            </a:r>
            <a:endParaRPr sz="20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Disgruntled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employees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565149"/>
            <a:ext cx="26771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5.</a:t>
            </a:r>
            <a:r>
              <a:rPr dirty="0" spc="-35"/>
              <a:t> </a:t>
            </a:r>
            <a:r>
              <a:rPr dirty="0" spc="-10"/>
              <a:t>Attackers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27</a:t>
            </a:fld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6360" rIns="0" bIns="0" rtlCol="0" vert="horz">
            <a:spAutoFit/>
          </a:bodyPr>
          <a:lstStyle/>
          <a:p>
            <a:pPr marL="584200" indent="-342900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584200" algn="l"/>
              </a:tabLst>
            </a:pPr>
            <a:r>
              <a:rPr dirty="0"/>
              <a:t>Attackers</a:t>
            </a:r>
            <a:r>
              <a:rPr dirty="0" spc="-85"/>
              <a:t> </a:t>
            </a:r>
            <a:r>
              <a:rPr dirty="0"/>
              <a:t>need</a:t>
            </a:r>
            <a:r>
              <a:rPr dirty="0" spc="-70"/>
              <a:t> </a:t>
            </a:r>
            <a:r>
              <a:rPr dirty="0" spc="-25">
                <a:solidFill>
                  <a:srgbClr val="0000FF"/>
                </a:solidFill>
              </a:rPr>
              <a:t>MOM</a:t>
            </a:r>
          </a:p>
          <a:p>
            <a:pPr lvl="1" marL="984885" indent="-286385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984885" algn="l"/>
              </a:tabLst>
            </a:pPr>
            <a:r>
              <a:rPr dirty="0" sz="2000" spc="-10">
                <a:solidFill>
                  <a:srgbClr val="0000FF"/>
                </a:solidFill>
                <a:latin typeface="Tahoma"/>
                <a:cs typeface="Tahoma"/>
              </a:rPr>
              <a:t>Method</a:t>
            </a:r>
            <a:endParaRPr sz="2000">
              <a:latin typeface="Tahoma"/>
              <a:cs typeface="Tahoma"/>
            </a:endParaRPr>
          </a:p>
          <a:p>
            <a:pPr marL="1143635">
              <a:lnSpc>
                <a:spcPct val="100000"/>
              </a:lnSpc>
            </a:pPr>
            <a:r>
              <a:rPr dirty="0" sz="2000"/>
              <a:t>Skill, knowledge,</a:t>
            </a:r>
            <a:r>
              <a:rPr dirty="0" sz="2000" spc="-50"/>
              <a:t> </a:t>
            </a:r>
            <a:r>
              <a:rPr dirty="0" sz="2000"/>
              <a:t>tools,</a:t>
            </a:r>
            <a:r>
              <a:rPr dirty="0" sz="2000" spc="-35"/>
              <a:t> </a:t>
            </a:r>
            <a:r>
              <a:rPr dirty="0" sz="2000"/>
              <a:t>etc.</a:t>
            </a:r>
            <a:r>
              <a:rPr dirty="0" sz="2000" spc="-25"/>
              <a:t> </a:t>
            </a:r>
            <a:r>
              <a:rPr dirty="0" sz="2000"/>
              <a:t>with</a:t>
            </a:r>
            <a:r>
              <a:rPr dirty="0" sz="2000" spc="-10"/>
              <a:t> </a:t>
            </a:r>
            <a:r>
              <a:rPr dirty="0" sz="2000"/>
              <a:t>which</a:t>
            </a:r>
            <a:r>
              <a:rPr dirty="0" sz="2000" spc="-20"/>
              <a:t> </a:t>
            </a:r>
            <a:r>
              <a:rPr dirty="0" sz="2000"/>
              <a:t>to</a:t>
            </a:r>
            <a:r>
              <a:rPr dirty="0" sz="2000" spc="-15"/>
              <a:t> </a:t>
            </a:r>
            <a:r>
              <a:rPr dirty="0" sz="2000"/>
              <a:t>pull</a:t>
            </a:r>
            <a:r>
              <a:rPr dirty="0" sz="2000" spc="-20"/>
              <a:t> </a:t>
            </a:r>
            <a:r>
              <a:rPr dirty="0" sz="2000"/>
              <a:t>off</a:t>
            </a:r>
            <a:r>
              <a:rPr dirty="0" sz="2000" spc="-15"/>
              <a:t> </a:t>
            </a:r>
            <a:r>
              <a:rPr dirty="0" sz="2000"/>
              <a:t>an</a:t>
            </a:r>
            <a:r>
              <a:rPr dirty="0" sz="2000" spc="-30"/>
              <a:t> </a:t>
            </a:r>
            <a:r>
              <a:rPr dirty="0" sz="2000" spc="-10"/>
              <a:t>attack</a:t>
            </a:r>
            <a:endParaRPr sz="2000"/>
          </a:p>
          <a:p>
            <a:pPr lvl="1" marL="984885" indent="-28638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984885" algn="l"/>
              </a:tabLst>
            </a:pPr>
            <a:r>
              <a:rPr dirty="0" sz="2000" spc="-10">
                <a:solidFill>
                  <a:srgbClr val="0000FF"/>
                </a:solidFill>
                <a:latin typeface="Tahoma"/>
                <a:cs typeface="Tahoma"/>
              </a:rPr>
              <a:t>Opportunity</a:t>
            </a:r>
            <a:endParaRPr sz="2000">
              <a:latin typeface="Tahoma"/>
              <a:cs typeface="Tahoma"/>
            </a:endParaRPr>
          </a:p>
          <a:p>
            <a:pPr marL="1143635">
              <a:lnSpc>
                <a:spcPct val="100000"/>
              </a:lnSpc>
            </a:pPr>
            <a:r>
              <a:rPr dirty="0" sz="2000"/>
              <a:t>Time</a:t>
            </a:r>
            <a:r>
              <a:rPr dirty="0" sz="2000" spc="-25"/>
              <a:t> </a:t>
            </a:r>
            <a:r>
              <a:rPr dirty="0" sz="2000"/>
              <a:t>and</a:t>
            </a:r>
            <a:r>
              <a:rPr dirty="0" sz="2000" spc="-30"/>
              <a:t> </a:t>
            </a:r>
            <a:r>
              <a:rPr dirty="0" sz="2000"/>
              <a:t>access</a:t>
            </a:r>
            <a:r>
              <a:rPr dirty="0" sz="2000" spc="-55"/>
              <a:t> </a:t>
            </a:r>
            <a:r>
              <a:rPr dirty="0" sz="2000"/>
              <a:t>to</a:t>
            </a:r>
            <a:r>
              <a:rPr dirty="0" sz="2000" spc="-5"/>
              <a:t> </a:t>
            </a:r>
            <a:r>
              <a:rPr dirty="0" sz="2000"/>
              <a:t>accomplish</a:t>
            </a:r>
            <a:r>
              <a:rPr dirty="0" sz="2000" spc="-40"/>
              <a:t> </a:t>
            </a:r>
            <a:r>
              <a:rPr dirty="0" sz="2000"/>
              <a:t>an</a:t>
            </a:r>
            <a:r>
              <a:rPr dirty="0" sz="2000" spc="-10"/>
              <a:t> attack</a:t>
            </a:r>
            <a:endParaRPr sz="2000"/>
          </a:p>
          <a:p>
            <a:pPr lvl="1" marL="984885" indent="-286385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984885" algn="l"/>
              </a:tabLst>
            </a:pPr>
            <a:r>
              <a:rPr dirty="0" sz="2000" spc="-10">
                <a:solidFill>
                  <a:srgbClr val="0000FF"/>
                </a:solidFill>
                <a:latin typeface="Tahoma"/>
                <a:cs typeface="Tahoma"/>
              </a:rPr>
              <a:t>Motive</a:t>
            </a:r>
            <a:endParaRPr sz="2000">
              <a:latin typeface="Tahoma"/>
              <a:cs typeface="Tahoma"/>
            </a:endParaRPr>
          </a:p>
          <a:p>
            <a:pPr marL="1143635">
              <a:lnSpc>
                <a:spcPct val="100000"/>
              </a:lnSpc>
            </a:pPr>
            <a:r>
              <a:rPr dirty="0" sz="2000"/>
              <a:t>Reason</a:t>
            </a:r>
            <a:r>
              <a:rPr dirty="0" sz="2000" spc="-65"/>
              <a:t> </a:t>
            </a:r>
            <a:r>
              <a:rPr dirty="0" sz="2000"/>
              <a:t>to</a:t>
            </a:r>
            <a:r>
              <a:rPr dirty="0" sz="2000" spc="-25"/>
              <a:t> </a:t>
            </a:r>
            <a:r>
              <a:rPr dirty="0" sz="2000"/>
              <a:t>perform</a:t>
            </a:r>
            <a:r>
              <a:rPr dirty="0" sz="2000" spc="-40"/>
              <a:t> </a:t>
            </a:r>
            <a:r>
              <a:rPr dirty="0" sz="2000"/>
              <a:t>an</a:t>
            </a:r>
            <a:r>
              <a:rPr dirty="0" sz="2000" spc="-25"/>
              <a:t> </a:t>
            </a:r>
            <a:r>
              <a:rPr dirty="0" sz="2000" spc="-10"/>
              <a:t>attack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5732" y="31191"/>
            <a:ext cx="41224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Types</a:t>
            </a:r>
            <a:r>
              <a:rPr dirty="0" spc="-150"/>
              <a:t> </a:t>
            </a:r>
            <a:r>
              <a:rPr dirty="0"/>
              <a:t>of</a:t>
            </a:r>
            <a:r>
              <a:rPr dirty="0" spc="-155"/>
              <a:t> </a:t>
            </a:r>
            <a:r>
              <a:rPr dirty="0" spc="-10"/>
              <a:t>Attackers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27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955748"/>
            <a:ext cx="5121275" cy="76390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8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 spc="-20">
                <a:solidFill>
                  <a:srgbClr val="0000FF"/>
                </a:solidFill>
                <a:latin typeface="Tahoma"/>
                <a:cs typeface="Tahoma"/>
              </a:rPr>
              <a:t>Types</a:t>
            </a:r>
            <a:r>
              <a:rPr dirty="0" sz="2400" spc="-8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dirty="0" sz="2400" spc="-9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Attackers</a:t>
            </a:r>
            <a:r>
              <a:rPr dirty="0" sz="2400" spc="-9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-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Classification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 spc="-5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4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 spc="-10">
                <a:solidFill>
                  <a:srgbClr val="0000FF"/>
                </a:solidFill>
                <a:latin typeface="Tahoma"/>
                <a:cs typeface="Tahoma"/>
              </a:rPr>
              <a:t>Amateur</a:t>
            </a:r>
            <a:r>
              <a:rPr dirty="0" sz="2000" spc="-10">
                <a:latin typeface="Tahoma"/>
                <a:cs typeface="Tahoma"/>
              </a:rPr>
              <a:t>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93444" y="1693290"/>
            <a:ext cx="3037205" cy="96520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697865" indent="-228600">
              <a:lnSpc>
                <a:spcPct val="100000"/>
              </a:lnSpc>
              <a:spcBef>
                <a:spcPts val="31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697865" algn="l"/>
              </a:tabLst>
            </a:pPr>
            <a:r>
              <a:rPr dirty="0" sz="1800">
                <a:latin typeface="Tahoma"/>
                <a:cs typeface="Tahoma"/>
              </a:rPr>
              <a:t>Opportunistic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attackers</a:t>
            </a:r>
            <a:endParaRPr sz="1800">
              <a:latin typeface="Tahoma"/>
              <a:cs typeface="Tahoma"/>
            </a:endParaRPr>
          </a:p>
          <a:p>
            <a:pPr marL="697865" indent="-228600">
              <a:lnSpc>
                <a:spcPct val="100000"/>
              </a:lnSpc>
              <a:spcBef>
                <a:spcPts val="21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697865" algn="l"/>
              </a:tabLst>
            </a:pPr>
            <a:r>
              <a:rPr dirty="0" sz="1800">
                <a:latin typeface="Tahoma"/>
                <a:cs typeface="Tahoma"/>
              </a:rPr>
              <a:t>Script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kiddies</a:t>
            </a:r>
            <a:endParaRPr sz="18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24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</a:tabLst>
            </a:pPr>
            <a:r>
              <a:rPr dirty="0" sz="2000">
                <a:solidFill>
                  <a:srgbClr val="0000FF"/>
                </a:solidFill>
                <a:latin typeface="Tahoma"/>
                <a:cs typeface="Tahoma"/>
              </a:rPr>
              <a:t>Hackers</a:t>
            </a:r>
            <a:r>
              <a:rPr dirty="0" sz="2000" spc="-4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-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nonmalicious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94175" y="1720722"/>
            <a:ext cx="29254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ahoma"/>
                <a:cs typeface="Tahoma"/>
              </a:rPr>
              <a:t>(use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password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they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found)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2632383"/>
            <a:ext cx="6838315" cy="309499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155700" indent="-228600">
              <a:lnSpc>
                <a:spcPct val="100000"/>
              </a:lnSpc>
              <a:spcBef>
                <a:spcPts val="31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dirty="0" sz="1800">
                <a:latin typeface="Tahoma"/>
                <a:cs typeface="Tahoma"/>
              </a:rPr>
              <a:t>In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broad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use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beyond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security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community: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also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malicious</a:t>
            </a:r>
            <a:endParaRPr sz="1800">
              <a:latin typeface="Tahoma"/>
              <a:cs typeface="Tahoma"/>
            </a:endParaRPr>
          </a:p>
          <a:p>
            <a:pPr marL="756285" indent="-286385">
              <a:lnSpc>
                <a:spcPct val="100000"/>
              </a:lnSpc>
              <a:spcBef>
                <a:spcPts val="24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solidFill>
                  <a:srgbClr val="0000FF"/>
                </a:solidFill>
                <a:latin typeface="Tahoma"/>
                <a:cs typeface="Tahoma"/>
              </a:rPr>
              <a:t>Cracker</a:t>
            </a:r>
            <a:r>
              <a:rPr dirty="0" sz="2000">
                <a:latin typeface="Tahoma"/>
                <a:cs typeface="Tahoma"/>
              </a:rPr>
              <a:t>s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–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malicious</a:t>
            </a:r>
            <a:endParaRPr sz="2000">
              <a:latin typeface="Tahoma"/>
              <a:cs typeface="Tahoma"/>
            </a:endParaRPr>
          </a:p>
          <a:p>
            <a:pPr marL="756285" indent="-28638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Career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Tahoma"/>
                <a:cs typeface="Tahoma"/>
              </a:rPr>
              <a:t>criminals</a:t>
            </a:r>
            <a:endParaRPr sz="2000">
              <a:latin typeface="Tahoma"/>
              <a:cs typeface="Tahoma"/>
            </a:endParaRPr>
          </a:p>
          <a:p>
            <a:pPr marL="756285" indent="-28638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 spc="-10">
                <a:latin typeface="Tahoma"/>
                <a:cs typeface="Tahoma"/>
              </a:rPr>
              <a:t>State-</a:t>
            </a:r>
            <a:r>
              <a:rPr dirty="0" sz="2000">
                <a:latin typeface="Tahoma"/>
                <a:cs typeface="Tahoma"/>
              </a:rPr>
              <a:t>supported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00FF"/>
                </a:solidFill>
                <a:latin typeface="Tahoma"/>
                <a:cs typeface="Tahoma"/>
              </a:rPr>
              <a:t>spies</a:t>
            </a:r>
            <a:r>
              <a:rPr dirty="0" sz="2000" spc="-3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00FF"/>
                </a:solidFill>
                <a:latin typeface="Tahoma"/>
                <a:cs typeface="Tahoma"/>
              </a:rPr>
              <a:t>and</a:t>
            </a:r>
            <a:r>
              <a:rPr dirty="0" sz="2000" spc="-3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00FF"/>
                </a:solidFill>
                <a:latin typeface="Tahoma"/>
                <a:cs typeface="Tahoma"/>
              </a:rPr>
              <a:t>information</a:t>
            </a:r>
            <a:r>
              <a:rPr dirty="0" sz="2000" spc="-1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Tahoma"/>
                <a:cs typeface="Tahoma"/>
              </a:rPr>
              <a:t>warriors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 spc="-20">
                <a:solidFill>
                  <a:srgbClr val="0000FF"/>
                </a:solidFill>
                <a:latin typeface="Tahoma"/>
                <a:cs typeface="Tahoma"/>
              </a:rPr>
              <a:t>Types</a:t>
            </a:r>
            <a:r>
              <a:rPr dirty="0" sz="2400" spc="-7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dirty="0" sz="2400" spc="-9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Attackers</a:t>
            </a:r>
            <a:r>
              <a:rPr dirty="0" sz="2400" spc="-8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-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Classification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2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(cf.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before)</a:t>
            </a:r>
            <a:endParaRPr sz="1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Recreational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hackers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/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Institutional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hackers</a:t>
            </a:r>
            <a:endParaRPr sz="20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Organized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criminals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/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Industrial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spies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/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Terrorists</a:t>
            </a:r>
            <a:endParaRPr sz="20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4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National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intelligence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gatherers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/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Info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warriors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6581038"/>
            <a:ext cx="1149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solidFill>
                  <a:srgbClr val="080808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549275" y="5913437"/>
            <a:ext cx="8533130" cy="897255"/>
            <a:chOff x="549275" y="5913437"/>
            <a:chExt cx="8533130" cy="89725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0350" y="5913437"/>
              <a:ext cx="481012" cy="89693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8353425" y="5913437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79">
                  <a:moveTo>
                    <a:pt x="438150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8150" y="474662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245475" y="6335711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2275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2275" y="474662"/>
                  </a:lnTo>
                  <a:lnTo>
                    <a:pt x="42227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275" y="6262687"/>
              <a:ext cx="8532812" cy="422275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2951226" y="6613042"/>
            <a:ext cx="31642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[cf.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Csilla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Farkas,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University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of</a:t>
            </a:r>
            <a:r>
              <a:rPr dirty="0" sz="1200" spc="-15">
                <a:latin typeface="Arial"/>
                <a:cs typeface="Arial"/>
              </a:rPr>
              <a:t> </a:t>
            </a:r>
            <a:r>
              <a:rPr dirty="0" sz="1200">
                <a:latin typeface="Arial"/>
                <a:cs typeface="Arial"/>
              </a:rPr>
              <a:t>South</a:t>
            </a:r>
            <a:r>
              <a:rPr dirty="0" sz="1200" spc="-45">
                <a:latin typeface="Arial"/>
                <a:cs typeface="Arial"/>
              </a:rPr>
              <a:t> </a:t>
            </a:r>
            <a:r>
              <a:rPr dirty="0" sz="1200" spc="-10">
                <a:latin typeface="Arial"/>
                <a:cs typeface="Arial"/>
              </a:rPr>
              <a:t>Carolina]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68245" y="1165605"/>
            <a:ext cx="25241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Information</a:t>
            </a:r>
            <a:r>
              <a:rPr dirty="0" sz="2400" spc="-10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hiding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508375" y="1827733"/>
            <a:ext cx="987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0066"/>
                </a:solidFill>
                <a:latin typeface="Blackadder ITC"/>
                <a:cs typeface="Blackadder ITC"/>
              </a:rPr>
              <a:t>Privacy</a:t>
            </a:r>
            <a:endParaRPr sz="2800">
              <a:latin typeface="Blackadder ITC"/>
              <a:cs typeface="Blackadder IT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651375" y="1391157"/>
            <a:ext cx="13830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>
                <a:solidFill>
                  <a:srgbClr val="000000"/>
                </a:solidFill>
                <a:latin typeface="Times New Roman"/>
                <a:cs typeface="Times New Roman"/>
              </a:rPr>
              <a:t>Security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88340" y="1646936"/>
            <a:ext cx="18421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Times New Roman"/>
                <a:cs typeface="Times New Roman"/>
              </a:rPr>
              <a:t>Applications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93444" y="3822572"/>
            <a:ext cx="210756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FF0000"/>
                </a:solidFill>
                <a:latin typeface="Stencil"/>
                <a:cs typeface="Stencil"/>
              </a:rPr>
              <a:t>POLICY</a:t>
            </a:r>
            <a:r>
              <a:rPr dirty="0" sz="2200" spc="-60">
                <a:solidFill>
                  <a:srgbClr val="FF0000"/>
                </a:solidFill>
                <a:latin typeface="Stencil"/>
                <a:cs typeface="Stencil"/>
              </a:rPr>
              <a:t> </a:t>
            </a:r>
            <a:r>
              <a:rPr dirty="0" sz="2200" spc="-10">
                <a:solidFill>
                  <a:srgbClr val="FF0000"/>
                </a:solidFill>
                <a:latin typeface="Stencil"/>
                <a:cs typeface="Stencil"/>
              </a:rPr>
              <a:t>MAKING</a:t>
            </a:r>
            <a:endParaRPr sz="2200">
              <a:latin typeface="Stencil"/>
              <a:cs typeface="Stenci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810503" y="4860163"/>
            <a:ext cx="19907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3300"/>
                </a:solidFill>
                <a:latin typeface="Tahoma"/>
                <a:cs typeface="Tahoma"/>
              </a:rPr>
              <a:t>Formal</a:t>
            </a:r>
            <a:r>
              <a:rPr dirty="0" sz="2400" spc="-65">
                <a:solidFill>
                  <a:srgbClr val="003300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003300"/>
                </a:solidFill>
                <a:latin typeface="Tahoma"/>
                <a:cs typeface="Tahoma"/>
              </a:rPr>
              <a:t>models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328028" y="1777949"/>
            <a:ext cx="170243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3333CC"/>
                </a:solidFill>
                <a:latin typeface="Arial"/>
                <a:cs typeface="Arial"/>
              </a:rPr>
              <a:t>Negotiation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40739" y="5589219"/>
            <a:ext cx="57753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1700" algn="l"/>
              </a:tabLst>
            </a:pPr>
            <a:r>
              <a:rPr dirty="0" sz="2400" spc="-10">
                <a:latin typeface="Arial"/>
                <a:cs typeface="Arial"/>
              </a:rPr>
              <a:t>Vulnerabilities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3399FF"/>
                </a:solidFill>
                <a:latin typeface="Trebuchet MS"/>
                <a:cs typeface="Trebuchet MS"/>
              </a:rPr>
              <a:t>Network</a:t>
            </a:r>
            <a:r>
              <a:rPr dirty="0" sz="2400" spc="-114">
                <a:solidFill>
                  <a:srgbClr val="3399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3399FF"/>
                </a:solidFill>
                <a:latin typeface="Trebuchet MS"/>
                <a:cs typeface="Trebuchet MS"/>
              </a:rPr>
              <a:t>security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027045" y="4005838"/>
            <a:ext cx="2797810" cy="912494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000" b="1">
                <a:solidFill>
                  <a:srgbClr val="CCFF33"/>
                </a:solidFill>
                <a:latin typeface="Verdana"/>
                <a:cs typeface="Verdana"/>
              </a:rPr>
              <a:t>Computer</a:t>
            </a:r>
            <a:r>
              <a:rPr dirty="0" sz="2000" spc="-60" b="1">
                <a:solidFill>
                  <a:srgbClr val="CCFF33"/>
                </a:solidFill>
                <a:latin typeface="Verdana"/>
                <a:cs typeface="Verdana"/>
              </a:rPr>
              <a:t> </a:t>
            </a:r>
            <a:r>
              <a:rPr dirty="0" sz="2000" spc="-10" b="1">
                <a:solidFill>
                  <a:srgbClr val="CCFF33"/>
                </a:solidFill>
                <a:latin typeface="Verdana"/>
                <a:cs typeface="Verdana"/>
              </a:rPr>
              <a:t>epidemic</a:t>
            </a:r>
            <a:endParaRPr sz="2000">
              <a:latin typeface="Verdana"/>
              <a:cs typeface="Verdana"/>
            </a:endParaRPr>
          </a:p>
          <a:p>
            <a:pPr marL="1103630">
              <a:lnSpc>
                <a:spcPct val="100000"/>
              </a:lnSpc>
              <a:spcBef>
                <a:spcPts val="705"/>
              </a:spcBef>
            </a:pPr>
            <a:r>
              <a:rPr dirty="0" sz="2800" spc="-10">
                <a:solidFill>
                  <a:srgbClr val="990000"/>
                </a:solidFill>
                <a:latin typeface="Times New Roman"/>
                <a:cs typeface="Times New Roman"/>
              </a:rPr>
              <a:t>Anonymity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429503" y="2869818"/>
            <a:ext cx="2584450" cy="1431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9900"/>
                </a:solidFill>
                <a:latin typeface="Script MT Bold"/>
                <a:cs typeface="Script MT Bold"/>
              </a:rPr>
              <a:t>Biometrics</a:t>
            </a:r>
            <a:endParaRPr sz="2800">
              <a:latin typeface="Script MT Bold"/>
              <a:cs typeface="Script MT Bold"/>
            </a:endParaRPr>
          </a:p>
          <a:p>
            <a:pPr marL="12700">
              <a:lnSpc>
                <a:spcPts val="2900"/>
              </a:lnSpc>
              <a:spcBef>
                <a:spcPts val="2395"/>
              </a:spcBef>
            </a:pPr>
            <a:r>
              <a:rPr dirty="0" sz="2800" spc="-10">
                <a:latin typeface="Showcard Gothic"/>
                <a:cs typeface="Showcard Gothic"/>
              </a:rPr>
              <a:t>TRUST</a:t>
            </a:r>
            <a:endParaRPr sz="2800">
              <a:latin typeface="Showcard Gothic"/>
              <a:cs typeface="Showcard Gothic"/>
            </a:endParaRPr>
          </a:p>
          <a:p>
            <a:pPr marL="1216025">
              <a:lnSpc>
                <a:spcPts val="2420"/>
              </a:lnSpc>
            </a:pPr>
            <a:r>
              <a:rPr dirty="0" sz="2400" spc="-10">
                <a:solidFill>
                  <a:srgbClr val="FF6600"/>
                </a:solidFill>
                <a:latin typeface="Times New Roman"/>
                <a:cs typeface="Times New Roman"/>
              </a:rPr>
              <a:t>Encryption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956175" y="2295270"/>
            <a:ext cx="193421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solidFill>
                  <a:srgbClr val="99FF66"/>
                </a:solidFill>
                <a:latin typeface="Baskerville Old Face"/>
                <a:cs typeface="Baskerville Old Face"/>
              </a:rPr>
              <a:t>Access</a:t>
            </a:r>
            <a:r>
              <a:rPr dirty="0" sz="2600" spc="-60">
                <a:solidFill>
                  <a:srgbClr val="99FF66"/>
                </a:solidFill>
                <a:latin typeface="Baskerville Old Face"/>
                <a:cs typeface="Baskerville Old Face"/>
              </a:rPr>
              <a:t> </a:t>
            </a:r>
            <a:r>
              <a:rPr dirty="0" sz="2600" spc="-10">
                <a:solidFill>
                  <a:srgbClr val="99FF66"/>
                </a:solidFill>
                <a:latin typeface="Baskerville Old Face"/>
                <a:cs typeface="Baskerville Old Face"/>
              </a:rPr>
              <a:t>control</a:t>
            </a:r>
            <a:endParaRPr sz="2600">
              <a:latin typeface="Baskerville Old Face"/>
              <a:cs typeface="Baskerville Old Fac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83540" y="3184397"/>
            <a:ext cx="29362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99CC"/>
                </a:solidFill>
                <a:latin typeface="Bradley Hand ITC"/>
                <a:cs typeface="Bradley Hand ITC"/>
              </a:rPr>
              <a:t>Semantic</a:t>
            </a:r>
            <a:r>
              <a:rPr dirty="0" sz="2400" spc="-30">
                <a:solidFill>
                  <a:srgbClr val="FF99CC"/>
                </a:solidFill>
                <a:latin typeface="Bradley Hand ITC"/>
                <a:cs typeface="Bradley Hand ITC"/>
              </a:rPr>
              <a:t> </a:t>
            </a:r>
            <a:r>
              <a:rPr dirty="0" sz="2400">
                <a:solidFill>
                  <a:srgbClr val="FF99CC"/>
                </a:solidFill>
                <a:latin typeface="Bradley Hand ITC"/>
                <a:cs typeface="Bradley Hand ITC"/>
              </a:rPr>
              <a:t>web</a:t>
            </a:r>
            <a:r>
              <a:rPr dirty="0" sz="2400" spc="-10">
                <a:solidFill>
                  <a:srgbClr val="FF99CC"/>
                </a:solidFill>
                <a:latin typeface="Bradley Hand ITC"/>
                <a:cs typeface="Bradley Hand ITC"/>
              </a:rPr>
              <a:t> security</a:t>
            </a:r>
            <a:endParaRPr sz="2400">
              <a:latin typeface="Bradley Hand ITC"/>
              <a:cs typeface="Bradley Hand ITC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16939" y="4435221"/>
            <a:ext cx="17951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5050"/>
                </a:solidFill>
                <a:latin typeface="Script MT Bold"/>
                <a:cs typeface="Script MT Bold"/>
              </a:rPr>
              <a:t>Data</a:t>
            </a:r>
            <a:r>
              <a:rPr dirty="0" sz="2800" spc="-40">
                <a:solidFill>
                  <a:srgbClr val="FF5050"/>
                </a:solidFill>
                <a:latin typeface="Script MT Bold"/>
                <a:cs typeface="Script MT Bold"/>
              </a:rPr>
              <a:t> </a:t>
            </a:r>
            <a:r>
              <a:rPr dirty="0" sz="2800" spc="-10">
                <a:solidFill>
                  <a:srgbClr val="FF5050"/>
                </a:solidFill>
                <a:latin typeface="Script MT Bold"/>
                <a:cs typeface="Script MT Bold"/>
              </a:rPr>
              <a:t>mining</a:t>
            </a:r>
            <a:endParaRPr sz="2800">
              <a:latin typeface="Script MT Bold"/>
              <a:cs typeface="Script MT Bold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364994" y="5076825"/>
            <a:ext cx="25952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9900"/>
                </a:solidFill>
                <a:latin typeface="Script MT Bold"/>
                <a:cs typeface="Script MT Bold"/>
              </a:rPr>
              <a:t>System</a:t>
            </a:r>
            <a:r>
              <a:rPr dirty="0" sz="2800" spc="-125">
                <a:solidFill>
                  <a:srgbClr val="FF9900"/>
                </a:solidFill>
                <a:latin typeface="Script MT Bold"/>
                <a:cs typeface="Script MT Bold"/>
              </a:rPr>
              <a:t> </a:t>
            </a:r>
            <a:r>
              <a:rPr dirty="0" sz="2800" spc="-10">
                <a:solidFill>
                  <a:srgbClr val="FF9900"/>
                </a:solidFill>
                <a:latin typeface="Script MT Bold"/>
                <a:cs typeface="Script MT Bold"/>
              </a:rPr>
              <a:t>monitoring</a:t>
            </a:r>
            <a:endParaRPr sz="2800">
              <a:latin typeface="Script MT Bold"/>
              <a:cs typeface="Script MT Bold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669794" y="2613787"/>
            <a:ext cx="161607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latin typeface="Algerian"/>
                <a:cs typeface="Algerian"/>
              </a:rPr>
              <a:t>DATA </a:t>
            </a:r>
            <a:r>
              <a:rPr dirty="0" sz="2000" spc="-10">
                <a:latin typeface="Algerian"/>
                <a:cs typeface="Algerian"/>
              </a:rPr>
              <a:t>PROVENANCE</a:t>
            </a:r>
            <a:endParaRPr sz="2000">
              <a:latin typeface="Algerian"/>
              <a:cs typeface="Algeri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813175" y="3270326"/>
            <a:ext cx="873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6600FF"/>
                </a:solidFill>
                <a:latin typeface="Tempus Sans ITC"/>
                <a:cs typeface="Tempus Sans ITC"/>
              </a:rPr>
              <a:t>Fraud</a:t>
            </a:r>
            <a:endParaRPr sz="2800">
              <a:latin typeface="Tempus Sans ITC"/>
              <a:cs typeface="Tempus Sans ITC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069644" y="2383662"/>
            <a:ext cx="12509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3366FF"/>
                </a:solidFill>
                <a:latin typeface="Times New Roman"/>
                <a:cs typeface="Times New Roman"/>
              </a:rPr>
              <a:t>Integrity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242809" y="2464434"/>
            <a:ext cx="10591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CF00"/>
                </a:solidFill>
                <a:latin typeface="Arial"/>
                <a:cs typeface="Arial"/>
              </a:rPr>
              <a:t>Threats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3811" rIns="0" bIns="0" rtlCol="0" vert="horz">
            <a:spAutoFit/>
          </a:bodyPr>
          <a:lstStyle/>
          <a:p>
            <a:pPr marL="630555">
              <a:lnSpc>
                <a:spcPct val="100000"/>
              </a:lnSpc>
              <a:spcBef>
                <a:spcPts val="95"/>
              </a:spcBef>
            </a:pPr>
            <a:r>
              <a:rPr dirty="0"/>
              <a:t>Example:</a:t>
            </a:r>
            <a:r>
              <a:rPr dirty="0" spc="-90"/>
              <a:t> </a:t>
            </a:r>
            <a:r>
              <a:rPr dirty="0"/>
              <a:t>Hacking</a:t>
            </a:r>
            <a:r>
              <a:rPr dirty="0" spc="-105"/>
              <a:t> </a:t>
            </a:r>
            <a:r>
              <a:rPr dirty="0"/>
              <a:t>As</a:t>
            </a:r>
            <a:r>
              <a:rPr dirty="0" spc="-85"/>
              <a:t> </a:t>
            </a:r>
            <a:r>
              <a:rPr dirty="0"/>
              <a:t>Social</a:t>
            </a:r>
            <a:r>
              <a:rPr dirty="0" spc="-95"/>
              <a:t> </a:t>
            </a:r>
            <a:r>
              <a:rPr dirty="0" spc="-10"/>
              <a:t>Protest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536441" y="6409493"/>
            <a:ext cx="417195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[Barbara</a:t>
            </a:r>
            <a:r>
              <a:rPr dirty="0" sz="1000" spc="-1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80808"/>
                </a:solidFill>
                <a:latin typeface="Times New Roman"/>
                <a:cs typeface="Times New Roman"/>
              </a:rPr>
              <a:t>Edicott-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Popovsky</a:t>
            </a:r>
            <a:r>
              <a:rPr dirty="0" sz="1000" spc="-3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and</a:t>
            </a:r>
            <a:r>
              <a:rPr dirty="0" sz="1000" spc="-1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Deborah</a:t>
            </a:r>
            <a:r>
              <a:rPr dirty="0" sz="10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Frincke, CSSE592/492,</a:t>
            </a:r>
            <a:r>
              <a:rPr dirty="0" sz="1000" spc="-4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U.</a:t>
            </a:r>
            <a:r>
              <a:rPr dirty="0" sz="10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80808"/>
                </a:solidFill>
                <a:latin typeface="Times New Roman"/>
                <a:cs typeface="Times New Roman"/>
              </a:rPr>
              <a:t>Washington]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13715" y="2055114"/>
            <a:ext cx="5608320" cy="2366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 spc="-10">
                <a:latin typeface="Tahoma"/>
                <a:cs typeface="Tahoma"/>
              </a:rPr>
              <a:t>Hactivism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3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 spc="-20">
                <a:latin typeface="Tahoma"/>
                <a:cs typeface="Tahoma"/>
              </a:rPr>
              <a:t>Electro-</a:t>
            </a:r>
            <a:r>
              <a:rPr dirty="0" sz="2400" spc="-10">
                <a:latin typeface="Tahoma"/>
                <a:cs typeface="Tahoma"/>
              </a:rPr>
              <a:t>Hippies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30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Tahoma"/>
                <a:cs typeface="Tahoma"/>
              </a:rPr>
              <a:t>DDOS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attacks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on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government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agencies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30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Tahoma"/>
                <a:cs typeface="Tahoma"/>
              </a:rPr>
              <a:t>SPAM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attacks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as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“retaliation”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71474" y="914399"/>
            <a:ext cx="6308725" cy="4776470"/>
          </a:xfrm>
          <a:custGeom>
            <a:avLst/>
            <a:gdLst/>
            <a:ahLst/>
            <a:cxnLst/>
            <a:rect l="l" t="t" r="r" b="b"/>
            <a:pathLst>
              <a:path w="6308725" h="4776470">
                <a:moveTo>
                  <a:pt x="6308674" y="4637278"/>
                </a:moveTo>
                <a:lnTo>
                  <a:pt x="6217145" y="4591812"/>
                </a:lnTo>
                <a:lnTo>
                  <a:pt x="6032068" y="4499864"/>
                </a:lnTo>
                <a:lnTo>
                  <a:pt x="6032309" y="4591812"/>
                </a:lnTo>
                <a:lnTo>
                  <a:pt x="6032309" y="4591951"/>
                </a:lnTo>
                <a:lnTo>
                  <a:pt x="184162" y="4608195"/>
                </a:lnTo>
                <a:lnTo>
                  <a:pt x="184162" y="276237"/>
                </a:lnTo>
                <a:lnTo>
                  <a:pt x="276237" y="276237"/>
                </a:lnTo>
                <a:lnTo>
                  <a:pt x="253187" y="230124"/>
                </a:lnTo>
                <a:lnTo>
                  <a:pt x="138125" y="0"/>
                </a:lnTo>
                <a:lnTo>
                  <a:pt x="0" y="276237"/>
                </a:lnTo>
                <a:lnTo>
                  <a:pt x="92087" y="276237"/>
                </a:lnTo>
                <a:lnTo>
                  <a:pt x="92087" y="4724400"/>
                </a:lnTo>
                <a:lnTo>
                  <a:pt x="184162" y="4724400"/>
                </a:lnTo>
                <a:lnTo>
                  <a:pt x="184162" y="4700308"/>
                </a:lnTo>
                <a:lnTo>
                  <a:pt x="6032576" y="4684052"/>
                </a:lnTo>
                <a:lnTo>
                  <a:pt x="6032830" y="4776114"/>
                </a:lnTo>
                <a:lnTo>
                  <a:pt x="6308674" y="4637278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31" y="635253"/>
            <a:ext cx="59118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 b="1">
                <a:solidFill>
                  <a:srgbClr val="000000"/>
                </a:solidFill>
                <a:latin typeface="Arial"/>
                <a:cs typeface="Arial"/>
              </a:rPr>
              <a:t>High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023228" y="3912489"/>
            <a:ext cx="260858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FF0000"/>
                </a:solidFill>
                <a:latin typeface="Arial"/>
                <a:cs typeface="Arial"/>
              </a:rPr>
              <a:t>Technical</a:t>
            </a:r>
            <a:r>
              <a:rPr dirty="0" sz="2000" spc="-10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Arial"/>
                <a:cs typeface="Arial"/>
              </a:rPr>
              <a:t>Knowledge Required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709029" y="1549653"/>
            <a:ext cx="2085339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Sophistication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Arial"/>
                <a:cs typeface="Arial"/>
              </a:rPr>
              <a:t>Hacker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20" b="1">
                <a:latin typeface="Arial"/>
                <a:cs typeface="Arial"/>
              </a:rPr>
              <a:t>Tools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972032" y="838200"/>
            <a:ext cx="6496050" cy="4371340"/>
            <a:chOff x="972032" y="838200"/>
            <a:chExt cx="6496050" cy="4371340"/>
          </a:xfrm>
        </p:grpSpPr>
        <p:sp>
          <p:nvSpPr>
            <p:cNvPr id="7" name="object 7" descr=""/>
            <p:cNvSpPr/>
            <p:nvPr/>
          </p:nvSpPr>
          <p:spPr>
            <a:xfrm>
              <a:off x="972032" y="838200"/>
              <a:ext cx="6496050" cy="4371340"/>
            </a:xfrm>
            <a:custGeom>
              <a:avLst/>
              <a:gdLst/>
              <a:ahLst/>
              <a:cxnLst/>
              <a:rect l="l" t="t" r="r" b="b"/>
              <a:pathLst>
                <a:path w="6496050" h="4371340">
                  <a:moveTo>
                    <a:pt x="221500" y="4167124"/>
                  </a:moveTo>
                  <a:lnTo>
                    <a:pt x="0" y="4315714"/>
                  </a:lnTo>
                  <a:lnTo>
                    <a:pt x="37134" y="4371086"/>
                  </a:lnTo>
                  <a:lnTo>
                    <a:pt x="258635" y="4222496"/>
                  </a:lnTo>
                  <a:lnTo>
                    <a:pt x="221500" y="4167124"/>
                  </a:lnTo>
                  <a:close/>
                </a:path>
                <a:path w="6496050" h="4371340">
                  <a:moveTo>
                    <a:pt x="443001" y="4018661"/>
                  </a:moveTo>
                  <a:lnTo>
                    <a:pt x="387629" y="4055745"/>
                  </a:lnTo>
                  <a:lnTo>
                    <a:pt x="424713" y="4111117"/>
                  </a:lnTo>
                  <a:lnTo>
                    <a:pt x="480085" y="4074032"/>
                  </a:lnTo>
                  <a:lnTo>
                    <a:pt x="443001" y="4018661"/>
                  </a:lnTo>
                  <a:close/>
                </a:path>
                <a:path w="6496050" h="4371340">
                  <a:moveTo>
                    <a:pt x="830605" y="3758692"/>
                  </a:moveTo>
                  <a:lnTo>
                    <a:pt x="609117" y="3907281"/>
                  </a:lnTo>
                  <a:lnTo>
                    <a:pt x="646328" y="3962654"/>
                  </a:lnTo>
                  <a:lnTo>
                    <a:pt x="867816" y="3814064"/>
                  </a:lnTo>
                  <a:lnTo>
                    <a:pt x="830605" y="3758692"/>
                  </a:lnTo>
                  <a:close/>
                </a:path>
                <a:path w="6496050" h="4371340">
                  <a:moveTo>
                    <a:pt x="1052093" y="3610102"/>
                  </a:moveTo>
                  <a:lnTo>
                    <a:pt x="996721" y="3647313"/>
                  </a:lnTo>
                  <a:lnTo>
                    <a:pt x="1033932" y="3702685"/>
                  </a:lnTo>
                  <a:lnTo>
                    <a:pt x="1089304" y="3665474"/>
                  </a:lnTo>
                  <a:lnTo>
                    <a:pt x="1052093" y="3610102"/>
                  </a:lnTo>
                  <a:close/>
                </a:path>
                <a:path w="6496050" h="4371340">
                  <a:moveTo>
                    <a:pt x="1439824" y="3350260"/>
                  </a:moveTo>
                  <a:lnTo>
                    <a:pt x="1218336" y="3498723"/>
                  </a:lnTo>
                  <a:lnTo>
                    <a:pt x="1255420" y="3554095"/>
                  </a:lnTo>
                  <a:lnTo>
                    <a:pt x="1476908" y="3405631"/>
                  </a:lnTo>
                  <a:lnTo>
                    <a:pt x="1439824" y="3350260"/>
                  </a:lnTo>
                  <a:close/>
                </a:path>
                <a:path w="6496050" h="4371340">
                  <a:moveTo>
                    <a:pt x="1661312" y="3201670"/>
                  </a:moveTo>
                  <a:lnTo>
                    <a:pt x="1605940" y="3238754"/>
                  </a:lnTo>
                  <a:lnTo>
                    <a:pt x="1643024" y="3294126"/>
                  </a:lnTo>
                  <a:lnTo>
                    <a:pt x="1698396" y="3257042"/>
                  </a:lnTo>
                  <a:lnTo>
                    <a:pt x="1661312" y="3201670"/>
                  </a:lnTo>
                  <a:close/>
                </a:path>
                <a:path w="6496050" h="4371340">
                  <a:moveTo>
                    <a:pt x="2048916" y="2941701"/>
                  </a:moveTo>
                  <a:lnTo>
                    <a:pt x="1827428" y="3090291"/>
                  </a:lnTo>
                  <a:lnTo>
                    <a:pt x="1864512" y="3145663"/>
                  </a:lnTo>
                  <a:lnTo>
                    <a:pt x="2086127" y="2997073"/>
                  </a:lnTo>
                  <a:lnTo>
                    <a:pt x="2048916" y="2941701"/>
                  </a:lnTo>
                  <a:close/>
                </a:path>
                <a:path w="6496050" h="4371340">
                  <a:moveTo>
                    <a:pt x="2270404" y="2793238"/>
                  </a:moveTo>
                  <a:lnTo>
                    <a:pt x="2215032" y="2830322"/>
                  </a:lnTo>
                  <a:lnTo>
                    <a:pt x="2252243" y="2885694"/>
                  </a:lnTo>
                  <a:lnTo>
                    <a:pt x="2307615" y="2848610"/>
                  </a:lnTo>
                  <a:lnTo>
                    <a:pt x="2270404" y="2793238"/>
                  </a:lnTo>
                  <a:close/>
                </a:path>
                <a:path w="6496050" h="4371340">
                  <a:moveTo>
                    <a:pt x="2658008" y="2533269"/>
                  </a:moveTo>
                  <a:lnTo>
                    <a:pt x="2436520" y="2681732"/>
                  </a:lnTo>
                  <a:lnTo>
                    <a:pt x="2473731" y="2737104"/>
                  </a:lnTo>
                  <a:lnTo>
                    <a:pt x="2695219" y="2588641"/>
                  </a:lnTo>
                  <a:lnTo>
                    <a:pt x="2658008" y="2533269"/>
                  </a:lnTo>
                  <a:close/>
                </a:path>
                <a:path w="6496050" h="4371340">
                  <a:moveTo>
                    <a:pt x="2879623" y="2384679"/>
                  </a:moveTo>
                  <a:lnTo>
                    <a:pt x="2824251" y="2421890"/>
                  </a:lnTo>
                  <a:lnTo>
                    <a:pt x="2861335" y="2477262"/>
                  </a:lnTo>
                  <a:lnTo>
                    <a:pt x="2916707" y="2440051"/>
                  </a:lnTo>
                  <a:lnTo>
                    <a:pt x="2879623" y="2384679"/>
                  </a:lnTo>
                  <a:close/>
                </a:path>
                <a:path w="6496050" h="4371340">
                  <a:moveTo>
                    <a:pt x="3267227" y="2124710"/>
                  </a:moveTo>
                  <a:lnTo>
                    <a:pt x="3045739" y="2273300"/>
                  </a:lnTo>
                  <a:lnTo>
                    <a:pt x="3082823" y="2328672"/>
                  </a:lnTo>
                  <a:lnTo>
                    <a:pt x="3304311" y="2180082"/>
                  </a:lnTo>
                  <a:lnTo>
                    <a:pt x="3267227" y="2124710"/>
                  </a:lnTo>
                  <a:close/>
                </a:path>
                <a:path w="6496050" h="4371340">
                  <a:moveTo>
                    <a:pt x="3488715" y="1976247"/>
                  </a:moveTo>
                  <a:lnTo>
                    <a:pt x="3433343" y="2013330"/>
                  </a:lnTo>
                  <a:lnTo>
                    <a:pt x="3470427" y="2068702"/>
                  </a:lnTo>
                  <a:lnTo>
                    <a:pt x="3525799" y="2031619"/>
                  </a:lnTo>
                  <a:lnTo>
                    <a:pt x="3488715" y="1976247"/>
                  </a:lnTo>
                  <a:close/>
                </a:path>
                <a:path w="6496050" h="4371340">
                  <a:moveTo>
                    <a:pt x="3876319" y="1716277"/>
                  </a:moveTo>
                  <a:lnTo>
                    <a:pt x="3654831" y="1864867"/>
                  </a:lnTo>
                  <a:lnTo>
                    <a:pt x="3692042" y="1920239"/>
                  </a:lnTo>
                  <a:lnTo>
                    <a:pt x="3913530" y="1771650"/>
                  </a:lnTo>
                  <a:lnTo>
                    <a:pt x="3876319" y="1716277"/>
                  </a:lnTo>
                  <a:close/>
                </a:path>
                <a:path w="6496050" h="4371340">
                  <a:moveTo>
                    <a:pt x="4097807" y="1567688"/>
                  </a:moveTo>
                  <a:lnTo>
                    <a:pt x="4042435" y="1604899"/>
                  </a:lnTo>
                  <a:lnTo>
                    <a:pt x="4079646" y="1660271"/>
                  </a:lnTo>
                  <a:lnTo>
                    <a:pt x="4135018" y="1623060"/>
                  </a:lnTo>
                  <a:lnTo>
                    <a:pt x="4097807" y="1567688"/>
                  </a:lnTo>
                  <a:close/>
                </a:path>
                <a:path w="6496050" h="4371340">
                  <a:moveTo>
                    <a:pt x="4485538" y="1307846"/>
                  </a:moveTo>
                  <a:lnTo>
                    <a:pt x="4264050" y="1456309"/>
                  </a:lnTo>
                  <a:lnTo>
                    <a:pt x="4301134" y="1511680"/>
                  </a:lnTo>
                  <a:lnTo>
                    <a:pt x="4522622" y="1363217"/>
                  </a:lnTo>
                  <a:lnTo>
                    <a:pt x="4485538" y="1307846"/>
                  </a:lnTo>
                  <a:close/>
                </a:path>
                <a:path w="6496050" h="4371340">
                  <a:moveTo>
                    <a:pt x="4707026" y="1159255"/>
                  </a:moveTo>
                  <a:lnTo>
                    <a:pt x="4651654" y="1196339"/>
                  </a:lnTo>
                  <a:lnTo>
                    <a:pt x="4688738" y="1251712"/>
                  </a:lnTo>
                  <a:lnTo>
                    <a:pt x="4744110" y="1214627"/>
                  </a:lnTo>
                  <a:lnTo>
                    <a:pt x="4707026" y="1159255"/>
                  </a:lnTo>
                  <a:close/>
                </a:path>
                <a:path w="6496050" h="4371340">
                  <a:moveTo>
                    <a:pt x="5094630" y="899287"/>
                  </a:moveTo>
                  <a:lnTo>
                    <a:pt x="4873142" y="1047876"/>
                  </a:lnTo>
                  <a:lnTo>
                    <a:pt x="4910226" y="1103249"/>
                  </a:lnTo>
                  <a:lnTo>
                    <a:pt x="5131714" y="954659"/>
                  </a:lnTo>
                  <a:lnTo>
                    <a:pt x="5094630" y="899287"/>
                  </a:lnTo>
                  <a:close/>
                </a:path>
                <a:path w="6496050" h="4371340">
                  <a:moveTo>
                    <a:pt x="5316118" y="750824"/>
                  </a:moveTo>
                  <a:lnTo>
                    <a:pt x="5260746" y="787908"/>
                  </a:lnTo>
                  <a:lnTo>
                    <a:pt x="5297957" y="843279"/>
                  </a:lnTo>
                  <a:lnTo>
                    <a:pt x="5353329" y="806196"/>
                  </a:lnTo>
                  <a:lnTo>
                    <a:pt x="5316118" y="750824"/>
                  </a:lnTo>
                  <a:close/>
                </a:path>
                <a:path w="6496050" h="4371340">
                  <a:moveTo>
                    <a:pt x="5703722" y="490854"/>
                  </a:moveTo>
                  <a:lnTo>
                    <a:pt x="5482234" y="639317"/>
                  </a:lnTo>
                  <a:lnTo>
                    <a:pt x="5519445" y="694689"/>
                  </a:lnTo>
                  <a:lnTo>
                    <a:pt x="5740933" y="546226"/>
                  </a:lnTo>
                  <a:lnTo>
                    <a:pt x="5703722" y="490854"/>
                  </a:lnTo>
                  <a:close/>
                </a:path>
                <a:path w="6496050" h="4371340">
                  <a:moveTo>
                    <a:pt x="5925337" y="342264"/>
                  </a:moveTo>
                  <a:lnTo>
                    <a:pt x="5869965" y="379475"/>
                  </a:lnTo>
                  <a:lnTo>
                    <a:pt x="5907049" y="434848"/>
                  </a:lnTo>
                  <a:lnTo>
                    <a:pt x="5962421" y="397637"/>
                  </a:lnTo>
                  <a:lnTo>
                    <a:pt x="5925337" y="342264"/>
                  </a:lnTo>
                  <a:close/>
                </a:path>
                <a:path w="6496050" h="4371340">
                  <a:moveTo>
                    <a:pt x="6310835" y="83708"/>
                  </a:moveTo>
                  <a:lnTo>
                    <a:pt x="6091453" y="230886"/>
                  </a:lnTo>
                  <a:lnTo>
                    <a:pt x="6128537" y="286258"/>
                  </a:lnTo>
                  <a:lnTo>
                    <a:pt x="6347948" y="139061"/>
                  </a:lnTo>
                  <a:lnTo>
                    <a:pt x="6310835" y="83708"/>
                  </a:lnTo>
                  <a:close/>
                </a:path>
                <a:path w="6496050" h="4371340">
                  <a:moveTo>
                    <a:pt x="6448802" y="82296"/>
                  </a:moveTo>
                  <a:lnTo>
                    <a:pt x="6312941" y="82296"/>
                  </a:lnTo>
                  <a:lnTo>
                    <a:pt x="6350025" y="137667"/>
                  </a:lnTo>
                  <a:lnTo>
                    <a:pt x="6347948" y="139061"/>
                  </a:lnTo>
                  <a:lnTo>
                    <a:pt x="6385077" y="194437"/>
                  </a:lnTo>
                  <a:lnTo>
                    <a:pt x="6448802" y="82296"/>
                  </a:lnTo>
                  <a:close/>
                </a:path>
                <a:path w="6496050" h="4371340">
                  <a:moveTo>
                    <a:pt x="6312941" y="82296"/>
                  </a:moveTo>
                  <a:lnTo>
                    <a:pt x="6310835" y="83708"/>
                  </a:lnTo>
                  <a:lnTo>
                    <a:pt x="6347948" y="139061"/>
                  </a:lnTo>
                  <a:lnTo>
                    <a:pt x="6350025" y="137667"/>
                  </a:lnTo>
                  <a:lnTo>
                    <a:pt x="6312941" y="82296"/>
                  </a:lnTo>
                  <a:close/>
                </a:path>
                <a:path w="6496050" h="4371340">
                  <a:moveTo>
                    <a:pt x="6495567" y="0"/>
                  </a:moveTo>
                  <a:lnTo>
                    <a:pt x="6273698" y="28321"/>
                  </a:lnTo>
                  <a:lnTo>
                    <a:pt x="6310835" y="83708"/>
                  </a:lnTo>
                  <a:lnTo>
                    <a:pt x="6312941" y="82296"/>
                  </a:lnTo>
                  <a:lnTo>
                    <a:pt x="6448802" y="82296"/>
                  </a:lnTo>
                  <a:lnTo>
                    <a:pt x="6495567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24000" y="4495800"/>
              <a:ext cx="2667000" cy="695325"/>
            </a:xfrm>
            <a:custGeom>
              <a:avLst/>
              <a:gdLst/>
              <a:ahLst/>
              <a:cxnLst/>
              <a:rect l="l" t="t" r="r" b="b"/>
              <a:pathLst>
                <a:path w="2667000" h="695325">
                  <a:moveTo>
                    <a:pt x="0" y="695325"/>
                  </a:moveTo>
                  <a:lnTo>
                    <a:pt x="2422525" y="695325"/>
                  </a:lnTo>
                  <a:lnTo>
                    <a:pt x="2422525" y="381000"/>
                  </a:lnTo>
                  <a:lnTo>
                    <a:pt x="0" y="381000"/>
                  </a:lnTo>
                  <a:lnTo>
                    <a:pt x="0" y="695325"/>
                  </a:lnTo>
                  <a:close/>
                </a:path>
                <a:path w="2667000" h="695325">
                  <a:moveTo>
                    <a:pt x="609600" y="314325"/>
                  </a:moveTo>
                  <a:lnTo>
                    <a:pt x="2667000" y="314325"/>
                  </a:lnTo>
                  <a:lnTo>
                    <a:pt x="2667000" y="0"/>
                  </a:lnTo>
                  <a:lnTo>
                    <a:pt x="609600" y="0"/>
                  </a:lnTo>
                  <a:lnTo>
                    <a:pt x="609600" y="31432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602994" y="4523613"/>
            <a:ext cx="2016760" cy="620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Password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Cracking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400">
                <a:latin typeface="Times New Roman"/>
                <a:cs typeface="Times New Roman"/>
              </a:rPr>
              <a:t>Password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Guessing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877671" y="848105"/>
            <a:ext cx="5448300" cy="4131945"/>
          </a:xfrm>
          <a:custGeom>
            <a:avLst/>
            <a:gdLst/>
            <a:ahLst/>
            <a:cxnLst/>
            <a:rect l="l" t="t" r="r" b="b"/>
            <a:pathLst>
              <a:path w="5448300" h="4131945">
                <a:moveTo>
                  <a:pt x="5268110" y="4037826"/>
                </a:moveTo>
                <a:lnTo>
                  <a:pt x="5227853" y="4091051"/>
                </a:lnTo>
                <a:lnTo>
                  <a:pt x="5447690" y="4131945"/>
                </a:lnTo>
                <a:lnTo>
                  <a:pt x="5411045" y="4057904"/>
                </a:lnTo>
                <a:lnTo>
                  <a:pt x="5294655" y="4057904"/>
                </a:lnTo>
                <a:lnTo>
                  <a:pt x="5268110" y="4037826"/>
                </a:lnTo>
                <a:close/>
              </a:path>
              <a:path w="5448300" h="4131945">
                <a:moveTo>
                  <a:pt x="5308256" y="3984749"/>
                </a:moveTo>
                <a:lnTo>
                  <a:pt x="5268110" y="4037826"/>
                </a:lnTo>
                <a:lnTo>
                  <a:pt x="5294655" y="4057904"/>
                </a:lnTo>
                <a:lnTo>
                  <a:pt x="5334787" y="4004818"/>
                </a:lnTo>
                <a:lnTo>
                  <a:pt x="5308256" y="3984749"/>
                </a:lnTo>
                <a:close/>
              </a:path>
              <a:path w="5448300" h="4131945">
                <a:moveTo>
                  <a:pt x="5348503" y="3931539"/>
                </a:moveTo>
                <a:lnTo>
                  <a:pt x="5308256" y="3984749"/>
                </a:lnTo>
                <a:lnTo>
                  <a:pt x="5334787" y="4004818"/>
                </a:lnTo>
                <a:lnTo>
                  <a:pt x="5294655" y="4057904"/>
                </a:lnTo>
                <a:lnTo>
                  <a:pt x="5411045" y="4057904"/>
                </a:lnTo>
                <a:lnTo>
                  <a:pt x="5348503" y="3931539"/>
                </a:lnTo>
                <a:close/>
              </a:path>
              <a:path w="5448300" h="4131945">
                <a:moveTo>
                  <a:pt x="40220" y="0"/>
                </a:moveTo>
                <a:lnTo>
                  <a:pt x="0" y="53213"/>
                </a:lnTo>
                <a:lnTo>
                  <a:pt x="5268110" y="4037826"/>
                </a:lnTo>
                <a:lnTo>
                  <a:pt x="5308256" y="3984749"/>
                </a:lnTo>
                <a:lnTo>
                  <a:pt x="402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541014" y="5817819"/>
            <a:ext cx="6127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 b="1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743200" y="4038600"/>
            <a:ext cx="2378075" cy="31432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dirty="0" sz="1400">
                <a:latin typeface="Times New Roman"/>
                <a:cs typeface="Times New Roman"/>
              </a:rPr>
              <a:t>Self-</a:t>
            </a:r>
            <a:r>
              <a:rPr dirty="0" sz="1400" spc="-10">
                <a:latin typeface="Times New Roman"/>
                <a:cs typeface="Times New Roman"/>
              </a:rPr>
              <a:t>Replicating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Code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209800" y="3276600"/>
            <a:ext cx="1143000" cy="31432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320"/>
              </a:spcBef>
            </a:pPr>
            <a:r>
              <a:rPr dirty="0" sz="1400">
                <a:latin typeface="Times New Roman"/>
                <a:cs typeface="Times New Roman"/>
              </a:rPr>
              <a:t>Back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Doors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572000" y="2819400"/>
            <a:ext cx="2438400" cy="31432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dirty="0" sz="1400" spc="-10">
                <a:latin typeface="Times New Roman"/>
                <a:cs typeface="Times New Roman"/>
              </a:rPr>
              <a:t>Hijacking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962400" y="2209800"/>
            <a:ext cx="990600" cy="31432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213995">
              <a:lnSpc>
                <a:spcPct val="100000"/>
              </a:lnSpc>
              <a:spcBef>
                <a:spcPts val="320"/>
              </a:spcBef>
            </a:pPr>
            <a:r>
              <a:rPr dirty="0" sz="1400" spc="-10">
                <a:latin typeface="Times New Roman"/>
                <a:cs typeface="Times New Roman"/>
              </a:rPr>
              <a:t>Sweepers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562600" y="2133600"/>
            <a:ext cx="838200" cy="31432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dirty="0" sz="1400" spc="-10">
                <a:latin typeface="Times New Roman"/>
                <a:cs typeface="Times New Roman"/>
              </a:rPr>
              <a:t>Sniffers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800600" y="1219200"/>
            <a:ext cx="1524000" cy="31432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117475">
              <a:lnSpc>
                <a:spcPct val="100000"/>
              </a:lnSpc>
              <a:spcBef>
                <a:spcPts val="315"/>
              </a:spcBef>
            </a:pPr>
            <a:r>
              <a:rPr dirty="0" sz="1400">
                <a:latin typeface="Times New Roman"/>
                <a:cs typeface="Times New Roman"/>
              </a:rPr>
              <a:t>Stealth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Diagnotics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105400" y="1600200"/>
            <a:ext cx="685800" cy="31432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dirty="0" sz="1400" spc="-20">
                <a:latin typeface="Times New Roman"/>
                <a:cs typeface="Times New Roman"/>
              </a:rPr>
              <a:t>DDOS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4800600" y="762000"/>
            <a:ext cx="2209800" cy="314325"/>
          </a:xfrm>
          <a:custGeom>
            <a:avLst/>
            <a:gdLst/>
            <a:ahLst/>
            <a:cxnLst/>
            <a:rect l="l" t="t" r="r" b="b"/>
            <a:pathLst>
              <a:path w="2209800" h="314325">
                <a:moveTo>
                  <a:pt x="0" y="314325"/>
                </a:moveTo>
                <a:lnTo>
                  <a:pt x="2209800" y="314325"/>
                </a:lnTo>
                <a:lnTo>
                  <a:pt x="2209800" y="0"/>
                </a:lnTo>
                <a:lnTo>
                  <a:pt x="0" y="0"/>
                </a:lnTo>
                <a:lnTo>
                  <a:pt x="0" y="314325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4945507" y="789177"/>
            <a:ext cx="19862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Times New Roman"/>
                <a:cs typeface="Times New Roman"/>
              </a:rPr>
              <a:t>Packet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Forging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&amp;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Spoofing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536441" y="6409493"/>
            <a:ext cx="4171950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[Barbara</a:t>
            </a:r>
            <a:r>
              <a:rPr dirty="0" sz="1000" spc="-1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80808"/>
                </a:solidFill>
                <a:latin typeface="Times New Roman"/>
                <a:cs typeface="Times New Roman"/>
              </a:rPr>
              <a:t>Edicott-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Popovsky</a:t>
            </a:r>
            <a:r>
              <a:rPr dirty="0" sz="1000" spc="-3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and</a:t>
            </a:r>
            <a:r>
              <a:rPr dirty="0" sz="1000" spc="-1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Deborah</a:t>
            </a:r>
            <a:r>
              <a:rPr dirty="0" sz="10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Frincke, CSSE592/492,</a:t>
            </a:r>
            <a:r>
              <a:rPr dirty="0" sz="1000" spc="-4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U.</a:t>
            </a:r>
            <a:r>
              <a:rPr dirty="0" sz="10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80808"/>
                </a:solidFill>
                <a:latin typeface="Times New Roman"/>
                <a:cs typeface="Times New Roman"/>
              </a:rPr>
              <a:t>Washington]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30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7471409" y="331724"/>
            <a:ext cx="962660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New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Internet Attacks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3811" rIns="0" bIns="0" rtlCol="0" vert="horz">
            <a:spAutoFit/>
          </a:bodyPr>
          <a:lstStyle/>
          <a:p>
            <a:pPr marL="1675764">
              <a:lnSpc>
                <a:spcPct val="100000"/>
              </a:lnSpc>
              <a:spcBef>
                <a:spcPts val="95"/>
              </a:spcBef>
            </a:pPr>
            <a:r>
              <a:rPr dirty="0"/>
              <a:t>6.</a:t>
            </a:r>
            <a:r>
              <a:rPr dirty="0" spc="-65"/>
              <a:t> </a:t>
            </a:r>
            <a:r>
              <a:rPr dirty="0"/>
              <a:t>Reacting</a:t>
            </a:r>
            <a:r>
              <a:rPr dirty="0" spc="-55"/>
              <a:t> </a:t>
            </a:r>
            <a:r>
              <a:rPr dirty="0"/>
              <a:t>to</a:t>
            </a:r>
            <a:r>
              <a:rPr dirty="0" spc="-65"/>
              <a:t> </a:t>
            </a:r>
            <a:r>
              <a:rPr dirty="0"/>
              <a:t>an</a:t>
            </a:r>
            <a:r>
              <a:rPr dirty="0" spc="-50"/>
              <a:t> </a:t>
            </a:r>
            <a:r>
              <a:rPr dirty="0" spc="-10"/>
              <a:t>Exploit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32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383540" y="1899869"/>
            <a:ext cx="6743065" cy="3846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3903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Exploit</a:t>
            </a:r>
            <a:r>
              <a:rPr dirty="0" sz="2400" spc="-7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=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successful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attack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67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Tahoma"/>
                <a:cs typeface="Tahoma"/>
              </a:rPr>
              <a:t>Report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vendor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first?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5"/>
              </a:spcBef>
              <a:buClr>
                <a:srgbClr val="3333CC"/>
              </a:buClr>
              <a:buFont typeface="Wingdings"/>
              <a:buChar char=""/>
            </a:pP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Tahoma"/>
                <a:cs typeface="Tahoma"/>
              </a:rPr>
              <a:t>Report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it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public?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5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What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will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be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public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relations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effects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if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you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do/do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not?</a:t>
            </a:r>
            <a:endParaRPr sz="2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035"/>
              </a:spcBef>
              <a:buClr>
                <a:srgbClr val="FF0000"/>
              </a:buClr>
              <a:buFont typeface="Wingdings"/>
              <a:buChar char=""/>
            </a:pP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Tahoma"/>
                <a:cs typeface="Tahoma"/>
              </a:rPr>
              <a:t>Include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source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code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/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not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include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source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code?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60"/>
              </a:spcBef>
              <a:buClr>
                <a:srgbClr val="3333CC"/>
              </a:buClr>
              <a:buFont typeface="Wingdings"/>
              <a:buChar char=""/>
            </a:pP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 spc="-20">
                <a:latin typeface="Tahoma"/>
                <a:cs typeface="Tahoma"/>
              </a:rPr>
              <a:t>Etc.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7666" y="372821"/>
            <a:ext cx="7574915" cy="185483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2540">
              <a:lnSpc>
                <a:spcPct val="100000"/>
              </a:lnSpc>
              <a:spcBef>
                <a:spcPts val="95"/>
              </a:spcBef>
              <a:tabLst>
                <a:tab pos="3152140" algn="l"/>
              </a:tabLst>
            </a:pPr>
            <a:r>
              <a:rPr dirty="0" spc="-80"/>
              <a:t>“To</a:t>
            </a:r>
            <a:r>
              <a:rPr dirty="0" spc="-165"/>
              <a:t> </a:t>
            </a:r>
            <a:r>
              <a:rPr dirty="0"/>
              <a:t>Report</a:t>
            </a:r>
            <a:r>
              <a:rPr dirty="0" spc="-165"/>
              <a:t> </a:t>
            </a:r>
            <a:r>
              <a:rPr dirty="0" spc="-25"/>
              <a:t>or</a:t>
            </a:r>
            <a:r>
              <a:rPr dirty="0"/>
              <a:t>	Not</a:t>
            </a:r>
            <a:r>
              <a:rPr dirty="0" spc="-105"/>
              <a:t> </a:t>
            </a:r>
            <a:r>
              <a:rPr dirty="0" spc="-160"/>
              <a:t>To</a:t>
            </a:r>
            <a:r>
              <a:rPr dirty="0" spc="-110"/>
              <a:t> </a:t>
            </a:r>
            <a:r>
              <a:rPr dirty="0" spc="-10"/>
              <a:t>Report:” </a:t>
            </a:r>
            <a:r>
              <a:rPr dirty="0" spc="-40"/>
              <a:t>Tension</a:t>
            </a:r>
            <a:r>
              <a:rPr dirty="0" spc="-140"/>
              <a:t> </a:t>
            </a:r>
            <a:r>
              <a:rPr dirty="0"/>
              <a:t>between</a:t>
            </a:r>
            <a:r>
              <a:rPr dirty="0" spc="-145"/>
              <a:t> </a:t>
            </a:r>
            <a:r>
              <a:rPr dirty="0"/>
              <a:t>Personal</a:t>
            </a:r>
            <a:r>
              <a:rPr dirty="0" spc="-140"/>
              <a:t> </a:t>
            </a:r>
            <a:r>
              <a:rPr dirty="0" spc="-10"/>
              <a:t>Privacy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Public</a:t>
            </a:r>
            <a:r>
              <a:rPr dirty="0" spc="-15"/>
              <a:t> </a:t>
            </a:r>
            <a:r>
              <a:rPr dirty="0" spc="-10"/>
              <a:t>Responsibility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32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183944" y="2624454"/>
            <a:ext cx="7174865" cy="320421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 marR="415290">
              <a:lnSpc>
                <a:spcPct val="91200"/>
              </a:lnSpc>
              <a:spcBef>
                <a:spcPts val="350"/>
              </a:spcBef>
            </a:pPr>
            <a:r>
              <a:rPr dirty="0" sz="2400">
                <a:latin typeface="Tahoma"/>
                <a:cs typeface="Tahoma"/>
              </a:rPr>
              <a:t>An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info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tech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company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will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typically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lose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between </a:t>
            </a:r>
            <a:r>
              <a:rPr dirty="0" sz="2400">
                <a:latin typeface="Tahoma"/>
                <a:cs typeface="Tahoma"/>
              </a:rPr>
              <a:t>ten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one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hundred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times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more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money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from </a:t>
            </a:r>
            <a:r>
              <a:rPr dirty="0" sz="2400">
                <a:latin typeface="Tahoma"/>
                <a:cs typeface="Tahoma"/>
              </a:rPr>
              <a:t>shaken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consumer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confidence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than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hack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attack </a:t>
            </a:r>
            <a:r>
              <a:rPr dirty="0" sz="2400">
                <a:latin typeface="Tahoma"/>
                <a:cs typeface="Tahoma"/>
              </a:rPr>
              <a:t>itself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represents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if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they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decide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prosecute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the </a:t>
            </a:r>
            <a:r>
              <a:rPr dirty="0" sz="2400" spc="-10">
                <a:latin typeface="Tahoma"/>
                <a:cs typeface="Tahoma"/>
              </a:rPr>
              <a:t>case.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340"/>
              </a:spcBef>
            </a:pPr>
            <a:endParaRPr sz="2400">
              <a:latin typeface="Tahoma"/>
              <a:cs typeface="Tahoma"/>
            </a:endParaRPr>
          </a:p>
          <a:p>
            <a:pPr marL="888365" marR="5080">
              <a:lnSpc>
                <a:spcPct val="89100"/>
              </a:lnSpc>
            </a:pPr>
            <a:r>
              <a:rPr dirty="0" sz="2000">
                <a:latin typeface="Tahoma"/>
                <a:cs typeface="Tahoma"/>
              </a:rPr>
              <a:t>Mike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Rasch,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VP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Global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Security,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testimony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before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the </a:t>
            </a:r>
            <a:r>
              <a:rPr dirty="0" sz="2000">
                <a:latin typeface="Tahoma"/>
                <a:cs typeface="Tahoma"/>
              </a:rPr>
              <a:t>Senate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Appropriations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Subcommittee,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February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2000 </a:t>
            </a:r>
            <a:r>
              <a:rPr dirty="0" sz="2000">
                <a:latin typeface="Tahoma"/>
                <a:cs typeface="Tahoma"/>
              </a:rPr>
              <a:t>reported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Register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and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online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testimony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transcript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36441" y="6395720"/>
            <a:ext cx="41719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[Barbara</a:t>
            </a:r>
            <a:r>
              <a:rPr dirty="0" sz="1000" spc="-1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80808"/>
                </a:solidFill>
                <a:latin typeface="Times New Roman"/>
                <a:cs typeface="Times New Roman"/>
              </a:rPr>
              <a:t>Edicott-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Popovsky</a:t>
            </a:r>
            <a:r>
              <a:rPr dirty="0" sz="1000" spc="-3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and</a:t>
            </a:r>
            <a:r>
              <a:rPr dirty="0" sz="1000" spc="-1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Deborah</a:t>
            </a:r>
            <a:r>
              <a:rPr dirty="0" sz="10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Frincke, CSSE592/492,</a:t>
            </a:r>
            <a:r>
              <a:rPr dirty="0" sz="1000" spc="-4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U.</a:t>
            </a:r>
            <a:r>
              <a:rPr dirty="0" sz="10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80808"/>
                </a:solidFill>
                <a:latin typeface="Times New Roman"/>
                <a:cs typeface="Times New Roman"/>
              </a:rPr>
              <a:t>Washington]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4103" rIns="0" bIns="0" rtlCol="0" vert="horz">
            <a:spAutoFit/>
          </a:bodyPr>
          <a:lstStyle/>
          <a:p>
            <a:pPr marL="1299845">
              <a:lnSpc>
                <a:spcPct val="100000"/>
              </a:lnSpc>
              <a:spcBef>
                <a:spcPts val="95"/>
              </a:spcBef>
            </a:pPr>
            <a:r>
              <a:rPr dirty="0"/>
              <a:t>Further</a:t>
            </a:r>
            <a:r>
              <a:rPr dirty="0" spc="-130"/>
              <a:t> </a:t>
            </a:r>
            <a:r>
              <a:rPr dirty="0"/>
              <a:t>Reluctance</a:t>
            </a:r>
            <a:r>
              <a:rPr dirty="0" spc="-130"/>
              <a:t> </a:t>
            </a:r>
            <a:r>
              <a:rPr dirty="0"/>
              <a:t>to</a:t>
            </a:r>
            <a:r>
              <a:rPr dirty="0" spc="-114"/>
              <a:t> </a:t>
            </a:r>
            <a:r>
              <a:rPr dirty="0" spc="-10"/>
              <a:t>Report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34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993444" y="1843481"/>
            <a:ext cx="7842250" cy="402526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54965" marR="155575" indent="-342900">
              <a:lnSpc>
                <a:spcPct val="90000"/>
              </a:lnSpc>
              <a:spcBef>
                <a:spcPts val="39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Tahoma"/>
                <a:cs typeface="Tahoma"/>
              </a:rPr>
              <a:t>One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common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fear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is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that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crucial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piece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equipment, </a:t>
            </a:r>
            <a:r>
              <a:rPr dirty="0" sz="2400">
                <a:latin typeface="Tahoma"/>
                <a:cs typeface="Tahoma"/>
              </a:rPr>
              <a:t>like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main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 spc="-40">
                <a:latin typeface="Tahoma"/>
                <a:cs typeface="Tahoma"/>
              </a:rPr>
              <a:t>server,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say,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might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be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impounded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for </a:t>
            </a:r>
            <a:r>
              <a:rPr dirty="0" sz="2400">
                <a:latin typeface="Tahoma"/>
                <a:cs typeface="Tahoma"/>
              </a:rPr>
              <a:t>evidence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by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-35">
                <a:latin typeface="Tahoma"/>
                <a:cs typeface="Tahoma"/>
              </a:rPr>
              <a:t>over-</a:t>
            </a:r>
            <a:r>
              <a:rPr dirty="0" sz="2400">
                <a:latin typeface="Tahoma"/>
                <a:cs typeface="Tahoma"/>
              </a:rPr>
              <a:t>zealous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investigators,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thereby </a:t>
            </a:r>
            <a:r>
              <a:rPr dirty="0" sz="2400">
                <a:latin typeface="Tahoma"/>
                <a:cs typeface="Tahoma"/>
              </a:rPr>
              <a:t>shutting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company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down.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45"/>
              </a:spcBef>
              <a:buClr>
                <a:srgbClr val="3333CC"/>
              </a:buClr>
              <a:buFont typeface="Wingdings"/>
              <a:buChar char=""/>
            </a:pPr>
            <a:endParaRPr sz="2400">
              <a:latin typeface="Tahoma"/>
              <a:cs typeface="Tahoma"/>
            </a:endParaRPr>
          </a:p>
          <a:p>
            <a:pPr marL="354965" marR="257810" indent="-342900">
              <a:lnSpc>
                <a:spcPts val="259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Tahoma"/>
                <a:cs typeface="Tahoma"/>
              </a:rPr>
              <a:t>Estimate: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fewer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than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one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ten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serious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intrusions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are </a:t>
            </a:r>
            <a:r>
              <a:rPr dirty="0" sz="2400">
                <a:latin typeface="Tahoma"/>
                <a:cs typeface="Tahoma"/>
              </a:rPr>
              <a:t>ever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reported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authorities.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415"/>
              </a:spcBef>
            </a:pPr>
            <a:endParaRPr sz="2400">
              <a:latin typeface="Tahoma"/>
              <a:cs typeface="Tahoma"/>
            </a:endParaRPr>
          </a:p>
          <a:p>
            <a:pPr algn="r" marR="6985">
              <a:lnSpc>
                <a:spcPts val="2280"/>
              </a:lnSpc>
            </a:pPr>
            <a:r>
              <a:rPr dirty="0" sz="2000">
                <a:latin typeface="Tahoma"/>
                <a:cs typeface="Tahoma"/>
              </a:rPr>
              <a:t>Mike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Rasch,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VP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Global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Security,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testimony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before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Senate</a:t>
            </a:r>
            <a:endParaRPr sz="2000">
              <a:latin typeface="Tahoma"/>
              <a:cs typeface="Tahoma"/>
            </a:endParaRPr>
          </a:p>
          <a:p>
            <a:pPr algn="r" marR="5715">
              <a:lnSpc>
                <a:spcPts val="2280"/>
              </a:lnSpc>
            </a:pPr>
            <a:r>
              <a:rPr dirty="0" sz="2000">
                <a:latin typeface="Tahoma"/>
                <a:cs typeface="Tahoma"/>
              </a:rPr>
              <a:t>Appropriations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Subcommittee,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February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2000</a:t>
            </a:r>
            <a:endParaRPr sz="20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730"/>
              </a:spcBef>
            </a:pPr>
            <a:r>
              <a:rPr dirty="0" sz="2000">
                <a:latin typeface="Tahoma"/>
                <a:cs typeface="Tahoma"/>
              </a:rPr>
              <a:t>reported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Register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and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online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testimony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transcript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79114" y="6395720"/>
            <a:ext cx="412940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Barbara</a:t>
            </a:r>
            <a:r>
              <a:rPr dirty="0" sz="10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80808"/>
                </a:solidFill>
                <a:latin typeface="Times New Roman"/>
                <a:cs typeface="Times New Roman"/>
              </a:rPr>
              <a:t>Edicott-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Popovsky</a:t>
            </a:r>
            <a:r>
              <a:rPr dirty="0" sz="10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and</a:t>
            </a:r>
            <a:r>
              <a:rPr dirty="0" sz="1000" spc="-1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Deborah</a:t>
            </a:r>
            <a:r>
              <a:rPr dirty="0" sz="10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Frincke, CSSE592/492,</a:t>
            </a:r>
            <a:r>
              <a:rPr dirty="0" sz="1000" spc="-4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U.</a:t>
            </a:r>
            <a:r>
              <a:rPr dirty="0" sz="10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80808"/>
                </a:solidFill>
                <a:latin typeface="Times New Roman"/>
                <a:cs typeface="Times New Roman"/>
              </a:rPr>
              <a:t>Washington]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1476" y="336549"/>
            <a:ext cx="5476875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440055">
              <a:lnSpc>
                <a:spcPct val="100000"/>
              </a:lnSpc>
              <a:spcBef>
                <a:spcPts val="95"/>
              </a:spcBef>
            </a:pPr>
            <a:r>
              <a:rPr dirty="0"/>
              <a:t>Computer</a:t>
            </a:r>
            <a:r>
              <a:rPr dirty="0" spc="-204"/>
              <a:t> </a:t>
            </a:r>
            <a:r>
              <a:rPr dirty="0" spc="-10"/>
              <a:t>Forensics </a:t>
            </a:r>
            <a:r>
              <a:rPr dirty="0"/>
              <a:t>Against</a:t>
            </a:r>
            <a:r>
              <a:rPr dirty="0" spc="-160"/>
              <a:t> </a:t>
            </a:r>
            <a:r>
              <a:rPr dirty="0"/>
              <a:t>Computer</a:t>
            </a:r>
            <a:r>
              <a:rPr dirty="0" spc="-185"/>
              <a:t> </a:t>
            </a:r>
            <a:r>
              <a:rPr dirty="0" spc="-10"/>
              <a:t>Crime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34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734364" y="1690877"/>
            <a:ext cx="4339590" cy="222059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dirty="0" sz="2400" spc="-10">
                <a:latin typeface="Tahoma"/>
                <a:cs typeface="Tahoma"/>
              </a:rPr>
              <a:t>Technology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Tahoma"/>
                <a:cs typeface="Tahoma"/>
              </a:rPr>
              <a:t>Law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Enforcement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Tahoma"/>
                <a:cs typeface="Tahoma"/>
              </a:rPr>
              <a:t>Individual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Societal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Rights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dirty="0" sz="2400" spc="-10">
                <a:latin typeface="Tahoma"/>
                <a:cs typeface="Tahoma"/>
              </a:rPr>
              <a:t>Judiciary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dirty="0" sz="2400" spc="-50">
                <a:latin typeface="Tahoma"/>
                <a:cs typeface="Tahoma"/>
              </a:rPr>
              <a:t>…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5249"/>
            <a:ext cx="50393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7.</a:t>
            </a:r>
            <a:r>
              <a:rPr dirty="0" spc="-170"/>
              <a:t> </a:t>
            </a:r>
            <a:r>
              <a:rPr dirty="0"/>
              <a:t>Methods</a:t>
            </a:r>
            <a:r>
              <a:rPr dirty="0" spc="-160"/>
              <a:t> </a:t>
            </a:r>
            <a:r>
              <a:rPr dirty="0"/>
              <a:t>of</a:t>
            </a:r>
            <a:r>
              <a:rPr dirty="0" spc="-160"/>
              <a:t> </a:t>
            </a:r>
            <a:r>
              <a:rPr dirty="0" spc="-10"/>
              <a:t>Defense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34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383540" y="827658"/>
            <a:ext cx="6786880" cy="237109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dirty="0" sz="3200">
                <a:latin typeface="Tahoma"/>
                <a:cs typeface="Tahoma"/>
              </a:rPr>
              <a:t>Five</a:t>
            </a:r>
            <a:r>
              <a:rPr dirty="0" sz="3200" spc="-5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basic</a:t>
            </a:r>
            <a:r>
              <a:rPr dirty="0" sz="3200" spc="-6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approaches</a:t>
            </a:r>
            <a:r>
              <a:rPr dirty="0" sz="3200" spc="-9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to</a:t>
            </a:r>
            <a:r>
              <a:rPr dirty="0" sz="3200" spc="-6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defense</a:t>
            </a:r>
            <a:r>
              <a:rPr dirty="0" sz="3200" spc="-75">
                <a:latin typeface="Tahoma"/>
                <a:cs typeface="Tahoma"/>
              </a:rPr>
              <a:t> </a:t>
            </a:r>
            <a:r>
              <a:rPr dirty="0" sz="3200" spc="-25">
                <a:latin typeface="Tahoma"/>
                <a:cs typeface="Tahoma"/>
              </a:rPr>
              <a:t>of </a:t>
            </a:r>
            <a:r>
              <a:rPr dirty="0" sz="3200">
                <a:latin typeface="Tahoma"/>
                <a:cs typeface="Tahoma"/>
              </a:rPr>
              <a:t>computing</a:t>
            </a:r>
            <a:r>
              <a:rPr dirty="0" sz="3200" spc="-40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systems</a:t>
            </a:r>
            <a:endParaRPr sz="3200">
              <a:latin typeface="Tahoma"/>
              <a:cs typeface="Tahoma"/>
            </a:endParaRPr>
          </a:p>
          <a:p>
            <a:pPr lvl="1" marL="756285" indent="-286385">
              <a:lnSpc>
                <a:spcPts val="3310"/>
              </a:lnSpc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</a:tabLst>
            </a:pPr>
            <a:r>
              <a:rPr dirty="0" sz="2800">
                <a:solidFill>
                  <a:srgbClr val="0000FF"/>
                </a:solidFill>
                <a:latin typeface="Tahoma"/>
                <a:cs typeface="Tahoma"/>
              </a:rPr>
              <a:t>Prevent</a:t>
            </a:r>
            <a:r>
              <a:rPr dirty="0" sz="2800" spc="-12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attack</a:t>
            </a:r>
            <a:endParaRPr sz="2800">
              <a:latin typeface="Tahoma"/>
              <a:cs typeface="Tahoma"/>
            </a:endParaRPr>
          </a:p>
          <a:p>
            <a:pPr lvl="2" marL="1155065" indent="-227965">
              <a:lnSpc>
                <a:spcPct val="100000"/>
              </a:lnSpc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dirty="0" sz="2800">
                <a:latin typeface="Tahoma"/>
                <a:cs typeface="Tahoma"/>
              </a:rPr>
              <a:t>Block</a:t>
            </a:r>
            <a:r>
              <a:rPr dirty="0" sz="2800" spc="-7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attack</a:t>
            </a:r>
            <a:r>
              <a:rPr dirty="0" sz="2800" spc="-3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/</a:t>
            </a:r>
            <a:r>
              <a:rPr dirty="0" sz="2800" spc="-6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Close</a:t>
            </a:r>
            <a:r>
              <a:rPr dirty="0" sz="2800" spc="-8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vulnerability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</a:tabLst>
            </a:pPr>
            <a:r>
              <a:rPr dirty="0" sz="2800">
                <a:solidFill>
                  <a:srgbClr val="0000FF"/>
                </a:solidFill>
                <a:latin typeface="Tahoma"/>
                <a:cs typeface="Tahoma"/>
              </a:rPr>
              <a:t>Deter</a:t>
            </a:r>
            <a:r>
              <a:rPr dirty="0" sz="2800" spc="-6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attack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98194" y="3173044"/>
            <a:ext cx="32727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240665" algn="l"/>
              </a:tabLst>
            </a:pPr>
            <a:r>
              <a:rPr dirty="0" sz="2800">
                <a:latin typeface="Tahoma"/>
                <a:cs typeface="Tahoma"/>
              </a:rPr>
              <a:t>Make</a:t>
            </a:r>
            <a:r>
              <a:rPr dirty="0" sz="2800" spc="-9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attack</a:t>
            </a:r>
            <a:r>
              <a:rPr dirty="0" sz="2800" spc="-9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harder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883022" y="3223336"/>
            <a:ext cx="38417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959595"/>
                </a:solidFill>
                <a:latin typeface="Tahoma"/>
                <a:cs typeface="Tahoma"/>
              </a:rPr>
              <a:t>(can’t</a:t>
            </a:r>
            <a:r>
              <a:rPr dirty="0" sz="2400" spc="-3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959595"/>
                </a:solidFill>
                <a:latin typeface="Tahoma"/>
                <a:cs typeface="Tahoma"/>
              </a:rPr>
              <a:t>make</a:t>
            </a:r>
            <a:r>
              <a:rPr dirty="0" sz="2400" spc="-3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959595"/>
                </a:solidFill>
                <a:latin typeface="Tahoma"/>
                <a:cs typeface="Tahoma"/>
              </a:rPr>
              <a:t>it</a:t>
            </a:r>
            <a:r>
              <a:rPr dirty="0" sz="2400" spc="-3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959595"/>
                </a:solidFill>
                <a:latin typeface="Tahoma"/>
                <a:cs typeface="Tahoma"/>
              </a:rPr>
              <a:t>impossible</a:t>
            </a:r>
            <a:r>
              <a:rPr dirty="0" sz="2400" spc="-3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400" spc="-25">
                <a:solidFill>
                  <a:srgbClr val="959595"/>
                </a:solidFill>
                <a:latin typeface="Wingdings"/>
                <a:cs typeface="Wingdings"/>
              </a:rPr>
              <a:t></a:t>
            </a:r>
            <a:r>
              <a:rPr dirty="0" sz="2400" spc="-25">
                <a:solidFill>
                  <a:srgbClr val="959595"/>
                </a:solidFill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40739" y="3737609"/>
            <a:ext cx="7877175" cy="2817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299085" algn="l"/>
              </a:tabLst>
            </a:pPr>
            <a:r>
              <a:rPr dirty="0" sz="2800">
                <a:solidFill>
                  <a:srgbClr val="0000FF"/>
                </a:solidFill>
                <a:latin typeface="Tahoma"/>
                <a:cs typeface="Tahoma"/>
              </a:rPr>
              <a:t>Deflect</a:t>
            </a:r>
            <a:r>
              <a:rPr dirty="0" sz="2800" spc="-10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attack</a:t>
            </a:r>
            <a:endParaRPr sz="2800">
              <a:latin typeface="Tahoma"/>
              <a:cs typeface="Tahoma"/>
            </a:endParaRPr>
          </a:p>
          <a:p>
            <a:pPr lvl="1" marL="698500" marR="5080" indent="-228600">
              <a:lnSpc>
                <a:spcPts val="3020"/>
              </a:lnSpc>
              <a:spcBef>
                <a:spcPts val="38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698500" algn="l"/>
              </a:tabLst>
            </a:pPr>
            <a:r>
              <a:rPr dirty="0" sz="2800">
                <a:latin typeface="Tahoma"/>
                <a:cs typeface="Tahoma"/>
              </a:rPr>
              <a:t>Make</a:t>
            </a:r>
            <a:r>
              <a:rPr dirty="0" sz="2800" spc="-9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another</a:t>
            </a:r>
            <a:r>
              <a:rPr dirty="0" sz="2800" spc="-10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target</a:t>
            </a:r>
            <a:r>
              <a:rPr dirty="0" sz="2800" spc="-7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more</a:t>
            </a:r>
            <a:r>
              <a:rPr dirty="0" sz="2800" spc="-11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attractive</a:t>
            </a:r>
            <a:r>
              <a:rPr dirty="0" sz="2800" spc="-8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than</a:t>
            </a:r>
            <a:r>
              <a:rPr dirty="0" sz="2800" spc="-110">
                <a:latin typeface="Tahoma"/>
                <a:cs typeface="Tahoma"/>
              </a:rPr>
              <a:t> </a:t>
            </a:r>
            <a:r>
              <a:rPr dirty="0" sz="2800" spc="-20">
                <a:latin typeface="Tahoma"/>
                <a:cs typeface="Tahoma"/>
              </a:rPr>
              <a:t>this </a:t>
            </a:r>
            <a:r>
              <a:rPr dirty="0" sz="2800" spc="-10">
                <a:latin typeface="Tahoma"/>
                <a:cs typeface="Tahoma"/>
              </a:rPr>
              <a:t>target</a:t>
            </a:r>
            <a:endParaRPr sz="28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104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299085" algn="l"/>
              </a:tabLst>
            </a:pPr>
            <a:r>
              <a:rPr dirty="0" sz="2800">
                <a:solidFill>
                  <a:srgbClr val="0000FF"/>
                </a:solidFill>
                <a:latin typeface="Tahoma"/>
                <a:cs typeface="Tahoma"/>
              </a:rPr>
              <a:t>Detect</a:t>
            </a:r>
            <a:r>
              <a:rPr dirty="0" sz="2800" spc="-6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attack</a:t>
            </a:r>
            <a:endParaRPr sz="2800">
              <a:latin typeface="Tahoma"/>
              <a:cs typeface="Tahoma"/>
            </a:endParaRPr>
          </a:p>
          <a:p>
            <a:pPr lvl="1" marL="697865" indent="-227965">
              <a:lnSpc>
                <a:spcPct val="100000"/>
              </a:lnSpc>
              <a:buClr>
                <a:srgbClr val="3333CC"/>
              </a:buClr>
              <a:buSzPct val="50000"/>
              <a:buFont typeface="Wingdings"/>
              <a:buChar char=""/>
              <a:tabLst>
                <a:tab pos="697865" algn="l"/>
              </a:tabLst>
            </a:pPr>
            <a:r>
              <a:rPr dirty="0" sz="2800">
                <a:latin typeface="Tahoma"/>
                <a:cs typeface="Tahoma"/>
              </a:rPr>
              <a:t>During</a:t>
            </a:r>
            <a:r>
              <a:rPr dirty="0" sz="2800" spc="-5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or</a:t>
            </a:r>
            <a:r>
              <a:rPr dirty="0" sz="2800" spc="-4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after</a:t>
            </a:r>
            <a:endParaRPr sz="28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299085" algn="l"/>
              </a:tabLst>
            </a:pPr>
            <a:r>
              <a:rPr dirty="0" sz="2800">
                <a:solidFill>
                  <a:srgbClr val="0000FF"/>
                </a:solidFill>
                <a:latin typeface="Tahoma"/>
                <a:cs typeface="Tahoma"/>
              </a:rPr>
              <a:t>Recover</a:t>
            </a:r>
            <a:r>
              <a:rPr dirty="0" sz="2800" spc="-13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from</a:t>
            </a:r>
            <a:r>
              <a:rPr dirty="0" sz="2800" spc="-13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attack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4652" rIns="0" bIns="0" rtlCol="0" vert="horz">
            <a:spAutoFit/>
          </a:bodyPr>
          <a:lstStyle/>
          <a:p>
            <a:pPr marL="3285490">
              <a:lnSpc>
                <a:spcPct val="100000"/>
              </a:lnSpc>
              <a:spcBef>
                <a:spcPts val="95"/>
              </a:spcBef>
            </a:pPr>
            <a:r>
              <a:rPr dirty="0"/>
              <a:t>A)</a:t>
            </a:r>
            <a:r>
              <a:rPr dirty="0" spc="-40"/>
              <a:t> </a:t>
            </a:r>
            <a:r>
              <a:rPr dirty="0" spc="-10"/>
              <a:t>Controls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34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59740" y="1088817"/>
            <a:ext cx="3700779" cy="485521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latin typeface="Tahoma"/>
                <a:cs typeface="Tahoma"/>
              </a:rPr>
              <a:t>Castle</a:t>
            </a:r>
            <a:r>
              <a:rPr dirty="0" sz="2800" spc="-5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in</a:t>
            </a:r>
            <a:r>
              <a:rPr dirty="0" sz="2800" spc="-8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Middle</a:t>
            </a:r>
            <a:r>
              <a:rPr dirty="0" sz="2800" spc="-65">
                <a:latin typeface="Tahoma"/>
                <a:cs typeface="Tahoma"/>
              </a:rPr>
              <a:t> </a:t>
            </a:r>
            <a:r>
              <a:rPr dirty="0" sz="2800" spc="-20">
                <a:latin typeface="Tahoma"/>
                <a:cs typeface="Tahoma"/>
              </a:rPr>
              <a:t>Ages</a:t>
            </a:r>
            <a:endParaRPr sz="2800">
              <a:latin typeface="Tahoma"/>
              <a:cs typeface="Tahoma"/>
            </a:endParaRPr>
          </a:p>
          <a:p>
            <a:pPr lvl="1" marL="756285" marR="112395" indent="-28702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latin typeface="Tahoma"/>
                <a:cs typeface="Tahoma"/>
              </a:rPr>
              <a:t>Location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with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Tahoma"/>
                <a:cs typeface="Tahoma"/>
              </a:rPr>
              <a:t>natural obstacles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latin typeface="Tahoma"/>
                <a:cs typeface="Tahoma"/>
              </a:rPr>
              <a:t>Surrounding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0000FF"/>
                </a:solidFill>
                <a:latin typeface="Tahoma"/>
                <a:cs typeface="Tahoma"/>
              </a:rPr>
              <a:t>moat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 spc="-10">
                <a:solidFill>
                  <a:srgbClr val="0000FF"/>
                </a:solidFill>
                <a:latin typeface="Tahoma"/>
                <a:cs typeface="Tahoma"/>
              </a:rPr>
              <a:t>Drawbridge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latin typeface="Tahoma"/>
                <a:cs typeface="Tahoma"/>
              </a:rPr>
              <a:t>Heavy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0000FF"/>
                </a:solidFill>
                <a:latin typeface="Tahoma"/>
                <a:cs typeface="Tahoma"/>
              </a:rPr>
              <a:t>walls</a:t>
            </a:r>
            <a:endParaRPr sz="2400">
              <a:latin typeface="Tahoma"/>
              <a:cs typeface="Tahoma"/>
            </a:endParaRPr>
          </a:p>
          <a:p>
            <a:pPr lvl="2" marL="1155065" indent="-2279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dirty="0" sz="2400">
                <a:latin typeface="Tahoma"/>
                <a:cs typeface="Tahoma"/>
              </a:rPr>
              <a:t>Arrow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slits</a:t>
            </a:r>
            <a:endParaRPr sz="2400">
              <a:latin typeface="Tahoma"/>
              <a:cs typeface="Tahoma"/>
            </a:endParaRPr>
          </a:p>
          <a:p>
            <a:pPr lvl="2" marL="1155065" indent="-227965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dirty="0" sz="2400" spc="-10">
                <a:latin typeface="Tahoma"/>
                <a:cs typeface="Tahoma"/>
              </a:rPr>
              <a:t>Crenellations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latin typeface="Tahoma"/>
                <a:cs typeface="Tahoma"/>
              </a:rPr>
              <a:t>Strong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0000FF"/>
                </a:solidFill>
                <a:latin typeface="Tahoma"/>
                <a:cs typeface="Tahoma"/>
              </a:rPr>
              <a:t>gate</a:t>
            </a:r>
            <a:endParaRPr sz="2400">
              <a:latin typeface="Tahoma"/>
              <a:cs typeface="Tahoma"/>
            </a:endParaRPr>
          </a:p>
          <a:p>
            <a:pPr lvl="2" marL="1155065" indent="-2279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dirty="0" sz="2400" spc="-10">
                <a:latin typeface="Tahoma"/>
                <a:cs typeface="Tahoma"/>
              </a:rPr>
              <a:t>Tower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latin typeface="Tahoma"/>
                <a:cs typeface="Tahoma"/>
              </a:rPr>
              <a:t>Guards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/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passwords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27575" y="1088817"/>
            <a:ext cx="3921125" cy="279590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 sz="2800">
                <a:latin typeface="Tahoma"/>
                <a:cs typeface="Tahoma"/>
              </a:rPr>
              <a:t>Computers</a:t>
            </a:r>
            <a:r>
              <a:rPr dirty="0" sz="2800" spc="-125">
                <a:latin typeface="Tahoma"/>
                <a:cs typeface="Tahoma"/>
              </a:rPr>
              <a:t> </a:t>
            </a:r>
            <a:r>
              <a:rPr dirty="0" sz="2800" spc="-20">
                <a:latin typeface="Tahoma"/>
                <a:cs typeface="Tahoma"/>
              </a:rPr>
              <a:t>Today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 spc="-10">
                <a:latin typeface="Tahoma"/>
                <a:cs typeface="Tahoma"/>
              </a:rPr>
              <a:t>Encryption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latin typeface="Tahoma"/>
                <a:cs typeface="Tahoma"/>
              </a:rPr>
              <a:t>Software</a:t>
            </a:r>
            <a:r>
              <a:rPr dirty="0" sz="2400" spc="-10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controls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latin typeface="Tahoma"/>
                <a:cs typeface="Tahoma"/>
              </a:rPr>
              <a:t>Hardware</a:t>
            </a:r>
            <a:r>
              <a:rPr dirty="0" sz="2400" spc="-15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controls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latin typeface="Tahoma"/>
                <a:cs typeface="Tahoma"/>
              </a:rPr>
              <a:t>Policies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procedures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107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latin typeface="Tahoma"/>
                <a:cs typeface="Tahoma"/>
              </a:rPr>
              <a:t>Physical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controls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9740" y="230015"/>
            <a:ext cx="8034655" cy="62630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Medieval</a:t>
            </a:r>
            <a:r>
              <a:rPr dirty="0" sz="2400" spc="-16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Tahoma"/>
                <a:cs typeface="Tahoma"/>
              </a:rPr>
              <a:t>castles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location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(steep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hill,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island,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etc.)</a:t>
            </a:r>
            <a:endParaRPr sz="20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moat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/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drawbridge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/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walls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/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gate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/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guards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/passwords</a:t>
            </a:r>
            <a:endParaRPr sz="20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another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wall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/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gate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/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guards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/passwords</a:t>
            </a:r>
            <a:endParaRPr sz="20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yet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another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wall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/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gate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/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guards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/passwords</a:t>
            </a:r>
            <a:endParaRPr sz="20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tower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/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ladders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up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87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Tahoma"/>
                <a:cs typeface="Tahoma"/>
              </a:rPr>
              <a:t>Multiple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controls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computing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systems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can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include: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system</a:t>
            </a:r>
            <a:r>
              <a:rPr dirty="0" sz="2400" spc="-5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perimeter</a:t>
            </a:r>
            <a:r>
              <a:rPr dirty="0" sz="2400" spc="-5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–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defines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„inside/outside”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preemption</a:t>
            </a:r>
            <a:r>
              <a:rPr dirty="0" sz="2400" spc="-8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–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attacker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scared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away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deterrence</a:t>
            </a:r>
            <a:r>
              <a:rPr dirty="0" sz="2400" spc="-5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–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attacker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could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not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overcome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defenses</a:t>
            </a:r>
            <a:endParaRPr sz="2400">
              <a:latin typeface="Tahoma"/>
              <a:cs typeface="Tahoma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faux</a:t>
            </a:r>
            <a:r>
              <a:rPr dirty="0" sz="2400" spc="-6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environment</a:t>
            </a:r>
            <a:r>
              <a:rPr dirty="0" sz="2400" spc="-6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959595"/>
                </a:solidFill>
                <a:latin typeface="Tahoma"/>
                <a:cs typeface="Tahoma"/>
              </a:rPr>
              <a:t>(e.g.</a:t>
            </a:r>
            <a:r>
              <a:rPr dirty="0" sz="2400" spc="-6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honeypot</a:t>
            </a:r>
            <a:r>
              <a:rPr dirty="0" sz="2400">
                <a:solidFill>
                  <a:srgbClr val="959595"/>
                </a:solidFill>
                <a:latin typeface="Tahoma"/>
                <a:cs typeface="Tahoma"/>
              </a:rPr>
              <a:t>,</a:t>
            </a:r>
            <a:r>
              <a:rPr dirty="0" sz="2400" spc="-8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sandbox</a:t>
            </a:r>
            <a:r>
              <a:rPr dirty="0" sz="2400">
                <a:solidFill>
                  <a:srgbClr val="959595"/>
                </a:solidFill>
                <a:latin typeface="Tahoma"/>
                <a:cs typeface="Tahoma"/>
              </a:rPr>
              <a:t>)</a:t>
            </a:r>
            <a:r>
              <a:rPr dirty="0" sz="2400" spc="-5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–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attack </a:t>
            </a:r>
            <a:r>
              <a:rPr dirty="0" sz="2400">
                <a:latin typeface="Tahoma"/>
                <a:cs typeface="Tahoma"/>
              </a:rPr>
              <a:t>deflected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towards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worthless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target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C0C2D2"/>
                </a:solidFill>
                <a:latin typeface="Tahoma"/>
                <a:cs typeface="Tahoma"/>
              </a:rPr>
              <a:t>(but</a:t>
            </a:r>
            <a:r>
              <a:rPr dirty="0" sz="2400" spc="-70">
                <a:solidFill>
                  <a:srgbClr val="C0C2D2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C0C2D2"/>
                </a:solidFill>
                <a:latin typeface="Tahoma"/>
                <a:cs typeface="Tahoma"/>
              </a:rPr>
              <a:t>the</a:t>
            </a:r>
            <a:r>
              <a:rPr dirty="0" sz="2400" spc="-60">
                <a:solidFill>
                  <a:srgbClr val="C0C2D2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C0C2D2"/>
                </a:solidFill>
                <a:latin typeface="Tahoma"/>
                <a:cs typeface="Tahoma"/>
              </a:rPr>
              <a:t>attacker </a:t>
            </a:r>
            <a:r>
              <a:rPr dirty="0" sz="2400">
                <a:solidFill>
                  <a:srgbClr val="C0C2D2"/>
                </a:solidFill>
                <a:latin typeface="Tahoma"/>
                <a:cs typeface="Tahoma"/>
              </a:rPr>
              <a:t>doesn’t</a:t>
            </a:r>
            <a:r>
              <a:rPr dirty="0" sz="2400" spc="-20">
                <a:solidFill>
                  <a:srgbClr val="C0C2D2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C0C2D2"/>
                </a:solidFill>
                <a:latin typeface="Tahoma"/>
                <a:cs typeface="Tahoma"/>
              </a:rPr>
              <a:t>know</a:t>
            </a:r>
            <a:r>
              <a:rPr dirty="0" sz="2400" spc="-30">
                <a:solidFill>
                  <a:srgbClr val="C0C2D2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C0C2D2"/>
                </a:solidFill>
                <a:latin typeface="Tahoma"/>
                <a:cs typeface="Tahoma"/>
              </a:rPr>
              <a:t>about</a:t>
            </a:r>
            <a:r>
              <a:rPr dirty="0" sz="2400" spc="-30">
                <a:solidFill>
                  <a:srgbClr val="C0C2D2"/>
                </a:solidFill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C0C2D2"/>
                </a:solidFill>
                <a:latin typeface="Tahoma"/>
                <a:cs typeface="Tahoma"/>
              </a:rPr>
              <a:t>it!)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solidFill>
                  <a:srgbClr val="3333CC"/>
                </a:solidFill>
                <a:latin typeface="Wingdings"/>
                <a:cs typeface="Wingdings"/>
              </a:rPr>
              <a:t></a:t>
            </a:r>
            <a:r>
              <a:rPr dirty="0" sz="2400" spc="-254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ahoma"/>
                <a:cs typeface="Tahoma"/>
              </a:rPr>
              <a:t>Note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layered</a:t>
            </a:r>
            <a:r>
              <a:rPr dirty="0" sz="2400" spc="-6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defense</a:t>
            </a:r>
            <a:r>
              <a:rPr dirty="0" sz="2400" spc="-5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 spc="-50">
                <a:latin typeface="Tahoma"/>
                <a:cs typeface="Tahoma"/>
              </a:rPr>
              <a:t>/</a:t>
            </a:r>
            <a:endParaRPr sz="2400">
              <a:latin typeface="Tahoma"/>
              <a:cs typeface="Tahoma"/>
            </a:endParaRPr>
          </a:p>
          <a:p>
            <a:pPr marL="121221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multilevel</a:t>
            </a:r>
            <a:r>
              <a:rPr dirty="0" sz="2400" spc="-5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defense</a:t>
            </a:r>
            <a:r>
              <a:rPr dirty="0" sz="2400" spc="-5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/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defense</a:t>
            </a:r>
            <a:r>
              <a:rPr dirty="0" sz="2400" spc="-6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in</a:t>
            </a:r>
            <a:r>
              <a:rPr dirty="0" sz="2400" spc="-4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depth</a:t>
            </a:r>
            <a:r>
              <a:rPr dirty="0" sz="2400" spc="-5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777777"/>
                </a:solidFill>
                <a:latin typeface="Tahoma"/>
                <a:cs typeface="Tahoma"/>
              </a:rPr>
              <a:t>(ideal!)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34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4103" rIns="0" bIns="0" rtlCol="0" vert="horz">
            <a:spAutoFit/>
          </a:bodyPr>
          <a:lstStyle/>
          <a:p>
            <a:pPr marL="1718945">
              <a:lnSpc>
                <a:spcPct val="100000"/>
              </a:lnSpc>
              <a:spcBef>
                <a:spcPts val="95"/>
              </a:spcBef>
            </a:pPr>
            <a:r>
              <a:rPr dirty="0"/>
              <a:t>A.1)</a:t>
            </a:r>
            <a:r>
              <a:rPr dirty="0" spc="-80"/>
              <a:t> </a:t>
            </a:r>
            <a:r>
              <a:rPr dirty="0"/>
              <a:t>Controls:</a:t>
            </a:r>
            <a:r>
              <a:rPr dirty="0" spc="-95"/>
              <a:t> </a:t>
            </a:r>
            <a:r>
              <a:rPr dirty="0" spc="-10"/>
              <a:t>Encryption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34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1522603"/>
            <a:ext cx="7692390" cy="4674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Tahoma"/>
                <a:cs typeface="Tahoma"/>
              </a:rPr>
              <a:t>Primary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controls!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84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Cleartext</a:t>
            </a:r>
            <a:r>
              <a:rPr dirty="0" sz="2400" spc="-6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scambled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into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ciphertext</a:t>
            </a:r>
            <a:r>
              <a:rPr dirty="0" sz="2400" spc="-6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(enciphered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text)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83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Tahoma"/>
                <a:cs typeface="Tahoma"/>
              </a:rPr>
              <a:t>Protects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CIA: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101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latin typeface="Tahoma"/>
                <a:cs typeface="Tahoma"/>
              </a:rPr>
              <a:t>confidentiality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–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by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„masking”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data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994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latin typeface="Tahoma"/>
                <a:cs typeface="Tahoma"/>
              </a:rPr>
              <a:t>integrity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–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by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preventing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data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updates</a:t>
            </a:r>
            <a:endParaRPr sz="2400">
              <a:latin typeface="Tahoma"/>
              <a:cs typeface="Tahoma"/>
            </a:endParaRPr>
          </a:p>
          <a:p>
            <a:pPr lvl="2" marL="1155065" indent="-227965">
              <a:lnSpc>
                <a:spcPct val="100000"/>
              </a:lnSpc>
              <a:spcBef>
                <a:spcPts val="100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dirty="0" sz="2400">
                <a:latin typeface="Tahoma"/>
                <a:cs typeface="Tahoma"/>
              </a:rPr>
              <a:t>e.g.,</a:t>
            </a:r>
            <a:r>
              <a:rPr dirty="0" sz="2400" spc="-1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checksums</a:t>
            </a:r>
            <a:r>
              <a:rPr dirty="0" sz="2400" spc="-14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included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100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 spc="-10">
                <a:latin typeface="Tahoma"/>
                <a:cs typeface="Tahoma"/>
              </a:rPr>
              <a:t>availability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–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by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using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encryption-</a:t>
            </a:r>
            <a:r>
              <a:rPr dirty="0" sz="2400">
                <a:latin typeface="Tahoma"/>
                <a:cs typeface="Tahoma"/>
              </a:rPr>
              <a:t>based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protocols</a:t>
            </a:r>
            <a:endParaRPr sz="2400">
              <a:latin typeface="Tahoma"/>
              <a:cs typeface="Tahoma"/>
            </a:endParaRPr>
          </a:p>
          <a:p>
            <a:pPr lvl="2" marL="1155065" indent="-227965">
              <a:lnSpc>
                <a:spcPct val="100000"/>
              </a:lnSpc>
              <a:spcBef>
                <a:spcPts val="100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dirty="0" sz="2400">
                <a:latin typeface="Tahoma"/>
                <a:cs typeface="Tahoma"/>
              </a:rPr>
              <a:t>e.g.,</a:t>
            </a:r>
            <a:r>
              <a:rPr dirty="0" sz="2400" spc="-1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protocols</a:t>
            </a:r>
            <a:r>
              <a:rPr dirty="0" sz="2400" spc="-1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ensure</a:t>
            </a:r>
            <a:r>
              <a:rPr dirty="0" sz="2400" spc="-10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availablity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10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resources</a:t>
            </a:r>
            <a:r>
              <a:rPr dirty="0" sz="2400" spc="-100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for</a:t>
            </a:r>
            <a:endParaRPr sz="2400">
              <a:latin typeface="Tahoma"/>
              <a:cs typeface="Tahoma"/>
            </a:endParaRPr>
          </a:p>
          <a:p>
            <a:pPr marL="1155700">
              <a:lnSpc>
                <a:spcPct val="100000"/>
              </a:lnSpc>
            </a:pPr>
            <a:r>
              <a:rPr dirty="0" sz="2400">
                <a:latin typeface="Tahoma"/>
                <a:cs typeface="Tahoma"/>
              </a:rPr>
              <a:t>different</a:t>
            </a:r>
            <a:r>
              <a:rPr dirty="0" sz="2400" spc="-9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users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3095" rIns="0" bIns="0" rtlCol="0" vert="horz">
            <a:spAutoFit/>
          </a:bodyPr>
          <a:lstStyle/>
          <a:p>
            <a:pPr marL="1094105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0000CC"/>
                </a:solidFill>
              </a:rPr>
              <a:t>1.</a:t>
            </a:r>
            <a:r>
              <a:rPr dirty="0" sz="3600" spc="-85">
                <a:solidFill>
                  <a:srgbClr val="0000CC"/>
                </a:solidFill>
              </a:rPr>
              <a:t> </a:t>
            </a:r>
            <a:r>
              <a:rPr dirty="0" sz="3600">
                <a:solidFill>
                  <a:srgbClr val="0000CC"/>
                </a:solidFill>
              </a:rPr>
              <a:t>Examples</a:t>
            </a:r>
            <a:r>
              <a:rPr dirty="0" sz="3600" spc="-40">
                <a:solidFill>
                  <a:srgbClr val="0000CC"/>
                </a:solidFill>
              </a:rPr>
              <a:t> </a:t>
            </a:r>
            <a:r>
              <a:rPr dirty="0" sz="3600">
                <a:solidFill>
                  <a:srgbClr val="0000CC"/>
                </a:solidFill>
              </a:rPr>
              <a:t>–</a:t>
            </a:r>
            <a:r>
              <a:rPr dirty="0" sz="3600" spc="-80">
                <a:solidFill>
                  <a:srgbClr val="0000CC"/>
                </a:solidFill>
              </a:rPr>
              <a:t> </a:t>
            </a:r>
            <a:r>
              <a:rPr dirty="0" sz="3600">
                <a:solidFill>
                  <a:srgbClr val="0000CC"/>
                </a:solidFill>
              </a:rPr>
              <a:t>Security</a:t>
            </a:r>
            <a:r>
              <a:rPr dirty="0" sz="3600" spc="-75">
                <a:solidFill>
                  <a:srgbClr val="0000CC"/>
                </a:solidFill>
              </a:rPr>
              <a:t> </a:t>
            </a:r>
            <a:r>
              <a:rPr dirty="0" sz="3600">
                <a:solidFill>
                  <a:srgbClr val="0000CC"/>
                </a:solidFill>
              </a:rPr>
              <a:t>in</a:t>
            </a:r>
            <a:r>
              <a:rPr dirty="0" sz="3600" spc="-70">
                <a:solidFill>
                  <a:srgbClr val="0000CC"/>
                </a:solidFill>
              </a:rPr>
              <a:t> </a:t>
            </a:r>
            <a:r>
              <a:rPr dirty="0" sz="3600" spc="-10">
                <a:solidFill>
                  <a:srgbClr val="0000CC"/>
                </a:solidFill>
              </a:rPr>
              <a:t>Practice</a:t>
            </a:r>
            <a:endParaRPr sz="36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840739" y="1378208"/>
            <a:ext cx="7905115" cy="521271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3787775">
              <a:lnSpc>
                <a:spcPct val="100000"/>
              </a:lnSpc>
              <a:spcBef>
                <a:spcPts val="245"/>
              </a:spcBef>
            </a:pP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Barbara</a:t>
            </a:r>
            <a:r>
              <a:rPr dirty="0" sz="10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80808"/>
                </a:solidFill>
                <a:latin typeface="Times New Roman"/>
                <a:cs typeface="Times New Roman"/>
              </a:rPr>
              <a:t>Edicott-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Popovsky</a:t>
            </a:r>
            <a:r>
              <a:rPr dirty="0" sz="10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and</a:t>
            </a:r>
            <a:r>
              <a:rPr dirty="0" sz="1000" spc="-1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Deborah</a:t>
            </a:r>
            <a:r>
              <a:rPr dirty="0" sz="10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Frincke, CSSE592/492,</a:t>
            </a:r>
            <a:r>
              <a:rPr dirty="0" sz="1000" spc="-4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U.</a:t>
            </a:r>
            <a:r>
              <a:rPr dirty="0" sz="10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80808"/>
                </a:solidFill>
                <a:latin typeface="Times New Roman"/>
                <a:cs typeface="Times New Roman"/>
              </a:rPr>
              <a:t>Washington]</a:t>
            </a:r>
            <a:endParaRPr sz="1000">
              <a:latin typeface="Times New Roman"/>
              <a:cs typeface="Times New Roman"/>
            </a:endParaRPr>
          </a:p>
          <a:p>
            <a:pPr algn="ctr" marR="299085">
              <a:lnSpc>
                <a:spcPct val="100000"/>
              </a:lnSpc>
              <a:spcBef>
                <a:spcPts val="545"/>
              </a:spcBef>
            </a:pPr>
            <a:r>
              <a:rPr dirty="0" sz="3600">
                <a:latin typeface="Times New Roman"/>
                <a:cs typeface="Times New Roman"/>
              </a:rPr>
              <a:t>From</a:t>
            </a:r>
            <a:r>
              <a:rPr dirty="0" sz="3600" spc="-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CSI/FBI</a:t>
            </a:r>
            <a:r>
              <a:rPr dirty="0" sz="3600" spc="-1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Report</a:t>
            </a:r>
            <a:r>
              <a:rPr dirty="0" sz="3600" spc="-15">
                <a:latin typeface="Times New Roman"/>
                <a:cs typeface="Times New Roman"/>
              </a:rPr>
              <a:t> </a:t>
            </a:r>
            <a:r>
              <a:rPr dirty="0" sz="3600" spc="-20">
                <a:latin typeface="Times New Roman"/>
                <a:cs typeface="Times New Roman"/>
              </a:rPr>
              <a:t>2002</a:t>
            </a:r>
            <a:endParaRPr sz="3600">
              <a:latin typeface="Times New Roman"/>
              <a:cs typeface="Times New Roman"/>
            </a:endParaRPr>
          </a:p>
          <a:p>
            <a:pPr marL="156210" indent="-143510">
              <a:lnSpc>
                <a:spcPct val="100000"/>
              </a:lnSpc>
              <a:spcBef>
                <a:spcPts val="1989"/>
              </a:spcBef>
              <a:buClr>
                <a:srgbClr val="FF3300"/>
              </a:buClr>
              <a:buFont typeface="Wingdings"/>
              <a:buChar char=""/>
              <a:tabLst>
                <a:tab pos="156210" algn="l"/>
              </a:tabLst>
            </a:pP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90%</a:t>
            </a:r>
            <a:r>
              <a:rPr dirty="0" sz="1600" spc="-5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detected</a:t>
            </a:r>
            <a:r>
              <a:rPr dirty="0" sz="16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computer</a:t>
            </a:r>
            <a:r>
              <a:rPr dirty="0" sz="1600" spc="-1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security</a:t>
            </a:r>
            <a:r>
              <a:rPr dirty="0" sz="1600" spc="-3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breaches</a:t>
            </a:r>
            <a:r>
              <a:rPr dirty="0" sz="1600" spc="-1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within</a:t>
            </a:r>
            <a:r>
              <a:rPr dirty="0" sz="1600" spc="-3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the</a:t>
            </a:r>
            <a:r>
              <a:rPr dirty="0" sz="1600" spc="-5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last</a:t>
            </a:r>
            <a:r>
              <a:rPr dirty="0" sz="1600" spc="-3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080808"/>
                </a:solidFill>
                <a:latin typeface="Times New Roman"/>
                <a:cs typeface="Times New Roman"/>
              </a:rPr>
              <a:t>year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FF3300"/>
              </a:buClr>
              <a:buFont typeface="Wingdings"/>
              <a:buChar char=""/>
            </a:pPr>
            <a:endParaRPr sz="1600">
              <a:latin typeface="Times New Roman"/>
              <a:cs typeface="Times New Roman"/>
            </a:endParaRPr>
          </a:p>
          <a:p>
            <a:pPr marL="156210" indent="-14351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56210" algn="l"/>
              </a:tabLst>
            </a:pP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80%</a:t>
            </a:r>
            <a:r>
              <a:rPr dirty="0" sz="1600" spc="-6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acknowledged</a:t>
            </a:r>
            <a:r>
              <a:rPr dirty="0" sz="1600" spc="-4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financial</a:t>
            </a:r>
            <a:r>
              <a:rPr dirty="0" sz="1600" spc="-4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80808"/>
                </a:solidFill>
                <a:latin typeface="Times New Roman"/>
                <a:cs typeface="Times New Roman"/>
              </a:rPr>
              <a:t>losses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FF3300"/>
              </a:buClr>
              <a:buFont typeface="Wingdings"/>
              <a:buChar char=""/>
            </a:pPr>
            <a:endParaRPr sz="1600">
              <a:latin typeface="Times New Roman"/>
              <a:cs typeface="Times New Roman"/>
            </a:endParaRPr>
          </a:p>
          <a:p>
            <a:pPr marL="12700" marR="2618105" indent="14351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56210" algn="l"/>
              </a:tabLst>
            </a:pP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44%</a:t>
            </a:r>
            <a:r>
              <a:rPr dirty="0" sz="1600" spc="-4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were</a:t>
            </a:r>
            <a:r>
              <a:rPr dirty="0" sz="16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willing</a:t>
            </a:r>
            <a:r>
              <a:rPr dirty="0" sz="1600" spc="-1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and/or</a:t>
            </a:r>
            <a:r>
              <a:rPr dirty="0" sz="1600" spc="-4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able</a:t>
            </a:r>
            <a:r>
              <a:rPr dirty="0" sz="1600" spc="-3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to</a:t>
            </a:r>
            <a:r>
              <a:rPr dirty="0" sz="1600" spc="-4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quantify</a:t>
            </a:r>
            <a:r>
              <a:rPr dirty="0" sz="16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their</a:t>
            </a:r>
            <a:r>
              <a:rPr dirty="0" sz="16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financial</a:t>
            </a:r>
            <a:r>
              <a:rPr dirty="0" sz="16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80808"/>
                </a:solidFill>
                <a:latin typeface="Times New Roman"/>
                <a:cs typeface="Times New Roman"/>
              </a:rPr>
              <a:t>losses.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These</a:t>
            </a:r>
            <a:r>
              <a:rPr dirty="0" sz="1600" spc="-3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223</a:t>
            </a:r>
            <a:r>
              <a:rPr dirty="0" sz="1600" spc="-4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respondents</a:t>
            </a:r>
            <a:r>
              <a:rPr dirty="0" sz="16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reported</a:t>
            </a:r>
            <a:r>
              <a:rPr dirty="0" sz="1600" spc="-1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$455M</a:t>
            </a:r>
            <a:r>
              <a:rPr dirty="0" sz="1600" spc="-3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in</a:t>
            </a:r>
            <a:r>
              <a:rPr dirty="0" sz="16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financial</a:t>
            </a:r>
            <a:r>
              <a:rPr dirty="0" sz="1600" spc="-1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80808"/>
                </a:solidFill>
                <a:latin typeface="Times New Roman"/>
                <a:cs typeface="Times New Roman"/>
              </a:rPr>
              <a:t>losses.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FF3300"/>
              </a:buClr>
              <a:buFont typeface="Wingdings"/>
              <a:buChar char=""/>
            </a:pPr>
            <a:endParaRPr sz="1600">
              <a:latin typeface="Times New Roman"/>
              <a:cs typeface="Times New Roman"/>
            </a:endParaRPr>
          </a:p>
          <a:p>
            <a:pPr marL="12700" marR="645795" indent="140335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53035" algn="l"/>
              </a:tabLst>
            </a:pP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The</a:t>
            </a:r>
            <a:r>
              <a:rPr dirty="0" sz="1600" spc="-5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most</a:t>
            </a:r>
            <a:r>
              <a:rPr dirty="0" sz="16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serious</a:t>
            </a:r>
            <a:r>
              <a:rPr dirty="0" sz="1600" spc="-3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financial</a:t>
            </a:r>
            <a:r>
              <a:rPr dirty="0" sz="1600" spc="-3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losses</a:t>
            </a:r>
            <a:r>
              <a:rPr dirty="0" sz="1600" spc="-4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occurred</a:t>
            </a:r>
            <a:r>
              <a:rPr dirty="0" sz="1600" spc="-3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through</a:t>
            </a:r>
            <a:r>
              <a:rPr dirty="0" sz="1600" spc="-5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theft</a:t>
            </a:r>
            <a:r>
              <a:rPr dirty="0" sz="1600" spc="-4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of</a:t>
            </a:r>
            <a:r>
              <a:rPr dirty="0" sz="1600" spc="-4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proprietary</a:t>
            </a:r>
            <a:r>
              <a:rPr dirty="0" sz="16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information </a:t>
            </a:r>
            <a:r>
              <a:rPr dirty="0" sz="1600" spc="-25">
                <a:solidFill>
                  <a:srgbClr val="080808"/>
                </a:solidFill>
                <a:latin typeface="Times New Roman"/>
                <a:cs typeface="Times New Roman"/>
              </a:rPr>
              <a:t>and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financial</a:t>
            </a:r>
            <a:r>
              <a:rPr dirty="0" sz="1600" spc="-3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80808"/>
                </a:solidFill>
                <a:latin typeface="Times New Roman"/>
                <a:cs typeface="Times New Roman"/>
              </a:rPr>
              <a:t>fraud:</a:t>
            </a:r>
            <a:endParaRPr sz="1600">
              <a:latin typeface="Times New Roman"/>
              <a:cs typeface="Times New Roman"/>
            </a:endParaRPr>
          </a:p>
          <a:p>
            <a:pPr marL="2299335">
              <a:lnSpc>
                <a:spcPct val="100000"/>
              </a:lnSpc>
            </a:pP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26</a:t>
            </a:r>
            <a:r>
              <a:rPr dirty="0" sz="1600" spc="-6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respondents:</a:t>
            </a:r>
            <a:r>
              <a:rPr dirty="0" sz="1600" spc="-5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80808"/>
                </a:solidFill>
                <a:latin typeface="Times New Roman"/>
                <a:cs typeface="Times New Roman"/>
              </a:rPr>
              <a:t>$170M</a:t>
            </a:r>
            <a:endParaRPr sz="1600">
              <a:latin typeface="Times New Roman"/>
              <a:cs typeface="Times New Roman"/>
            </a:endParaRPr>
          </a:p>
          <a:p>
            <a:pPr marL="2299335">
              <a:lnSpc>
                <a:spcPct val="100000"/>
              </a:lnSpc>
            </a:pP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25</a:t>
            </a:r>
            <a:r>
              <a:rPr dirty="0" sz="1600" spc="-6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respondents:</a:t>
            </a:r>
            <a:r>
              <a:rPr dirty="0" sz="1600" spc="-5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80808"/>
                </a:solidFill>
                <a:latin typeface="Times New Roman"/>
                <a:cs typeface="Times New Roman"/>
              </a:rPr>
              <a:t>$115M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391160" indent="-7620">
              <a:lnSpc>
                <a:spcPct val="100000"/>
              </a:lnSpc>
              <a:buClr>
                <a:srgbClr val="FF3300"/>
              </a:buClr>
              <a:buSzPct val="93750"/>
              <a:buFont typeface="Wingdings"/>
              <a:buChar char=""/>
              <a:tabLst>
                <a:tab pos="105410" algn="l"/>
              </a:tabLst>
            </a:pP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	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For</a:t>
            </a:r>
            <a:r>
              <a:rPr dirty="0" sz="1600" spc="-3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the</a:t>
            </a:r>
            <a:r>
              <a:rPr dirty="0" sz="1600" spc="-3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fifth</a:t>
            </a:r>
            <a:r>
              <a:rPr dirty="0" sz="16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year</a:t>
            </a:r>
            <a:r>
              <a:rPr dirty="0" sz="1600" spc="-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in</a:t>
            </a:r>
            <a:r>
              <a:rPr dirty="0" sz="1600" spc="-3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a</a:t>
            </a:r>
            <a:r>
              <a:rPr dirty="0" sz="1600" spc="-3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80808"/>
                </a:solidFill>
                <a:latin typeface="Times New Roman"/>
                <a:cs typeface="Times New Roman"/>
              </a:rPr>
              <a:t>row,</a:t>
            </a:r>
            <a:r>
              <a:rPr dirty="0" sz="1600" spc="-3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more</a:t>
            </a:r>
            <a:r>
              <a:rPr dirty="0" sz="1600" spc="1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respondents</a:t>
            </a:r>
            <a:r>
              <a:rPr dirty="0" sz="1600" spc="-3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(74%)</a:t>
            </a:r>
            <a:r>
              <a:rPr dirty="0" sz="16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cited</a:t>
            </a:r>
            <a:r>
              <a:rPr dirty="0" sz="1600" spc="-1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their</a:t>
            </a:r>
            <a:r>
              <a:rPr dirty="0" sz="16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Internet</a:t>
            </a:r>
            <a:r>
              <a:rPr dirty="0" sz="1600" spc="-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connection</a:t>
            </a:r>
            <a:r>
              <a:rPr dirty="0" sz="16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as</a:t>
            </a:r>
            <a:r>
              <a:rPr dirty="0" sz="16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 spc="-50">
                <a:solidFill>
                  <a:srgbClr val="080808"/>
                </a:solidFill>
                <a:latin typeface="Times New Roman"/>
                <a:cs typeface="Times New Roman"/>
              </a:rPr>
              <a:t>a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frequent</a:t>
            </a:r>
            <a:r>
              <a:rPr dirty="0" sz="16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point</a:t>
            </a:r>
            <a:r>
              <a:rPr dirty="0" sz="1600" spc="-3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of</a:t>
            </a:r>
            <a:r>
              <a:rPr dirty="0" sz="16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attack</a:t>
            </a:r>
            <a:r>
              <a:rPr dirty="0" sz="1600" spc="-1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than</a:t>
            </a:r>
            <a:r>
              <a:rPr dirty="0" sz="1600" spc="-1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cited</a:t>
            </a:r>
            <a:r>
              <a:rPr dirty="0" sz="1600" spc="-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their</a:t>
            </a:r>
            <a:r>
              <a:rPr dirty="0" sz="1600" spc="-1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internal</a:t>
            </a:r>
            <a:r>
              <a:rPr dirty="0" sz="1600" spc="-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systems</a:t>
            </a:r>
            <a:r>
              <a:rPr dirty="0" sz="1600" spc="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as</a:t>
            </a:r>
            <a:r>
              <a:rPr dirty="0" sz="16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a</a:t>
            </a:r>
            <a:r>
              <a:rPr dirty="0" sz="1600" spc="-3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frequent</a:t>
            </a:r>
            <a:r>
              <a:rPr dirty="0" sz="1600" spc="-1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point</a:t>
            </a:r>
            <a:r>
              <a:rPr dirty="0" sz="1600" spc="-3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of</a:t>
            </a:r>
            <a:r>
              <a:rPr dirty="0" sz="16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attack</a:t>
            </a:r>
            <a:r>
              <a:rPr dirty="0" sz="1600" spc="-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80808"/>
                </a:solidFill>
                <a:latin typeface="Times New Roman"/>
                <a:cs typeface="Times New Roman"/>
              </a:rPr>
              <a:t>(33%).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FF3300"/>
              </a:buClr>
              <a:buFont typeface="Wingdings"/>
              <a:buChar char=""/>
            </a:pPr>
            <a:endParaRPr sz="1600">
              <a:latin typeface="Times New Roman"/>
              <a:cs typeface="Times New Roman"/>
            </a:endParaRPr>
          </a:p>
          <a:p>
            <a:pPr marL="12700" marR="992505" indent="-7620">
              <a:lnSpc>
                <a:spcPct val="100000"/>
              </a:lnSpc>
              <a:buClr>
                <a:srgbClr val="FF3300"/>
              </a:buClr>
              <a:buSzPct val="93750"/>
              <a:buFont typeface="Wingdings"/>
              <a:buChar char=""/>
              <a:tabLst>
                <a:tab pos="105410" algn="l"/>
              </a:tabLst>
            </a:pP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	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34%</a:t>
            </a:r>
            <a:r>
              <a:rPr dirty="0" sz="1600" spc="-3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reported</a:t>
            </a:r>
            <a:r>
              <a:rPr dirty="0" sz="1600" spc="-1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the</a:t>
            </a:r>
            <a:r>
              <a:rPr dirty="0" sz="16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intrusions</a:t>
            </a:r>
            <a:r>
              <a:rPr dirty="0" sz="1600" spc="-1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to</a:t>
            </a:r>
            <a:r>
              <a:rPr dirty="0" sz="16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law</a:t>
            </a:r>
            <a:r>
              <a:rPr dirty="0" sz="16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enforcement.</a:t>
            </a:r>
            <a:r>
              <a:rPr dirty="0" sz="1600" spc="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(In</a:t>
            </a:r>
            <a:r>
              <a:rPr dirty="0" sz="16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1996,</a:t>
            </a:r>
            <a:r>
              <a:rPr dirty="0" sz="1600" spc="-4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only</a:t>
            </a:r>
            <a:r>
              <a:rPr dirty="0" sz="1600" spc="-3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16%</a:t>
            </a:r>
            <a:r>
              <a:rPr dirty="0" sz="1600" spc="-3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80808"/>
                </a:solidFill>
                <a:latin typeface="Times New Roman"/>
                <a:cs typeface="Times New Roman"/>
              </a:rPr>
              <a:t>acknowledged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reporting</a:t>
            </a:r>
            <a:r>
              <a:rPr dirty="0" sz="1600" spc="-1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intrusions</a:t>
            </a:r>
            <a:r>
              <a:rPr dirty="0" sz="16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to</a:t>
            </a:r>
            <a:r>
              <a:rPr dirty="0" sz="16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080808"/>
                </a:solidFill>
                <a:latin typeface="Times New Roman"/>
                <a:cs typeface="Times New Roman"/>
              </a:rPr>
              <a:t>law</a:t>
            </a:r>
            <a:r>
              <a:rPr dirty="0" sz="16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080808"/>
                </a:solidFill>
                <a:latin typeface="Times New Roman"/>
                <a:cs typeface="Times New Roman"/>
              </a:rPr>
              <a:t>enforcement.)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36549"/>
            <a:ext cx="72517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A.2)</a:t>
            </a:r>
            <a:r>
              <a:rPr dirty="0" spc="-110"/>
              <a:t> </a:t>
            </a:r>
            <a:r>
              <a:rPr dirty="0"/>
              <a:t>Controls:</a:t>
            </a:r>
            <a:r>
              <a:rPr dirty="0" spc="-125"/>
              <a:t> </a:t>
            </a:r>
            <a:r>
              <a:rPr dirty="0"/>
              <a:t>Software</a:t>
            </a:r>
            <a:r>
              <a:rPr dirty="0" spc="-125"/>
              <a:t> </a:t>
            </a:r>
            <a:r>
              <a:rPr dirty="0" spc="-10"/>
              <a:t>Controls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40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59740" y="1029937"/>
            <a:ext cx="8075930" cy="509524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44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Tahoma"/>
                <a:cs typeface="Tahoma"/>
              </a:rPr>
              <a:t>Secondary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controls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–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second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only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encryption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34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Tahoma"/>
                <a:cs typeface="Tahoma"/>
              </a:rPr>
              <a:t>Software/program</a:t>
            </a:r>
            <a:r>
              <a:rPr dirty="0" sz="2400" spc="-1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controls</a:t>
            </a:r>
            <a:r>
              <a:rPr dirty="0" sz="2400" spc="-114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include: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4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OS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and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network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controls</a:t>
            </a:r>
            <a:endParaRPr sz="2000">
              <a:latin typeface="Tahoma"/>
              <a:cs typeface="Tahoma"/>
            </a:endParaRPr>
          </a:p>
          <a:p>
            <a:pPr lvl="2" marL="1155700" indent="-228600">
              <a:lnSpc>
                <a:spcPct val="100000"/>
              </a:lnSpc>
              <a:spcBef>
                <a:spcPts val="24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dirty="0" sz="2000">
                <a:latin typeface="Tahoma"/>
                <a:cs typeface="Tahoma"/>
              </a:rPr>
              <a:t>E.g.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OS: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sandbox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/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virtual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machine</a:t>
            </a:r>
            <a:endParaRPr sz="2000">
              <a:latin typeface="Tahoma"/>
              <a:cs typeface="Tahoma"/>
            </a:endParaRPr>
          </a:p>
          <a:p>
            <a:pPr lvl="2" marL="1155700" indent="-228600">
              <a:lnSpc>
                <a:spcPct val="100000"/>
              </a:lnSpc>
              <a:spcBef>
                <a:spcPts val="24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dirty="0" sz="2000">
                <a:latin typeface="Tahoma"/>
                <a:cs typeface="Tahoma"/>
              </a:rPr>
              <a:t>Logs/firewalls,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OS/net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virus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scans,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recorders</a:t>
            </a:r>
            <a:endParaRPr sz="20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129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independent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control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programs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C0C2D2"/>
                </a:solidFill>
                <a:latin typeface="Tahoma"/>
                <a:cs typeface="Tahoma"/>
              </a:rPr>
              <a:t>(whole</a:t>
            </a:r>
            <a:r>
              <a:rPr dirty="0" sz="2000" spc="-75">
                <a:solidFill>
                  <a:srgbClr val="C0C2D2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C0C2D2"/>
                </a:solidFill>
                <a:latin typeface="Tahoma"/>
                <a:cs typeface="Tahoma"/>
              </a:rPr>
              <a:t>programs)</a:t>
            </a:r>
            <a:endParaRPr sz="2000">
              <a:latin typeface="Tahoma"/>
              <a:cs typeface="Tahoma"/>
            </a:endParaRPr>
          </a:p>
          <a:p>
            <a:pPr lvl="2" marL="1155700" marR="5080" indent="-228600">
              <a:lnSpc>
                <a:spcPts val="2160"/>
              </a:lnSpc>
              <a:spcBef>
                <a:spcPts val="515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dirty="0" sz="2000">
                <a:latin typeface="Tahoma"/>
                <a:cs typeface="Tahoma"/>
              </a:rPr>
              <a:t>E.g.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password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checker,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virus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scanner,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00FF"/>
                </a:solidFill>
                <a:latin typeface="Tahoma"/>
                <a:cs typeface="Tahoma"/>
              </a:rPr>
              <a:t>IDS</a:t>
            </a:r>
            <a:r>
              <a:rPr dirty="0" sz="2000" spc="-3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C0C2D2"/>
                </a:solidFill>
                <a:latin typeface="Tahoma"/>
                <a:cs typeface="Tahoma"/>
              </a:rPr>
              <a:t>(intrusion</a:t>
            </a:r>
            <a:r>
              <a:rPr dirty="0" sz="2000" spc="-60">
                <a:solidFill>
                  <a:srgbClr val="C0C2D2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C0C2D2"/>
                </a:solidFill>
                <a:latin typeface="Tahoma"/>
                <a:cs typeface="Tahoma"/>
              </a:rPr>
              <a:t>detection system)</a:t>
            </a:r>
            <a:endParaRPr sz="20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126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internal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program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controls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C0C2D2"/>
                </a:solidFill>
                <a:latin typeface="Tahoma"/>
                <a:cs typeface="Tahoma"/>
              </a:rPr>
              <a:t>(part</a:t>
            </a:r>
            <a:r>
              <a:rPr dirty="0" sz="2000" spc="-45">
                <a:solidFill>
                  <a:srgbClr val="C0C2D2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C0C2D2"/>
                </a:solidFill>
                <a:latin typeface="Tahoma"/>
                <a:cs typeface="Tahoma"/>
              </a:rPr>
              <a:t>of</a:t>
            </a:r>
            <a:r>
              <a:rPr dirty="0" sz="2000" spc="-30">
                <a:solidFill>
                  <a:srgbClr val="C0C2D2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C0C2D2"/>
                </a:solidFill>
                <a:latin typeface="Tahoma"/>
                <a:cs typeface="Tahoma"/>
              </a:rPr>
              <a:t>a</a:t>
            </a:r>
            <a:r>
              <a:rPr dirty="0" sz="2000" spc="-35">
                <a:solidFill>
                  <a:srgbClr val="C0C2D2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C0C2D2"/>
                </a:solidFill>
                <a:latin typeface="Tahoma"/>
                <a:cs typeface="Tahoma"/>
              </a:rPr>
              <a:t>program)</a:t>
            </a:r>
            <a:endParaRPr sz="2000">
              <a:latin typeface="Tahoma"/>
              <a:cs typeface="Tahoma"/>
            </a:endParaRPr>
          </a:p>
          <a:p>
            <a:pPr lvl="2" marL="1155700" indent="-228600">
              <a:lnSpc>
                <a:spcPct val="100000"/>
              </a:lnSpc>
              <a:spcBef>
                <a:spcPts val="24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dirty="0" sz="2000">
                <a:latin typeface="Tahoma"/>
                <a:cs typeface="Tahoma"/>
              </a:rPr>
              <a:t>E.g.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read/write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controls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DBMSs</a:t>
            </a:r>
            <a:endParaRPr sz="20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129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development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controls</a:t>
            </a:r>
            <a:endParaRPr sz="2000">
              <a:latin typeface="Tahoma"/>
              <a:cs typeface="Tahoma"/>
            </a:endParaRPr>
          </a:p>
          <a:p>
            <a:pPr lvl="2" marL="1155700" indent="-228600">
              <a:lnSpc>
                <a:spcPct val="100000"/>
              </a:lnSpc>
              <a:spcBef>
                <a:spcPts val="24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dirty="0" sz="2000">
                <a:latin typeface="Tahoma"/>
                <a:cs typeface="Tahoma"/>
              </a:rPr>
              <a:t>E.g.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quality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standards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followed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by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developers</a:t>
            </a:r>
            <a:endParaRPr sz="2000">
              <a:latin typeface="Tahoma"/>
              <a:cs typeface="Tahoma"/>
            </a:endParaRPr>
          </a:p>
          <a:p>
            <a:pPr lvl="3" marL="1612900" indent="-228600">
              <a:lnSpc>
                <a:spcPct val="100000"/>
              </a:lnSpc>
              <a:spcBef>
                <a:spcPts val="215"/>
              </a:spcBef>
              <a:buClr>
                <a:srgbClr val="FFCF00"/>
              </a:buClr>
              <a:buSzPct val="55555"/>
              <a:buFont typeface="Wingdings"/>
              <a:buChar char=""/>
              <a:tabLst>
                <a:tab pos="1612900" algn="l"/>
              </a:tabLst>
            </a:pPr>
            <a:r>
              <a:rPr dirty="0" sz="1800">
                <a:latin typeface="Tahoma"/>
                <a:cs typeface="Tahoma"/>
              </a:rPr>
              <a:t>incl.</a:t>
            </a:r>
            <a:r>
              <a:rPr dirty="0" sz="1800" spc="-1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testing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9740" y="1227214"/>
            <a:ext cx="7066915" cy="1564640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algn="r" marL="342265" marR="15875" indent="-342265">
              <a:lnSpc>
                <a:spcPct val="100000"/>
              </a:lnSpc>
              <a:spcBef>
                <a:spcPts val="87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42265" algn="l"/>
              </a:tabLst>
            </a:pPr>
            <a:r>
              <a:rPr dirty="0" sz="3200">
                <a:latin typeface="Tahoma"/>
                <a:cs typeface="Tahoma"/>
              </a:rPr>
              <a:t>Considerations</a:t>
            </a:r>
            <a:r>
              <a:rPr dirty="0" sz="3200" spc="-140"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959595"/>
                </a:solidFill>
                <a:latin typeface="Tahoma"/>
                <a:cs typeface="Tahoma"/>
              </a:rPr>
              <a:t>for</a:t>
            </a:r>
            <a:r>
              <a:rPr dirty="0" sz="3200" spc="-14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959595"/>
                </a:solidFill>
                <a:latin typeface="Tahoma"/>
                <a:cs typeface="Tahoma"/>
              </a:rPr>
              <a:t>Software</a:t>
            </a:r>
            <a:r>
              <a:rPr dirty="0" sz="3200" spc="-16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3200" spc="-10">
                <a:solidFill>
                  <a:srgbClr val="959595"/>
                </a:solidFill>
                <a:latin typeface="Tahoma"/>
                <a:cs typeface="Tahoma"/>
              </a:rPr>
              <a:t>Controls</a:t>
            </a:r>
            <a:r>
              <a:rPr dirty="0" sz="3200" spc="-10">
                <a:latin typeface="Tahoma"/>
                <a:cs typeface="Tahoma"/>
              </a:rPr>
              <a:t>:</a:t>
            </a:r>
            <a:endParaRPr sz="3200">
              <a:latin typeface="Tahoma"/>
              <a:cs typeface="Tahoma"/>
            </a:endParaRPr>
          </a:p>
          <a:p>
            <a:pPr algn="r" lvl="1" marL="286385" marR="5080" indent="-286385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286385" algn="l"/>
              </a:tabLst>
            </a:pPr>
            <a:r>
              <a:rPr dirty="0" sz="2800">
                <a:latin typeface="Tahoma"/>
                <a:cs typeface="Tahoma"/>
              </a:rPr>
              <a:t>Impact</a:t>
            </a:r>
            <a:r>
              <a:rPr dirty="0" sz="2800" spc="-10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on</a:t>
            </a:r>
            <a:r>
              <a:rPr dirty="0" sz="2800" spc="-10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user’s</a:t>
            </a:r>
            <a:r>
              <a:rPr dirty="0" sz="2800" spc="-10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interface</a:t>
            </a:r>
            <a:r>
              <a:rPr dirty="0" sz="2800" spc="-10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and</a:t>
            </a:r>
            <a:r>
              <a:rPr dirty="0" sz="2800" spc="-10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workflow</a:t>
            </a:r>
            <a:endParaRPr sz="2800">
              <a:latin typeface="Tahoma"/>
              <a:cs typeface="Tahoma"/>
            </a:endParaRPr>
          </a:p>
          <a:p>
            <a:pPr lvl="2" marL="1155065" indent="-227965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065" algn="l"/>
              </a:tabLst>
            </a:pPr>
            <a:r>
              <a:rPr dirty="0" sz="2400">
                <a:latin typeface="Tahoma"/>
                <a:cs typeface="Tahoma"/>
              </a:rPr>
              <a:t>E.g.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Asking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for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password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too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often?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40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7611" rIns="0" bIns="0" rtlCol="0" vert="horz">
            <a:spAutoFit/>
          </a:bodyPr>
          <a:lstStyle/>
          <a:p>
            <a:pPr marL="1320800">
              <a:lnSpc>
                <a:spcPct val="100000"/>
              </a:lnSpc>
              <a:spcBef>
                <a:spcPts val="95"/>
              </a:spcBef>
            </a:pPr>
            <a:r>
              <a:rPr dirty="0"/>
              <a:t>A.3)</a:t>
            </a:r>
            <a:r>
              <a:rPr dirty="0" spc="-135"/>
              <a:t> </a:t>
            </a:r>
            <a:r>
              <a:rPr dirty="0"/>
              <a:t>Controls:</a:t>
            </a:r>
            <a:r>
              <a:rPr dirty="0" spc="-150"/>
              <a:t> </a:t>
            </a:r>
            <a:r>
              <a:rPr dirty="0"/>
              <a:t>Hardware</a:t>
            </a:r>
            <a:r>
              <a:rPr dirty="0" spc="-135"/>
              <a:t> </a:t>
            </a:r>
            <a:r>
              <a:rPr dirty="0" spc="-10"/>
              <a:t>Controls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40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59740" y="1558487"/>
            <a:ext cx="7647305" cy="156337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Tahoma"/>
                <a:cs typeface="Tahoma"/>
              </a:rPr>
              <a:t>Hardware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devices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provide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higher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degree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security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49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Locks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and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cables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959595"/>
                </a:solidFill>
                <a:latin typeface="Tahoma"/>
                <a:cs typeface="Tahoma"/>
              </a:rPr>
              <a:t>(for</a:t>
            </a:r>
            <a:r>
              <a:rPr dirty="0" sz="2000" spc="-2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959595"/>
                </a:solidFill>
                <a:latin typeface="Tahoma"/>
                <a:cs typeface="Tahoma"/>
              </a:rPr>
              <a:t>notebooks)</a:t>
            </a:r>
            <a:endParaRPr sz="20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Smart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cards,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dongles,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hadware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keys,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...</a:t>
            </a:r>
            <a:endParaRPr sz="20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 spc="-25">
                <a:latin typeface="Tahoma"/>
                <a:cs typeface="Tahoma"/>
              </a:rPr>
              <a:t>...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6163" rIns="0" bIns="0" rtlCol="0" vert="horz">
            <a:spAutoFit/>
          </a:bodyPr>
          <a:lstStyle/>
          <a:p>
            <a:pPr marL="1233805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A.4)</a:t>
            </a:r>
            <a:r>
              <a:rPr dirty="0" sz="3600" spc="-95"/>
              <a:t> </a:t>
            </a:r>
            <a:r>
              <a:rPr dirty="0" sz="3600"/>
              <a:t>Controls:</a:t>
            </a:r>
            <a:r>
              <a:rPr dirty="0" sz="3600" spc="-80"/>
              <a:t> </a:t>
            </a:r>
            <a:r>
              <a:rPr dirty="0" sz="3600"/>
              <a:t>Policies</a:t>
            </a:r>
            <a:r>
              <a:rPr dirty="0" sz="3600" spc="-85"/>
              <a:t> </a:t>
            </a:r>
            <a:r>
              <a:rPr dirty="0" sz="3600"/>
              <a:t>and</a:t>
            </a:r>
            <a:r>
              <a:rPr dirty="0" sz="3600" spc="-80"/>
              <a:t> </a:t>
            </a:r>
            <a:r>
              <a:rPr dirty="0" sz="3600" spc="-10"/>
              <a:t>Procedures</a:t>
            </a:r>
            <a:endParaRPr sz="36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40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1414721"/>
            <a:ext cx="8530590" cy="391795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latin typeface="Tahoma"/>
                <a:cs typeface="Tahoma"/>
              </a:rPr>
              <a:t>Policy</a:t>
            </a:r>
            <a:r>
              <a:rPr dirty="0" sz="2800" spc="-9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vs.</a:t>
            </a:r>
            <a:r>
              <a:rPr dirty="0" sz="2800" spc="-6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Procedure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1936114" algn="l"/>
              </a:tabLst>
            </a:pPr>
            <a:r>
              <a:rPr dirty="0" sz="2400" spc="-10">
                <a:solidFill>
                  <a:srgbClr val="0000FF"/>
                </a:solidFill>
                <a:latin typeface="Tahoma"/>
                <a:cs typeface="Tahoma"/>
              </a:rPr>
              <a:t>Policy</a:t>
            </a:r>
            <a:r>
              <a:rPr dirty="0" sz="2400" spc="-10">
                <a:latin typeface="Tahoma"/>
                <a:cs typeface="Tahoma"/>
              </a:rPr>
              <a:t>:</a:t>
            </a:r>
            <a:r>
              <a:rPr dirty="0" sz="2400">
                <a:latin typeface="Tahoma"/>
                <a:cs typeface="Tahoma"/>
              </a:rPr>
              <a:t>	</a:t>
            </a:r>
            <a:r>
              <a:rPr dirty="0" sz="2500" spc="-50">
                <a:latin typeface="Tahoma"/>
                <a:cs typeface="Tahoma"/>
              </a:rPr>
              <a:t>What</a:t>
            </a:r>
            <a:r>
              <a:rPr dirty="0" sz="2500" spc="-7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is/what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is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not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allowed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45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Procedure</a:t>
            </a:r>
            <a:r>
              <a:rPr dirty="0" sz="2400">
                <a:latin typeface="Tahoma"/>
                <a:cs typeface="Tahoma"/>
              </a:rPr>
              <a:t>:</a:t>
            </a:r>
            <a:r>
              <a:rPr dirty="0" sz="2400" spc="-85">
                <a:latin typeface="Tahoma"/>
                <a:cs typeface="Tahoma"/>
              </a:rPr>
              <a:t> </a:t>
            </a:r>
            <a:r>
              <a:rPr dirty="0" sz="2500" spc="-20">
                <a:latin typeface="Tahoma"/>
                <a:cs typeface="Tahoma"/>
              </a:rPr>
              <a:t>How</a:t>
            </a:r>
            <a:r>
              <a:rPr dirty="0" sz="2500" spc="-10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enforce</a:t>
            </a:r>
            <a:r>
              <a:rPr dirty="0" sz="2400" spc="-9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policy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94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latin typeface="Tahoma"/>
                <a:cs typeface="Tahoma"/>
              </a:rPr>
              <a:t>Advantages</a:t>
            </a:r>
            <a:r>
              <a:rPr dirty="0" sz="2800" spc="-15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of</a:t>
            </a:r>
            <a:r>
              <a:rPr dirty="0" sz="2800" spc="-16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policy/procedure</a:t>
            </a:r>
            <a:r>
              <a:rPr dirty="0" sz="2800" spc="-14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controls: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latin typeface="Tahoma"/>
                <a:cs typeface="Tahoma"/>
              </a:rPr>
              <a:t>Can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replace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hardware/software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controls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latin typeface="Tahoma"/>
                <a:cs typeface="Tahoma"/>
              </a:rPr>
              <a:t>Can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be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least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expensive</a:t>
            </a:r>
            <a:endParaRPr sz="2400">
              <a:latin typeface="Tahoma"/>
              <a:cs typeface="Tahoma"/>
            </a:endParaRPr>
          </a:p>
          <a:p>
            <a:pPr lvl="2" marL="1155700" indent="-228600">
              <a:lnSpc>
                <a:spcPct val="100000"/>
              </a:lnSpc>
              <a:spcBef>
                <a:spcPts val="384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dirty="0" sz="2000">
                <a:latin typeface="Tahoma"/>
                <a:cs typeface="Tahoma"/>
              </a:rPr>
              <a:t>Be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careful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to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consider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all</a:t>
            </a:r>
            <a:r>
              <a:rPr dirty="0" sz="2100" spc="-5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costs</a:t>
            </a:r>
            <a:endParaRPr sz="2000">
              <a:latin typeface="Tahoma"/>
              <a:cs typeface="Tahoma"/>
            </a:endParaRPr>
          </a:p>
          <a:p>
            <a:pPr lvl="3" marL="1612900" marR="5080" indent="-228600">
              <a:lnSpc>
                <a:spcPct val="100000"/>
              </a:lnSpc>
              <a:spcBef>
                <a:spcPts val="405"/>
              </a:spcBef>
              <a:buClr>
                <a:srgbClr val="FFCF00"/>
              </a:buClr>
              <a:buSzPct val="55555"/>
              <a:buFont typeface="Wingdings"/>
              <a:buChar char=""/>
              <a:tabLst>
                <a:tab pos="1612900" algn="l"/>
              </a:tabLst>
            </a:pPr>
            <a:r>
              <a:rPr dirty="0" sz="1800">
                <a:solidFill>
                  <a:srgbClr val="030007"/>
                </a:solidFill>
                <a:latin typeface="Tahoma"/>
                <a:cs typeface="Tahoma"/>
              </a:rPr>
              <a:t>E.g.</a:t>
            </a:r>
            <a:r>
              <a:rPr dirty="0" sz="1800" spc="-30">
                <a:solidFill>
                  <a:srgbClr val="030007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30007"/>
                </a:solidFill>
                <a:latin typeface="Tahoma"/>
                <a:cs typeface="Tahoma"/>
              </a:rPr>
              <a:t>help</a:t>
            </a:r>
            <a:r>
              <a:rPr dirty="0" sz="1800" spc="-35">
                <a:solidFill>
                  <a:srgbClr val="030007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30007"/>
                </a:solidFill>
                <a:latin typeface="Tahoma"/>
                <a:cs typeface="Tahoma"/>
              </a:rPr>
              <a:t>desk</a:t>
            </a:r>
            <a:r>
              <a:rPr dirty="0" sz="1800" spc="-35">
                <a:solidFill>
                  <a:srgbClr val="030007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30007"/>
                </a:solidFill>
                <a:latin typeface="Tahoma"/>
                <a:cs typeface="Tahoma"/>
              </a:rPr>
              <a:t>costs</a:t>
            </a:r>
            <a:r>
              <a:rPr dirty="0" sz="1800" spc="-40">
                <a:solidFill>
                  <a:srgbClr val="030007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30007"/>
                </a:solidFill>
                <a:latin typeface="Tahoma"/>
                <a:cs typeface="Tahoma"/>
              </a:rPr>
              <a:t>often</a:t>
            </a:r>
            <a:r>
              <a:rPr dirty="0" sz="1800" spc="-50">
                <a:solidFill>
                  <a:srgbClr val="030007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30007"/>
                </a:solidFill>
                <a:latin typeface="Tahoma"/>
                <a:cs typeface="Tahoma"/>
              </a:rPr>
              <a:t>ignored</a:t>
            </a:r>
            <a:r>
              <a:rPr dirty="0" sz="1800" spc="-30">
                <a:solidFill>
                  <a:srgbClr val="030007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30007"/>
                </a:solidFill>
                <a:latin typeface="Tahoma"/>
                <a:cs typeface="Tahoma"/>
              </a:rPr>
              <a:t>for</a:t>
            </a:r>
            <a:r>
              <a:rPr dirty="0" sz="1800" spc="-35">
                <a:solidFill>
                  <a:srgbClr val="030007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30007"/>
                </a:solidFill>
                <a:latin typeface="Tahoma"/>
                <a:cs typeface="Tahoma"/>
              </a:rPr>
              <a:t>for</a:t>
            </a:r>
            <a:r>
              <a:rPr dirty="0" sz="1800" spc="-40">
                <a:solidFill>
                  <a:srgbClr val="030007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30007"/>
                </a:solidFill>
                <a:latin typeface="Tahoma"/>
                <a:cs typeface="Tahoma"/>
              </a:rPr>
              <a:t>passwords</a:t>
            </a:r>
            <a:r>
              <a:rPr dirty="0" sz="1800" spc="-20">
                <a:solidFill>
                  <a:srgbClr val="030007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(=&gt;</a:t>
            </a:r>
            <a:r>
              <a:rPr dirty="0" sz="1800" spc="-4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look</a:t>
            </a:r>
            <a:r>
              <a:rPr dirty="0" sz="1800" spc="-2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959595"/>
                </a:solidFill>
                <a:latin typeface="Tahoma"/>
                <a:cs typeface="Tahoma"/>
              </a:rPr>
              <a:t>cheap </a:t>
            </a: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but</a:t>
            </a:r>
            <a:r>
              <a:rPr dirty="0" sz="1800" spc="-2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migh</a:t>
            </a:r>
            <a:r>
              <a:rPr dirty="0" sz="1800" spc="-3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959595"/>
                </a:solidFill>
                <a:latin typeface="Tahoma"/>
                <a:cs typeface="Tahoma"/>
              </a:rPr>
              <a:t>be</a:t>
            </a:r>
            <a:r>
              <a:rPr dirty="0" sz="1800" spc="-1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959595"/>
                </a:solidFill>
                <a:latin typeface="Tahoma"/>
                <a:cs typeface="Tahoma"/>
              </a:rPr>
              <a:t>expensive)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7340" y="1733318"/>
            <a:ext cx="7185659" cy="291020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9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Tahoma"/>
                <a:cs typeface="Tahoma"/>
              </a:rPr>
              <a:t>Policy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-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must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consider: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4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Alignment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with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users’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legal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and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ethical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standards</a:t>
            </a:r>
            <a:endParaRPr sz="20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116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Probability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of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use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959595"/>
                </a:solidFill>
                <a:latin typeface="Tahoma"/>
                <a:cs typeface="Tahoma"/>
              </a:rPr>
              <a:t>(e.g.</a:t>
            </a:r>
            <a:r>
              <a:rPr dirty="0" sz="2000" spc="-6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959595"/>
                </a:solidFill>
                <a:latin typeface="Tahoma"/>
                <a:cs typeface="Tahoma"/>
              </a:rPr>
              <a:t>due</a:t>
            </a:r>
            <a:r>
              <a:rPr dirty="0" sz="2000" spc="-30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959595"/>
                </a:solidFill>
                <a:latin typeface="Tahoma"/>
                <a:cs typeface="Tahoma"/>
              </a:rPr>
              <a:t>to</a:t>
            </a:r>
            <a:r>
              <a:rPr dirty="0" sz="2000" spc="-1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959595"/>
                </a:solidFill>
                <a:latin typeface="Tahoma"/>
                <a:cs typeface="Tahoma"/>
              </a:rPr>
              <a:t>inconvenience)</a:t>
            </a:r>
            <a:endParaRPr sz="2000">
              <a:latin typeface="Tahoma"/>
              <a:cs typeface="Tahoma"/>
            </a:endParaRPr>
          </a:p>
          <a:p>
            <a:pPr marL="1384300">
              <a:lnSpc>
                <a:spcPct val="100000"/>
              </a:lnSpc>
              <a:spcBef>
                <a:spcPts val="210"/>
              </a:spcBef>
            </a:pPr>
            <a:r>
              <a:rPr dirty="0" sz="1800">
                <a:latin typeface="Tahoma"/>
                <a:cs typeface="Tahoma"/>
              </a:rPr>
              <a:t>Inconvenient:</a:t>
            </a:r>
            <a:r>
              <a:rPr dirty="0" sz="1800" spc="-9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200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character</a:t>
            </a:r>
            <a:r>
              <a:rPr dirty="0" sz="1800" spc="-7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password,</a:t>
            </a:r>
            <a:endParaRPr sz="1800">
              <a:latin typeface="Tahoma"/>
              <a:cs typeface="Tahoma"/>
            </a:endParaRPr>
          </a:p>
          <a:p>
            <a:pPr marL="2899410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latin typeface="Tahoma"/>
                <a:cs typeface="Tahoma"/>
              </a:rPr>
              <a:t>change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password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every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week</a:t>
            </a:r>
            <a:endParaRPr sz="1800">
              <a:latin typeface="Tahoma"/>
              <a:cs typeface="Tahoma"/>
            </a:endParaRPr>
          </a:p>
          <a:p>
            <a:pPr marL="1384300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latin typeface="Tahoma"/>
                <a:cs typeface="Tahoma"/>
              </a:rPr>
              <a:t>(Can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be)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good: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biometrics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replacing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passwords</a:t>
            </a:r>
            <a:endParaRPr sz="1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117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Periodic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reviews</a:t>
            </a:r>
            <a:endParaRPr sz="2000">
              <a:latin typeface="Tahoma"/>
              <a:cs typeface="Tahoma"/>
            </a:endParaRPr>
          </a:p>
          <a:p>
            <a:pPr lvl="2" marL="1155700" indent="-228600">
              <a:lnSpc>
                <a:spcPct val="100000"/>
              </a:lnSpc>
              <a:spcBef>
                <a:spcPts val="24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dirty="0" sz="2000">
                <a:latin typeface="Tahoma"/>
                <a:cs typeface="Tahoma"/>
              </a:rPr>
              <a:t>As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people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and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systems,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as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well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as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their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goals,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change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40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3811" rIns="0" bIns="0" rtlCol="0" vert="horz">
            <a:spAutoFit/>
          </a:bodyPr>
          <a:lstStyle/>
          <a:p>
            <a:pPr marL="1514475">
              <a:lnSpc>
                <a:spcPct val="100000"/>
              </a:lnSpc>
              <a:spcBef>
                <a:spcPts val="95"/>
              </a:spcBef>
            </a:pPr>
            <a:r>
              <a:rPr dirty="0"/>
              <a:t>A.5)</a:t>
            </a:r>
            <a:r>
              <a:rPr dirty="0" spc="-85"/>
              <a:t> </a:t>
            </a:r>
            <a:r>
              <a:rPr dirty="0"/>
              <a:t>Controls:</a:t>
            </a:r>
            <a:r>
              <a:rPr dirty="0" spc="-100"/>
              <a:t> </a:t>
            </a:r>
            <a:r>
              <a:rPr dirty="0"/>
              <a:t>Physical</a:t>
            </a:r>
            <a:r>
              <a:rPr dirty="0" spc="-110"/>
              <a:t> </a:t>
            </a:r>
            <a:r>
              <a:rPr dirty="0" spc="-10"/>
              <a:t>Controls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40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59740" y="1532838"/>
            <a:ext cx="7953375" cy="418465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84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</a:tabLst>
            </a:pPr>
            <a:r>
              <a:rPr dirty="0" sz="3200">
                <a:latin typeface="Tahoma"/>
                <a:cs typeface="Tahoma"/>
              </a:rPr>
              <a:t>Walls,</a:t>
            </a:r>
            <a:r>
              <a:rPr dirty="0" sz="3200" spc="-160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locks</a:t>
            </a:r>
            <a:endParaRPr sz="32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9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</a:tabLst>
            </a:pPr>
            <a:r>
              <a:rPr dirty="0" sz="3200">
                <a:latin typeface="Tahoma"/>
                <a:cs typeface="Tahoma"/>
              </a:rPr>
              <a:t>Guards,</a:t>
            </a:r>
            <a:r>
              <a:rPr dirty="0" sz="3200" spc="-6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security</a:t>
            </a:r>
            <a:r>
              <a:rPr dirty="0" sz="3200" spc="-45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cameras</a:t>
            </a:r>
            <a:endParaRPr sz="32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84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</a:tabLst>
            </a:pPr>
            <a:r>
              <a:rPr dirty="0" sz="3200">
                <a:latin typeface="Tahoma"/>
                <a:cs typeface="Tahoma"/>
              </a:rPr>
              <a:t>Backup</a:t>
            </a:r>
            <a:r>
              <a:rPr dirty="0" sz="3200" spc="-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copies</a:t>
            </a:r>
            <a:r>
              <a:rPr dirty="0" sz="3200" spc="-2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and</a:t>
            </a:r>
            <a:r>
              <a:rPr dirty="0" sz="3200" spc="-10">
                <a:latin typeface="Tahoma"/>
                <a:cs typeface="Tahoma"/>
              </a:rPr>
              <a:t> archives</a:t>
            </a:r>
            <a:endParaRPr sz="32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8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</a:tabLst>
            </a:pPr>
            <a:r>
              <a:rPr dirty="0" sz="3200">
                <a:latin typeface="Tahoma"/>
                <a:cs typeface="Tahoma"/>
              </a:rPr>
              <a:t>Cables</a:t>
            </a:r>
            <a:r>
              <a:rPr dirty="0" sz="3200" spc="-7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an</a:t>
            </a:r>
            <a:r>
              <a:rPr dirty="0" sz="3200" spc="-7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locks</a:t>
            </a:r>
            <a:r>
              <a:rPr dirty="0" sz="3200" spc="-65">
                <a:latin typeface="Tahoma"/>
                <a:cs typeface="Tahoma"/>
              </a:rPr>
              <a:t> </a:t>
            </a:r>
            <a:r>
              <a:rPr dirty="0" sz="3200" spc="-10">
                <a:solidFill>
                  <a:srgbClr val="959595"/>
                </a:solidFill>
                <a:latin typeface="Tahoma"/>
                <a:cs typeface="Tahoma"/>
              </a:rPr>
              <a:t>(e.g.,</a:t>
            </a:r>
            <a:r>
              <a:rPr dirty="0" sz="3200" spc="-6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3200">
                <a:solidFill>
                  <a:srgbClr val="959595"/>
                </a:solidFill>
                <a:latin typeface="Tahoma"/>
                <a:cs typeface="Tahoma"/>
              </a:rPr>
              <a:t>for</a:t>
            </a:r>
            <a:r>
              <a:rPr dirty="0" sz="3200" spc="-65">
                <a:solidFill>
                  <a:srgbClr val="959595"/>
                </a:solidFill>
                <a:latin typeface="Tahoma"/>
                <a:cs typeface="Tahoma"/>
              </a:rPr>
              <a:t> </a:t>
            </a:r>
            <a:r>
              <a:rPr dirty="0" sz="3200" spc="-10">
                <a:solidFill>
                  <a:srgbClr val="959595"/>
                </a:solidFill>
                <a:latin typeface="Tahoma"/>
                <a:cs typeface="Tahoma"/>
              </a:rPr>
              <a:t>notebooks)</a:t>
            </a:r>
            <a:endParaRPr sz="32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9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</a:tabLst>
            </a:pPr>
            <a:r>
              <a:rPr dirty="0" sz="3200">
                <a:latin typeface="Tahoma"/>
                <a:cs typeface="Tahoma"/>
              </a:rPr>
              <a:t>Natural</a:t>
            </a:r>
            <a:r>
              <a:rPr dirty="0" sz="3200" spc="-30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and</a:t>
            </a:r>
            <a:r>
              <a:rPr dirty="0" sz="3200" spc="-20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man-</a:t>
            </a:r>
            <a:r>
              <a:rPr dirty="0" sz="3200">
                <a:latin typeface="Tahoma"/>
                <a:cs typeface="Tahoma"/>
              </a:rPr>
              <a:t>made</a:t>
            </a:r>
            <a:r>
              <a:rPr dirty="0" sz="3200" spc="-45">
                <a:latin typeface="Tahoma"/>
                <a:cs typeface="Tahoma"/>
              </a:rPr>
              <a:t> </a:t>
            </a:r>
            <a:r>
              <a:rPr dirty="0" sz="3200">
                <a:latin typeface="Tahoma"/>
                <a:cs typeface="Tahoma"/>
              </a:rPr>
              <a:t>disaster</a:t>
            </a:r>
            <a:r>
              <a:rPr dirty="0" sz="3200" spc="-40">
                <a:latin typeface="Tahoma"/>
                <a:cs typeface="Tahoma"/>
              </a:rPr>
              <a:t> </a:t>
            </a:r>
            <a:r>
              <a:rPr dirty="0" sz="3200" spc="-10">
                <a:latin typeface="Tahoma"/>
                <a:cs typeface="Tahoma"/>
              </a:rPr>
              <a:t>protection</a:t>
            </a:r>
            <a:endParaRPr sz="32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</a:tabLst>
            </a:pPr>
            <a:r>
              <a:rPr dirty="0" sz="2800">
                <a:latin typeface="Tahoma"/>
                <a:cs typeface="Tahoma"/>
              </a:rPr>
              <a:t>Fire,</a:t>
            </a:r>
            <a:r>
              <a:rPr dirty="0" sz="2800" spc="-9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flood,</a:t>
            </a:r>
            <a:r>
              <a:rPr dirty="0" sz="2800" spc="-9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and</a:t>
            </a:r>
            <a:r>
              <a:rPr dirty="0" sz="2800" spc="-8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earthquake</a:t>
            </a:r>
            <a:r>
              <a:rPr dirty="0" sz="2800" spc="-5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protection</a:t>
            </a:r>
            <a:endParaRPr sz="2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</a:tabLst>
            </a:pPr>
            <a:r>
              <a:rPr dirty="0" sz="2800">
                <a:latin typeface="Tahoma"/>
                <a:cs typeface="Tahoma"/>
              </a:rPr>
              <a:t>Accident</a:t>
            </a:r>
            <a:r>
              <a:rPr dirty="0" sz="2800" spc="-8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and</a:t>
            </a:r>
            <a:r>
              <a:rPr dirty="0" sz="2800" spc="-7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terrorism</a:t>
            </a:r>
            <a:r>
              <a:rPr dirty="0" sz="2800" spc="-6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protection</a:t>
            </a:r>
            <a:endParaRPr sz="2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8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</a:tabLst>
            </a:pPr>
            <a:r>
              <a:rPr dirty="0" sz="3200" spc="-25">
                <a:latin typeface="Tahoma"/>
                <a:cs typeface="Tahoma"/>
              </a:rPr>
              <a:t>...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394" y="234442"/>
            <a:ext cx="63309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4865" algn="l"/>
              </a:tabLst>
            </a:pPr>
            <a:r>
              <a:rPr dirty="0" spc="-25"/>
              <a:t>B)</a:t>
            </a:r>
            <a:r>
              <a:rPr dirty="0"/>
              <a:t>	Effectiveness</a:t>
            </a:r>
            <a:r>
              <a:rPr dirty="0" spc="-140"/>
              <a:t> </a:t>
            </a:r>
            <a:r>
              <a:rPr dirty="0"/>
              <a:t>of</a:t>
            </a:r>
            <a:r>
              <a:rPr dirty="0" spc="-150"/>
              <a:t> </a:t>
            </a:r>
            <a:r>
              <a:rPr dirty="0" spc="-10"/>
              <a:t>Controls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40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194544"/>
            <a:ext cx="8167370" cy="459359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450215" indent="-437515">
              <a:lnSpc>
                <a:spcPct val="100000"/>
              </a:lnSpc>
              <a:spcBef>
                <a:spcPts val="39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450215" algn="l"/>
              </a:tabLst>
            </a:pPr>
            <a:r>
              <a:rPr dirty="0" sz="2400">
                <a:latin typeface="Tahoma"/>
                <a:cs typeface="Tahoma"/>
              </a:rPr>
              <a:t>Awareness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problem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5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People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convined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of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need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for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these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controls</a:t>
            </a:r>
            <a:endParaRPr sz="2000">
              <a:latin typeface="Tahoma"/>
              <a:cs typeface="Tahoma"/>
            </a:endParaRPr>
          </a:p>
          <a:p>
            <a:pPr marL="450215" indent="-437515">
              <a:lnSpc>
                <a:spcPct val="100000"/>
              </a:lnSpc>
              <a:spcBef>
                <a:spcPts val="1864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450215" algn="l"/>
              </a:tabLst>
            </a:pPr>
            <a:r>
              <a:rPr dirty="0" sz="2400">
                <a:latin typeface="Tahoma"/>
                <a:cs typeface="Tahoma"/>
              </a:rPr>
              <a:t>Likelihood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use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4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 spc="-40">
                <a:latin typeface="Tahoma"/>
                <a:cs typeface="Tahoma"/>
              </a:rPr>
              <a:t>Too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complex/intrusive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security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tools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are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often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disabled</a:t>
            </a:r>
            <a:endParaRPr sz="2000">
              <a:latin typeface="Tahoma"/>
              <a:cs typeface="Tahoma"/>
            </a:endParaRPr>
          </a:p>
          <a:p>
            <a:pPr marL="450215" indent="-437515">
              <a:lnSpc>
                <a:spcPct val="100000"/>
              </a:lnSpc>
              <a:spcBef>
                <a:spcPts val="187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450215" algn="l"/>
              </a:tabLst>
            </a:pPr>
            <a:r>
              <a:rPr dirty="0" sz="2400">
                <a:latin typeface="Tahoma"/>
                <a:cs typeface="Tahoma"/>
              </a:rPr>
              <a:t>Overlapping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controls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4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&gt;1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control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for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given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vulnerability</a:t>
            </a:r>
            <a:endParaRPr sz="2000">
              <a:latin typeface="Tahoma"/>
              <a:cs typeface="Tahoma"/>
            </a:endParaRPr>
          </a:p>
          <a:p>
            <a:pPr lvl="2" marL="1155700" marR="5080" indent="-228600">
              <a:lnSpc>
                <a:spcPts val="2160"/>
              </a:lnSpc>
              <a:spcBef>
                <a:spcPts val="509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55700" algn="l"/>
              </a:tabLst>
            </a:pPr>
            <a:r>
              <a:rPr dirty="0" sz="2000" spc="-55">
                <a:latin typeface="Tahoma"/>
                <a:cs typeface="Tahoma"/>
              </a:rPr>
              <a:t>To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provide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layered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defense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–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next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layer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compensates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for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 spc="-50">
                <a:latin typeface="Tahoma"/>
                <a:cs typeface="Tahoma"/>
              </a:rPr>
              <a:t>a </a:t>
            </a:r>
            <a:r>
              <a:rPr dirty="0" sz="2000">
                <a:latin typeface="Tahoma"/>
                <a:cs typeface="Tahoma"/>
              </a:rPr>
              <a:t>failure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of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previous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layer</a:t>
            </a:r>
            <a:endParaRPr sz="2000">
              <a:latin typeface="Tahoma"/>
              <a:cs typeface="Tahoma"/>
            </a:endParaRPr>
          </a:p>
          <a:p>
            <a:pPr marL="450215" indent="-437515">
              <a:lnSpc>
                <a:spcPct val="100000"/>
              </a:lnSpc>
              <a:spcBef>
                <a:spcPts val="237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450215" algn="l"/>
              </a:tabLst>
            </a:pPr>
            <a:r>
              <a:rPr dirty="0" sz="2400">
                <a:latin typeface="Tahoma"/>
                <a:cs typeface="Tahoma"/>
              </a:rPr>
              <a:t>Periodic</a:t>
            </a:r>
            <a:r>
              <a:rPr dirty="0" sz="2400" spc="-9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reviews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A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given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control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usually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becomess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less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effective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with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time</a:t>
            </a:r>
            <a:endParaRPr sz="20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latin typeface="Tahoma"/>
                <a:cs typeface="Tahoma"/>
              </a:rPr>
              <a:t>Need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to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replace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ineffective/inefficient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controls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with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better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ones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205" y="230251"/>
            <a:ext cx="7421880" cy="75882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8.</a:t>
            </a:r>
            <a:r>
              <a:rPr dirty="0" sz="3600" spc="-95"/>
              <a:t> </a:t>
            </a:r>
            <a:r>
              <a:rPr dirty="0" sz="3600"/>
              <a:t>Principles</a:t>
            </a:r>
            <a:r>
              <a:rPr dirty="0" sz="3600" spc="-85"/>
              <a:t> </a:t>
            </a:r>
            <a:r>
              <a:rPr dirty="0" sz="3600"/>
              <a:t>of</a:t>
            </a:r>
            <a:r>
              <a:rPr dirty="0" sz="3600" spc="-95"/>
              <a:t> </a:t>
            </a:r>
            <a:r>
              <a:rPr dirty="0" sz="3600"/>
              <a:t>Computer</a:t>
            </a:r>
            <a:r>
              <a:rPr dirty="0" sz="3600" spc="-90"/>
              <a:t> </a:t>
            </a:r>
            <a:r>
              <a:rPr dirty="0" sz="3600" spc="-10"/>
              <a:t>Security</a:t>
            </a:r>
            <a:endParaRPr sz="3600"/>
          </a:p>
          <a:p>
            <a:pPr algn="r" marR="5080">
              <a:lnSpc>
                <a:spcPct val="100000"/>
              </a:lnSpc>
              <a:spcBef>
                <a:spcPts val="10"/>
              </a:spcBef>
            </a:pPr>
            <a:r>
              <a:rPr dirty="0" sz="1200">
                <a:solidFill>
                  <a:srgbClr val="000000"/>
                </a:solidFill>
              </a:rPr>
              <a:t>[Pfleeger</a:t>
            </a:r>
            <a:r>
              <a:rPr dirty="0" sz="1200" spc="-30">
                <a:solidFill>
                  <a:srgbClr val="000000"/>
                </a:solidFill>
              </a:rPr>
              <a:t> </a:t>
            </a:r>
            <a:r>
              <a:rPr dirty="0" sz="1200">
                <a:solidFill>
                  <a:srgbClr val="000000"/>
                </a:solidFill>
              </a:rPr>
              <a:t>and</a:t>
            </a:r>
            <a:r>
              <a:rPr dirty="0" sz="1200" spc="-45">
                <a:solidFill>
                  <a:srgbClr val="000000"/>
                </a:solidFill>
              </a:rPr>
              <a:t> </a:t>
            </a:r>
            <a:r>
              <a:rPr dirty="0" sz="1200" spc="-10">
                <a:solidFill>
                  <a:srgbClr val="000000"/>
                </a:solidFill>
              </a:rPr>
              <a:t>Pfleeger]</a:t>
            </a:r>
            <a:endParaRPr sz="1200"/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47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1393938"/>
            <a:ext cx="8500110" cy="420243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solidFill>
                  <a:srgbClr val="0000FF"/>
                </a:solidFill>
                <a:latin typeface="Tahoma"/>
                <a:cs typeface="Tahoma"/>
              </a:rPr>
              <a:t>Principle</a:t>
            </a:r>
            <a:r>
              <a:rPr dirty="0" sz="2800" spc="-14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dirty="0" sz="2800" spc="-14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0000FF"/>
                </a:solidFill>
                <a:latin typeface="Tahoma"/>
                <a:cs typeface="Tahoma"/>
              </a:rPr>
              <a:t>Easiest</a:t>
            </a:r>
            <a:r>
              <a:rPr dirty="0" sz="2800" spc="-11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0000FF"/>
                </a:solidFill>
                <a:latin typeface="Tahoma"/>
                <a:cs typeface="Tahoma"/>
              </a:rPr>
              <a:t>Penetration</a:t>
            </a:r>
            <a:r>
              <a:rPr dirty="0" sz="2800" spc="-8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800" spc="-10">
                <a:solidFill>
                  <a:srgbClr val="959595"/>
                </a:solidFill>
                <a:latin typeface="Tahoma"/>
                <a:cs typeface="Tahoma"/>
              </a:rPr>
              <a:t>(p.5)</a:t>
            </a:r>
            <a:endParaRPr sz="2800">
              <a:latin typeface="Tahoma"/>
              <a:cs typeface="Tahoma"/>
            </a:endParaRPr>
          </a:p>
          <a:p>
            <a:pPr marL="355600" marR="255270">
              <a:lnSpc>
                <a:spcPts val="3030"/>
              </a:lnSpc>
              <a:spcBef>
                <a:spcPts val="710"/>
              </a:spcBef>
            </a:pPr>
            <a:r>
              <a:rPr dirty="0" sz="2800">
                <a:latin typeface="Tahoma"/>
                <a:cs typeface="Tahoma"/>
              </a:rPr>
              <a:t>An</a:t>
            </a:r>
            <a:r>
              <a:rPr dirty="0" sz="2800" spc="-6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intruder</a:t>
            </a:r>
            <a:r>
              <a:rPr dirty="0" sz="2800" spc="-6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must</a:t>
            </a:r>
            <a:r>
              <a:rPr dirty="0" sz="2800" spc="-7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be</a:t>
            </a:r>
            <a:r>
              <a:rPr dirty="0" sz="2800" spc="-7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expected</a:t>
            </a:r>
            <a:r>
              <a:rPr dirty="0" sz="2800" spc="-6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to</a:t>
            </a:r>
            <a:r>
              <a:rPr dirty="0" sz="2800" spc="-5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use</a:t>
            </a:r>
            <a:r>
              <a:rPr dirty="0" sz="2800" spc="-7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any</a:t>
            </a:r>
            <a:r>
              <a:rPr dirty="0" sz="2800" spc="-2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available </a:t>
            </a:r>
            <a:r>
              <a:rPr dirty="0" sz="2800">
                <a:latin typeface="Tahoma"/>
                <a:cs typeface="Tahoma"/>
              </a:rPr>
              <a:t>means</a:t>
            </a:r>
            <a:r>
              <a:rPr dirty="0" sz="2800" spc="-6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of</a:t>
            </a:r>
            <a:r>
              <a:rPr dirty="0" sz="2800" spc="-7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penetration.</a:t>
            </a:r>
            <a:endParaRPr sz="2800">
              <a:latin typeface="Tahoma"/>
              <a:cs typeface="Tahoma"/>
            </a:endParaRPr>
          </a:p>
          <a:p>
            <a:pPr marL="355600" marR="5080">
              <a:lnSpc>
                <a:spcPct val="91500"/>
              </a:lnSpc>
              <a:spcBef>
                <a:spcPts val="930"/>
              </a:spcBef>
            </a:pP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penetration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may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not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necessarily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by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most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obvious </a:t>
            </a:r>
            <a:r>
              <a:rPr dirty="0" sz="2400">
                <a:latin typeface="Tahoma"/>
                <a:cs typeface="Tahoma"/>
              </a:rPr>
              <a:t>means,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nor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is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it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necessarily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one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against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which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most </a:t>
            </a:r>
            <a:r>
              <a:rPr dirty="0" sz="2400">
                <a:latin typeface="Tahoma"/>
                <a:cs typeface="Tahoma"/>
              </a:rPr>
              <a:t>solid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defense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has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been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installed.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solidFill>
                  <a:srgbClr val="0000FF"/>
                </a:solidFill>
                <a:latin typeface="Tahoma"/>
                <a:cs typeface="Tahoma"/>
              </a:rPr>
              <a:t>Principle</a:t>
            </a:r>
            <a:r>
              <a:rPr dirty="0" sz="2800" spc="-114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dirty="0" sz="2800" spc="-11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0000FF"/>
                </a:solidFill>
                <a:latin typeface="Tahoma"/>
                <a:cs typeface="Tahoma"/>
              </a:rPr>
              <a:t>Adequate</a:t>
            </a:r>
            <a:r>
              <a:rPr dirty="0" sz="2800" spc="-9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0000FF"/>
                </a:solidFill>
                <a:latin typeface="Tahoma"/>
                <a:cs typeface="Tahoma"/>
              </a:rPr>
              <a:t>Protection</a:t>
            </a:r>
            <a:r>
              <a:rPr dirty="0" sz="2800" spc="-6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800" spc="-10">
                <a:solidFill>
                  <a:srgbClr val="959595"/>
                </a:solidFill>
                <a:latin typeface="Tahoma"/>
                <a:cs typeface="Tahoma"/>
              </a:rPr>
              <a:t>(p.16)</a:t>
            </a:r>
            <a:endParaRPr sz="2800">
              <a:latin typeface="Tahoma"/>
              <a:cs typeface="Tahoma"/>
            </a:endParaRPr>
          </a:p>
          <a:p>
            <a:pPr marL="355600" marR="252729">
              <a:lnSpc>
                <a:spcPts val="3030"/>
              </a:lnSpc>
              <a:spcBef>
                <a:spcPts val="715"/>
              </a:spcBef>
            </a:pPr>
            <a:r>
              <a:rPr dirty="0" sz="2800">
                <a:latin typeface="Tahoma"/>
                <a:cs typeface="Tahoma"/>
              </a:rPr>
              <a:t>Computer</a:t>
            </a:r>
            <a:r>
              <a:rPr dirty="0" sz="2800" spc="-7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items</a:t>
            </a:r>
            <a:r>
              <a:rPr dirty="0" sz="2800" spc="-6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must</a:t>
            </a:r>
            <a:r>
              <a:rPr dirty="0" sz="2800" spc="-8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be</a:t>
            </a:r>
            <a:r>
              <a:rPr dirty="0" sz="2800" spc="-8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protected</a:t>
            </a:r>
            <a:r>
              <a:rPr dirty="0" sz="2800" spc="-3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to</a:t>
            </a:r>
            <a:r>
              <a:rPr dirty="0" sz="2800" spc="-7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a</a:t>
            </a:r>
            <a:r>
              <a:rPr dirty="0" sz="2800" spc="-7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degree </a:t>
            </a:r>
            <a:r>
              <a:rPr dirty="0" sz="2800">
                <a:latin typeface="Tahoma"/>
                <a:cs typeface="Tahoma"/>
              </a:rPr>
              <a:t>consistent</a:t>
            </a:r>
            <a:r>
              <a:rPr dirty="0" sz="2800" spc="-8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with</a:t>
            </a:r>
            <a:r>
              <a:rPr dirty="0" sz="2800" spc="-7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their</a:t>
            </a:r>
            <a:r>
              <a:rPr dirty="0" sz="2800" spc="-6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value</a:t>
            </a:r>
            <a:r>
              <a:rPr dirty="0" sz="2800" spc="-7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and</a:t>
            </a:r>
            <a:r>
              <a:rPr dirty="0" sz="2800" spc="-4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only</a:t>
            </a:r>
            <a:r>
              <a:rPr dirty="0" sz="2800" spc="-6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until</a:t>
            </a:r>
            <a:r>
              <a:rPr dirty="0" sz="2800" spc="-7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they</a:t>
            </a:r>
            <a:r>
              <a:rPr dirty="0" sz="2800" spc="-55">
                <a:latin typeface="Tahoma"/>
                <a:cs typeface="Tahoma"/>
              </a:rPr>
              <a:t> </a:t>
            </a:r>
            <a:r>
              <a:rPr dirty="0" sz="2800" spc="-20">
                <a:latin typeface="Tahoma"/>
                <a:cs typeface="Tahoma"/>
              </a:rPr>
              <a:t>lose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50240" y="5528259"/>
            <a:ext cx="17824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ahoma"/>
                <a:cs typeface="Tahoma"/>
              </a:rPr>
              <a:t>their</a:t>
            </a:r>
            <a:r>
              <a:rPr dirty="0" sz="2800" spc="-7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value.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709029" y="5680659"/>
            <a:ext cx="14947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ahoma"/>
                <a:cs typeface="Tahoma"/>
              </a:rPr>
              <a:t>[modified</a:t>
            </a:r>
            <a:r>
              <a:rPr dirty="0" sz="1600" spc="-2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by</a:t>
            </a:r>
            <a:r>
              <a:rPr dirty="0" sz="1600" spc="-50">
                <a:latin typeface="Tahoma"/>
                <a:cs typeface="Tahoma"/>
              </a:rPr>
              <a:t> </a:t>
            </a:r>
            <a:r>
              <a:rPr dirty="0" sz="1600" spc="-25">
                <a:latin typeface="Tahoma"/>
                <a:cs typeface="Tahoma"/>
              </a:rPr>
              <a:t>LL]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7340" y="1241574"/>
            <a:ext cx="8396605" cy="509905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solidFill>
                  <a:srgbClr val="0000FF"/>
                </a:solidFill>
                <a:latin typeface="Tahoma"/>
                <a:cs typeface="Tahoma"/>
              </a:rPr>
              <a:t>Principle</a:t>
            </a:r>
            <a:r>
              <a:rPr dirty="0" sz="2800" spc="-10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dirty="0" sz="2800" spc="-10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Tahoma"/>
                <a:cs typeface="Tahoma"/>
              </a:rPr>
              <a:t>Effectiveness</a:t>
            </a:r>
            <a:r>
              <a:rPr dirty="0" sz="2800" spc="-6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800" spc="-10">
                <a:solidFill>
                  <a:srgbClr val="959595"/>
                </a:solidFill>
                <a:latin typeface="Tahoma"/>
                <a:cs typeface="Tahoma"/>
              </a:rPr>
              <a:t>(p.26)</a:t>
            </a:r>
            <a:endParaRPr sz="2800">
              <a:latin typeface="Tahoma"/>
              <a:cs typeface="Tahoma"/>
            </a:endParaRPr>
          </a:p>
          <a:p>
            <a:pPr marL="355600" marR="233045">
              <a:lnSpc>
                <a:spcPct val="100000"/>
              </a:lnSpc>
              <a:spcBef>
                <a:spcPts val="670"/>
              </a:spcBef>
            </a:pPr>
            <a:r>
              <a:rPr dirty="0" sz="2800">
                <a:latin typeface="Tahoma"/>
                <a:cs typeface="Tahoma"/>
              </a:rPr>
              <a:t>Controls</a:t>
            </a:r>
            <a:r>
              <a:rPr dirty="0" sz="2800" spc="-3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must</a:t>
            </a:r>
            <a:r>
              <a:rPr dirty="0" sz="2800" spc="-5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be</a:t>
            </a:r>
            <a:r>
              <a:rPr dirty="0" sz="2800" spc="-50">
                <a:latin typeface="Tahoma"/>
                <a:cs typeface="Tahoma"/>
              </a:rPr>
              <a:t> </a:t>
            </a:r>
            <a:r>
              <a:rPr dirty="0" sz="2800" spc="-25">
                <a:latin typeface="Tahoma"/>
                <a:cs typeface="Tahoma"/>
              </a:rPr>
              <a:t>used—</a:t>
            </a:r>
            <a:r>
              <a:rPr dirty="0" sz="2800">
                <a:latin typeface="Tahoma"/>
                <a:cs typeface="Tahoma"/>
              </a:rPr>
              <a:t>and</a:t>
            </a:r>
            <a:r>
              <a:rPr dirty="0" sz="2800" spc="-3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used</a:t>
            </a:r>
            <a:r>
              <a:rPr dirty="0" sz="2800" spc="-45">
                <a:latin typeface="Tahoma"/>
                <a:cs typeface="Tahoma"/>
              </a:rPr>
              <a:t> </a:t>
            </a:r>
            <a:r>
              <a:rPr dirty="0" sz="2800" spc="-30">
                <a:latin typeface="Tahoma"/>
                <a:cs typeface="Tahoma"/>
              </a:rPr>
              <a:t>properly—</a:t>
            </a:r>
            <a:r>
              <a:rPr dirty="0" sz="2800">
                <a:latin typeface="Tahoma"/>
                <a:cs typeface="Tahoma"/>
              </a:rPr>
              <a:t>to</a:t>
            </a:r>
            <a:r>
              <a:rPr dirty="0" sz="2800" spc="-25">
                <a:latin typeface="Tahoma"/>
                <a:cs typeface="Tahoma"/>
              </a:rPr>
              <a:t> be </a:t>
            </a:r>
            <a:r>
              <a:rPr dirty="0" sz="2800" spc="-10">
                <a:latin typeface="Tahoma"/>
                <a:cs typeface="Tahoma"/>
              </a:rPr>
              <a:t>effective.</a:t>
            </a:r>
            <a:endParaRPr sz="28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675"/>
              </a:spcBef>
            </a:pPr>
            <a:r>
              <a:rPr dirty="0" sz="2400">
                <a:latin typeface="Tahoma"/>
                <a:cs typeface="Tahoma"/>
              </a:rPr>
              <a:t>They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must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be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efficient,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easy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use,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appropriate</a:t>
            </a:r>
            <a:r>
              <a:rPr dirty="0" sz="2800" spc="-1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810"/>
              </a:spcBef>
            </a:pP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>
                <a:solidFill>
                  <a:srgbClr val="0000FF"/>
                </a:solidFill>
                <a:latin typeface="Tahoma"/>
                <a:cs typeface="Tahoma"/>
              </a:rPr>
              <a:t>Principle</a:t>
            </a:r>
            <a:r>
              <a:rPr dirty="0" sz="2800" spc="-11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dirty="0" sz="2800" spc="-11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Tahoma"/>
                <a:cs typeface="Tahoma"/>
              </a:rPr>
              <a:t>Weakest</a:t>
            </a:r>
            <a:r>
              <a:rPr dirty="0" sz="2800" spc="-7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0000FF"/>
                </a:solidFill>
                <a:latin typeface="Tahoma"/>
                <a:cs typeface="Tahoma"/>
              </a:rPr>
              <a:t>Link</a:t>
            </a:r>
            <a:r>
              <a:rPr dirty="0" sz="2800" spc="-9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800" spc="-10">
                <a:solidFill>
                  <a:srgbClr val="959595"/>
                </a:solidFill>
                <a:latin typeface="Tahoma"/>
                <a:cs typeface="Tahoma"/>
              </a:rPr>
              <a:t>(p.27)</a:t>
            </a:r>
            <a:endParaRPr sz="28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670"/>
              </a:spcBef>
            </a:pPr>
            <a:r>
              <a:rPr dirty="0" sz="2800">
                <a:latin typeface="Tahoma"/>
                <a:cs typeface="Tahoma"/>
              </a:rPr>
              <a:t>Security</a:t>
            </a:r>
            <a:r>
              <a:rPr dirty="0" sz="2800" spc="-7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can</a:t>
            </a:r>
            <a:r>
              <a:rPr dirty="0" sz="2800" spc="-6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be</a:t>
            </a:r>
            <a:r>
              <a:rPr dirty="0" sz="2800" spc="-8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no</a:t>
            </a:r>
            <a:r>
              <a:rPr dirty="0" sz="2800" spc="-7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stronger</a:t>
            </a:r>
            <a:r>
              <a:rPr dirty="0" sz="2800" spc="-6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than</a:t>
            </a:r>
            <a:r>
              <a:rPr dirty="0" sz="2800" spc="-6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its</a:t>
            </a:r>
            <a:r>
              <a:rPr dirty="0" sz="2800" spc="-8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weakest</a:t>
            </a:r>
            <a:r>
              <a:rPr dirty="0" sz="2800" spc="-6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link.</a:t>
            </a:r>
            <a:endParaRPr sz="2800">
              <a:latin typeface="Tahoma"/>
              <a:cs typeface="Tahoma"/>
            </a:endParaRPr>
          </a:p>
          <a:p>
            <a:pPr marL="355600" marR="5080">
              <a:lnSpc>
                <a:spcPct val="100000"/>
              </a:lnSpc>
              <a:spcBef>
                <a:spcPts val="869"/>
              </a:spcBef>
            </a:pPr>
            <a:r>
              <a:rPr dirty="0" sz="2400">
                <a:latin typeface="Tahoma"/>
                <a:cs typeface="Tahoma"/>
              </a:rPr>
              <a:t>Whether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it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is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power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supply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that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powers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firewall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or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operating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system</a:t>
            </a:r>
            <a:r>
              <a:rPr dirty="0" sz="2400" spc="-2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under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security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application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or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the </a:t>
            </a:r>
            <a:r>
              <a:rPr dirty="0" sz="2400">
                <a:latin typeface="Tahoma"/>
                <a:cs typeface="Tahoma"/>
              </a:rPr>
              <a:t>human,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who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plans,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implements,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and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administers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controls,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 spc="-50">
                <a:latin typeface="Tahoma"/>
                <a:cs typeface="Tahoma"/>
              </a:rPr>
              <a:t>a </a:t>
            </a:r>
            <a:r>
              <a:rPr dirty="0" sz="2400">
                <a:latin typeface="Tahoma"/>
                <a:cs typeface="Tahoma"/>
              </a:rPr>
              <a:t>failure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of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any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control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can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lead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security</a:t>
            </a:r>
            <a:r>
              <a:rPr dirty="0" sz="2400" spc="-4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failure.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47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1692605"/>
            <a:ext cx="4591685" cy="124523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16075" algn="l"/>
              </a:tabLst>
            </a:pPr>
            <a:r>
              <a:rPr dirty="0"/>
              <a:t>End</a:t>
            </a:r>
            <a:r>
              <a:rPr dirty="0" spc="-70"/>
              <a:t> </a:t>
            </a:r>
            <a:r>
              <a:rPr dirty="0" spc="-25"/>
              <a:t>of</a:t>
            </a:r>
            <a:r>
              <a:rPr dirty="0"/>
              <a:t>	Section</a:t>
            </a:r>
            <a:r>
              <a:rPr dirty="0" spc="5"/>
              <a:t> </a:t>
            </a:r>
            <a:r>
              <a:rPr dirty="0" spc="-25"/>
              <a:t>1:</a:t>
            </a: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dirty="0" spc="-10"/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3811" rIns="0" bIns="0" rtlCol="0" vert="horz">
            <a:spAutoFit/>
          </a:bodyPr>
          <a:lstStyle/>
          <a:p>
            <a:pPr marL="1872614">
              <a:lnSpc>
                <a:spcPct val="100000"/>
              </a:lnSpc>
              <a:spcBef>
                <a:spcPts val="95"/>
              </a:spcBef>
            </a:pPr>
            <a:r>
              <a:rPr dirty="0"/>
              <a:t>More</a:t>
            </a:r>
            <a:r>
              <a:rPr dirty="0" spc="-90"/>
              <a:t> </a:t>
            </a:r>
            <a:r>
              <a:rPr dirty="0"/>
              <a:t>from</a:t>
            </a:r>
            <a:r>
              <a:rPr dirty="0" spc="-70"/>
              <a:t> </a:t>
            </a:r>
            <a:r>
              <a:rPr dirty="0"/>
              <a:t>CSI/FBI</a:t>
            </a:r>
            <a:r>
              <a:rPr dirty="0" spc="-85"/>
              <a:t> </a:t>
            </a:r>
            <a:r>
              <a:rPr dirty="0" spc="-20"/>
              <a:t>2002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43890" y="1477213"/>
            <a:ext cx="7515859" cy="40811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dirty="0" sz="2000">
                <a:latin typeface="Microsoft Sans Serif"/>
                <a:cs typeface="Microsoft Sans Serif"/>
              </a:rPr>
              <a:t>40%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detected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external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penetration</a:t>
            </a:r>
            <a:endParaRPr sz="20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19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dirty="0" sz="2000">
                <a:latin typeface="Microsoft Sans Serif"/>
                <a:cs typeface="Microsoft Sans Serif"/>
              </a:rPr>
              <a:t>40%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detected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denial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of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service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attacks.</a:t>
            </a:r>
            <a:endParaRPr sz="20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19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dirty="0" sz="2000">
                <a:latin typeface="Microsoft Sans Serif"/>
                <a:cs typeface="Microsoft Sans Serif"/>
              </a:rPr>
              <a:t>78%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detected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employee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abuse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of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Internet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access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privileges</a:t>
            </a:r>
            <a:endParaRPr sz="20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192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dirty="0" sz="2000">
                <a:latin typeface="Microsoft Sans Serif"/>
                <a:cs typeface="Microsoft Sans Serif"/>
              </a:rPr>
              <a:t>85%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percent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detected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computer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viruses.</a:t>
            </a:r>
            <a:endParaRPr sz="2000">
              <a:latin typeface="Microsoft Sans Serif"/>
              <a:cs typeface="Microsoft Sans Serif"/>
            </a:endParaRPr>
          </a:p>
          <a:p>
            <a:pPr marL="354965" indent="-342265">
              <a:lnSpc>
                <a:spcPts val="2160"/>
              </a:lnSpc>
              <a:spcBef>
                <a:spcPts val="19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dirty="0" sz="2000">
                <a:latin typeface="Microsoft Sans Serif"/>
                <a:cs typeface="Microsoft Sans Serif"/>
              </a:rPr>
              <a:t>38%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suffered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unauthorized</a:t>
            </a:r>
            <a:r>
              <a:rPr dirty="0" sz="2000" spc="-5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access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or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misuse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on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their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Web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sites</a:t>
            </a:r>
            <a:endParaRPr sz="2000">
              <a:latin typeface="Microsoft Sans Serif"/>
              <a:cs typeface="Microsoft Sans Serif"/>
            </a:endParaRPr>
          </a:p>
          <a:p>
            <a:pPr marL="355600">
              <a:lnSpc>
                <a:spcPts val="2160"/>
              </a:lnSpc>
            </a:pPr>
            <a:r>
              <a:rPr dirty="0" sz="2000">
                <a:latin typeface="Microsoft Sans Serif"/>
                <a:cs typeface="Microsoft Sans Serif"/>
              </a:rPr>
              <a:t>within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the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last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twelve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months.</a:t>
            </a:r>
            <a:r>
              <a:rPr dirty="0" sz="2000" spc="-5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21%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didn’t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know.</a:t>
            </a:r>
            <a:endParaRPr sz="2000">
              <a:latin typeface="Microsoft Sans Serif"/>
              <a:cs typeface="Microsoft Sans Serif"/>
            </a:endParaRPr>
          </a:p>
          <a:p>
            <a:pPr marL="927100">
              <a:lnSpc>
                <a:spcPct val="100000"/>
              </a:lnSpc>
              <a:spcBef>
                <a:spcPts val="120"/>
              </a:spcBef>
            </a:pPr>
            <a:r>
              <a:rPr dirty="0" sz="1400">
                <a:latin typeface="Microsoft Sans Serif"/>
                <a:cs typeface="Microsoft Sans Serif"/>
              </a:rPr>
              <a:t>[includes</a:t>
            </a:r>
            <a:r>
              <a:rPr dirty="0" sz="1400" spc="-10">
                <a:latin typeface="Microsoft Sans Serif"/>
                <a:cs typeface="Microsoft Sans Serif"/>
              </a:rPr>
              <a:t> </a:t>
            </a:r>
            <a:r>
              <a:rPr dirty="0" sz="1400">
                <a:latin typeface="Microsoft Sans Serif"/>
                <a:cs typeface="Microsoft Sans Serif"/>
              </a:rPr>
              <a:t>insider</a:t>
            </a:r>
            <a:r>
              <a:rPr dirty="0" sz="1400" spc="-15">
                <a:latin typeface="Microsoft Sans Serif"/>
                <a:cs typeface="Microsoft Sans Serif"/>
              </a:rPr>
              <a:t> </a:t>
            </a:r>
            <a:r>
              <a:rPr dirty="0" sz="1400" spc="-10">
                <a:latin typeface="Microsoft Sans Serif"/>
                <a:cs typeface="Microsoft Sans Serif"/>
              </a:rPr>
              <a:t>attacks]</a:t>
            </a:r>
            <a:endParaRPr sz="1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4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dirty="0" sz="2000">
                <a:latin typeface="Microsoft Sans Serif"/>
                <a:cs typeface="Microsoft Sans Serif"/>
              </a:rPr>
              <a:t>12%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reported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theft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of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transaction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information.</a:t>
            </a:r>
            <a:endParaRPr sz="20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192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</a:tabLst>
            </a:pPr>
            <a:r>
              <a:rPr dirty="0" sz="2000">
                <a:latin typeface="Microsoft Sans Serif"/>
                <a:cs typeface="Microsoft Sans Serif"/>
              </a:rPr>
              <a:t>6%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percent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reported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financial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fraud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(only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3%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in</a:t>
            </a:r>
            <a:r>
              <a:rPr dirty="0" sz="2000" spc="-10">
                <a:latin typeface="Microsoft Sans Serif"/>
                <a:cs typeface="Microsoft Sans Serif"/>
              </a:rPr>
              <a:t> 2000).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911600" y="6395720"/>
            <a:ext cx="41719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[Barbara</a:t>
            </a:r>
            <a:r>
              <a:rPr dirty="0" sz="10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80808"/>
                </a:solidFill>
                <a:latin typeface="Times New Roman"/>
                <a:cs typeface="Times New Roman"/>
              </a:rPr>
              <a:t>Edicott-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Popovsky</a:t>
            </a:r>
            <a:r>
              <a:rPr dirty="0" sz="1000" spc="-2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and</a:t>
            </a:r>
            <a:r>
              <a:rPr dirty="0" sz="1000" spc="-1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Deborah</a:t>
            </a:r>
            <a:r>
              <a:rPr dirty="0" sz="10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Frincke, CSSE592/492,</a:t>
            </a:r>
            <a:r>
              <a:rPr dirty="0" sz="1000" spc="-45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080808"/>
                </a:solidFill>
                <a:latin typeface="Times New Roman"/>
                <a:cs typeface="Times New Roman"/>
              </a:rPr>
              <a:t>U.</a:t>
            </a:r>
            <a:r>
              <a:rPr dirty="0" sz="1000" spc="-20">
                <a:solidFill>
                  <a:srgbClr val="080808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080808"/>
                </a:solidFill>
                <a:latin typeface="Times New Roman"/>
                <a:cs typeface="Times New Roman"/>
              </a:rPr>
              <a:t>Washington]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3811" rIns="0" bIns="0" rtlCol="0" vert="horz">
            <a:spAutoFit/>
          </a:bodyPr>
          <a:lstStyle/>
          <a:p>
            <a:pPr marL="1538605">
              <a:lnSpc>
                <a:spcPct val="100000"/>
              </a:lnSpc>
              <a:spcBef>
                <a:spcPts val="95"/>
              </a:spcBef>
            </a:pPr>
            <a:r>
              <a:rPr dirty="0"/>
              <a:t>Critical</a:t>
            </a:r>
            <a:r>
              <a:rPr dirty="0" spc="-210"/>
              <a:t> </a:t>
            </a:r>
            <a:r>
              <a:rPr dirty="0"/>
              <a:t>Infrastructure</a:t>
            </a:r>
            <a:r>
              <a:rPr dirty="0" spc="-210"/>
              <a:t> </a:t>
            </a:r>
            <a:r>
              <a:rPr dirty="0" spc="-10"/>
              <a:t>Areas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43890" y="1537208"/>
            <a:ext cx="4064000" cy="4836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</a:tabLst>
            </a:pPr>
            <a:r>
              <a:rPr dirty="0" sz="2800" spc="-10">
                <a:latin typeface="Microsoft Sans Serif"/>
                <a:cs typeface="Microsoft Sans Serif"/>
              </a:rPr>
              <a:t>Include:</a:t>
            </a:r>
            <a:endParaRPr sz="2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815"/>
              </a:spcBef>
              <a:buClr>
                <a:srgbClr val="3333CC"/>
              </a:buClr>
              <a:buFont typeface="Wingdings"/>
              <a:buChar char=""/>
            </a:pPr>
            <a:endParaRPr sz="2800">
              <a:latin typeface="Microsoft Sans Serif"/>
              <a:cs typeface="Microsoft Sans Serif"/>
            </a:endParaRPr>
          </a:p>
          <a:p>
            <a:pPr lvl="1" marL="756285" indent="-286385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 spc="-10">
                <a:solidFill>
                  <a:srgbClr val="080808"/>
                </a:solidFill>
                <a:latin typeface="Tahoma"/>
                <a:cs typeface="Tahoma"/>
              </a:rPr>
              <a:t>Telecommunications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solidFill>
                  <a:srgbClr val="080808"/>
                </a:solidFill>
                <a:latin typeface="Tahoma"/>
                <a:cs typeface="Tahoma"/>
              </a:rPr>
              <a:t>Electrical</a:t>
            </a:r>
            <a:r>
              <a:rPr dirty="0" sz="2400" spc="-60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80808"/>
                </a:solidFill>
                <a:latin typeface="Tahoma"/>
                <a:cs typeface="Tahoma"/>
              </a:rPr>
              <a:t>power</a:t>
            </a:r>
            <a:r>
              <a:rPr dirty="0" sz="2400" spc="-85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080808"/>
                </a:solidFill>
                <a:latin typeface="Tahoma"/>
                <a:cs typeface="Tahoma"/>
              </a:rPr>
              <a:t>systems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solidFill>
                  <a:srgbClr val="080808"/>
                </a:solidFill>
                <a:latin typeface="Tahoma"/>
                <a:cs typeface="Tahoma"/>
              </a:rPr>
              <a:t>Water</a:t>
            </a:r>
            <a:r>
              <a:rPr dirty="0" sz="2400" spc="-70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80808"/>
                </a:solidFill>
                <a:latin typeface="Tahoma"/>
                <a:cs typeface="Tahoma"/>
              </a:rPr>
              <a:t>supply</a:t>
            </a:r>
            <a:r>
              <a:rPr dirty="0" sz="2400" spc="-75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080808"/>
                </a:solidFill>
                <a:latin typeface="Tahoma"/>
                <a:cs typeface="Tahoma"/>
              </a:rPr>
              <a:t>systems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solidFill>
                  <a:srgbClr val="080808"/>
                </a:solidFill>
                <a:latin typeface="Tahoma"/>
                <a:cs typeface="Tahoma"/>
              </a:rPr>
              <a:t>Gas</a:t>
            </a:r>
            <a:r>
              <a:rPr dirty="0" sz="2400" spc="-15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80808"/>
                </a:solidFill>
                <a:latin typeface="Tahoma"/>
                <a:cs typeface="Tahoma"/>
              </a:rPr>
              <a:t>and</a:t>
            </a:r>
            <a:r>
              <a:rPr dirty="0" sz="2400" spc="-30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80808"/>
                </a:solidFill>
                <a:latin typeface="Tahoma"/>
                <a:cs typeface="Tahoma"/>
              </a:rPr>
              <a:t>oil</a:t>
            </a:r>
            <a:r>
              <a:rPr dirty="0" sz="2400" spc="-15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080808"/>
                </a:solidFill>
                <a:latin typeface="Tahoma"/>
                <a:cs typeface="Tahoma"/>
              </a:rPr>
              <a:t>pipelines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 spc="-10">
                <a:solidFill>
                  <a:srgbClr val="080808"/>
                </a:solidFill>
                <a:latin typeface="Tahoma"/>
                <a:cs typeface="Tahoma"/>
              </a:rPr>
              <a:t>Transportation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solidFill>
                  <a:srgbClr val="080808"/>
                </a:solidFill>
                <a:latin typeface="Tahoma"/>
                <a:cs typeface="Tahoma"/>
              </a:rPr>
              <a:t>Government</a:t>
            </a:r>
            <a:r>
              <a:rPr dirty="0" sz="2400" spc="-95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080808"/>
                </a:solidFill>
                <a:latin typeface="Tahoma"/>
                <a:cs typeface="Tahoma"/>
              </a:rPr>
              <a:t>services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solidFill>
                  <a:srgbClr val="080808"/>
                </a:solidFill>
                <a:latin typeface="Tahoma"/>
                <a:cs typeface="Tahoma"/>
              </a:rPr>
              <a:t>Emergency</a:t>
            </a:r>
            <a:r>
              <a:rPr dirty="0" sz="2400" spc="-114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080808"/>
                </a:solidFill>
                <a:latin typeface="Tahoma"/>
                <a:cs typeface="Tahoma"/>
              </a:rPr>
              <a:t>services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solidFill>
                  <a:srgbClr val="080808"/>
                </a:solidFill>
                <a:latin typeface="Tahoma"/>
                <a:cs typeface="Tahoma"/>
              </a:rPr>
              <a:t>Banking</a:t>
            </a:r>
            <a:r>
              <a:rPr dirty="0" sz="2400" spc="-30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80808"/>
                </a:solidFill>
                <a:latin typeface="Tahoma"/>
                <a:cs typeface="Tahoma"/>
              </a:rPr>
              <a:t>and</a:t>
            </a:r>
            <a:r>
              <a:rPr dirty="0" sz="2400" spc="-30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080808"/>
                </a:solidFill>
                <a:latin typeface="Tahoma"/>
                <a:cs typeface="Tahoma"/>
              </a:rPr>
              <a:t>finance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</a:tabLst>
            </a:pPr>
            <a:r>
              <a:rPr dirty="0" sz="2400" spc="-50">
                <a:solidFill>
                  <a:srgbClr val="080808"/>
                </a:solidFill>
                <a:latin typeface="Tahoma"/>
                <a:cs typeface="Tahoma"/>
              </a:rPr>
              <a:t>…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451" y="128727"/>
            <a:ext cx="826325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2.</a:t>
            </a:r>
            <a:r>
              <a:rPr dirty="0" sz="3600" spc="-60"/>
              <a:t> </a:t>
            </a:r>
            <a:r>
              <a:rPr dirty="0" sz="3600"/>
              <a:t>What</a:t>
            </a:r>
            <a:r>
              <a:rPr dirty="0" sz="3600" spc="-60"/>
              <a:t> </a:t>
            </a:r>
            <a:r>
              <a:rPr dirty="0" sz="3600"/>
              <a:t>is</a:t>
            </a:r>
            <a:r>
              <a:rPr dirty="0" sz="3600" spc="-55"/>
              <a:t> </a:t>
            </a:r>
            <a:r>
              <a:rPr dirty="0" sz="3600"/>
              <a:t>a</a:t>
            </a:r>
            <a:r>
              <a:rPr dirty="0" sz="3600" spc="-70"/>
              <a:t> </a:t>
            </a:r>
            <a:r>
              <a:rPr dirty="0" sz="3600"/>
              <a:t>“Secure”</a:t>
            </a:r>
            <a:r>
              <a:rPr dirty="0" sz="3600" spc="-25"/>
              <a:t> </a:t>
            </a:r>
            <a:r>
              <a:rPr dirty="0" sz="3600"/>
              <a:t>Computer</a:t>
            </a:r>
            <a:r>
              <a:rPr dirty="0" sz="3600" spc="-60"/>
              <a:t> </a:t>
            </a:r>
            <a:r>
              <a:rPr dirty="0" sz="3600" spc="-10"/>
              <a:t>System?</a:t>
            </a:r>
            <a:endParaRPr sz="36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323799" y="851153"/>
            <a:ext cx="8416925" cy="548894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55600" marR="5080" indent="-343535">
              <a:lnSpc>
                <a:spcPct val="78400"/>
              </a:lnSpc>
              <a:spcBef>
                <a:spcPts val="72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dirty="0" sz="2400" spc="-75">
                <a:latin typeface="Tahoma"/>
                <a:cs typeface="Tahoma"/>
              </a:rPr>
              <a:t>To</a:t>
            </a:r>
            <a:r>
              <a:rPr dirty="0" sz="2400" spc="-6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decide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whether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computer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system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is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“secure”,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must </a:t>
            </a:r>
            <a:r>
              <a:rPr dirty="0" sz="2400">
                <a:latin typeface="Tahoma"/>
                <a:cs typeface="Tahoma"/>
              </a:rPr>
              <a:t>first</a:t>
            </a:r>
            <a:r>
              <a:rPr dirty="0" sz="2400" spc="-7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decide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what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“secure”</a:t>
            </a:r>
            <a:r>
              <a:rPr dirty="0" sz="2400" spc="-45">
                <a:latin typeface="Tahoma"/>
                <a:cs typeface="Tahoma"/>
              </a:rPr>
              <a:t> </a:t>
            </a:r>
            <a:r>
              <a:rPr dirty="0" sz="2500" spc="-45">
                <a:latin typeface="Tahoma"/>
                <a:cs typeface="Tahoma"/>
              </a:rPr>
              <a:t>means</a:t>
            </a:r>
            <a:r>
              <a:rPr dirty="0" sz="2500" spc="-110">
                <a:latin typeface="Tahoma"/>
                <a:cs typeface="Tahoma"/>
              </a:rPr>
              <a:t> </a:t>
            </a:r>
            <a:r>
              <a:rPr dirty="0" sz="2500">
                <a:latin typeface="Tahoma"/>
                <a:cs typeface="Tahoma"/>
              </a:rPr>
              <a:t>to</a:t>
            </a:r>
            <a:r>
              <a:rPr dirty="0" sz="2500" spc="-114">
                <a:latin typeface="Tahoma"/>
                <a:cs typeface="Tahoma"/>
              </a:rPr>
              <a:t> </a:t>
            </a:r>
            <a:r>
              <a:rPr dirty="0" sz="2500" spc="-20">
                <a:latin typeface="Tahoma"/>
                <a:cs typeface="Tahoma"/>
              </a:rPr>
              <a:t>you</a:t>
            </a:r>
            <a:r>
              <a:rPr dirty="0" sz="2400" spc="-20">
                <a:latin typeface="Tahoma"/>
                <a:cs typeface="Tahoma"/>
              </a:rPr>
              <a:t>,</a:t>
            </a:r>
            <a:r>
              <a:rPr dirty="0" sz="2400" spc="-8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then</a:t>
            </a:r>
            <a:r>
              <a:rPr dirty="0" sz="2400" spc="-7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identify</a:t>
            </a:r>
            <a:r>
              <a:rPr dirty="0" sz="2400" spc="-95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the </a:t>
            </a:r>
            <a:r>
              <a:rPr dirty="0" sz="2400">
                <a:latin typeface="Tahoma"/>
                <a:cs typeface="Tahoma"/>
              </a:rPr>
              <a:t>threats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you</a:t>
            </a:r>
            <a:r>
              <a:rPr dirty="0" sz="2400" spc="-5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care</a:t>
            </a:r>
            <a:r>
              <a:rPr dirty="0" sz="2400" spc="-6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about.</a:t>
            </a:r>
            <a:endParaRPr sz="24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  <a:spcBef>
                <a:spcPts val="2885"/>
              </a:spcBef>
            </a:pPr>
            <a:r>
              <a:rPr dirty="0" sz="2400" b="1">
                <a:solidFill>
                  <a:srgbClr val="0000FF"/>
                </a:solidFill>
                <a:latin typeface="Tahoma"/>
                <a:cs typeface="Tahoma"/>
              </a:rPr>
              <a:t>You</a:t>
            </a:r>
            <a:r>
              <a:rPr dirty="0" sz="2400" spc="-20" b="1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ahoma"/>
                <a:cs typeface="Tahoma"/>
              </a:rPr>
              <a:t>Will</a:t>
            </a:r>
            <a:r>
              <a:rPr dirty="0" sz="2400" spc="-35" b="1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ahoma"/>
                <a:cs typeface="Tahoma"/>
              </a:rPr>
              <a:t>Never</a:t>
            </a:r>
            <a:r>
              <a:rPr dirty="0" sz="2400" spc="-35" b="1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ahoma"/>
                <a:cs typeface="Tahoma"/>
              </a:rPr>
              <a:t>Own</a:t>
            </a:r>
            <a:r>
              <a:rPr dirty="0" sz="2400" spc="-35" b="1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ahoma"/>
                <a:cs typeface="Tahoma"/>
              </a:rPr>
              <a:t>a</a:t>
            </a:r>
            <a:r>
              <a:rPr dirty="0" sz="2400" spc="-20" b="1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ahoma"/>
                <a:cs typeface="Tahoma"/>
              </a:rPr>
              <a:t>Perfectly</a:t>
            </a:r>
            <a:r>
              <a:rPr dirty="0" sz="2400" spc="-20" b="1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ahoma"/>
                <a:cs typeface="Tahoma"/>
              </a:rPr>
              <a:t>Secure</a:t>
            </a:r>
            <a:r>
              <a:rPr dirty="0" sz="2400" spc="-40" b="1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 spc="-10" b="1">
                <a:solidFill>
                  <a:srgbClr val="0000FF"/>
                </a:solidFill>
                <a:latin typeface="Tahoma"/>
                <a:cs typeface="Tahoma"/>
              </a:rPr>
              <a:t>System!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8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Tahoma"/>
                <a:cs typeface="Tahoma"/>
              </a:rPr>
              <a:t>Threats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-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 spc="-10">
                <a:latin typeface="Tahoma"/>
                <a:cs typeface="Tahoma"/>
              </a:rPr>
              <a:t>examples</a:t>
            </a:r>
            <a:endParaRPr sz="24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solidFill>
                  <a:srgbClr val="1C1C1C"/>
                </a:solidFill>
                <a:latin typeface="Tahoma"/>
                <a:cs typeface="Tahoma"/>
              </a:rPr>
              <a:t>Viruses,</a:t>
            </a:r>
            <a:r>
              <a:rPr dirty="0" sz="2000" spc="-7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1C1C1C"/>
                </a:solidFill>
                <a:latin typeface="Tahoma"/>
                <a:cs typeface="Tahoma"/>
              </a:rPr>
              <a:t>trojan</a:t>
            </a:r>
            <a:r>
              <a:rPr dirty="0" sz="2000" spc="-2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1C1C1C"/>
                </a:solidFill>
                <a:latin typeface="Tahoma"/>
                <a:cs typeface="Tahoma"/>
              </a:rPr>
              <a:t>horses,</a:t>
            </a:r>
            <a:r>
              <a:rPr dirty="0" sz="2000" spc="-6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1C1C1C"/>
                </a:solidFill>
                <a:latin typeface="Tahoma"/>
                <a:cs typeface="Tahoma"/>
              </a:rPr>
              <a:t>etc.</a:t>
            </a:r>
            <a:endParaRPr sz="20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solidFill>
                  <a:srgbClr val="1C1C1C"/>
                </a:solidFill>
                <a:latin typeface="Tahoma"/>
                <a:cs typeface="Tahoma"/>
              </a:rPr>
              <a:t>Denial</a:t>
            </a:r>
            <a:r>
              <a:rPr dirty="0" sz="2000" spc="-4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1C1C1C"/>
                </a:solidFill>
                <a:latin typeface="Tahoma"/>
                <a:cs typeface="Tahoma"/>
              </a:rPr>
              <a:t>of</a:t>
            </a:r>
            <a:r>
              <a:rPr dirty="0" sz="2000" spc="-3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1C1C1C"/>
                </a:solidFill>
                <a:latin typeface="Tahoma"/>
                <a:cs typeface="Tahoma"/>
              </a:rPr>
              <a:t>Service</a:t>
            </a:r>
            <a:endParaRPr sz="20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solidFill>
                  <a:srgbClr val="1C1C1C"/>
                </a:solidFill>
                <a:latin typeface="Tahoma"/>
                <a:cs typeface="Tahoma"/>
              </a:rPr>
              <a:t>Stolen</a:t>
            </a:r>
            <a:r>
              <a:rPr dirty="0" sz="2000" spc="-3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1C1C1C"/>
                </a:solidFill>
                <a:latin typeface="Tahoma"/>
                <a:cs typeface="Tahoma"/>
              </a:rPr>
              <a:t>Customer</a:t>
            </a:r>
            <a:r>
              <a:rPr dirty="0" sz="2000" spc="-4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1C1C1C"/>
                </a:solidFill>
                <a:latin typeface="Tahoma"/>
                <a:cs typeface="Tahoma"/>
              </a:rPr>
              <a:t>Data</a:t>
            </a:r>
            <a:endParaRPr sz="20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solidFill>
                  <a:srgbClr val="1C1C1C"/>
                </a:solidFill>
                <a:latin typeface="Tahoma"/>
                <a:cs typeface="Tahoma"/>
              </a:rPr>
              <a:t>Modified</a:t>
            </a:r>
            <a:r>
              <a:rPr dirty="0" sz="2000" spc="-3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1C1C1C"/>
                </a:solidFill>
                <a:latin typeface="Tahoma"/>
                <a:cs typeface="Tahoma"/>
              </a:rPr>
              <a:t>Databases</a:t>
            </a:r>
            <a:endParaRPr sz="20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solidFill>
                  <a:srgbClr val="1C1C1C"/>
                </a:solidFill>
                <a:latin typeface="Tahoma"/>
                <a:cs typeface="Tahoma"/>
              </a:rPr>
              <a:t>Identity</a:t>
            </a:r>
            <a:r>
              <a:rPr dirty="0" sz="2000" spc="-2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1C1C1C"/>
                </a:solidFill>
                <a:latin typeface="Tahoma"/>
                <a:cs typeface="Tahoma"/>
              </a:rPr>
              <a:t>Theft</a:t>
            </a:r>
            <a:r>
              <a:rPr dirty="0" sz="2000" spc="-6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1C1C1C"/>
                </a:solidFill>
                <a:latin typeface="Tahoma"/>
                <a:cs typeface="Tahoma"/>
              </a:rPr>
              <a:t>and</a:t>
            </a:r>
            <a:r>
              <a:rPr dirty="0" sz="2000" spc="-5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1C1C1C"/>
                </a:solidFill>
                <a:latin typeface="Tahoma"/>
                <a:cs typeface="Tahoma"/>
              </a:rPr>
              <a:t>other</a:t>
            </a:r>
            <a:r>
              <a:rPr dirty="0" sz="2000" spc="-3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1C1C1C"/>
                </a:solidFill>
                <a:latin typeface="Tahoma"/>
                <a:cs typeface="Tahoma"/>
              </a:rPr>
              <a:t>threats</a:t>
            </a:r>
            <a:r>
              <a:rPr dirty="0" sz="2000" spc="-5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1C1C1C"/>
                </a:solidFill>
                <a:latin typeface="Tahoma"/>
                <a:cs typeface="Tahoma"/>
              </a:rPr>
              <a:t>to</a:t>
            </a:r>
            <a:r>
              <a:rPr dirty="0" sz="2000" spc="-3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1C1C1C"/>
                </a:solidFill>
                <a:latin typeface="Tahoma"/>
                <a:cs typeface="Tahoma"/>
              </a:rPr>
              <a:t>personal</a:t>
            </a:r>
            <a:r>
              <a:rPr dirty="0" sz="2000" spc="-6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1C1C1C"/>
                </a:solidFill>
                <a:latin typeface="Tahoma"/>
                <a:cs typeface="Tahoma"/>
              </a:rPr>
              <a:t>privacy</a:t>
            </a:r>
            <a:endParaRPr sz="20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solidFill>
                  <a:srgbClr val="1C1C1C"/>
                </a:solidFill>
                <a:latin typeface="Tahoma"/>
                <a:cs typeface="Tahoma"/>
              </a:rPr>
              <a:t>Equipment</a:t>
            </a:r>
            <a:r>
              <a:rPr dirty="0" sz="2000" spc="-65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1C1C1C"/>
                </a:solidFill>
                <a:latin typeface="Tahoma"/>
                <a:cs typeface="Tahoma"/>
              </a:rPr>
              <a:t>Theft</a:t>
            </a:r>
            <a:endParaRPr sz="20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solidFill>
                  <a:srgbClr val="1C1C1C"/>
                </a:solidFill>
                <a:latin typeface="Tahoma"/>
                <a:cs typeface="Tahoma"/>
              </a:rPr>
              <a:t>Espionage</a:t>
            </a:r>
            <a:r>
              <a:rPr dirty="0" sz="2000" spc="-5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1C1C1C"/>
                </a:solidFill>
                <a:latin typeface="Tahoma"/>
                <a:cs typeface="Tahoma"/>
              </a:rPr>
              <a:t>in</a:t>
            </a:r>
            <a:r>
              <a:rPr dirty="0" sz="2000" spc="-2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1C1C1C"/>
                </a:solidFill>
                <a:latin typeface="Tahoma"/>
                <a:cs typeface="Tahoma"/>
              </a:rPr>
              <a:t>cyberspace</a:t>
            </a:r>
            <a:endParaRPr sz="20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 spc="-30">
                <a:latin typeface="Tahoma"/>
                <a:cs typeface="Tahoma"/>
              </a:rPr>
              <a:t>Hack-</a:t>
            </a:r>
            <a:r>
              <a:rPr dirty="0" sz="2000" spc="-10">
                <a:latin typeface="Tahoma"/>
                <a:cs typeface="Tahoma"/>
              </a:rPr>
              <a:t>tivism</a:t>
            </a:r>
            <a:endParaRPr sz="20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 spc="-10">
                <a:solidFill>
                  <a:srgbClr val="1C1C1C"/>
                </a:solidFill>
                <a:latin typeface="Tahoma"/>
                <a:cs typeface="Tahoma"/>
              </a:rPr>
              <a:t>Cyberterrorism</a:t>
            </a:r>
            <a:endParaRPr sz="20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 spc="-50">
                <a:solidFill>
                  <a:srgbClr val="1C1C1C"/>
                </a:solidFill>
                <a:latin typeface="Tahoma"/>
                <a:cs typeface="Tahoma"/>
              </a:rPr>
              <a:t>…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137" y="29667"/>
            <a:ext cx="8416290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85979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3.</a:t>
            </a:r>
            <a:r>
              <a:rPr dirty="0" sz="3600" spc="-50"/>
              <a:t> </a:t>
            </a:r>
            <a:r>
              <a:rPr dirty="0" sz="3600"/>
              <a:t>Basic</a:t>
            </a:r>
            <a:r>
              <a:rPr dirty="0" sz="3600" spc="-45"/>
              <a:t> </a:t>
            </a:r>
            <a:r>
              <a:rPr dirty="0" sz="3600"/>
              <a:t>Components of</a:t>
            </a:r>
            <a:r>
              <a:rPr dirty="0" sz="3600" spc="-50"/>
              <a:t> </a:t>
            </a:r>
            <a:r>
              <a:rPr dirty="0" sz="3600" spc="-10"/>
              <a:t>Security: </a:t>
            </a:r>
            <a:r>
              <a:rPr dirty="0" sz="3600" spc="-25"/>
              <a:t>Confidentiality,</a:t>
            </a:r>
            <a:r>
              <a:rPr dirty="0" sz="3600" spc="-185"/>
              <a:t> </a:t>
            </a:r>
            <a:r>
              <a:rPr dirty="0" sz="3600" spc="-25"/>
              <a:t>Integrity,</a:t>
            </a:r>
            <a:r>
              <a:rPr dirty="0" sz="3600" spc="-180"/>
              <a:t> </a:t>
            </a:r>
            <a:r>
              <a:rPr dirty="0" sz="3600" spc="-10"/>
              <a:t>Availability</a:t>
            </a:r>
            <a:r>
              <a:rPr dirty="0" sz="3600" spc="-200"/>
              <a:t> </a:t>
            </a:r>
            <a:r>
              <a:rPr dirty="0" sz="3600" spc="-10"/>
              <a:t>(CIA)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231140" y="1422653"/>
            <a:ext cx="848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 spc="-25">
                <a:solidFill>
                  <a:srgbClr val="0000FF"/>
                </a:solidFill>
                <a:latin typeface="Tahoma"/>
                <a:cs typeface="Tahoma"/>
              </a:rPr>
              <a:t>CIA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88340" y="1789023"/>
            <a:ext cx="5608320" cy="112331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</a:tabLst>
            </a:pPr>
            <a:r>
              <a:rPr dirty="0" sz="2000">
                <a:solidFill>
                  <a:srgbClr val="0000FF"/>
                </a:solidFill>
                <a:latin typeface="Tahoma"/>
                <a:cs typeface="Tahoma"/>
              </a:rPr>
              <a:t>Confidentiality</a:t>
            </a:r>
            <a:r>
              <a:rPr dirty="0" sz="2000">
                <a:latin typeface="Tahoma"/>
                <a:cs typeface="Tahoma"/>
              </a:rPr>
              <a:t>: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Who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is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authorized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to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use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data?</a:t>
            </a:r>
            <a:endParaRPr sz="20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  <a:tab pos="1583690" algn="l"/>
              </a:tabLst>
            </a:pPr>
            <a:r>
              <a:rPr dirty="0" sz="2000" spc="-10">
                <a:solidFill>
                  <a:srgbClr val="0000FF"/>
                </a:solidFill>
                <a:latin typeface="Tahoma"/>
                <a:cs typeface="Tahoma"/>
              </a:rPr>
              <a:t>Integrity</a:t>
            </a:r>
            <a:r>
              <a:rPr dirty="0" sz="2000" spc="-10">
                <a:latin typeface="Tahoma"/>
                <a:cs typeface="Tahoma"/>
              </a:rPr>
              <a:t>:</a:t>
            </a:r>
            <a:r>
              <a:rPr dirty="0" sz="2000">
                <a:latin typeface="Tahoma"/>
                <a:cs typeface="Tahoma"/>
              </a:rPr>
              <a:t>	Is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data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„good?”</a:t>
            </a:r>
            <a:endParaRPr sz="2000">
              <a:latin typeface="Tahoma"/>
              <a:cs typeface="Tahoma"/>
            </a:endParaRP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299085" algn="l"/>
              </a:tabLst>
            </a:pPr>
            <a:r>
              <a:rPr dirty="0" sz="2000">
                <a:solidFill>
                  <a:srgbClr val="0000FF"/>
                </a:solidFill>
                <a:latin typeface="Tahoma"/>
                <a:cs typeface="Tahoma"/>
              </a:rPr>
              <a:t>Availability</a:t>
            </a:r>
            <a:r>
              <a:rPr dirty="0" sz="2000">
                <a:latin typeface="Tahoma"/>
                <a:cs typeface="Tahoma"/>
              </a:rPr>
              <a:t>: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Can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access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data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whenever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need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it?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475476" y="1466850"/>
            <a:ext cx="2122805" cy="1951355"/>
          </a:xfrm>
          <a:custGeom>
            <a:avLst/>
            <a:gdLst/>
            <a:ahLst/>
            <a:cxnLst/>
            <a:rect l="l" t="t" r="r" b="b"/>
            <a:pathLst>
              <a:path w="2122804" h="1951354">
                <a:moveTo>
                  <a:pt x="0" y="684149"/>
                </a:moveTo>
                <a:lnTo>
                  <a:pt x="1691" y="637788"/>
                </a:lnTo>
                <a:lnTo>
                  <a:pt x="6690" y="592306"/>
                </a:lnTo>
                <a:lnTo>
                  <a:pt x="14882" y="547814"/>
                </a:lnTo>
                <a:lnTo>
                  <a:pt x="26153" y="504420"/>
                </a:lnTo>
                <a:lnTo>
                  <a:pt x="40390" y="462235"/>
                </a:lnTo>
                <a:lnTo>
                  <a:pt x="57478" y="421369"/>
                </a:lnTo>
                <a:lnTo>
                  <a:pt x="77303" y="381932"/>
                </a:lnTo>
                <a:lnTo>
                  <a:pt x="99753" y="344033"/>
                </a:lnTo>
                <a:lnTo>
                  <a:pt x="124712" y="307783"/>
                </a:lnTo>
                <a:lnTo>
                  <a:pt x="152067" y="273291"/>
                </a:lnTo>
                <a:lnTo>
                  <a:pt x="181703" y="240668"/>
                </a:lnTo>
                <a:lnTo>
                  <a:pt x="213508" y="210023"/>
                </a:lnTo>
                <a:lnTo>
                  <a:pt x="247366" y="181466"/>
                </a:lnTo>
                <a:lnTo>
                  <a:pt x="283165" y="155107"/>
                </a:lnTo>
                <a:lnTo>
                  <a:pt x="320790" y="131056"/>
                </a:lnTo>
                <a:lnTo>
                  <a:pt x="360127" y="109423"/>
                </a:lnTo>
                <a:lnTo>
                  <a:pt x="401063" y="90317"/>
                </a:lnTo>
                <a:lnTo>
                  <a:pt x="443483" y="73850"/>
                </a:lnTo>
                <a:lnTo>
                  <a:pt x="487273" y="60130"/>
                </a:lnTo>
                <a:lnTo>
                  <a:pt x="532320" y="49267"/>
                </a:lnTo>
                <a:lnTo>
                  <a:pt x="578510" y="41372"/>
                </a:lnTo>
                <a:lnTo>
                  <a:pt x="625728" y="36555"/>
                </a:lnTo>
                <a:lnTo>
                  <a:pt x="673862" y="34925"/>
                </a:lnTo>
                <a:lnTo>
                  <a:pt x="721980" y="36555"/>
                </a:lnTo>
                <a:lnTo>
                  <a:pt x="769186" y="41372"/>
                </a:lnTo>
                <a:lnTo>
                  <a:pt x="815365" y="49267"/>
                </a:lnTo>
                <a:lnTo>
                  <a:pt x="860405" y="60130"/>
                </a:lnTo>
                <a:lnTo>
                  <a:pt x="904190" y="73850"/>
                </a:lnTo>
                <a:lnTo>
                  <a:pt x="946606" y="90317"/>
                </a:lnTo>
                <a:lnTo>
                  <a:pt x="987540" y="109423"/>
                </a:lnTo>
                <a:lnTo>
                  <a:pt x="1026877" y="131056"/>
                </a:lnTo>
                <a:lnTo>
                  <a:pt x="1064503" y="155107"/>
                </a:lnTo>
                <a:lnTo>
                  <a:pt x="1100304" y="181466"/>
                </a:lnTo>
                <a:lnTo>
                  <a:pt x="1134166" y="210023"/>
                </a:lnTo>
                <a:lnTo>
                  <a:pt x="1165974" y="240668"/>
                </a:lnTo>
                <a:lnTo>
                  <a:pt x="1195616" y="273291"/>
                </a:lnTo>
                <a:lnTo>
                  <a:pt x="1222976" y="307783"/>
                </a:lnTo>
                <a:lnTo>
                  <a:pt x="1247940" y="344033"/>
                </a:lnTo>
                <a:lnTo>
                  <a:pt x="1270395" y="381932"/>
                </a:lnTo>
                <a:lnTo>
                  <a:pt x="1290226" y="421369"/>
                </a:lnTo>
                <a:lnTo>
                  <a:pt x="1307319" y="462235"/>
                </a:lnTo>
                <a:lnTo>
                  <a:pt x="1321561" y="504420"/>
                </a:lnTo>
                <a:lnTo>
                  <a:pt x="1332836" y="547814"/>
                </a:lnTo>
                <a:lnTo>
                  <a:pt x="1341031" y="592306"/>
                </a:lnTo>
                <a:lnTo>
                  <a:pt x="1346031" y="637788"/>
                </a:lnTo>
                <a:lnTo>
                  <a:pt x="1347724" y="684149"/>
                </a:lnTo>
                <a:lnTo>
                  <a:pt x="1346031" y="730525"/>
                </a:lnTo>
                <a:lnTo>
                  <a:pt x="1341031" y="776021"/>
                </a:lnTo>
                <a:lnTo>
                  <a:pt x="1332836" y="820527"/>
                </a:lnTo>
                <a:lnTo>
                  <a:pt x="1321561" y="863932"/>
                </a:lnTo>
                <a:lnTo>
                  <a:pt x="1307319" y="906128"/>
                </a:lnTo>
                <a:lnTo>
                  <a:pt x="1290226" y="947003"/>
                </a:lnTo>
                <a:lnTo>
                  <a:pt x="1270395" y="986449"/>
                </a:lnTo>
                <a:lnTo>
                  <a:pt x="1247940" y="1024355"/>
                </a:lnTo>
                <a:lnTo>
                  <a:pt x="1222976" y="1060612"/>
                </a:lnTo>
                <a:lnTo>
                  <a:pt x="1195616" y="1095110"/>
                </a:lnTo>
                <a:lnTo>
                  <a:pt x="1165974" y="1127738"/>
                </a:lnTo>
                <a:lnTo>
                  <a:pt x="1134166" y="1158387"/>
                </a:lnTo>
                <a:lnTo>
                  <a:pt x="1100304" y="1186948"/>
                </a:lnTo>
                <a:lnTo>
                  <a:pt x="1064503" y="1213310"/>
                </a:lnTo>
                <a:lnTo>
                  <a:pt x="1026877" y="1237363"/>
                </a:lnTo>
                <a:lnTo>
                  <a:pt x="987540" y="1258998"/>
                </a:lnTo>
                <a:lnTo>
                  <a:pt x="946606" y="1278105"/>
                </a:lnTo>
                <a:lnTo>
                  <a:pt x="904190" y="1294573"/>
                </a:lnTo>
                <a:lnTo>
                  <a:pt x="860405" y="1308294"/>
                </a:lnTo>
                <a:lnTo>
                  <a:pt x="815365" y="1319156"/>
                </a:lnTo>
                <a:lnTo>
                  <a:pt x="769186" y="1327052"/>
                </a:lnTo>
                <a:lnTo>
                  <a:pt x="721980" y="1331869"/>
                </a:lnTo>
                <a:lnTo>
                  <a:pt x="673862" y="1333500"/>
                </a:lnTo>
                <a:lnTo>
                  <a:pt x="625728" y="1331869"/>
                </a:lnTo>
                <a:lnTo>
                  <a:pt x="578510" y="1327052"/>
                </a:lnTo>
                <a:lnTo>
                  <a:pt x="532320" y="1319156"/>
                </a:lnTo>
                <a:lnTo>
                  <a:pt x="487273" y="1308294"/>
                </a:lnTo>
                <a:lnTo>
                  <a:pt x="443483" y="1294573"/>
                </a:lnTo>
                <a:lnTo>
                  <a:pt x="401063" y="1278105"/>
                </a:lnTo>
                <a:lnTo>
                  <a:pt x="360127" y="1258998"/>
                </a:lnTo>
                <a:lnTo>
                  <a:pt x="320790" y="1237363"/>
                </a:lnTo>
                <a:lnTo>
                  <a:pt x="283165" y="1213310"/>
                </a:lnTo>
                <a:lnTo>
                  <a:pt x="247366" y="1186948"/>
                </a:lnTo>
                <a:lnTo>
                  <a:pt x="213508" y="1158387"/>
                </a:lnTo>
                <a:lnTo>
                  <a:pt x="181703" y="1127738"/>
                </a:lnTo>
                <a:lnTo>
                  <a:pt x="152067" y="1095110"/>
                </a:lnTo>
                <a:lnTo>
                  <a:pt x="124712" y="1060612"/>
                </a:lnTo>
                <a:lnTo>
                  <a:pt x="99753" y="1024355"/>
                </a:lnTo>
                <a:lnTo>
                  <a:pt x="77303" y="986449"/>
                </a:lnTo>
                <a:lnTo>
                  <a:pt x="57478" y="947003"/>
                </a:lnTo>
                <a:lnTo>
                  <a:pt x="40390" y="906128"/>
                </a:lnTo>
                <a:lnTo>
                  <a:pt x="26153" y="863932"/>
                </a:lnTo>
                <a:lnTo>
                  <a:pt x="14882" y="820527"/>
                </a:lnTo>
                <a:lnTo>
                  <a:pt x="6690" y="776021"/>
                </a:lnTo>
                <a:lnTo>
                  <a:pt x="1691" y="730525"/>
                </a:lnTo>
                <a:lnTo>
                  <a:pt x="0" y="684149"/>
                </a:lnTo>
                <a:close/>
              </a:path>
              <a:path w="2122804" h="1951354">
                <a:moveTo>
                  <a:pt x="774700" y="649224"/>
                </a:moveTo>
                <a:lnTo>
                  <a:pt x="776391" y="602863"/>
                </a:lnTo>
                <a:lnTo>
                  <a:pt x="781390" y="557381"/>
                </a:lnTo>
                <a:lnTo>
                  <a:pt x="789582" y="512889"/>
                </a:lnTo>
                <a:lnTo>
                  <a:pt x="800853" y="469495"/>
                </a:lnTo>
                <a:lnTo>
                  <a:pt x="815090" y="427310"/>
                </a:lnTo>
                <a:lnTo>
                  <a:pt x="832178" y="386444"/>
                </a:lnTo>
                <a:lnTo>
                  <a:pt x="852003" y="347007"/>
                </a:lnTo>
                <a:lnTo>
                  <a:pt x="874453" y="309108"/>
                </a:lnTo>
                <a:lnTo>
                  <a:pt x="899412" y="272858"/>
                </a:lnTo>
                <a:lnTo>
                  <a:pt x="926767" y="238366"/>
                </a:lnTo>
                <a:lnTo>
                  <a:pt x="956403" y="205743"/>
                </a:lnTo>
                <a:lnTo>
                  <a:pt x="988208" y="175098"/>
                </a:lnTo>
                <a:lnTo>
                  <a:pt x="1022066" y="146541"/>
                </a:lnTo>
                <a:lnTo>
                  <a:pt x="1057865" y="120182"/>
                </a:lnTo>
                <a:lnTo>
                  <a:pt x="1095490" y="96131"/>
                </a:lnTo>
                <a:lnTo>
                  <a:pt x="1134827" y="74498"/>
                </a:lnTo>
                <a:lnTo>
                  <a:pt x="1175763" y="55392"/>
                </a:lnTo>
                <a:lnTo>
                  <a:pt x="1218183" y="38925"/>
                </a:lnTo>
                <a:lnTo>
                  <a:pt x="1261973" y="25205"/>
                </a:lnTo>
                <a:lnTo>
                  <a:pt x="1307020" y="14342"/>
                </a:lnTo>
                <a:lnTo>
                  <a:pt x="1353210" y="6447"/>
                </a:lnTo>
                <a:lnTo>
                  <a:pt x="1400428" y="1630"/>
                </a:lnTo>
                <a:lnTo>
                  <a:pt x="1448562" y="0"/>
                </a:lnTo>
                <a:lnTo>
                  <a:pt x="1496680" y="1630"/>
                </a:lnTo>
                <a:lnTo>
                  <a:pt x="1543886" y="6447"/>
                </a:lnTo>
                <a:lnTo>
                  <a:pt x="1590065" y="14342"/>
                </a:lnTo>
                <a:lnTo>
                  <a:pt x="1635105" y="25205"/>
                </a:lnTo>
                <a:lnTo>
                  <a:pt x="1678890" y="38925"/>
                </a:lnTo>
                <a:lnTo>
                  <a:pt x="1721306" y="55392"/>
                </a:lnTo>
                <a:lnTo>
                  <a:pt x="1762240" y="74498"/>
                </a:lnTo>
                <a:lnTo>
                  <a:pt x="1801577" y="96131"/>
                </a:lnTo>
                <a:lnTo>
                  <a:pt x="1839203" y="120182"/>
                </a:lnTo>
                <a:lnTo>
                  <a:pt x="1875004" y="146541"/>
                </a:lnTo>
                <a:lnTo>
                  <a:pt x="1908866" y="175098"/>
                </a:lnTo>
                <a:lnTo>
                  <a:pt x="1940674" y="205743"/>
                </a:lnTo>
                <a:lnTo>
                  <a:pt x="1970316" y="238366"/>
                </a:lnTo>
                <a:lnTo>
                  <a:pt x="1997676" y="272858"/>
                </a:lnTo>
                <a:lnTo>
                  <a:pt x="2022640" y="309108"/>
                </a:lnTo>
                <a:lnTo>
                  <a:pt x="2045095" y="347007"/>
                </a:lnTo>
                <a:lnTo>
                  <a:pt x="2064926" y="386444"/>
                </a:lnTo>
                <a:lnTo>
                  <a:pt x="2082019" y="427310"/>
                </a:lnTo>
                <a:lnTo>
                  <a:pt x="2096261" y="469495"/>
                </a:lnTo>
                <a:lnTo>
                  <a:pt x="2107536" y="512889"/>
                </a:lnTo>
                <a:lnTo>
                  <a:pt x="2115731" y="557381"/>
                </a:lnTo>
                <a:lnTo>
                  <a:pt x="2120731" y="602863"/>
                </a:lnTo>
                <a:lnTo>
                  <a:pt x="2122424" y="649224"/>
                </a:lnTo>
                <a:lnTo>
                  <a:pt x="2120731" y="695600"/>
                </a:lnTo>
                <a:lnTo>
                  <a:pt x="2115731" y="741096"/>
                </a:lnTo>
                <a:lnTo>
                  <a:pt x="2107536" y="785602"/>
                </a:lnTo>
                <a:lnTo>
                  <a:pt x="2096261" y="829007"/>
                </a:lnTo>
                <a:lnTo>
                  <a:pt x="2082019" y="871203"/>
                </a:lnTo>
                <a:lnTo>
                  <a:pt x="2064926" y="912078"/>
                </a:lnTo>
                <a:lnTo>
                  <a:pt x="2045095" y="951524"/>
                </a:lnTo>
                <a:lnTo>
                  <a:pt x="2022640" y="989430"/>
                </a:lnTo>
                <a:lnTo>
                  <a:pt x="1997676" y="1025687"/>
                </a:lnTo>
                <a:lnTo>
                  <a:pt x="1970316" y="1060185"/>
                </a:lnTo>
                <a:lnTo>
                  <a:pt x="1940674" y="1092813"/>
                </a:lnTo>
                <a:lnTo>
                  <a:pt x="1908866" y="1123462"/>
                </a:lnTo>
                <a:lnTo>
                  <a:pt x="1875004" y="1152023"/>
                </a:lnTo>
                <a:lnTo>
                  <a:pt x="1839203" y="1178385"/>
                </a:lnTo>
                <a:lnTo>
                  <a:pt x="1801577" y="1202438"/>
                </a:lnTo>
                <a:lnTo>
                  <a:pt x="1762240" y="1224073"/>
                </a:lnTo>
                <a:lnTo>
                  <a:pt x="1721306" y="1243180"/>
                </a:lnTo>
                <a:lnTo>
                  <a:pt x="1678890" y="1259648"/>
                </a:lnTo>
                <a:lnTo>
                  <a:pt x="1635105" y="1273369"/>
                </a:lnTo>
                <a:lnTo>
                  <a:pt x="1590065" y="1284231"/>
                </a:lnTo>
                <a:lnTo>
                  <a:pt x="1543886" y="1292127"/>
                </a:lnTo>
                <a:lnTo>
                  <a:pt x="1496680" y="1296944"/>
                </a:lnTo>
                <a:lnTo>
                  <a:pt x="1448562" y="1298575"/>
                </a:lnTo>
                <a:lnTo>
                  <a:pt x="1400428" y="1296944"/>
                </a:lnTo>
                <a:lnTo>
                  <a:pt x="1353210" y="1292127"/>
                </a:lnTo>
                <a:lnTo>
                  <a:pt x="1307020" y="1284231"/>
                </a:lnTo>
                <a:lnTo>
                  <a:pt x="1261973" y="1273369"/>
                </a:lnTo>
                <a:lnTo>
                  <a:pt x="1218183" y="1259648"/>
                </a:lnTo>
                <a:lnTo>
                  <a:pt x="1175763" y="1243180"/>
                </a:lnTo>
                <a:lnTo>
                  <a:pt x="1134827" y="1224073"/>
                </a:lnTo>
                <a:lnTo>
                  <a:pt x="1095490" y="1202438"/>
                </a:lnTo>
                <a:lnTo>
                  <a:pt x="1057865" y="1178385"/>
                </a:lnTo>
                <a:lnTo>
                  <a:pt x="1022066" y="1152023"/>
                </a:lnTo>
                <a:lnTo>
                  <a:pt x="988208" y="1123462"/>
                </a:lnTo>
                <a:lnTo>
                  <a:pt x="956403" y="1092813"/>
                </a:lnTo>
                <a:lnTo>
                  <a:pt x="926767" y="1060185"/>
                </a:lnTo>
                <a:lnTo>
                  <a:pt x="899412" y="1025687"/>
                </a:lnTo>
                <a:lnTo>
                  <a:pt x="874453" y="989430"/>
                </a:lnTo>
                <a:lnTo>
                  <a:pt x="852003" y="951524"/>
                </a:lnTo>
                <a:lnTo>
                  <a:pt x="832178" y="912078"/>
                </a:lnTo>
                <a:lnTo>
                  <a:pt x="815090" y="871203"/>
                </a:lnTo>
                <a:lnTo>
                  <a:pt x="800853" y="829007"/>
                </a:lnTo>
                <a:lnTo>
                  <a:pt x="789582" y="785602"/>
                </a:lnTo>
                <a:lnTo>
                  <a:pt x="781390" y="741096"/>
                </a:lnTo>
                <a:lnTo>
                  <a:pt x="776391" y="695600"/>
                </a:lnTo>
                <a:lnTo>
                  <a:pt x="774700" y="649224"/>
                </a:lnTo>
                <a:close/>
              </a:path>
              <a:path w="2122804" h="1951354">
                <a:moveTo>
                  <a:pt x="495300" y="1301750"/>
                </a:moveTo>
                <a:lnTo>
                  <a:pt x="496991" y="1255374"/>
                </a:lnTo>
                <a:lnTo>
                  <a:pt x="501990" y="1209880"/>
                </a:lnTo>
                <a:lnTo>
                  <a:pt x="510182" y="1165377"/>
                </a:lnTo>
                <a:lnTo>
                  <a:pt x="521453" y="1121976"/>
                </a:lnTo>
                <a:lnTo>
                  <a:pt x="535690" y="1079786"/>
                </a:lnTo>
                <a:lnTo>
                  <a:pt x="552778" y="1038916"/>
                </a:lnTo>
                <a:lnTo>
                  <a:pt x="572603" y="999477"/>
                </a:lnTo>
                <a:lnTo>
                  <a:pt x="595053" y="961578"/>
                </a:lnTo>
                <a:lnTo>
                  <a:pt x="620012" y="925329"/>
                </a:lnTo>
                <a:lnTo>
                  <a:pt x="647367" y="890839"/>
                </a:lnTo>
                <a:lnTo>
                  <a:pt x="677003" y="858219"/>
                </a:lnTo>
                <a:lnTo>
                  <a:pt x="708808" y="827578"/>
                </a:lnTo>
                <a:lnTo>
                  <a:pt x="742666" y="799026"/>
                </a:lnTo>
                <a:lnTo>
                  <a:pt x="778465" y="772672"/>
                </a:lnTo>
                <a:lnTo>
                  <a:pt x="816090" y="748627"/>
                </a:lnTo>
                <a:lnTo>
                  <a:pt x="855427" y="726999"/>
                </a:lnTo>
                <a:lnTo>
                  <a:pt x="896363" y="707899"/>
                </a:lnTo>
                <a:lnTo>
                  <a:pt x="938783" y="691437"/>
                </a:lnTo>
                <a:lnTo>
                  <a:pt x="982573" y="677721"/>
                </a:lnTo>
                <a:lnTo>
                  <a:pt x="1027620" y="666863"/>
                </a:lnTo>
                <a:lnTo>
                  <a:pt x="1073810" y="658971"/>
                </a:lnTo>
                <a:lnTo>
                  <a:pt x="1121028" y="654155"/>
                </a:lnTo>
                <a:lnTo>
                  <a:pt x="1169162" y="652526"/>
                </a:lnTo>
                <a:lnTo>
                  <a:pt x="1217280" y="654155"/>
                </a:lnTo>
                <a:lnTo>
                  <a:pt x="1264486" y="658971"/>
                </a:lnTo>
                <a:lnTo>
                  <a:pt x="1310665" y="666863"/>
                </a:lnTo>
                <a:lnTo>
                  <a:pt x="1355705" y="677721"/>
                </a:lnTo>
                <a:lnTo>
                  <a:pt x="1399490" y="691437"/>
                </a:lnTo>
                <a:lnTo>
                  <a:pt x="1441906" y="707899"/>
                </a:lnTo>
                <a:lnTo>
                  <a:pt x="1482840" y="726999"/>
                </a:lnTo>
                <a:lnTo>
                  <a:pt x="1522177" y="748627"/>
                </a:lnTo>
                <a:lnTo>
                  <a:pt x="1559803" y="772672"/>
                </a:lnTo>
                <a:lnTo>
                  <a:pt x="1595604" y="799026"/>
                </a:lnTo>
                <a:lnTo>
                  <a:pt x="1629466" y="827578"/>
                </a:lnTo>
                <a:lnTo>
                  <a:pt x="1661274" y="858219"/>
                </a:lnTo>
                <a:lnTo>
                  <a:pt x="1690916" y="890839"/>
                </a:lnTo>
                <a:lnTo>
                  <a:pt x="1718276" y="925329"/>
                </a:lnTo>
                <a:lnTo>
                  <a:pt x="1743240" y="961578"/>
                </a:lnTo>
                <a:lnTo>
                  <a:pt x="1765695" y="999477"/>
                </a:lnTo>
                <a:lnTo>
                  <a:pt x="1785526" y="1038916"/>
                </a:lnTo>
                <a:lnTo>
                  <a:pt x="1802619" y="1079786"/>
                </a:lnTo>
                <a:lnTo>
                  <a:pt x="1816861" y="1121976"/>
                </a:lnTo>
                <a:lnTo>
                  <a:pt x="1828136" y="1165377"/>
                </a:lnTo>
                <a:lnTo>
                  <a:pt x="1836331" y="1209880"/>
                </a:lnTo>
                <a:lnTo>
                  <a:pt x="1841331" y="1255374"/>
                </a:lnTo>
                <a:lnTo>
                  <a:pt x="1843024" y="1301750"/>
                </a:lnTo>
                <a:lnTo>
                  <a:pt x="1841331" y="1348126"/>
                </a:lnTo>
                <a:lnTo>
                  <a:pt x="1836331" y="1393622"/>
                </a:lnTo>
                <a:lnTo>
                  <a:pt x="1828136" y="1438128"/>
                </a:lnTo>
                <a:lnTo>
                  <a:pt x="1816861" y="1481533"/>
                </a:lnTo>
                <a:lnTo>
                  <a:pt x="1802619" y="1523729"/>
                </a:lnTo>
                <a:lnTo>
                  <a:pt x="1785526" y="1564604"/>
                </a:lnTo>
                <a:lnTo>
                  <a:pt x="1765695" y="1604050"/>
                </a:lnTo>
                <a:lnTo>
                  <a:pt x="1743240" y="1641956"/>
                </a:lnTo>
                <a:lnTo>
                  <a:pt x="1718276" y="1678213"/>
                </a:lnTo>
                <a:lnTo>
                  <a:pt x="1690916" y="1712711"/>
                </a:lnTo>
                <a:lnTo>
                  <a:pt x="1661274" y="1745339"/>
                </a:lnTo>
                <a:lnTo>
                  <a:pt x="1629466" y="1775988"/>
                </a:lnTo>
                <a:lnTo>
                  <a:pt x="1595604" y="1804549"/>
                </a:lnTo>
                <a:lnTo>
                  <a:pt x="1559803" y="1830911"/>
                </a:lnTo>
                <a:lnTo>
                  <a:pt x="1522177" y="1854964"/>
                </a:lnTo>
                <a:lnTo>
                  <a:pt x="1482840" y="1876599"/>
                </a:lnTo>
                <a:lnTo>
                  <a:pt x="1441906" y="1895706"/>
                </a:lnTo>
                <a:lnTo>
                  <a:pt x="1399490" y="1912174"/>
                </a:lnTo>
                <a:lnTo>
                  <a:pt x="1355705" y="1925895"/>
                </a:lnTo>
                <a:lnTo>
                  <a:pt x="1310665" y="1936757"/>
                </a:lnTo>
                <a:lnTo>
                  <a:pt x="1264486" y="1944653"/>
                </a:lnTo>
                <a:lnTo>
                  <a:pt x="1217280" y="1949470"/>
                </a:lnTo>
                <a:lnTo>
                  <a:pt x="1169162" y="1951101"/>
                </a:lnTo>
                <a:lnTo>
                  <a:pt x="1121028" y="1949470"/>
                </a:lnTo>
                <a:lnTo>
                  <a:pt x="1073810" y="1944653"/>
                </a:lnTo>
                <a:lnTo>
                  <a:pt x="1027620" y="1936757"/>
                </a:lnTo>
                <a:lnTo>
                  <a:pt x="982573" y="1925895"/>
                </a:lnTo>
                <a:lnTo>
                  <a:pt x="938783" y="1912174"/>
                </a:lnTo>
                <a:lnTo>
                  <a:pt x="896363" y="1895706"/>
                </a:lnTo>
                <a:lnTo>
                  <a:pt x="855427" y="1876599"/>
                </a:lnTo>
                <a:lnTo>
                  <a:pt x="816090" y="1854964"/>
                </a:lnTo>
                <a:lnTo>
                  <a:pt x="778465" y="1830911"/>
                </a:lnTo>
                <a:lnTo>
                  <a:pt x="742666" y="1804549"/>
                </a:lnTo>
                <a:lnTo>
                  <a:pt x="708808" y="1775988"/>
                </a:lnTo>
                <a:lnTo>
                  <a:pt x="677003" y="1745339"/>
                </a:lnTo>
                <a:lnTo>
                  <a:pt x="647367" y="1712711"/>
                </a:lnTo>
                <a:lnTo>
                  <a:pt x="620012" y="1678213"/>
                </a:lnTo>
                <a:lnTo>
                  <a:pt x="595053" y="1641956"/>
                </a:lnTo>
                <a:lnTo>
                  <a:pt x="572603" y="1604050"/>
                </a:lnTo>
                <a:lnTo>
                  <a:pt x="552778" y="1564604"/>
                </a:lnTo>
                <a:lnTo>
                  <a:pt x="535690" y="1523729"/>
                </a:lnTo>
                <a:lnTo>
                  <a:pt x="521453" y="1481533"/>
                </a:lnTo>
                <a:lnTo>
                  <a:pt x="510182" y="1438128"/>
                </a:lnTo>
                <a:lnTo>
                  <a:pt x="501990" y="1393622"/>
                </a:lnTo>
                <a:lnTo>
                  <a:pt x="496991" y="1348126"/>
                </a:lnTo>
                <a:lnTo>
                  <a:pt x="495300" y="1301750"/>
                </a:lnTo>
                <a:close/>
              </a:path>
            </a:pathLst>
          </a:custGeom>
          <a:ln w="50800">
            <a:solidFill>
              <a:srgbClr val="00E3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872478" y="1903552"/>
            <a:ext cx="1784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0000FF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8118729" y="1865452"/>
            <a:ext cx="1365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0000FF"/>
                </a:solidFill>
                <a:latin typeface="Tahoma"/>
                <a:cs typeface="Tahoma"/>
              </a:rPr>
              <a:t>I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567041" y="2877439"/>
            <a:ext cx="1822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0000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473188" y="2177033"/>
            <a:ext cx="1670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319009" y="3515359"/>
            <a:ext cx="11626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Tahoma"/>
                <a:cs typeface="Tahoma"/>
              </a:rPr>
              <a:t>S</a:t>
            </a:r>
            <a:r>
              <a:rPr dirty="0" sz="1800" spc="25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080808"/>
                </a:solidFill>
                <a:latin typeface="Tahoma"/>
                <a:cs typeface="Tahoma"/>
              </a:rPr>
              <a:t>=</a:t>
            </a:r>
            <a:r>
              <a:rPr dirty="0" sz="1800" spc="-5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080808"/>
                </a:solidFill>
                <a:latin typeface="Tahoma"/>
                <a:cs typeface="Tahoma"/>
              </a:rPr>
              <a:t>Secure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39064" y="3472090"/>
            <a:ext cx="5487670" cy="216027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2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CIA</a:t>
            </a:r>
            <a:r>
              <a:rPr dirty="0" sz="2400" spc="-1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or</a:t>
            </a:r>
            <a:r>
              <a:rPr dirty="0" sz="2400" spc="-2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CIAAAN…</a:t>
            </a:r>
            <a:r>
              <a:rPr dirty="0" sz="2400" spc="-1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 spc="-50">
                <a:solidFill>
                  <a:srgbClr val="0000FF"/>
                </a:solidFill>
                <a:latin typeface="Wingdings"/>
                <a:cs typeface="Wingdings"/>
              </a:rPr>
              <a:t></a:t>
            </a:r>
            <a:endParaRPr sz="2400">
              <a:latin typeface="Wingdings"/>
              <a:cs typeface="Wingdings"/>
            </a:endParaRPr>
          </a:p>
          <a:p>
            <a:pPr marL="756285">
              <a:lnSpc>
                <a:spcPct val="100000"/>
              </a:lnSpc>
              <a:spcBef>
                <a:spcPts val="535"/>
              </a:spcBef>
            </a:pP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(other</a:t>
            </a:r>
            <a:r>
              <a:rPr dirty="0" sz="2000" spc="-60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security</a:t>
            </a:r>
            <a:r>
              <a:rPr dirty="0" sz="2000" spc="-35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components</a:t>
            </a:r>
            <a:r>
              <a:rPr dirty="0" sz="2000" spc="-45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added</a:t>
            </a:r>
            <a:r>
              <a:rPr dirty="0" sz="2000" spc="-80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to</a:t>
            </a:r>
            <a:r>
              <a:rPr dirty="0" sz="2000" spc="-35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080808"/>
                </a:solidFill>
                <a:latin typeface="Tahoma"/>
                <a:cs typeface="Tahoma"/>
              </a:rPr>
              <a:t>CIA)</a:t>
            </a:r>
            <a:endParaRPr sz="20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dirty="0" sz="1800" spc="-10">
                <a:solidFill>
                  <a:srgbClr val="080808"/>
                </a:solidFill>
                <a:latin typeface="Tahoma"/>
                <a:cs typeface="Tahoma"/>
              </a:rPr>
              <a:t>Authentication</a:t>
            </a:r>
            <a:endParaRPr sz="1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dirty="0" sz="1800" spc="-10">
                <a:solidFill>
                  <a:srgbClr val="080808"/>
                </a:solidFill>
                <a:latin typeface="Tahoma"/>
                <a:cs typeface="Tahoma"/>
              </a:rPr>
              <a:t>Authorization</a:t>
            </a:r>
            <a:endParaRPr sz="1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dirty="0" sz="1800" spc="-10">
                <a:solidFill>
                  <a:srgbClr val="080808"/>
                </a:solidFill>
                <a:latin typeface="Tahoma"/>
                <a:cs typeface="Tahoma"/>
              </a:rPr>
              <a:t>Non-repudiation</a:t>
            </a:r>
            <a:endParaRPr sz="1800">
              <a:latin typeface="Tahoma"/>
              <a:cs typeface="Tahoma"/>
            </a:endParaRPr>
          </a:p>
          <a:p>
            <a:pPr lvl="1" marL="756285" indent="-286385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</a:tabLst>
            </a:pPr>
            <a:r>
              <a:rPr dirty="0" sz="1800" spc="-50">
                <a:solidFill>
                  <a:srgbClr val="080808"/>
                </a:solidFill>
                <a:latin typeface="Tahoma"/>
                <a:cs typeface="Tahoma"/>
              </a:rPr>
              <a:t>…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3628" rIns="0" bIns="0" rtlCol="0" vert="horz">
            <a:spAutoFit/>
          </a:bodyPr>
          <a:lstStyle/>
          <a:p>
            <a:pPr marL="204216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Need</a:t>
            </a:r>
            <a:r>
              <a:rPr dirty="0" sz="4400" spc="-5"/>
              <a:t> </a:t>
            </a:r>
            <a:r>
              <a:rPr dirty="0" sz="4400"/>
              <a:t>to</a:t>
            </a:r>
            <a:r>
              <a:rPr dirty="0" sz="4400" spc="-15"/>
              <a:t> </a:t>
            </a:r>
            <a:r>
              <a:rPr dirty="0" sz="4400"/>
              <a:t>Balance</a:t>
            </a:r>
            <a:r>
              <a:rPr dirty="0" sz="4400" spc="-35"/>
              <a:t> </a:t>
            </a:r>
            <a:r>
              <a:rPr dirty="0" sz="4400" spc="-25"/>
              <a:t>CIA</a:t>
            </a:r>
            <a:endParaRPr sz="44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012342" y="1311547"/>
            <a:ext cx="7653655" cy="334264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Tahoma"/>
                <a:cs typeface="Tahoma"/>
              </a:rPr>
              <a:t>Example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1: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C</a:t>
            </a:r>
            <a:r>
              <a:rPr dirty="0" sz="2400" spc="-5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vs.</a:t>
            </a:r>
            <a:r>
              <a:rPr dirty="0" sz="2400" spc="-4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 spc="-25">
                <a:solidFill>
                  <a:srgbClr val="0000FF"/>
                </a:solidFill>
                <a:latin typeface="Tahoma"/>
                <a:cs typeface="Tahoma"/>
              </a:rPr>
              <a:t>I+A</a:t>
            </a:r>
            <a:endParaRPr sz="24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Disconnect</a:t>
            </a:r>
            <a:r>
              <a:rPr dirty="0" sz="2000" spc="-50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computer</a:t>
            </a:r>
            <a:r>
              <a:rPr dirty="0" sz="2000" spc="-55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from</a:t>
            </a:r>
            <a:r>
              <a:rPr dirty="0" sz="2000" spc="-40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Internet</a:t>
            </a:r>
            <a:r>
              <a:rPr dirty="0" sz="2000" spc="-25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to</a:t>
            </a:r>
            <a:r>
              <a:rPr dirty="0" sz="2000" spc="-35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increase</a:t>
            </a:r>
            <a:r>
              <a:rPr dirty="0" sz="2000" spc="-45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Tahoma"/>
                <a:cs typeface="Tahoma"/>
              </a:rPr>
              <a:t>confidentiality</a:t>
            </a:r>
            <a:endParaRPr sz="20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 spc="-10">
                <a:solidFill>
                  <a:srgbClr val="0000FF"/>
                </a:solidFill>
                <a:latin typeface="Tahoma"/>
                <a:cs typeface="Tahoma"/>
              </a:rPr>
              <a:t>Availability</a:t>
            </a:r>
            <a:r>
              <a:rPr dirty="0" sz="2000" spc="-2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suffers,</a:t>
            </a:r>
            <a:r>
              <a:rPr dirty="0" sz="2000" spc="-70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00FF"/>
                </a:solidFill>
                <a:latin typeface="Tahoma"/>
                <a:cs typeface="Tahoma"/>
              </a:rPr>
              <a:t>integrity</a:t>
            </a:r>
            <a:r>
              <a:rPr dirty="0" sz="2000" spc="-3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suffers</a:t>
            </a:r>
            <a:r>
              <a:rPr dirty="0" sz="2000" spc="-70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due</a:t>
            </a:r>
            <a:r>
              <a:rPr dirty="0" sz="2000" spc="-60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to</a:t>
            </a:r>
            <a:r>
              <a:rPr dirty="0" sz="2000" spc="-40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lost</a:t>
            </a:r>
            <a:r>
              <a:rPr dirty="0" sz="2000" spc="-45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80808"/>
                </a:solidFill>
                <a:latin typeface="Tahoma"/>
                <a:cs typeface="Tahoma"/>
              </a:rPr>
              <a:t>updates</a:t>
            </a:r>
            <a:endParaRPr sz="20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040"/>
              </a:spcBef>
              <a:buClr>
                <a:srgbClr val="FF0000"/>
              </a:buClr>
              <a:buFont typeface="Wingdings"/>
              <a:buChar char=""/>
            </a:pP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Tahoma"/>
                <a:cs typeface="Tahoma"/>
              </a:rPr>
              <a:t>Example</a:t>
            </a:r>
            <a:r>
              <a:rPr dirty="0" sz="2400" spc="-5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2:</a:t>
            </a:r>
            <a:r>
              <a:rPr dirty="0" sz="2400" spc="-35"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I</a:t>
            </a:r>
            <a:r>
              <a:rPr dirty="0" sz="2400" spc="-4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FF"/>
                </a:solidFill>
                <a:latin typeface="Tahoma"/>
                <a:cs typeface="Tahoma"/>
              </a:rPr>
              <a:t>vs.</a:t>
            </a:r>
            <a:r>
              <a:rPr dirty="0" sz="2400" spc="-4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400" spc="-25">
                <a:solidFill>
                  <a:srgbClr val="0000FF"/>
                </a:solidFill>
                <a:latin typeface="Tahoma"/>
                <a:cs typeface="Tahoma"/>
              </a:rPr>
              <a:t>C+A</a:t>
            </a:r>
            <a:endParaRPr sz="2400">
              <a:latin typeface="Tahoma"/>
              <a:cs typeface="Tahoma"/>
            </a:endParaRPr>
          </a:p>
          <a:p>
            <a:pPr lvl="1" marL="756285" marR="316230" indent="-2870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Have</a:t>
            </a:r>
            <a:r>
              <a:rPr dirty="0" sz="2000" spc="-65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extensive</a:t>
            </a:r>
            <a:r>
              <a:rPr dirty="0" sz="2000" spc="-60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data</a:t>
            </a:r>
            <a:r>
              <a:rPr dirty="0" sz="2000" spc="-45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checks</a:t>
            </a:r>
            <a:r>
              <a:rPr dirty="0" sz="2000" spc="-50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by</a:t>
            </a:r>
            <a:r>
              <a:rPr dirty="0" sz="2000" spc="-55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different</a:t>
            </a:r>
            <a:r>
              <a:rPr dirty="0" sz="2000" spc="-30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people/systems</a:t>
            </a:r>
            <a:r>
              <a:rPr dirty="0" sz="2000" spc="-75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080808"/>
                </a:solidFill>
                <a:latin typeface="Tahoma"/>
                <a:cs typeface="Tahoma"/>
              </a:rPr>
              <a:t>to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increase</a:t>
            </a:r>
            <a:r>
              <a:rPr dirty="0" sz="2000" spc="-95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Tahoma"/>
                <a:cs typeface="Tahoma"/>
              </a:rPr>
              <a:t>integrity</a:t>
            </a:r>
            <a:endParaRPr sz="20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</a:tabLst>
            </a:pPr>
            <a:r>
              <a:rPr dirty="0" sz="2000">
                <a:solidFill>
                  <a:srgbClr val="0000FF"/>
                </a:solidFill>
                <a:latin typeface="Tahoma"/>
                <a:cs typeface="Tahoma"/>
              </a:rPr>
              <a:t>Confidentiality</a:t>
            </a:r>
            <a:r>
              <a:rPr dirty="0" sz="2000" spc="-15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suffers</a:t>
            </a:r>
            <a:r>
              <a:rPr dirty="0" sz="2000" spc="-55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as</a:t>
            </a:r>
            <a:r>
              <a:rPr dirty="0" sz="2000" spc="-50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more</a:t>
            </a:r>
            <a:r>
              <a:rPr dirty="0" sz="2000" spc="-35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people</a:t>
            </a:r>
            <a:r>
              <a:rPr dirty="0" sz="2000" spc="-55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see</a:t>
            </a:r>
            <a:r>
              <a:rPr dirty="0" sz="2000" spc="-55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data,</a:t>
            </a:r>
            <a:r>
              <a:rPr dirty="0" sz="2000" spc="-40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Tahoma"/>
                <a:cs typeface="Tahoma"/>
              </a:rPr>
              <a:t>availability</a:t>
            </a:r>
            <a:endParaRPr sz="20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</a:pP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suffers</a:t>
            </a:r>
            <a:r>
              <a:rPr dirty="0" sz="2000" spc="-45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due</a:t>
            </a:r>
            <a:r>
              <a:rPr dirty="0" sz="2000" spc="-35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to</a:t>
            </a:r>
            <a:r>
              <a:rPr dirty="0" sz="2000" spc="-20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locks</a:t>
            </a:r>
            <a:r>
              <a:rPr dirty="0" sz="2000" spc="-20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on</a:t>
            </a:r>
            <a:r>
              <a:rPr dirty="0" sz="2000" spc="-40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data</a:t>
            </a:r>
            <a:r>
              <a:rPr dirty="0" sz="2000" spc="-30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80808"/>
                </a:solidFill>
                <a:latin typeface="Tahoma"/>
                <a:cs typeface="Tahoma"/>
              </a:rPr>
              <a:t>under</a:t>
            </a:r>
            <a:r>
              <a:rPr dirty="0" sz="2000" spc="-45">
                <a:solidFill>
                  <a:srgbClr val="080808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80808"/>
                </a:solidFill>
                <a:latin typeface="Tahoma"/>
                <a:cs typeface="Tahoma"/>
              </a:rPr>
              <a:t>verification)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2025-03-28T21:47:06Z</dcterms:created>
  <dcterms:modified xsi:type="dcterms:W3CDTF">2025-03-28T21:47:06Z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2025-03-28T00:00:00Z</vt:filetime>
  </property>
  <property fmtid="{D5CDD505-2E9C-101B-9397-08002B2CF9AE}" pid="5" name="Producer">
    <vt:lpwstr>3-Heights(TM) PDF Security Shell 4.8.25.2 (http://www.pdf-tools.com)</vt:lpwstr>
  </property>
</Properties>
</file>