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5940" y="364578"/>
            <a:ext cx="7121525" cy="513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/>
              <a:t>Disadvantages</a:t>
            </a:r>
            <a:r>
              <a:rPr sz="3200"/>
              <a:t> </a:t>
            </a:r>
            <a:r>
              <a:rPr sz="3200"/>
              <a:t>of</a:t>
            </a:r>
            <a:r>
              <a:rPr sz="3200"/>
              <a:t> </a:t>
            </a:r>
            <a:r>
              <a:rPr sz="3200"/>
              <a:t>Artificial</a:t>
            </a:r>
            <a:r>
              <a:rPr sz="3200"/>
              <a:t> </a:t>
            </a:r>
            <a:r>
              <a:rPr sz="3200"/>
              <a:t>Intelligence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5940" y="1430309"/>
            <a:ext cx="7834630" cy="4591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00000"/>
              </a:lnSpc>
              <a:spcBef>
                <a:spcPts val="805"/>
              </a:spcBef>
            </a:pPr>
            <a:r>
              <a:rPr sz="2750">
                <a:latin typeface="Microsoft Sans Serif"/>
              </a:rPr>
              <a:t>No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Ethics</a:t>
            </a:r>
          </a:p>
          <a:p>
            <a:pPr lvl="1">
              <a:lnSpc>
                <a:spcPct val="100600"/>
              </a:lnSpc>
              <a:spcBef>
                <a:spcPts val="690"/>
              </a:spcBef>
            </a:pPr>
            <a:r>
              <a:rPr sz="2750">
                <a:latin typeface="Microsoft Sans Serif"/>
              </a:rPr>
              <a:t>Ethics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and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morality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are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important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human </a:t>
            </a:r>
            <a:r>
              <a:rPr sz="2750">
                <a:latin typeface="Microsoft Sans Serif"/>
              </a:rPr>
              <a:t>	</a:t>
            </a:r>
            <a:r>
              <a:rPr sz="2750">
                <a:latin typeface="Microsoft Sans Serif"/>
              </a:rPr>
              <a:t>features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that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can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be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difficult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to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incorporate </a:t>
            </a:r>
            <a:r>
              <a:rPr sz="2750">
                <a:latin typeface="Microsoft Sans Serif"/>
              </a:rPr>
              <a:t>	</a:t>
            </a:r>
            <a:r>
              <a:rPr sz="2750">
                <a:latin typeface="Microsoft Sans Serif"/>
              </a:rPr>
              <a:t>into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an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AI.</a:t>
            </a:r>
          </a:p>
          <a:p>
            <a:pPr lvl="1">
              <a:lnSpc>
                <a:spcPct val="100600"/>
              </a:lnSpc>
              <a:spcBef>
                <a:spcPts val="680"/>
              </a:spcBef>
            </a:pPr>
            <a:r>
              <a:rPr sz="2750">
                <a:latin typeface="Microsoft Sans Serif"/>
              </a:rPr>
              <a:t>The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rapid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progress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of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AI</a:t>
            </a:r>
            <a:r>
              <a:rPr sz="2750">
                <a:latin typeface="Microsoft Sans Serif"/>
              </a:rPr>
              <a:t> has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raised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a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number </a:t>
            </a:r>
            <a:r>
              <a:rPr sz="2750">
                <a:latin typeface="Microsoft Sans Serif"/>
              </a:rPr>
              <a:t>	</a:t>
            </a:r>
            <a:r>
              <a:rPr sz="2750">
                <a:latin typeface="Microsoft Sans Serif"/>
              </a:rPr>
              <a:t>of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concerns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that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one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day,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AI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will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grow </a:t>
            </a:r>
            <a:r>
              <a:rPr sz="2750">
                <a:latin typeface="Microsoft Sans Serif"/>
              </a:rPr>
              <a:t>	</a:t>
            </a:r>
            <a:r>
              <a:rPr sz="2750">
                <a:latin typeface="Microsoft Sans Serif"/>
              </a:rPr>
              <a:t>uncontrollably,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and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eventually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wipe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out </a:t>
            </a:r>
            <a:r>
              <a:rPr sz="2750">
                <a:latin typeface="Microsoft Sans Serif"/>
              </a:rPr>
              <a:t>	</a:t>
            </a:r>
            <a:r>
              <a:rPr sz="2750">
                <a:latin typeface="Microsoft Sans Serif"/>
              </a:rPr>
              <a:t>humanity.</a:t>
            </a:r>
          </a:p>
          <a:p>
            <a:pPr lvl="1">
              <a:lnSpc>
                <a:spcPct val="100600"/>
              </a:lnSpc>
              <a:spcBef>
                <a:spcPts val="695"/>
              </a:spcBef>
            </a:pPr>
            <a:r>
              <a:rPr sz="2750">
                <a:latin typeface="Microsoft Sans Serif"/>
              </a:rPr>
              <a:t>This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moment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is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referred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to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as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the</a:t>
            </a:r>
            <a:r>
              <a:rPr sz="2750">
                <a:latin typeface="Microsoft Sans Serif"/>
              </a:rPr>
              <a:t> </a:t>
            </a:r>
            <a:r>
              <a:rPr sz="2750">
                <a:latin typeface="Microsoft Sans Serif"/>
              </a:rPr>
              <a:t>AI </a:t>
            </a:r>
            <a:r>
              <a:rPr sz="2750">
                <a:latin typeface="Microsoft Sans Serif"/>
              </a:rPr>
              <a:t>	</a:t>
            </a:r>
            <a:r>
              <a:rPr sz="2750">
                <a:latin typeface="Microsoft Sans Serif"/>
              </a:rPr>
              <a:t>singularity.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597" y="70916"/>
            <a:ext cx="1184757" cy="6480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5940" y="364578"/>
            <a:ext cx="7121525" cy="513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/>
              <a:t>Disadvantages</a:t>
            </a:r>
            <a:r>
              <a:rPr sz="3200"/>
              <a:t> </a:t>
            </a:r>
            <a:r>
              <a:rPr sz="3200"/>
              <a:t>of</a:t>
            </a:r>
            <a:r>
              <a:rPr sz="3200"/>
              <a:t> </a:t>
            </a:r>
            <a:r>
              <a:rPr sz="3200"/>
              <a:t>Artificial</a:t>
            </a:r>
            <a:r>
              <a:rPr sz="3200"/>
              <a:t> </a:t>
            </a:r>
            <a:r>
              <a:rPr sz="3200"/>
              <a:t>Intelligence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5940" y="1444070"/>
            <a:ext cx="8120380" cy="4277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00000"/>
              </a:lnSpc>
              <a:spcBef>
                <a:spcPts val="695"/>
              </a:spcBef>
            </a:pPr>
            <a:r>
              <a:rPr sz="2300">
                <a:latin typeface="Microsoft Sans Serif"/>
              </a:rPr>
              <a:t>No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creativity</a:t>
            </a:r>
          </a:p>
          <a:p>
            <a:pPr lvl="1">
              <a:lnSpc>
                <a:spcPct val="100699"/>
              </a:lnSpc>
              <a:spcBef>
                <a:spcPts val="585"/>
              </a:spcBef>
            </a:pPr>
            <a:r>
              <a:rPr sz="2300">
                <a:latin typeface="Microsoft Sans Serif"/>
              </a:rPr>
              <a:t>A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big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disadvantage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of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AI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is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that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it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cannot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learn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to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think </a:t>
            </a:r>
            <a:r>
              <a:rPr sz="2300">
                <a:latin typeface="Microsoft Sans Serif"/>
              </a:rPr>
              <a:t>outside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the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box.</a:t>
            </a:r>
          </a:p>
          <a:p>
            <a:pPr lvl="1">
              <a:lnSpc>
                <a:spcPct val="100800"/>
              </a:lnSpc>
              <a:spcBef>
                <a:spcPts val="580"/>
              </a:spcBef>
            </a:pPr>
            <a:r>
              <a:rPr sz="2300">
                <a:latin typeface="Microsoft Sans Serif"/>
              </a:rPr>
              <a:t>AI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is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capable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of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learning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over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time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with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pre-</a:t>
            </a:r>
            <a:r>
              <a:rPr sz="2300">
                <a:latin typeface="Microsoft Sans Serif"/>
              </a:rPr>
              <a:t>fed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data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and </a:t>
            </a:r>
            <a:r>
              <a:rPr sz="2300">
                <a:latin typeface="Microsoft Sans Serif"/>
              </a:rPr>
              <a:t>past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experiences,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but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cannot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be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creative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in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its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approach.</a:t>
            </a:r>
          </a:p>
          <a:p>
            <a:pPr lvl="1">
              <a:lnSpc>
                <a:spcPct val="100699"/>
              </a:lnSpc>
              <a:spcBef>
                <a:spcPts val="580"/>
              </a:spcBef>
            </a:pPr>
            <a:r>
              <a:rPr sz="2300">
                <a:latin typeface="Microsoft Sans Serif"/>
              </a:rPr>
              <a:t>A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classic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example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is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the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bot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Quill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who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can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write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Forbes </a:t>
            </a:r>
            <a:r>
              <a:rPr sz="2300">
                <a:latin typeface="Microsoft Sans Serif"/>
              </a:rPr>
              <a:t>earning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reports.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These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reports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only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contain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data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and </a:t>
            </a:r>
            <a:r>
              <a:rPr sz="2300">
                <a:latin typeface="Microsoft Sans Serif"/>
              </a:rPr>
              <a:t>facts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already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provided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to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the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bot.</a:t>
            </a:r>
          </a:p>
          <a:p>
            <a:pPr lvl="1">
              <a:lnSpc>
                <a:spcPct val="100699"/>
              </a:lnSpc>
              <a:spcBef>
                <a:spcPts val="580"/>
              </a:spcBef>
            </a:pPr>
            <a:r>
              <a:rPr sz="2300">
                <a:latin typeface="Microsoft Sans Serif"/>
              </a:rPr>
              <a:t>Although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it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is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impressive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that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a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bot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can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write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an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article </a:t>
            </a:r>
            <a:r>
              <a:rPr sz="2300">
                <a:latin typeface="Microsoft Sans Serif"/>
              </a:rPr>
              <a:t>on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its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own,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it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lacks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the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human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touch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present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in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other </a:t>
            </a:r>
            <a:r>
              <a:rPr sz="2300">
                <a:latin typeface="Microsoft Sans Serif"/>
              </a:rPr>
              <a:t>Forbes</a:t>
            </a:r>
            <a:r>
              <a:rPr sz="2300">
                <a:latin typeface="Microsoft Sans Serif"/>
              </a:rPr>
              <a:t> </a:t>
            </a:r>
            <a:r>
              <a:rPr sz="2300">
                <a:latin typeface="Microsoft Sans Serif"/>
              </a:rPr>
              <a:t>articles.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597" y="70916"/>
            <a:ext cx="1184757" cy="6480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5940" y="364578"/>
            <a:ext cx="7121525" cy="513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/>
              <a:t>Disadvantages</a:t>
            </a:r>
            <a:r>
              <a:rPr sz="3200"/>
              <a:t> </a:t>
            </a:r>
            <a:r>
              <a:rPr sz="3200"/>
              <a:t>of</a:t>
            </a:r>
            <a:r>
              <a:rPr sz="3200"/>
              <a:t> </a:t>
            </a:r>
            <a:r>
              <a:rPr sz="3200"/>
              <a:t>Artificial</a:t>
            </a:r>
            <a:r>
              <a:rPr sz="3200"/>
              <a:t> </a:t>
            </a:r>
            <a:r>
              <a:rPr sz="3200"/>
              <a:t>Intelligence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5940" y="1430034"/>
            <a:ext cx="7964170" cy="4212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00000"/>
              </a:lnSpc>
              <a:spcBef>
                <a:spcPts val="790"/>
              </a:spcBef>
            </a:pPr>
            <a:r>
              <a:rPr sz="2800">
                <a:latin typeface="Microsoft Sans Serif"/>
              </a:rPr>
              <a:t>High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Costs</a:t>
            </a:r>
          </a:p>
          <a:p>
            <a:pPr lvl="1">
              <a:lnSpc>
                <a:spcPts val="3350"/>
              </a:lnSpc>
              <a:spcBef>
                <a:spcPts val="810"/>
              </a:spcBef>
            </a:pPr>
            <a:r>
              <a:rPr sz="2800">
                <a:latin typeface="Microsoft Sans Serif"/>
              </a:rPr>
              <a:t>The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ability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to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create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a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machine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that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can </a:t>
            </a:r>
            <a:r>
              <a:rPr sz="2800">
                <a:latin typeface="Microsoft Sans Serif"/>
              </a:rPr>
              <a:t>	</a:t>
            </a:r>
            <a:r>
              <a:rPr sz="2800">
                <a:latin typeface="Microsoft Sans Serif"/>
              </a:rPr>
              <a:t>simulate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human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intelligence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is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no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small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feat.</a:t>
            </a:r>
          </a:p>
          <a:p>
            <a:pPr lvl="1">
              <a:lnSpc>
                <a:spcPct val="100000"/>
              </a:lnSpc>
              <a:spcBef>
                <a:spcPts val="580"/>
              </a:spcBef>
            </a:pPr>
            <a:r>
              <a:rPr sz="2800">
                <a:latin typeface="Microsoft Sans Serif"/>
              </a:rPr>
              <a:t>It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requires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plenty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of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time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and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resources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and </a:t>
            </a:r>
            <a:r>
              <a:rPr sz="2800">
                <a:latin typeface="Microsoft Sans Serif"/>
              </a:rPr>
              <a:t>	</a:t>
            </a:r>
            <a:r>
              <a:rPr sz="2800">
                <a:latin typeface="Microsoft Sans Serif"/>
              </a:rPr>
              <a:t>can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cost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a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huge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deal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of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money.</a:t>
            </a:r>
          </a:p>
          <a:p>
            <a:pPr lvl="1">
              <a:lnSpc>
                <a:spcPct val="100000"/>
              </a:lnSpc>
              <a:spcBef>
                <a:spcPts val="690"/>
              </a:spcBef>
            </a:pPr>
            <a:r>
              <a:rPr sz="2800">
                <a:latin typeface="Microsoft Sans Serif"/>
              </a:rPr>
              <a:t>AI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also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needs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to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operate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on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the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latest </a:t>
            </a:r>
            <a:r>
              <a:rPr sz="2800">
                <a:latin typeface="Microsoft Sans Serif"/>
              </a:rPr>
              <a:t>	</a:t>
            </a:r>
            <a:r>
              <a:rPr sz="2800">
                <a:latin typeface="Microsoft Sans Serif"/>
              </a:rPr>
              <a:t>hardware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and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software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to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stay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updated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and </a:t>
            </a:r>
            <a:r>
              <a:rPr sz="2800">
                <a:latin typeface="Microsoft Sans Serif"/>
              </a:rPr>
              <a:t>	</a:t>
            </a:r>
            <a:r>
              <a:rPr sz="2800">
                <a:latin typeface="Microsoft Sans Serif"/>
              </a:rPr>
              <a:t>meet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the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latest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requirements,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thus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making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it </a:t>
            </a:r>
            <a:r>
              <a:rPr sz="2800">
                <a:latin typeface="Microsoft Sans Serif"/>
              </a:rPr>
              <a:t>	</a:t>
            </a:r>
            <a:r>
              <a:rPr sz="2800">
                <a:latin typeface="Microsoft Sans Serif"/>
              </a:rPr>
              <a:t>quite</a:t>
            </a:r>
            <a:r>
              <a:rPr sz="2800">
                <a:latin typeface="Microsoft Sans Serif"/>
              </a:rPr>
              <a:t> </a:t>
            </a:r>
            <a:r>
              <a:rPr sz="2800">
                <a:latin typeface="Microsoft Sans Serif"/>
              </a:rPr>
              <a:t>costly.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597" y="70916"/>
            <a:ext cx="1184757" cy="648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