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301680"/>
            <a:ext cx="8519760" cy="3983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301680"/>
            <a:ext cx="8519760" cy="3983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301680"/>
            <a:ext cx="851976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 flipH="1" rot="10800000">
            <a:off x="-360" y="720"/>
            <a:ext cx="9162360" cy="514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6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537840" y="1895040"/>
            <a:ext cx="3952440" cy="1249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Sprocket Central Pty Ltd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537840" y="3315600"/>
            <a:ext cx="5549760" cy="487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Open Sans Light"/>
                <a:ea typeface="Open Sans Light"/>
              </a:rPr>
              <a:t>Data analytics approach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79" name="Shape 57" descr=""/>
          <p:cNvPicPr/>
          <p:nvPr/>
        </p:nvPicPr>
        <p:blipFill>
          <a:blip r:embed="rId1"/>
          <a:stretch/>
        </p:blipFill>
        <p:spPr>
          <a:xfrm>
            <a:off x="614160" y="1275480"/>
            <a:ext cx="1981440" cy="237960"/>
          </a:xfrm>
          <a:prstGeom prst="rect">
            <a:avLst/>
          </a:prstGeom>
          <a:ln w="12600">
            <a:noFill/>
          </a:ln>
        </p:spPr>
      </p:pic>
      <p:sp>
        <p:nvSpPr>
          <p:cNvPr id="80" name="CustomShape 4"/>
          <p:cNvSpPr/>
          <p:nvPr/>
        </p:nvSpPr>
        <p:spPr>
          <a:xfrm>
            <a:off x="537840" y="3666600"/>
            <a:ext cx="6248880" cy="36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Open Sans Light"/>
                <a:ea typeface="Open Sans Light"/>
              </a:rPr>
              <a:t>[KPMG] - [Engagement Manager], [Senior Consultant], [Kumar Siddharth]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-6120" y="-6480"/>
            <a:ext cx="9174960" cy="23796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-15480" y="-19440"/>
            <a:ext cx="9190800" cy="83916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205200" y="263880"/>
            <a:ext cx="856476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Model Development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205200" y="1083240"/>
            <a:ext cx="8564760" cy="883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Comparing gender and wealth segment to determine our target.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205200" y="2164680"/>
            <a:ext cx="4133880" cy="707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Gender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Male are more likely to buy from the company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132" name="Group 5"/>
          <p:cNvGrpSpPr/>
          <p:nvPr/>
        </p:nvGrpSpPr>
        <p:grpSpPr>
          <a:xfrm>
            <a:off x="4969800" y="2164680"/>
            <a:ext cx="3800160" cy="2648520"/>
            <a:chOff x="4969800" y="2164680"/>
            <a:chExt cx="3800160" cy="2648520"/>
          </a:xfrm>
        </p:grpSpPr>
        <p:sp>
          <p:nvSpPr>
            <p:cNvPr id="133" name="CustomShape 6"/>
            <p:cNvSpPr/>
            <p:nvPr/>
          </p:nvSpPr>
          <p:spPr>
            <a:xfrm>
              <a:off x="4969800" y="2164680"/>
              <a:ext cx="3800160" cy="2648520"/>
            </a:xfrm>
            <a:prstGeom prst="rect">
              <a:avLst/>
            </a:prstGeom>
            <a:solidFill>
              <a:srgbClr val="eeeeee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7"/>
            <p:cNvSpPr/>
            <p:nvPr/>
          </p:nvSpPr>
          <p:spPr>
            <a:xfrm>
              <a:off x="4969800" y="3184920"/>
              <a:ext cx="3800160" cy="6084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666666"/>
                  </a:solidFill>
                  <a:latin typeface="Arial"/>
                  <a:ea typeface="Arial"/>
                </a:rPr>
                <a:t>Place any supporting images, graphs, data or extra text here.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35" name="CustomShape 8"/>
          <p:cNvSpPr/>
          <p:nvPr/>
        </p:nvSpPr>
        <p:spPr>
          <a:xfrm>
            <a:off x="-6120" y="-6480"/>
            <a:ext cx="9174960" cy="23796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4969800" y="2164320"/>
            <a:ext cx="3800160" cy="264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-15480" y="-19440"/>
            <a:ext cx="9190800" cy="83916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"/>
          <p:cNvSpPr/>
          <p:nvPr/>
        </p:nvSpPr>
        <p:spPr>
          <a:xfrm>
            <a:off x="205200" y="263880"/>
            <a:ext cx="856476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Model Development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205200" y="1083240"/>
            <a:ext cx="8564760" cy="883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Comparing gender and wealth segment to determine our target.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205200" y="2164680"/>
            <a:ext cx="4133880" cy="969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Wealth segment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Customers with High net worth are more likely to buy from the company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141" name="Group 5"/>
          <p:cNvGrpSpPr/>
          <p:nvPr/>
        </p:nvGrpSpPr>
        <p:grpSpPr>
          <a:xfrm>
            <a:off x="4969800" y="2164680"/>
            <a:ext cx="3800160" cy="2648520"/>
            <a:chOff x="4969800" y="2164680"/>
            <a:chExt cx="3800160" cy="2648520"/>
          </a:xfrm>
        </p:grpSpPr>
        <p:sp>
          <p:nvSpPr>
            <p:cNvPr id="142" name="CustomShape 6"/>
            <p:cNvSpPr/>
            <p:nvPr/>
          </p:nvSpPr>
          <p:spPr>
            <a:xfrm>
              <a:off x="4969800" y="2164680"/>
              <a:ext cx="3800160" cy="2648520"/>
            </a:xfrm>
            <a:prstGeom prst="rect">
              <a:avLst/>
            </a:prstGeom>
            <a:solidFill>
              <a:srgbClr val="eeeeee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7"/>
            <p:cNvSpPr/>
            <p:nvPr/>
          </p:nvSpPr>
          <p:spPr>
            <a:xfrm>
              <a:off x="4969800" y="3184920"/>
              <a:ext cx="3800160" cy="6084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666666"/>
                  </a:solidFill>
                  <a:latin typeface="Arial"/>
                  <a:ea typeface="Arial"/>
                </a:rPr>
                <a:t>Place any supporting images, graphs, data or extra text here.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44" name="CustomShape 8"/>
          <p:cNvSpPr/>
          <p:nvPr/>
        </p:nvSpPr>
        <p:spPr>
          <a:xfrm>
            <a:off x="-6120" y="-6480"/>
            <a:ext cx="9174960" cy="23796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4969800" y="2164320"/>
            <a:ext cx="3800160" cy="264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-15480" y="-19440"/>
            <a:ext cx="9190800" cy="83916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"/>
          <p:cNvSpPr/>
          <p:nvPr/>
        </p:nvSpPr>
        <p:spPr>
          <a:xfrm>
            <a:off x="205200" y="263880"/>
            <a:ext cx="8564760" cy="487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Interpretation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205200" y="1083240"/>
            <a:ext cx="8564760" cy="533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Target  customer data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205200" y="2164680"/>
            <a:ext cx="4133880" cy="2282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Male purchase accounts for 47.68% of total sale female =52.32%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Mass customers 50.39%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Affluent Customer 24.08%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High Net Worth 25.51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-6120" y="-6480"/>
            <a:ext cx="9174960" cy="23796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51" name="TextShape 6"/>
          <p:cNvSpPr txBox="1"/>
          <p:nvPr/>
        </p:nvSpPr>
        <p:spPr>
          <a:xfrm>
            <a:off x="4339080" y="1617120"/>
            <a:ext cx="4663440" cy="313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Ideal target customer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 u="sng">
                <a:uFillTx/>
                <a:latin typeface="Arial"/>
              </a:rPr>
              <a:t>gender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Female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 u="sng">
                <a:uFillTx/>
                <a:latin typeface="Arial"/>
              </a:rPr>
              <a:t>Wealth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Mass customer and high networth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 u="sng">
                <a:uFillTx/>
                <a:latin typeface="Arial"/>
              </a:rPr>
              <a:t>Industry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1)Agriculture,2)Telecommunication,3)IT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4)Entertainment,5)Financial service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6)Retail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 flipH="1" rot="10800000">
            <a:off x="-360" y="720"/>
            <a:ext cx="9162360" cy="514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6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>
            <a:off x="537840" y="1895040"/>
            <a:ext cx="3952440" cy="716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latin typeface="Open Sans Extrabold"/>
                <a:ea typeface="Open Sans Extrabold"/>
              </a:rPr>
              <a:t>Appendix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-6120" y="-6480"/>
            <a:ext cx="9174960" cy="23796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-15480" y="-19440"/>
            <a:ext cx="9190800" cy="83916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"/>
          <p:cNvSpPr/>
          <p:nvPr/>
        </p:nvSpPr>
        <p:spPr>
          <a:xfrm>
            <a:off x="205200" y="263880"/>
            <a:ext cx="8564760" cy="487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Appendix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205200" y="1083240"/>
            <a:ext cx="8564760" cy="884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This is an optional slide where you may place any supporting items.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-6120" y="-6480"/>
            <a:ext cx="9174960" cy="23796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15480" y="-19440"/>
            <a:ext cx="9190800" cy="83916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205200" y="263880"/>
            <a:ext cx="856476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Agenda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343800" y="1211040"/>
            <a:ext cx="5458680" cy="1585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marL="457200" indent="-35496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Introduction</a:t>
            </a:r>
            <a:endParaRPr b="0" lang="en-US" sz="20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Data Exploration</a:t>
            </a:r>
            <a:endParaRPr b="0" lang="en-US" sz="20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Model Development</a:t>
            </a:r>
            <a:endParaRPr b="0" lang="en-US" sz="2000" spc="-1" strike="noStrike">
              <a:latin typeface="Arial"/>
            </a:endParaRPr>
          </a:p>
          <a:p>
            <a:pPr marL="457200" indent="-35496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Interpretation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-6120" y="-6480"/>
            <a:ext cx="9174960" cy="23796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-15480" y="-19440"/>
            <a:ext cx="9190800" cy="83916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205200" y="263880"/>
            <a:ext cx="856476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Introduction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205200" y="1083240"/>
            <a:ext cx="8564760" cy="533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Customer Purchasing Pattern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205200" y="2164680"/>
            <a:ext cx="3178080" cy="28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The Top 6 industry of customer for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targeted sale.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1)Agriculture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2)Telecommunication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3)IT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4)Entertainment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5)Financial service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6)Retail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-6120" y="-6480"/>
            <a:ext cx="9174960" cy="23796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291840" y="1920240"/>
            <a:ext cx="5478480" cy="289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-15480" y="-19440"/>
            <a:ext cx="9190800" cy="83916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205200" y="263880"/>
            <a:ext cx="856476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205200" y="1083240"/>
            <a:ext cx="8564760" cy="883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Exploring each industry with respect to gender and wealth segment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205200" y="2164680"/>
            <a:ext cx="4133880" cy="2019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</a:pPr>
            <a:r>
              <a:rPr b="0" lang="en-US" sz="1500" spc="-1" strike="noStrike" u="sng">
                <a:solidFill>
                  <a:srgbClr val="000000"/>
                </a:solidFill>
                <a:uFillTx/>
                <a:latin typeface="Open Sans"/>
                <a:ea typeface="Open Sans"/>
              </a:rPr>
              <a:t>Agriculture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1)male as mass customer and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High net worth are likely to buy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From company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2)females with high net worth are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Likely to buy from company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-6120" y="-6480"/>
            <a:ext cx="9174960" cy="23796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474720" y="1554480"/>
            <a:ext cx="5295240" cy="325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-15480" y="-19440"/>
            <a:ext cx="9190800" cy="83916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"/>
          <p:cNvSpPr/>
          <p:nvPr/>
        </p:nvSpPr>
        <p:spPr>
          <a:xfrm>
            <a:off x="205200" y="263880"/>
            <a:ext cx="856476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205200" y="1083240"/>
            <a:ext cx="8564760" cy="884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Exploring each industry with respect to gender and wealth segment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205200" y="2164680"/>
            <a:ext cx="4133880" cy="2019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</a:pPr>
            <a:r>
              <a:rPr b="0" lang="en-US" sz="1500" spc="-1" strike="noStrike" u="sng">
                <a:solidFill>
                  <a:srgbClr val="000000"/>
                </a:solidFill>
                <a:uFillTx/>
                <a:latin typeface="Open Sans"/>
                <a:ea typeface="Open Sans"/>
              </a:rPr>
              <a:t>Telecommunication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1)male as mass customer and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High net worth are likely to buy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From company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2)females with high net worth are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Likely to buy from company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-6120" y="-6480"/>
            <a:ext cx="9174960" cy="23796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3474720" y="1645920"/>
            <a:ext cx="5295240" cy="316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-15480" y="-19440"/>
            <a:ext cx="9190800" cy="83916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"/>
          <p:cNvSpPr/>
          <p:nvPr/>
        </p:nvSpPr>
        <p:spPr>
          <a:xfrm>
            <a:off x="205200" y="263880"/>
            <a:ext cx="856476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205200" y="1083240"/>
            <a:ext cx="8564760" cy="884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Exploring each industry with respect to gender and wealth segment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205200" y="2164680"/>
            <a:ext cx="4133880" cy="1757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</a:pPr>
            <a:r>
              <a:rPr b="0" lang="en-US" sz="1500" spc="-1" strike="noStrike" u="sng">
                <a:solidFill>
                  <a:srgbClr val="000000"/>
                </a:solidFill>
                <a:uFillTx/>
                <a:latin typeface="Open Sans"/>
                <a:ea typeface="Open Sans"/>
              </a:rPr>
              <a:t>IT</a:t>
            </a:r>
            <a:endParaRPr b="0" lang="en-US" sz="1500" spc="-1" strike="noStrike" u="sng">
              <a:uFillTx/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1)male as mass customer and </a:t>
            </a:r>
            <a:endParaRPr b="0" lang="en-US" sz="1500" spc="-1" strike="noStrike" u="sng">
              <a:uFillTx/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High net worth are likely to buy </a:t>
            </a:r>
            <a:endParaRPr b="0" lang="en-US" sz="1500" spc="-1" strike="noStrike" u="sng">
              <a:uFillTx/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From company</a:t>
            </a:r>
            <a:endParaRPr b="0" lang="en-US" sz="1500" spc="-1" strike="noStrike" u="sng">
              <a:uFillTx/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2)females with mass customer are </a:t>
            </a:r>
            <a:endParaRPr b="0" lang="en-US" sz="1500" spc="-1" strike="noStrike" u="sng">
              <a:uFillTx/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Likely to buy from company</a:t>
            </a:r>
            <a:endParaRPr b="0" lang="en-US" sz="1500" spc="-1" strike="noStrike" u="sng">
              <a:uFillTx/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-6120" y="-6480"/>
            <a:ext cx="9174960" cy="23796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3566160" y="1554480"/>
            <a:ext cx="5203800" cy="325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-15480" y="-19440"/>
            <a:ext cx="9190800" cy="83916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"/>
          <p:cNvSpPr/>
          <p:nvPr/>
        </p:nvSpPr>
        <p:spPr>
          <a:xfrm>
            <a:off x="205200" y="263880"/>
            <a:ext cx="856476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205200" y="1083240"/>
            <a:ext cx="8564760" cy="884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Exploring each industry with respect to gender and wealth segment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205200" y="2164680"/>
            <a:ext cx="4133880" cy="1757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</a:pPr>
            <a:r>
              <a:rPr b="0" lang="en-US" sz="1500" spc="-1" strike="noStrike" u="sng">
                <a:solidFill>
                  <a:srgbClr val="000000"/>
                </a:solidFill>
                <a:uFillTx/>
                <a:latin typeface="Open Sans"/>
                <a:ea typeface="Open Sans"/>
              </a:rPr>
              <a:t>Entertainment</a:t>
            </a:r>
            <a:endParaRPr b="0" lang="en-US" sz="1500" spc="-1" strike="noStrike" u="sng">
              <a:uFillTx/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1)male as affluent customer</a:t>
            </a:r>
            <a:endParaRPr b="0" lang="en-US" sz="1500" spc="-1" strike="noStrike" u="sng">
              <a:uFillTx/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are likely to buy From company</a:t>
            </a:r>
            <a:endParaRPr b="0" lang="en-US" sz="1500" spc="-1" strike="noStrike" u="sng">
              <a:uFillTx/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2)females with high net worth and</a:t>
            </a:r>
            <a:endParaRPr b="0" lang="en-US" sz="1500" spc="-1" strike="noStrike" u="sng">
              <a:uFillTx/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Mass customer are more</a:t>
            </a:r>
            <a:endParaRPr b="0" lang="en-US" sz="1500" spc="-1" strike="noStrike" u="sng">
              <a:uFillTx/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Likely to buy from company</a:t>
            </a:r>
            <a:endParaRPr b="0" lang="en-US" sz="1500" spc="-1" strike="noStrike" u="sng">
              <a:uFillTx/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-6120" y="-6480"/>
            <a:ext cx="9174960" cy="23796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3566160" y="1554480"/>
            <a:ext cx="5203800" cy="325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-15480" y="-19440"/>
            <a:ext cx="9190800" cy="83916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>
            <a:off x="205200" y="263880"/>
            <a:ext cx="856476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205200" y="1083240"/>
            <a:ext cx="8564760" cy="884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Exploring each industry with respect to gender and wealth segment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205200" y="2164680"/>
            <a:ext cx="4133880" cy="2019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</a:pPr>
            <a:r>
              <a:rPr b="0" lang="en-US" sz="1500" spc="-1" strike="noStrike" u="sng">
                <a:solidFill>
                  <a:srgbClr val="000000"/>
                </a:solidFill>
                <a:uFillTx/>
                <a:latin typeface="Open Sans"/>
                <a:ea typeface="Open Sans"/>
              </a:rPr>
              <a:t>Financial service</a:t>
            </a:r>
            <a:endParaRPr b="0" lang="en-US" sz="1500" spc="-1" strike="noStrike" u="sng">
              <a:uFillTx/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1)female as mass customer and </a:t>
            </a:r>
            <a:endParaRPr b="0" lang="en-US" sz="1500" spc="-1" strike="noStrike" u="sng">
              <a:uFillTx/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High net worth are likely to buy </a:t>
            </a:r>
            <a:endParaRPr b="0" lang="en-US" sz="1500" spc="-1" strike="noStrike" u="sng">
              <a:uFillTx/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From company</a:t>
            </a:r>
            <a:endParaRPr b="0" lang="en-US" sz="1500" spc="-1" strike="noStrike" u="sng">
              <a:uFillTx/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2)males as affluent customer and </a:t>
            </a:r>
            <a:endParaRPr b="0" lang="en-US" sz="1500" spc="-1" strike="noStrike" u="sng">
              <a:uFillTx/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Mass customer are moreLikely to</a:t>
            </a:r>
            <a:endParaRPr b="0" lang="en-US" sz="1500" spc="-1" strike="noStrike" u="sng">
              <a:uFillTx/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buy from company</a:t>
            </a:r>
            <a:endParaRPr b="0" lang="en-US" sz="1500" spc="-1" strike="noStrike" u="sng">
              <a:uFillTx/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-6120" y="-6480"/>
            <a:ext cx="9174960" cy="23796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3566160" y="1554480"/>
            <a:ext cx="5203800" cy="325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-15480" y="-19440"/>
            <a:ext cx="9190800" cy="839160"/>
          </a:xfrm>
          <a:prstGeom prst="rect">
            <a:avLst/>
          </a:prstGeom>
          <a:gradFill rotWithShape="0">
            <a:gsLst>
              <a:gs pos="0">
                <a:srgbClr val="1077d2"/>
              </a:gs>
              <a:gs pos="100000">
                <a:srgbClr val="093153"/>
              </a:gs>
            </a:gsLst>
            <a:lin ang="120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205200" y="263880"/>
            <a:ext cx="8564760" cy="487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Data Exploration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205200" y="1083240"/>
            <a:ext cx="8564760" cy="884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Open Sans"/>
                <a:ea typeface="Open Sans"/>
              </a:rPr>
              <a:t>Exploring each industry with respect to gender and wealth segment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205200" y="2164680"/>
            <a:ext cx="4133880" cy="202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15000"/>
              </a:lnSpc>
            </a:pPr>
            <a:r>
              <a:rPr b="0" lang="en-US" sz="1500" spc="-1" strike="noStrike" u="sng">
                <a:solidFill>
                  <a:srgbClr val="000000"/>
                </a:solidFill>
                <a:uFillTx/>
                <a:latin typeface="Open Sans"/>
                <a:ea typeface="Open Sans"/>
              </a:rPr>
              <a:t>Retail</a:t>
            </a:r>
            <a:endParaRPr b="0" lang="en-US" sz="1500" spc="-1" strike="noStrike" u="sng">
              <a:uFillTx/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1)female as mass customer and </a:t>
            </a:r>
            <a:endParaRPr b="0" lang="en-US" sz="1500" spc="-1" strike="noStrike" u="sng">
              <a:uFillTx/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High net worth are likely to buy </a:t>
            </a:r>
            <a:endParaRPr b="0" lang="en-US" sz="1500" spc="-1" strike="noStrike" u="sng">
              <a:uFillTx/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From company</a:t>
            </a:r>
            <a:endParaRPr b="0" lang="en-US" sz="1500" spc="-1" strike="noStrike" u="sng">
              <a:uFillTx/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2)males with high net worth and </a:t>
            </a:r>
            <a:endParaRPr b="0" lang="en-US" sz="1500" spc="-1" strike="noStrike" u="sng">
              <a:uFillTx/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Mass customer are more</a:t>
            </a:r>
            <a:endParaRPr b="0" lang="en-US" sz="1500" spc="-1" strike="noStrike" u="sng">
              <a:uFillTx/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Open Sans"/>
                <a:ea typeface="Open Sans"/>
              </a:rPr>
              <a:t>Likely to buy from company</a:t>
            </a:r>
            <a:endParaRPr b="0" lang="en-US" sz="1500" spc="-1" strike="noStrike" u="sng">
              <a:uFillTx/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-6120" y="-6480"/>
            <a:ext cx="9174960" cy="237960"/>
          </a:xfrm>
          <a:prstGeom prst="rect">
            <a:avLst/>
          </a:prstGeom>
          <a:solidFill>
            <a:schemeClr val="accent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       </a:t>
            </a:r>
            <a:r>
              <a:rPr b="1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b="0" lang="en-US" sz="500" spc="-1" strike="noStrike">
                <a:solidFill>
                  <a:srgbClr val="000000"/>
                </a:solidFill>
                <a:latin typeface="Calibri"/>
                <a:ea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3566160" y="1554480"/>
            <a:ext cx="5203800" cy="325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Application>Trio_Office/6.2.8.2$Windows_x86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2020-06-19T02:34:42Z</dcterms:modified>
  <cp:revision>6</cp:revision>
  <dc:subject/>
  <dc:title/>
</cp:coreProperties>
</file>