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851918" y="3573623"/>
            <a:ext cx="4998719" cy="966821"/>
          </a:xfrm>
        </p:spPr>
        <p:txBody>
          <a:bodyPr>
            <a:noAutofit/>
          </a:bodyPr>
          <a:lstStyle/>
          <a:p>
            <a:pPr algn="r"/>
            <a:r>
              <a:rPr lang="en-US" b="0" dirty="0">
                <a:solidFill>
                  <a:schemeClr val="tx1"/>
                </a:solidFill>
              </a:rPr>
              <a:t>Ritesh Kumar Sinha</a:t>
            </a:r>
          </a:p>
          <a:p>
            <a:pPr algn="r"/>
            <a:r>
              <a:rPr lang="en-US" b="0" dirty="0">
                <a:solidFill>
                  <a:schemeClr val="tx1"/>
                </a:solidFill>
              </a:rPr>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902324" y="2685552"/>
            <a:ext cx="4998720" cy="743448"/>
          </a:xfrm>
        </p:spPr>
        <p:txBody>
          <a:bodyPr>
            <a:normAutofit/>
          </a:bodyPr>
          <a:lstStyle/>
          <a:p>
            <a:r>
              <a:rPr lang="en-US" dirty="0"/>
              <a:t>Netflix Dataset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descr="A certificate of completion with red text and a red ribbon&#10;&#10;AI-generated content may be incorrect.">
            <a:extLst>
              <a:ext uri="{FF2B5EF4-FFF2-40B4-BE49-F238E27FC236}">
                <a16:creationId xmlns:a16="http://schemas.microsoft.com/office/drawing/2014/main" id="{BE388D0C-113D-C6B2-C942-57022D622084}"/>
              </a:ext>
            </a:extLst>
          </p:cNvPr>
          <p:cNvPicPr>
            <a:picLocks noChangeAspect="1"/>
          </p:cNvPicPr>
          <p:nvPr/>
        </p:nvPicPr>
        <p:blipFill>
          <a:blip r:embed="rId3"/>
          <a:stretch>
            <a:fillRect/>
          </a:stretch>
        </p:blipFill>
        <p:spPr>
          <a:xfrm>
            <a:off x="675957" y="1029051"/>
            <a:ext cx="8641322" cy="5297104"/>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descr="A certificate of completion with red text and a red ribbon&#10;&#10;AI-generated content may be incorrect.">
            <a:extLst>
              <a:ext uri="{FF2B5EF4-FFF2-40B4-BE49-F238E27FC236}">
                <a16:creationId xmlns:a16="http://schemas.microsoft.com/office/drawing/2014/main" id="{0FBD0216-C275-6C1B-82F9-3D59575D3784}"/>
              </a:ext>
            </a:extLst>
          </p:cNvPr>
          <p:cNvPicPr>
            <a:picLocks noChangeAspect="1"/>
          </p:cNvPicPr>
          <p:nvPr/>
        </p:nvPicPr>
        <p:blipFill>
          <a:blip r:embed="rId3"/>
          <a:stretch>
            <a:fillRect/>
          </a:stretch>
        </p:blipFill>
        <p:spPr>
          <a:xfrm>
            <a:off x="403152" y="1037035"/>
            <a:ext cx="8506491" cy="5317113"/>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708379" y="2647149"/>
            <a:ext cx="12399635" cy="907068"/>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47871" y="1410350"/>
            <a:ext cx="7977672" cy="4037299"/>
          </a:xfrm>
        </p:spPr>
        <p:txBody>
          <a:bodyPr>
            <a:normAutofit fontScale="47500" lnSpcReduction="20000"/>
          </a:bodyPr>
          <a:lstStyle/>
          <a:p>
            <a:pPr fontAlgn="base"/>
            <a:r>
              <a:rPr lang="en-US" sz="4400"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sz="4400" dirty="0"/>
              <a:t>The specific problem to be addressed in this project is </a:t>
            </a:r>
            <a:r>
              <a:rPr lang="en-US" sz="4400" b="1" dirty="0"/>
              <a:t>'Content Trends Analysis for Strategic Recommendations</a:t>
            </a:r>
            <a:r>
              <a:rPr lang="en-US" sz="4400"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endParaRPr lang="en-IN" sz="4200" dirty="0"/>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7597193" cy="830997"/>
          </a:xfrm>
        </p:spPr>
        <p:txBody>
          <a:bodyPr>
            <a:normAutofit fontScale="90000"/>
          </a:bodyPr>
          <a:lstStyle/>
          <a:p>
            <a:pPr>
              <a:buFont typeface="+mj-lt"/>
              <a:buAutoNum type="arabicPeriod"/>
            </a:pPr>
            <a:r>
              <a:rPr lang="en-GB" dirty="0"/>
              <a:t>Project Description</a:t>
            </a:r>
            <a:br>
              <a:rPr lang="en-GB" dirty="0"/>
            </a:br>
            <a:r>
              <a:rPr lang="en-US" sz="1900" b="0" dirty="0"/>
              <a:t>Analyze the distribution and growth of Movies and TV Shows on Netflix over the years.</a:t>
            </a:r>
            <a:br>
              <a:rPr lang="en-US" sz="1900" b="0" dirty="0"/>
            </a:br>
            <a:r>
              <a:rPr lang="en-US" sz="1900" b="0" dirty="0"/>
              <a:t>Identify the most frequent genres and observe changes in their popularity.</a:t>
            </a:r>
            <a:br>
              <a:rPr lang="en-US" sz="1900" b="0" dirty="0"/>
            </a:br>
            <a:r>
              <a:rPr lang="en-US" sz="1900" b="0" dirty="0"/>
              <a:t>Compare country-wise contributions to Netflix’s content base to assess global diversity.</a:t>
            </a:r>
            <a:br>
              <a:rPr lang="en-US" sz="1900" b="0" dirty="0"/>
            </a:br>
            <a:r>
              <a:rPr lang="en-US" sz="1900" b="0" dirty="0"/>
              <a:t>Provide strategic recommendations for future content acquisition and production.</a:t>
            </a:r>
            <a:br>
              <a:rPr lang="en-US" sz="1900" b="0" dirty="0"/>
            </a:br>
            <a:br>
              <a:rPr lang="en-US" sz="1900" b="0" dirty="0"/>
            </a:br>
            <a:br>
              <a:rPr lang="en-US" sz="1900" b="0" dirty="0"/>
            </a:br>
            <a:r>
              <a:rPr lang="en-US" sz="1900" b="0" dirty="0"/>
              <a:t>Significance of the Study</a:t>
            </a:r>
            <a:br>
              <a:rPr lang="en-US" sz="1900" b="0" dirty="0"/>
            </a:br>
            <a:r>
              <a:rPr lang="en-US" sz="1900" b="0" dirty="0"/>
              <a:t>This analysis is significant for understanding Netflix’s content evolution and audience engagement patterns. By identifying popular genres and underrepresented regions, the study offers actionable insights that can help Netflix make data-driven business decisions. Such findings are valuable for:</a:t>
            </a:r>
            <a:br>
              <a:rPr lang="en-US" sz="1900" b="0" dirty="0"/>
            </a:br>
            <a:r>
              <a:rPr lang="en-US" sz="1900" b="0" dirty="0"/>
              <a:t>Enhancing content strategy and balancing global vs. local productions.</a:t>
            </a:r>
            <a:br>
              <a:rPr lang="en-US" sz="1900" b="0" dirty="0"/>
            </a:br>
            <a:r>
              <a:rPr lang="en-US" sz="1900" b="0" dirty="0"/>
              <a:t>Recognizing market trends and regional viewer interests.</a:t>
            </a:r>
            <a:br>
              <a:rPr lang="en-US" sz="1900" b="0" dirty="0"/>
            </a:br>
            <a:r>
              <a:rPr lang="en-US" sz="1900" b="0" dirty="0"/>
              <a:t>Supporting strategic investments in specific content types and countries.</a:t>
            </a:r>
            <a:br>
              <a:rPr lang="en-US" sz="1900" dirty="0"/>
            </a:br>
            <a:br>
              <a:rPr lang="en-GB" sz="1900" dirty="0"/>
            </a:br>
            <a:endParaRPr lang="en-IN" sz="19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AE4FA3ED-3147-8AE1-A943-460ED4557F84}"/>
              </a:ext>
            </a:extLst>
          </p:cNvPr>
          <p:cNvSpPr>
            <a:spLocks noGrp="1" noChangeArrowheads="1"/>
          </p:cNvSpPr>
          <p:nvPr>
            <p:ph type="body" sz="quarter" idx="12"/>
          </p:nvPr>
        </p:nvSpPr>
        <p:spPr bwMode="auto">
          <a:xfrm>
            <a:off x="620008" y="1905506"/>
            <a:ext cx="751628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FontTx/>
              <a:buChar char="•"/>
            </a:pPr>
            <a:r>
              <a:rPr lang="en-US" altLang="en-US" sz="2400" dirty="0">
                <a:solidFill>
                  <a:schemeClr val="tx1"/>
                </a:solidFill>
                <a:latin typeface="Arial" panose="020B0604020202020204" pitchFamily="34" charset="0"/>
              </a:rPr>
              <a:t>Netflix Management and Strategy Team</a:t>
            </a:r>
          </a:p>
          <a:p>
            <a:pPr marL="0" lvl="0" indent="0" defTabSz="914400" eaLnBrk="0" fontAlgn="base" hangingPunct="0">
              <a:spcBef>
                <a:spcPct val="0"/>
              </a:spcBef>
              <a:spcAft>
                <a:spcPct val="0"/>
              </a:spcAft>
              <a:buClrTx/>
              <a:buSzTx/>
              <a:buFontTx/>
              <a:buChar char="•"/>
            </a:pPr>
            <a:r>
              <a:rPr lang="en-US" altLang="en-US" sz="2400" dirty="0">
                <a:solidFill>
                  <a:schemeClr val="tx1"/>
                </a:solidFill>
                <a:latin typeface="Arial" panose="020B0604020202020204" pitchFamily="34" charset="0"/>
              </a:rPr>
              <a:t>Netflix Content and Production Teams</a:t>
            </a:r>
          </a:p>
          <a:p>
            <a:pPr marL="0" lvl="0" indent="0" defTabSz="914400" eaLnBrk="0" fontAlgn="base" hangingPunct="0">
              <a:spcBef>
                <a:spcPct val="0"/>
              </a:spcBef>
              <a:spcAft>
                <a:spcPct val="0"/>
              </a:spcAft>
              <a:buClrTx/>
              <a:buSzTx/>
              <a:buFontTx/>
              <a:buChar char="•"/>
            </a:pPr>
            <a:r>
              <a:rPr lang="en-US" altLang="en-US" sz="2400" dirty="0">
                <a:solidFill>
                  <a:schemeClr val="tx1"/>
                </a:solidFill>
                <a:latin typeface="Arial" panose="020B0604020202020204" pitchFamily="34" charset="0"/>
              </a:rPr>
              <a:t>Netflix Data Analytics and Insights Department</a:t>
            </a:r>
          </a:p>
          <a:p>
            <a:pPr marL="0" lvl="0" indent="0" defTabSz="914400" eaLnBrk="0" fontAlgn="base" hangingPunct="0">
              <a:spcBef>
                <a:spcPct val="0"/>
              </a:spcBef>
              <a:spcAft>
                <a:spcPct val="0"/>
              </a:spcAft>
              <a:buClrTx/>
              <a:buSzTx/>
              <a:buFontTx/>
              <a:buChar char="•"/>
            </a:pPr>
            <a:r>
              <a:rPr lang="en-US" altLang="en-US" sz="2400" dirty="0">
                <a:solidFill>
                  <a:schemeClr val="tx1"/>
                </a:solidFill>
                <a:latin typeface="Arial" panose="020B0604020202020204" pitchFamily="34" charset="0"/>
              </a:rPr>
              <a:t>Data Analysts and Data Scientists (in the OTT or media industry)</a:t>
            </a:r>
          </a:p>
          <a:p>
            <a:pPr marL="0" lvl="0" indent="0" defTabSz="914400" eaLnBrk="0" fontAlgn="base" hangingPunct="0">
              <a:spcBef>
                <a:spcPct val="0"/>
              </a:spcBef>
              <a:spcAft>
                <a:spcPct val="0"/>
              </a:spcAft>
              <a:buClrTx/>
              <a:buSzTx/>
              <a:buFontTx/>
              <a:buChar char="•"/>
            </a:pPr>
            <a:r>
              <a:rPr lang="en-US" altLang="en-US" sz="2400" dirty="0">
                <a:solidFill>
                  <a:schemeClr val="tx1"/>
                </a:solidFill>
                <a:latin typeface="Arial" panose="020B0604020202020204" pitchFamily="34" charset="0"/>
              </a:rPr>
              <a:t>Academic Researchers and Students (studying data analytics or media trends)</a:t>
            </a:r>
          </a:p>
          <a:p>
            <a:pPr marL="0" lvl="0" indent="0" defTabSz="914400" eaLnBrk="0" fontAlgn="base" hangingPunct="0">
              <a:spcBef>
                <a:spcPct val="0"/>
              </a:spcBef>
              <a:spcAft>
                <a:spcPct val="0"/>
              </a:spcAft>
              <a:buClrTx/>
              <a:buSzTx/>
              <a:buFontTx/>
              <a:buChar char="•"/>
            </a:pPr>
            <a:r>
              <a:rPr lang="en-US" altLang="en-US" sz="2400" dirty="0">
                <a:solidFill>
                  <a:schemeClr val="tx1"/>
                </a:solidFill>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4898570"/>
            <a:ext cx="1108390" cy="1931613"/>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914981" y="447539"/>
            <a:ext cx="5306291" cy="847817"/>
          </a:xfrm>
        </p:spPr>
        <p:txBody>
          <a:bodyPr>
            <a:normAutofit/>
          </a:bodyPr>
          <a:lstStyle/>
          <a:p>
            <a:r>
              <a:rPr lang="en-US" dirty="0"/>
              <a:t>Technology Used</a:t>
            </a:r>
          </a:p>
        </p:txBody>
      </p:sp>
      <p:graphicFrame>
        <p:nvGraphicFramePr>
          <p:cNvPr id="3" name="Table 2">
            <a:extLst>
              <a:ext uri="{FF2B5EF4-FFF2-40B4-BE49-F238E27FC236}">
                <a16:creationId xmlns:a16="http://schemas.microsoft.com/office/drawing/2014/main" id="{10879BD3-8BE9-962E-5C59-968E1242D51E}"/>
              </a:ext>
            </a:extLst>
          </p:cNvPr>
          <p:cNvGraphicFramePr>
            <a:graphicFrameLocks noGrp="1"/>
          </p:cNvGraphicFramePr>
          <p:nvPr>
            <p:extLst>
              <p:ext uri="{D42A27DB-BD31-4B8C-83A1-F6EECF244321}">
                <p14:modId xmlns:p14="http://schemas.microsoft.com/office/powerpoint/2010/main" val="620857166"/>
              </p:ext>
            </p:extLst>
          </p:nvPr>
        </p:nvGraphicFramePr>
        <p:xfrm>
          <a:off x="914982" y="1431702"/>
          <a:ext cx="11226218" cy="5181600"/>
        </p:xfrm>
        <a:graphic>
          <a:graphicData uri="http://schemas.openxmlformats.org/drawingml/2006/table">
            <a:tbl>
              <a:tblPr/>
              <a:tblGrid>
                <a:gridCol w="3346577">
                  <a:extLst>
                    <a:ext uri="{9D8B030D-6E8A-4147-A177-3AD203B41FA5}">
                      <a16:colId xmlns:a16="http://schemas.microsoft.com/office/drawing/2014/main" val="4207535297"/>
                    </a:ext>
                  </a:extLst>
                </a:gridCol>
                <a:gridCol w="7879641">
                  <a:extLst>
                    <a:ext uri="{9D8B030D-6E8A-4147-A177-3AD203B41FA5}">
                      <a16:colId xmlns:a16="http://schemas.microsoft.com/office/drawing/2014/main" val="516523055"/>
                    </a:ext>
                  </a:extLst>
                </a:gridCol>
              </a:tblGrid>
              <a:tr h="1624350">
                <a:tc>
                  <a:txBody>
                    <a:bodyPr/>
                    <a:lstStyle/>
                    <a:p>
                      <a:pPr marL="800100" lvl="1" indent="-342900">
                        <a:lnSpc>
                          <a:spcPct val="150000"/>
                        </a:lnSpc>
                        <a:buFont typeface="Arial" panose="020B0604020202020204" pitchFamily="34" charset="0"/>
                        <a:buChar char="•"/>
                      </a:pPr>
                      <a:r>
                        <a:rPr lang="en-IN" sz="2200" dirty="0"/>
                        <a:t>Python</a:t>
                      </a:r>
                    </a:p>
                    <a:p>
                      <a:pPr marL="800100" lvl="1" indent="-342900">
                        <a:lnSpc>
                          <a:spcPct val="150000"/>
                        </a:lnSpc>
                        <a:buFont typeface="Arial" panose="020B0604020202020204" pitchFamily="34" charset="0"/>
                        <a:buChar char="•"/>
                      </a:pPr>
                      <a:r>
                        <a:rPr lang="en-IN" sz="2200" dirty="0" err="1"/>
                        <a:t>Jupyter</a:t>
                      </a:r>
                      <a:r>
                        <a:rPr lang="en-IN" sz="2200" dirty="0"/>
                        <a:t> Notebook</a:t>
                      </a:r>
                    </a:p>
                    <a:p>
                      <a:pPr marL="800100" lvl="1" indent="-342900">
                        <a:lnSpc>
                          <a:spcPct val="150000"/>
                        </a:lnSpc>
                        <a:buFont typeface="Arial" panose="020B0604020202020204" pitchFamily="34" charset="0"/>
                        <a:buChar char="•"/>
                      </a:pPr>
                      <a:r>
                        <a:rPr lang="en-IN" sz="2200" dirty="0"/>
                        <a:t>Google </a:t>
                      </a:r>
                      <a:r>
                        <a:rPr lang="en-IN" sz="2200" dirty="0" err="1"/>
                        <a:t>colab</a:t>
                      </a:r>
                      <a:endParaRPr lang="en-IN" sz="2200" dirty="0"/>
                    </a:p>
                    <a:p>
                      <a:pPr marL="800100" lvl="1" indent="-342900">
                        <a:lnSpc>
                          <a:spcPct val="150000"/>
                        </a:lnSpc>
                        <a:buFont typeface="Arial" panose="020B0604020202020204" pitchFamily="34" charset="0"/>
                        <a:buChar char="•"/>
                      </a:pPr>
                      <a:r>
                        <a:rPr lang="en-IN" sz="2200" dirty="0"/>
                        <a:t>Matplotlib</a:t>
                      </a:r>
                    </a:p>
                    <a:p>
                      <a:pPr marL="800100" lvl="1" indent="-342900">
                        <a:lnSpc>
                          <a:spcPct val="150000"/>
                        </a:lnSpc>
                        <a:buFont typeface="Arial" panose="020B0604020202020204" pitchFamily="34" charset="0"/>
                        <a:buChar char="•"/>
                      </a:pPr>
                      <a:r>
                        <a:rPr lang="en-IN" sz="2200" dirty="0" err="1"/>
                        <a:t>numpy</a:t>
                      </a:r>
                      <a:endParaRPr lang="en-IN" sz="2200" dirty="0"/>
                    </a:p>
                    <a:p>
                      <a:pPr>
                        <a:buNone/>
                      </a:pPr>
                      <a:endParaRPr lang="en-IN" sz="2500" b="1" dirty="0"/>
                    </a:p>
                  </a:txBody>
                  <a:tcPr anchor="ctr">
                    <a:lnL>
                      <a:noFill/>
                    </a:lnL>
                    <a:lnR>
                      <a:noFill/>
                    </a:lnR>
                    <a:lnT>
                      <a:noFill/>
                    </a:lnT>
                    <a:lnB>
                      <a:noFill/>
                    </a:lnB>
                    <a:noFill/>
                  </a:tcPr>
                </a:tc>
                <a:tc>
                  <a:txBody>
                    <a:bodyPr/>
                    <a:lstStyle/>
                    <a:p>
                      <a:pPr>
                        <a:buNone/>
                      </a:pPr>
                      <a:endParaRPr lang="en-IN" sz="2200" b="1" dirty="0"/>
                    </a:p>
                  </a:txBody>
                  <a:tcPr anchor="ctr">
                    <a:lnL>
                      <a:noFill/>
                    </a:lnL>
                    <a:lnR>
                      <a:noFill/>
                    </a:lnR>
                    <a:lnT>
                      <a:noFill/>
                    </a:lnT>
                    <a:lnB>
                      <a:noFill/>
                    </a:lnB>
                    <a:noFill/>
                  </a:tcPr>
                </a:tc>
                <a:extLst>
                  <a:ext uri="{0D108BD9-81ED-4DB2-BD59-A6C34878D82A}">
                    <a16:rowId xmlns:a16="http://schemas.microsoft.com/office/drawing/2014/main" val="1906703649"/>
                  </a:ext>
                </a:extLst>
              </a:tr>
              <a:tr h="170238">
                <a:tc>
                  <a:txBody>
                    <a:bodyPr/>
                    <a:lstStyle/>
                    <a:p>
                      <a:pPr>
                        <a:buNone/>
                      </a:pPr>
                      <a:endParaRPr lang="en-IN" b="0" dirty="0"/>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extLst>
                  <a:ext uri="{0D108BD9-81ED-4DB2-BD59-A6C34878D82A}">
                    <a16:rowId xmlns:a16="http://schemas.microsoft.com/office/drawing/2014/main" val="2514468636"/>
                  </a:ext>
                </a:extLst>
              </a:tr>
              <a:tr h="170238">
                <a:tc>
                  <a:txBody>
                    <a:bodyPr/>
                    <a:lstStyle/>
                    <a:p>
                      <a:pPr>
                        <a:buNone/>
                      </a:pPr>
                      <a:endParaRPr lang="en-IN" b="0" dirty="0"/>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828609640"/>
                  </a:ext>
                </a:extLst>
              </a:tr>
              <a:tr h="170238">
                <a:tc>
                  <a:txBody>
                    <a:bodyPr/>
                    <a:lstStyle/>
                    <a:p>
                      <a:pPr>
                        <a:buNone/>
                      </a:pPr>
                      <a:endParaRPr lang="en-IN" b="0" dirty="0"/>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161728236"/>
                  </a:ext>
                </a:extLst>
              </a:tr>
              <a:tr h="170238">
                <a:tc>
                  <a:txBody>
                    <a:bodyPr/>
                    <a:lstStyle/>
                    <a:p>
                      <a:pPr>
                        <a:buNone/>
                      </a:pPr>
                      <a:endParaRPr lang="en-IN" b="0" dirty="0"/>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2845632537"/>
                  </a:ext>
                </a:extLst>
              </a:tr>
              <a:tr h="170238">
                <a:tc>
                  <a:txBody>
                    <a:bodyPr/>
                    <a:lstStyle/>
                    <a:p>
                      <a:pPr>
                        <a:buNone/>
                      </a:pPr>
                      <a:endParaRPr lang="en-IN" b="0" dirty="0"/>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2550169104"/>
                  </a:ext>
                </a:extLst>
              </a:tr>
              <a:tr h="170238">
                <a:tc>
                  <a:txBody>
                    <a:bodyPr/>
                    <a:lstStyle/>
                    <a:p>
                      <a:pPr>
                        <a:buNone/>
                      </a:pPr>
                      <a:endParaRPr lang="en-IN" b="0" dirty="0"/>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2247354673"/>
                  </a:ext>
                </a:extLst>
              </a:tr>
            </a:tbl>
          </a:graphicData>
        </a:graphic>
      </p:graphicFrame>
      <p:sp>
        <p:nvSpPr>
          <p:cNvPr id="4" name="Rectangle 1">
            <a:extLst>
              <a:ext uri="{FF2B5EF4-FFF2-40B4-BE49-F238E27FC236}">
                <a16:creationId xmlns:a16="http://schemas.microsoft.com/office/drawing/2014/main" id="{EA7A5D78-C61D-C530-AFC6-33A8905ED595}"/>
              </a:ext>
            </a:extLst>
          </p:cNvPr>
          <p:cNvSpPr>
            <a:spLocks noGrp="1" noChangeArrowheads="1"/>
          </p:cNvSpPr>
          <p:nvPr>
            <p:ph type="body" sz="quarter" idx="12"/>
          </p:nvPr>
        </p:nvSpPr>
        <p:spPr bwMode="auto">
          <a:xfrm>
            <a:off x="390525" y="373051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8182D52F-DFBD-C57D-268C-48F7F1145F66}"/>
              </a:ext>
            </a:extLst>
          </p:cNvPr>
          <p:cNvSpPr>
            <a:spLocks noGrp="1"/>
          </p:cNvSpPr>
          <p:nvPr>
            <p:ph type="body" sz="quarter" idx="12"/>
          </p:nvPr>
        </p:nvSpPr>
        <p:spPr/>
        <p:txBody>
          <a:bodyPr/>
          <a:lstStyle/>
          <a:p>
            <a:endParaRPr lang="en-IN"/>
          </a:p>
        </p:txBody>
      </p:sp>
      <p:pic>
        <p:nvPicPr>
          <p:cNvPr id="9" name="Picture 8">
            <a:extLst>
              <a:ext uri="{FF2B5EF4-FFF2-40B4-BE49-F238E27FC236}">
                <a16:creationId xmlns:a16="http://schemas.microsoft.com/office/drawing/2014/main" id="{42ABC644-E477-67D4-8DA0-478D1A94D521}"/>
              </a:ext>
            </a:extLst>
          </p:cNvPr>
          <p:cNvPicPr>
            <a:picLocks noChangeAspect="1"/>
          </p:cNvPicPr>
          <p:nvPr/>
        </p:nvPicPr>
        <p:blipFill>
          <a:blip r:embed="rId3"/>
          <a:stretch>
            <a:fillRect/>
          </a:stretch>
        </p:blipFill>
        <p:spPr>
          <a:xfrm>
            <a:off x="320982" y="1301380"/>
            <a:ext cx="9457500" cy="473731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E1EF20EB-9CDD-B5DC-25DE-0C83B41A1391}"/>
              </a:ext>
            </a:extLst>
          </p:cNvPr>
          <p:cNvPicPr>
            <a:picLocks noChangeAspect="1"/>
          </p:cNvPicPr>
          <p:nvPr/>
        </p:nvPicPr>
        <p:blipFill>
          <a:blip r:embed="rId3"/>
          <a:stretch>
            <a:fillRect/>
          </a:stretch>
        </p:blipFill>
        <p:spPr>
          <a:xfrm>
            <a:off x="508006" y="1070098"/>
            <a:ext cx="8533769" cy="5113987"/>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92961B30-A15B-C6DC-A784-C56939955E14}"/>
              </a:ext>
            </a:extLst>
          </p:cNvPr>
          <p:cNvPicPr>
            <a:picLocks noChangeAspect="1"/>
          </p:cNvPicPr>
          <p:nvPr/>
        </p:nvPicPr>
        <p:blipFill>
          <a:blip r:embed="rId3"/>
          <a:stretch>
            <a:fillRect/>
          </a:stretch>
        </p:blipFill>
        <p:spPr>
          <a:xfrm>
            <a:off x="237006" y="1127639"/>
            <a:ext cx="9392184" cy="4995822"/>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0" y="1275371"/>
            <a:ext cx="11532637" cy="1775633"/>
          </a:xfrm>
        </p:spPr>
        <p:txBody>
          <a:bodyPr vert="horz" lIns="91440" tIns="45720" rIns="91440" bIns="45720" rtlCol="0" anchor="t">
            <a:normAutofit/>
          </a:bodyPr>
          <a:lstStyle/>
          <a:p>
            <a:pPr marL="0" indent="0">
              <a:buNone/>
            </a:pPr>
            <a:r>
              <a:rPr lang="en-US" dirty="0"/>
              <a:t>https://github.com/kumarsinharitesh/VOIS_AICTE_Oct2025_MajorProject_Ritesh_Kumar_Sinha.git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683</TotalTime>
  <Words>392</Words>
  <Application>Microsoft Office PowerPoint</Application>
  <PresentationFormat>Widescreen</PresentationFormat>
  <Paragraphs>33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Dataset Analysis</vt:lpstr>
      <vt:lpstr>PROBLEM  STATEMENT</vt:lpstr>
      <vt:lpstr>Project Description Analyze the distribution and growth of Movies and TV Shows on Netflix over the years. Identify the most frequent genres and observe changes in their popularity. Compare country-wise contributions to Netflix’s content base to assess global diversity. Provide strategic recommendations for future content acquisition and production.   Significance of the Study This analysis is significant for understanding Netflix’s content evolution and audience engagement patterns. By identifying popular genres and underrepresented regions, the study offers actionable insights that can help Netflix make data-driven business decisions. Such findings are valuable for: Enhancing content strategy and balancing global vs. local productions. Recognizing market trends and regional viewer interests. Supporting strategic investments in specific content types and countries.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Ritesh kumar Sinha</cp:lastModifiedBy>
  <cp:revision>110</cp:revision>
  <dcterms:created xsi:type="dcterms:W3CDTF">2021-07-11T13:13:15Z</dcterms:created>
  <dcterms:modified xsi:type="dcterms:W3CDTF">2025-10-16T11:41:52Z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