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693297" y="2794001"/>
            <a:ext cx="5215606" cy="1347998"/>
          </a:xfrm>
        </p:spPr>
        <p:txBody>
          <a:bodyPr>
            <a:normAutofit/>
          </a:bodyPr>
          <a:lstStyle/>
          <a:p>
            <a:pPr algn="r"/>
            <a:r>
              <a:rPr lang="en-US" b="0" dirty="0">
                <a:solidFill>
                  <a:schemeClr val="tx1"/>
                </a:solidFill>
              </a:rPr>
              <a:t>Ritesh Kumar Sinha</a:t>
            </a:r>
          </a:p>
          <a:p>
            <a:pPr algn="r"/>
            <a:r>
              <a:rPr lang="en-US" b="0" dirty="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192382" y="2085278"/>
            <a:ext cx="5728995" cy="743448"/>
          </a:xfrm>
        </p:spPr>
        <p:txBody>
          <a:bodyPr>
            <a:normAutofit/>
          </a:bodyPr>
          <a:lstStyle/>
          <a:p>
            <a:r>
              <a:rPr lang="en-GB" sz="3200" dirty="0"/>
              <a:t>Airbnb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descr="A certificate of completion with red text and a red ribbon&#10;&#10;AI-generated content may be incorrect.">
            <a:extLst>
              <a:ext uri="{FF2B5EF4-FFF2-40B4-BE49-F238E27FC236}">
                <a16:creationId xmlns:a16="http://schemas.microsoft.com/office/drawing/2014/main" id="{813072A4-1B39-4864-598B-4B16352D84F8}"/>
              </a:ext>
            </a:extLst>
          </p:cNvPr>
          <p:cNvPicPr>
            <a:picLocks noChangeAspect="1"/>
          </p:cNvPicPr>
          <p:nvPr/>
        </p:nvPicPr>
        <p:blipFill>
          <a:blip r:embed="rId3"/>
          <a:stretch>
            <a:fillRect/>
          </a:stretch>
        </p:blipFill>
        <p:spPr>
          <a:xfrm>
            <a:off x="623977" y="1059025"/>
            <a:ext cx="7782905" cy="5157143"/>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9" name="Picture 8" descr="A certificate of completion with red text and a red ribbon&#10;&#10;AI-generated content may be incorrect.">
            <a:extLst>
              <a:ext uri="{FF2B5EF4-FFF2-40B4-BE49-F238E27FC236}">
                <a16:creationId xmlns:a16="http://schemas.microsoft.com/office/drawing/2014/main" id="{0A2CD660-C3EB-A0CD-7F5A-93B0370E8C3D}"/>
              </a:ext>
            </a:extLst>
          </p:cNvPr>
          <p:cNvPicPr>
            <a:picLocks noChangeAspect="1"/>
          </p:cNvPicPr>
          <p:nvPr/>
        </p:nvPicPr>
        <p:blipFill>
          <a:blip r:embed="rId3"/>
          <a:stretch>
            <a:fillRect/>
          </a:stretch>
        </p:blipFill>
        <p:spPr>
          <a:xfrm>
            <a:off x="541238" y="1183154"/>
            <a:ext cx="7595056" cy="526804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29679" y="2493056"/>
            <a:ext cx="11340000" cy="700114"/>
          </a:xfrm>
          <a:prstGeom prst="rect">
            <a:avLst/>
          </a:prstGeom>
        </p:spPr>
        <p:txBody>
          <a:bodyPr anchor="ctr">
            <a:noAutofit/>
          </a:bodyPr>
          <a:lstStyle/>
          <a:p>
            <a:pPr algn="ctr"/>
            <a:r>
              <a:rPr lang="en-US" sz="5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531052" y="4916972"/>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39990" y="1250405"/>
            <a:ext cx="8312124" cy="3797456"/>
          </a:xfrm>
        </p:spPr>
        <p:txBody>
          <a:bodyPr>
            <a:normAutofit fontScale="85000" lnSpcReduction="10000"/>
          </a:bodyPr>
          <a:lstStyle/>
          <a:p>
            <a:pPr>
              <a:lnSpc>
                <a:spcPct val="150000"/>
              </a:lnSpc>
            </a:pPr>
            <a:r>
              <a:rPr lang="en-US" sz="28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7360" y="693245"/>
            <a:ext cx="6315996" cy="830997"/>
          </a:xfrm>
        </p:spPr>
        <p:txBody>
          <a:bodyPr>
            <a:normAutofit fontScale="90000"/>
          </a:bodyPr>
          <a:lstStyle/>
          <a:p>
            <a:r>
              <a:rPr lang="en-GB" dirty="0"/>
              <a:t>Project Description</a:t>
            </a:r>
            <a:br>
              <a:rPr lang="en-GB" dirty="0"/>
            </a:br>
            <a:r>
              <a:rPr lang="en-US" sz="2200" dirty="0"/>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a:t>
            </a:r>
            <a:r>
              <a:rPr lang="en-US" sz="2200" dirty="0" err="1"/>
              <a:t>charged.The</a:t>
            </a:r>
            <a:r>
              <a:rPr lang="en-US" sz="2200" dirty="0"/>
              <a:t> model can then be used to predict prices for new or hypothetical listings, helping property owners make informed pricing decisions.</a:t>
            </a:r>
            <a:br>
              <a:rPr lang="en-GB" sz="2200" dirty="0"/>
            </a:br>
            <a:endParaRPr lang="en-IN" sz="22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492898"/>
            <a:ext cx="9029131" cy="4683906"/>
          </a:xfrm>
        </p:spPr>
        <p:txBody>
          <a:bodyPr>
            <a:normAutofit fontScale="55000" lnSpcReduction="20000"/>
          </a:bodyPr>
          <a:lstStyle/>
          <a:p>
            <a:pPr algn="just">
              <a:lnSpc>
                <a:spcPct val="150000"/>
              </a:lnSpc>
            </a:pPr>
            <a:r>
              <a:rPr lang="en-US" sz="3600" b="1" dirty="0"/>
              <a:t>Airbnb Hosts:-</a:t>
            </a:r>
          </a:p>
          <a:p>
            <a:pPr algn="just">
              <a:lnSpc>
                <a:spcPct val="150000"/>
              </a:lnSpc>
            </a:pPr>
            <a:r>
              <a:rPr lang="en-US" sz="3600" dirty="0"/>
              <a:t>To optimize pricing of their listings based on property features and guest reviews.</a:t>
            </a:r>
          </a:p>
          <a:p>
            <a:pPr algn="just">
              <a:lnSpc>
                <a:spcPct val="150000"/>
              </a:lnSpc>
            </a:pPr>
            <a:r>
              <a:rPr lang="en-US" sz="3600" b="1" dirty="0"/>
              <a:t>Travelers:-</a:t>
            </a:r>
          </a:p>
          <a:p>
            <a:pPr algn="just">
              <a:lnSpc>
                <a:spcPct val="150000"/>
              </a:lnSpc>
            </a:pPr>
            <a:r>
              <a:rPr lang="en-US" sz="3600" dirty="0"/>
              <a:t>To evaluate whether a listing is overpriced or reasonably priced.</a:t>
            </a:r>
          </a:p>
          <a:p>
            <a:pPr algn="just">
              <a:lnSpc>
                <a:spcPct val="150000"/>
              </a:lnSpc>
            </a:pPr>
            <a:r>
              <a:rPr lang="en-US" sz="3600" b="1" dirty="0"/>
              <a:t>Airbnb Platform Analysts:-</a:t>
            </a:r>
          </a:p>
          <a:p>
            <a:pPr algn="just">
              <a:lnSpc>
                <a:spcPct val="150000"/>
              </a:lnSpc>
            </a:pPr>
            <a:r>
              <a:rPr lang="en-US" sz="3600" dirty="0"/>
              <a:t>To improve automated pricing suggestions and increase platform trust.</a:t>
            </a:r>
          </a:p>
          <a:p>
            <a:pPr algn="just">
              <a:lnSpc>
                <a:spcPct val="150000"/>
              </a:lnSpc>
            </a:pPr>
            <a:r>
              <a:rPr lang="en-US" sz="3600" b="1" dirty="0"/>
              <a:t>Researchers/Students:-</a:t>
            </a:r>
          </a:p>
          <a:p>
            <a:pPr algn="just">
              <a:lnSpc>
                <a:spcPct val="150000"/>
              </a:lnSpc>
            </a:pPr>
            <a:r>
              <a:rPr lang="en-US" sz="3600" dirty="0"/>
              <a:t>To study the impact of property features and reviews on rental pricing.</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4219448"/>
            <a:ext cx="1498082" cy="2610736"/>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7" y="1184988"/>
            <a:ext cx="8986648" cy="3303036"/>
          </a:xfrm>
        </p:spPr>
        <p:txBody>
          <a:bodyPr>
            <a:normAutofit fontScale="92500"/>
          </a:bodyPr>
          <a:lstStyle/>
          <a:p>
            <a:pPr lvl="1">
              <a:lnSpc>
                <a:spcPct val="150000"/>
              </a:lnSpc>
            </a:pPr>
            <a:r>
              <a:rPr lang="en-IN" b="1" dirty="0"/>
              <a:t>Python - </a:t>
            </a:r>
            <a:r>
              <a:rPr lang="en-IN" dirty="0"/>
              <a:t>Core programming language</a:t>
            </a:r>
          </a:p>
          <a:p>
            <a:pPr lvl="1">
              <a:lnSpc>
                <a:spcPct val="150000"/>
              </a:lnSpc>
            </a:pPr>
            <a:r>
              <a:rPr lang="en-IN" b="1" dirty="0"/>
              <a:t>Pandas &amp; NumPy - </a:t>
            </a:r>
            <a:r>
              <a:rPr lang="en-IN" dirty="0"/>
              <a:t>Data cleaning and preprocessing</a:t>
            </a:r>
          </a:p>
          <a:p>
            <a:pPr lvl="1">
              <a:lnSpc>
                <a:spcPct val="150000"/>
              </a:lnSpc>
            </a:pPr>
            <a:r>
              <a:rPr lang="en-IN" b="1" dirty="0"/>
              <a:t>Scikit-learn - </a:t>
            </a:r>
            <a:r>
              <a:rPr lang="en-IN" dirty="0"/>
              <a:t>Machine learning (model training, regression, evaluation)</a:t>
            </a:r>
          </a:p>
          <a:p>
            <a:pPr lvl="1">
              <a:lnSpc>
                <a:spcPct val="150000"/>
              </a:lnSpc>
            </a:pPr>
            <a:r>
              <a:rPr lang="en-IN" b="1" dirty="0"/>
              <a:t>Matplotlib/Seaborn - </a:t>
            </a:r>
            <a:r>
              <a:rPr lang="en-IN" dirty="0"/>
              <a:t>Data visualization and feature importance</a:t>
            </a:r>
          </a:p>
          <a:p>
            <a:pPr lvl="1">
              <a:lnSpc>
                <a:spcPct val="150000"/>
              </a:lnSpc>
            </a:pPr>
            <a:r>
              <a:rPr lang="en-IN" b="1" dirty="0"/>
              <a:t>Google </a:t>
            </a:r>
            <a:r>
              <a:rPr lang="en-IN" b="1" dirty="0" err="1"/>
              <a:t>Colab</a:t>
            </a:r>
            <a:r>
              <a:rPr lang="en-IN" b="1" dirty="0"/>
              <a:t> - </a:t>
            </a:r>
            <a:r>
              <a:rPr lang="en-IN" dirty="0"/>
              <a:t>Cloud-based environment for running the project</a:t>
            </a:r>
          </a:p>
          <a:p>
            <a:pPr lvl="1">
              <a:lnSpc>
                <a:spcPct val="150000"/>
              </a:lnSpc>
            </a:pPr>
            <a:r>
              <a:rPr lang="en-IN" b="1" dirty="0"/>
              <a:t>File handling libraries - </a:t>
            </a:r>
            <a:r>
              <a:rPr lang="en-IN" dirty="0" err="1"/>
              <a:t>openpyxl</a:t>
            </a:r>
            <a:r>
              <a:rPr lang="en-IN" dirty="0"/>
              <a:t>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2050" name="Picture 2">
            <a:extLst>
              <a:ext uri="{FF2B5EF4-FFF2-40B4-BE49-F238E27FC236}">
                <a16:creationId xmlns:a16="http://schemas.microsoft.com/office/drawing/2014/main" id="{B71B58A4-817A-3F3D-F1AE-E856A9500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58" y="1104540"/>
            <a:ext cx="7993253" cy="536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026" name="Picture 2">
            <a:extLst>
              <a:ext uri="{FF2B5EF4-FFF2-40B4-BE49-F238E27FC236}">
                <a16:creationId xmlns:a16="http://schemas.microsoft.com/office/drawing/2014/main" id="{20C220D7-2AF3-68FE-ED08-FE06D1319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885" y="1169631"/>
            <a:ext cx="7404559" cy="500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3" name="Text Placeholder 2">
            <a:extLst>
              <a:ext uri="{FF2B5EF4-FFF2-40B4-BE49-F238E27FC236}">
                <a16:creationId xmlns:a16="http://schemas.microsoft.com/office/drawing/2014/main" id="{523A2D92-9A0C-873D-181A-9B9B1A92BA15}"/>
              </a:ext>
            </a:extLst>
          </p:cNvPr>
          <p:cNvSpPr>
            <a:spLocks noGrp="1"/>
          </p:cNvSpPr>
          <p:nvPr>
            <p:ph type="body" sz="quarter" idx="12"/>
          </p:nvPr>
        </p:nvSpPr>
        <p:spPr/>
        <p:txBody>
          <a:bodyPr/>
          <a:lstStyle/>
          <a:p>
            <a:endParaRPr lang="en-IN" dirty="0"/>
          </a:p>
        </p:txBody>
      </p:sp>
      <p:pic>
        <p:nvPicPr>
          <p:cNvPr id="3074" name="Picture 2">
            <a:extLst>
              <a:ext uri="{FF2B5EF4-FFF2-40B4-BE49-F238E27FC236}">
                <a16:creationId xmlns:a16="http://schemas.microsoft.com/office/drawing/2014/main" id="{BDA7A38A-AF3E-4742-95FA-3E3DF6A65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70" y="1080968"/>
            <a:ext cx="9164136" cy="502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398941"/>
            <a:ext cx="9841171" cy="2553970"/>
          </a:xfrm>
        </p:spPr>
        <p:txBody>
          <a:bodyPr vert="horz" lIns="91440" tIns="45720" rIns="91440" bIns="45720" rtlCol="0" anchor="t">
            <a:normAutofit/>
          </a:bodyPr>
          <a:lstStyle/>
          <a:p>
            <a:pPr marL="0" indent="0">
              <a:buNone/>
            </a:pPr>
            <a:r>
              <a:rPr lang="en-US" dirty="0"/>
              <a:t>https://github.com/kumarsinharitesh/VOIS_AICTE_Oct2025_Ritesh_Kumar_Sinha.git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665</TotalTime>
  <Words>355</Words>
  <Application>Microsoft Office PowerPoint</Application>
  <PresentationFormat>Widescreen</PresentationFormat>
  <Paragraphs>35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charged.The model can then be used to predict prices for new or hypothetical listings, helping property owners make informed pricing decisions.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Ritesh kumar Sinha</cp:lastModifiedBy>
  <cp:revision>107</cp:revision>
  <dcterms:created xsi:type="dcterms:W3CDTF">2021-07-11T13:13:15Z</dcterms:created>
  <dcterms:modified xsi:type="dcterms:W3CDTF">2025-10-02T11:46:20Z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