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0287000" cx="18288000"/>
  <p:notesSz cx="6858000" cy="9144000"/>
  <p:embeddedFontLst>
    <p:embeddedFont>
      <p:font typeface="Poppins"/>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gBwQufljTYM2BvnUToMNni/hW9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1792288" y="612775"/>
            <a:ext cx="5486400" cy="4114800"/>
          </a:xfrm>
          <a:prstGeom prst="rect">
            <a:avLst/>
          </a:prstGeom>
          <a:noFill/>
          <a:ln>
            <a:noFill/>
          </a:ln>
        </p:spPr>
      </p:sp>
      <p:sp>
        <p:nvSpPr>
          <p:cNvPr id="64" name="Google Shape;64;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jpg"/><Relationship Id="rId4" Type="http://schemas.openxmlformats.org/officeDocument/2006/relationships/image" Target="../media/image13.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17.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jp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776" l="0" r="0" t="-776"/>
            </a:stretch>
          </a:blipFill>
          <a:ln>
            <a:noFill/>
          </a:ln>
        </p:spPr>
      </p:sp>
      <p:sp>
        <p:nvSpPr>
          <p:cNvPr id="85" name="Google Shape;85;p1"/>
          <p:cNvSpPr/>
          <p:nvPr/>
        </p:nvSpPr>
        <p:spPr>
          <a:xfrm rot="-1135884">
            <a:off x="12316803" y="5860782"/>
            <a:ext cx="3180567" cy="3165421"/>
          </a:xfrm>
          <a:custGeom>
            <a:rect b="b" l="l" r="r" t="t"/>
            <a:pathLst>
              <a:path extrusionOk="0" h="3165421" w="3180567">
                <a:moveTo>
                  <a:pt x="0" y="0"/>
                </a:moveTo>
                <a:lnTo>
                  <a:pt x="3180567" y="0"/>
                </a:lnTo>
                <a:lnTo>
                  <a:pt x="3180567" y="3165421"/>
                </a:lnTo>
                <a:lnTo>
                  <a:pt x="0" y="3165421"/>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3738745" y="1614818"/>
            <a:ext cx="8150592" cy="7631262"/>
          </a:xfrm>
          <a:custGeom>
            <a:rect b="b" l="l" r="r" t="t"/>
            <a:pathLst>
              <a:path extrusionOk="0" h="7631262" w="8150592">
                <a:moveTo>
                  <a:pt x="0" y="0"/>
                </a:moveTo>
                <a:lnTo>
                  <a:pt x="8150592" y="0"/>
                </a:lnTo>
                <a:lnTo>
                  <a:pt x="8150592" y="7631262"/>
                </a:lnTo>
                <a:lnTo>
                  <a:pt x="0" y="7631262"/>
                </a:lnTo>
                <a:lnTo>
                  <a:pt x="0" y="0"/>
                </a:lnTo>
                <a:close/>
              </a:path>
            </a:pathLst>
          </a:custGeom>
          <a:blipFill rotWithShape="1">
            <a:blip r:embed="rId5">
              <a:alphaModFix/>
            </a:blip>
            <a:stretch>
              <a:fillRect b="0" l="0" r="0" t="0"/>
            </a:stretch>
          </a:blipFill>
          <a:ln>
            <a:noFill/>
          </a:ln>
        </p:spPr>
      </p:sp>
      <p:sp>
        <p:nvSpPr>
          <p:cNvPr id="87" name="Google Shape;87;p1"/>
          <p:cNvSpPr/>
          <p:nvPr/>
        </p:nvSpPr>
        <p:spPr>
          <a:xfrm>
            <a:off x="1028700" y="1028700"/>
            <a:ext cx="9016437" cy="5461466"/>
          </a:xfrm>
          <a:custGeom>
            <a:rect b="b" l="l" r="r" t="t"/>
            <a:pathLst>
              <a:path extrusionOk="0" h="5461466" w="9016437">
                <a:moveTo>
                  <a:pt x="0" y="0"/>
                </a:moveTo>
                <a:lnTo>
                  <a:pt x="9016437" y="0"/>
                </a:lnTo>
                <a:lnTo>
                  <a:pt x="9016437" y="5461466"/>
                </a:lnTo>
                <a:lnTo>
                  <a:pt x="0" y="5461466"/>
                </a:lnTo>
                <a:lnTo>
                  <a:pt x="0" y="0"/>
                </a:lnTo>
                <a:close/>
              </a:path>
            </a:pathLst>
          </a:custGeom>
          <a:blipFill rotWithShape="1">
            <a:blip r:embed="rId6">
              <a:alphaModFix/>
            </a:blip>
            <a:stretch>
              <a:fillRect b="0" l="0" r="0" t="0"/>
            </a:stretch>
          </a:blipFill>
          <a:ln>
            <a:noFill/>
          </a:ln>
        </p:spPr>
      </p:sp>
      <p:sp>
        <p:nvSpPr>
          <p:cNvPr id="88" name="Google Shape;88;p1"/>
          <p:cNvSpPr/>
          <p:nvPr/>
        </p:nvSpPr>
        <p:spPr>
          <a:xfrm>
            <a:off x="7394081" y="3968048"/>
            <a:ext cx="8312025" cy="5044237"/>
          </a:xfrm>
          <a:custGeom>
            <a:rect b="b" l="l" r="r" t="t"/>
            <a:pathLst>
              <a:path extrusionOk="0" h="5044237" w="8312025">
                <a:moveTo>
                  <a:pt x="0" y="0"/>
                </a:moveTo>
                <a:lnTo>
                  <a:pt x="8312025" y="0"/>
                </a:lnTo>
                <a:lnTo>
                  <a:pt x="8312025" y="5044237"/>
                </a:lnTo>
                <a:lnTo>
                  <a:pt x="0" y="5044237"/>
                </a:lnTo>
                <a:lnTo>
                  <a:pt x="0" y="0"/>
                </a:lnTo>
                <a:close/>
              </a:path>
            </a:pathLst>
          </a:custGeom>
          <a:blipFill rotWithShape="1">
            <a:blip r:embed="rId7">
              <a:alphaModFix/>
            </a:blip>
            <a:stretch>
              <a:fillRect b="0" l="0" r="0" t="0"/>
            </a:stretch>
          </a:blipFill>
          <a:ln>
            <a:noFill/>
          </a:ln>
        </p:spPr>
      </p:sp>
      <p:sp>
        <p:nvSpPr>
          <p:cNvPr id="89" name="Google Shape;89;p1"/>
          <p:cNvSpPr txBox="1"/>
          <p:nvPr/>
        </p:nvSpPr>
        <p:spPr>
          <a:xfrm>
            <a:off x="1026231" y="3311773"/>
            <a:ext cx="16235537" cy="1831727"/>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0" i="0" lang="en-US" sz="10684" u="none" cap="none" strike="noStrike">
                <a:solidFill>
                  <a:srgbClr val="FFFFFF"/>
                </a:solidFill>
                <a:latin typeface="Times New Roman"/>
                <a:ea typeface="Times New Roman"/>
                <a:cs typeface="Times New Roman"/>
                <a:sym typeface="Times New Roman"/>
              </a:rPr>
              <a:t>Planetary Pythons</a:t>
            </a:r>
            <a:endParaRPr/>
          </a:p>
        </p:txBody>
      </p:sp>
      <p:sp>
        <p:nvSpPr>
          <p:cNvPr id="90" name="Google Shape;90;p1"/>
          <p:cNvSpPr txBox="1"/>
          <p:nvPr/>
        </p:nvSpPr>
        <p:spPr>
          <a:xfrm>
            <a:off x="6225439" y="5278049"/>
            <a:ext cx="5837122" cy="715188"/>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3716" u="none" cap="none" strike="noStrike">
                <a:solidFill>
                  <a:srgbClr val="FFFFFF"/>
                </a:solidFill>
                <a:latin typeface="Times"/>
                <a:ea typeface="Times"/>
                <a:cs typeface="Times"/>
                <a:sym typeface="Times"/>
              </a:rPr>
              <a:t>TEAM  ID: T-0863220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215" name="Google Shape;215;p10"/>
          <p:cNvGrpSpPr/>
          <p:nvPr/>
        </p:nvGrpSpPr>
        <p:grpSpPr>
          <a:xfrm>
            <a:off x="-177306" y="111256"/>
            <a:ext cx="7695995" cy="1473235"/>
            <a:chOff x="0" y="-95250"/>
            <a:chExt cx="2026929" cy="388012"/>
          </a:xfrm>
        </p:grpSpPr>
        <p:sp>
          <p:nvSpPr>
            <p:cNvPr id="216" name="Google Shape;216;p10"/>
            <p:cNvSpPr/>
            <p:nvPr/>
          </p:nvSpPr>
          <p:spPr>
            <a:xfrm>
              <a:off x="0" y="0"/>
              <a:ext cx="2026929" cy="292762"/>
            </a:xfrm>
            <a:custGeom>
              <a:rect b="b" l="l" r="r" t="t"/>
              <a:pathLst>
                <a:path extrusionOk="0" h="292762" w="2026929">
                  <a:moveTo>
                    <a:pt x="1823729" y="0"/>
                  </a:moveTo>
                  <a:lnTo>
                    <a:pt x="0" y="0"/>
                  </a:lnTo>
                  <a:lnTo>
                    <a:pt x="0" y="292762"/>
                  </a:lnTo>
                  <a:lnTo>
                    <a:pt x="1823729" y="292762"/>
                  </a:lnTo>
                  <a:lnTo>
                    <a:pt x="2026929" y="146381"/>
                  </a:lnTo>
                  <a:lnTo>
                    <a:pt x="1823729" y="0"/>
                  </a:lnTo>
                  <a:close/>
                </a:path>
              </a:pathLst>
            </a:custGeom>
            <a:gradFill>
              <a:gsLst>
                <a:gs pos="0">
                  <a:srgbClr val="CDFFD8"/>
                </a:gs>
                <a:gs pos="100000">
                  <a:srgbClr val="94B9FF"/>
                </a:gs>
              </a:gsLst>
              <a:lin ang="0" scaled="0"/>
            </a:gradFill>
            <a:ln cap="sq" cmpd="sng" w="38100">
              <a:solidFill>
                <a:srgbClr val="000000"/>
              </a:solidFill>
              <a:prstDash val="solid"/>
              <a:miter lim="8000"/>
              <a:headEnd len="sm" w="sm" type="none"/>
              <a:tailEnd len="sm" w="sm" type="none"/>
            </a:ln>
          </p:spPr>
        </p:sp>
        <p:sp>
          <p:nvSpPr>
            <p:cNvPr id="217" name="Google Shape;217;p10"/>
            <p:cNvSpPr txBox="1"/>
            <p:nvPr/>
          </p:nvSpPr>
          <p:spPr>
            <a:xfrm>
              <a:off x="0" y="-95250"/>
              <a:ext cx="1912629" cy="388012"/>
            </a:xfrm>
            <a:prstGeom prst="rect">
              <a:avLst/>
            </a:prstGeom>
            <a:noFill/>
            <a:ln>
              <a:noFill/>
            </a:ln>
          </p:spPr>
          <p:txBody>
            <a:bodyPr anchorCtr="0" anchor="ctr" bIns="50800" lIns="50800" spcFirstLastPara="1" rIns="50800" wrap="square" tIns="50800">
              <a:noAutofit/>
            </a:bodyPr>
            <a:lstStyle/>
            <a:p>
              <a:pPr indent="0" lvl="0" marL="0" marR="0" rtl="0" algn="ctr">
                <a:lnSpc>
                  <a:spcPct val="140073"/>
                </a:lnSpc>
                <a:spcBef>
                  <a:spcPts val="0"/>
                </a:spcBef>
                <a:spcAft>
                  <a:spcPts val="0"/>
                </a:spcAft>
                <a:buNone/>
              </a:pPr>
              <a:r>
                <a:rPr b="1" i="0" lang="en-US" sz="3012" u="none" cap="none" strike="noStrike">
                  <a:solidFill>
                    <a:srgbClr val="0A152F"/>
                  </a:solidFill>
                  <a:latin typeface="Poppins"/>
                  <a:ea typeface="Poppins"/>
                  <a:cs typeface="Poppins"/>
                  <a:sym typeface="Poppins"/>
                </a:rPr>
                <a:t>TACKLING CLASS IMBALANCE </a:t>
              </a:r>
              <a:endParaRPr/>
            </a:p>
          </p:txBody>
        </p:sp>
      </p:grpSp>
      <p:sp>
        <p:nvSpPr>
          <p:cNvPr id="218" name="Google Shape;218;p10"/>
          <p:cNvSpPr/>
          <p:nvPr/>
        </p:nvSpPr>
        <p:spPr>
          <a:xfrm>
            <a:off x="9535463" y="1893755"/>
            <a:ext cx="7610405" cy="7588846"/>
          </a:xfrm>
          <a:custGeom>
            <a:rect b="b" l="l" r="r" t="t"/>
            <a:pathLst>
              <a:path extrusionOk="0" h="7588846" w="7610405">
                <a:moveTo>
                  <a:pt x="0" y="0"/>
                </a:moveTo>
                <a:lnTo>
                  <a:pt x="7610405" y="0"/>
                </a:lnTo>
                <a:lnTo>
                  <a:pt x="7610405" y="7588846"/>
                </a:lnTo>
                <a:lnTo>
                  <a:pt x="0" y="7588846"/>
                </a:lnTo>
                <a:lnTo>
                  <a:pt x="0" y="0"/>
                </a:lnTo>
                <a:close/>
              </a:path>
            </a:pathLst>
          </a:custGeom>
          <a:blipFill rotWithShape="1">
            <a:blip r:embed="rId4">
              <a:alphaModFix/>
            </a:blip>
            <a:stretch>
              <a:fillRect b="0" l="0" r="0" t="0"/>
            </a:stretch>
          </a:blipFill>
          <a:ln>
            <a:noFill/>
          </a:ln>
        </p:spPr>
      </p:sp>
      <p:grpSp>
        <p:nvGrpSpPr>
          <p:cNvPr id="219" name="Google Shape;219;p10"/>
          <p:cNvGrpSpPr/>
          <p:nvPr/>
        </p:nvGrpSpPr>
        <p:grpSpPr>
          <a:xfrm>
            <a:off x="475500" y="1604426"/>
            <a:ext cx="8524458" cy="8473774"/>
            <a:chOff x="0" y="-76200"/>
            <a:chExt cx="2245110" cy="2111686"/>
          </a:xfrm>
        </p:grpSpPr>
        <p:sp>
          <p:nvSpPr>
            <p:cNvPr id="220" name="Google Shape;220;p10"/>
            <p:cNvSpPr/>
            <p:nvPr/>
          </p:nvSpPr>
          <p:spPr>
            <a:xfrm>
              <a:off x="0" y="0"/>
              <a:ext cx="2245110" cy="2035486"/>
            </a:xfrm>
            <a:custGeom>
              <a:rect b="b" l="l" r="r" t="t"/>
              <a:pathLst>
                <a:path extrusionOk="0" h="2035486" w="2245110">
                  <a:moveTo>
                    <a:pt x="46319" y="0"/>
                  </a:moveTo>
                  <a:lnTo>
                    <a:pt x="2198792" y="0"/>
                  </a:lnTo>
                  <a:cubicBezTo>
                    <a:pt x="2224373" y="0"/>
                    <a:pt x="2245110" y="20738"/>
                    <a:pt x="2245110" y="46319"/>
                  </a:cubicBezTo>
                  <a:lnTo>
                    <a:pt x="2245110" y="1989167"/>
                  </a:lnTo>
                  <a:cubicBezTo>
                    <a:pt x="2245110" y="2014748"/>
                    <a:pt x="2224373" y="2035486"/>
                    <a:pt x="2198792" y="2035486"/>
                  </a:cubicBezTo>
                  <a:lnTo>
                    <a:pt x="46319" y="2035486"/>
                  </a:lnTo>
                  <a:cubicBezTo>
                    <a:pt x="20738" y="2035486"/>
                    <a:pt x="0" y="2014748"/>
                    <a:pt x="0" y="1989167"/>
                  </a:cubicBezTo>
                  <a:lnTo>
                    <a:pt x="0" y="46319"/>
                  </a:lnTo>
                  <a:cubicBezTo>
                    <a:pt x="0" y="20738"/>
                    <a:pt x="20738" y="0"/>
                    <a:pt x="46319"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txBox="1"/>
            <p:nvPr/>
          </p:nvSpPr>
          <p:spPr>
            <a:xfrm>
              <a:off x="0" y="-76200"/>
              <a:ext cx="2245110" cy="2111686"/>
            </a:xfrm>
            <a:prstGeom prst="rect">
              <a:avLst/>
            </a:prstGeom>
            <a:noFill/>
            <a:ln>
              <a:noFill/>
            </a:ln>
          </p:spPr>
          <p:txBody>
            <a:bodyPr anchorCtr="0" anchor="ctr" bIns="50800" lIns="50800" spcFirstLastPara="1" rIns="50800" wrap="square" tIns="50800">
              <a:noAutofit/>
            </a:bodyPr>
            <a:lstStyle/>
            <a:p>
              <a:pPr indent="0" lvl="0" marL="0" marR="0" rtl="0" algn="l">
                <a:lnSpc>
                  <a:spcPct val="195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95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10"/>
          <p:cNvSpPr txBox="1"/>
          <p:nvPr/>
        </p:nvSpPr>
        <p:spPr>
          <a:xfrm>
            <a:off x="-425263" y="6570383"/>
            <a:ext cx="8191909" cy="450418"/>
          </a:xfrm>
          <a:prstGeom prst="rect">
            <a:avLst/>
          </a:prstGeom>
          <a:noFill/>
          <a:ln>
            <a:noFill/>
          </a:ln>
        </p:spPr>
        <p:txBody>
          <a:bodyPr anchorCtr="0" anchor="t" bIns="0" lIns="0" spcFirstLastPara="1" rIns="0" wrap="square" tIns="0">
            <a:sp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3" name="Google Shape;223;p10"/>
          <p:cNvSpPr txBox="1"/>
          <p:nvPr/>
        </p:nvSpPr>
        <p:spPr>
          <a:xfrm>
            <a:off x="728684" y="2570445"/>
            <a:ext cx="7938719" cy="1332534"/>
          </a:xfrm>
          <a:prstGeom prst="rect">
            <a:avLst/>
          </a:prstGeom>
          <a:noFill/>
          <a:ln>
            <a:noFill/>
          </a:ln>
        </p:spPr>
        <p:txBody>
          <a:bodyPr anchorCtr="0" anchor="t" bIns="0" lIns="0" spcFirstLastPara="1" rIns="0" wrap="square" tIns="0">
            <a:spAutoFit/>
          </a:bodyPr>
          <a:lstStyle/>
          <a:p>
            <a:pPr indent="-206510" lvl="1" marL="413020" marR="0" rtl="0" algn="l">
              <a:lnSpc>
                <a:spcPct val="140062"/>
              </a:lnSpc>
              <a:spcBef>
                <a:spcPts val="0"/>
              </a:spcBef>
              <a:spcAft>
                <a:spcPts val="0"/>
              </a:spcAft>
              <a:buClr>
                <a:srgbClr val="0A152F"/>
              </a:buClr>
              <a:buSzPts val="1912"/>
              <a:buFont typeface="Arial"/>
              <a:buChar char="•"/>
            </a:pPr>
            <a:r>
              <a:rPr b="0" i="0" lang="en-US" sz="1912" u="none" cap="none" strike="noStrike">
                <a:solidFill>
                  <a:srgbClr val="0A152F"/>
                </a:solidFill>
                <a:latin typeface="Poppins"/>
                <a:ea typeface="Poppins"/>
                <a:cs typeface="Poppins"/>
                <a:sym typeface="Poppins"/>
              </a:rPr>
              <a:t>The dataset shows a significant class imbalance, with 83.63% of instances labeled as "False" (Non-Hazardous) and only 16.37% labeled as "True" (Hazardous), as visualized in the chart</a:t>
            </a:r>
            <a:endParaRPr/>
          </a:p>
        </p:txBody>
      </p:sp>
      <p:sp>
        <p:nvSpPr>
          <p:cNvPr id="224" name="Google Shape;224;p10"/>
          <p:cNvSpPr txBox="1"/>
          <p:nvPr/>
        </p:nvSpPr>
        <p:spPr>
          <a:xfrm>
            <a:off x="475495" y="2042380"/>
            <a:ext cx="8191909" cy="450418"/>
          </a:xfrm>
          <a:prstGeom prst="rect">
            <a:avLst/>
          </a:prstGeom>
          <a:noFill/>
          <a:ln>
            <a:noFill/>
          </a:ln>
        </p:spPr>
        <p:txBody>
          <a:bodyPr anchorCtr="0" anchor="t" bIns="0" lIns="0" spcFirstLastPara="1" rIns="0" wrap="square" tIns="0">
            <a:spAutoFit/>
          </a:bodyPr>
          <a:lstStyle/>
          <a:p>
            <a:pPr indent="-271278" lvl="1" marL="542557" marR="0" rtl="0" algn="l">
              <a:lnSpc>
                <a:spcPct val="140031"/>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Class Distribution :</a:t>
            </a:r>
            <a:endParaRPr/>
          </a:p>
        </p:txBody>
      </p:sp>
      <p:sp>
        <p:nvSpPr>
          <p:cNvPr id="225" name="Google Shape;225;p10"/>
          <p:cNvSpPr txBox="1"/>
          <p:nvPr/>
        </p:nvSpPr>
        <p:spPr>
          <a:xfrm>
            <a:off x="27039" y="3877476"/>
            <a:ext cx="5803500" cy="386700"/>
          </a:xfrm>
          <a:prstGeom prst="rect">
            <a:avLst/>
          </a:prstGeom>
          <a:noFill/>
          <a:ln>
            <a:noFill/>
          </a:ln>
        </p:spPr>
        <p:txBody>
          <a:bodyPr anchorCtr="0" anchor="t" bIns="0" lIns="0" spcFirstLastPara="1" rIns="0" wrap="square" tIns="0">
            <a:spAutoFit/>
          </a:bodyPr>
          <a:lstStyle/>
          <a:p>
            <a:pPr indent="-271278" lvl="1" marL="542557" marR="0" rtl="0" algn="ctr">
              <a:lnSpc>
                <a:spcPct val="140031"/>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Implications of Imbalance:</a:t>
            </a:r>
            <a:endParaRPr/>
          </a:p>
        </p:txBody>
      </p:sp>
      <p:sp>
        <p:nvSpPr>
          <p:cNvPr id="226" name="Google Shape;226;p10"/>
          <p:cNvSpPr txBox="1"/>
          <p:nvPr/>
        </p:nvSpPr>
        <p:spPr>
          <a:xfrm>
            <a:off x="768436" y="4336467"/>
            <a:ext cx="7938600" cy="1507200"/>
          </a:xfrm>
          <a:prstGeom prst="rect">
            <a:avLst/>
          </a:prstGeom>
          <a:noFill/>
          <a:ln>
            <a:noFill/>
          </a:ln>
        </p:spPr>
        <p:txBody>
          <a:bodyPr anchorCtr="0" anchor="t" bIns="0" lIns="0" spcFirstLastPara="1" rIns="0" wrap="square" tIns="0">
            <a:spAutoFit/>
          </a:bodyPr>
          <a:lstStyle/>
          <a:p>
            <a:pPr indent="-206185" lvl="1" marL="412370" marR="0" rtl="0" algn="l">
              <a:lnSpc>
                <a:spcPct val="140000"/>
              </a:lnSpc>
              <a:spcBef>
                <a:spcPts val="0"/>
              </a:spcBef>
              <a:spcAft>
                <a:spcPts val="0"/>
              </a:spcAft>
              <a:buClr>
                <a:srgbClr val="0A152F"/>
              </a:buClr>
              <a:buSzPts val="1910"/>
              <a:buFont typeface="Arial"/>
              <a:buChar char="•"/>
            </a:pPr>
            <a:r>
              <a:rPr b="0" i="0" lang="en-US" sz="1810" u="none" cap="none" strike="noStrike">
                <a:solidFill>
                  <a:srgbClr val="0A152F"/>
                </a:solidFill>
                <a:latin typeface="Poppins"/>
                <a:ea typeface="Poppins"/>
                <a:cs typeface="Poppins"/>
                <a:sym typeface="Poppins"/>
              </a:rPr>
              <a:t>Imbalanced data can lead to biased models that favor the majority class, potentially reducing the model's ability to correctly identify hazar</a:t>
            </a:r>
            <a:r>
              <a:rPr b="0" i="0" lang="en-US" sz="1910" u="none" cap="none" strike="noStrike">
                <a:solidFill>
                  <a:srgbClr val="0A152F"/>
                </a:solidFill>
                <a:latin typeface="Poppins"/>
                <a:ea typeface="Poppins"/>
                <a:cs typeface="Poppins"/>
                <a:sym typeface="Poppins"/>
              </a:rPr>
              <a:t>dous asteroids, which are the minority class in this context.</a:t>
            </a:r>
            <a:endParaRPr/>
          </a:p>
        </p:txBody>
      </p:sp>
      <p:sp>
        <p:nvSpPr>
          <p:cNvPr id="227" name="Google Shape;227;p10"/>
          <p:cNvSpPr txBox="1"/>
          <p:nvPr/>
        </p:nvSpPr>
        <p:spPr>
          <a:xfrm>
            <a:off x="212732" y="6013670"/>
            <a:ext cx="6915900" cy="386700"/>
          </a:xfrm>
          <a:prstGeom prst="rect">
            <a:avLst/>
          </a:prstGeom>
          <a:noFill/>
          <a:ln>
            <a:noFill/>
          </a:ln>
        </p:spPr>
        <p:txBody>
          <a:bodyPr anchorCtr="0" anchor="t" bIns="0" lIns="0" spcFirstLastPara="1" rIns="0" wrap="square" tIns="0">
            <a:spAutoFit/>
          </a:bodyPr>
          <a:lstStyle/>
          <a:p>
            <a:pPr indent="-271278" lvl="1" marL="542557" marR="0" rtl="0" algn="ctr">
              <a:lnSpc>
                <a:spcPct val="140031"/>
              </a:lnSpc>
              <a:spcBef>
                <a:spcPts val="0"/>
              </a:spcBef>
              <a:spcAft>
                <a:spcPts val="0"/>
              </a:spcAft>
              <a:buClr>
                <a:srgbClr val="000000"/>
              </a:buClr>
              <a:buSzPts val="2513"/>
              <a:buFont typeface="Arial"/>
              <a:buChar char="•"/>
            </a:pPr>
            <a:r>
              <a:rPr b="1" i="0" lang="en-US" sz="2513" u="none" cap="none" strike="noStrike">
                <a:solidFill>
                  <a:srgbClr val="000000"/>
                </a:solidFill>
                <a:latin typeface="Poppins"/>
                <a:ea typeface="Poppins"/>
                <a:cs typeface="Poppins"/>
                <a:sym typeface="Poppins"/>
              </a:rPr>
              <a:t>Strategies for Handling Imbalance:</a:t>
            </a:r>
            <a:endParaRPr/>
          </a:p>
        </p:txBody>
      </p:sp>
      <p:sp>
        <p:nvSpPr>
          <p:cNvPr id="228" name="Google Shape;228;p10"/>
          <p:cNvSpPr txBox="1"/>
          <p:nvPr/>
        </p:nvSpPr>
        <p:spPr>
          <a:xfrm>
            <a:off x="650536" y="6482706"/>
            <a:ext cx="8174400" cy="3804300"/>
          </a:xfrm>
          <a:prstGeom prst="rect">
            <a:avLst/>
          </a:prstGeom>
          <a:noFill/>
          <a:ln>
            <a:noFill/>
          </a:ln>
        </p:spPr>
        <p:txBody>
          <a:bodyPr anchorCtr="0" anchor="t" bIns="0" lIns="0" spcFirstLastPara="1" rIns="0" wrap="square" tIns="0">
            <a:spAutoFit/>
          </a:bodyPr>
          <a:lstStyle/>
          <a:p>
            <a:pPr indent="-199835" lvl="1" marL="412370" marR="0" rtl="0" algn="l">
              <a:lnSpc>
                <a:spcPct val="140000"/>
              </a:lnSpc>
              <a:spcBef>
                <a:spcPts val="0"/>
              </a:spcBef>
              <a:spcAft>
                <a:spcPts val="0"/>
              </a:spcAft>
              <a:buClr>
                <a:srgbClr val="000000"/>
              </a:buClr>
              <a:buSzPts val="1810"/>
              <a:buFont typeface="Arial"/>
              <a:buChar char="•"/>
            </a:pPr>
            <a:r>
              <a:rPr b="1" i="0" lang="en-US" sz="1810" u="none" cap="none" strike="noStrike">
                <a:solidFill>
                  <a:srgbClr val="000000"/>
                </a:solidFill>
                <a:latin typeface="Poppins"/>
                <a:ea typeface="Poppins"/>
                <a:cs typeface="Poppins"/>
                <a:sym typeface="Poppins"/>
              </a:rPr>
              <a:t>Data Augmentation: </a:t>
            </a:r>
            <a:r>
              <a:rPr b="0" i="0" lang="en-US" sz="1810" u="none" cap="none" strike="noStrike">
                <a:solidFill>
                  <a:srgbClr val="000000"/>
                </a:solidFill>
                <a:latin typeface="Poppins"/>
                <a:ea typeface="Poppins"/>
                <a:cs typeface="Poppins"/>
                <a:sym typeface="Poppins"/>
              </a:rPr>
              <a:t>Increase the minority class samples through techniques like </a:t>
            </a:r>
            <a:r>
              <a:rPr b="1" i="0" lang="en-US" sz="1810" u="none" cap="none" strike="noStrike">
                <a:solidFill>
                  <a:srgbClr val="000000"/>
                </a:solidFill>
                <a:latin typeface="Poppins"/>
                <a:ea typeface="Poppins"/>
                <a:cs typeface="Poppins"/>
                <a:sym typeface="Poppins"/>
              </a:rPr>
              <a:t>SMOTE</a:t>
            </a:r>
            <a:r>
              <a:rPr b="0" i="0" lang="en-US" sz="1810" u="none" cap="none" strike="noStrike">
                <a:solidFill>
                  <a:srgbClr val="000000"/>
                </a:solidFill>
                <a:latin typeface="Poppins"/>
                <a:ea typeface="Poppins"/>
                <a:cs typeface="Poppins"/>
                <a:sym typeface="Poppins"/>
              </a:rPr>
              <a:t> (Synthetic Minority Over-sampling Technique) to generate synthetic examples.</a:t>
            </a:r>
            <a:endParaRPr sz="1300"/>
          </a:p>
          <a:p>
            <a:pPr indent="-199835" lvl="1" marL="412370" marR="0" rtl="0" algn="l">
              <a:lnSpc>
                <a:spcPct val="140000"/>
              </a:lnSpc>
              <a:spcBef>
                <a:spcPts val="0"/>
              </a:spcBef>
              <a:spcAft>
                <a:spcPts val="0"/>
              </a:spcAft>
              <a:buClr>
                <a:srgbClr val="000000"/>
              </a:buClr>
              <a:buSzPts val="1810"/>
              <a:buFont typeface="Arial"/>
              <a:buChar char="•"/>
            </a:pPr>
            <a:r>
              <a:rPr b="1" i="0" lang="en-US" sz="1810" u="none" cap="none" strike="noStrike">
                <a:solidFill>
                  <a:srgbClr val="000000"/>
                </a:solidFill>
                <a:latin typeface="Poppins"/>
                <a:ea typeface="Poppins"/>
                <a:cs typeface="Poppins"/>
                <a:sym typeface="Poppins"/>
              </a:rPr>
              <a:t>Algorithm Selection:</a:t>
            </a:r>
            <a:r>
              <a:rPr b="0" i="0" lang="en-US" sz="1810" u="none" cap="none" strike="noStrike">
                <a:solidFill>
                  <a:srgbClr val="000000"/>
                </a:solidFill>
                <a:latin typeface="Poppins"/>
                <a:ea typeface="Poppins"/>
                <a:cs typeface="Poppins"/>
                <a:sym typeface="Poppins"/>
              </a:rPr>
              <a:t> Use models that handle imbalance well, such as ensemble methods (e.g., XGBoost, CatBoost) or Support Vector Machines (SVM).</a:t>
            </a:r>
            <a:endParaRPr sz="1300"/>
          </a:p>
          <a:p>
            <a:pPr indent="-199835" lvl="1" marL="412370" marR="0" rtl="0" algn="l">
              <a:lnSpc>
                <a:spcPct val="140000"/>
              </a:lnSpc>
              <a:spcBef>
                <a:spcPts val="0"/>
              </a:spcBef>
              <a:spcAft>
                <a:spcPts val="0"/>
              </a:spcAft>
              <a:buClr>
                <a:srgbClr val="000000"/>
              </a:buClr>
              <a:buSzPts val="1810"/>
              <a:buFont typeface="Arial"/>
              <a:buChar char="•"/>
            </a:pPr>
            <a:r>
              <a:rPr b="1" i="0" lang="en-US" sz="1810" u="none" cap="none" strike="noStrike">
                <a:solidFill>
                  <a:srgbClr val="000000"/>
                </a:solidFill>
                <a:latin typeface="Poppins"/>
                <a:ea typeface="Poppins"/>
                <a:cs typeface="Poppins"/>
                <a:sym typeface="Poppins"/>
              </a:rPr>
              <a:t>Class Weight Adjustment:</a:t>
            </a:r>
            <a:r>
              <a:rPr b="0" i="0" lang="en-US" sz="1810" u="none" cap="none" strike="noStrike">
                <a:solidFill>
                  <a:srgbClr val="000000"/>
                </a:solidFill>
                <a:latin typeface="Poppins"/>
                <a:ea typeface="Poppins"/>
                <a:cs typeface="Poppins"/>
                <a:sym typeface="Poppins"/>
              </a:rPr>
              <a:t> Prioritize the minority class by adjusting class weights during training, helping the model learn to focus on identifying hazardous asteroids.</a:t>
            </a:r>
            <a:endParaRPr sz="1300"/>
          </a:p>
          <a:p>
            <a:pPr indent="0" lvl="0" marL="0" marR="0" rtl="0" algn="l">
              <a:lnSpc>
                <a:spcPct val="140000"/>
              </a:lnSpc>
              <a:spcBef>
                <a:spcPts val="0"/>
              </a:spcBef>
              <a:spcAft>
                <a:spcPts val="0"/>
              </a:spcAft>
              <a:buNone/>
            </a:pPr>
            <a:r>
              <a:t/>
            </a:r>
            <a:endParaRPr b="0" i="0" sz="1910" u="none" cap="none" strike="noStrike">
              <a:solidFill>
                <a:srgbClr val="000000"/>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234" name="Google Shape;234;p11"/>
          <p:cNvGrpSpPr/>
          <p:nvPr/>
        </p:nvGrpSpPr>
        <p:grpSpPr>
          <a:xfrm>
            <a:off x="3161254" y="90099"/>
            <a:ext cx="11965491" cy="1190091"/>
            <a:chOff x="0" y="-57150"/>
            <a:chExt cx="3151405" cy="313440"/>
          </a:xfrm>
        </p:grpSpPr>
        <p:sp>
          <p:nvSpPr>
            <p:cNvPr id="235" name="Google Shape;235;p11"/>
            <p:cNvSpPr/>
            <p:nvPr/>
          </p:nvSpPr>
          <p:spPr>
            <a:xfrm>
              <a:off x="0" y="0"/>
              <a:ext cx="3151405" cy="256290"/>
            </a:xfrm>
            <a:custGeom>
              <a:rect b="b" l="l" r="r" t="t"/>
              <a:pathLst>
                <a:path extrusionOk="0" h="256290" w="3151405">
                  <a:moveTo>
                    <a:pt x="2948205" y="0"/>
                  </a:moveTo>
                  <a:lnTo>
                    <a:pt x="203200" y="0"/>
                  </a:lnTo>
                  <a:lnTo>
                    <a:pt x="0" y="128145"/>
                  </a:lnTo>
                  <a:lnTo>
                    <a:pt x="203200" y="256290"/>
                  </a:lnTo>
                  <a:lnTo>
                    <a:pt x="2948205" y="256290"/>
                  </a:lnTo>
                  <a:lnTo>
                    <a:pt x="3151405" y="128145"/>
                  </a:lnTo>
                  <a:lnTo>
                    <a:pt x="2948205" y="0"/>
                  </a:lnTo>
                  <a:close/>
                </a:path>
              </a:pathLst>
            </a:custGeom>
            <a:gradFill>
              <a:gsLst>
                <a:gs pos="0">
                  <a:srgbClr val="CDFFD8"/>
                </a:gs>
                <a:gs pos="100000">
                  <a:srgbClr val="94B9FF"/>
                </a:gs>
              </a:gsLst>
              <a:lin ang="0" scaled="0"/>
            </a:gradFill>
            <a:ln>
              <a:noFill/>
            </a:ln>
          </p:spPr>
        </p:sp>
        <p:sp>
          <p:nvSpPr>
            <p:cNvPr id="236" name="Google Shape;236;p11"/>
            <p:cNvSpPr txBox="1"/>
            <p:nvPr/>
          </p:nvSpPr>
          <p:spPr>
            <a:xfrm>
              <a:off x="152400" y="-57150"/>
              <a:ext cx="2846605" cy="313440"/>
            </a:xfrm>
            <a:prstGeom prst="rect">
              <a:avLst/>
            </a:prstGeom>
            <a:noFill/>
            <a:ln>
              <a:noFill/>
            </a:ln>
          </p:spPr>
          <p:txBody>
            <a:bodyPr anchorCtr="0" anchor="ctr" bIns="50800" lIns="50800" spcFirstLastPara="1" rIns="50800" wrap="square" tIns="50800">
              <a:noAutofit/>
            </a:bodyPr>
            <a:lstStyle/>
            <a:p>
              <a:pPr indent="0" lvl="0" marL="0" marR="0" rtl="0" algn="ctr">
                <a:lnSpc>
                  <a:spcPct val="185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11"/>
          <p:cNvSpPr txBox="1"/>
          <p:nvPr/>
        </p:nvSpPr>
        <p:spPr>
          <a:xfrm>
            <a:off x="2481641" y="346225"/>
            <a:ext cx="13324719" cy="792143"/>
          </a:xfrm>
          <a:prstGeom prst="rect">
            <a:avLst/>
          </a:prstGeom>
          <a:noFill/>
          <a:ln>
            <a:noFill/>
          </a:ln>
        </p:spPr>
        <p:txBody>
          <a:bodyPr anchorCtr="0" anchor="t" bIns="0" lIns="0" spcFirstLastPara="1" rIns="0" wrap="square" tIns="0">
            <a:spAutoFit/>
          </a:bodyPr>
          <a:lstStyle/>
          <a:p>
            <a:pPr indent="0" lvl="0" marL="0" marR="0" rtl="0" algn="ctr">
              <a:lnSpc>
                <a:spcPct val="133008"/>
              </a:lnSpc>
              <a:spcBef>
                <a:spcPts val="0"/>
              </a:spcBef>
              <a:spcAft>
                <a:spcPts val="0"/>
              </a:spcAft>
              <a:buNone/>
            </a:pPr>
            <a:r>
              <a:rPr b="1" i="0" lang="en-US" sz="4520" u="none" cap="none" strike="noStrike">
                <a:solidFill>
                  <a:srgbClr val="0A152F"/>
                </a:solidFill>
                <a:latin typeface="Poppins"/>
                <a:ea typeface="Poppins"/>
                <a:cs typeface="Poppins"/>
                <a:sym typeface="Poppins"/>
              </a:rPr>
              <a:t>FEATURE ENGINEERING</a:t>
            </a:r>
            <a:endParaRPr/>
          </a:p>
        </p:txBody>
      </p:sp>
      <p:grpSp>
        <p:nvGrpSpPr>
          <p:cNvPr id="238" name="Google Shape;238;p11"/>
          <p:cNvGrpSpPr/>
          <p:nvPr/>
        </p:nvGrpSpPr>
        <p:grpSpPr>
          <a:xfrm>
            <a:off x="624199" y="1261290"/>
            <a:ext cx="17039602" cy="8858245"/>
            <a:chOff x="0" y="-47625"/>
            <a:chExt cx="4487796" cy="2333036"/>
          </a:xfrm>
        </p:grpSpPr>
        <p:sp>
          <p:nvSpPr>
            <p:cNvPr id="239" name="Google Shape;239;p11"/>
            <p:cNvSpPr/>
            <p:nvPr/>
          </p:nvSpPr>
          <p:spPr>
            <a:xfrm>
              <a:off x="0" y="0"/>
              <a:ext cx="4487796" cy="2285411"/>
            </a:xfrm>
            <a:custGeom>
              <a:rect b="b" l="l" r="r" t="t"/>
              <a:pathLst>
                <a:path extrusionOk="0" h="2285411" w="4487796">
                  <a:moveTo>
                    <a:pt x="23172" y="0"/>
                  </a:moveTo>
                  <a:lnTo>
                    <a:pt x="4464624" y="0"/>
                  </a:lnTo>
                  <a:cubicBezTo>
                    <a:pt x="4477422" y="0"/>
                    <a:pt x="4487796" y="10374"/>
                    <a:pt x="4487796" y="23172"/>
                  </a:cubicBezTo>
                  <a:lnTo>
                    <a:pt x="4487796" y="2262239"/>
                  </a:lnTo>
                  <a:cubicBezTo>
                    <a:pt x="4487796" y="2275036"/>
                    <a:pt x="4477422" y="2285411"/>
                    <a:pt x="4464624" y="2285411"/>
                  </a:cubicBezTo>
                  <a:lnTo>
                    <a:pt x="23172" y="2285411"/>
                  </a:lnTo>
                  <a:cubicBezTo>
                    <a:pt x="17026" y="2285411"/>
                    <a:pt x="11132" y="2282969"/>
                    <a:pt x="6787" y="2278624"/>
                  </a:cubicBezTo>
                  <a:cubicBezTo>
                    <a:pt x="2441" y="2274278"/>
                    <a:pt x="0" y="2268384"/>
                    <a:pt x="0" y="2262239"/>
                  </a:cubicBezTo>
                  <a:lnTo>
                    <a:pt x="0" y="23172"/>
                  </a:lnTo>
                  <a:cubicBezTo>
                    <a:pt x="0" y="10374"/>
                    <a:pt x="10374" y="0"/>
                    <a:pt x="23172" y="0"/>
                  </a:cubicBezTo>
                  <a:close/>
                </a:path>
              </a:pathLst>
            </a:custGeom>
            <a:gradFill>
              <a:gsLst>
                <a:gs pos="0">
                  <a:srgbClr val="CDFFD8">
                    <a:alpha val="74901"/>
                  </a:srgbClr>
                </a:gs>
                <a:gs pos="100000">
                  <a:srgbClr val="94B9FF">
                    <a:alpha val="74901"/>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txBox="1"/>
            <p:nvPr/>
          </p:nvSpPr>
          <p:spPr>
            <a:xfrm>
              <a:off x="0" y="-47625"/>
              <a:ext cx="4487796" cy="2333036"/>
            </a:xfrm>
            <a:prstGeom prst="rect">
              <a:avLst/>
            </a:prstGeom>
            <a:noFill/>
            <a:ln>
              <a:noFill/>
            </a:ln>
          </p:spPr>
          <p:txBody>
            <a:bodyPr anchorCtr="0" anchor="ctr" bIns="50800" lIns="50800" spcFirstLastPara="1" rIns="50800" wrap="square" tIns="50800">
              <a:noAutofit/>
            </a:bodyPr>
            <a:lstStyle/>
            <a:p>
              <a:pPr indent="0" lvl="0" marL="0" marR="0" rtl="0" algn="ctr">
                <a:lnSpc>
                  <a:spcPct val="140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11"/>
          <p:cNvSpPr txBox="1"/>
          <p:nvPr/>
        </p:nvSpPr>
        <p:spPr>
          <a:xfrm>
            <a:off x="907250" y="1518700"/>
            <a:ext cx="16473600" cy="5533500"/>
          </a:xfrm>
          <a:prstGeom prst="rect">
            <a:avLst/>
          </a:prstGeom>
          <a:noFill/>
          <a:ln>
            <a:noFill/>
          </a:ln>
        </p:spPr>
        <p:txBody>
          <a:bodyPr anchorCtr="0" anchor="t" bIns="0" lIns="0" spcFirstLastPara="1" rIns="0" wrap="square" tIns="0">
            <a:spAutoFit/>
          </a:bodyPr>
          <a:lstStyle/>
          <a:p>
            <a:pPr indent="-252730" lvl="1" marL="518161"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Perfectly correlated features are combined to reduce space and computation costs.</a:t>
            </a:r>
            <a:endParaRPr sz="1300"/>
          </a:p>
          <a:p>
            <a:pPr indent="-252730" lvl="1" marL="518161"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Several new features are added:</a:t>
            </a:r>
            <a:endParaRPr sz="1300"/>
          </a:p>
          <a:p>
            <a:pPr indent="-339090" lvl="2" marL="1036323"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Eccentricity </a:t>
            </a:r>
            <a:endParaRPr sz="1300"/>
          </a:p>
          <a:p>
            <a:pPr indent="-339090" lvl="2" marL="1036323"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Orbital Period</a:t>
            </a:r>
            <a:endParaRPr sz="1300"/>
          </a:p>
          <a:p>
            <a:pPr indent="-339090" lvl="2" marL="1036323"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Average Orbital Velocity</a:t>
            </a:r>
            <a:endParaRPr sz="1300"/>
          </a:p>
          <a:p>
            <a:pPr indent="-339090" lvl="2" marL="1036323"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Heliocentric Distance</a:t>
            </a:r>
            <a:endParaRPr sz="1300"/>
          </a:p>
          <a:p>
            <a:pPr indent="0" lvl="0" marL="0" marR="0" rtl="0" algn="l">
              <a:lnSpc>
                <a:spcPct val="133000"/>
              </a:lnSpc>
              <a:spcBef>
                <a:spcPts val="0"/>
              </a:spcBef>
              <a:spcAft>
                <a:spcPts val="0"/>
              </a:spcAft>
              <a:buNone/>
            </a:pPr>
            <a:r>
              <a:t/>
            </a:r>
            <a:endParaRPr b="0" i="0" sz="2300" u="none" cap="none" strike="noStrike">
              <a:solidFill>
                <a:srgbClr val="0A152F"/>
              </a:solidFill>
              <a:latin typeface="Arial"/>
              <a:ea typeface="Arial"/>
              <a:cs typeface="Arial"/>
              <a:sym typeface="Arial"/>
            </a:endParaRPr>
          </a:p>
          <a:p>
            <a:pPr indent="-252730" lvl="1" marL="518161"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We have chosen the following </a:t>
            </a:r>
            <a:r>
              <a:rPr b="1" i="0" lang="en-US" sz="2300" u="none" cap="none" strike="noStrike">
                <a:solidFill>
                  <a:srgbClr val="0A152F"/>
                </a:solidFill>
                <a:latin typeface="Arial"/>
                <a:ea typeface="Arial"/>
                <a:cs typeface="Arial"/>
                <a:sym typeface="Arial"/>
              </a:rPr>
              <a:t>Additional Features</a:t>
            </a:r>
            <a:r>
              <a:rPr b="0" i="0" lang="en-US" sz="2300" u="none" cap="none" strike="noStrike">
                <a:solidFill>
                  <a:srgbClr val="0A152F"/>
                </a:solidFill>
                <a:latin typeface="Arial"/>
                <a:ea typeface="Arial"/>
                <a:cs typeface="Arial"/>
                <a:sym typeface="Arial"/>
              </a:rPr>
              <a:t> as they can be important in predicting the hazardous nature of Asteroid.</a:t>
            </a:r>
            <a:endParaRPr sz="1300"/>
          </a:p>
          <a:p>
            <a:pPr indent="-339090" lvl="2" marL="1036323"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Velocity Ratio</a:t>
            </a:r>
            <a:endParaRPr sz="1300"/>
          </a:p>
          <a:p>
            <a:pPr indent="-339090" lvl="2" marL="1036323"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Orbital Inclination</a:t>
            </a:r>
            <a:endParaRPr sz="1300"/>
          </a:p>
          <a:p>
            <a:pPr indent="-339089" lvl="2" marL="1036320" marR="0" rtl="0" algn="l">
              <a:lnSpc>
                <a:spcPct val="133000"/>
              </a:lnSpc>
              <a:spcBef>
                <a:spcPts val="0"/>
              </a:spcBef>
              <a:spcAft>
                <a:spcPts val="0"/>
              </a:spcAft>
              <a:buClr>
                <a:srgbClr val="0A152F"/>
              </a:buClr>
              <a:buSzPts val="2300"/>
              <a:buFont typeface="Arial"/>
              <a:buChar char="⚬"/>
            </a:pPr>
            <a:r>
              <a:rPr b="0" i="0" lang="en-US" sz="2300" u="none" cap="none" strike="noStrike">
                <a:solidFill>
                  <a:srgbClr val="0A152F"/>
                </a:solidFill>
                <a:latin typeface="Arial"/>
                <a:ea typeface="Arial"/>
                <a:cs typeface="Arial"/>
                <a:sym typeface="Arial"/>
              </a:rPr>
              <a:t>Orbital Stability Ratio</a:t>
            </a:r>
            <a:endParaRPr sz="1300"/>
          </a:p>
        </p:txBody>
      </p:sp>
      <p:sp>
        <p:nvSpPr>
          <p:cNvPr id="242" name="Google Shape;242;p11"/>
          <p:cNvSpPr txBox="1"/>
          <p:nvPr/>
        </p:nvSpPr>
        <p:spPr>
          <a:xfrm>
            <a:off x="5516046" y="2493917"/>
            <a:ext cx="5647134" cy="2008251"/>
          </a:xfrm>
          <a:prstGeom prst="rect">
            <a:avLst/>
          </a:prstGeom>
          <a:noFill/>
          <a:ln>
            <a:noFill/>
          </a:ln>
        </p:spPr>
        <p:txBody>
          <a:bodyPr anchorCtr="0" anchor="t" bIns="0" lIns="0" spcFirstLastPara="1" rIns="0" wrap="square" tIns="0">
            <a:spAutoFit/>
          </a:bodyPr>
          <a:lstStyle/>
          <a:p>
            <a:pPr indent="-345439" lvl="2" marL="1036320" marR="0" rtl="0" algn="l">
              <a:lnSpc>
                <a:spcPct val="133000"/>
              </a:lnSpc>
              <a:spcBef>
                <a:spcPts val="0"/>
              </a:spcBef>
              <a:spcAft>
                <a:spcPts val="0"/>
              </a:spcAft>
              <a:buClr>
                <a:srgbClr val="0A152F"/>
              </a:buClr>
              <a:buSzPts val="2400"/>
              <a:buFont typeface="Arial"/>
              <a:buChar char="⚬"/>
            </a:pPr>
            <a:r>
              <a:rPr b="0" i="0" lang="en-US" sz="2400" u="none" cap="none" strike="noStrike">
                <a:solidFill>
                  <a:srgbClr val="0A152F"/>
                </a:solidFill>
                <a:latin typeface="Poppins"/>
                <a:ea typeface="Poppins"/>
                <a:cs typeface="Poppins"/>
                <a:sym typeface="Poppins"/>
              </a:rPr>
              <a:t>Escape Velocity</a:t>
            </a:r>
            <a:endParaRPr/>
          </a:p>
          <a:p>
            <a:pPr indent="-345439" lvl="2" marL="1036320" marR="0" rtl="0" algn="l">
              <a:lnSpc>
                <a:spcPct val="133000"/>
              </a:lnSpc>
              <a:spcBef>
                <a:spcPts val="0"/>
              </a:spcBef>
              <a:spcAft>
                <a:spcPts val="0"/>
              </a:spcAft>
              <a:buClr>
                <a:srgbClr val="0A152F"/>
              </a:buClr>
              <a:buSzPts val="2400"/>
              <a:buFont typeface="Arial"/>
              <a:buChar char="⚬"/>
            </a:pPr>
            <a:r>
              <a:rPr b="0" i="0" lang="en-US" sz="2400" u="none" cap="none" strike="noStrike">
                <a:solidFill>
                  <a:srgbClr val="0A152F"/>
                </a:solidFill>
                <a:latin typeface="Poppins"/>
                <a:ea typeface="Poppins"/>
                <a:cs typeface="Poppins"/>
                <a:sym typeface="Poppins"/>
              </a:rPr>
              <a:t>Specific Orbital Energy</a:t>
            </a:r>
            <a:endParaRPr/>
          </a:p>
          <a:p>
            <a:pPr indent="-345439" lvl="2" marL="1036320" marR="0" rtl="0" algn="l">
              <a:lnSpc>
                <a:spcPct val="133000"/>
              </a:lnSpc>
              <a:spcBef>
                <a:spcPts val="0"/>
              </a:spcBef>
              <a:spcAft>
                <a:spcPts val="0"/>
              </a:spcAft>
              <a:buClr>
                <a:srgbClr val="0A152F"/>
              </a:buClr>
              <a:buSzPts val="2400"/>
              <a:buFont typeface="Arial"/>
              <a:buChar char="⚬"/>
            </a:pPr>
            <a:r>
              <a:rPr b="0" i="0" lang="en-US" sz="2400" u="none" cap="none" strike="noStrike">
                <a:solidFill>
                  <a:srgbClr val="0A152F"/>
                </a:solidFill>
                <a:latin typeface="Poppins"/>
                <a:ea typeface="Poppins"/>
                <a:cs typeface="Poppins"/>
                <a:sym typeface="Poppins"/>
              </a:rPr>
              <a:t>Specific Angular Momentum</a:t>
            </a:r>
            <a:endParaRPr/>
          </a:p>
          <a:p>
            <a:pPr indent="-345439" lvl="2" marL="1036320" marR="0" rtl="0" algn="l">
              <a:lnSpc>
                <a:spcPct val="133000"/>
              </a:lnSpc>
              <a:spcBef>
                <a:spcPts val="0"/>
              </a:spcBef>
              <a:spcAft>
                <a:spcPts val="0"/>
              </a:spcAft>
              <a:buClr>
                <a:srgbClr val="0A152F"/>
              </a:buClr>
              <a:buSzPts val="2400"/>
              <a:buFont typeface="Arial"/>
              <a:buChar char="⚬"/>
            </a:pPr>
            <a:r>
              <a:rPr b="0" i="0" lang="en-US" sz="2400" u="none" cap="none" strike="noStrike">
                <a:solidFill>
                  <a:srgbClr val="0A152F"/>
                </a:solidFill>
                <a:latin typeface="Poppins"/>
                <a:ea typeface="Poppins"/>
                <a:cs typeface="Poppins"/>
                <a:sym typeface="Poppins"/>
              </a:rPr>
              <a:t>Velocity at Perihelion</a:t>
            </a:r>
            <a:endParaRPr/>
          </a:p>
          <a:p>
            <a:pPr indent="0" lvl="0" marL="0" marR="0" rtl="0" algn="l">
              <a:lnSpc>
                <a:spcPct val="133000"/>
              </a:lnSpc>
              <a:spcBef>
                <a:spcPts val="0"/>
              </a:spcBef>
              <a:spcAft>
                <a:spcPts val="0"/>
              </a:spcAft>
              <a:buNone/>
            </a:pPr>
            <a:r>
              <a:t/>
            </a:r>
            <a:endParaRPr b="0" i="0" sz="2400" u="none" cap="none" strike="noStrike">
              <a:solidFill>
                <a:srgbClr val="0A152F"/>
              </a:solidFill>
              <a:latin typeface="Poppins"/>
              <a:ea typeface="Poppins"/>
              <a:cs typeface="Poppins"/>
              <a:sym typeface="Poppins"/>
            </a:endParaRPr>
          </a:p>
        </p:txBody>
      </p:sp>
      <p:sp>
        <p:nvSpPr>
          <p:cNvPr id="243" name="Google Shape;243;p11"/>
          <p:cNvSpPr txBox="1"/>
          <p:nvPr/>
        </p:nvSpPr>
        <p:spPr>
          <a:xfrm>
            <a:off x="10654022" y="2703467"/>
            <a:ext cx="4706840" cy="1608201"/>
          </a:xfrm>
          <a:prstGeom prst="rect">
            <a:avLst/>
          </a:prstGeom>
          <a:noFill/>
          <a:ln>
            <a:noFill/>
          </a:ln>
        </p:spPr>
        <p:txBody>
          <a:bodyPr anchorCtr="0" anchor="t" bIns="0" lIns="0" spcFirstLastPara="1" rIns="0" wrap="square" tIns="0">
            <a:spAutoFit/>
          </a:bodyPr>
          <a:lstStyle/>
          <a:p>
            <a:pPr indent="-345439" lvl="2" marL="1036320" marR="0" rtl="0" algn="l">
              <a:lnSpc>
                <a:spcPct val="133000"/>
              </a:lnSpc>
              <a:spcBef>
                <a:spcPts val="0"/>
              </a:spcBef>
              <a:spcAft>
                <a:spcPts val="0"/>
              </a:spcAft>
              <a:buClr>
                <a:srgbClr val="0A152F"/>
              </a:buClr>
              <a:buSzPts val="2400"/>
              <a:buFont typeface="Arial"/>
              <a:buChar char="⚬"/>
            </a:pPr>
            <a:r>
              <a:rPr b="0" i="0" lang="en-US" sz="2400" u="none" cap="none" strike="noStrike">
                <a:solidFill>
                  <a:srgbClr val="0A152F"/>
                </a:solidFill>
                <a:latin typeface="Poppins"/>
                <a:ea typeface="Poppins"/>
                <a:cs typeface="Poppins"/>
                <a:sym typeface="Poppins"/>
              </a:rPr>
              <a:t>Velocity at Aphelion</a:t>
            </a:r>
            <a:endParaRPr/>
          </a:p>
          <a:p>
            <a:pPr indent="-345439" lvl="2" marL="1036320" marR="0" rtl="0" algn="l">
              <a:lnSpc>
                <a:spcPct val="133000"/>
              </a:lnSpc>
              <a:spcBef>
                <a:spcPts val="0"/>
              </a:spcBef>
              <a:spcAft>
                <a:spcPts val="0"/>
              </a:spcAft>
              <a:buClr>
                <a:srgbClr val="0A152F"/>
              </a:buClr>
              <a:buSzPts val="2400"/>
              <a:buFont typeface="Arial"/>
              <a:buChar char="⚬"/>
            </a:pPr>
            <a:r>
              <a:rPr b="0" i="0" lang="en-US" sz="2400" u="none" cap="none" strike="noStrike">
                <a:solidFill>
                  <a:srgbClr val="0A152F"/>
                </a:solidFill>
                <a:latin typeface="Poppins"/>
                <a:ea typeface="Poppins"/>
                <a:cs typeface="Poppins"/>
                <a:sym typeface="Poppins"/>
              </a:rPr>
              <a:t>Synodic Period</a:t>
            </a:r>
            <a:endParaRPr/>
          </a:p>
          <a:p>
            <a:pPr indent="-345439" lvl="2" marL="1036320" marR="0" rtl="0" algn="l">
              <a:lnSpc>
                <a:spcPct val="133000"/>
              </a:lnSpc>
              <a:spcBef>
                <a:spcPts val="0"/>
              </a:spcBef>
              <a:spcAft>
                <a:spcPts val="0"/>
              </a:spcAft>
              <a:buClr>
                <a:srgbClr val="0A152F"/>
              </a:buClr>
              <a:buSzPts val="2400"/>
              <a:buFont typeface="Arial"/>
              <a:buChar char="⚬"/>
            </a:pPr>
            <a:r>
              <a:rPr b="0" i="0" lang="en-US" sz="2400" u="none" cap="none" strike="noStrike">
                <a:solidFill>
                  <a:srgbClr val="0A152F"/>
                </a:solidFill>
                <a:latin typeface="Poppins"/>
                <a:ea typeface="Poppins"/>
                <a:cs typeface="Poppins"/>
                <a:sym typeface="Poppins"/>
              </a:rPr>
              <a:t>Mean Motion</a:t>
            </a:r>
            <a:endParaRPr/>
          </a:p>
          <a:p>
            <a:pPr indent="0" lvl="0" marL="0" marR="0" rtl="0" algn="l">
              <a:lnSpc>
                <a:spcPct val="133000"/>
              </a:lnSpc>
              <a:spcBef>
                <a:spcPts val="0"/>
              </a:spcBef>
              <a:spcAft>
                <a:spcPts val="0"/>
              </a:spcAft>
              <a:buNone/>
            </a:pPr>
            <a:r>
              <a:t/>
            </a:r>
            <a:endParaRPr b="0" i="0" sz="2400" u="none" cap="none" strike="noStrike">
              <a:solidFill>
                <a:srgbClr val="0A152F"/>
              </a:solidFill>
              <a:latin typeface="Poppins"/>
              <a:ea typeface="Poppins"/>
              <a:cs typeface="Poppins"/>
              <a:sym typeface="Poppins"/>
            </a:endParaRPr>
          </a:p>
        </p:txBody>
      </p:sp>
      <p:sp>
        <p:nvSpPr>
          <p:cNvPr id="244" name="Google Shape;244;p11"/>
          <p:cNvSpPr txBox="1"/>
          <p:nvPr/>
        </p:nvSpPr>
        <p:spPr>
          <a:xfrm>
            <a:off x="721238" y="6884488"/>
            <a:ext cx="7062000" cy="386700"/>
          </a:xfrm>
          <a:prstGeom prst="rect">
            <a:avLst/>
          </a:prstGeom>
          <a:noFill/>
          <a:ln>
            <a:noFill/>
          </a:ln>
        </p:spPr>
        <p:txBody>
          <a:bodyPr anchorCtr="0" anchor="t" bIns="0" lIns="0" spcFirstLastPara="1" rIns="0" wrap="square" tIns="0">
            <a:spAutoFit/>
          </a:bodyPr>
          <a:lstStyle/>
          <a:p>
            <a:pPr indent="0" lvl="0" marL="0" marR="0" rtl="0" algn="ctr">
              <a:lnSpc>
                <a:spcPct val="132988"/>
              </a:lnSpc>
              <a:spcBef>
                <a:spcPts val="0"/>
              </a:spcBef>
              <a:spcAft>
                <a:spcPts val="0"/>
              </a:spcAft>
              <a:buNone/>
            </a:pPr>
            <a:r>
              <a:rPr b="1" i="0" lang="en-US" sz="2513" u="none" cap="none" strike="noStrike">
                <a:solidFill>
                  <a:srgbClr val="0A152F"/>
                </a:solidFill>
                <a:latin typeface="Poppins"/>
                <a:ea typeface="Poppins"/>
                <a:cs typeface="Poppins"/>
                <a:sym typeface="Poppins"/>
              </a:rPr>
              <a:t>Reason for choosing these features:</a:t>
            </a:r>
            <a:endParaRPr/>
          </a:p>
        </p:txBody>
      </p:sp>
      <p:sp>
        <p:nvSpPr>
          <p:cNvPr id="245" name="Google Shape;245;p11"/>
          <p:cNvSpPr txBox="1"/>
          <p:nvPr/>
        </p:nvSpPr>
        <p:spPr>
          <a:xfrm>
            <a:off x="1272144" y="7292807"/>
            <a:ext cx="2418900" cy="369300"/>
          </a:xfrm>
          <a:prstGeom prst="rect">
            <a:avLst/>
          </a:prstGeom>
          <a:noFill/>
          <a:ln>
            <a:noFill/>
          </a:ln>
        </p:spPr>
        <p:txBody>
          <a:bodyPr anchorCtr="0" anchor="t" bIns="0" lIns="0" spcFirstLastPara="1" rIns="0" wrap="square" tIns="0">
            <a:spAutoFit/>
          </a:bodyPr>
          <a:lstStyle/>
          <a:p>
            <a:pPr indent="0" lvl="0" marL="0" marR="0" rtl="0" algn="ctr">
              <a:lnSpc>
                <a:spcPct val="133000"/>
              </a:lnSpc>
              <a:spcBef>
                <a:spcPts val="0"/>
              </a:spcBef>
              <a:spcAft>
                <a:spcPts val="0"/>
              </a:spcAft>
              <a:buNone/>
            </a:pPr>
            <a:r>
              <a:rPr b="1" i="0" lang="en-US" sz="2300" u="none" cap="none" strike="noStrike">
                <a:solidFill>
                  <a:srgbClr val="0A152F"/>
                </a:solidFill>
                <a:latin typeface="Poppins"/>
                <a:ea typeface="Poppins"/>
                <a:cs typeface="Poppins"/>
                <a:sym typeface="Poppins"/>
              </a:rPr>
              <a:t>Velocity Ratio</a:t>
            </a:r>
            <a:r>
              <a:rPr b="1" i="0" lang="en-US" sz="2400" u="none" cap="none" strike="noStrike">
                <a:solidFill>
                  <a:srgbClr val="0A152F"/>
                </a:solidFill>
                <a:latin typeface="Poppins"/>
                <a:ea typeface="Poppins"/>
                <a:cs typeface="Poppins"/>
                <a:sym typeface="Poppins"/>
              </a:rPr>
              <a:t>:</a:t>
            </a:r>
            <a:endParaRPr/>
          </a:p>
        </p:txBody>
      </p:sp>
      <p:sp>
        <p:nvSpPr>
          <p:cNvPr id="246" name="Google Shape;246;p11"/>
          <p:cNvSpPr txBox="1"/>
          <p:nvPr/>
        </p:nvSpPr>
        <p:spPr>
          <a:xfrm>
            <a:off x="3809208" y="7292555"/>
            <a:ext cx="13689600" cy="1311000"/>
          </a:xfrm>
          <a:prstGeom prst="rect">
            <a:avLst/>
          </a:prstGeom>
          <a:noFill/>
          <a:ln>
            <a:noFill/>
          </a:ln>
        </p:spPr>
        <p:txBody>
          <a:bodyPr anchorCtr="0" anchor="t" bIns="0" lIns="0" spcFirstLastPara="1" rIns="0" wrap="square" tIns="0">
            <a:spAutoFit/>
          </a:bodyPr>
          <a:lstStyle/>
          <a:p>
            <a:pPr indent="0" lvl="0" marL="0" marR="0" rtl="0" algn="l">
              <a:lnSpc>
                <a:spcPct val="133000"/>
              </a:lnSpc>
              <a:spcBef>
                <a:spcPts val="0"/>
              </a:spcBef>
              <a:spcAft>
                <a:spcPts val="0"/>
              </a:spcAft>
              <a:buNone/>
            </a:pPr>
            <a:r>
              <a:rPr b="0" i="0" lang="en-US" sz="2300" u="none" cap="none" strike="noStrike">
                <a:solidFill>
                  <a:srgbClr val="0A152F"/>
                </a:solidFill>
                <a:latin typeface="Poppins"/>
                <a:ea typeface="Poppins"/>
                <a:cs typeface="Poppins"/>
                <a:sym typeface="Poppins"/>
              </a:rPr>
              <a:t>Indicates speed relative to escape velocity. Higher values suggest greater collision risk, especially near perihelion.</a:t>
            </a:r>
            <a:endParaRPr sz="1300"/>
          </a:p>
          <a:p>
            <a:pPr indent="0" lvl="0" marL="0" marR="0" rtl="0" algn="r">
              <a:lnSpc>
                <a:spcPct val="133000"/>
              </a:lnSpc>
              <a:spcBef>
                <a:spcPts val="0"/>
              </a:spcBef>
              <a:spcAft>
                <a:spcPts val="0"/>
              </a:spcAft>
              <a:buNone/>
            </a:pPr>
            <a:r>
              <a:t/>
            </a:r>
            <a:endParaRPr b="0" i="0" sz="2400" u="none" cap="none" strike="noStrike">
              <a:solidFill>
                <a:srgbClr val="0A152F"/>
              </a:solidFill>
              <a:latin typeface="Poppins"/>
              <a:ea typeface="Poppins"/>
              <a:cs typeface="Poppins"/>
              <a:sym typeface="Poppins"/>
            </a:endParaRPr>
          </a:p>
        </p:txBody>
      </p:sp>
      <p:sp>
        <p:nvSpPr>
          <p:cNvPr id="247" name="Google Shape;247;p11"/>
          <p:cNvSpPr txBox="1"/>
          <p:nvPr/>
        </p:nvSpPr>
        <p:spPr>
          <a:xfrm>
            <a:off x="1694221" y="8269975"/>
            <a:ext cx="1996800" cy="865500"/>
          </a:xfrm>
          <a:prstGeom prst="rect">
            <a:avLst/>
          </a:prstGeom>
          <a:noFill/>
          <a:ln>
            <a:noFill/>
          </a:ln>
        </p:spPr>
        <p:txBody>
          <a:bodyPr anchorCtr="0" anchor="t" bIns="0" lIns="0" spcFirstLastPara="1" rIns="0" wrap="square" tIns="0">
            <a:spAutoFit/>
          </a:bodyPr>
          <a:lstStyle/>
          <a:p>
            <a:pPr indent="0" lvl="0" marL="0" marR="0" rtl="0" algn="ctr">
              <a:lnSpc>
                <a:spcPct val="132988"/>
              </a:lnSpc>
              <a:spcBef>
                <a:spcPts val="0"/>
              </a:spcBef>
              <a:spcAft>
                <a:spcPts val="0"/>
              </a:spcAft>
              <a:buNone/>
            </a:pPr>
            <a:r>
              <a:rPr b="1" i="0" lang="en-US" sz="2413" u="none" cap="none" strike="noStrike">
                <a:solidFill>
                  <a:srgbClr val="0A152F"/>
                </a:solidFill>
                <a:latin typeface="Poppins"/>
                <a:ea typeface="Poppins"/>
                <a:cs typeface="Poppins"/>
                <a:sym typeface="Poppins"/>
              </a:rPr>
              <a:t>Orbital </a:t>
            </a:r>
            <a:endParaRPr sz="1300"/>
          </a:p>
          <a:p>
            <a:pPr indent="0" lvl="0" marL="0" marR="0" rtl="0" algn="ctr">
              <a:lnSpc>
                <a:spcPct val="132988"/>
              </a:lnSpc>
              <a:spcBef>
                <a:spcPts val="0"/>
              </a:spcBef>
              <a:spcAft>
                <a:spcPts val="0"/>
              </a:spcAft>
              <a:buNone/>
            </a:pPr>
            <a:r>
              <a:rPr b="1" i="0" lang="en-US" sz="2413" u="none" cap="none" strike="noStrike">
                <a:solidFill>
                  <a:srgbClr val="0A152F"/>
                </a:solidFill>
                <a:latin typeface="Poppins"/>
                <a:ea typeface="Poppins"/>
                <a:cs typeface="Poppins"/>
                <a:sym typeface="Poppins"/>
              </a:rPr>
              <a:t>Inclination:</a:t>
            </a:r>
            <a:endParaRPr sz="1300"/>
          </a:p>
        </p:txBody>
      </p:sp>
      <p:sp>
        <p:nvSpPr>
          <p:cNvPr id="248" name="Google Shape;248;p11"/>
          <p:cNvSpPr txBox="1"/>
          <p:nvPr/>
        </p:nvSpPr>
        <p:spPr>
          <a:xfrm>
            <a:off x="3919439" y="8279500"/>
            <a:ext cx="12810900" cy="825000"/>
          </a:xfrm>
          <a:prstGeom prst="rect">
            <a:avLst/>
          </a:prstGeom>
          <a:noFill/>
          <a:ln>
            <a:noFill/>
          </a:ln>
        </p:spPr>
        <p:txBody>
          <a:bodyPr anchorCtr="0" anchor="t" bIns="0" lIns="0" spcFirstLastPara="1" rIns="0" wrap="square" tIns="0">
            <a:spAutoFit/>
          </a:bodyPr>
          <a:lstStyle/>
          <a:p>
            <a:pPr indent="0" lvl="0" marL="0" marR="0" rtl="0" algn="l">
              <a:lnSpc>
                <a:spcPct val="133000"/>
              </a:lnSpc>
              <a:spcBef>
                <a:spcPts val="0"/>
              </a:spcBef>
              <a:spcAft>
                <a:spcPts val="0"/>
              </a:spcAft>
              <a:buNone/>
            </a:pPr>
            <a:r>
              <a:rPr b="0" i="0" lang="en-US" sz="2300" u="none" cap="none" strike="noStrike">
                <a:solidFill>
                  <a:srgbClr val="0A152F"/>
                </a:solidFill>
                <a:latin typeface="Poppins"/>
                <a:ea typeface="Poppins"/>
                <a:cs typeface="Poppins"/>
                <a:sym typeface="Poppins"/>
              </a:rPr>
              <a:t>Measures orbit tilt. High inclination orbits are more likely to intersect Earth’s path, increasing hazard potential.</a:t>
            </a:r>
            <a:endParaRPr sz="1300"/>
          </a:p>
        </p:txBody>
      </p:sp>
      <p:sp>
        <p:nvSpPr>
          <p:cNvPr id="249" name="Google Shape;249;p11"/>
          <p:cNvSpPr txBox="1"/>
          <p:nvPr/>
        </p:nvSpPr>
        <p:spPr>
          <a:xfrm>
            <a:off x="1139449" y="9230890"/>
            <a:ext cx="2780100" cy="865500"/>
          </a:xfrm>
          <a:prstGeom prst="rect">
            <a:avLst/>
          </a:prstGeom>
          <a:noFill/>
          <a:ln>
            <a:noFill/>
          </a:ln>
        </p:spPr>
        <p:txBody>
          <a:bodyPr anchorCtr="0" anchor="t" bIns="0" lIns="0" spcFirstLastPara="1" rIns="0" wrap="square" tIns="0">
            <a:spAutoFit/>
          </a:bodyPr>
          <a:lstStyle/>
          <a:p>
            <a:pPr indent="0" lvl="0" marL="0" marR="0" rtl="0" algn="ctr">
              <a:lnSpc>
                <a:spcPct val="132988"/>
              </a:lnSpc>
              <a:spcBef>
                <a:spcPts val="0"/>
              </a:spcBef>
              <a:spcAft>
                <a:spcPts val="0"/>
              </a:spcAft>
              <a:buNone/>
            </a:pPr>
            <a:r>
              <a:rPr b="1" i="0" lang="en-US" sz="2413" u="none" cap="none" strike="noStrike">
                <a:solidFill>
                  <a:srgbClr val="0A152F"/>
                </a:solidFill>
                <a:latin typeface="Poppins"/>
                <a:ea typeface="Poppins"/>
                <a:cs typeface="Poppins"/>
                <a:sym typeface="Poppins"/>
              </a:rPr>
              <a:t>Orbital Stability</a:t>
            </a:r>
            <a:endParaRPr sz="1300"/>
          </a:p>
          <a:p>
            <a:pPr indent="0" lvl="0" marL="0" marR="0" rtl="0" algn="ctr">
              <a:lnSpc>
                <a:spcPct val="132988"/>
              </a:lnSpc>
              <a:spcBef>
                <a:spcPts val="0"/>
              </a:spcBef>
              <a:spcAft>
                <a:spcPts val="0"/>
              </a:spcAft>
              <a:buNone/>
            </a:pPr>
            <a:r>
              <a:rPr b="1" i="0" lang="en-US" sz="2413" u="none" cap="none" strike="noStrike">
                <a:solidFill>
                  <a:srgbClr val="0A152F"/>
                </a:solidFill>
                <a:latin typeface="Poppins"/>
                <a:ea typeface="Poppins"/>
                <a:cs typeface="Poppins"/>
                <a:sym typeface="Poppins"/>
              </a:rPr>
              <a:t> Ratio:</a:t>
            </a:r>
            <a:endParaRPr sz="1300"/>
          </a:p>
        </p:txBody>
      </p:sp>
      <p:sp>
        <p:nvSpPr>
          <p:cNvPr id="250" name="Google Shape;250;p11"/>
          <p:cNvSpPr txBox="1"/>
          <p:nvPr/>
        </p:nvSpPr>
        <p:spPr>
          <a:xfrm>
            <a:off x="4040188" y="9258533"/>
            <a:ext cx="11218200" cy="825000"/>
          </a:xfrm>
          <a:prstGeom prst="rect">
            <a:avLst/>
          </a:prstGeom>
          <a:noFill/>
          <a:ln>
            <a:noFill/>
          </a:ln>
        </p:spPr>
        <p:txBody>
          <a:bodyPr anchorCtr="0" anchor="t" bIns="0" lIns="0" spcFirstLastPara="1" rIns="0" wrap="square" tIns="0">
            <a:spAutoFit/>
          </a:bodyPr>
          <a:lstStyle/>
          <a:p>
            <a:pPr indent="0" lvl="0" marL="0" marR="0" rtl="0" algn="l">
              <a:lnSpc>
                <a:spcPct val="133000"/>
              </a:lnSpc>
              <a:spcBef>
                <a:spcPts val="0"/>
              </a:spcBef>
              <a:spcAft>
                <a:spcPts val="0"/>
              </a:spcAft>
              <a:buNone/>
            </a:pPr>
            <a:r>
              <a:rPr b="0" i="0" lang="en-US" sz="2300" u="none" cap="none" strike="noStrike">
                <a:solidFill>
                  <a:srgbClr val="0A152F"/>
                </a:solidFill>
                <a:latin typeface="Poppins"/>
                <a:ea typeface="Poppins"/>
                <a:cs typeface="Poppins"/>
                <a:sym typeface="Poppins"/>
              </a:rPr>
              <a:t>Assesses long-term orbit stability. Unstable orbits have a higher chance of shifting closer to Earth.</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256" name="Google Shape;256;p12"/>
          <p:cNvGrpSpPr/>
          <p:nvPr/>
        </p:nvGrpSpPr>
        <p:grpSpPr>
          <a:xfrm>
            <a:off x="3161254" y="17768"/>
            <a:ext cx="11965491" cy="1424347"/>
            <a:chOff x="0" y="-76200"/>
            <a:chExt cx="3151405" cy="375137"/>
          </a:xfrm>
        </p:grpSpPr>
        <p:sp>
          <p:nvSpPr>
            <p:cNvPr id="257" name="Google Shape;257;p12"/>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258" name="Google Shape;258;p12"/>
            <p:cNvSpPr txBox="1"/>
            <p:nvPr/>
          </p:nvSpPr>
          <p:spPr>
            <a:xfrm>
              <a:off x="152400" y="-76200"/>
              <a:ext cx="2846605" cy="375137"/>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9" name="Google Shape;259;p12"/>
          <p:cNvGrpSpPr/>
          <p:nvPr/>
        </p:nvGrpSpPr>
        <p:grpSpPr>
          <a:xfrm>
            <a:off x="1458653" y="1335232"/>
            <a:ext cx="15618344" cy="8227920"/>
            <a:chOff x="0" y="-76200"/>
            <a:chExt cx="4113473" cy="2167024"/>
          </a:xfrm>
        </p:grpSpPr>
        <p:sp>
          <p:nvSpPr>
            <p:cNvPr id="260" name="Google Shape;260;p12"/>
            <p:cNvSpPr/>
            <p:nvPr/>
          </p:nvSpPr>
          <p:spPr>
            <a:xfrm>
              <a:off x="0" y="0"/>
              <a:ext cx="4113473" cy="2090824"/>
            </a:xfrm>
            <a:custGeom>
              <a:rect b="b" l="l" r="r" t="t"/>
              <a:pathLst>
                <a:path extrusionOk="0" h="2090824" w="4113473">
                  <a:moveTo>
                    <a:pt x="25280" y="0"/>
                  </a:moveTo>
                  <a:lnTo>
                    <a:pt x="4088193" y="0"/>
                  </a:lnTo>
                  <a:cubicBezTo>
                    <a:pt x="4102155" y="0"/>
                    <a:pt x="4113473" y="11318"/>
                    <a:pt x="4113473" y="25280"/>
                  </a:cubicBezTo>
                  <a:lnTo>
                    <a:pt x="4113473" y="2065544"/>
                  </a:lnTo>
                  <a:cubicBezTo>
                    <a:pt x="4113473" y="2072249"/>
                    <a:pt x="4110810" y="2078679"/>
                    <a:pt x="4106069" y="2083420"/>
                  </a:cubicBezTo>
                  <a:cubicBezTo>
                    <a:pt x="4101328" y="2088161"/>
                    <a:pt x="4094898" y="2090824"/>
                    <a:pt x="4088193" y="2090824"/>
                  </a:cubicBezTo>
                  <a:lnTo>
                    <a:pt x="25280" y="2090824"/>
                  </a:lnTo>
                  <a:cubicBezTo>
                    <a:pt x="11318" y="2090824"/>
                    <a:pt x="0" y="2079506"/>
                    <a:pt x="0" y="2065544"/>
                  </a:cubicBezTo>
                  <a:lnTo>
                    <a:pt x="0" y="25280"/>
                  </a:lnTo>
                  <a:cubicBezTo>
                    <a:pt x="0" y="11318"/>
                    <a:pt x="11318" y="0"/>
                    <a:pt x="25280"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
            <p:cNvSpPr txBox="1"/>
            <p:nvPr/>
          </p:nvSpPr>
          <p:spPr>
            <a:xfrm>
              <a:off x="0" y="-76200"/>
              <a:ext cx="4113473" cy="2167024"/>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2" name="Google Shape;262;p12"/>
          <p:cNvSpPr txBox="1"/>
          <p:nvPr/>
        </p:nvSpPr>
        <p:spPr>
          <a:xfrm>
            <a:off x="6109513" y="483683"/>
            <a:ext cx="6068973" cy="61802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1" i="0" lang="en-US" sz="3412" u="none" cap="none" strike="noStrike">
                <a:solidFill>
                  <a:srgbClr val="0A152F"/>
                </a:solidFill>
                <a:latin typeface="Poppins"/>
                <a:ea typeface="Poppins"/>
                <a:cs typeface="Poppins"/>
                <a:sym typeface="Poppins"/>
              </a:rPr>
              <a:t>HANDLING BINNED VALUES</a:t>
            </a:r>
            <a:endParaRPr/>
          </a:p>
        </p:txBody>
      </p:sp>
      <p:sp>
        <p:nvSpPr>
          <p:cNvPr id="263" name="Google Shape;263;p12"/>
          <p:cNvSpPr txBox="1"/>
          <p:nvPr/>
        </p:nvSpPr>
        <p:spPr>
          <a:xfrm>
            <a:off x="1725872" y="1877453"/>
            <a:ext cx="15103500" cy="765090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413" u="none" cap="none" strike="noStrike">
                <a:solidFill>
                  <a:srgbClr val="0A152F"/>
                </a:solidFill>
                <a:latin typeface="Poppins"/>
                <a:ea typeface="Poppins"/>
                <a:cs typeface="Poppins"/>
                <a:sym typeface="Poppins"/>
              </a:rPr>
              <a:t>Modifying binned (or categorical) features into </a:t>
            </a:r>
            <a:r>
              <a:rPr b="1" i="0" lang="en-US" sz="2413" u="none" cap="none" strike="noStrike">
                <a:solidFill>
                  <a:srgbClr val="0A152F"/>
                </a:solidFill>
                <a:latin typeface="Poppins"/>
                <a:ea typeface="Poppins"/>
                <a:cs typeface="Poppins"/>
                <a:sym typeface="Poppins"/>
              </a:rPr>
              <a:t>numeric values</a:t>
            </a:r>
            <a:r>
              <a:rPr b="0" i="0" lang="en-US" sz="2413" u="none" cap="none" strike="noStrike">
                <a:solidFill>
                  <a:srgbClr val="0A152F"/>
                </a:solidFill>
                <a:latin typeface="Poppins"/>
                <a:ea typeface="Poppins"/>
                <a:cs typeface="Poppins"/>
                <a:sym typeface="Poppins"/>
              </a:rPr>
              <a:t> is often necessary because many</a:t>
            </a:r>
            <a:r>
              <a:rPr b="1" i="0" lang="en-US" sz="2413" u="none" cap="none" strike="noStrike">
                <a:solidFill>
                  <a:srgbClr val="0A152F"/>
                </a:solidFill>
                <a:latin typeface="Poppins"/>
                <a:ea typeface="Poppins"/>
                <a:cs typeface="Poppins"/>
                <a:sym typeface="Poppins"/>
              </a:rPr>
              <a:t> machine learning algorithms</a:t>
            </a:r>
            <a:r>
              <a:rPr b="0" i="0" lang="en-US" sz="2413" u="none" cap="none" strike="noStrike">
                <a:solidFill>
                  <a:srgbClr val="0A152F"/>
                </a:solidFill>
                <a:latin typeface="Poppins"/>
                <a:ea typeface="Poppins"/>
                <a:cs typeface="Poppins"/>
                <a:sym typeface="Poppins"/>
              </a:rPr>
              <a:t> require numerical inputs to work effectively. Most machine learning models, especially linear models (like Linear Regression, Logistic Regression) and tree-based models (like Decision Trees, Random Forests), expect numerical input.</a:t>
            </a:r>
            <a:endParaRPr sz="1300"/>
          </a:p>
          <a:p>
            <a:pPr indent="0" lvl="0" marL="0" marR="0" rtl="0" algn="ctr">
              <a:lnSpc>
                <a:spcPct val="139992"/>
              </a:lnSpc>
              <a:spcBef>
                <a:spcPts val="0"/>
              </a:spcBef>
              <a:spcAft>
                <a:spcPts val="0"/>
              </a:spcAft>
              <a:buNone/>
            </a:pPr>
            <a:r>
              <a:t/>
            </a:r>
            <a:endParaRPr b="0" i="0" sz="2413" u="none" cap="none" strike="noStrike">
              <a:solidFill>
                <a:srgbClr val="0A152F"/>
              </a:solidFill>
              <a:latin typeface="Poppins"/>
              <a:ea typeface="Poppins"/>
              <a:cs typeface="Poppins"/>
              <a:sym typeface="Poppins"/>
            </a:endParaRPr>
          </a:p>
          <a:p>
            <a:pPr indent="0" lvl="0" marL="0" marR="0" rtl="0" algn="l">
              <a:lnSpc>
                <a:spcPct val="139992"/>
              </a:lnSpc>
              <a:spcBef>
                <a:spcPts val="0"/>
              </a:spcBef>
              <a:spcAft>
                <a:spcPts val="0"/>
              </a:spcAft>
              <a:buNone/>
            </a:pPr>
            <a:r>
              <a:rPr b="0" i="0" lang="en-US" sz="2413" u="none" cap="none" strike="noStrike">
                <a:solidFill>
                  <a:srgbClr val="0A152F"/>
                </a:solidFill>
                <a:latin typeface="Poppins"/>
                <a:ea typeface="Poppins"/>
                <a:cs typeface="Poppins"/>
                <a:sym typeface="Poppins"/>
              </a:rPr>
              <a:t>Categorical data can be broadly classified into two types:</a:t>
            </a:r>
            <a:r>
              <a:rPr b="1" i="0" lang="en-US" sz="2413" u="none" cap="none" strike="noStrike">
                <a:solidFill>
                  <a:srgbClr val="0A152F"/>
                </a:solidFill>
                <a:latin typeface="Poppins"/>
                <a:ea typeface="Poppins"/>
                <a:cs typeface="Poppins"/>
                <a:sym typeface="Poppins"/>
              </a:rPr>
              <a:t> ordinal and nominal</a:t>
            </a:r>
            <a:r>
              <a:rPr b="0" i="0" lang="en-US" sz="2413" u="none" cap="none" strike="noStrike">
                <a:solidFill>
                  <a:srgbClr val="0A152F"/>
                </a:solidFill>
                <a:latin typeface="Poppins"/>
                <a:ea typeface="Poppins"/>
                <a:cs typeface="Poppins"/>
                <a:sym typeface="Poppins"/>
              </a:rPr>
              <a:t>.</a:t>
            </a:r>
            <a:endParaRPr sz="1300"/>
          </a:p>
          <a:p>
            <a:pPr indent="-264928" lvl="1" marL="542557" marR="0" rtl="0" algn="l">
              <a:lnSpc>
                <a:spcPct val="139992"/>
              </a:lnSpc>
              <a:spcBef>
                <a:spcPts val="0"/>
              </a:spcBef>
              <a:spcAft>
                <a:spcPts val="0"/>
              </a:spcAft>
              <a:buClr>
                <a:srgbClr val="000000"/>
              </a:buClr>
              <a:buSzPts val="2413"/>
              <a:buFont typeface="Arial"/>
              <a:buChar char="•"/>
            </a:pPr>
            <a:r>
              <a:rPr b="0" i="0" lang="en-US" sz="2413" u="none" cap="none" strike="noStrike">
                <a:solidFill>
                  <a:srgbClr val="000000"/>
                </a:solidFill>
                <a:latin typeface="Poppins"/>
                <a:ea typeface="Poppins"/>
                <a:cs typeface="Poppins"/>
                <a:sym typeface="Poppins"/>
              </a:rPr>
              <a:t>Nominal: Categorical data with no specific order </a:t>
            </a:r>
            <a:endParaRPr sz="1300"/>
          </a:p>
          <a:p>
            <a:pPr indent="-264928" lvl="1" marL="542557" marR="0" rtl="0" algn="l">
              <a:lnSpc>
                <a:spcPct val="139992"/>
              </a:lnSpc>
              <a:spcBef>
                <a:spcPts val="0"/>
              </a:spcBef>
              <a:spcAft>
                <a:spcPts val="0"/>
              </a:spcAft>
              <a:buClr>
                <a:srgbClr val="0A152F"/>
              </a:buClr>
              <a:buSzPts val="2413"/>
              <a:buFont typeface="Arial"/>
              <a:buChar char="•"/>
            </a:pPr>
            <a:r>
              <a:rPr b="0" i="0" lang="en-US" sz="2413" u="none" cap="none" strike="noStrike">
                <a:solidFill>
                  <a:srgbClr val="0A152F"/>
                </a:solidFill>
                <a:latin typeface="Poppins"/>
                <a:ea typeface="Poppins"/>
                <a:cs typeface="Poppins"/>
                <a:sym typeface="Poppins"/>
              </a:rPr>
              <a:t>Ordinal: Categorical data with a meaningful order but unequal intervals</a:t>
            </a:r>
            <a:endParaRPr sz="1300"/>
          </a:p>
          <a:p>
            <a:pPr indent="0" lvl="0" marL="0" marR="0" rtl="0" algn="l">
              <a:lnSpc>
                <a:spcPct val="139992"/>
              </a:lnSpc>
              <a:spcBef>
                <a:spcPts val="0"/>
              </a:spcBef>
              <a:spcAft>
                <a:spcPts val="0"/>
              </a:spcAft>
              <a:buNone/>
            </a:pPr>
            <a:r>
              <a:t/>
            </a:r>
            <a:endParaRPr b="0" i="0" sz="2413" u="none" cap="none" strike="noStrike">
              <a:solidFill>
                <a:srgbClr val="0A152F"/>
              </a:solidFill>
              <a:latin typeface="Poppins"/>
              <a:ea typeface="Poppins"/>
              <a:cs typeface="Poppins"/>
              <a:sym typeface="Poppins"/>
            </a:endParaRPr>
          </a:p>
          <a:p>
            <a:pPr indent="0" lvl="0" marL="0" marR="0" rtl="0" algn="l">
              <a:lnSpc>
                <a:spcPct val="139992"/>
              </a:lnSpc>
              <a:spcBef>
                <a:spcPts val="0"/>
              </a:spcBef>
              <a:spcAft>
                <a:spcPts val="0"/>
              </a:spcAft>
              <a:buNone/>
            </a:pPr>
            <a:r>
              <a:rPr b="0" i="0" lang="en-US" sz="2413" u="none" cap="none" strike="noStrike">
                <a:solidFill>
                  <a:srgbClr val="0A152F"/>
                </a:solidFill>
                <a:latin typeface="Poppins"/>
                <a:ea typeface="Poppins"/>
                <a:cs typeface="Poppins"/>
                <a:sym typeface="Poppins"/>
              </a:rPr>
              <a:t>In our Dataset we have three Categorical Features:</a:t>
            </a:r>
            <a:r>
              <a:rPr b="1" i="0" lang="en-US" sz="2413" u="none" cap="none" strike="noStrike">
                <a:solidFill>
                  <a:srgbClr val="0A152F"/>
                </a:solidFill>
                <a:latin typeface="Poppins"/>
                <a:ea typeface="Poppins"/>
                <a:cs typeface="Poppins"/>
                <a:sym typeface="Poppins"/>
              </a:rPr>
              <a:t>Relative Velocity km per sec,Orbital Period,Orbit Uncertainity</a:t>
            </a:r>
            <a:r>
              <a:rPr b="0" i="0" lang="en-US" sz="2413" u="none" cap="none" strike="noStrike">
                <a:solidFill>
                  <a:srgbClr val="0A152F"/>
                </a:solidFill>
                <a:latin typeface="Poppins"/>
                <a:ea typeface="Poppins"/>
                <a:cs typeface="Poppins"/>
                <a:sym typeface="Poppins"/>
              </a:rPr>
              <a:t>.Also our dataset has the target</a:t>
            </a:r>
            <a:r>
              <a:rPr b="1" i="0" lang="en-US" sz="2413" u="none" cap="none" strike="noStrike">
                <a:solidFill>
                  <a:srgbClr val="0A152F"/>
                </a:solidFill>
                <a:latin typeface="Poppins"/>
                <a:ea typeface="Poppins"/>
                <a:cs typeface="Poppins"/>
                <a:sym typeface="Poppins"/>
              </a:rPr>
              <a:t> ‘Hazardous’</a:t>
            </a:r>
            <a:r>
              <a:rPr b="0" i="0" lang="en-US" sz="2413" u="none" cap="none" strike="noStrike">
                <a:solidFill>
                  <a:srgbClr val="0A152F"/>
                </a:solidFill>
                <a:latin typeface="Poppins"/>
                <a:ea typeface="Poppins"/>
                <a:cs typeface="Poppins"/>
                <a:sym typeface="Poppins"/>
              </a:rPr>
              <a:t> as categorical(True and False).</a:t>
            </a:r>
            <a:endParaRPr sz="1300"/>
          </a:p>
          <a:p>
            <a:pPr indent="0" lvl="0" marL="0" marR="0" rtl="0" algn="l">
              <a:lnSpc>
                <a:spcPct val="139992"/>
              </a:lnSpc>
              <a:spcBef>
                <a:spcPts val="0"/>
              </a:spcBef>
              <a:spcAft>
                <a:spcPts val="0"/>
              </a:spcAft>
              <a:buNone/>
            </a:pPr>
            <a:r>
              <a:rPr b="1" i="0" lang="en-US" sz="2413" u="none" cap="none" strike="noStrike">
                <a:solidFill>
                  <a:srgbClr val="0A152F"/>
                </a:solidFill>
                <a:latin typeface="Poppins"/>
                <a:ea typeface="Poppins"/>
                <a:cs typeface="Poppins"/>
                <a:sym typeface="Poppins"/>
              </a:rPr>
              <a:t>Relative Velocity km per sec,Orbital Period,Orbit Uncertainity features </a:t>
            </a:r>
            <a:r>
              <a:rPr b="0" i="0" lang="en-US" sz="2413" u="none" cap="none" strike="noStrike">
                <a:solidFill>
                  <a:srgbClr val="0A152F"/>
                </a:solidFill>
                <a:latin typeface="Poppins"/>
                <a:ea typeface="Poppins"/>
                <a:cs typeface="Poppins"/>
                <a:sym typeface="Poppins"/>
              </a:rPr>
              <a:t>data that follows an </a:t>
            </a:r>
            <a:r>
              <a:rPr b="1" i="0" lang="en-US" sz="2413" u="none" cap="none" strike="noStrike">
                <a:solidFill>
                  <a:srgbClr val="0A152F"/>
                </a:solidFill>
                <a:latin typeface="Poppins"/>
                <a:ea typeface="Poppins"/>
                <a:cs typeface="Poppins"/>
                <a:sym typeface="Poppins"/>
              </a:rPr>
              <a:t>order</a:t>
            </a:r>
            <a:r>
              <a:rPr b="0" i="0" lang="en-US" sz="2413" u="none" cap="none" strike="noStrike">
                <a:solidFill>
                  <a:srgbClr val="0A152F"/>
                </a:solidFill>
                <a:latin typeface="Poppins"/>
                <a:ea typeface="Poppins"/>
                <a:cs typeface="Poppins"/>
                <a:sym typeface="Poppins"/>
              </a:rPr>
              <a:t> or we can say ranking (like very slow,slow,fast and very fast, low,medium and high). So for such a feature we used sklearn </a:t>
            </a:r>
            <a:r>
              <a:rPr b="1" i="0" lang="en-US" sz="2413" u="none" cap="none" strike="noStrike">
                <a:solidFill>
                  <a:srgbClr val="0A152F"/>
                </a:solidFill>
                <a:latin typeface="Poppins"/>
                <a:ea typeface="Poppins"/>
                <a:cs typeface="Poppins"/>
                <a:sym typeface="Poppins"/>
              </a:rPr>
              <a:t>OrdinalEncoder()</a:t>
            </a:r>
            <a:r>
              <a:rPr b="0" i="0" lang="en-US" sz="2413" u="none" cap="none" strike="noStrike">
                <a:solidFill>
                  <a:srgbClr val="0A152F"/>
                </a:solidFill>
                <a:latin typeface="Poppins"/>
                <a:ea typeface="Poppins"/>
                <a:cs typeface="Poppins"/>
                <a:sym typeface="Poppins"/>
              </a:rPr>
              <a:t>. </a:t>
            </a:r>
            <a:endParaRPr b="0" i="0" sz="2513" u="none" cap="none" strike="noStrike">
              <a:solidFill>
                <a:srgbClr val="0A152F"/>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269" name="Google Shape;269;p13"/>
          <p:cNvGrpSpPr/>
          <p:nvPr/>
        </p:nvGrpSpPr>
        <p:grpSpPr>
          <a:xfrm>
            <a:off x="3161254" y="17768"/>
            <a:ext cx="11965491" cy="1424347"/>
            <a:chOff x="0" y="-76200"/>
            <a:chExt cx="3151405" cy="375137"/>
          </a:xfrm>
        </p:grpSpPr>
        <p:sp>
          <p:nvSpPr>
            <p:cNvPr id="270" name="Google Shape;270;p13"/>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271" name="Google Shape;271;p13"/>
            <p:cNvSpPr txBox="1"/>
            <p:nvPr/>
          </p:nvSpPr>
          <p:spPr>
            <a:xfrm>
              <a:off x="152400" y="-76200"/>
              <a:ext cx="2846605" cy="375137"/>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2" name="Google Shape;272;p13"/>
          <p:cNvGrpSpPr/>
          <p:nvPr/>
        </p:nvGrpSpPr>
        <p:grpSpPr>
          <a:xfrm>
            <a:off x="926950" y="1809399"/>
            <a:ext cx="3184144" cy="1832384"/>
            <a:chOff x="0" y="-76200"/>
            <a:chExt cx="812800" cy="482600"/>
          </a:xfrm>
        </p:grpSpPr>
        <p:sp>
          <p:nvSpPr>
            <p:cNvPr id="273" name="Google Shape;273;p13"/>
            <p:cNvSpPr/>
            <p:nvPr/>
          </p:nvSpPr>
          <p:spPr>
            <a:xfrm>
              <a:off x="0" y="0"/>
              <a:ext cx="812800" cy="406400"/>
            </a:xfrm>
            <a:custGeom>
              <a:rect b="b" l="l" r="r" t="t"/>
              <a:pathLst>
                <a:path extrusionOk="0"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B3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txBox="1"/>
            <p:nvPr/>
          </p:nvSpPr>
          <p:spPr>
            <a:xfrm>
              <a:off x="0" y="-76200"/>
              <a:ext cx="812800" cy="482600"/>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75" name="Google Shape;275;p13"/>
          <p:cNvCxnSpPr/>
          <p:nvPr/>
        </p:nvCxnSpPr>
        <p:spPr>
          <a:xfrm flipH="1" rot="10800000">
            <a:off x="4275297" y="2716994"/>
            <a:ext cx="1099325" cy="19048"/>
          </a:xfrm>
          <a:prstGeom prst="straightConnector1">
            <a:avLst/>
          </a:prstGeom>
          <a:noFill/>
          <a:ln cap="flat" cmpd="sng" w="66675">
            <a:solidFill>
              <a:srgbClr val="B3DFEA"/>
            </a:solidFill>
            <a:prstDash val="solid"/>
            <a:round/>
            <a:headEnd len="sm" w="sm" type="none"/>
            <a:tailEnd len="med" w="med" type="stealth"/>
          </a:ln>
        </p:spPr>
      </p:cxnSp>
      <p:grpSp>
        <p:nvGrpSpPr>
          <p:cNvPr id="276" name="Google Shape;276;p13"/>
          <p:cNvGrpSpPr/>
          <p:nvPr/>
        </p:nvGrpSpPr>
        <p:grpSpPr>
          <a:xfrm>
            <a:off x="14227800" y="5575451"/>
            <a:ext cx="3716772" cy="2856590"/>
            <a:chOff x="0" y="-76200"/>
            <a:chExt cx="930123" cy="752348"/>
          </a:xfrm>
        </p:grpSpPr>
        <p:sp>
          <p:nvSpPr>
            <p:cNvPr id="277" name="Google Shape;277;p13"/>
            <p:cNvSpPr/>
            <p:nvPr/>
          </p:nvSpPr>
          <p:spPr>
            <a:xfrm>
              <a:off x="0" y="0"/>
              <a:ext cx="930123" cy="676148"/>
            </a:xfrm>
            <a:custGeom>
              <a:rect b="b" l="l" r="r" t="t"/>
              <a:pathLst>
                <a:path extrusionOk="0" h="676148" w="930123">
                  <a:moveTo>
                    <a:pt x="726923" y="0"/>
                  </a:moveTo>
                  <a:cubicBezTo>
                    <a:pt x="839147" y="0"/>
                    <a:pt x="930123" y="151361"/>
                    <a:pt x="930123" y="338074"/>
                  </a:cubicBezTo>
                  <a:cubicBezTo>
                    <a:pt x="930123" y="524787"/>
                    <a:pt x="839147" y="676148"/>
                    <a:pt x="726923" y="676148"/>
                  </a:cubicBezTo>
                  <a:lnTo>
                    <a:pt x="203200" y="676148"/>
                  </a:lnTo>
                  <a:cubicBezTo>
                    <a:pt x="90976" y="676148"/>
                    <a:pt x="0" y="524787"/>
                    <a:pt x="0" y="338074"/>
                  </a:cubicBezTo>
                  <a:cubicBezTo>
                    <a:pt x="0" y="151361"/>
                    <a:pt x="90976" y="0"/>
                    <a:pt x="203200" y="0"/>
                  </a:cubicBezTo>
                  <a:close/>
                </a:path>
              </a:pathLst>
            </a:custGeom>
            <a:solidFill>
              <a:srgbClr val="B3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txBox="1"/>
            <p:nvPr/>
          </p:nvSpPr>
          <p:spPr>
            <a:xfrm>
              <a:off x="0" y="-76200"/>
              <a:ext cx="930123" cy="752348"/>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9" name="Google Shape;279;p13"/>
          <p:cNvGrpSpPr/>
          <p:nvPr/>
        </p:nvGrpSpPr>
        <p:grpSpPr>
          <a:xfrm>
            <a:off x="5954214" y="1621702"/>
            <a:ext cx="3618899" cy="1834596"/>
            <a:chOff x="0" y="-76200"/>
            <a:chExt cx="953126" cy="483186"/>
          </a:xfrm>
        </p:grpSpPr>
        <p:sp>
          <p:nvSpPr>
            <p:cNvPr id="280" name="Google Shape;280;p13"/>
            <p:cNvSpPr/>
            <p:nvPr/>
          </p:nvSpPr>
          <p:spPr>
            <a:xfrm>
              <a:off x="0" y="0"/>
              <a:ext cx="953126" cy="406986"/>
            </a:xfrm>
            <a:custGeom>
              <a:rect b="b" l="l" r="r" t="t"/>
              <a:pathLst>
                <a:path extrusionOk="0" h="406986" w="953126">
                  <a:moveTo>
                    <a:pt x="749926" y="0"/>
                  </a:moveTo>
                  <a:cubicBezTo>
                    <a:pt x="862150" y="0"/>
                    <a:pt x="953126" y="91107"/>
                    <a:pt x="953126" y="203493"/>
                  </a:cubicBezTo>
                  <a:cubicBezTo>
                    <a:pt x="953126" y="315879"/>
                    <a:pt x="862150" y="406986"/>
                    <a:pt x="749926" y="406986"/>
                  </a:cubicBezTo>
                  <a:lnTo>
                    <a:pt x="203200" y="406986"/>
                  </a:lnTo>
                  <a:cubicBezTo>
                    <a:pt x="90976" y="406986"/>
                    <a:pt x="0" y="315879"/>
                    <a:pt x="0" y="203493"/>
                  </a:cubicBezTo>
                  <a:cubicBezTo>
                    <a:pt x="0" y="91107"/>
                    <a:pt x="90976" y="0"/>
                    <a:pt x="203200" y="0"/>
                  </a:cubicBezTo>
                  <a:close/>
                </a:path>
              </a:pathLst>
            </a:custGeom>
            <a:solidFill>
              <a:srgbClr val="B3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txBox="1"/>
            <p:nvPr/>
          </p:nvSpPr>
          <p:spPr>
            <a:xfrm>
              <a:off x="0" y="-76200"/>
              <a:ext cx="953126" cy="483186"/>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2" name="Google Shape;282;p13"/>
          <p:cNvGrpSpPr/>
          <p:nvPr/>
        </p:nvGrpSpPr>
        <p:grpSpPr>
          <a:xfrm>
            <a:off x="11360819" y="1604374"/>
            <a:ext cx="4075068" cy="2466471"/>
            <a:chOff x="0" y="-76200"/>
            <a:chExt cx="1073269" cy="649605"/>
          </a:xfrm>
        </p:grpSpPr>
        <p:sp>
          <p:nvSpPr>
            <p:cNvPr id="283" name="Google Shape;283;p13"/>
            <p:cNvSpPr/>
            <p:nvPr/>
          </p:nvSpPr>
          <p:spPr>
            <a:xfrm>
              <a:off x="0" y="0"/>
              <a:ext cx="1073269" cy="573405"/>
            </a:xfrm>
            <a:custGeom>
              <a:rect b="b" l="l" r="r" t="t"/>
              <a:pathLst>
                <a:path extrusionOk="0" h="573405" w="1073269">
                  <a:moveTo>
                    <a:pt x="870069" y="0"/>
                  </a:moveTo>
                  <a:cubicBezTo>
                    <a:pt x="982293" y="0"/>
                    <a:pt x="1073269" y="128361"/>
                    <a:pt x="1073269" y="286703"/>
                  </a:cubicBezTo>
                  <a:cubicBezTo>
                    <a:pt x="1073269" y="445044"/>
                    <a:pt x="982293" y="573405"/>
                    <a:pt x="870069" y="573405"/>
                  </a:cubicBezTo>
                  <a:lnTo>
                    <a:pt x="203200" y="573405"/>
                  </a:lnTo>
                  <a:cubicBezTo>
                    <a:pt x="90976" y="573405"/>
                    <a:pt x="0" y="445044"/>
                    <a:pt x="0" y="286703"/>
                  </a:cubicBezTo>
                  <a:cubicBezTo>
                    <a:pt x="0" y="128361"/>
                    <a:pt x="90976" y="0"/>
                    <a:pt x="203200" y="0"/>
                  </a:cubicBezTo>
                  <a:close/>
                </a:path>
              </a:pathLst>
            </a:custGeom>
            <a:solidFill>
              <a:srgbClr val="B3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txBox="1"/>
            <p:nvPr/>
          </p:nvSpPr>
          <p:spPr>
            <a:xfrm>
              <a:off x="0" y="-76200"/>
              <a:ext cx="1073269" cy="64960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5" name="Google Shape;285;p13"/>
          <p:cNvGrpSpPr/>
          <p:nvPr/>
        </p:nvGrpSpPr>
        <p:grpSpPr>
          <a:xfrm>
            <a:off x="9573953" y="7352973"/>
            <a:ext cx="3573732" cy="2195714"/>
            <a:chOff x="0" y="-76200"/>
            <a:chExt cx="941230" cy="578295"/>
          </a:xfrm>
        </p:grpSpPr>
        <p:sp>
          <p:nvSpPr>
            <p:cNvPr id="286" name="Google Shape;286;p13"/>
            <p:cNvSpPr/>
            <p:nvPr/>
          </p:nvSpPr>
          <p:spPr>
            <a:xfrm>
              <a:off x="0" y="0"/>
              <a:ext cx="941230" cy="502095"/>
            </a:xfrm>
            <a:custGeom>
              <a:rect b="b" l="l" r="r" t="t"/>
              <a:pathLst>
                <a:path extrusionOk="0" h="502095" w="941230">
                  <a:moveTo>
                    <a:pt x="738030" y="0"/>
                  </a:moveTo>
                  <a:cubicBezTo>
                    <a:pt x="850254" y="0"/>
                    <a:pt x="941230" y="112398"/>
                    <a:pt x="941230" y="251047"/>
                  </a:cubicBezTo>
                  <a:cubicBezTo>
                    <a:pt x="941230" y="389697"/>
                    <a:pt x="850254" y="502095"/>
                    <a:pt x="738030" y="502095"/>
                  </a:cubicBezTo>
                  <a:lnTo>
                    <a:pt x="203200" y="502095"/>
                  </a:lnTo>
                  <a:cubicBezTo>
                    <a:pt x="90976" y="502095"/>
                    <a:pt x="0" y="389697"/>
                    <a:pt x="0" y="251047"/>
                  </a:cubicBezTo>
                  <a:cubicBezTo>
                    <a:pt x="0" y="112398"/>
                    <a:pt x="90976" y="0"/>
                    <a:pt x="203200" y="0"/>
                  </a:cubicBezTo>
                  <a:close/>
                </a:path>
              </a:pathLst>
            </a:custGeom>
            <a:solidFill>
              <a:srgbClr val="B3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txBox="1"/>
            <p:nvPr/>
          </p:nvSpPr>
          <p:spPr>
            <a:xfrm>
              <a:off x="0" y="-76200"/>
              <a:ext cx="941230" cy="57829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88" name="Google Shape;288;p13"/>
          <p:cNvCxnSpPr/>
          <p:nvPr/>
        </p:nvCxnSpPr>
        <p:spPr>
          <a:xfrm>
            <a:off x="9917379" y="2586958"/>
            <a:ext cx="1099174" cy="26392"/>
          </a:xfrm>
          <a:prstGeom prst="straightConnector1">
            <a:avLst/>
          </a:prstGeom>
          <a:noFill/>
          <a:ln cap="flat" cmpd="sng" w="66675">
            <a:solidFill>
              <a:srgbClr val="B3DFEA"/>
            </a:solidFill>
            <a:prstDash val="solid"/>
            <a:round/>
            <a:headEnd len="sm" w="sm" type="none"/>
            <a:tailEnd len="med" w="med" type="stealth"/>
          </a:ln>
        </p:spPr>
      </p:cxnSp>
      <p:cxnSp>
        <p:nvCxnSpPr>
          <p:cNvPr id="289" name="Google Shape;289;p13"/>
          <p:cNvCxnSpPr/>
          <p:nvPr/>
        </p:nvCxnSpPr>
        <p:spPr>
          <a:xfrm>
            <a:off x="15259526" y="4223378"/>
            <a:ext cx="352723" cy="1334715"/>
          </a:xfrm>
          <a:prstGeom prst="straightConnector1">
            <a:avLst/>
          </a:prstGeom>
          <a:noFill/>
          <a:ln cap="flat" cmpd="sng" w="66675">
            <a:solidFill>
              <a:srgbClr val="CDFFD8"/>
            </a:solidFill>
            <a:prstDash val="solid"/>
            <a:round/>
            <a:headEnd len="sm" w="sm" type="none"/>
            <a:tailEnd len="med" w="med" type="stealth"/>
          </a:ln>
        </p:spPr>
      </p:cxnSp>
      <p:cxnSp>
        <p:nvCxnSpPr>
          <p:cNvPr id="290" name="Google Shape;290;p13"/>
          <p:cNvCxnSpPr/>
          <p:nvPr/>
        </p:nvCxnSpPr>
        <p:spPr>
          <a:xfrm flipH="1">
            <a:off x="13323486" y="8093673"/>
            <a:ext cx="1086543" cy="168239"/>
          </a:xfrm>
          <a:prstGeom prst="straightConnector1">
            <a:avLst/>
          </a:prstGeom>
          <a:noFill/>
          <a:ln cap="flat" cmpd="sng" w="66675">
            <a:solidFill>
              <a:srgbClr val="CDFFD8"/>
            </a:solidFill>
            <a:prstDash val="solid"/>
            <a:round/>
            <a:headEnd len="sm" w="sm" type="none"/>
            <a:tailEnd len="med" w="med" type="stealth"/>
          </a:ln>
        </p:spPr>
      </p:cxnSp>
      <p:grpSp>
        <p:nvGrpSpPr>
          <p:cNvPr id="291" name="Google Shape;291;p13"/>
          <p:cNvGrpSpPr/>
          <p:nvPr/>
        </p:nvGrpSpPr>
        <p:grpSpPr>
          <a:xfrm>
            <a:off x="4635401" y="7352973"/>
            <a:ext cx="3573732" cy="2195714"/>
            <a:chOff x="0" y="-76200"/>
            <a:chExt cx="941230" cy="578295"/>
          </a:xfrm>
        </p:grpSpPr>
        <p:sp>
          <p:nvSpPr>
            <p:cNvPr id="292" name="Google Shape;292;p13"/>
            <p:cNvSpPr/>
            <p:nvPr/>
          </p:nvSpPr>
          <p:spPr>
            <a:xfrm>
              <a:off x="0" y="0"/>
              <a:ext cx="941230" cy="502095"/>
            </a:xfrm>
            <a:custGeom>
              <a:rect b="b" l="l" r="r" t="t"/>
              <a:pathLst>
                <a:path extrusionOk="0" h="502095" w="941230">
                  <a:moveTo>
                    <a:pt x="738030" y="0"/>
                  </a:moveTo>
                  <a:cubicBezTo>
                    <a:pt x="850254" y="0"/>
                    <a:pt x="941230" y="112398"/>
                    <a:pt x="941230" y="251047"/>
                  </a:cubicBezTo>
                  <a:cubicBezTo>
                    <a:pt x="941230" y="389697"/>
                    <a:pt x="850254" y="502095"/>
                    <a:pt x="738030" y="502095"/>
                  </a:cubicBezTo>
                  <a:lnTo>
                    <a:pt x="203200" y="502095"/>
                  </a:lnTo>
                  <a:cubicBezTo>
                    <a:pt x="90976" y="502095"/>
                    <a:pt x="0" y="389697"/>
                    <a:pt x="0" y="251047"/>
                  </a:cubicBezTo>
                  <a:cubicBezTo>
                    <a:pt x="0" y="112398"/>
                    <a:pt x="90976" y="0"/>
                    <a:pt x="203200" y="0"/>
                  </a:cubicBezTo>
                  <a:close/>
                </a:path>
              </a:pathLst>
            </a:custGeom>
            <a:solidFill>
              <a:srgbClr val="B3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txBox="1"/>
            <p:nvPr/>
          </p:nvSpPr>
          <p:spPr>
            <a:xfrm>
              <a:off x="0" y="-76200"/>
              <a:ext cx="941230" cy="57829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94" name="Google Shape;294;p13"/>
          <p:cNvCxnSpPr/>
          <p:nvPr/>
        </p:nvCxnSpPr>
        <p:spPr>
          <a:xfrm rot="10800000">
            <a:off x="8209133" y="8280962"/>
            <a:ext cx="1161303" cy="0"/>
          </a:xfrm>
          <a:prstGeom prst="straightConnector1">
            <a:avLst/>
          </a:prstGeom>
          <a:noFill/>
          <a:ln cap="flat" cmpd="sng" w="66675">
            <a:solidFill>
              <a:srgbClr val="CDFFD8"/>
            </a:solidFill>
            <a:prstDash val="solid"/>
            <a:round/>
            <a:headEnd len="sm" w="sm" type="none"/>
            <a:tailEnd len="med" w="med" type="stealth"/>
          </a:ln>
        </p:spPr>
      </p:cxnSp>
      <p:sp>
        <p:nvSpPr>
          <p:cNvPr id="295" name="Google Shape;295;p13"/>
          <p:cNvSpPr txBox="1"/>
          <p:nvPr/>
        </p:nvSpPr>
        <p:spPr>
          <a:xfrm>
            <a:off x="3433760" y="513205"/>
            <a:ext cx="11965491" cy="61802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1" i="0" lang="en-US" sz="3412" u="none" cap="none" strike="noStrike">
                <a:solidFill>
                  <a:srgbClr val="000000"/>
                </a:solidFill>
                <a:latin typeface="Poppins"/>
                <a:ea typeface="Poppins"/>
                <a:cs typeface="Poppins"/>
                <a:sym typeface="Poppins"/>
              </a:rPr>
              <a:t>Hazardous CLassifier</a:t>
            </a:r>
            <a:endParaRPr/>
          </a:p>
        </p:txBody>
      </p:sp>
      <p:sp>
        <p:nvSpPr>
          <p:cNvPr id="296" name="Google Shape;296;p13"/>
          <p:cNvSpPr txBox="1"/>
          <p:nvPr/>
        </p:nvSpPr>
        <p:spPr>
          <a:xfrm>
            <a:off x="926946" y="2229268"/>
            <a:ext cx="3184148" cy="1227031"/>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1" i="0" lang="en-US" sz="2313" u="none" cap="none" strike="noStrike">
                <a:solidFill>
                  <a:srgbClr val="000000"/>
                </a:solidFill>
                <a:latin typeface="Poppins"/>
                <a:ea typeface="Poppins"/>
                <a:cs typeface="Poppins"/>
                <a:sym typeface="Poppins"/>
              </a:rPr>
              <a:t>Feature Scaling using MinMaxScalar</a:t>
            </a:r>
            <a:endParaRPr/>
          </a:p>
        </p:txBody>
      </p:sp>
      <p:sp>
        <p:nvSpPr>
          <p:cNvPr id="297" name="Google Shape;297;p13"/>
          <p:cNvSpPr txBox="1"/>
          <p:nvPr/>
        </p:nvSpPr>
        <p:spPr>
          <a:xfrm>
            <a:off x="6232358" y="2041571"/>
            <a:ext cx="3184148" cy="1227031"/>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1" i="0" lang="en-US" sz="2313" u="none" cap="none" strike="noStrike">
                <a:solidFill>
                  <a:srgbClr val="000000"/>
                </a:solidFill>
                <a:latin typeface="Poppins"/>
                <a:ea typeface="Poppins"/>
                <a:cs typeface="Poppins"/>
                <a:sym typeface="Poppins"/>
              </a:rPr>
              <a:t>Increased Minority Class Data using SMOTE</a:t>
            </a:r>
            <a:endParaRPr/>
          </a:p>
        </p:txBody>
      </p:sp>
      <p:sp>
        <p:nvSpPr>
          <p:cNvPr id="298" name="Google Shape;298;p13"/>
          <p:cNvSpPr txBox="1"/>
          <p:nvPr/>
        </p:nvSpPr>
        <p:spPr>
          <a:xfrm>
            <a:off x="11674277" y="1954739"/>
            <a:ext cx="3184148" cy="2046181"/>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1" i="0" lang="en-US" sz="2313" u="none" cap="none" strike="noStrike">
                <a:solidFill>
                  <a:srgbClr val="000000"/>
                </a:solidFill>
                <a:latin typeface="Poppins"/>
                <a:ea typeface="Poppins"/>
                <a:cs typeface="Poppins"/>
                <a:sym typeface="Poppins"/>
              </a:rPr>
              <a:t>Used K-Fold Cross Validation to get the best K for Hyperparameter tuning</a:t>
            </a:r>
            <a:endParaRPr/>
          </a:p>
        </p:txBody>
      </p:sp>
      <p:sp>
        <p:nvSpPr>
          <p:cNvPr id="299" name="Google Shape;299;p13"/>
          <p:cNvSpPr txBox="1"/>
          <p:nvPr/>
        </p:nvSpPr>
        <p:spPr>
          <a:xfrm>
            <a:off x="14586671" y="6131612"/>
            <a:ext cx="3184148" cy="2046181"/>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1" i="0" lang="en-US" sz="2313" u="none" cap="none" strike="noStrike">
                <a:solidFill>
                  <a:srgbClr val="000000"/>
                </a:solidFill>
                <a:latin typeface="Poppins"/>
                <a:ea typeface="Poppins"/>
                <a:cs typeface="Poppins"/>
                <a:sym typeface="Poppins"/>
              </a:rPr>
              <a:t>Extracted Important Features for Hyperparameter tuining</a:t>
            </a:r>
            <a:endParaRPr/>
          </a:p>
        </p:txBody>
      </p:sp>
      <p:sp>
        <p:nvSpPr>
          <p:cNvPr id="300" name="Google Shape;300;p13"/>
          <p:cNvSpPr txBox="1"/>
          <p:nvPr/>
        </p:nvSpPr>
        <p:spPr>
          <a:xfrm>
            <a:off x="9768745" y="7748613"/>
            <a:ext cx="3184148" cy="1636606"/>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1" i="0" lang="en-US" sz="2313" u="none" cap="none" strike="noStrike">
                <a:solidFill>
                  <a:srgbClr val="000000"/>
                </a:solidFill>
                <a:latin typeface="Poppins"/>
                <a:ea typeface="Poppins"/>
                <a:cs typeface="Poppins"/>
                <a:sym typeface="Poppins"/>
              </a:rPr>
              <a:t>Did Hyperparameter Tuining using RandomSearchCV </a:t>
            </a:r>
            <a:endParaRPr/>
          </a:p>
        </p:txBody>
      </p:sp>
      <p:sp>
        <p:nvSpPr>
          <p:cNvPr id="301" name="Google Shape;301;p13"/>
          <p:cNvSpPr txBox="1"/>
          <p:nvPr/>
        </p:nvSpPr>
        <p:spPr>
          <a:xfrm>
            <a:off x="4824959" y="7748613"/>
            <a:ext cx="3184148" cy="1636606"/>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1" i="0" lang="en-US" sz="2313" u="none" cap="none" strike="noStrike">
                <a:solidFill>
                  <a:srgbClr val="000000"/>
                </a:solidFill>
                <a:latin typeface="Poppins"/>
                <a:ea typeface="Poppins"/>
                <a:cs typeface="Poppins"/>
                <a:sym typeface="Poppins"/>
              </a:rPr>
              <a:t>Splitted the dataset  into Training and test dataset</a:t>
            </a:r>
            <a:endParaRPr/>
          </a:p>
        </p:txBody>
      </p:sp>
      <p:grpSp>
        <p:nvGrpSpPr>
          <p:cNvPr id="302" name="Google Shape;302;p13"/>
          <p:cNvGrpSpPr/>
          <p:nvPr/>
        </p:nvGrpSpPr>
        <p:grpSpPr>
          <a:xfrm>
            <a:off x="62775" y="4601402"/>
            <a:ext cx="3950295" cy="3147193"/>
            <a:chOff x="0" y="-76200"/>
            <a:chExt cx="1040400" cy="774503"/>
          </a:xfrm>
        </p:grpSpPr>
        <p:sp>
          <p:nvSpPr>
            <p:cNvPr id="303" name="Google Shape;303;p13"/>
            <p:cNvSpPr/>
            <p:nvPr/>
          </p:nvSpPr>
          <p:spPr>
            <a:xfrm>
              <a:off x="0" y="0"/>
              <a:ext cx="1040400" cy="698303"/>
            </a:xfrm>
            <a:custGeom>
              <a:rect b="b" l="l" r="r" t="t"/>
              <a:pathLst>
                <a:path extrusionOk="0" h="698303" w="1040400">
                  <a:moveTo>
                    <a:pt x="837200" y="0"/>
                  </a:moveTo>
                  <a:cubicBezTo>
                    <a:pt x="949424" y="0"/>
                    <a:pt x="1040400" y="156321"/>
                    <a:pt x="1040400" y="349152"/>
                  </a:cubicBezTo>
                  <a:cubicBezTo>
                    <a:pt x="1040400" y="541983"/>
                    <a:pt x="949424" y="698303"/>
                    <a:pt x="837200" y="698303"/>
                  </a:cubicBezTo>
                  <a:lnTo>
                    <a:pt x="203200" y="698303"/>
                  </a:lnTo>
                  <a:cubicBezTo>
                    <a:pt x="90976" y="698303"/>
                    <a:pt x="0" y="541983"/>
                    <a:pt x="0" y="349152"/>
                  </a:cubicBezTo>
                  <a:cubicBezTo>
                    <a:pt x="0" y="156321"/>
                    <a:pt x="90976" y="0"/>
                    <a:pt x="203200" y="0"/>
                  </a:cubicBezTo>
                  <a:close/>
                </a:path>
              </a:pathLst>
            </a:custGeom>
            <a:solidFill>
              <a:srgbClr val="B3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txBox="1"/>
            <p:nvPr/>
          </p:nvSpPr>
          <p:spPr>
            <a:xfrm>
              <a:off x="0" y="-76200"/>
              <a:ext cx="1040400" cy="77450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5" name="Google Shape;305;p13"/>
          <p:cNvSpPr txBox="1"/>
          <p:nvPr/>
        </p:nvSpPr>
        <p:spPr>
          <a:xfrm>
            <a:off x="445839" y="4959968"/>
            <a:ext cx="3184148" cy="2455756"/>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b="1" i="0" lang="en-US" sz="2313" u="none" cap="none" strike="noStrike">
                <a:solidFill>
                  <a:srgbClr val="000000"/>
                </a:solidFill>
                <a:latin typeface="Poppins"/>
                <a:ea typeface="Poppins"/>
                <a:cs typeface="Poppins"/>
                <a:sym typeface="Poppins"/>
              </a:rPr>
              <a:t>Trained the Model using SVM on Training Dataset and checked accuracy on test dataset</a:t>
            </a:r>
            <a:endParaRPr/>
          </a:p>
        </p:txBody>
      </p:sp>
      <p:cxnSp>
        <p:nvCxnSpPr>
          <p:cNvPr id="306" name="Google Shape;306;p13"/>
          <p:cNvCxnSpPr/>
          <p:nvPr/>
        </p:nvCxnSpPr>
        <p:spPr>
          <a:xfrm rot="10800000">
            <a:off x="2953535" y="7943435"/>
            <a:ext cx="1299034" cy="468715"/>
          </a:xfrm>
          <a:prstGeom prst="straightConnector1">
            <a:avLst/>
          </a:prstGeom>
          <a:noFill/>
          <a:ln cap="flat" cmpd="sng" w="66675">
            <a:solidFill>
              <a:srgbClr val="CDFFD8"/>
            </a:solidFill>
            <a:prstDash val="solid"/>
            <a:round/>
            <a:headEnd len="sm" w="sm"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312" name="Google Shape;312;p14"/>
          <p:cNvGrpSpPr/>
          <p:nvPr/>
        </p:nvGrpSpPr>
        <p:grpSpPr>
          <a:xfrm>
            <a:off x="0" y="-32147"/>
            <a:ext cx="6901186" cy="1310069"/>
            <a:chOff x="0" y="-76200"/>
            <a:chExt cx="1817596" cy="345039"/>
          </a:xfrm>
        </p:grpSpPr>
        <p:sp>
          <p:nvSpPr>
            <p:cNvPr id="313" name="Google Shape;313;p14"/>
            <p:cNvSpPr/>
            <p:nvPr/>
          </p:nvSpPr>
          <p:spPr>
            <a:xfrm>
              <a:off x="0" y="0"/>
              <a:ext cx="1817596" cy="268839"/>
            </a:xfrm>
            <a:custGeom>
              <a:rect b="b" l="l" r="r" t="t"/>
              <a:pathLst>
                <a:path extrusionOk="0" h="268839" w="1817596">
                  <a:moveTo>
                    <a:pt x="1614396" y="0"/>
                  </a:moveTo>
                  <a:lnTo>
                    <a:pt x="0" y="0"/>
                  </a:lnTo>
                  <a:lnTo>
                    <a:pt x="0" y="268839"/>
                  </a:lnTo>
                  <a:lnTo>
                    <a:pt x="1614396" y="268839"/>
                  </a:lnTo>
                  <a:lnTo>
                    <a:pt x="1817596" y="134419"/>
                  </a:lnTo>
                  <a:lnTo>
                    <a:pt x="1614396" y="0"/>
                  </a:lnTo>
                  <a:close/>
                </a:path>
              </a:pathLst>
            </a:custGeom>
            <a:gradFill>
              <a:gsLst>
                <a:gs pos="0">
                  <a:srgbClr val="CDFFD8"/>
                </a:gs>
                <a:gs pos="100000">
                  <a:srgbClr val="94B9FF"/>
                </a:gs>
              </a:gsLst>
              <a:lin ang="0" scaled="0"/>
            </a:gradFill>
            <a:ln>
              <a:noFill/>
            </a:ln>
          </p:spPr>
        </p:sp>
        <p:sp>
          <p:nvSpPr>
            <p:cNvPr id="314" name="Google Shape;314;p14"/>
            <p:cNvSpPr txBox="1"/>
            <p:nvPr/>
          </p:nvSpPr>
          <p:spPr>
            <a:xfrm>
              <a:off x="0" y="-76200"/>
              <a:ext cx="1703296" cy="345039"/>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5" name="Google Shape;315;p14"/>
          <p:cNvGrpSpPr/>
          <p:nvPr/>
        </p:nvGrpSpPr>
        <p:grpSpPr>
          <a:xfrm>
            <a:off x="205531" y="1471712"/>
            <a:ext cx="6570628" cy="5089939"/>
            <a:chOff x="0" y="-76200"/>
            <a:chExt cx="1730536" cy="1340560"/>
          </a:xfrm>
        </p:grpSpPr>
        <p:sp>
          <p:nvSpPr>
            <p:cNvPr id="316" name="Google Shape;316;p14"/>
            <p:cNvSpPr/>
            <p:nvPr/>
          </p:nvSpPr>
          <p:spPr>
            <a:xfrm>
              <a:off x="0" y="0"/>
              <a:ext cx="1730536" cy="1264360"/>
            </a:xfrm>
            <a:custGeom>
              <a:rect b="b" l="l" r="r" t="t"/>
              <a:pathLst>
                <a:path extrusionOk="0" h="1264360" w="1730536">
                  <a:moveTo>
                    <a:pt x="60091" y="0"/>
                  </a:moveTo>
                  <a:lnTo>
                    <a:pt x="1670444" y="0"/>
                  </a:lnTo>
                  <a:cubicBezTo>
                    <a:pt x="1703632" y="0"/>
                    <a:pt x="1730536" y="26904"/>
                    <a:pt x="1730536" y="60091"/>
                  </a:cubicBezTo>
                  <a:lnTo>
                    <a:pt x="1730536" y="1204269"/>
                  </a:lnTo>
                  <a:cubicBezTo>
                    <a:pt x="1730536" y="1237456"/>
                    <a:pt x="1703632" y="1264360"/>
                    <a:pt x="1670444" y="1264360"/>
                  </a:cubicBezTo>
                  <a:lnTo>
                    <a:pt x="60091" y="1264360"/>
                  </a:lnTo>
                  <a:cubicBezTo>
                    <a:pt x="26904" y="1264360"/>
                    <a:pt x="0" y="1237456"/>
                    <a:pt x="0" y="1204269"/>
                  </a:cubicBezTo>
                  <a:lnTo>
                    <a:pt x="0" y="60091"/>
                  </a:lnTo>
                  <a:cubicBezTo>
                    <a:pt x="0" y="26904"/>
                    <a:pt x="26904" y="0"/>
                    <a:pt x="60091"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txBox="1"/>
            <p:nvPr/>
          </p:nvSpPr>
          <p:spPr>
            <a:xfrm>
              <a:off x="0" y="-76200"/>
              <a:ext cx="1730536" cy="1340560"/>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8" name="Google Shape;318;p14"/>
          <p:cNvGrpSpPr/>
          <p:nvPr/>
        </p:nvGrpSpPr>
        <p:grpSpPr>
          <a:xfrm rot="10800000">
            <a:off x="10490945" y="6661980"/>
            <a:ext cx="7646644" cy="1310069"/>
            <a:chOff x="0" y="-76200"/>
            <a:chExt cx="2013931" cy="345039"/>
          </a:xfrm>
        </p:grpSpPr>
        <p:sp>
          <p:nvSpPr>
            <p:cNvPr id="319" name="Google Shape;319;p14"/>
            <p:cNvSpPr/>
            <p:nvPr/>
          </p:nvSpPr>
          <p:spPr>
            <a:xfrm>
              <a:off x="0" y="0"/>
              <a:ext cx="2013931" cy="268839"/>
            </a:xfrm>
            <a:custGeom>
              <a:rect b="b" l="l" r="r" t="t"/>
              <a:pathLst>
                <a:path extrusionOk="0" h="268839" w="2013931">
                  <a:moveTo>
                    <a:pt x="1810731" y="0"/>
                  </a:moveTo>
                  <a:lnTo>
                    <a:pt x="0" y="0"/>
                  </a:lnTo>
                  <a:lnTo>
                    <a:pt x="0" y="268839"/>
                  </a:lnTo>
                  <a:lnTo>
                    <a:pt x="1810731" y="268839"/>
                  </a:lnTo>
                  <a:lnTo>
                    <a:pt x="2013931" y="134419"/>
                  </a:lnTo>
                  <a:lnTo>
                    <a:pt x="1810731" y="0"/>
                  </a:lnTo>
                  <a:close/>
                </a:path>
              </a:pathLst>
            </a:custGeom>
            <a:gradFill>
              <a:gsLst>
                <a:gs pos="0">
                  <a:srgbClr val="CDFFD8"/>
                </a:gs>
                <a:gs pos="100000">
                  <a:srgbClr val="94B9FF"/>
                </a:gs>
              </a:gsLst>
              <a:lin ang="0" scaled="0"/>
            </a:gradFill>
            <a:ln>
              <a:noFill/>
            </a:ln>
          </p:spPr>
        </p:sp>
        <p:sp>
          <p:nvSpPr>
            <p:cNvPr id="320" name="Google Shape;320;p14"/>
            <p:cNvSpPr txBox="1"/>
            <p:nvPr/>
          </p:nvSpPr>
          <p:spPr>
            <a:xfrm>
              <a:off x="0" y="-76200"/>
              <a:ext cx="1899631" cy="345039"/>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1" name="Google Shape;321;p14"/>
          <p:cNvGrpSpPr/>
          <p:nvPr/>
        </p:nvGrpSpPr>
        <p:grpSpPr>
          <a:xfrm>
            <a:off x="364500" y="7538778"/>
            <a:ext cx="17773213" cy="2740172"/>
            <a:chOff x="0" y="-76200"/>
            <a:chExt cx="4680980" cy="650239"/>
          </a:xfrm>
        </p:grpSpPr>
        <p:sp>
          <p:nvSpPr>
            <p:cNvPr id="322" name="Google Shape;322;p14"/>
            <p:cNvSpPr/>
            <p:nvPr/>
          </p:nvSpPr>
          <p:spPr>
            <a:xfrm>
              <a:off x="0" y="0"/>
              <a:ext cx="4680980" cy="574039"/>
            </a:xfrm>
            <a:custGeom>
              <a:rect b="b" l="l" r="r" t="t"/>
              <a:pathLst>
                <a:path extrusionOk="0" h="574039" w="4680980">
                  <a:moveTo>
                    <a:pt x="22215" y="0"/>
                  </a:moveTo>
                  <a:lnTo>
                    <a:pt x="4658765" y="0"/>
                  </a:lnTo>
                  <a:cubicBezTo>
                    <a:pt x="4664657" y="0"/>
                    <a:pt x="4670307" y="2341"/>
                    <a:pt x="4674474" y="6507"/>
                  </a:cubicBezTo>
                  <a:cubicBezTo>
                    <a:pt x="4678640" y="10673"/>
                    <a:pt x="4680980" y="16324"/>
                    <a:pt x="4680980" y="22215"/>
                  </a:cubicBezTo>
                  <a:lnTo>
                    <a:pt x="4680980" y="551824"/>
                  </a:lnTo>
                  <a:cubicBezTo>
                    <a:pt x="4680980" y="557716"/>
                    <a:pt x="4678640" y="563366"/>
                    <a:pt x="4674474" y="567532"/>
                  </a:cubicBezTo>
                  <a:cubicBezTo>
                    <a:pt x="4670307" y="571699"/>
                    <a:pt x="4664657" y="574039"/>
                    <a:pt x="4658765" y="574039"/>
                  </a:cubicBezTo>
                  <a:lnTo>
                    <a:pt x="22215" y="574039"/>
                  </a:lnTo>
                  <a:cubicBezTo>
                    <a:pt x="16324" y="574039"/>
                    <a:pt x="10673" y="571699"/>
                    <a:pt x="6507" y="567532"/>
                  </a:cubicBezTo>
                  <a:cubicBezTo>
                    <a:pt x="2341" y="563366"/>
                    <a:pt x="0" y="557716"/>
                    <a:pt x="0" y="551824"/>
                  </a:cubicBezTo>
                  <a:lnTo>
                    <a:pt x="0" y="22215"/>
                  </a:lnTo>
                  <a:cubicBezTo>
                    <a:pt x="0" y="16324"/>
                    <a:pt x="2341" y="10673"/>
                    <a:pt x="6507" y="6507"/>
                  </a:cubicBezTo>
                  <a:cubicBezTo>
                    <a:pt x="10673" y="2341"/>
                    <a:pt x="16324" y="0"/>
                    <a:pt x="22215" y="0"/>
                  </a:cubicBezTo>
                  <a:close/>
                </a:path>
              </a:pathLst>
            </a:custGeom>
            <a:solidFill>
              <a:srgbClr val="B3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txBox="1"/>
            <p:nvPr/>
          </p:nvSpPr>
          <p:spPr>
            <a:xfrm>
              <a:off x="0" y="-76200"/>
              <a:ext cx="4680980" cy="650239"/>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4" name="Google Shape;324;p14"/>
          <p:cNvSpPr/>
          <p:nvPr/>
        </p:nvSpPr>
        <p:spPr>
          <a:xfrm>
            <a:off x="6836330" y="1843209"/>
            <a:ext cx="11301259" cy="4675896"/>
          </a:xfrm>
          <a:custGeom>
            <a:rect b="b" l="l" r="r" t="t"/>
            <a:pathLst>
              <a:path extrusionOk="0" h="4675896" w="11301259">
                <a:moveTo>
                  <a:pt x="0" y="0"/>
                </a:moveTo>
                <a:lnTo>
                  <a:pt x="11301259" y="0"/>
                </a:lnTo>
                <a:lnTo>
                  <a:pt x="11301259" y="4675896"/>
                </a:lnTo>
                <a:lnTo>
                  <a:pt x="0" y="4675896"/>
                </a:lnTo>
                <a:lnTo>
                  <a:pt x="0" y="0"/>
                </a:lnTo>
                <a:close/>
              </a:path>
            </a:pathLst>
          </a:custGeom>
          <a:blipFill rotWithShape="1">
            <a:blip r:embed="rId4">
              <a:alphaModFix/>
            </a:blip>
            <a:stretch>
              <a:fillRect b="0" l="0" r="0" t="0"/>
            </a:stretch>
          </a:blipFill>
          <a:ln>
            <a:noFill/>
          </a:ln>
        </p:spPr>
      </p:sp>
      <p:sp>
        <p:nvSpPr>
          <p:cNvPr id="325" name="Google Shape;325;p14"/>
          <p:cNvSpPr txBox="1"/>
          <p:nvPr/>
        </p:nvSpPr>
        <p:spPr>
          <a:xfrm>
            <a:off x="171118" y="483004"/>
            <a:ext cx="5109448" cy="512128"/>
          </a:xfrm>
          <a:prstGeom prst="rect">
            <a:avLst/>
          </a:prstGeom>
          <a:noFill/>
          <a:ln>
            <a:noFill/>
          </a:ln>
        </p:spPr>
        <p:txBody>
          <a:bodyPr anchorCtr="0" anchor="t" bIns="0" lIns="0" spcFirstLastPara="1" rIns="0" wrap="square" tIns="0">
            <a:spAutoFit/>
          </a:bodyPr>
          <a:lstStyle/>
          <a:p>
            <a:pPr indent="0" lvl="0" marL="0" marR="0" rtl="0" algn="ctr">
              <a:lnSpc>
                <a:spcPct val="140073"/>
              </a:lnSpc>
              <a:spcBef>
                <a:spcPts val="0"/>
              </a:spcBef>
              <a:spcAft>
                <a:spcPts val="0"/>
              </a:spcAft>
              <a:buNone/>
            </a:pPr>
            <a:r>
              <a:rPr b="1" i="0" lang="en-US" sz="3012" u="none" cap="none" strike="noStrike">
                <a:solidFill>
                  <a:srgbClr val="000000"/>
                </a:solidFill>
                <a:latin typeface="Poppins"/>
                <a:ea typeface="Poppins"/>
                <a:cs typeface="Poppins"/>
                <a:sym typeface="Poppins"/>
              </a:rPr>
              <a:t>K-Fold Cross Validation</a:t>
            </a:r>
            <a:endParaRPr/>
          </a:p>
        </p:txBody>
      </p:sp>
      <p:sp>
        <p:nvSpPr>
          <p:cNvPr id="326" name="Google Shape;326;p14"/>
          <p:cNvSpPr txBox="1"/>
          <p:nvPr/>
        </p:nvSpPr>
        <p:spPr>
          <a:xfrm>
            <a:off x="397749" y="2268571"/>
            <a:ext cx="6491147" cy="4129849"/>
          </a:xfrm>
          <a:prstGeom prst="rect">
            <a:avLst/>
          </a:prstGeom>
          <a:noFill/>
          <a:ln>
            <a:noFill/>
          </a:ln>
        </p:spPr>
        <p:txBody>
          <a:bodyPr anchorCtr="0" anchor="t" bIns="0" lIns="0" spcFirstLastPara="1" rIns="0" wrap="square" tIns="0">
            <a:spAutoFit/>
          </a:bodyPr>
          <a:lstStyle/>
          <a:p>
            <a:pPr indent="0" lvl="0" marL="0" marR="0" rtl="0" algn="l">
              <a:lnSpc>
                <a:spcPct val="140025"/>
              </a:lnSpc>
              <a:spcBef>
                <a:spcPts val="0"/>
              </a:spcBef>
              <a:spcAft>
                <a:spcPts val="0"/>
              </a:spcAft>
              <a:buNone/>
            </a:pPr>
            <a:r>
              <a:rPr b="0" i="0" lang="en-US" sz="2336" u="none" cap="none" strike="noStrike">
                <a:solidFill>
                  <a:srgbClr val="000000"/>
                </a:solidFill>
                <a:latin typeface="Poppins"/>
                <a:ea typeface="Poppins"/>
                <a:cs typeface="Poppins"/>
                <a:sym typeface="Poppins"/>
              </a:rPr>
              <a:t>We used</a:t>
            </a:r>
            <a:r>
              <a:rPr b="1" i="0" lang="en-US" sz="2336" u="none" cap="none" strike="noStrike">
                <a:solidFill>
                  <a:srgbClr val="000000"/>
                </a:solidFill>
                <a:latin typeface="Poppins"/>
                <a:ea typeface="Poppins"/>
                <a:cs typeface="Poppins"/>
                <a:sym typeface="Poppins"/>
              </a:rPr>
              <a:t> K-Fold Cross Validation</a:t>
            </a:r>
            <a:r>
              <a:rPr b="0" i="0" lang="en-US" sz="2336" u="none" cap="none" strike="noStrike">
                <a:solidFill>
                  <a:srgbClr val="000000"/>
                </a:solidFill>
                <a:latin typeface="Poppins"/>
                <a:ea typeface="Poppins"/>
                <a:cs typeface="Poppins"/>
                <a:sym typeface="Poppins"/>
              </a:rPr>
              <a:t> to get the best K for </a:t>
            </a:r>
            <a:r>
              <a:rPr b="1" i="0" lang="en-US" sz="2336" u="none" cap="none" strike="noStrike">
                <a:solidFill>
                  <a:srgbClr val="000000"/>
                </a:solidFill>
                <a:latin typeface="Poppins"/>
                <a:ea typeface="Poppins"/>
                <a:cs typeface="Poppins"/>
                <a:sym typeface="Poppins"/>
              </a:rPr>
              <a:t>Hyperparameter tuning.</a:t>
            </a:r>
            <a:endParaRPr/>
          </a:p>
          <a:p>
            <a:pPr indent="0" lvl="0" marL="0" marR="0" rtl="0" algn="l">
              <a:lnSpc>
                <a:spcPct val="140025"/>
              </a:lnSpc>
              <a:spcBef>
                <a:spcPts val="0"/>
              </a:spcBef>
              <a:spcAft>
                <a:spcPts val="0"/>
              </a:spcAft>
              <a:buNone/>
            </a:pPr>
            <a:r>
              <a:rPr b="0" i="0" lang="en-US" sz="2336" u="none" cap="none" strike="noStrike">
                <a:solidFill>
                  <a:srgbClr val="000000"/>
                </a:solidFill>
                <a:latin typeface="Poppins"/>
                <a:ea typeface="Poppins"/>
                <a:cs typeface="Poppins"/>
                <a:sym typeface="Poppins"/>
              </a:rPr>
              <a:t> We ran the K-Fold Cross Validation Algorithm for </a:t>
            </a:r>
            <a:r>
              <a:rPr b="1" i="0" lang="en-US" sz="2336" u="none" cap="none" strike="noStrike">
                <a:solidFill>
                  <a:srgbClr val="000000"/>
                </a:solidFill>
                <a:latin typeface="Poppins"/>
                <a:ea typeface="Poppins"/>
                <a:cs typeface="Poppins"/>
                <a:sym typeface="Poppins"/>
              </a:rPr>
              <a:t>k=2 to 10</a:t>
            </a:r>
            <a:r>
              <a:rPr b="0" i="0" lang="en-US" sz="2336" u="none" cap="none" strike="noStrike">
                <a:solidFill>
                  <a:srgbClr val="000000"/>
                </a:solidFill>
                <a:latin typeface="Poppins"/>
                <a:ea typeface="Poppins"/>
                <a:cs typeface="Poppins"/>
                <a:sym typeface="Poppins"/>
              </a:rPr>
              <a:t> and recorded the </a:t>
            </a:r>
            <a:r>
              <a:rPr b="1" i="0" lang="en-US" sz="2336" u="none" cap="none" strike="noStrike">
                <a:solidFill>
                  <a:srgbClr val="000000"/>
                </a:solidFill>
                <a:latin typeface="Poppins"/>
                <a:ea typeface="Poppins"/>
                <a:cs typeface="Poppins"/>
                <a:sym typeface="Poppins"/>
              </a:rPr>
              <a:t>accuracy and loss </a:t>
            </a:r>
            <a:r>
              <a:rPr b="0" i="0" lang="en-US" sz="2336" u="none" cap="none" strike="noStrike">
                <a:solidFill>
                  <a:srgbClr val="000000"/>
                </a:solidFill>
                <a:latin typeface="Poppins"/>
                <a:ea typeface="Poppins"/>
                <a:cs typeface="Poppins"/>
                <a:sym typeface="Poppins"/>
              </a:rPr>
              <a:t>for each. The k with better accuracy and loss is chosen for Extracting Important features from dataset and for hyperparameter Tuning. </a:t>
            </a:r>
            <a:endParaRPr/>
          </a:p>
          <a:p>
            <a:pPr indent="0" lvl="0" marL="0" marR="0" rtl="0" algn="ctr">
              <a:lnSpc>
                <a:spcPct val="122046"/>
              </a:lnSpc>
              <a:spcBef>
                <a:spcPts val="0"/>
              </a:spcBef>
              <a:spcAft>
                <a:spcPts val="0"/>
              </a:spcAft>
              <a:buNone/>
            </a:pPr>
            <a:r>
              <a:t/>
            </a:r>
            <a:endParaRPr b="0" i="0" sz="2336" u="none" cap="none" strike="noStrike">
              <a:solidFill>
                <a:srgbClr val="000000"/>
              </a:solidFill>
              <a:latin typeface="Poppins"/>
              <a:ea typeface="Poppins"/>
              <a:cs typeface="Poppins"/>
              <a:sym typeface="Poppins"/>
            </a:endParaRPr>
          </a:p>
          <a:p>
            <a:pPr indent="0" lvl="0" marL="0" marR="0" rtl="0" algn="ctr">
              <a:lnSpc>
                <a:spcPct val="128039"/>
              </a:lnSpc>
              <a:spcBef>
                <a:spcPts val="0"/>
              </a:spcBef>
              <a:spcAft>
                <a:spcPts val="0"/>
              </a:spcAft>
              <a:buNone/>
            </a:pPr>
            <a:r>
              <a:t/>
            </a:r>
            <a:endParaRPr b="0" i="0" sz="2336" u="none" cap="none" strike="noStrike">
              <a:solidFill>
                <a:srgbClr val="000000"/>
              </a:solidFill>
              <a:latin typeface="Poppins"/>
              <a:ea typeface="Poppins"/>
              <a:cs typeface="Poppins"/>
              <a:sym typeface="Poppins"/>
            </a:endParaRPr>
          </a:p>
        </p:txBody>
      </p:sp>
      <p:sp>
        <p:nvSpPr>
          <p:cNvPr id="327" name="Google Shape;327;p14"/>
          <p:cNvSpPr txBox="1"/>
          <p:nvPr/>
        </p:nvSpPr>
        <p:spPr>
          <a:xfrm>
            <a:off x="11875348" y="6848729"/>
            <a:ext cx="5197436" cy="551998"/>
          </a:xfrm>
          <a:prstGeom prst="rect">
            <a:avLst/>
          </a:prstGeom>
          <a:noFill/>
          <a:ln>
            <a:noFill/>
          </a:ln>
        </p:spPr>
        <p:txBody>
          <a:bodyPr anchorCtr="0" anchor="t" bIns="0" lIns="0" spcFirstLastPara="1" rIns="0" wrap="square" tIns="0">
            <a:spAutoFit/>
          </a:bodyPr>
          <a:lstStyle/>
          <a:p>
            <a:pPr indent="0" lvl="0" marL="0" marR="0" rtl="0" algn="ctr">
              <a:lnSpc>
                <a:spcPct val="140073"/>
              </a:lnSpc>
              <a:spcBef>
                <a:spcPts val="0"/>
              </a:spcBef>
              <a:spcAft>
                <a:spcPts val="0"/>
              </a:spcAft>
              <a:buNone/>
            </a:pPr>
            <a:r>
              <a:rPr b="1" i="0" lang="en-US" sz="3012" u="none" cap="none" strike="noStrike">
                <a:solidFill>
                  <a:srgbClr val="000000"/>
                </a:solidFill>
                <a:latin typeface="Poppins"/>
                <a:ea typeface="Poppins"/>
                <a:cs typeface="Poppins"/>
                <a:sym typeface="Poppins"/>
              </a:rPr>
              <a:t>Hyperparameter Tuining</a:t>
            </a:r>
            <a:endParaRPr/>
          </a:p>
        </p:txBody>
      </p:sp>
      <p:sp>
        <p:nvSpPr>
          <p:cNvPr id="328" name="Google Shape;328;p14"/>
          <p:cNvSpPr txBox="1"/>
          <p:nvPr/>
        </p:nvSpPr>
        <p:spPr>
          <a:xfrm>
            <a:off x="397739" y="7839101"/>
            <a:ext cx="17877900" cy="2740200"/>
          </a:xfrm>
          <a:prstGeom prst="rect">
            <a:avLst/>
          </a:prstGeom>
          <a:noFill/>
          <a:ln>
            <a:noFill/>
          </a:ln>
        </p:spPr>
        <p:txBody>
          <a:bodyPr anchorCtr="0" anchor="t" bIns="0" lIns="0" spcFirstLastPara="1" rIns="0" wrap="square" tIns="0">
            <a:spAutoFit/>
          </a:bodyPr>
          <a:lstStyle/>
          <a:p>
            <a:pPr indent="-243338" lvl="1" marL="499378" marR="0" rtl="0" algn="l">
              <a:lnSpc>
                <a:spcPct val="139991"/>
              </a:lnSpc>
              <a:spcBef>
                <a:spcPts val="0"/>
              </a:spcBef>
              <a:spcAft>
                <a:spcPts val="0"/>
              </a:spcAft>
              <a:buClr>
                <a:srgbClr val="000000"/>
              </a:buClr>
              <a:buSzPts val="2213"/>
              <a:buFont typeface="Arial"/>
              <a:buChar char="•"/>
            </a:pPr>
            <a:r>
              <a:rPr b="0" i="0" lang="en-US" sz="2213" u="none" cap="none" strike="noStrike">
                <a:solidFill>
                  <a:srgbClr val="000000"/>
                </a:solidFill>
                <a:latin typeface="Poppins"/>
                <a:ea typeface="Poppins"/>
                <a:cs typeface="Poppins"/>
                <a:sym typeface="Poppins"/>
              </a:rPr>
              <a:t>After Getting the </a:t>
            </a:r>
            <a:r>
              <a:rPr b="1" i="0" lang="en-US" sz="2213" u="none" cap="none" strike="noStrike">
                <a:solidFill>
                  <a:srgbClr val="000000"/>
                </a:solidFill>
                <a:latin typeface="Poppins"/>
                <a:ea typeface="Poppins"/>
                <a:cs typeface="Poppins"/>
                <a:sym typeface="Poppins"/>
              </a:rPr>
              <a:t>best K</a:t>
            </a:r>
            <a:r>
              <a:rPr b="0" i="0" lang="en-US" sz="2213" u="none" cap="none" strike="noStrike">
                <a:solidFill>
                  <a:srgbClr val="000000"/>
                </a:solidFill>
                <a:latin typeface="Poppins"/>
                <a:ea typeface="Poppins"/>
                <a:cs typeface="Poppins"/>
                <a:sym typeface="Poppins"/>
              </a:rPr>
              <a:t> , we used it for</a:t>
            </a:r>
            <a:r>
              <a:rPr b="1" i="0" lang="en-US" sz="2213" u="none" cap="none" strike="noStrike">
                <a:solidFill>
                  <a:srgbClr val="000000"/>
                </a:solidFill>
                <a:latin typeface="Poppins"/>
                <a:ea typeface="Poppins"/>
                <a:cs typeface="Poppins"/>
                <a:sym typeface="Poppins"/>
              </a:rPr>
              <a:t> Extracting Important Features </a:t>
            </a:r>
            <a:r>
              <a:rPr b="0" i="0" lang="en-US" sz="2213" u="none" cap="none" strike="noStrike">
                <a:solidFill>
                  <a:srgbClr val="000000"/>
                </a:solidFill>
                <a:latin typeface="Poppins"/>
                <a:ea typeface="Poppins"/>
                <a:cs typeface="Poppins"/>
                <a:sym typeface="Poppins"/>
              </a:rPr>
              <a:t>which can be used for Hyperparameter tuning. We are doing this because doing hyperparameter tuning on entire dataset features will take a long time. So to make it Faster we are doing this.</a:t>
            </a:r>
            <a:endParaRPr sz="1300"/>
          </a:p>
          <a:p>
            <a:pPr indent="-243338" lvl="1" marL="499378" marR="0" rtl="0" algn="l">
              <a:lnSpc>
                <a:spcPct val="139991"/>
              </a:lnSpc>
              <a:spcBef>
                <a:spcPts val="0"/>
              </a:spcBef>
              <a:spcAft>
                <a:spcPts val="0"/>
              </a:spcAft>
              <a:buClr>
                <a:srgbClr val="000000"/>
              </a:buClr>
              <a:buSzPts val="2213"/>
              <a:buFont typeface="Arial"/>
              <a:buChar char="•"/>
            </a:pPr>
            <a:r>
              <a:rPr b="0" i="0" lang="en-US" sz="2213" u="none" cap="none" strike="noStrike">
                <a:solidFill>
                  <a:srgbClr val="000000"/>
                </a:solidFill>
                <a:latin typeface="Poppins"/>
                <a:ea typeface="Poppins"/>
                <a:cs typeface="Poppins"/>
                <a:sym typeface="Poppins"/>
              </a:rPr>
              <a:t>After Extracting Important features, for getting the best hyperparameter for training the model using </a:t>
            </a:r>
            <a:r>
              <a:rPr b="1" i="0" lang="en-US" sz="2213" u="none" cap="none" strike="noStrike">
                <a:solidFill>
                  <a:srgbClr val="000000"/>
                </a:solidFill>
                <a:latin typeface="Poppins"/>
                <a:ea typeface="Poppins"/>
                <a:cs typeface="Poppins"/>
                <a:sym typeface="Poppins"/>
              </a:rPr>
              <a:t>SVM </a:t>
            </a:r>
            <a:r>
              <a:rPr b="0" i="0" lang="en-US" sz="2213" u="none" cap="none" strike="noStrike">
                <a:solidFill>
                  <a:srgbClr val="000000"/>
                </a:solidFill>
                <a:latin typeface="Poppins"/>
                <a:ea typeface="Poppins"/>
                <a:cs typeface="Poppins"/>
                <a:sym typeface="Poppins"/>
              </a:rPr>
              <a:t>we split the dataset into half and did </a:t>
            </a:r>
            <a:r>
              <a:rPr b="1" i="0" lang="en-US" sz="2213" u="none" cap="none" strike="noStrike">
                <a:solidFill>
                  <a:srgbClr val="000000"/>
                </a:solidFill>
                <a:latin typeface="Poppins"/>
                <a:ea typeface="Poppins"/>
                <a:cs typeface="Poppins"/>
                <a:sym typeface="Poppins"/>
              </a:rPr>
              <a:t>RandomSearchCv</a:t>
            </a:r>
            <a:r>
              <a:rPr b="0" i="0" lang="en-US" sz="2213" u="none" cap="none" strike="noStrike">
                <a:solidFill>
                  <a:srgbClr val="000000"/>
                </a:solidFill>
                <a:latin typeface="Poppins"/>
                <a:ea typeface="Poppins"/>
                <a:cs typeface="Poppins"/>
                <a:sym typeface="Poppins"/>
              </a:rPr>
              <a:t> on 50% of data to train Faster.</a:t>
            </a:r>
            <a:endParaRPr sz="1300"/>
          </a:p>
          <a:p>
            <a:pPr indent="0" lvl="0" marL="0" marR="0" rtl="0" algn="ctr">
              <a:lnSpc>
                <a:spcPct val="139991"/>
              </a:lnSpc>
              <a:spcBef>
                <a:spcPts val="0"/>
              </a:spcBef>
              <a:spcAft>
                <a:spcPts val="0"/>
              </a:spcAft>
              <a:buNone/>
            </a:pPr>
            <a:r>
              <a:t/>
            </a:r>
            <a:endParaRPr b="0" i="0" sz="2313" u="none" cap="none" strike="noStrike">
              <a:solidFill>
                <a:srgbClr val="000000"/>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334" name="Google Shape;334;p15"/>
          <p:cNvGrpSpPr/>
          <p:nvPr/>
        </p:nvGrpSpPr>
        <p:grpSpPr>
          <a:xfrm>
            <a:off x="-5739574" y="17768"/>
            <a:ext cx="11965491" cy="1424347"/>
            <a:chOff x="0" y="-76200"/>
            <a:chExt cx="3151405" cy="375137"/>
          </a:xfrm>
        </p:grpSpPr>
        <p:sp>
          <p:nvSpPr>
            <p:cNvPr id="335" name="Google Shape;335;p15"/>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336" name="Google Shape;336;p15"/>
            <p:cNvSpPr txBox="1"/>
            <p:nvPr/>
          </p:nvSpPr>
          <p:spPr>
            <a:xfrm>
              <a:off x="152400" y="-76200"/>
              <a:ext cx="2846605" cy="375137"/>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7" name="Google Shape;337;p15"/>
          <p:cNvSpPr/>
          <p:nvPr/>
        </p:nvSpPr>
        <p:spPr>
          <a:xfrm>
            <a:off x="8502043" y="6166283"/>
            <a:ext cx="9489694" cy="3961062"/>
          </a:xfrm>
          <a:custGeom>
            <a:rect b="b" l="l" r="r" t="t"/>
            <a:pathLst>
              <a:path extrusionOk="0" h="3961062" w="9489694">
                <a:moveTo>
                  <a:pt x="0" y="0"/>
                </a:moveTo>
                <a:lnTo>
                  <a:pt x="9489694" y="0"/>
                </a:lnTo>
                <a:lnTo>
                  <a:pt x="9489694" y="3961063"/>
                </a:lnTo>
                <a:lnTo>
                  <a:pt x="0" y="3961063"/>
                </a:lnTo>
                <a:lnTo>
                  <a:pt x="0" y="0"/>
                </a:lnTo>
                <a:close/>
              </a:path>
            </a:pathLst>
          </a:custGeom>
          <a:blipFill rotWithShape="1">
            <a:blip r:embed="rId4">
              <a:alphaModFix/>
            </a:blip>
            <a:stretch>
              <a:fillRect b="0" l="0" r="0" t="0"/>
            </a:stretch>
          </a:blipFill>
          <a:ln>
            <a:noFill/>
          </a:ln>
        </p:spPr>
      </p:sp>
      <p:grpSp>
        <p:nvGrpSpPr>
          <p:cNvPr id="338" name="Google Shape;338;p15"/>
          <p:cNvGrpSpPr/>
          <p:nvPr/>
        </p:nvGrpSpPr>
        <p:grpSpPr>
          <a:xfrm>
            <a:off x="0" y="1665258"/>
            <a:ext cx="17511729" cy="3988561"/>
            <a:chOff x="0" y="-76200"/>
            <a:chExt cx="4612143" cy="1050485"/>
          </a:xfrm>
        </p:grpSpPr>
        <p:sp>
          <p:nvSpPr>
            <p:cNvPr id="339" name="Google Shape;339;p15"/>
            <p:cNvSpPr/>
            <p:nvPr/>
          </p:nvSpPr>
          <p:spPr>
            <a:xfrm>
              <a:off x="0" y="0"/>
              <a:ext cx="4612143" cy="974285"/>
            </a:xfrm>
            <a:custGeom>
              <a:rect b="b" l="l" r="r" t="t"/>
              <a:pathLst>
                <a:path extrusionOk="0" h="974285" w="4612143">
                  <a:moveTo>
                    <a:pt x="22547" y="0"/>
                  </a:moveTo>
                  <a:lnTo>
                    <a:pt x="4589595" y="0"/>
                  </a:lnTo>
                  <a:cubicBezTo>
                    <a:pt x="4595575" y="0"/>
                    <a:pt x="4601310" y="2375"/>
                    <a:pt x="4605539" y="6604"/>
                  </a:cubicBezTo>
                  <a:cubicBezTo>
                    <a:pt x="4609767" y="10832"/>
                    <a:pt x="4612143" y="16567"/>
                    <a:pt x="4612143" y="22547"/>
                  </a:cubicBezTo>
                  <a:lnTo>
                    <a:pt x="4612143" y="951738"/>
                  </a:lnTo>
                  <a:cubicBezTo>
                    <a:pt x="4612143" y="957718"/>
                    <a:pt x="4609767" y="963453"/>
                    <a:pt x="4605539" y="967681"/>
                  </a:cubicBezTo>
                  <a:cubicBezTo>
                    <a:pt x="4601310" y="971910"/>
                    <a:pt x="4595575" y="974285"/>
                    <a:pt x="4589595" y="974285"/>
                  </a:cubicBezTo>
                  <a:lnTo>
                    <a:pt x="22547" y="974285"/>
                  </a:lnTo>
                  <a:cubicBezTo>
                    <a:pt x="16567" y="974285"/>
                    <a:pt x="10832" y="971910"/>
                    <a:pt x="6604" y="967681"/>
                  </a:cubicBezTo>
                  <a:cubicBezTo>
                    <a:pt x="2375" y="963453"/>
                    <a:pt x="0" y="957718"/>
                    <a:pt x="0" y="951738"/>
                  </a:cubicBezTo>
                  <a:lnTo>
                    <a:pt x="0" y="22547"/>
                  </a:lnTo>
                  <a:cubicBezTo>
                    <a:pt x="0" y="16567"/>
                    <a:pt x="2375" y="10832"/>
                    <a:pt x="6604" y="6604"/>
                  </a:cubicBezTo>
                  <a:cubicBezTo>
                    <a:pt x="10832" y="2375"/>
                    <a:pt x="16567" y="0"/>
                    <a:pt x="22547"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txBox="1"/>
            <p:nvPr/>
          </p:nvSpPr>
          <p:spPr>
            <a:xfrm>
              <a:off x="0" y="-76200"/>
              <a:ext cx="4612143" cy="105048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1" name="Google Shape;341;p15"/>
          <p:cNvSpPr txBox="1"/>
          <p:nvPr/>
        </p:nvSpPr>
        <p:spPr>
          <a:xfrm>
            <a:off x="243172" y="2017967"/>
            <a:ext cx="17268600" cy="390330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413" u="none" cap="none" strike="noStrike">
                <a:solidFill>
                  <a:srgbClr val="000000"/>
                </a:solidFill>
                <a:latin typeface="Poppins"/>
                <a:ea typeface="Poppins"/>
                <a:cs typeface="Poppins"/>
                <a:sym typeface="Poppins"/>
              </a:rPr>
              <a:t>For Taining Our model We splitted the Dataset into </a:t>
            </a:r>
            <a:r>
              <a:rPr b="1" i="0" lang="en-US" sz="2413" u="none" cap="none" strike="noStrike">
                <a:solidFill>
                  <a:srgbClr val="000000"/>
                </a:solidFill>
                <a:latin typeface="Poppins"/>
                <a:ea typeface="Poppins"/>
                <a:cs typeface="Poppins"/>
                <a:sym typeface="Poppins"/>
              </a:rPr>
              <a:t>80% training</a:t>
            </a:r>
            <a:r>
              <a:rPr b="0" i="0" lang="en-US" sz="2413" u="none" cap="none" strike="noStrike">
                <a:solidFill>
                  <a:srgbClr val="000000"/>
                </a:solidFill>
                <a:latin typeface="Poppins"/>
                <a:ea typeface="Poppins"/>
                <a:cs typeface="Poppins"/>
                <a:sym typeface="Poppins"/>
              </a:rPr>
              <a:t> and </a:t>
            </a:r>
            <a:r>
              <a:rPr b="1" i="0" lang="en-US" sz="2413" u="none" cap="none" strike="noStrike">
                <a:solidFill>
                  <a:srgbClr val="000000"/>
                </a:solidFill>
                <a:latin typeface="Poppins"/>
                <a:ea typeface="Poppins"/>
                <a:cs typeface="Poppins"/>
                <a:sym typeface="Poppins"/>
              </a:rPr>
              <a:t>20% test data</a:t>
            </a:r>
            <a:r>
              <a:rPr b="0" i="0" lang="en-US" sz="2413" u="none" cap="none" strike="noStrike">
                <a:solidFill>
                  <a:srgbClr val="000000"/>
                </a:solidFill>
                <a:latin typeface="Poppins"/>
                <a:ea typeface="Poppins"/>
                <a:cs typeface="Poppins"/>
                <a:sym typeface="Poppins"/>
              </a:rPr>
              <a:t>. We then Trained our model using </a:t>
            </a:r>
            <a:r>
              <a:rPr b="1" i="0" lang="en-US" sz="2413" u="none" cap="none" strike="noStrike">
                <a:solidFill>
                  <a:srgbClr val="000000"/>
                </a:solidFill>
                <a:latin typeface="Poppins"/>
                <a:ea typeface="Poppins"/>
                <a:cs typeface="Poppins"/>
                <a:sym typeface="Poppins"/>
              </a:rPr>
              <a:t>SVM(Support Vector Machine)</a:t>
            </a:r>
            <a:r>
              <a:rPr b="0" i="0" lang="en-US" sz="2413" u="none" cap="none" strike="noStrike">
                <a:solidFill>
                  <a:srgbClr val="000000"/>
                </a:solidFill>
                <a:latin typeface="Poppins"/>
                <a:ea typeface="Poppins"/>
                <a:cs typeface="Poppins"/>
                <a:sym typeface="Poppins"/>
              </a:rPr>
              <a:t>.</a:t>
            </a:r>
            <a:endParaRPr sz="1300"/>
          </a:p>
          <a:p>
            <a:pPr indent="0" lvl="0" marL="0" marR="0" rtl="0" algn="l">
              <a:lnSpc>
                <a:spcPct val="139991"/>
              </a:lnSpc>
              <a:spcBef>
                <a:spcPts val="0"/>
              </a:spcBef>
              <a:spcAft>
                <a:spcPts val="0"/>
              </a:spcAft>
              <a:buNone/>
            </a:pPr>
            <a:r>
              <a:rPr b="1" i="0" lang="en-US" sz="2313" u="none" cap="none" strike="noStrike">
                <a:solidFill>
                  <a:srgbClr val="000000"/>
                </a:solidFill>
                <a:latin typeface="Poppins"/>
                <a:ea typeface="Poppins"/>
                <a:cs typeface="Poppins"/>
                <a:sym typeface="Poppins"/>
              </a:rPr>
              <a:t>SVM </a:t>
            </a:r>
            <a:r>
              <a:rPr b="0" i="0" lang="en-US" sz="2313" u="none" cap="none" strike="noStrike">
                <a:solidFill>
                  <a:srgbClr val="000000"/>
                </a:solidFill>
                <a:latin typeface="Poppins"/>
                <a:ea typeface="Poppins"/>
                <a:cs typeface="Poppins"/>
                <a:sym typeface="Poppins"/>
              </a:rPr>
              <a:t>is preferred because it handles </a:t>
            </a:r>
            <a:r>
              <a:rPr b="1" i="0" lang="en-US" sz="2313" u="none" cap="none" strike="noStrike">
                <a:solidFill>
                  <a:srgbClr val="000000"/>
                </a:solidFill>
                <a:latin typeface="Poppins"/>
                <a:ea typeface="Poppins"/>
                <a:cs typeface="Poppins"/>
                <a:sym typeface="Poppins"/>
              </a:rPr>
              <a:t>high-dimensional data efficiently,</a:t>
            </a:r>
            <a:r>
              <a:rPr b="0" i="0" lang="en-US" sz="2313" u="none" cap="none" strike="noStrike">
                <a:solidFill>
                  <a:srgbClr val="000000"/>
                </a:solidFill>
                <a:latin typeface="Poppins"/>
                <a:ea typeface="Poppins"/>
                <a:cs typeface="Poppins"/>
                <a:sym typeface="Poppins"/>
              </a:rPr>
              <a:t> making it suitable for datasets with a large number of features. It performs well with both</a:t>
            </a:r>
            <a:r>
              <a:rPr b="1" i="0" lang="en-US" sz="2313" u="none" cap="none" strike="noStrike">
                <a:solidFill>
                  <a:srgbClr val="000000"/>
                </a:solidFill>
                <a:latin typeface="Poppins"/>
                <a:ea typeface="Poppins"/>
                <a:cs typeface="Poppins"/>
                <a:sym typeface="Poppins"/>
              </a:rPr>
              <a:t> linear and non-linear</a:t>
            </a:r>
            <a:r>
              <a:rPr b="0" i="0" lang="en-US" sz="2313" u="none" cap="none" strike="noStrike">
                <a:solidFill>
                  <a:srgbClr val="000000"/>
                </a:solidFill>
                <a:latin typeface="Poppins"/>
                <a:ea typeface="Poppins"/>
                <a:cs typeface="Poppins"/>
                <a:sym typeface="Poppins"/>
              </a:rPr>
              <a:t> separations using </a:t>
            </a:r>
            <a:r>
              <a:rPr b="1" i="0" lang="en-US" sz="2313" u="none" cap="none" strike="noStrike">
                <a:solidFill>
                  <a:srgbClr val="000000"/>
                </a:solidFill>
                <a:latin typeface="Poppins"/>
                <a:ea typeface="Poppins"/>
                <a:cs typeface="Poppins"/>
                <a:sym typeface="Poppins"/>
              </a:rPr>
              <a:t>kernel functions</a:t>
            </a:r>
            <a:r>
              <a:rPr b="0" i="0" lang="en-US" sz="2313" u="none" cap="none" strike="noStrike">
                <a:solidFill>
                  <a:srgbClr val="000000"/>
                </a:solidFill>
                <a:latin typeface="Poppins"/>
                <a:ea typeface="Poppins"/>
                <a:cs typeface="Poppins"/>
                <a:sym typeface="Poppins"/>
              </a:rPr>
              <a:t>, allowing flexibility in decision boundaries. SVM excels when there’s a clear margin of separation between classes,</a:t>
            </a:r>
            <a:r>
              <a:rPr b="1" i="0" lang="en-US" sz="2313" u="none" cap="none" strike="noStrike">
                <a:solidFill>
                  <a:srgbClr val="000000"/>
                </a:solidFill>
                <a:latin typeface="Poppins"/>
                <a:ea typeface="Poppins"/>
                <a:cs typeface="Poppins"/>
                <a:sym typeface="Poppins"/>
              </a:rPr>
              <a:t> minimizes overfitting</a:t>
            </a:r>
            <a:r>
              <a:rPr b="0" i="0" lang="en-US" sz="2313" u="none" cap="none" strike="noStrike">
                <a:solidFill>
                  <a:srgbClr val="000000"/>
                </a:solidFill>
                <a:latin typeface="Poppins"/>
                <a:ea typeface="Poppins"/>
                <a:cs typeface="Poppins"/>
                <a:sym typeface="Poppins"/>
              </a:rPr>
              <a:t>, and is robust to outliers by maximizing the margin between the decision boundary and the closest data points (support vectors). Its ability to manage </a:t>
            </a:r>
            <a:r>
              <a:rPr b="1" i="0" lang="en-US" sz="2313" u="none" cap="none" strike="noStrike">
                <a:solidFill>
                  <a:srgbClr val="000000"/>
                </a:solidFill>
                <a:latin typeface="Poppins"/>
                <a:ea typeface="Poppins"/>
                <a:cs typeface="Poppins"/>
                <a:sym typeface="Poppins"/>
              </a:rPr>
              <a:t>high-dimensional spaces</a:t>
            </a:r>
            <a:r>
              <a:rPr b="0" i="0" lang="en-US" sz="2313" u="none" cap="none" strike="noStrike">
                <a:solidFill>
                  <a:srgbClr val="000000"/>
                </a:solidFill>
                <a:latin typeface="Poppins"/>
                <a:ea typeface="Poppins"/>
                <a:cs typeface="Poppins"/>
                <a:sym typeface="Poppins"/>
              </a:rPr>
              <a:t> makes it ideal for complex datasets.</a:t>
            </a:r>
            <a:endParaRPr sz="1300"/>
          </a:p>
          <a:p>
            <a:pPr indent="0" lvl="0" marL="0" marR="0" rtl="0" algn="ctr">
              <a:lnSpc>
                <a:spcPct val="145835"/>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p:txBody>
      </p:sp>
      <p:grpSp>
        <p:nvGrpSpPr>
          <p:cNvPr id="342" name="Google Shape;342;p15"/>
          <p:cNvGrpSpPr/>
          <p:nvPr/>
        </p:nvGrpSpPr>
        <p:grpSpPr>
          <a:xfrm>
            <a:off x="243172" y="5627164"/>
            <a:ext cx="7991210" cy="4102371"/>
            <a:chOff x="0" y="-76200"/>
            <a:chExt cx="2104681" cy="1080460"/>
          </a:xfrm>
        </p:grpSpPr>
        <p:sp>
          <p:nvSpPr>
            <p:cNvPr id="343" name="Google Shape;343;p15"/>
            <p:cNvSpPr/>
            <p:nvPr/>
          </p:nvSpPr>
          <p:spPr>
            <a:xfrm>
              <a:off x="0" y="0"/>
              <a:ext cx="2104681" cy="1004260"/>
            </a:xfrm>
            <a:custGeom>
              <a:rect b="b" l="l" r="r" t="t"/>
              <a:pathLst>
                <a:path extrusionOk="0" h="1004260" w="2104681">
                  <a:moveTo>
                    <a:pt x="49409" y="0"/>
                  </a:moveTo>
                  <a:lnTo>
                    <a:pt x="2055272" y="0"/>
                  </a:lnTo>
                  <a:cubicBezTo>
                    <a:pt x="2082560" y="0"/>
                    <a:pt x="2104681" y="22121"/>
                    <a:pt x="2104681" y="49409"/>
                  </a:cubicBezTo>
                  <a:lnTo>
                    <a:pt x="2104681" y="954851"/>
                  </a:lnTo>
                  <a:cubicBezTo>
                    <a:pt x="2104681" y="982139"/>
                    <a:pt x="2082560" y="1004260"/>
                    <a:pt x="2055272" y="1004260"/>
                  </a:cubicBezTo>
                  <a:lnTo>
                    <a:pt x="49409" y="1004260"/>
                  </a:lnTo>
                  <a:cubicBezTo>
                    <a:pt x="36305" y="1004260"/>
                    <a:pt x="23738" y="999054"/>
                    <a:pt x="14472" y="989788"/>
                  </a:cubicBezTo>
                  <a:cubicBezTo>
                    <a:pt x="5206" y="980522"/>
                    <a:pt x="0" y="967955"/>
                    <a:pt x="0" y="954851"/>
                  </a:cubicBezTo>
                  <a:lnTo>
                    <a:pt x="0" y="49409"/>
                  </a:lnTo>
                  <a:cubicBezTo>
                    <a:pt x="0" y="36305"/>
                    <a:pt x="5206" y="23738"/>
                    <a:pt x="14472" y="14472"/>
                  </a:cubicBezTo>
                  <a:cubicBezTo>
                    <a:pt x="23738" y="5206"/>
                    <a:pt x="36305" y="0"/>
                    <a:pt x="49409"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txBox="1"/>
            <p:nvPr/>
          </p:nvSpPr>
          <p:spPr>
            <a:xfrm>
              <a:off x="0" y="-76200"/>
              <a:ext cx="2104681" cy="1080460"/>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5" name="Google Shape;345;p15"/>
          <p:cNvSpPr txBox="1"/>
          <p:nvPr/>
        </p:nvSpPr>
        <p:spPr>
          <a:xfrm>
            <a:off x="-3588301" y="529711"/>
            <a:ext cx="11965491" cy="634528"/>
          </a:xfrm>
          <a:prstGeom prst="rect">
            <a:avLst/>
          </a:prstGeom>
          <a:noFill/>
          <a:ln>
            <a:noFill/>
          </a:ln>
        </p:spPr>
        <p:txBody>
          <a:bodyPr anchorCtr="0" anchor="t" bIns="0" lIns="0" spcFirstLastPara="1" rIns="0" wrap="square" tIns="0">
            <a:spAutoFit/>
          </a:bodyPr>
          <a:lstStyle/>
          <a:p>
            <a:pPr indent="0" lvl="0" marL="0" marR="0" rtl="0" algn="ctr">
              <a:lnSpc>
                <a:spcPct val="140062"/>
              </a:lnSpc>
              <a:spcBef>
                <a:spcPts val="0"/>
              </a:spcBef>
              <a:spcAft>
                <a:spcPts val="0"/>
              </a:spcAft>
              <a:buNone/>
            </a:pPr>
            <a:r>
              <a:rPr b="1" i="0" lang="en-US" sz="3512" u="none" cap="none" strike="noStrike">
                <a:solidFill>
                  <a:srgbClr val="000000"/>
                </a:solidFill>
                <a:latin typeface="Poppins"/>
                <a:ea typeface="Poppins"/>
                <a:cs typeface="Poppins"/>
                <a:sym typeface="Poppins"/>
              </a:rPr>
              <a:t>Model Training</a:t>
            </a:r>
            <a:endParaRPr/>
          </a:p>
        </p:txBody>
      </p:sp>
      <p:sp>
        <p:nvSpPr>
          <p:cNvPr id="346" name="Google Shape;346;p15"/>
          <p:cNvSpPr txBox="1"/>
          <p:nvPr/>
        </p:nvSpPr>
        <p:spPr>
          <a:xfrm>
            <a:off x="412705" y="6090083"/>
            <a:ext cx="7821678" cy="3079369"/>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1" i="0" lang="en-US" sz="2513" u="none" cap="none" strike="noStrike">
                <a:solidFill>
                  <a:srgbClr val="000000"/>
                </a:solidFill>
                <a:latin typeface="Poppins"/>
                <a:ea typeface="Poppins"/>
                <a:cs typeface="Poppins"/>
                <a:sym typeface="Poppins"/>
              </a:rPr>
              <a:t>SVM’s Hyperparamters</a:t>
            </a:r>
            <a:r>
              <a:rPr b="0" i="0" lang="en-US" sz="2513" u="none" cap="none" strike="noStrike">
                <a:solidFill>
                  <a:srgbClr val="000000"/>
                </a:solidFill>
                <a:latin typeface="Poppins"/>
                <a:ea typeface="Poppins"/>
                <a:cs typeface="Poppins"/>
                <a:sym typeface="Poppins"/>
              </a:rPr>
              <a:t> are found using RandomSearchCV.</a:t>
            </a:r>
            <a:endParaRPr/>
          </a:p>
          <a:p>
            <a:pPr indent="0" lvl="0" marL="0" marR="0" rtl="0" algn="l">
              <a:lnSpc>
                <a:spcPct val="139992"/>
              </a:lnSpc>
              <a:spcBef>
                <a:spcPts val="0"/>
              </a:spcBef>
              <a:spcAft>
                <a:spcPts val="0"/>
              </a:spcAft>
              <a:buNone/>
            </a:pPr>
            <a:r>
              <a:rPr b="0" i="0" lang="en-US" sz="2513" u="none" cap="none" strike="noStrike">
                <a:solidFill>
                  <a:srgbClr val="000000"/>
                </a:solidFill>
                <a:latin typeface="Poppins"/>
                <a:ea typeface="Poppins"/>
                <a:cs typeface="Poppins"/>
                <a:sym typeface="Poppins"/>
              </a:rPr>
              <a:t>We then Tested our model on Our </a:t>
            </a:r>
            <a:r>
              <a:rPr b="1" i="0" lang="en-US" sz="2513" u="none" cap="none" strike="noStrike">
                <a:solidFill>
                  <a:srgbClr val="000000"/>
                </a:solidFill>
                <a:latin typeface="Poppins"/>
                <a:ea typeface="Poppins"/>
                <a:cs typeface="Poppins"/>
                <a:sym typeface="Poppins"/>
              </a:rPr>
              <a:t>20% Test</a:t>
            </a:r>
            <a:r>
              <a:rPr b="0" i="0" lang="en-US" sz="2513" u="none" cap="none" strike="noStrike">
                <a:solidFill>
                  <a:srgbClr val="000000"/>
                </a:solidFill>
                <a:latin typeface="Poppins"/>
                <a:ea typeface="Poppins"/>
                <a:cs typeface="Poppins"/>
                <a:sym typeface="Poppins"/>
              </a:rPr>
              <a:t> Dataset and printed classification Report.</a:t>
            </a:r>
            <a:endParaRPr/>
          </a:p>
          <a:p>
            <a:pPr indent="0" lvl="0" marL="0" marR="0" rtl="0" algn="l">
              <a:lnSpc>
                <a:spcPct val="139992"/>
              </a:lnSpc>
              <a:spcBef>
                <a:spcPts val="0"/>
              </a:spcBef>
              <a:spcAft>
                <a:spcPts val="0"/>
              </a:spcAft>
              <a:buNone/>
            </a:pPr>
            <a:r>
              <a:t/>
            </a:r>
            <a:endParaRPr b="0" i="0" sz="2513" u="none" cap="none" strike="noStrike">
              <a:solidFill>
                <a:srgbClr val="000000"/>
              </a:solidFill>
              <a:latin typeface="Poppins"/>
              <a:ea typeface="Poppins"/>
              <a:cs typeface="Poppins"/>
              <a:sym typeface="Poppins"/>
            </a:endParaRPr>
          </a:p>
          <a:p>
            <a:pPr indent="0" lvl="0" marL="0" marR="0" rtl="0" algn="l">
              <a:lnSpc>
                <a:spcPct val="140031"/>
              </a:lnSpc>
              <a:spcBef>
                <a:spcPts val="0"/>
              </a:spcBef>
              <a:spcAft>
                <a:spcPts val="0"/>
              </a:spcAft>
              <a:buNone/>
            </a:pPr>
            <a:r>
              <a:rPr b="0" i="0" lang="en-US" sz="2513" u="none" cap="none" strike="noStrike">
                <a:solidFill>
                  <a:srgbClr val="000000"/>
                </a:solidFill>
                <a:latin typeface="Poppins"/>
                <a:ea typeface="Poppins"/>
                <a:cs typeface="Poppins"/>
                <a:sym typeface="Poppins"/>
              </a:rPr>
              <a:t>We got </a:t>
            </a:r>
            <a:r>
              <a:rPr b="1" i="0" lang="en-US" sz="2513" u="none" cap="none" strike="noStrike">
                <a:solidFill>
                  <a:srgbClr val="000000"/>
                </a:solidFill>
                <a:latin typeface="Poppins"/>
                <a:ea typeface="Poppins"/>
                <a:cs typeface="Poppins"/>
                <a:sym typeface="Poppins"/>
              </a:rPr>
              <a:t>Accuracy of 98%</a:t>
            </a:r>
            <a:r>
              <a:rPr b="0" i="0" lang="en-US" sz="2513" u="none" cap="none" strike="noStrike">
                <a:solidFill>
                  <a:srgbClr val="000000"/>
                </a:solidFill>
                <a:latin typeface="Poppins"/>
                <a:ea typeface="Poppins"/>
                <a:cs typeface="Poppins"/>
                <a:sym typeface="Poppins"/>
              </a:rPr>
              <a:t> and </a:t>
            </a:r>
            <a:r>
              <a:rPr b="1" i="0" lang="en-US" sz="2513" u="none" cap="none" strike="noStrike">
                <a:solidFill>
                  <a:srgbClr val="000000"/>
                </a:solidFill>
                <a:latin typeface="Poppins"/>
                <a:ea typeface="Poppins"/>
                <a:cs typeface="Poppins"/>
                <a:sym typeface="Poppins"/>
              </a:rPr>
              <a:t>F1 score as 0.98</a:t>
            </a:r>
            <a:r>
              <a:rPr b="0" i="0" lang="en-US" sz="2513" u="none" cap="none" strike="noStrike">
                <a:solidFill>
                  <a:srgbClr val="000000"/>
                </a:solidFill>
                <a:latin typeface="Poppins"/>
                <a:ea typeface="Poppins"/>
                <a:cs typeface="Poppins"/>
                <a:sym typeface="Poppins"/>
              </a:rPr>
              <a:t> i.e 98% on our Test Dataset.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352" name="Google Shape;352;p16"/>
          <p:cNvGrpSpPr/>
          <p:nvPr/>
        </p:nvGrpSpPr>
        <p:grpSpPr>
          <a:xfrm>
            <a:off x="-3606179" y="74820"/>
            <a:ext cx="11965491" cy="1424347"/>
            <a:chOff x="0" y="-76200"/>
            <a:chExt cx="3151405" cy="375137"/>
          </a:xfrm>
        </p:grpSpPr>
        <p:sp>
          <p:nvSpPr>
            <p:cNvPr id="353" name="Google Shape;353;p16"/>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354" name="Google Shape;354;p16"/>
            <p:cNvSpPr txBox="1"/>
            <p:nvPr/>
          </p:nvSpPr>
          <p:spPr>
            <a:xfrm>
              <a:off x="152400" y="-76200"/>
              <a:ext cx="2846605" cy="375137"/>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5" name="Google Shape;355;p16"/>
          <p:cNvSpPr/>
          <p:nvPr/>
        </p:nvSpPr>
        <p:spPr>
          <a:xfrm>
            <a:off x="0" y="1975417"/>
            <a:ext cx="5823563" cy="2112469"/>
          </a:xfrm>
          <a:custGeom>
            <a:rect b="b" l="l" r="r" t="t"/>
            <a:pathLst>
              <a:path extrusionOk="0" h="2112469" w="5823563">
                <a:moveTo>
                  <a:pt x="0" y="0"/>
                </a:moveTo>
                <a:lnTo>
                  <a:pt x="5823563" y="0"/>
                </a:lnTo>
                <a:lnTo>
                  <a:pt x="5823563" y="2112469"/>
                </a:lnTo>
                <a:lnTo>
                  <a:pt x="0" y="2112469"/>
                </a:lnTo>
                <a:lnTo>
                  <a:pt x="0" y="0"/>
                </a:lnTo>
                <a:close/>
              </a:path>
            </a:pathLst>
          </a:custGeom>
          <a:blipFill rotWithShape="1">
            <a:blip r:embed="rId4">
              <a:alphaModFix/>
            </a:blip>
            <a:stretch>
              <a:fillRect b="0" l="0" r="0" t="0"/>
            </a:stretch>
          </a:blipFill>
          <a:ln>
            <a:noFill/>
          </a:ln>
        </p:spPr>
      </p:sp>
      <p:grpSp>
        <p:nvGrpSpPr>
          <p:cNvPr id="356" name="Google Shape;356;p16"/>
          <p:cNvGrpSpPr/>
          <p:nvPr/>
        </p:nvGrpSpPr>
        <p:grpSpPr>
          <a:xfrm>
            <a:off x="6057900" y="1527133"/>
            <a:ext cx="11337653" cy="3261878"/>
            <a:chOff x="0" y="-76200"/>
            <a:chExt cx="2986049" cy="859095"/>
          </a:xfrm>
        </p:grpSpPr>
        <p:sp>
          <p:nvSpPr>
            <p:cNvPr id="357" name="Google Shape;357;p16"/>
            <p:cNvSpPr/>
            <p:nvPr/>
          </p:nvSpPr>
          <p:spPr>
            <a:xfrm>
              <a:off x="0" y="0"/>
              <a:ext cx="2986049" cy="782895"/>
            </a:xfrm>
            <a:custGeom>
              <a:rect b="b" l="l" r="r" t="t"/>
              <a:pathLst>
                <a:path extrusionOk="0" h="782895" w="2986049">
                  <a:moveTo>
                    <a:pt x="34825" y="0"/>
                  </a:moveTo>
                  <a:lnTo>
                    <a:pt x="2951223" y="0"/>
                  </a:lnTo>
                  <a:cubicBezTo>
                    <a:pt x="2970457" y="0"/>
                    <a:pt x="2986049" y="15592"/>
                    <a:pt x="2986049" y="34825"/>
                  </a:cubicBezTo>
                  <a:lnTo>
                    <a:pt x="2986049" y="748070"/>
                  </a:lnTo>
                  <a:cubicBezTo>
                    <a:pt x="2986049" y="757306"/>
                    <a:pt x="2982379" y="766164"/>
                    <a:pt x="2975848" y="772695"/>
                  </a:cubicBezTo>
                  <a:cubicBezTo>
                    <a:pt x="2969317" y="779226"/>
                    <a:pt x="2960459" y="782895"/>
                    <a:pt x="2951223" y="782895"/>
                  </a:cubicBezTo>
                  <a:lnTo>
                    <a:pt x="34825" y="782895"/>
                  </a:lnTo>
                  <a:cubicBezTo>
                    <a:pt x="15592" y="782895"/>
                    <a:pt x="0" y="767304"/>
                    <a:pt x="0" y="748070"/>
                  </a:cubicBezTo>
                  <a:lnTo>
                    <a:pt x="0" y="34825"/>
                  </a:lnTo>
                  <a:cubicBezTo>
                    <a:pt x="0" y="25589"/>
                    <a:pt x="3669" y="16731"/>
                    <a:pt x="10200" y="10200"/>
                  </a:cubicBezTo>
                  <a:cubicBezTo>
                    <a:pt x="16731" y="3669"/>
                    <a:pt x="25589" y="0"/>
                    <a:pt x="34825"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txBox="1"/>
            <p:nvPr/>
          </p:nvSpPr>
          <p:spPr>
            <a:xfrm>
              <a:off x="0" y="-76200"/>
              <a:ext cx="2986049" cy="85909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9" name="Google Shape;359;p16"/>
          <p:cNvSpPr/>
          <p:nvPr/>
        </p:nvSpPr>
        <p:spPr>
          <a:xfrm>
            <a:off x="10226540" y="4798159"/>
            <a:ext cx="6784391" cy="5393591"/>
          </a:xfrm>
          <a:custGeom>
            <a:rect b="b" l="l" r="r" t="t"/>
            <a:pathLst>
              <a:path extrusionOk="0" h="5393591" w="6784391">
                <a:moveTo>
                  <a:pt x="0" y="0"/>
                </a:moveTo>
                <a:lnTo>
                  <a:pt x="6784391" y="0"/>
                </a:lnTo>
                <a:lnTo>
                  <a:pt x="6784391" y="5393591"/>
                </a:lnTo>
                <a:lnTo>
                  <a:pt x="0" y="5393591"/>
                </a:lnTo>
                <a:lnTo>
                  <a:pt x="0" y="0"/>
                </a:lnTo>
                <a:close/>
              </a:path>
            </a:pathLst>
          </a:custGeom>
          <a:blipFill rotWithShape="1">
            <a:blip r:embed="rId5">
              <a:alphaModFix/>
            </a:blip>
            <a:stretch>
              <a:fillRect b="0" l="0" r="0" t="0"/>
            </a:stretch>
          </a:blipFill>
          <a:ln>
            <a:noFill/>
          </a:ln>
        </p:spPr>
      </p:sp>
      <p:grpSp>
        <p:nvGrpSpPr>
          <p:cNvPr id="360" name="Google Shape;360;p16"/>
          <p:cNvGrpSpPr/>
          <p:nvPr/>
        </p:nvGrpSpPr>
        <p:grpSpPr>
          <a:xfrm>
            <a:off x="243285" y="4604087"/>
            <a:ext cx="8286425" cy="5169421"/>
            <a:chOff x="0" y="-76200"/>
            <a:chExt cx="2182433" cy="1361493"/>
          </a:xfrm>
        </p:grpSpPr>
        <p:sp>
          <p:nvSpPr>
            <p:cNvPr id="361" name="Google Shape;361;p16"/>
            <p:cNvSpPr/>
            <p:nvPr/>
          </p:nvSpPr>
          <p:spPr>
            <a:xfrm>
              <a:off x="0" y="0"/>
              <a:ext cx="2182433" cy="1285293"/>
            </a:xfrm>
            <a:custGeom>
              <a:rect b="b" l="l" r="r" t="t"/>
              <a:pathLst>
                <a:path extrusionOk="0" h="1285293" w="2182433">
                  <a:moveTo>
                    <a:pt x="47649" y="0"/>
                  </a:moveTo>
                  <a:lnTo>
                    <a:pt x="2134784" y="0"/>
                  </a:lnTo>
                  <a:cubicBezTo>
                    <a:pt x="2161100" y="0"/>
                    <a:pt x="2182433" y="21333"/>
                    <a:pt x="2182433" y="47649"/>
                  </a:cubicBezTo>
                  <a:lnTo>
                    <a:pt x="2182433" y="1237645"/>
                  </a:lnTo>
                  <a:cubicBezTo>
                    <a:pt x="2182433" y="1263960"/>
                    <a:pt x="2161100" y="1285293"/>
                    <a:pt x="2134784" y="1285293"/>
                  </a:cubicBezTo>
                  <a:lnTo>
                    <a:pt x="47649" y="1285293"/>
                  </a:lnTo>
                  <a:cubicBezTo>
                    <a:pt x="21333" y="1285293"/>
                    <a:pt x="0" y="1263960"/>
                    <a:pt x="0" y="1237645"/>
                  </a:cubicBezTo>
                  <a:lnTo>
                    <a:pt x="0" y="47649"/>
                  </a:lnTo>
                  <a:cubicBezTo>
                    <a:pt x="0" y="21333"/>
                    <a:pt x="21333" y="0"/>
                    <a:pt x="47649"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txBox="1"/>
            <p:nvPr/>
          </p:nvSpPr>
          <p:spPr>
            <a:xfrm>
              <a:off x="0" y="-76200"/>
              <a:ext cx="2182433" cy="136149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3" name="Google Shape;363;p16"/>
          <p:cNvSpPr txBox="1"/>
          <p:nvPr/>
        </p:nvSpPr>
        <p:spPr>
          <a:xfrm>
            <a:off x="-2033305" y="570256"/>
            <a:ext cx="11965491" cy="61802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1" i="0" lang="en-US" sz="3412" u="none" cap="none" strike="noStrike">
                <a:solidFill>
                  <a:srgbClr val="000000"/>
                </a:solidFill>
                <a:latin typeface="Poppins"/>
                <a:ea typeface="Poppins"/>
                <a:cs typeface="Poppins"/>
                <a:sym typeface="Poppins"/>
              </a:rPr>
              <a:t>Performance of Model</a:t>
            </a:r>
            <a:endParaRPr/>
          </a:p>
        </p:txBody>
      </p:sp>
      <p:sp>
        <p:nvSpPr>
          <p:cNvPr id="364" name="Google Shape;364;p16"/>
          <p:cNvSpPr txBox="1"/>
          <p:nvPr/>
        </p:nvSpPr>
        <p:spPr>
          <a:xfrm>
            <a:off x="6418637" y="1943884"/>
            <a:ext cx="10977000" cy="2832000"/>
          </a:xfrm>
          <a:prstGeom prst="rect">
            <a:avLst/>
          </a:prstGeom>
          <a:noFill/>
          <a:ln>
            <a:noFill/>
          </a:ln>
        </p:spPr>
        <p:txBody>
          <a:bodyPr anchorCtr="0" anchor="t" bIns="0" lIns="0" spcFirstLastPara="1" rIns="0" wrap="square" tIns="0">
            <a:spAutoFit/>
          </a:bodyPr>
          <a:lstStyle/>
          <a:p>
            <a:pPr indent="0" lvl="0" marL="0" marR="0" rtl="0" algn="l">
              <a:lnSpc>
                <a:spcPct val="140056"/>
              </a:lnSpc>
              <a:spcBef>
                <a:spcPts val="0"/>
              </a:spcBef>
              <a:spcAft>
                <a:spcPts val="0"/>
              </a:spcAft>
              <a:buNone/>
            </a:pPr>
            <a:r>
              <a:rPr b="0" i="0" lang="en-US" sz="2299" u="none" cap="none" strike="noStrike">
                <a:solidFill>
                  <a:srgbClr val="000000"/>
                </a:solidFill>
                <a:latin typeface="Poppins"/>
                <a:ea typeface="Poppins"/>
                <a:cs typeface="Poppins"/>
                <a:sym typeface="Poppins"/>
              </a:rPr>
              <a:t>For Checking </a:t>
            </a:r>
            <a:r>
              <a:rPr b="1" i="0" lang="en-US" sz="2299" u="none" cap="none" strike="noStrike">
                <a:solidFill>
                  <a:srgbClr val="000000"/>
                </a:solidFill>
                <a:latin typeface="Poppins"/>
                <a:ea typeface="Poppins"/>
                <a:cs typeface="Poppins"/>
                <a:sym typeface="Poppins"/>
              </a:rPr>
              <a:t>Overfittng</a:t>
            </a:r>
            <a:r>
              <a:rPr b="0" i="0" lang="en-US" sz="2299" u="none" cap="none" strike="noStrike">
                <a:solidFill>
                  <a:srgbClr val="000000"/>
                </a:solidFill>
                <a:latin typeface="Poppins"/>
                <a:ea typeface="Poppins"/>
                <a:cs typeface="Poppins"/>
                <a:sym typeface="Poppins"/>
              </a:rPr>
              <a:t> we calculated the  </a:t>
            </a:r>
            <a:r>
              <a:rPr b="1" i="0" lang="en-US" sz="2299" u="none" cap="none" strike="noStrike">
                <a:solidFill>
                  <a:srgbClr val="000000"/>
                </a:solidFill>
                <a:latin typeface="Poppins"/>
                <a:ea typeface="Poppins"/>
                <a:cs typeface="Poppins"/>
                <a:sym typeface="Poppins"/>
              </a:rPr>
              <a:t>F1 score for both Training set and Test Set </a:t>
            </a:r>
            <a:r>
              <a:rPr b="0" i="0" lang="en-US" sz="2299" u="none" cap="none" strike="noStrike">
                <a:solidFill>
                  <a:srgbClr val="000000"/>
                </a:solidFill>
                <a:latin typeface="Poppins"/>
                <a:ea typeface="Poppins"/>
                <a:cs typeface="Poppins"/>
                <a:sym typeface="Poppins"/>
              </a:rPr>
              <a:t>and their diiference came </a:t>
            </a:r>
            <a:r>
              <a:rPr b="1" i="0" lang="en-US" sz="2299" u="none" cap="none" strike="noStrike">
                <a:solidFill>
                  <a:srgbClr val="000000"/>
                </a:solidFill>
                <a:latin typeface="Poppins"/>
                <a:ea typeface="Poppins"/>
                <a:cs typeface="Poppins"/>
                <a:sym typeface="Poppins"/>
              </a:rPr>
              <a:t>0.019667.</a:t>
            </a:r>
            <a:r>
              <a:rPr b="0" i="0" lang="en-US" sz="2299" u="none" cap="none" strike="noStrike">
                <a:solidFill>
                  <a:srgbClr val="000000"/>
                </a:solidFill>
                <a:latin typeface="Poppins"/>
                <a:ea typeface="Poppins"/>
                <a:cs typeface="Poppins"/>
                <a:sym typeface="Poppins"/>
              </a:rPr>
              <a:t> This Small difference indicates that the model has </a:t>
            </a:r>
            <a:r>
              <a:rPr b="1" i="0" lang="en-US" sz="2299" u="none" cap="none" strike="noStrike">
                <a:solidFill>
                  <a:srgbClr val="000000"/>
                </a:solidFill>
                <a:latin typeface="Poppins"/>
                <a:ea typeface="Poppins"/>
                <a:cs typeface="Poppins"/>
                <a:sym typeface="Poppins"/>
              </a:rPr>
              <a:t>learned the data patterns well</a:t>
            </a:r>
            <a:r>
              <a:rPr b="0" i="0" lang="en-US" sz="2299" u="none" cap="none" strike="noStrike">
                <a:solidFill>
                  <a:srgbClr val="000000"/>
                </a:solidFill>
                <a:latin typeface="Poppins"/>
                <a:ea typeface="Poppins"/>
                <a:cs typeface="Poppins"/>
                <a:sym typeface="Poppins"/>
              </a:rPr>
              <a:t> without over-relying on specific training instances. Thus as </a:t>
            </a:r>
            <a:r>
              <a:rPr b="1" i="0" lang="en-US" sz="2299" u="none" cap="none" strike="noStrike">
                <a:solidFill>
                  <a:srgbClr val="000000"/>
                </a:solidFill>
                <a:latin typeface="Poppins"/>
                <a:ea typeface="Poppins"/>
                <a:cs typeface="Poppins"/>
                <a:sym typeface="Poppins"/>
              </a:rPr>
              <a:t>F1 score in  both cases remain high</a:t>
            </a:r>
            <a:r>
              <a:rPr b="0" i="0" lang="en-US" sz="2299" u="none" cap="none" strike="noStrike">
                <a:solidFill>
                  <a:srgbClr val="000000"/>
                </a:solidFill>
                <a:latin typeface="Poppins"/>
                <a:ea typeface="Poppins"/>
                <a:cs typeface="Poppins"/>
                <a:sym typeface="Poppins"/>
              </a:rPr>
              <a:t>, it shows that our model is </a:t>
            </a:r>
            <a:r>
              <a:rPr b="1" i="0" lang="en-US" sz="2299" u="none" cap="none" strike="noStrike">
                <a:solidFill>
                  <a:srgbClr val="000000"/>
                </a:solidFill>
                <a:latin typeface="Poppins"/>
                <a:ea typeface="Poppins"/>
                <a:cs typeface="Poppins"/>
                <a:sym typeface="Poppins"/>
              </a:rPr>
              <a:t>performaing well</a:t>
            </a:r>
            <a:r>
              <a:rPr b="0" i="0" lang="en-US" sz="2299" u="none" cap="none" strike="noStrike">
                <a:solidFill>
                  <a:srgbClr val="000000"/>
                </a:solidFill>
                <a:latin typeface="Poppins"/>
                <a:ea typeface="Poppins"/>
                <a:cs typeface="Poppins"/>
                <a:sym typeface="Poppins"/>
              </a:rPr>
              <a:t> and there is </a:t>
            </a:r>
            <a:r>
              <a:rPr b="1" i="0" lang="en-US" sz="2299" u="none" cap="none" strike="noStrike">
                <a:solidFill>
                  <a:srgbClr val="000000"/>
                </a:solidFill>
                <a:latin typeface="Poppins"/>
                <a:ea typeface="Poppins"/>
                <a:cs typeface="Poppins"/>
                <a:sym typeface="Poppins"/>
              </a:rPr>
              <a:t>no overfitting</a:t>
            </a:r>
            <a:r>
              <a:rPr b="0" i="0" lang="en-US" sz="2299" u="none" cap="none" strike="noStrike">
                <a:solidFill>
                  <a:srgbClr val="000000"/>
                </a:solidFill>
                <a:latin typeface="Poppins"/>
                <a:ea typeface="Poppins"/>
                <a:cs typeface="Poppins"/>
                <a:sym typeface="Poppins"/>
              </a:rPr>
              <a:t>.</a:t>
            </a:r>
            <a:endParaRPr sz="1200"/>
          </a:p>
        </p:txBody>
      </p:sp>
      <p:sp>
        <p:nvSpPr>
          <p:cNvPr id="365" name="Google Shape;365;p16"/>
          <p:cNvSpPr txBox="1"/>
          <p:nvPr/>
        </p:nvSpPr>
        <p:spPr>
          <a:xfrm>
            <a:off x="658556" y="5189061"/>
            <a:ext cx="7705800" cy="401130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413" u="none" cap="none" strike="noStrike">
                <a:solidFill>
                  <a:srgbClr val="000000"/>
                </a:solidFill>
                <a:latin typeface="Poppins"/>
                <a:ea typeface="Poppins"/>
                <a:cs typeface="Poppins"/>
                <a:sym typeface="Poppins"/>
              </a:rPr>
              <a:t>The</a:t>
            </a:r>
            <a:r>
              <a:rPr b="1" i="0" lang="en-US" sz="2413" u="none" cap="none" strike="noStrike">
                <a:solidFill>
                  <a:srgbClr val="000000"/>
                </a:solidFill>
                <a:latin typeface="Poppins"/>
                <a:ea typeface="Poppins"/>
                <a:cs typeface="Poppins"/>
                <a:sym typeface="Poppins"/>
              </a:rPr>
              <a:t> ROC curve</a:t>
            </a:r>
            <a:r>
              <a:rPr b="0" i="0" lang="en-US" sz="2413" u="none" cap="none" strike="noStrike">
                <a:solidFill>
                  <a:srgbClr val="000000"/>
                </a:solidFill>
                <a:latin typeface="Poppins"/>
                <a:ea typeface="Poppins"/>
                <a:cs typeface="Poppins"/>
                <a:sym typeface="Poppins"/>
              </a:rPr>
              <a:t> is a graphical representation used to evaluate the performance of a binary classifier.</a:t>
            </a:r>
            <a:endParaRPr sz="1300"/>
          </a:p>
          <a:p>
            <a:pPr indent="0" lvl="0" marL="0" marR="0" rtl="0" algn="l">
              <a:lnSpc>
                <a:spcPct val="139992"/>
              </a:lnSpc>
              <a:spcBef>
                <a:spcPts val="0"/>
              </a:spcBef>
              <a:spcAft>
                <a:spcPts val="0"/>
              </a:spcAft>
              <a:buNone/>
            </a:pPr>
            <a:r>
              <a:rPr b="0" i="0" lang="en-US" sz="2413" u="none" cap="none" strike="noStrike">
                <a:solidFill>
                  <a:srgbClr val="000000"/>
                </a:solidFill>
                <a:latin typeface="Poppins"/>
                <a:ea typeface="Poppins"/>
                <a:cs typeface="Poppins"/>
                <a:sym typeface="Poppins"/>
              </a:rPr>
              <a:t>The </a:t>
            </a:r>
            <a:r>
              <a:rPr b="1" i="0" lang="en-US" sz="2413" u="none" cap="none" strike="noStrike">
                <a:solidFill>
                  <a:srgbClr val="000000"/>
                </a:solidFill>
                <a:latin typeface="Poppins"/>
                <a:ea typeface="Poppins"/>
                <a:cs typeface="Poppins"/>
                <a:sym typeface="Poppins"/>
              </a:rPr>
              <a:t>AUC (Area Under the Curve)</a:t>
            </a:r>
            <a:r>
              <a:rPr b="0" i="0" lang="en-US" sz="2413" u="none" cap="none" strike="noStrike">
                <a:solidFill>
                  <a:srgbClr val="000000"/>
                </a:solidFill>
                <a:latin typeface="Poppins"/>
                <a:ea typeface="Poppins"/>
                <a:cs typeface="Poppins"/>
                <a:sym typeface="Poppins"/>
              </a:rPr>
              <a:t> quantifies the overall ability of the model to distinguish between the </a:t>
            </a:r>
            <a:r>
              <a:rPr b="1" i="0" lang="en-US" sz="2413" u="none" cap="none" strike="noStrike">
                <a:solidFill>
                  <a:srgbClr val="000000"/>
                </a:solidFill>
                <a:latin typeface="Poppins"/>
                <a:ea typeface="Poppins"/>
                <a:cs typeface="Poppins"/>
                <a:sym typeface="Poppins"/>
              </a:rPr>
              <a:t>positive and negative classes.</a:t>
            </a:r>
            <a:endParaRPr sz="1300"/>
          </a:p>
          <a:p>
            <a:pPr indent="0" lvl="0" marL="0" marR="0" rtl="0" algn="l">
              <a:lnSpc>
                <a:spcPct val="139992"/>
              </a:lnSpc>
              <a:spcBef>
                <a:spcPts val="0"/>
              </a:spcBef>
              <a:spcAft>
                <a:spcPts val="0"/>
              </a:spcAft>
              <a:buNone/>
            </a:pPr>
            <a:r>
              <a:t/>
            </a:r>
            <a:endParaRPr b="1" i="0" sz="2413" u="none" cap="none" strike="noStrike">
              <a:solidFill>
                <a:srgbClr val="000000"/>
              </a:solidFill>
              <a:latin typeface="Poppins"/>
              <a:ea typeface="Poppins"/>
              <a:cs typeface="Poppins"/>
              <a:sym typeface="Poppins"/>
            </a:endParaRPr>
          </a:p>
          <a:p>
            <a:pPr indent="0" lvl="0" marL="0" marR="0" rtl="0" algn="l">
              <a:lnSpc>
                <a:spcPct val="140031"/>
              </a:lnSpc>
              <a:spcBef>
                <a:spcPts val="0"/>
              </a:spcBef>
              <a:spcAft>
                <a:spcPts val="0"/>
              </a:spcAft>
              <a:buNone/>
            </a:pPr>
            <a:r>
              <a:rPr b="0" i="0" lang="en-US" sz="2413" u="none" cap="none" strike="noStrike">
                <a:solidFill>
                  <a:srgbClr val="000000"/>
                </a:solidFill>
                <a:latin typeface="Poppins"/>
                <a:ea typeface="Poppins"/>
                <a:cs typeface="Poppins"/>
                <a:sym typeface="Poppins"/>
              </a:rPr>
              <a:t>In our case the ROC curve AUC came </a:t>
            </a:r>
            <a:r>
              <a:rPr b="1" i="0" lang="en-US" sz="2413" u="none" cap="none" strike="noStrike">
                <a:solidFill>
                  <a:srgbClr val="000000"/>
                </a:solidFill>
                <a:latin typeface="Poppins"/>
                <a:ea typeface="Poppins"/>
                <a:cs typeface="Poppins"/>
                <a:sym typeface="Poppins"/>
              </a:rPr>
              <a:t>0.98</a:t>
            </a:r>
            <a:r>
              <a:rPr b="0" i="0" lang="en-US" sz="2413" u="none" cap="none" strike="noStrike">
                <a:solidFill>
                  <a:srgbClr val="000000"/>
                </a:solidFill>
                <a:latin typeface="Poppins"/>
                <a:ea typeface="Poppins"/>
                <a:cs typeface="Poppins"/>
                <a:sym typeface="Poppins"/>
              </a:rPr>
              <a:t> indicating </a:t>
            </a:r>
            <a:r>
              <a:rPr b="1" i="0" lang="en-US" sz="2413" u="none" cap="none" strike="noStrike">
                <a:solidFill>
                  <a:srgbClr val="000000"/>
                </a:solidFill>
                <a:latin typeface="Poppins"/>
                <a:ea typeface="Poppins"/>
                <a:cs typeface="Poppins"/>
                <a:sym typeface="Poppins"/>
              </a:rPr>
              <a:t>excellent model performance.</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371" name="Google Shape;371;p17"/>
          <p:cNvGrpSpPr/>
          <p:nvPr/>
        </p:nvGrpSpPr>
        <p:grpSpPr>
          <a:xfrm>
            <a:off x="0" y="109181"/>
            <a:ext cx="6946603" cy="1491739"/>
            <a:chOff x="0" y="-76200"/>
            <a:chExt cx="1829558" cy="392886"/>
          </a:xfrm>
        </p:grpSpPr>
        <p:sp>
          <p:nvSpPr>
            <p:cNvPr id="372" name="Google Shape;372;p17"/>
            <p:cNvSpPr/>
            <p:nvPr/>
          </p:nvSpPr>
          <p:spPr>
            <a:xfrm>
              <a:off x="0" y="0"/>
              <a:ext cx="1829558" cy="316686"/>
            </a:xfrm>
            <a:custGeom>
              <a:rect b="b" l="l" r="r" t="t"/>
              <a:pathLst>
                <a:path extrusionOk="0" h="316686" w="1829558">
                  <a:moveTo>
                    <a:pt x="1626358" y="0"/>
                  </a:moveTo>
                  <a:lnTo>
                    <a:pt x="0" y="0"/>
                  </a:lnTo>
                  <a:lnTo>
                    <a:pt x="0" y="316686"/>
                  </a:lnTo>
                  <a:lnTo>
                    <a:pt x="1626358" y="316686"/>
                  </a:lnTo>
                  <a:lnTo>
                    <a:pt x="1829558" y="158343"/>
                  </a:lnTo>
                  <a:lnTo>
                    <a:pt x="1626358" y="0"/>
                  </a:lnTo>
                  <a:close/>
                </a:path>
              </a:pathLst>
            </a:custGeom>
            <a:gradFill>
              <a:gsLst>
                <a:gs pos="0">
                  <a:srgbClr val="CDFFD8"/>
                </a:gs>
                <a:gs pos="100000">
                  <a:srgbClr val="94B9FF"/>
                </a:gs>
              </a:gsLst>
              <a:lin ang="0" scaled="0"/>
            </a:gradFill>
            <a:ln>
              <a:noFill/>
            </a:ln>
          </p:spPr>
        </p:sp>
        <p:sp>
          <p:nvSpPr>
            <p:cNvPr id="373" name="Google Shape;373;p17"/>
            <p:cNvSpPr txBox="1"/>
            <p:nvPr/>
          </p:nvSpPr>
          <p:spPr>
            <a:xfrm>
              <a:off x="0" y="-76200"/>
              <a:ext cx="1715258" cy="392886"/>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4" name="Google Shape;374;p17"/>
          <p:cNvSpPr/>
          <p:nvPr/>
        </p:nvSpPr>
        <p:spPr>
          <a:xfrm>
            <a:off x="10340164" y="2057400"/>
            <a:ext cx="7582548" cy="6809426"/>
          </a:xfrm>
          <a:custGeom>
            <a:rect b="b" l="l" r="r" t="t"/>
            <a:pathLst>
              <a:path extrusionOk="0" h="6809426" w="7582548">
                <a:moveTo>
                  <a:pt x="0" y="0"/>
                </a:moveTo>
                <a:lnTo>
                  <a:pt x="7582548" y="0"/>
                </a:lnTo>
                <a:lnTo>
                  <a:pt x="7582548" y="6809426"/>
                </a:lnTo>
                <a:lnTo>
                  <a:pt x="0" y="6809426"/>
                </a:lnTo>
                <a:lnTo>
                  <a:pt x="0" y="0"/>
                </a:lnTo>
                <a:close/>
              </a:path>
            </a:pathLst>
          </a:custGeom>
          <a:blipFill rotWithShape="1">
            <a:blip r:embed="rId4">
              <a:alphaModFix/>
            </a:blip>
            <a:stretch>
              <a:fillRect b="0" l="0" r="0" t="0"/>
            </a:stretch>
          </a:blipFill>
          <a:ln>
            <a:noFill/>
          </a:ln>
        </p:spPr>
      </p:sp>
      <p:grpSp>
        <p:nvGrpSpPr>
          <p:cNvPr id="375" name="Google Shape;375;p17"/>
          <p:cNvGrpSpPr/>
          <p:nvPr/>
        </p:nvGrpSpPr>
        <p:grpSpPr>
          <a:xfrm>
            <a:off x="197867" y="1768078"/>
            <a:ext cx="9830627" cy="8076153"/>
            <a:chOff x="0" y="-76200"/>
            <a:chExt cx="2589136" cy="2127053"/>
          </a:xfrm>
        </p:grpSpPr>
        <p:sp>
          <p:nvSpPr>
            <p:cNvPr id="376" name="Google Shape;376;p17"/>
            <p:cNvSpPr/>
            <p:nvPr/>
          </p:nvSpPr>
          <p:spPr>
            <a:xfrm>
              <a:off x="0" y="0"/>
              <a:ext cx="2589136" cy="2050853"/>
            </a:xfrm>
            <a:custGeom>
              <a:rect b="b" l="l" r="r" t="t"/>
              <a:pathLst>
                <a:path extrusionOk="0" h="2050853" w="2589136">
                  <a:moveTo>
                    <a:pt x="0" y="0"/>
                  </a:moveTo>
                  <a:lnTo>
                    <a:pt x="2589136" y="0"/>
                  </a:lnTo>
                  <a:lnTo>
                    <a:pt x="2589136" y="2050853"/>
                  </a:lnTo>
                  <a:lnTo>
                    <a:pt x="0" y="2050853"/>
                  </a:lnTo>
                  <a:close/>
                </a:path>
              </a:pathLst>
            </a:custGeom>
            <a:gradFill>
              <a:gsLst>
                <a:gs pos="0">
                  <a:srgbClr val="CDFFD8"/>
                </a:gs>
                <a:gs pos="100000">
                  <a:srgbClr val="94B9FF"/>
                </a:gs>
              </a:gsLst>
              <a:lin ang="0" scaled="0"/>
            </a:gradFill>
            <a:ln>
              <a:noFill/>
            </a:ln>
          </p:spPr>
        </p:sp>
        <p:sp>
          <p:nvSpPr>
            <p:cNvPr id="377" name="Google Shape;377;p17"/>
            <p:cNvSpPr txBox="1"/>
            <p:nvPr/>
          </p:nvSpPr>
          <p:spPr>
            <a:xfrm>
              <a:off x="0" y="-76200"/>
              <a:ext cx="2589136" cy="212705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8" name="Google Shape;378;p17"/>
          <p:cNvSpPr txBox="1"/>
          <p:nvPr/>
        </p:nvSpPr>
        <p:spPr>
          <a:xfrm>
            <a:off x="736563" y="673869"/>
            <a:ext cx="4370427" cy="565960"/>
          </a:xfrm>
          <a:prstGeom prst="rect">
            <a:avLst/>
          </a:prstGeom>
          <a:noFill/>
          <a:ln>
            <a:noFill/>
          </a:ln>
        </p:spPr>
        <p:txBody>
          <a:bodyPr anchorCtr="0" anchor="t" bIns="0" lIns="0" spcFirstLastPara="1" rIns="0" wrap="square" tIns="0">
            <a:spAutoFit/>
          </a:bodyPr>
          <a:lstStyle/>
          <a:p>
            <a:pPr indent="0" lvl="0" marL="0" marR="0" rtl="0" algn="ctr">
              <a:lnSpc>
                <a:spcPct val="140068"/>
              </a:lnSpc>
              <a:spcBef>
                <a:spcPts val="0"/>
              </a:spcBef>
              <a:spcAft>
                <a:spcPts val="0"/>
              </a:spcAft>
              <a:buNone/>
            </a:pPr>
            <a:r>
              <a:rPr b="1" i="0" lang="en-US" sz="3212" u="none" cap="none" strike="noStrike">
                <a:solidFill>
                  <a:srgbClr val="000000"/>
                </a:solidFill>
                <a:latin typeface="Poppins"/>
                <a:ea typeface="Poppins"/>
                <a:cs typeface="Poppins"/>
                <a:sym typeface="Poppins"/>
              </a:rPr>
              <a:t>CONFUSION MATRIX</a:t>
            </a:r>
            <a:endParaRPr/>
          </a:p>
        </p:txBody>
      </p:sp>
      <p:sp>
        <p:nvSpPr>
          <p:cNvPr id="379" name="Google Shape;379;p17"/>
          <p:cNvSpPr txBox="1"/>
          <p:nvPr/>
        </p:nvSpPr>
        <p:spPr>
          <a:xfrm>
            <a:off x="544875" y="2387283"/>
            <a:ext cx="9124231" cy="7460869"/>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513" u="none" cap="none" strike="noStrike">
                <a:solidFill>
                  <a:srgbClr val="000000"/>
                </a:solidFill>
                <a:latin typeface="Poppins"/>
                <a:ea typeface="Poppins"/>
                <a:cs typeface="Poppins"/>
                <a:sym typeface="Poppins"/>
              </a:rPr>
              <a:t>A </a:t>
            </a:r>
            <a:r>
              <a:rPr b="1" i="0" lang="en-US" sz="2513" u="none" cap="none" strike="noStrike">
                <a:solidFill>
                  <a:srgbClr val="000000"/>
                </a:solidFill>
                <a:latin typeface="Poppins"/>
                <a:ea typeface="Poppins"/>
                <a:cs typeface="Poppins"/>
                <a:sym typeface="Poppins"/>
              </a:rPr>
              <a:t>confusion matrix</a:t>
            </a:r>
            <a:r>
              <a:rPr b="0" i="0" lang="en-US" sz="2513" u="none" cap="none" strike="noStrike">
                <a:solidFill>
                  <a:srgbClr val="000000"/>
                </a:solidFill>
                <a:latin typeface="Poppins"/>
                <a:ea typeface="Poppins"/>
                <a:cs typeface="Poppins"/>
                <a:sym typeface="Poppins"/>
              </a:rPr>
              <a:t> is a table used to evaluate the </a:t>
            </a:r>
            <a:r>
              <a:rPr b="1" i="0" lang="en-US" sz="2513" u="none" cap="none" strike="noStrike">
                <a:solidFill>
                  <a:srgbClr val="000000"/>
                </a:solidFill>
                <a:latin typeface="Poppins"/>
                <a:ea typeface="Poppins"/>
                <a:cs typeface="Poppins"/>
                <a:sym typeface="Poppins"/>
              </a:rPr>
              <a:t>performance</a:t>
            </a:r>
            <a:r>
              <a:rPr b="0" i="0" lang="en-US" sz="2513" u="none" cap="none" strike="noStrike">
                <a:solidFill>
                  <a:srgbClr val="000000"/>
                </a:solidFill>
                <a:latin typeface="Poppins"/>
                <a:ea typeface="Poppins"/>
                <a:cs typeface="Poppins"/>
                <a:sym typeface="Poppins"/>
              </a:rPr>
              <a:t> of a classification model by comparing its</a:t>
            </a:r>
            <a:r>
              <a:rPr b="1" i="0" lang="en-US" sz="2513" u="none" cap="none" strike="noStrike">
                <a:solidFill>
                  <a:srgbClr val="000000"/>
                </a:solidFill>
                <a:latin typeface="Poppins"/>
                <a:ea typeface="Poppins"/>
                <a:cs typeface="Poppins"/>
                <a:sym typeface="Poppins"/>
              </a:rPr>
              <a:t> predictions to the actual values</a:t>
            </a:r>
            <a:r>
              <a:rPr b="0" i="0" lang="en-US" sz="2513" u="none" cap="none" strike="noStrike">
                <a:solidFill>
                  <a:srgbClr val="000000"/>
                </a:solidFill>
                <a:latin typeface="Poppins"/>
                <a:ea typeface="Poppins"/>
                <a:cs typeface="Poppins"/>
                <a:sym typeface="Poppins"/>
              </a:rPr>
              <a:t>. It provides detailed insights into the types of errors the model makes.</a:t>
            </a:r>
            <a:endParaRPr/>
          </a:p>
          <a:p>
            <a:pPr indent="0" lvl="0" marL="0" marR="0" rtl="0" algn="l">
              <a:lnSpc>
                <a:spcPct val="139992"/>
              </a:lnSpc>
              <a:spcBef>
                <a:spcPts val="0"/>
              </a:spcBef>
              <a:spcAft>
                <a:spcPts val="0"/>
              </a:spcAft>
              <a:buNone/>
            </a:pPr>
            <a:r>
              <a:rPr b="0" i="0" lang="en-US" sz="2513" u="none" cap="none" strike="noStrike">
                <a:solidFill>
                  <a:srgbClr val="000000"/>
                </a:solidFill>
                <a:latin typeface="Poppins"/>
                <a:ea typeface="Poppins"/>
                <a:cs typeface="Poppins"/>
                <a:sym typeface="Poppins"/>
              </a:rPr>
              <a:t>From The Confusion Matrix we can tell that our </a:t>
            </a:r>
            <a:endParaRPr/>
          </a:p>
          <a:p>
            <a:pPr indent="-271278" lvl="1" marL="542557" marR="0" rtl="0" algn="l">
              <a:lnSpc>
                <a:spcPct val="139992"/>
              </a:lnSpc>
              <a:spcBef>
                <a:spcPts val="0"/>
              </a:spcBef>
              <a:spcAft>
                <a:spcPts val="0"/>
              </a:spcAft>
              <a:buClr>
                <a:srgbClr val="000000"/>
              </a:buClr>
              <a:buSzPts val="2513"/>
              <a:buFont typeface="Arial"/>
              <a:buChar char="•"/>
            </a:pPr>
            <a:r>
              <a:rPr b="0" i="0" lang="en-US" sz="2513" u="none" cap="none" strike="noStrike">
                <a:solidFill>
                  <a:srgbClr val="000000"/>
                </a:solidFill>
                <a:latin typeface="Poppins"/>
                <a:ea typeface="Poppins"/>
                <a:cs typeface="Poppins"/>
                <a:sym typeface="Poppins"/>
              </a:rPr>
              <a:t>model </a:t>
            </a:r>
            <a:r>
              <a:rPr b="1" i="0" lang="en-US" sz="2513" u="none" cap="none" strike="noStrike">
                <a:solidFill>
                  <a:srgbClr val="000000"/>
                </a:solidFill>
                <a:latin typeface="Poppins"/>
                <a:ea typeface="Poppins"/>
                <a:cs typeface="Poppins"/>
                <a:sym typeface="Poppins"/>
              </a:rPr>
              <a:t>732 outputs as False</a:t>
            </a:r>
            <a:r>
              <a:rPr b="0" i="0" lang="en-US" sz="2513" u="none" cap="none" strike="noStrike">
                <a:solidFill>
                  <a:srgbClr val="000000"/>
                </a:solidFill>
                <a:latin typeface="Poppins"/>
                <a:ea typeface="Poppins"/>
                <a:cs typeface="Poppins"/>
                <a:sym typeface="Poppins"/>
              </a:rPr>
              <a:t> which are </a:t>
            </a:r>
            <a:r>
              <a:rPr b="1" i="0" lang="en-US" sz="2513" u="none" cap="none" strike="noStrike">
                <a:solidFill>
                  <a:srgbClr val="000000"/>
                </a:solidFill>
                <a:latin typeface="Poppins"/>
                <a:ea typeface="Poppins"/>
                <a:cs typeface="Poppins"/>
                <a:sym typeface="Poppins"/>
              </a:rPr>
              <a:t>actually False.</a:t>
            </a:r>
            <a:r>
              <a:rPr b="0" i="0" lang="en-US" sz="2513" u="none" cap="none" strike="noStrike">
                <a:solidFill>
                  <a:srgbClr val="000000"/>
                </a:solidFill>
                <a:latin typeface="Poppins"/>
                <a:ea typeface="Poppins"/>
                <a:cs typeface="Poppins"/>
                <a:sym typeface="Poppins"/>
              </a:rPr>
              <a:t> </a:t>
            </a:r>
            <a:endParaRPr/>
          </a:p>
          <a:p>
            <a:pPr indent="-271278" lvl="1" marL="542557" marR="0" rtl="0" algn="l">
              <a:lnSpc>
                <a:spcPct val="139992"/>
              </a:lnSpc>
              <a:spcBef>
                <a:spcPts val="0"/>
              </a:spcBef>
              <a:spcAft>
                <a:spcPts val="0"/>
              </a:spcAft>
              <a:buClr>
                <a:srgbClr val="000000"/>
              </a:buClr>
              <a:buSzPts val="2513"/>
              <a:buFont typeface="Arial"/>
              <a:buChar char="•"/>
            </a:pPr>
            <a:r>
              <a:rPr b="0" i="0" lang="en-US" sz="2513" u="none" cap="none" strike="noStrike">
                <a:solidFill>
                  <a:srgbClr val="000000"/>
                </a:solidFill>
                <a:latin typeface="Poppins"/>
                <a:ea typeface="Poppins"/>
                <a:cs typeface="Poppins"/>
                <a:sym typeface="Poppins"/>
              </a:rPr>
              <a:t>Models predict </a:t>
            </a:r>
            <a:r>
              <a:rPr b="1" i="0" lang="en-US" sz="2513" u="none" cap="none" strike="noStrike">
                <a:solidFill>
                  <a:srgbClr val="000000"/>
                </a:solidFill>
                <a:latin typeface="Poppins"/>
                <a:ea typeface="Poppins"/>
                <a:cs typeface="Poppins"/>
                <a:sym typeface="Poppins"/>
              </a:rPr>
              <a:t>648 output as True</a:t>
            </a:r>
            <a:r>
              <a:rPr b="0" i="0" lang="en-US" sz="2513" u="none" cap="none" strike="noStrike">
                <a:solidFill>
                  <a:srgbClr val="000000"/>
                </a:solidFill>
                <a:latin typeface="Poppins"/>
                <a:ea typeface="Poppins"/>
                <a:cs typeface="Poppins"/>
                <a:sym typeface="Poppins"/>
              </a:rPr>
              <a:t> which are </a:t>
            </a:r>
            <a:r>
              <a:rPr b="1" i="0" lang="en-US" sz="2513" u="none" cap="none" strike="noStrike">
                <a:solidFill>
                  <a:srgbClr val="000000"/>
                </a:solidFill>
                <a:latin typeface="Poppins"/>
                <a:ea typeface="Poppins"/>
                <a:cs typeface="Poppins"/>
                <a:sym typeface="Poppins"/>
              </a:rPr>
              <a:t>actually True.</a:t>
            </a:r>
            <a:r>
              <a:rPr b="0" i="0" lang="en-US" sz="2513" u="none" cap="none" strike="noStrike">
                <a:solidFill>
                  <a:srgbClr val="000000"/>
                </a:solidFill>
                <a:latin typeface="Poppins"/>
                <a:ea typeface="Poppins"/>
                <a:cs typeface="Poppins"/>
                <a:sym typeface="Poppins"/>
              </a:rPr>
              <a:t> </a:t>
            </a:r>
            <a:endParaRPr/>
          </a:p>
          <a:p>
            <a:pPr indent="-271278" lvl="1" marL="542557" marR="0" rtl="0" algn="l">
              <a:lnSpc>
                <a:spcPct val="139992"/>
              </a:lnSpc>
              <a:spcBef>
                <a:spcPts val="0"/>
              </a:spcBef>
              <a:spcAft>
                <a:spcPts val="0"/>
              </a:spcAft>
              <a:buClr>
                <a:srgbClr val="000000"/>
              </a:buClr>
              <a:buSzPts val="2513"/>
              <a:buFont typeface="Arial"/>
              <a:buChar char="•"/>
            </a:pPr>
            <a:r>
              <a:rPr b="0" i="0" lang="en-US" sz="2513" u="none" cap="none" strike="noStrike">
                <a:solidFill>
                  <a:srgbClr val="000000"/>
                </a:solidFill>
                <a:latin typeface="Poppins"/>
                <a:ea typeface="Poppins"/>
                <a:cs typeface="Poppins"/>
                <a:sym typeface="Poppins"/>
              </a:rPr>
              <a:t>Model predicts </a:t>
            </a:r>
            <a:r>
              <a:rPr b="1" i="0" lang="en-US" sz="2513" u="none" cap="none" strike="noStrike">
                <a:solidFill>
                  <a:srgbClr val="000000"/>
                </a:solidFill>
                <a:latin typeface="Poppins"/>
                <a:ea typeface="Poppins"/>
                <a:cs typeface="Poppins"/>
                <a:sym typeface="Poppins"/>
              </a:rPr>
              <a:t>23 outputs as False</a:t>
            </a:r>
            <a:r>
              <a:rPr b="0" i="0" lang="en-US" sz="2513" u="none" cap="none" strike="noStrike">
                <a:solidFill>
                  <a:srgbClr val="000000"/>
                </a:solidFill>
                <a:latin typeface="Poppins"/>
                <a:ea typeface="Poppins"/>
                <a:cs typeface="Poppins"/>
                <a:sym typeface="Poppins"/>
              </a:rPr>
              <a:t> which are </a:t>
            </a:r>
            <a:r>
              <a:rPr b="1" i="0" lang="en-US" sz="2513" u="none" cap="none" strike="noStrike">
                <a:solidFill>
                  <a:srgbClr val="000000"/>
                </a:solidFill>
                <a:latin typeface="Poppins"/>
                <a:ea typeface="Poppins"/>
                <a:cs typeface="Poppins"/>
                <a:sym typeface="Poppins"/>
              </a:rPr>
              <a:t>Actually True </a:t>
            </a:r>
            <a:r>
              <a:rPr b="0" i="0" lang="en-US" sz="2513" u="none" cap="none" strike="noStrike">
                <a:solidFill>
                  <a:srgbClr val="000000"/>
                </a:solidFill>
                <a:latin typeface="Poppins"/>
                <a:ea typeface="Poppins"/>
                <a:cs typeface="Poppins"/>
                <a:sym typeface="Poppins"/>
              </a:rPr>
              <a:t>and</a:t>
            </a:r>
            <a:endParaRPr/>
          </a:p>
          <a:p>
            <a:pPr indent="-271278" lvl="1" marL="542557" marR="0" rtl="0" algn="l">
              <a:lnSpc>
                <a:spcPct val="139992"/>
              </a:lnSpc>
              <a:spcBef>
                <a:spcPts val="0"/>
              </a:spcBef>
              <a:spcAft>
                <a:spcPts val="0"/>
              </a:spcAft>
              <a:buClr>
                <a:srgbClr val="000000"/>
              </a:buClr>
              <a:buSzPts val="2513"/>
              <a:buFont typeface="Arial"/>
              <a:buChar char="•"/>
            </a:pPr>
            <a:r>
              <a:rPr b="0" i="0" lang="en-US" sz="2513" u="none" cap="none" strike="noStrike">
                <a:solidFill>
                  <a:srgbClr val="000000"/>
                </a:solidFill>
                <a:latin typeface="Poppins"/>
                <a:ea typeface="Poppins"/>
                <a:cs typeface="Poppins"/>
                <a:sym typeface="Poppins"/>
              </a:rPr>
              <a:t> Predicts </a:t>
            </a:r>
            <a:r>
              <a:rPr b="1" i="0" lang="en-US" sz="2513" u="none" cap="none" strike="noStrike">
                <a:solidFill>
                  <a:srgbClr val="000000"/>
                </a:solidFill>
                <a:latin typeface="Poppins"/>
                <a:ea typeface="Poppins"/>
                <a:cs typeface="Poppins"/>
                <a:sym typeface="Poppins"/>
              </a:rPr>
              <a:t>3 outputs as True </a:t>
            </a:r>
            <a:r>
              <a:rPr b="0" i="0" lang="en-US" sz="2513" u="none" cap="none" strike="noStrike">
                <a:solidFill>
                  <a:srgbClr val="000000"/>
                </a:solidFill>
                <a:latin typeface="Poppins"/>
                <a:ea typeface="Poppins"/>
                <a:cs typeface="Poppins"/>
                <a:sym typeface="Poppins"/>
              </a:rPr>
              <a:t>which are </a:t>
            </a:r>
            <a:r>
              <a:rPr b="1" i="0" lang="en-US" sz="2513" u="none" cap="none" strike="noStrike">
                <a:solidFill>
                  <a:srgbClr val="000000"/>
                </a:solidFill>
                <a:latin typeface="Poppins"/>
                <a:ea typeface="Poppins"/>
                <a:cs typeface="Poppins"/>
                <a:sym typeface="Poppins"/>
              </a:rPr>
              <a:t>actually False</a:t>
            </a:r>
            <a:r>
              <a:rPr b="0" i="0" lang="en-US" sz="2513" u="none" cap="none" strike="noStrike">
                <a:solidFill>
                  <a:srgbClr val="000000"/>
                </a:solidFill>
                <a:latin typeface="Poppins"/>
                <a:ea typeface="Poppins"/>
                <a:cs typeface="Poppins"/>
                <a:sym typeface="Poppins"/>
              </a:rPr>
              <a:t>. </a:t>
            </a:r>
            <a:endParaRPr/>
          </a:p>
          <a:p>
            <a:pPr indent="0" lvl="0" marL="0" marR="0" rtl="0" algn="l">
              <a:lnSpc>
                <a:spcPct val="139992"/>
              </a:lnSpc>
              <a:spcBef>
                <a:spcPts val="0"/>
              </a:spcBef>
              <a:spcAft>
                <a:spcPts val="0"/>
              </a:spcAft>
              <a:buNone/>
            </a:pPr>
            <a:r>
              <a:rPr b="0" i="0" lang="en-US" sz="2513" u="none" cap="none" strike="noStrike">
                <a:solidFill>
                  <a:srgbClr val="000000"/>
                </a:solidFill>
                <a:latin typeface="Poppins"/>
                <a:ea typeface="Poppins"/>
                <a:cs typeface="Poppins"/>
                <a:sym typeface="Poppins"/>
              </a:rPr>
              <a:t>Overall we can see our model is performing well on the </a:t>
            </a:r>
            <a:r>
              <a:rPr b="1" i="0" lang="en-US" sz="2513" u="none" cap="none" strike="noStrike">
                <a:solidFill>
                  <a:srgbClr val="000000"/>
                </a:solidFill>
                <a:latin typeface="Poppins"/>
                <a:ea typeface="Poppins"/>
                <a:cs typeface="Poppins"/>
                <a:sym typeface="Poppins"/>
              </a:rPr>
              <a:t>Test dataset</a:t>
            </a:r>
            <a:r>
              <a:rPr b="0" i="0" lang="en-US" sz="2513" u="none" cap="none" strike="noStrike">
                <a:solidFill>
                  <a:srgbClr val="000000"/>
                </a:solidFill>
                <a:latin typeface="Poppins"/>
                <a:ea typeface="Poppins"/>
                <a:cs typeface="Poppins"/>
                <a:sym typeface="Poppins"/>
              </a:rPr>
              <a:t>.</a:t>
            </a:r>
            <a:endParaRPr/>
          </a:p>
          <a:p>
            <a:pPr indent="0" lvl="0" marL="0" marR="0" rtl="0" algn="l">
              <a:lnSpc>
                <a:spcPct val="140031"/>
              </a:lnSpc>
              <a:spcBef>
                <a:spcPts val="0"/>
              </a:spcBef>
              <a:spcAft>
                <a:spcPts val="0"/>
              </a:spcAft>
              <a:buNone/>
            </a:pPr>
            <a:r>
              <a:t/>
            </a:r>
            <a:endParaRPr b="0" i="0" sz="2513" u="none" cap="none" strike="noStrike">
              <a:solidFill>
                <a:srgbClr val="000000"/>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385" name="Google Shape;385;p18"/>
          <p:cNvGrpSpPr/>
          <p:nvPr/>
        </p:nvGrpSpPr>
        <p:grpSpPr>
          <a:xfrm>
            <a:off x="3161254" y="-106682"/>
            <a:ext cx="11965491" cy="1424347"/>
            <a:chOff x="0" y="-76200"/>
            <a:chExt cx="3151405" cy="375137"/>
          </a:xfrm>
        </p:grpSpPr>
        <p:sp>
          <p:nvSpPr>
            <p:cNvPr id="386" name="Google Shape;386;p18"/>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387" name="Google Shape;387;p18"/>
            <p:cNvSpPr txBox="1"/>
            <p:nvPr/>
          </p:nvSpPr>
          <p:spPr>
            <a:xfrm>
              <a:off x="152400" y="-76200"/>
              <a:ext cx="2846605" cy="375137"/>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8" name="Google Shape;388;p18"/>
          <p:cNvSpPr/>
          <p:nvPr/>
        </p:nvSpPr>
        <p:spPr>
          <a:xfrm>
            <a:off x="7283026" y="1479922"/>
            <a:ext cx="9388478" cy="4893744"/>
          </a:xfrm>
          <a:custGeom>
            <a:rect b="b" l="l" r="r" t="t"/>
            <a:pathLst>
              <a:path extrusionOk="0" h="4893744" w="9388478">
                <a:moveTo>
                  <a:pt x="0" y="0"/>
                </a:moveTo>
                <a:lnTo>
                  <a:pt x="9388478" y="0"/>
                </a:lnTo>
                <a:lnTo>
                  <a:pt x="9388478" y="4893744"/>
                </a:lnTo>
                <a:lnTo>
                  <a:pt x="0" y="4893744"/>
                </a:lnTo>
                <a:lnTo>
                  <a:pt x="0" y="0"/>
                </a:lnTo>
                <a:close/>
              </a:path>
            </a:pathLst>
          </a:custGeom>
          <a:blipFill rotWithShape="1">
            <a:blip r:embed="rId4">
              <a:alphaModFix/>
            </a:blip>
            <a:stretch>
              <a:fillRect b="0" l="0" r="0" t="0"/>
            </a:stretch>
          </a:blipFill>
          <a:ln>
            <a:noFill/>
          </a:ln>
        </p:spPr>
      </p:sp>
      <p:grpSp>
        <p:nvGrpSpPr>
          <p:cNvPr id="389" name="Google Shape;389;p18"/>
          <p:cNvGrpSpPr/>
          <p:nvPr/>
        </p:nvGrpSpPr>
        <p:grpSpPr>
          <a:xfrm>
            <a:off x="6227692" y="6246269"/>
            <a:ext cx="11917185" cy="3875129"/>
            <a:chOff x="0" y="-76200"/>
            <a:chExt cx="3138682" cy="1020610"/>
          </a:xfrm>
        </p:grpSpPr>
        <p:sp>
          <p:nvSpPr>
            <p:cNvPr id="390" name="Google Shape;390;p18"/>
            <p:cNvSpPr/>
            <p:nvPr/>
          </p:nvSpPr>
          <p:spPr>
            <a:xfrm>
              <a:off x="0" y="0"/>
              <a:ext cx="3138682" cy="944410"/>
            </a:xfrm>
            <a:custGeom>
              <a:rect b="b" l="l" r="r" t="t"/>
              <a:pathLst>
                <a:path extrusionOk="0" h="944410" w="3138682">
                  <a:moveTo>
                    <a:pt x="33132" y="0"/>
                  </a:moveTo>
                  <a:lnTo>
                    <a:pt x="3105551" y="0"/>
                  </a:lnTo>
                  <a:cubicBezTo>
                    <a:pt x="3114338" y="0"/>
                    <a:pt x="3122765" y="3491"/>
                    <a:pt x="3128978" y="9704"/>
                  </a:cubicBezTo>
                  <a:cubicBezTo>
                    <a:pt x="3135192" y="15918"/>
                    <a:pt x="3138682" y="24345"/>
                    <a:pt x="3138682" y="33132"/>
                  </a:cubicBezTo>
                  <a:lnTo>
                    <a:pt x="3138682" y="911278"/>
                  </a:lnTo>
                  <a:cubicBezTo>
                    <a:pt x="3138682" y="920065"/>
                    <a:pt x="3135192" y="928492"/>
                    <a:pt x="3128978" y="934706"/>
                  </a:cubicBezTo>
                  <a:cubicBezTo>
                    <a:pt x="3122765" y="940919"/>
                    <a:pt x="3114338" y="944410"/>
                    <a:pt x="3105551" y="944410"/>
                  </a:cubicBezTo>
                  <a:lnTo>
                    <a:pt x="33132" y="944410"/>
                  </a:lnTo>
                  <a:cubicBezTo>
                    <a:pt x="24345" y="944410"/>
                    <a:pt x="15918" y="940919"/>
                    <a:pt x="9704" y="934706"/>
                  </a:cubicBezTo>
                  <a:cubicBezTo>
                    <a:pt x="3491" y="928492"/>
                    <a:pt x="0" y="920065"/>
                    <a:pt x="0" y="911278"/>
                  </a:cubicBezTo>
                  <a:lnTo>
                    <a:pt x="0" y="33132"/>
                  </a:lnTo>
                  <a:cubicBezTo>
                    <a:pt x="0" y="24345"/>
                    <a:pt x="3491" y="15918"/>
                    <a:pt x="9704" y="9704"/>
                  </a:cubicBezTo>
                  <a:cubicBezTo>
                    <a:pt x="15918" y="3491"/>
                    <a:pt x="24345" y="0"/>
                    <a:pt x="33132"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txBox="1"/>
            <p:nvPr/>
          </p:nvSpPr>
          <p:spPr>
            <a:xfrm>
              <a:off x="0" y="-76200"/>
              <a:ext cx="3138682" cy="1020610"/>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2" name="Google Shape;392;p18"/>
          <p:cNvSpPr/>
          <p:nvPr/>
        </p:nvSpPr>
        <p:spPr>
          <a:xfrm>
            <a:off x="0" y="1971021"/>
            <a:ext cx="6132876" cy="7559785"/>
          </a:xfrm>
          <a:custGeom>
            <a:rect b="b" l="l" r="r" t="t"/>
            <a:pathLst>
              <a:path extrusionOk="0" h="7559785" w="6132876">
                <a:moveTo>
                  <a:pt x="0" y="0"/>
                </a:moveTo>
                <a:lnTo>
                  <a:pt x="6132876" y="0"/>
                </a:lnTo>
                <a:lnTo>
                  <a:pt x="6132876" y="7559785"/>
                </a:lnTo>
                <a:lnTo>
                  <a:pt x="0" y="7559785"/>
                </a:lnTo>
                <a:lnTo>
                  <a:pt x="0" y="0"/>
                </a:lnTo>
                <a:close/>
              </a:path>
            </a:pathLst>
          </a:custGeom>
          <a:blipFill rotWithShape="1">
            <a:blip r:embed="rId5">
              <a:alphaModFix/>
            </a:blip>
            <a:stretch>
              <a:fillRect b="0" l="0" r="0" t="0"/>
            </a:stretch>
          </a:blipFill>
          <a:ln>
            <a:noFill/>
          </a:ln>
        </p:spPr>
      </p:sp>
      <p:sp>
        <p:nvSpPr>
          <p:cNvPr id="393" name="Google Shape;393;p18"/>
          <p:cNvSpPr txBox="1"/>
          <p:nvPr/>
        </p:nvSpPr>
        <p:spPr>
          <a:xfrm>
            <a:off x="4550995" y="458269"/>
            <a:ext cx="8413909" cy="61802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1" i="0" lang="en-US" sz="3412" u="none" cap="none" strike="noStrike">
                <a:solidFill>
                  <a:srgbClr val="000000"/>
                </a:solidFill>
                <a:latin typeface="Poppins"/>
                <a:ea typeface="Poppins"/>
                <a:cs typeface="Poppins"/>
                <a:sym typeface="Poppins"/>
              </a:rPr>
              <a:t>Importance of Feature in Prediction</a:t>
            </a:r>
            <a:endParaRPr/>
          </a:p>
        </p:txBody>
      </p:sp>
      <p:sp>
        <p:nvSpPr>
          <p:cNvPr id="394" name="Google Shape;394;p18"/>
          <p:cNvSpPr txBox="1"/>
          <p:nvPr/>
        </p:nvSpPr>
        <p:spPr>
          <a:xfrm>
            <a:off x="6374672" y="6531635"/>
            <a:ext cx="11770200" cy="334680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1" i="0" lang="en-US" sz="2313" u="none" cap="none" strike="noStrike">
                <a:solidFill>
                  <a:srgbClr val="000000"/>
                </a:solidFill>
                <a:latin typeface="Poppins"/>
                <a:ea typeface="Poppins"/>
                <a:cs typeface="Poppins"/>
                <a:sym typeface="Poppins"/>
              </a:rPr>
              <a:t>Permutation Importance</a:t>
            </a:r>
            <a:r>
              <a:rPr b="0" i="0" lang="en-US" sz="2313" u="none" cap="none" strike="noStrike">
                <a:solidFill>
                  <a:srgbClr val="000000"/>
                </a:solidFill>
                <a:latin typeface="Poppins"/>
                <a:ea typeface="Poppins"/>
                <a:cs typeface="Poppins"/>
                <a:sym typeface="Poppins"/>
              </a:rPr>
              <a:t> measures Important features by </a:t>
            </a:r>
            <a:r>
              <a:rPr b="1" i="0" lang="en-US" sz="2313" u="none" cap="none" strike="noStrike">
                <a:solidFill>
                  <a:srgbClr val="000000"/>
                </a:solidFill>
                <a:latin typeface="Poppins"/>
                <a:ea typeface="Poppins"/>
                <a:cs typeface="Poppins"/>
                <a:sym typeface="Poppins"/>
              </a:rPr>
              <a:t>randomly shuffling</a:t>
            </a:r>
            <a:r>
              <a:rPr b="0" i="0" lang="en-US" sz="2313" u="none" cap="none" strike="noStrike">
                <a:solidFill>
                  <a:srgbClr val="000000"/>
                </a:solidFill>
                <a:latin typeface="Poppins"/>
                <a:ea typeface="Poppins"/>
                <a:cs typeface="Poppins"/>
                <a:sym typeface="Poppins"/>
              </a:rPr>
              <a:t> a particular Feature keeping other features fixed and observing performance of the model. If performance changes a lot it means that feature is important.</a:t>
            </a:r>
            <a:endParaRPr sz="1200"/>
          </a:p>
          <a:p>
            <a:pPr indent="0" lvl="0" marL="0" marR="0" rtl="0" algn="l">
              <a:lnSpc>
                <a:spcPct val="140031"/>
              </a:lnSpc>
              <a:spcBef>
                <a:spcPts val="0"/>
              </a:spcBef>
              <a:spcAft>
                <a:spcPts val="0"/>
              </a:spcAft>
              <a:buNone/>
            </a:pPr>
            <a:r>
              <a:rPr b="1" i="0" lang="en-US" sz="2313" u="none" cap="none" strike="noStrike">
                <a:solidFill>
                  <a:srgbClr val="000000"/>
                </a:solidFill>
                <a:latin typeface="Poppins"/>
                <a:ea typeface="Poppins"/>
                <a:cs typeface="Poppins"/>
                <a:sym typeface="Poppins"/>
              </a:rPr>
              <a:t>SHAP</a:t>
            </a:r>
            <a:r>
              <a:rPr b="0" i="0" lang="en-US" sz="2313" u="none" cap="none" strike="noStrike">
                <a:solidFill>
                  <a:srgbClr val="000000"/>
                </a:solidFill>
                <a:latin typeface="Poppins"/>
                <a:ea typeface="Poppins"/>
                <a:cs typeface="Poppins"/>
                <a:sym typeface="Poppins"/>
              </a:rPr>
              <a:t> calculates the </a:t>
            </a:r>
            <a:r>
              <a:rPr b="1" i="0" lang="en-US" sz="2313" u="none" cap="none" strike="noStrike">
                <a:solidFill>
                  <a:srgbClr val="000000"/>
                </a:solidFill>
                <a:latin typeface="Poppins"/>
                <a:ea typeface="Poppins"/>
                <a:cs typeface="Poppins"/>
                <a:sym typeface="Poppins"/>
              </a:rPr>
              <a:t>importance of a feature </a:t>
            </a:r>
            <a:r>
              <a:rPr b="0" i="0" lang="en-US" sz="2313" u="none" cap="none" strike="noStrike">
                <a:solidFill>
                  <a:srgbClr val="000000"/>
                </a:solidFill>
                <a:latin typeface="Poppins"/>
                <a:ea typeface="Poppins"/>
                <a:cs typeface="Poppins"/>
                <a:sym typeface="Poppins"/>
              </a:rPr>
              <a:t>by evaluating how much the model's prediction would change if that feature were removed or its value was changed.</a:t>
            </a:r>
            <a:r>
              <a:rPr b="1" i="0" lang="en-US" sz="2313" u="none" cap="none" strike="noStrike">
                <a:solidFill>
                  <a:srgbClr val="000000"/>
                </a:solidFill>
                <a:latin typeface="Poppins"/>
                <a:ea typeface="Poppins"/>
                <a:cs typeface="Poppins"/>
                <a:sym typeface="Poppins"/>
              </a:rPr>
              <a:t>Higher absolute SHAP </a:t>
            </a:r>
            <a:r>
              <a:rPr b="0" i="0" lang="en-US" sz="2313" u="none" cap="none" strike="noStrike">
                <a:solidFill>
                  <a:srgbClr val="000000"/>
                </a:solidFill>
                <a:latin typeface="Poppins"/>
                <a:ea typeface="Poppins"/>
                <a:cs typeface="Poppins"/>
                <a:sym typeface="Poppins"/>
              </a:rPr>
              <a:t>values indicate that the feature has a </a:t>
            </a:r>
            <a:r>
              <a:rPr b="1" i="0" lang="en-US" sz="2313" u="none" cap="none" strike="noStrike">
                <a:solidFill>
                  <a:srgbClr val="000000"/>
                </a:solidFill>
                <a:latin typeface="Poppins"/>
                <a:ea typeface="Poppins"/>
                <a:cs typeface="Poppins"/>
                <a:sym typeface="Poppins"/>
              </a:rPr>
              <a:t>larger impact</a:t>
            </a:r>
            <a:r>
              <a:rPr b="0" i="0" lang="en-US" sz="2313" u="none" cap="none" strike="noStrike">
                <a:solidFill>
                  <a:srgbClr val="000000"/>
                </a:solidFill>
                <a:latin typeface="Poppins"/>
                <a:ea typeface="Poppins"/>
                <a:cs typeface="Poppins"/>
                <a:sym typeface="Poppins"/>
              </a:rPr>
              <a:t> on the model's output.</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400" name="Google Shape;400;p19"/>
          <p:cNvGrpSpPr/>
          <p:nvPr/>
        </p:nvGrpSpPr>
        <p:grpSpPr>
          <a:xfrm>
            <a:off x="3161254" y="-106682"/>
            <a:ext cx="11965491" cy="1424347"/>
            <a:chOff x="0" y="-76200"/>
            <a:chExt cx="3151405" cy="375137"/>
          </a:xfrm>
        </p:grpSpPr>
        <p:sp>
          <p:nvSpPr>
            <p:cNvPr id="401" name="Google Shape;401;p19"/>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402" name="Google Shape;402;p19"/>
            <p:cNvSpPr txBox="1"/>
            <p:nvPr/>
          </p:nvSpPr>
          <p:spPr>
            <a:xfrm>
              <a:off x="152400" y="-76200"/>
              <a:ext cx="2846605" cy="375137"/>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3" name="Google Shape;403;p19"/>
          <p:cNvSpPr txBox="1"/>
          <p:nvPr/>
        </p:nvSpPr>
        <p:spPr>
          <a:xfrm>
            <a:off x="2891612" y="372248"/>
            <a:ext cx="11965491" cy="651034"/>
          </a:xfrm>
          <a:prstGeom prst="rect">
            <a:avLst/>
          </a:prstGeom>
          <a:noFill/>
          <a:ln>
            <a:noFill/>
          </a:ln>
        </p:spPr>
        <p:txBody>
          <a:bodyPr anchorCtr="0" anchor="t" bIns="0" lIns="0" spcFirstLastPara="1" rIns="0" wrap="square" tIns="0">
            <a:spAutoFit/>
          </a:bodyPr>
          <a:lstStyle/>
          <a:p>
            <a:pPr indent="0" lvl="0" marL="0" marR="0" rtl="0" algn="ctr">
              <a:lnSpc>
                <a:spcPct val="140060"/>
              </a:lnSpc>
              <a:spcBef>
                <a:spcPts val="0"/>
              </a:spcBef>
              <a:spcAft>
                <a:spcPts val="0"/>
              </a:spcAft>
              <a:buNone/>
            </a:pPr>
            <a:r>
              <a:rPr b="1" i="0" lang="en-US" sz="3612" u="none" cap="none" strike="noStrike">
                <a:solidFill>
                  <a:srgbClr val="0A152F"/>
                </a:solidFill>
                <a:latin typeface="Poppins"/>
                <a:ea typeface="Poppins"/>
                <a:cs typeface="Poppins"/>
                <a:sym typeface="Poppins"/>
              </a:rPr>
              <a:t>ANOMALY DETECTION</a:t>
            </a:r>
            <a:endParaRPr/>
          </a:p>
        </p:txBody>
      </p:sp>
      <p:grpSp>
        <p:nvGrpSpPr>
          <p:cNvPr id="404" name="Google Shape;404;p19"/>
          <p:cNvGrpSpPr/>
          <p:nvPr/>
        </p:nvGrpSpPr>
        <p:grpSpPr>
          <a:xfrm>
            <a:off x="-5638523" y="1219982"/>
            <a:ext cx="13334447" cy="1175445"/>
            <a:chOff x="0" y="-76200"/>
            <a:chExt cx="3511953" cy="309583"/>
          </a:xfrm>
        </p:grpSpPr>
        <p:sp>
          <p:nvSpPr>
            <p:cNvPr id="405" name="Google Shape;405;p19"/>
            <p:cNvSpPr/>
            <p:nvPr/>
          </p:nvSpPr>
          <p:spPr>
            <a:xfrm>
              <a:off x="0" y="0"/>
              <a:ext cx="3511953" cy="233383"/>
            </a:xfrm>
            <a:custGeom>
              <a:rect b="b" l="l" r="r" t="t"/>
              <a:pathLst>
                <a:path extrusionOk="0" h="233383" w="3511953">
                  <a:moveTo>
                    <a:pt x="3308753" y="0"/>
                  </a:moveTo>
                  <a:lnTo>
                    <a:pt x="203200" y="0"/>
                  </a:lnTo>
                  <a:lnTo>
                    <a:pt x="0" y="116691"/>
                  </a:lnTo>
                  <a:lnTo>
                    <a:pt x="203200" y="233383"/>
                  </a:lnTo>
                  <a:lnTo>
                    <a:pt x="3308753" y="233383"/>
                  </a:lnTo>
                  <a:lnTo>
                    <a:pt x="3511953" y="116691"/>
                  </a:lnTo>
                  <a:lnTo>
                    <a:pt x="3308753" y="0"/>
                  </a:lnTo>
                  <a:close/>
                </a:path>
              </a:pathLst>
            </a:custGeom>
            <a:gradFill>
              <a:gsLst>
                <a:gs pos="0">
                  <a:srgbClr val="CDFFD8"/>
                </a:gs>
                <a:gs pos="100000">
                  <a:srgbClr val="94B9FF"/>
                </a:gs>
              </a:gsLst>
              <a:lin ang="0" scaled="0"/>
            </a:gradFill>
            <a:ln>
              <a:noFill/>
            </a:ln>
          </p:spPr>
        </p:sp>
        <p:sp>
          <p:nvSpPr>
            <p:cNvPr id="406" name="Google Shape;406;p19"/>
            <p:cNvSpPr txBox="1"/>
            <p:nvPr/>
          </p:nvSpPr>
          <p:spPr>
            <a:xfrm>
              <a:off x="152400" y="-76200"/>
              <a:ext cx="3207153" cy="309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7" name="Google Shape;407;p19"/>
          <p:cNvSpPr txBox="1"/>
          <p:nvPr/>
        </p:nvSpPr>
        <p:spPr>
          <a:xfrm>
            <a:off x="-189470" y="1662983"/>
            <a:ext cx="7653071" cy="591991"/>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1" i="0" lang="en-US" sz="3312" u="none" cap="none" strike="noStrike">
                <a:solidFill>
                  <a:srgbClr val="0A152F"/>
                </a:solidFill>
                <a:latin typeface="Poppins"/>
                <a:ea typeface="Poppins"/>
                <a:cs typeface="Poppins"/>
                <a:sym typeface="Poppins"/>
              </a:rPr>
              <a:t>Library based Implementation</a:t>
            </a:r>
            <a:endParaRPr/>
          </a:p>
        </p:txBody>
      </p:sp>
      <p:grpSp>
        <p:nvGrpSpPr>
          <p:cNvPr id="408" name="Google Shape;408;p19"/>
          <p:cNvGrpSpPr/>
          <p:nvPr/>
        </p:nvGrpSpPr>
        <p:grpSpPr>
          <a:xfrm>
            <a:off x="100909" y="2284918"/>
            <a:ext cx="17953698" cy="7819446"/>
            <a:chOff x="0" y="-76200"/>
            <a:chExt cx="4728546" cy="1979475"/>
          </a:xfrm>
        </p:grpSpPr>
        <p:sp>
          <p:nvSpPr>
            <p:cNvPr id="409" name="Google Shape;409;p19"/>
            <p:cNvSpPr/>
            <p:nvPr/>
          </p:nvSpPr>
          <p:spPr>
            <a:xfrm>
              <a:off x="0" y="0"/>
              <a:ext cx="4728546" cy="1903275"/>
            </a:xfrm>
            <a:custGeom>
              <a:rect b="b" l="l" r="r" t="t"/>
              <a:pathLst>
                <a:path extrusionOk="0" h="1903275" w="4728546">
                  <a:moveTo>
                    <a:pt x="21992" y="0"/>
                  </a:moveTo>
                  <a:lnTo>
                    <a:pt x="4706554" y="0"/>
                  </a:lnTo>
                  <a:cubicBezTo>
                    <a:pt x="4718700" y="0"/>
                    <a:pt x="4728546" y="9846"/>
                    <a:pt x="4728546" y="21992"/>
                  </a:cubicBezTo>
                  <a:lnTo>
                    <a:pt x="4728546" y="1881282"/>
                  </a:lnTo>
                  <a:cubicBezTo>
                    <a:pt x="4728546" y="1893428"/>
                    <a:pt x="4718700" y="1903275"/>
                    <a:pt x="4706554" y="1903275"/>
                  </a:cubicBezTo>
                  <a:lnTo>
                    <a:pt x="21992" y="1903275"/>
                  </a:lnTo>
                  <a:cubicBezTo>
                    <a:pt x="9846" y="1903275"/>
                    <a:pt x="0" y="1893428"/>
                    <a:pt x="0" y="1881282"/>
                  </a:cubicBezTo>
                  <a:lnTo>
                    <a:pt x="0" y="21992"/>
                  </a:lnTo>
                  <a:cubicBezTo>
                    <a:pt x="0" y="9846"/>
                    <a:pt x="9846" y="0"/>
                    <a:pt x="21992" y="0"/>
                  </a:cubicBezTo>
                  <a:close/>
                </a:path>
              </a:pathLst>
            </a:custGeom>
            <a:gradFill>
              <a:gsLst>
                <a:gs pos="0">
                  <a:srgbClr val="CDFFD8"/>
                </a:gs>
                <a:gs pos="100000">
                  <a:srgbClr val="94B9FF"/>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19"/>
            <p:cNvSpPr txBox="1"/>
            <p:nvPr/>
          </p:nvSpPr>
          <p:spPr>
            <a:xfrm>
              <a:off x="0" y="-76200"/>
              <a:ext cx="4728546" cy="1979474"/>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1" name="Google Shape;411;p19"/>
          <p:cNvSpPr txBox="1"/>
          <p:nvPr/>
        </p:nvSpPr>
        <p:spPr>
          <a:xfrm>
            <a:off x="100908" y="2650080"/>
            <a:ext cx="4471392" cy="492566"/>
          </a:xfrm>
          <a:prstGeom prst="rect">
            <a:avLst/>
          </a:prstGeom>
          <a:noFill/>
          <a:ln>
            <a:noFill/>
          </a:ln>
        </p:spPr>
        <p:txBody>
          <a:bodyPr anchorCtr="0" anchor="t" bIns="0" lIns="0" spcFirstLastPara="1" rIns="0" wrap="square" tIns="0">
            <a:spAutoFit/>
          </a:bodyPr>
          <a:lstStyle/>
          <a:p>
            <a:pPr indent="-294519" lvl="1" marL="589038" marR="0" rtl="0" algn="l">
              <a:lnSpc>
                <a:spcPct val="140029"/>
              </a:lnSpc>
              <a:spcBef>
                <a:spcPts val="0"/>
              </a:spcBef>
              <a:spcAft>
                <a:spcPts val="0"/>
              </a:spcAft>
              <a:buClr>
                <a:srgbClr val="0A152F"/>
              </a:buClr>
              <a:buSzPts val="2728"/>
              <a:buFont typeface="Arial"/>
              <a:buChar char="•"/>
            </a:pPr>
            <a:r>
              <a:rPr b="1" i="0" lang="en-US" sz="2728" u="none" cap="none" strike="noStrike">
                <a:solidFill>
                  <a:srgbClr val="0A152F"/>
                </a:solidFill>
                <a:latin typeface="Poppins"/>
                <a:ea typeface="Poppins"/>
                <a:cs typeface="Poppins"/>
                <a:sym typeface="Poppins"/>
              </a:rPr>
              <a:t>Algorithm Selection:</a:t>
            </a:r>
            <a:endParaRPr/>
          </a:p>
        </p:txBody>
      </p:sp>
      <p:sp>
        <p:nvSpPr>
          <p:cNvPr id="412" name="Google Shape;412;p19"/>
          <p:cNvSpPr txBox="1"/>
          <p:nvPr/>
        </p:nvSpPr>
        <p:spPr>
          <a:xfrm>
            <a:off x="675660" y="3094913"/>
            <a:ext cx="17416847" cy="1764919"/>
          </a:xfrm>
          <a:prstGeom prst="rect">
            <a:avLst/>
          </a:prstGeom>
          <a:noFill/>
          <a:ln>
            <a:noFill/>
          </a:ln>
        </p:spPr>
        <p:txBody>
          <a:bodyPr anchorCtr="0" anchor="t" bIns="0" lIns="0" spcFirstLastPara="1" rIns="0" wrap="square" tIns="0">
            <a:spAutoFit/>
          </a:bodyPr>
          <a:lstStyle/>
          <a:p>
            <a:pPr indent="-271278" lvl="1" marL="542557" marR="0" rtl="0" algn="just">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Isolation Forest: </a:t>
            </a:r>
            <a:r>
              <a:rPr b="0" i="0" lang="en-US" sz="2513" u="none" cap="none" strike="noStrike">
                <a:solidFill>
                  <a:srgbClr val="0A152F"/>
                </a:solidFill>
                <a:latin typeface="Poppins"/>
                <a:ea typeface="Poppins"/>
                <a:cs typeface="Poppins"/>
                <a:sym typeface="Poppins"/>
              </a:rPr>
              <a:t>Efficiently detects anomalies by isolating data points through random partitions.</a:t>
            </a:r>
            <a:endParaRPr/>
          </a:p>
          <a:p>
            <a:pPr indent="-271278" lvl="1" marL="542557" marR="0" rtl="0" algn="just">
              <a:lnSpc>
                <a:spcPct val="140031"/>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Reason for Choosing Isolation Forest:</a:t>
            </a:r>
            <a:r>
              <a:rPr b="0" i="0" lang="en-US" sz="2513" u="none" cap="none" strike="noStrike">
                <a:solidFill>
                  <a:srgbClr val="0A152F"/>
                </a:solidFill>
                <a:latin typeface="Poppins"/>
                <a:ea typeface="Poppins"/>
                <a:cs typeface="Poppins"/>
                <a:sym typeface="Poppins"/>
              </a:rPr>
              <a:t>Isolation Forest was chosen for its efficiency in detecting anomalies by isolating data points through random partitions, making it well-suited for high-dimensional datasets.</a:t>
            </a:r>
            <a:endParaRPr/>
          </a:p>
        </p:txBody>
      </p:sp>
      <p:sp>
        <p:nvSpPr>
          <p:cNvPr id="413" name="Google Shape;413;p19"/>
          <p:cNvSpPr txBox="1"/>
          <p:nvPr/>
        </p:nvSpPr>
        <p:spPr>
          <a:xfrm>
            <a:off x="160516" y="4827954"/>
            <a:ext cx="17776760" cy="450418"/>
          </a:xfrm>
          <a:prstGeom prst="rect">
            <a:avLst/>
          </a:prstGeom>
          <a:noFill/>
          <a:ln>
            <a:noFill/>
          </a:ln>
        </p:spPr>
        <p:txBody>
          <a:bodyPr anchorCtr="0" anchor="t" bIns="0" lIns="0" spcFirstLastPara="1" rIns="0" wrap="square" tIns="0">
            <a:spAutoFit/>
          </a:bodyPr>
          <a:lstStyle/>
          <a:p>
            <a:pPr indent="-271278" lvl="1" marL="542557" marR="0" rtl="0" algn="l">
              <a:lnSpc>
                <a:spcPct val="140031"/>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Parameter Tuning:</a:t>
            </a:r>
            <a:endParaRPr/>
          </a:p>
        </p:txBody>
      </p:sp>
      <p:sp>
        <p:nvSpPr>
          <p:cNvPr id="414" name="Google Shape;414;p19"/>
          <p:cNvSpPr txBox="1"/>
          <p:nvPr/>
        </p:nvSpPr>
        <p:spPr>
          <a:xfrm>
            <a:off x="350724" y="5224613"/>
            <a:ext cx="12617410" cy="888619"/>
          </a:xfrm>
          <a:prstGeom prst="rect">
            <a:avLst/>
          </a:prstGeom>
          <a:noFill/>
          <a:ln>
            <a:noFill/>
          </a:ln>
        </p:spPr>
        <p:txBody>
          <a:bodyPr anchorCtr="0" anchor="t" bIns="0" lIns="0" spcFirstLastPara="1" rIns="0" wrap="square" tIns="0">
            <a:spAutoFit/>
          </a:bodyPr>
          <a:lstStyle/>
          <a:p>
            <a:pPr indent="-271278" lvl="1" marL="542557" marR="0" rtl="0" algn="l">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Contamination:</a:t>
            </a:r>
            <a:r>
              <a:rPr b="0" i="0" lang="en-US" sz="2513" u="none" cap="none" strike="noStrike">
                <a:solidFill>
                  <a:srgbClr val="0A152F"/>
                </a:solidFill>
                <a:latin typeface="Poppins"/>
                <a:ea typeface="Poppins"/>
                <a:cs typeface="Poppins"/>
                <a:sym typeface="Poppins"/>
              </a:rPr>
              <a:t> Set to 0.08 (8% expected anomalies based on tuning).</a:t>
            </a:r>
            <a:endParaRPr/>
          </a:p>
        </p:txBody>
      </p:sp>
      <p:sp>
        <p:nvSpPr>
          <p:cNvPr id="415" name="Google Shape;415;p19"/>
          <p:cNvSpPr txBox="1"/>
          <p:nvPr/>
        </p:nvSpPr>
        <p:spPr>
          <a:xfrm>
            <a:off x="160525" y="5838146"/>
            <a:ext cx="2683500" cy="386700"/>
          </a:xfrm>
          <a:prstGeom prst="rect">
            <a:avLst/>
          </a:prstGeom>
          <a:noFill/>
          <a:ln>
            <a:noFill/>
          </a:ln>
        </p:spPr>
        <p:txBody>
          <a:bodyPr anchorCtr="0" anchor="t" bIns="0" lIns="0" spcFirstLastPara="1" rIns="0" wrap="square" tIns="0">
            <a:spAutoFit/>
          </a:bodyPr>
          <a:lstStyle/>
          <a:p>
            <a:pPr indent="-271278" lvl="1" marL="542557" marR="0" rtl="0" algn="l">
              <a:lnSpc>
                <a:spcPct val="140031"/>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Application</a:t>
            </a:r>
            <a:endParaRPr/>
          </a:p>
        </p:txBody>
      </p:sp>
      <p:sp>
        <p:nvSpPr>
          <p:cNvPr id="416" name="Google Shape;416;p19"/>
          <p:cNvSpPr txBox="1"/>
          <p:nvPr/>
        </p:nvSpPr>
        <p:spPr>
          <a:xfrm>
            <a:off x="637879" y="6314007"/>
            <a:ext cx="17416800" cy="3094500"/>
          </a:xfrm>
          <a:prstGeom prst="rect">
            <a:avLst/>
          </a:prstGeom>
          <a:noFill/>
          <a:ln>
            <a:noFill/>
          </a:ln>
        </p:spPr>
        <p:txBody>
          <a:bodyPr anchorCtr="0" anchor="t" bIns="0" lIns="0" spcFirstLastPara="1" rIns="0" wrap="square" tIns="0">
            <a:spAutoFit/>
          </a:bodyPr>
          <a:lstStyle/>
          <a:p>
            <a:pPr indent="-271278" lvl="1" marL="542557" marR="0" rtl="0" algn="l">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n_estimators: </a:t>
            </a:r>
            <a:r>
              <a:rPr b="0" i="0" lang="en-US" sz="2513" u="none" cap="none" strike="noStrike">
                <a:solidFill>
                  <a:srgbClr val="0A152F"/>
                </a:solidFill>
                <a:latin typeface="Poppins"/>
                <a:ea typeface="Poppins"/>
                <a:cs typeface="Poppins"/>
                <a:sym typeface="Poppins"/>
              </a:rPr>
              <a:t>Set to 100 for improved accuracy</a:t>
            </a:r>
            <a:endParaRPr/>
          </a:p>
          <a:p>
            <a:pPr indent="-271278" lvl="1" marL="542557" marR="0" rtl="0" algn="l">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Model Fitting:</a:t>
            </a:r>
            <a:r>
              <a:rPr b="0" i="0" lang="en-US" sz="2513" u="none" cap="none" strike="noStrike">
                <a:solidFill>
                  <a:srgbClr val="0A152F"/>
                </a:solidFill>
                <a:latin typeface="Poppins"/>
                <a:ea typeface="Poppins"/>
                <a:cs typeface="Poppins"/>
                <a:sym typeface="Poppins"/>
              </a:rPr>
              <a:t>Fitted on training data (excluding target labels) to learn patterns without bias.</a:t>
            </a:r>
            <a:endParaRPr/>
          </a:p>
          <a:p>
            <a:pPr indent="-271278" lvl="1" marL="542557" marR="0" rtl="0" algn="l">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Anomaly Scoring:</a:t>
            </a:r>
            <a:r>
              <a:rPr b="0" i="0" lang="en-US" sz="2513" u="none" cap="none" strike="noStrike">
                <a:solidFill>
                  <a:srgbClr val="0A152F"/>
                </a:solidFill>
                <a:latin typeface="Poppins"/>
                <a:ea typeface="Poppins"/>
                <a:cs typeface="Poppins"/>
                <a:sym typeface="Poppins"/>
              </a:rPr>
              <a:t>Assigned scores to data points, indicating anomaly likelihood (higher scores = higher likelihood).</a:t>
            </a:r>
            <a:endParaRPr/>
          </a:p>
          <a:p>
            <a:pPr indent="-271278" lvl="1" marL="542557" marR="0" rtl="0" algn="l">
              <a:lnSpc>
                <a:spcPct val="140031"/>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Result Interpretation:</a:t>
            </a:r>
            <a:r>
              <a:rPr b="0" i="0" lang="en-US" sz="2513" u="none" cap="none" strike="noStrike">
                <a:solidFill>
                  <a:srgbClr val="0A152F"/>
                </a:solidFill>
                <a:latin typeface="Poppins"/>
                <a:ea typeface="Poppins"/>
                <a:cs typeface="Poppins"/>
                <a:sym typeface="Poppins"/>
              </a:rPr>
              <a:t>Algorithm assigns -1 if it is predicted as anomaly and 1 if it is predicted as not anomaly.</a:t>
            </a:r>
            <a:endParaRPr/>
          </a:p>
        </p:txBody>
      </p:sp>
      <p:sp>
        <p:nvSpPr>
          <p:cNvPr id="417" name="Google Shape;417;p19"/>
          <p:cNvSpPr txBox="1"/>
          <p:nvPr/>
        </p:nvSpPr>
        <p:spPr>
          <a:xfrm>
            <a:off x="160533" y="9497649"/>
            <a:ext cx="7989600" cy="386700"/>
          </a:xfrm>
          <a:prstGeom prst="rect">
            <a:avLst/>
          </a:prstGeom>
          <a:noFill/>
          <a:ln>
            <a:noFill/>
          </a:ln>
        </p:spPr>
        <p:txBody>
          <a:bodyPr anchorCtr="0" anchor="t" bIns="0" lIns="0" spcFirstLastPara="1" rIns="0" wrap="square" tIns="0">
            <a:spAutoFit/>
          </a:bodyPr>
          <a:lstStyle/>
          <a:p>
            <a:pPr indent="-271278" lvl="1" marL="542557" marR="0" rtl="0" algn="ctr">
              <a:lnSpc>
                <a:spcPct val="140031"/>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Total Number of Anomalies Detected: </a:t>
            </a:r>
            <a:endParaRPr/>
          </a:p>
        </p:txBody>
      </p:sp>
      <p:sp>
        <p:nvSpPr>
          <p:cNvPr id="418" name="Google Shape;418;p19"/>
          <p:cNvSpPr txBox="1"/>
          <p:nvPr/>
        </p:nvSpPr>
        <p:spPr>
          <a:xfrm>
            <a:off x="7957556" y="9497642"/>
            <a:ext cx="775200" cy="386700"/>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lang="en-US" sz="2513">
                <a:solidFill>
                  <a:srgbClr val="0A152F"/>
                </a:solidFill>
                <a:latin typeface="Poppins"/>
                <a:ea typeface="Poppins"/>
                <a:cs typeface="Poppins"/>
                <a:sym typeface="Poppins"/>
              </a:rPr>
              <a:t>337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sp>
        <p:nvSpPr>
          <p:cNvPr id="96" name="Google Shape;96;p2"/>
          <p:cNvSpPr txBox="1"/>
          <p:nvPr/>
        </p:nvSpPr>
        <p:spPr>
          <a:xfrm>
            <a:off x="625331" y="4427540"/>
            <a:ext cx="6394556" cy="1257353"/>
          </a:xfrm>
          <a:prstGeom prst="rect">
            <a:avLst/>
          </a:prstGeom>
          <a:noFill/>
          <a:ln>
            <a:noFill/>
          </a:ln>
        </p:spPr>
        <p:txBody>
          <a:bodyPr anchorCtr="0" anchor="t" bIns="0" lIns="0" spcFirstLastPara="1" rIns="0" wrap="square" tIns="0">
            <a:spAutoFit/>
          </a:bodyPr>
          <a:lstStyle/>
          <a:p>
            <a:pPr indent="0" lvl="0" marL="0" marR="0" rtl="0" algn="l">
              <a:lnSpc>
                <a:spcPct val="119997"/>
              </a:lnSpc>
              <a:spcBef>
                <a:spcPts val="0"/>
              </a:spcBef>
              <a:spcAft>
                <a:spcPts val="0"/>
              </a:spcAft>
              <a:buNone/>
            </a:pPr>
            <a:r>
              <a:rPr b="1" i="0" lang="en-US" sz="7776" u="none" cap="none" strike="noStrike">
                <a:solidFill>
                  <a:srgbClr val="FFFFFF"/>
                </a:solidFill>
                <a:latin typeface="Poppins"/>
                <a:ea typeface="Poppins"/>
                <a:cs typeface="Poppins"/>
                <a:sym typeface="Poppins"/>
              </a:rPr>
              <a:t>CONTENTS</a:t>
            </a:r>
            <a:endParaRPr/>
          </a:p>
        </p:txBody>
      </p:sp>
      <p:grpSp>
        <p:nvGrpSpPr>
          <p:cNvPr id="97" name="Google Shape;97;p2"/>
          <p:cNvGrpSpPr/>
          <p:nvPr/>
        </p:nvGrpSpPr>
        <p:grpSpPr>
          <a:xfrm>
            <a:off x="8586323" y="571622"/>
            <a:ext cx="8119153" cy="8926765"/>
            <a:chOff x="0" y="-57150"/>
            <a:chExt cx="2138378" cy="2351082"/>
          </a:xfrm>
        </p:grpSpPr>
        <p:sp>
          <p:nvSpPr>
            <p:cNvPr id="98" name="Google Shape;98;p2"/>
            <p:cNvSpPr/>
            <p:nvPr/>
          </p:nvSpPr>
          <p:spPr>
            <a:xfrm>
              <a:off x="0" y="0"/>
              <a:ext cx="2138378" cy="2293932"/>
            </a:xfrm>
            <a:custGeom>
              <a:rect b="b" l="l" r="r" t="t"/>
              <a:pathLst>
                <a:path extrusionOk="0" h="2293932" w="2138378">
                  <a:moveTo>
                    <a:pt x="48630" y="0"/>
                  </a:moveTo>
                  <a:lnTo>
                    <a:pt x="2089747" y="0"/>
                  </a:lnTo>
                  <a:cubicBezTo>
                    <a:pt x="2102645" y="0"/>
                    <a:pt x="2115014" y="5124"/>
                    <a:pt x="2124134" y="14244"/>
                  </a:cubicBezTo>
                  <a:cubicBezTo>
                    <a:pt x="2133254" y="23363"/>
                    <a:pt x="2138378" y="35733"/>
                    <a:pt x="2138378" y="48630"/>
                  </a:cubicBezTo>
                  <a:lnTo>
                    <a:pt x="2138378" y="2245302"/>
                  </a:lnTo>
                  <a:cubicBezTo>
                    <a:pt x="2138378" y="2258199"/>
                    <a:pt x="2133254" y="2270569"/>
                    <a:pt x="2124134" y="2279689"/>
                  </a:cubicBezTo>
                  <a:cubicBezTo>
                    <a:pt x="2115014" y="2288809"/>
                    <a:pt x="2102645" y="2293932"/>
                    <a:pt x="2089747" y="2293932"/>
                  </a:cubicBezTo>
                  <a:lnTo>
                    <a:pt x="48630" y="2293932"/>
                  </a:lnTo>
                  <a:cubicBezTo>
                    <a:pt x="35733" y="2293932"/>
                    <a:pt x="23363" y="2288809"/>
                    <a:pt x="14244" y="2279689"/>
                  </a:cubicBezTo>
                  <a:cubicBezTo>
                    <a:pt x="5124" y="2270569"/>
                    <a:pt x="0" y="2258199"/>
                    <a:pt x="0" y="2245302"/>
                  </a:cubicBezTo>
                  <a:lnTo>
                    <a:pt x="0" y="48630"/>
                  </a:lnTo>
                  <a:cubicBezTo>
                    <a:pt x="0" y="35733"/>
                    <a:pt x="5124" y="23363"/>
                    <a:pt x="14244" y="14244"/>
                  </a:cubicBezTo>
                  <a:cubicBezTo>
                    <a:pt x="23363" y="5124"/>
                    <a:pt x="35733" y="0"/>
                    <a:pt x="48630" y="0"/>
                  </a:cubicBezTo>
                  <a:close/>
                </a:path>
              </a:pathLst>
            </a:custGeom>
            <a:gradFill>
              <a:gsLst>
                <a:gs pos="0">
                  <a:srgbClr val="CDFFD8">
                    <a:alpha val="74901"/>
                  </a:srgbClr>
                </a:gs>
                <a:gs pos="100000">
                  <a:srgbClr val="94B9FF">
                    <a:alpha val="74901"/>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0" y="-57150"/>
              <a:ext cx="2138378" cy="235108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2"/>
          <p:cNvSpPr txBox="1"/>
          <p:nvPr/>
        </p:nvSpPr>
        <p:spPr>
          <a:xfrm>
            <a:off x="8601412" y="1076410"/>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Overview and Objective</a:t>
            </a:r>
            <a:endParaRPr/>
          </a:p>
        </p:txBody>
      </p:sp>
      <p:sp>
        <p:nvSpPr>
          <p:cNvPr id="101" name="Google Shape;101;p2"/>
          <p:cNvSpPr txBox="1"/>
          <p:nvPr/>
        </p:nvSpPr>
        <p:spPr>
          <a:xfrm>
            <a:off x="8616500" y="1840449"/>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Data Preprocessing</a:t>
            </a:r>
            <a:endParaRPr/>
          </a:p>
        </p:txBody>
      </p:sp>
      <p:sp>
        <p:nvSpPr>
          <p:cNvPr id="102" name="Google Shape;102;p2"/>
          <p:cNvSpPr txBox="1"/>
          <p:nvPr/>
        </p:nvSpPr>
        <p:spPr>
          <a:xfrm>
            <a:off x="8616500" y="2604488"/>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Data Analysis</a:t>
            </a:r>
            <a:endParaRPr/>
          </a:p>
        </p:txBody>
      </p:sp>
      <p:sp>
        <p:nvSpPr>
          <p:cNvPr id="103" name="Google Shape;103;p2"/>
          <p:cNvSpPr txBox="1"/>
          <p:nvPr/>
        </p:nvSpPr>
        <p:spPr>
          <a:xfrm>
            <a:off x="8586323" y="3400173"/>
            <a:ext cx="8088976" cy="693973"/>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Tackling Class Imbalence</a:t>
            </a:r>
            <a:endParaRPr b="0" i="0" sz="4058" u="none" cap="none" strike="noStrike">
              <a:solidFill>
                <a:srgbClr val="0A152F"/>
              </a:solidFill>
              <a:latin typeface="Poppins"/>
              <a:ea typeface="Poppins"/>
              <a:cs typeface="Poppins"/>
              <a:sym typeface="Poppins"/>
            </a:endParaRPr>
          </a:p>
        </p:txBody>
      </p:sp>
      <p:sp>
        <p:nvSpPr>
          <p:cNvPr id="104" name="Google Shape;104;p2"/>
          <p:cNvSpPr txBox="1"/>
          <p:nvPr/>
        </p:nvSpPr>
        <p:spPr>
          <a:xfrm>
            <a:off x="8616500" y="5719930"/>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Model Architecture</a:t>
            </a:r>
            <a:endParaRPr/>
          </a:p>
        </p:txBody>
      </p:sp>
      <p:sp>
        <p:nvSpPr>
          <p:cNvPr id="105" name="Google Shape;105;p2"/>
          <p:cNvSpPr txBox="1"/>
          <p:nvPr/>
        </p:nvSpPr>
        <p:spPr>
          <a:xfrm>
            <a:off x="8616500" y="6512232"/>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Model Training</a:t>
            </a:r>
            <a:endParaRPr/>
          </a:p>
        </p:txBody>
      </p:sp>
      <p:sp>
        <p:nvSpPr>
          <p:cNvPr id="106" name="Google Shape;106;p2"/>
          <p:cNvSpPr txBox="1"/>
          <p:nvPr/>
        </p:nvSpPr>
        <p:spPr>
          <a:xfrm>
            <a:off x="8616500" y="7275959"/>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Performance Assesment</a:t>
            </a:r>
            <a:endParaRPr/>
          </a:p>
        </p:txBody>
      </p:sp>
      <p:sp>
        <p:nvSpPr>
          <p:cNvPr id="107" name="Google Shape;107;p2"/>
          <p:cNvSpPr txBox="1"/>
          <p:nvPr/>
        </p:nvSpPr>
        <p:spPr>
          <a:xfrm>
            <a:off x="8616500" y="4163900"/>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Feature Engineering</a:t>
            </a:r>
            <a:endParaRPr/>
          </a:p>
        </p:txBody>
      </p:sp>
      <p:sp>
        <p:nvSpPr>
          <p:cNvPr id="108" name="Google Shape;108;p2"/>
          <p:cNvSpPr txBox="1"/>
          <p:nvPr/>
        </p:nvSpPr>
        <p:spPr>
          <a:xfrm>
            <a:off x="8586323" y="4956203"/>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Handling Binned Values</a:t>
            </a:r>
            <a:endParaRPr/>
          </a:p>
        </p:txBody>
      </p:sp>
      <p:sp>
        <p:nvSpPr>
          <p:cNvPr id="109" name="Google Shape;109;p2"/>
          <p:cNvSpPr txBox="1"/>
          <p:nvPr/>
        </p:nvSpPr>
        <p:spPr>
          <a:xfrm>
            <a:off x="8601412" y="8068261"/>
            <a:ext cx="8088976" cy="725627"/>
          </a:xfrm>
          <a:prstGeom prst="rect">
            <a:avLst/>
          </a:prstGeom>
          <a:noFill/>
          <a:ln>
            <a:noFill/>
          </a:ln>
        </p:spPr>
        <p:txBody>
          <a:bodyPr anchorCtr="0" anchor="t" bIns="0" lIns="0" spcFirstLastPara="1" rIns="0" wrap="square" tIns="0">
            <a:spAutoFit/>
          </a:bodyPr>
          <a:lstStyle/>
          <a:p>
            <a:pPr indent="-309225" lvl="2" marL="927676" marR="0" rtl="0" algn="l">
              <a:lnSpc>
                <a:spcPct val="139970"/>
              </a:lnSpc>
              <a:spcBef>
                <a:spcPts val="0"/>
              </a:spcBef>
              <a:spcAft>
                <a:spcPts val="0"/>
              </a:spcAft>
              <a:buClr>
                <a:srgbClr val="0A152F"/>
              </a:buClr>
              <a:buSzPts val="4058"/>
              <a:buFont typeface="Arial"/>
              <a:buChar char="⚬"/>
            </a:pPr>
            <a:r>
              <a:rPr b="0" i="0" lang="en-US" sz="4058" u="none" cap="none" strike="noStrike">
                <a:solidFill>
                  <a:srgbClr val="0A152F"/>
                </a:solidFill>
                <a:latin typeface="Poppins"/>
                <a:ea typeface="Poppins"/>
                <a:cs typeface="Poppins"/>
                <a:sym typeface="Poppins"/>
              </a:rPr>
              <a:t>Anomaly Detection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424" name="Google Shape;424;p20"/>
          <p:cNvGrpSpPr/>
          <p:nvPr/>
        </p:nvGrpSpPr>
        <p:grpSpPr>
          <a:xfrm>
            <a:off x="3161254" y="-106682"/>
            <a:ext cx="11965491" cy="1424347"/>
            <a:chOff x="0" y="-76200"/>
            <a:chExt cx="3151405" cy="375137"/>
          </a:xfrm>
        </p:grpSpPr>
        <p:sp>
          <p:nvSpPr>
            <p:cNvPr id="425" name="Google Shape;425;p20"/>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426" name="Google Shape;426;p20"/>
            <p:cNvSpPr txBox="1"/>
            <p:nvPr/>
          </p:nvSpPr>
          <p:spPr>
            <a:xfrm>
              <a:off x="152400" y="-76200"/>
              <a:ext cx="2846605" cy="375137"/>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7" name="Google Shape;427;p20"/>
          <p:cNvSpPr txBox="1"/>
          <p:nvPr/>
        </p:nvSpPr>
        <p:spPr>
          <a:xfrm>
            <a:off x="2891612" y="372248"/>
            <a:ext cx="11965491" cy="651034"/>
          </a:xfrm>
          <a:prstGeom prst="rect">
            <a:avLst/>
          </a:prstGeom>
          <a:noFill/>
          <a:ln>
            <a:noFill/>
          </a:ln>
        </p:spPr>
        <p:txBody>
          <a:bodyPr anchorCtr="0" anchor="t" bIns="0" lIns="0" spcFirstLastPara="1" rIns="0" wrap="square" tIns="0">
            <a:spAutoFit/>
          </a:bodyPr>
          <a:lstStyle/>
          <a:p>
            <a:pPr indent="0" lvl="0" marL="0" marR="0" rtl="0" algn="ctr">
              <a:lnSpc>
                <a:spcPct val="140060"/>
              </a:lnSpc>
              <a:spcBef>
                <a:spcPts val="0"/>
              </a:spcBef>
              <a:spcAft>
                <a:spcPts val="0"/>
              </a:spcAft>
              <a:buNone/>
            </a:pPr>
            <a:r>
              <a:rPr b="1" lang="en-US" sz="3612">
                <a:solidFill>
                  <a:srgbClr val="0A152F"/>
                </a:solidFill>
                <a:latin typeface="Poppins"/>
                <a:ea typeface="Poppins"/>
                <a:cs typeface="Poppins"/>
                <a:sym typeface="Poppins"/>
              </a:rPr>
              <a:t>ANOMALY DETECTION</a:t>
            </a:r>
            <a:endParaRPr/>
          </a:p>
        </p:txBody>
      </p:sp>
      <p:grpSp>
        <p:nvGrpSpPr>
          <p:cNvPr id="428" name="Google Shape;428;p20"/>
          <p:cNvGrpSpPr/>
          <p:nvPr/>
        </p:nvGrpSpPr>
        <p:grpSpPr>
          <a:xfrm>
            <a:off x="-5638523" y="1219982"/>
            <a:ext cx="13334447" cy="1175445"/>
            <a:chOff x="0" y="-76200"/>
            <a:chExt cx="3511953" cy="309583"/>
          </a:xfrm>
        </p:grpSpPr>
        <p:sp>
          <p:nvSpPr>
            <p:cNvPr id="429" name="Google Shape;429;p20"/>
            <p:cNvSpPr/>
            <p:nvPr/>
          </p:nvSpPr>
          <p:spPr>
            <a:xfrm>
              <a:off x="0" y="0"/>
              <a:ext cx="3511953" cy="233383"/>
            </a:xfrm>
            <a:custGeom>
              <a:rect b="b" l="l" r="r" t="t"/>
              <a:pathLst>
                <a:path extrusionOk="0" h="233383" w="3511953">
                  <a:moveTo>
                    <a:pt x="3308753" y="0"/>
                  </a:moveTo>
                  <a:lnTo>
                    <a:pt x="203200" y="0"/>
                  </a:lnTo>
                  <a:lnTo>
                    <a:pt x="0" y="116691"/>
                  </a:lnTo>
                  <a:lnTo>
                    <a:pt x="203200" y="233383"/>
                  </a:lnTo>
                  <a:lnTo>
                    <a:pt x="3308753" y="233383"/>
                  </a:lnTo>
                  <a:lnTo>
                    <a:pt x="3511953" y="116691"/>
                  </a:lnTo>
                  <a:lnTo>
                    <a:pt x="3308753" y="0"/>
                  </a:lnTo>
                  <a:close/>
                </a:path>
              </a:pathLst>
            </a:custGeom>
            <a:gradFill>
              <a:gsLst>
                <a:gs pos="0">
                  <a:srgbClr val="CDFFD8"/>
                </a:gs>
                <a:gs pos="100000">
                  <a:srgbClr val="94B9FF"/>
                </a:gs>
              </a:gsLst>
              <a:lin ang="0" scaled="0"/>
            </a:gradFill>
            <a:ln>
              <a:noFill/>
            </a:ln>
          </p:spPr>
        </p:sp>
        <p:sp>
          <p:nvSpPr>
            <p:cNvPr id="430" name="Google Shape;430;p20"/>
            <p:cNvSpPr txBox="1"/>
            <p:nvPr/>
          </p:nvSpPr>
          <p:spPr>
            <a:xfrm>
              <a:off x="152400" y="-76200"/>
              <a:ext cx="3207153" cy="309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1" name="Google Shape;431;p20"/>
          <p:cNvSpPr txBox="1"/>
          <p:nvPr/>
        </p:nvSpPr>
        <p:spPr>
          <a:xfrm>
            <a:off x="-189470" y="1662983"/>
            <a:ext cx="7653071" cy="591991"/>
          </a:xfrm>
          <a:prstGeom prst="rect">
            <a:avLst/>
          </a:prstGeom>
          <a:noFill/>
          <a:ln>
            <a:noFill/>
          </a:ln>
        </p:spPr>
        <p:txBody>
          <a:bodyPr anchorCtr="0" anchor="t" bIns="0" lIns="0" spcFirstLastPara="1" rIns="0" wrap="square" tIns="0">
            <a:spAutoFit/>
          </a:bodyPr>
          <a:lstStyle/>
          <a:p>
            <a:pPr indent="0" lvl="0" marL="0" marR="0" rtl="0" algn="ctr">
              <a:lnSpc>
                <a:spcPct val="140066"/>
              </a:lnSpc>
              <a:spcBef>
                <a:spcPts val="0"/>
              </a:spcBef>
              <a:spcAft>
                <a:spcPts val="0"/>
              </a:spcAft>
              <a:buNone/>
            </a:pPr>
            <a:r>
              <a:rPr b="1" lang="en-US" sz="3312">
                <a:solidFill>
                  <a:srgbClr val="0A152F"/>
                </a:solidFill>
                <a:latin typeface="Poppins"/>
                <a:ea typeface="Poppins"/>
                <a:cs typeface="Poppins"/>
                <a:sym typeface="Poppins"/>
              </a:rPr>
              <a:t>Z-Score based Implementation</a:t>
            </a:r>
            <a:endParaRPr/>
          </a:p>
        </p:txBody>
      </p:sp>
      <p:grpSp>
        <p:nvGrpSpPr>
          <p:cNvPr id="432" name="Google Shape;432;p20"/>
          <p:cNvGrpSpPr/>
          <p:nvPr/>
        </p:nvGrpSpPr>
        <p:grpSpPr>
          <a:xfrm>
            <a:off x="100909" y="2296606"/>
            <a:ext cx="17953698" cy="7764250"/>
            <a:chOff x="0" y="-76200"/>
            <a:chExt cx="4728546" cy="2044905"/>
          </a:xfrm>
        </p:grpSpPr>
        <p:sp>
          <p:nvSpPr>
            <p:cNvPr id="433" name="Google Shape;433;p20"/>
            <p:cNvSpPr/>
            <p:nvPr/>
          </p:nvSpPr>
          <p:spPr>
            <a:xfrm>
              <a:off x="0" y="0"/>
              <a:ext cx="4728546" cy="1968705"/>
            </a:xfrm>
            <a:custGeom>
              <a:rect b="b" l="l" r="r" t="t"/>
              <a:pathLst>
                <a:path extrusionOk="0" h="1968705" w="4728546">
                  <a:moveTo>
                    <a:pt x="21992" y="0"/>
                  </a:moveTo>
                  <a:lnTo>
                    <a:pt x="4706554" y="0"/>
                  </a:lnTo>
                  <a:cubicBezTo>
                    <a:pt x="4718700" y="0"/>
                    <a:pt x="4728546" y="9846"/>
                    <a:pt x="4728546" y="21992"/>
                  </a:cubicBezTo>
                  <a:lnTo>
                    <a:pt x="4728546" y="1946713"/>
                  </a:lnTo>
                  <a:cubicBezTo>
                    <a:pt x="4728546" y="1958859"/>
                    <a:pt x="4718700" y="1968705"/>
                    <a:pt x="4706554" y="1968705"/>
                  </a:cubicBezTo>
                  <a:lnTo>
                    <a:pt x="21992" y="1968705"/>
                  </a:lnTo>
                  <a:cubicBezTo>
                    <a:pt x="9846" y="1968705"/>
                    <a:pt x="0" y="1958859"/>
                    <a:pt x="0" y="1946713"/>
                  </a:cubicBezTo>
                  <a:lnTo>
                    <a:pt x="0" y="21992"/>
                  </a:lnTo>
                  <a:cubicBezTo>
                    <a:pt x="0" y="9846"/>
                    <a:pt x="9846" y="0"/>
                    <a:pt x="21992"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txBox="1"/>
            <p:nvPr/>
          </p:nvSpPr>
          <p:spPr>
            <a:xfrm>
              <a:off x="0" y="-76200"/>
              <a:ext cx="4728546" cy="2044905"/>
            </a:xfrm>
            <a:prstGeom prst="rect">
              <a:avLst/>
            </a:prstGeom>
            <a:noFill/>
            <a:ln>
              <a:noFill/>
            </a:ln>
          </p:spPr>
          <p:txBody>
            <a:bodyPr anchorCtr="0" anchor="ctr" bIns="50800" lIns="50800" spcFirstLastPara="1" rIns="50800" wrap="square" tIns="50800">
              <a:noAutofit/>
            </a:bodyPr>
            <a:lstStyle/>
            <a:p>
              <a:pPr indent="0" lvl="0" marL="0" marR="0" rtl="0" algn="ctr">
                <a:lnSpc>
                  <a:spcPct val="195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5" name="Google Shape;435;p20"/>
          <p:cNvSpPr txBox="1"/>
          <p:nvPr/>
        </p:nvSpPr>
        <p:spPr>
          <a:xfrm>
            <a:off x="51766" y="2707383"/>
            <a:ext cx="4471392" cy="492566"/>
          </a:xfrm>
          <a:prstGeom prst="rect">
            <a:avLst/>
          </a:prstGeom>
          <a:noFill/>
          <a:ln>
            <a:noFill/>
          </a:ln>
        </p:spPr>
        <p:txBody>
          <a:bodyPr anchorCtr="0" anchor="t" bIns="0" lIns="0" spcFirstLastPara="1" rIns="0" wrap="square" tIns="0">
            <a:spAutoFit/>
          </a:bodyPr>
          <a:lstStyle/>
          <a:p>
            <a:pPr indent="-294519" lvl="1" marL="589038" marR="0" rtl="0" algn="l">
              <a:lnSpc>
                <a:spcPct val="140029"/>
              </a:lnSpc>
              <a:spcBef>
                <a:spcPts val="0"/>
              </a:spcBef>
              <a:spcAft>
                <a:spcPts val="0"/>
              </a:spcAft>
              <a:buClr>
                <a:srgbClr val="0A152F"/>
              </a:buClr>
              <a:buSzPts val="2728"/>
              <a:buFont typeface="Arial"/>
              <a:buChar char="•"/>
            </a:pPr>
            <a:r>
              <a:rPr b="1" i="0" lang="en-US" sz="2728" u="none" cap="none" strike="noStrike">
                <a:solidFill>
                  <a:srgbClr val="0A152F"/>
                </a:solidFill>
                <a:latin typeface="Poppins"/>
                <a:ea typeface="Poppins"/>
                <a:cs typeface="Poppins"/>
                <a:sym typeface="Poppins"/>
              </a:rPr>
              <a:t>Algorithm Selection:</a:t>
            </a:r>
            <a:endParaRPr/>
          </a:p>
        </p:txBody>
      </p:sp>
      <p:sp>
        <p:nvSpPr>
          <p:cNvPr id="436" name="Google Shape;436;p20"/>
          <p:cNvSpPr txBox="1"/>
          <p:nvPr/>
        </p:nvSpPr>
        <p:spPr>
          <a:xfrm>
            <a:off x="435577" y="3244664"/>
            <a:ext cx="17416847" cy="2203120"/>
          </a:xfrm>
          <a:prstGeom prst="rect">
            <a:avLst/>
          </a:prstGeom>
          <a:noFill/>
          <a:ln>
            <a:noFill/>
          </a:ln>
        </p:spPr>
        <p:txBody>
          <a:bodyPr anchorCtr="0" anchor="t" bIns="0" lIns="0" spcFirstLastPara="1" rIns="0" wrap="square" tIns="0">
            <a:spAutoFit/>
          </a:bodyPr>
          <a:lstStyle/>
          <a:p>
            <a:pPr indent="-271278" lvl="1" marL="542557" marR="0" rtl="0" algn="just">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Z-Score : </a:t>
            </a:r>
            <a:r>
              <a:rPr b="0" i="0" lang="en-US" sz="2513" u="none" cap="none" strike="noStrike">
                <a:solidFill>
                  <a:srgbClr val="0A152F"/>
                </a:solidFill>
                <a:latin typeface="Poppins"/>
                <a:ea typeface="Poppins"/>
                <a:cs typeface="Poppins"/>
                <a:sym typeface="Poppins"/>
              </a:rPr>
              <a:t>A custom Z-Score-based method was employed to identify anomalies based on how many standard deviations a data point is from the mean.</a:t>
            </a:r>
            <a:endParaRPr/>
          </a:p>
          <a:p>
            <a:pPr indent="-271278" lvl="1" marL="542557" marR="0" rtl="0" algn="just">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Reason for Z-Score Algorithm:</a:t>
            </a:r>
            <a:r>
              <a:rPr b="0" i="0" lang="en-US" sz="2513" u="none" cap="none" strike="noStrike">
                <a:solidFill>
                  <a:srgbClr val="0A152F"/>
                </a:solidFill>
                <a:latin typeface="Poppins"/>
                <a:ea typeface="Poppins"/>
                <a:cs typeface="Poppins"/>
                <a:sym typeface="Poppins"/>
              </a:rPr>
              <a:t>Chosen for its simplicity, interpretability, efficiency, and effectiveness in detecting outliers in normally distributed data, making it a reliable baseline for comparison with more complex algorithms.</a:t>
            </a:r>
            <a:endParaRPr/>
          </a:p>
        </p:txBody>
      </p:sp>
      <p:sp>
        <p:nvSpPr>
          <p:cNvPr id="437" name="Google Shape;437;p20"/>
          <p:cNvSpPr txBox="1"/>
          <p:nvPr/>
        </p:nvSpPr>
        <p:spPr>
          <a:xfrm>
            <a:off x="-14034" y="5651541"/>
            <a:ext cx="17776800" cy="386700"/>
          </a:xfrm>
          <a:prstGeom prst="rect">
            <a:avLst/>
          </a:prstGeom>
          <a:noFill/>
          <a:ln>
            <a:noFill/>
          </a:ln>
        </p:spPr>
        <p:txBody>
          <a:bodyPr anchorCtr="0" anchor="t" bIns="0" lIns="0" spcFirstLastPara="1" rIns="0" wrap="square" tIns="0">
            <a:spAutoFit/>
          </a:bodyPr>
          <a:lstStyle/>
          <a:p>
            <a:pPr indent="-271278" lvl="1" marL="542557" marR="0" rtl="0" algn="l">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Parameter Tuning:</a:t>
            </a:r>
            <a:endParaRPr/>
          </a:p>
        </p:txBody>
      </p:sp>
      <p:sp>
        <p:nvSpPr>
          <p:cNvPr id="438" name="Google Shape;438;p20"/>
          <p:cNvSpPr txBox="1"/>
          <p:nvPr/>
        </p:nvSpPr>
        <p:spPr>
          <a:xfrm>
            <a:off x="601511" y="6102043"/>
            <a:ext cx="17686500" cy="928200"/>
          </a:xfrm>
          <a:prstGeom prst="rect">
            <a:avLst/>
          </a:prstGeom>
          <a:noFill/>
          <a:ln>
            <a:noFill/>
          </a:ln>
        </p:spPr>
        <p:txBody>
          <a:bodyPr anchorCtr="0" anchor="t" bIns="0" lIns="0" spcFirstLastPara="1" rIns="0" wrap="square" tIns="0">
            <a:spAutoFit/>
          </a:bodyPr>
          <a:lstStyle/>
          <a:p>
            <a:pPr indent="-271278" lvl="1" marL="542557" marR="0" rtl="0" algn="l">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Threshold: </a:t>
            </a:r>
            <a:r>
              <a:rPr b="0" i="0" lang="en-US" sz="2513" u="none" cap="none" strike="noStrike">
                <a:solidFill>
                  <a:srgbClr val="0A152F"/>
                </a:solidFill>
                <a:latin typeface="Poppins"/>
                <a:ea typeface="Poppins"/>
                <a:cs typeface="Poppins"/>
                <a:sym typeface="Poppins"/>
              </a:rPr>
              <a:t>Set at 4 standard deviations. Data points with an absolute Z-Score greater than this threshold are flagged as anomalies. This threshold can be adjusted based on data distribution.</a:t>
            </a:r>
            <a:endParaRPr/>
          </a:p>
        </p:txBody>
      </p:sp>
      <p:sp>
        <p:nvSpPr>
          <p:cNvPr id="439" name="Google Shape;439;p20"/>
          <p:cNvSpPr txBox="1"/>
          <p:nvPr/>
        </p:nvSpPr>
        <p:spPr>
          <a:xfrm>
            <a:off x="100909" y="7112613"/>
            <a:ext cx="2683550" cy="450520"/>
          </a:xfrm>
          <a:prstGeom prst="rect">
            <a:avLst/>
          </a:prstGeom>
          <a:noFill/>
          <a:ln>
            <a:noFill/>
          </a:ln>
        </p:spPr>
        <p:txBody>
          <a:bodyPr anchorCtr="0" anchor="t" bIns="0" lIns="0" spcFirstLastPara="1" rIns="0" wrap="square" tIns="0">
            <a:spAutoFit/>
          </a:bodyPr>
          <a:lstStyle/>
          <a:p>
            <a:pPr indent="-271278" lvl="1" marL="542557" marR="0" rtl="0" algn="l">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Application:</a:t>
            </a:r>
            <a:endParaRPr/>
          </a:p>
        </p:txBody>
      </p:sp>
      <p:sp>
        <p:nvSpPr>
          <p:cNvPr id="440" name="Google Shape;440;p20"/>
          <p:cNvSpPr txBox="1"/>
          <p:nvPr/>
        </p:nvSpPr>
        <p:spPr>
          <a:xfrm>
            <a:off x="601511" y="7696483"/>
            <a:ext cx="17416847" cy="1326820"/>
          </a:xfrm>
          <a:prstGeom prst="rect">
            <a:avLst/>
          </a:prstGeom>
          <a:noFill/>
          <a:ln>
            <a:noFill/>
          </a:ln>
        </p:spPr>
        <p:txBody>
          <a:bodyPr anchorCtr="0" anchor="t" bIns="0" lIns="0" spcFirstLastPara="1" rIns="0" wrap="square" tIns="0">
            <a:spAutoFit/>
          </a:bodyPr>
          <a:lstStyle/>
          <a:p>
            <a:pPr indent="-271278" lvl="1" marL="542557" marR="0" rtl="0" algn="l">
              <a:lnSpc>
                <a:spcPct val="139992"/>
              </a:lnSpc>
              <a:spcBef>
                <a:spcPts val="0"/>
              </a:spcBef>
              <a:spcAft>
                <a:spcPts val="0"/>
              </a:spcAft>
              <a:buClr>
                <a:srgbClr val="0A152F"/>
              </a:buClr>
              <a:buSzPts val="2513"/>
              <a:buFont typeface="Arial"/>
              <a:buChar char="•"/>
            </a:pPr>
            <a:r>
              <a:rPr b="0" i="0" lang="en-US" sz="2513" u="none" cap="none" strike="noStrike">
                <a:solidFill>
                  <a:srgbClr val="0A152F"/>
                </a:solidFill>
                <a:latin typeface="Poppins"/>
                <a:ea typeface="Poppins"/>
                <a:cs typeface="Poppins"/>
                <a:sym typeface="Poppins"/>
              </a:rPr>
              <a:t>Calculated the Z-Score for each feature using the formula: Z=(Xi−μ)/σ​, where Xi​ is the data point, μ is the mean, and σ is the standard deviation of that certain feature.</a:t>
            </a:r>
            <a:endParaRPr/>
          </a:p>
          <a:p>
            <a:pPr indent="-271278" lvl="1" marL="542557" marR="0" rtl="0" algn="l">
              <a:lnSpc>
                <a:spcPct val="139992"/>
              </a:lnSpc>
              <a:spcBef>
                <a:spcPts val="0"/>
              </a:spcBef>
              <a:spcAft>
                <a:spcPts val="0"/>
              </a:spcAft>
              <a:buClr>
                <a:srgbClr val="0A152F"/>
              </a:buClr>
              <a:buSzPts val="2513"/>
              <a:buFont typeface="Arial"/>
              <a:buChar char="•"/>
            </a:pPr>
            <a:r>
              <a:rPr b="0" i="0" lang="en-US" sz="2513" u="none" cap="none" strike="noStrike">
                <a:solidFill>
                  <a:srgbClr val="0A152F"/>
                </a:solidFill>
                <a:latin typeface="Poppins"/>
                <a:ea typeface="Poppins"/>
                <a:cs typeface="Poppins"/>
                <a:sym typeface="Poppins"/>
              </a:rPr>
              <a:t>Flagged anomalies if ∣Z∣&gt;4 .</a:t>
            </a:r>
            <a:endParaRPr/>
          </a:p>
        </p:txBody>
      </p:sp>
      <p:sp>
        <p:nvSpPr>
          <p:cNvPr id="441" name="Google Shape;441;p20"/>
          <p:cNvSpPr txBox="1"/>
          <p:nvPr/>
        </p:nvSpPr>
        <p:spPr>
          <a:xfrm>
            <a:off x="0" y="9158802"/>
            <a:ext cx="7072312" cy="450520"/>
          </a:xfrm>
          <a:prstGeom prst="rect">
            <a:avLst/>
          </a:prstGeom>
          <a:noFill/>
          <a:ln>
            <a:noFill/>
          </a:ln>
        </p:spPr>
        <p:txBody>
          <a:bodyPr anchorCtr="0" anchor="t" bIns="0" lIns="0" spcFirstLastPara="1" rIns="0" wrap="square" tIns="0">
            <a:spAutoFit/>
          </a:bodyPr>
          <a:lstStyle/>
          <a:p>
            <a:pPr indent="-271278" lvl="1" marL="542557" marR="0" rtl="0" algn="ctr">
              <a:lnSpc>
                <a:spcPct val="139992"/>
              </a:lnSpc>
              <a:spcBef>
                <a:spcPts val="0"/>
              </a:spcBef>
              <a:spcAft>
                <a:spcPts val="0"/>
              </a:spcAft>
              <a:buClr>
                <a:srgbClr val="0A152F"/>
              </a:buClr>
              <a:buSzPts val="2513"/>
              <a:buFont typeface="Arial"/>
              <a:buChar char="•"/>
            </a:pPr>
            <a:r>
              <a:rPr b="1" i="0" lang="en-US" sz="2513" u="none" cap="none" strike="noStrike">
                <a:solidFill>
                  <a:srgbClr val="0A152F"/>
                </a:solidFill>
                <a:latin typeface="Poppins"/>
                <a:ea typeface="Poppins"/>
                <a:cs typeface="Poppins"/>
                <a:sym typeface="Poppins"/>
              </a:rPr>
              <a:t>Total Number of Anomalies Detected:</a:t>
            </a:r>
            <a:endParaRPr/>
          </a:p>
        </p:txBody>
      </p:sp>
      <p:sp>
        <p:nvSpPr>
          <p:cNvPr id="442" name="Google Shape;442;p20"/>
          <p:cNvSpPr txBox="1"/>
          <p:nvPr/>
        </p:nvSpPr>
        <p:spPr>
          <a:xfrm>
            <a:off x="6823203" y="9307889"/>
            <a:ext cx="878691" cy="42684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lang="en-US" sz="2513">
                <a:solidFill>
                  <a:srgbClr val="0A152F"/>
                </a:solidFill>
                <a:latin typeface="Poppins"/>
                <a:ea typeface="Poppins"/>
                <a:cs typeface="Poppins"/>
                <a:sym typeface="Poppins"/>
              </a:rPr>
              <a:t>178</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448" name="Google Shape;448;p21"/>
          <p:cNvGrpSpPr/>
          <p:nvPr/>
        </p:nvGrpSpPr>
        <p:grpSpPr>
          <a:xfrm>
            <a:off x="-751041" y="208030"/>
            <a:ext cx="11965491" cy="1501255"/>
            <a:chOff x="0" y="-66675"/>
            <a:chExt cx="3151405" cy="395392"/>
          </a:xfrm>
        </p:grpSpPr>
        <p:sp>
          <p:nvSpPr>
            <p:cNvPr id="449" name="Google Shape;449;p21"/>
            <p:cNvSpPr/>
            <p:nvPr/>
          </p:nvSpPr>
          <p:spPr>
            <a:xfrm>
              <a:off x="0" y="0"/>
              <a:ext cx="3151405" cy="328717"/>
            </a:xfrm>
            <a:custGeom>
              <a:rect b="b" l="l" r="r" t="t"/>
              <a:pathLst>
                <a:path extrusionOk="0" h="328717" w="3151405">
                  <a:moveTo>
                    <a:pt x="2948205" y="0"/>
                  </a:moveTo>
                  <a:lnTo>
                    <a:pt x="203200" y="0"/>
                  </a:lnTo>
                  <a:lnTo>
                    <a:pt x="0" y="164359"/>
                  </a:lnTo>
                  <a:lnTo>
                    <a:pt x="203200" y="328717"/>
                  </a:lnTo>
                  <a:lnTo>
                    <a:pt x="2948205" y="328717"/>
                  </a:lnTo>
                  <a:lnTo>
                    <a:pt x="3151405" y="164359"/>
                  </a:lnTo>
                  <a:lnTo>
                    <a:pt x="2948205" y="0"/>
                  </a:lnTo>
                  <a:close/>
                </a:path>
              </a:pathLst>
            </a:custGeom>
            <a:gradFill>
              <a:gsLst>
                <a:gs pos="0">
                  <a:srgbClr val="CDFFD8"/>
                </a:gs>
                <a:gs pos="100000">
                  <a:srgbClr val="94B9FF"/>
                </a:gs>
              </a:gsLst>
              <a:lin ang="0" scaled="0"/>
            </a:gradFill>
            <a:ln>
              <a:noFill/>
            </a:ln>
          </p:spPr>
        </p:sp>
        <p:sp>
          <p:nvSpPr>
            <p:cNvPr id="450" name="Google Shape;450;p21"/>
            <p:cNvSpPr txBox="1"/>
            <p:nvPr/>
          </p:nvSpPr>
          <p:spPr>
            <a:xfrm>
              <a:off x="152400" y="-66675"/>
              <a:ext cx="2846605" cy="395392"/>
            </a:xfrm>
            <a:prstGeom prst="rect">
              <a:avLst/>
            </a:prstGeom>
            <a:noFill/>
            <a:ln>
              <a:noFill/>
            </a:ln>
          </p:spPr>
          <p:txBody>
            <a:bodyPr anchorCtr="0" anchor="ctr" bIns="50800" lIns="50800" spcFirstLastPara="1" rIns="50800" wrap="square" tIns="50800">
              <a:noAutofit/>
            </a:bodyPr>
            <a:lstStyle/>
            <a:p>
              <a:pPr indent="0" lvl="0" marL="0" marR="0" rtl="0" algn="ctr">
                <a:lnSpc>
                  <a:spcPct val="140030"/>
                </a:lnSpc>
                <a:spcBef>
                  <a:spcPts val="0"/>
                </a:spcBef>
                <a:spcAft>
                  <a:spcPts val="0"/>
                </a:spcAft>
                <a:buNone/>
              </a:pPr>
              <a:r>
                <a:rPr b="1" lang="en-US" sz="2613">
                  <a:solidFill>
                    <a:srgbClr val="0A152F"/>
                  </a:solidFill>
                  <a:latin typeface="Poppins"/>
                  <a:ea typeface="Poppins"/>
                  <a:cs typeface="Poppins"/>
                  <a:sym typeface="Poppins"/>
                </a:rPr>
                <a:t>COMPARISION BETWEEN LIBRARY &amp; Z-SCORE APPROACHES</a:t>
              </a:r>
              <a:endParaRPr/>
            </a:p>
          </p:txBody>
        </p:sp>
      </p:grpSp>
      <p:grpSp>
        <p:nvGrpSpPr>
          <p:cNvPr id="451" name="Google Shape;451;p21"/>
          <p:cNvGrpSpPr/>
          <p:nvPr/>
        </p:nvGrpSpPr>
        <p:grpSpPr>
          <a:xfrm>
            <a:off x="126025" y="1910948"/>
            <a:ext cx="8396267" cy="8276069"/>
            <a:chOff x="0" y="-76200"/>
            <a:chExt cx="2211348" cy="2096853"/>
          </a:xfrm>
        </p:grpSpPr>
        <p:sp>
          <p:nvSpPr>
            <p:cNvPr id="452" name="Google Shape;452;p21"/>
            <p:cNvSpPr/>
            <p:nvPr/>
          </p:nvSpPr>
          <p:spPr>
            <a:xfrm>
              <a:off x="0" y="0"/>
              <a:ext cx="2211348" cy="2020653"/>
            </a:xfrm>
            <a:custGeom>
              <a:rect b="b" l="l" r="r" t="t"/>
              <a:pathLst>
                <a:path extrusionOk="0" h="2020653" w="2211348">
                  <a:moveTo>
                    <a:pt x="47026" y="0"/>
                  </a:moveTo>
                  <a:lnTo>
                    <a:pt x="2164323" y="0"/>
                  </a:lnTo>
                  <a:cubicBezTo>
                    <a:pt x="2190294" y="0"/>
                    <a:pt x="2211348" y="21054"/>
                    <a:pt x="2211348" y="47026"/>
                  </a:cubicBezTo>
                  <a:lnTo>
                    <a:pt x="2211348" y="1973627"/>
                  </a:lnTo>
                  <a:cubicBezTo>
                    <a:pt x="2211348" y="1986099"/>
                    <a:pt x="2206394" y="1998060"/>
                    <a:pt x="2197575" y="2006879"/>
                  </a:cubicBezTo>
                  <a:cubicBezTo>
                    <a:pt x="2188756" y="2015698"/>
                    <a:pt x="2176795" y="2020653"/>
                    <a:pt x="2164323" y="2020653"/>
                  </a:cubicBezTo>
                  <a:lnTo>
                    <a:pt x="47026" y="2020653"/>
                  </a:lnTo>
                  <a:cubicBezTo>
                    <a:pt x="34554" y="2020653"/>
                    <a:pt x="22593" y="2015698"/>
                    <a:pt x="13774" y="2006879"/>
                  </a:cubicBezTo>
                  <a:cubicBezTo>
                    <a:pt x="4954" y="1998060"/>
                    <a:pt x="0" y="1986099"/>
                    <a:pt x="0" y="1973627"/>
                  </a:cubicBezTo>
                  <a:lnTo>
                    <a:pt x="0" y="47026"/>
                  </a:lnTo>
                  <a:cubicBezTo>
                    <a:pt x="0" y="34554"/>
                    <a:pt x="4954" y="22593"/>
                    <a:pt x="13774" y="13774"/>
                  </a:cubicBezTo>
                  <a:cubicBezTo>
                    <a:pt x="22593" y="4954"/>
                    <a:pt x="34554" y="0"/>
                    <a:pt x="47026"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txBox="1"/>
            <p:nvPr/>
          </p:nvSpPr>
          <p:spPr>
            <a:xfrm>
              <a:off x="0" y="-76200"/>
              <a:ext cx="2211348" cy="209685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4" name="Google Shape;454;p21"/>
          <p:cNvSpPr/>
          <p:nvPr/>
        </p:nvSpPr>
        <p:spPr>
          <a:xfrm>
            <a:off x="8645617" y="2741099"/>
            <a:ext cx="9456807" cy="6517201"/>
          </a:xfrm>
          <a:custGeom>
            <a:rect b="b" l="l" r="r" t="t"/>
            <a:pathLst>
              <a:path extrusionOk="0" h="6517201" w="9456807">
                <a:moveTo>
                  <a:pt x="0" y="0"/>
                </a:moveTo>
                <a:lnTo>
                  <a:pt x="9456806" y="0"/>
                </a:lnTo>
                <a:lnTo>
                  <a:pt x="9456806" y="6517201"/>
                </a:lnTo>
                <a:lnTo>
                  <a:pt x="0" y="6517201"/>
                </a:lnTo>
                <a:lnTo>
                  <a:pt x="0" y="0"/>
                </a:lnTo>
                <a:close/>
              </a:path>
            </a:pathLst>
          </a:custGeom>
          <a:blipFill rotWithShape="1">
            <a:blip r:embed="rId4">
              <a:alphaModFix/>
            </a:blip>
            <a:stretch>
              <a:fillRect b="0" l="-3036" r="-2492" t="0"/>
            </a:stretch>
          </a:blipFill>
          <a:ln>
            <a:noFill/>
          </a:ln>
        </p:spPr>
      </p:sp>
      <p:sp>
        <p:nvSpPr>
          <p:cNvPr id="455" name="Google Shape;455;p21"/>
          <p:cNvSpPr txBox="1"/>
          <p:nvPr/>
        </p:nvSpPr>
        <p:spPr>
          <a:xfrm>
            <a:off x="185576" y="2300747"/>
            <a:ext cx="8261420" cy="44035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490">
                <a:solidFill>
                  <a:srgbClr val="000000"/>
                </a:solidFill>
                <a:latin typeface="Poppins"/>
                <a:ea typeface="Poppins"/>
                <a:cs typeface="Poppins"/>
                <a:sym typeface="Poppins"/>
              </a:rPr>
              <a:t>Anomalies Detected by Individual Algorithms:</a:t>
            </a:r>
            <a:endParaRPr/>
          </a:p>
        </p:txBody>
      </p:sp>
      <p:sp>
        <p:nvSpPr>
          <p:cNvPr id="456" name="Google Shape;456;p21"/>
          <p:cNvSpPr txBox="1"/>
          <p:nvPr/>
        </p:nvSpPr>
        <p:spPr>
          <a:xfrm>
            <a:off x="294948" y="2848616"/>
            <a:ext cx="8058388" cy="1179449"/>
          </a:xfrm>
          <a:prstGeom prst="rect">
            <a:avLst/>
          </a:prstGeom>
          <a:noFill/>
          <a:ln>
            <a:noFill/>
          </a:ln>
        </p:spPr>
        <p:txBody>
          <a:bodyPr anchorCtr="0" anchor="t" bIns="0" lIns="0" spcFirstLastPara="1" rIns="0" wrap="square" tIns="0">
            <a:spAutoFit/>
          </a:bodyPr>
          <a:lstStyle/>
          <a:p>
            <a:pPr indent="-228099" lvl="1" marL="456199" marR="0" rtl="0" algn="l">
              <a:lnSpc>
                <a:spcPct val="139990"/>
              </a:lnSpc>
              <a:spcBef>
                <a:spcPts val="0"/>
              </a:spcBef>
              <a:spcAft>
                <a:spcPts val="0"/>
              </a:spcAft>
              <a:buClr>
                <a:srgbClr val="000000"/>
              </a:buClr>
              <a:buSzPts val="2113"/>
              <a:buFont typeface="Arial"/>
              <a:buChar char="•"/>
            </a:pPr>
            <a:r>
              <a:rPr b="1" i="1" lang="en-US" sz="2113" u="none" cap="none" strike="noStrike">
                <a:solidFill>
                  <a:srgbClr val="000000"/>
                </a:solidFill>
                <a:latin typeface="Poppins"/>
                <a:ea typeface="Poppins"/>
                <a:cs typeface="Poppins"/>
                <a:sym typeface="Poppins"/>
              </a:rPr>
              <a:t>Isolation Forest</a:t>
            </a:r>
            <a:r>
              <a:rPr b="0" i="0" lang="en-US" sz="2113" u="none" cap="none" strike="noStrike">
                <a:solidFill>
                  <a:srgbClr val="000000"/>
                </a:solidFill>
                <a:latin typeface="Poppins"/>
                <a:ea typeface="Poppins"/>
                <a:cs typeface="Poppins"/>
                <a:sym typeface="Poppins"/>
              </a:rPr>
              <a:t>: Detected 337 anomalies.</a:t>
            </a:r>
            <a:endParaRPr/>
          </a:p>
          <a:p>
            <a:pPr indent="-228099" lvl="1" marL="456199" marR="0" rtl="0" algn="l">
              <a:lnSpc>
                <a:spcPct val="139990"/>
              </a:lnSpc>
              <a:spcBef>
                <a:spcPts val="0"/>
              </a:spcBef>
              <a:spcAft>
                <a:spcPts val="0"/>
              </a:spcAft>
              <a:buClr>
                <a:srgbClr val="000000"/>
              </a:buClr>
              <a:buSzPts val="2113"/>
              <a:buFont typeface="Arial"/>
              <a:buChar char="•"/>
            </a:pPr>
            <a:r>
              <a:rPr b="1" i="1" lang="en-US" sz="2113" u="none" cap="none" strike="noStrike">
                <a:solidFill>
                  <a:srgbClr val="000000"/>
                </a:solidFill>
                <a:latin typeface="Poppins"/>
                <a:ea typeface="Poppins"/>
                <a:cs typeface="Poppins"/>
                <a:sym typeface="Poppins"/>
              </a:rPr>
              <a:t>Custom Z-Score Method</a:t>
            </a:r>
            <a:r>
              <a:rPr b="0" i="0" lang="en-US" sz="2113" u="none" cap="none" strike="noStrike">
                <a:solidFill>
                  <a:srgbClr val="000000"/>
                </a:solidFill>
                <a:latin typeface="Poppins"/>
                <a:ea typeface="Poppins"/>
                <a:cs typeface="Poppins"/>
                <a:sym typeface="Poppins"/>
              </a:rPr>
              <a:t>: Detected 178 anomalies.</a:t>
            </a:r>
            <a:endParaRPr/>
          </a:p>
          <a:p>
            <a:pPr indent="0" lvl="0" marL="0" marR="0" rtl="0" algn="ctr">
              <a:lnSpc>
                <a:spcPct val="166540"/>
              </a:lnSpc>
              <a:spcBef>
                <a:spcPts val="0"/>
              </a:spcBef>
              <a:spcAft>
                <a:spcPts val="0"/>
              </a:spcAft>
              <a:buNone/>
            </a:pPr>
            <a:r>
              <a:t/>
            </a:r>
            <a:endParaRPr sz="2113">
              <a:solidFill>
                <a:srgbClr val="000000"/>
              </a:solidFill>
              <a:latin typeface="Poppins"/>
              <a:ea typeface="Poppins"/>
              <a:cs typeface="Poppins"/>
              <a:sym typeface="Poppins"/>
            </a:endParaRPr>
          </a:p>
        </p:txBody>
      </p:sp>
      <p:sp>
        <p:nvSpPr>
          <p:cNvPr id="457" name="Google Shape;457;p21"/>
          <p:cNvSpPr txBox="1"/>
          <p:nvPr/>
        </p:nvSpPr>
        <p:spPr>
          <a:xfrm>
            <a:off x="423131" y="3667766"/>
            <a:ext cx="8023800" cy="25326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lang="en-US" sz="2009">
                <a:solidFill>
                  <a:srgbClr val="000000"/>
                </a:solidFill>
                <a:latin typeface="Poppins"/>
                <a:ea typeface="Poppins"/>
                <a:cs typeface="Poppins"/>
                <a:sym typeface="Poppins"/>
              </a:rPr>
              <a:t>Key Insight:  </a:t>
            </a:r>
            <a:r>
              <a:rPr lang="en-US" sz="2009">
                <a:solidFill>
                  <a:srgbClr val="000000"/>
                </a:solidFill>
                <a:latin typeface="Poppins"/>
                <a:ea typeface="Poppins"/>
                <a:cs typeface="Poppins"/>
                <a:sym typeface="Poppins"/>
              </a:rPr>
              <a:t>This difference can be attributed to the Isolation Forest’s capability to effectively capture anomalies in multi-dimensional datasets, whereas the Z-Score method primarily identifies s</a:t>
            </a:r>
            <a:r>
              <a:rPr lang="en-US" sz="2109">
                <a:solidFill>
                  <a:srgbClr val="000000"/>
                </a:solidFill>
                <a:latin typeface="Poppins"/>
                <a:ea typeface="Poppins"/>
                <a:cs typeface="Poppins"/>
                <a:sym typeface="Poppins"/>
              </a:rPr>
              <a:t>tatistical outliers based on deviations from the mean.</a:t>
            </a:r>
            <a:endParaRPr/>
          </a:p>
          <a:p>
            <a:pPr indent="0" lvl="0" marL="0" marR="0" rtl="0" algn="l">
              <a:lnSpc>
                <a:spcPct val="140066"/>
              </a:lnSpc>
              <a:spcBef>
                <a:spcPts val="0"/>
              </a:spcBef>
              <a:spcAft>
                <a:spcPts val="0"/>
              </a:spcAft>
              <a:buNone/>
            </a:pPr>
            <a:r>
              <a:t/>
            </a:r>
            <a:endParaRPr sz="2109">
              <a:solidFill>
                <a:srgbClr val="000000"/>
              </a:solidFill>
              <a:latin typeface="Poppins"/>
              <a:ea typeface="Poppins"/>
              <a:cs typeface="Poppins"/>
              <a:sym typeface="Poppins"/>
            </a:endParaRPr>
          </a:p>
        </p:txBody>
      </p:sp>
      <p:sp>
        <p:nvSpPr>
          <p:cNvPr id="458" name="Google Shape;458;p21"/>
          <p:cNvSpPr txBox="1"/>
          <p:nvPr/>
        </p:nvSpPr>
        <p:spPr>
          <a:xfrm>
            <a:off x="55715" y="5672927"/>
            <a:ext cx="7325100" cy="386700"/>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lang="en-US" sz="2513">
                <a:solidFill>
                  <a:srgbClr val="000000"/>
                </a:solidFill>
                <a:latin typeface="Poppins"/>
                <a:ea typeface="Poppins"/>
                <a:cs typeface="Poppins"/>
                <a:sym typeface="Poppins"/>
              </a:rPr>
              <a:t>Combined Anomaly Detection Results:</a:t>
            </a:r>
            <a:endParaRPr/>
          </a:p>
        </p:txBody>
      </p:sp>
      <p:sp>
        <p:nvSpPr>
          <p:cNvPr id="459" name="Google Shape;459;p21"/>
          <p:cNvSpPr txBox="1"/>
          <p:nvPr/>
        </p:nvSpPr>
        <p:spPr>
          <a:xfrm>
            <a:off x="423133" y="6068776"/>
            <a:ext cx="8023800" cy="12123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lang="en-US" sz="2109">
                <a:solidFill>
                  <a:srgbClr val="000000"/>
                </a:solidFill>
                <a:latin typeface="Poppins"/>
                <a:ea typeface="Poppins"/>
                <a:cs typeface="Poppins"/>
                <a:sym typeface="Poppins"/>
              </a:rPr>
              <a:t> </a:t>
            </a:r>
            <a:r>
              <a:rPr lang="en-US" sz="2009">
                <a:solidFill>
                  <a:srgbClr val="000000"/>
                </a:solidFill>
                <a:latin typeface="Poppins"/>
                <a:ea typeface="Poppins"/>
                <a:cs typeface="Poppins"/>
                <a:sym typeface="Poppins"/>
              </a:rPr>
              <a:t>80 anomalies were flagged by both algorithms</a:t>
            </a:r>
            <a:r>
              <a:rPr b="1" lang="en-US" sz="2009">
                <a:solidFill>
                  <a:srgbClr val="000000"/>
                </a:solidFill>
                <a:latin typeface="Poppins"/>
                <a:ea typeface="Poppins"/>
                <a:cs typeface="Poppins"/>
                <a:sym typeface="Poppins"/>
              </a:rPr>
              <a:t>.</a:t>
            </a:r>
            <a:endParaRPr sz="1300"/>
          </a:p>
          <a:p>
            <a:pPr indent="0" lvl="0" marL="0" marR="0" rtl="0" algn="l">
              <a:lnSpc>
                <a:spcPct val="140066"/>
              </a:lnSpc>
              <a:spcBef>
                <a:spcPts val="0"/>
              </a:spcBef>
              <a:spcAft>
                <a:spcPts val="0"/>
              </a:spcAft>
              <a:buNone/>
            </a:pPr>
            <a:r>
              <a:rPr b="1" lang="en-US" sz="2009">
                <a:solidFill>
                  <a:srgbClr val="000000"/>
                </a:solidFill>
                <a:latin typeface="Poppins"/>
                <a:ea typeface="Poppins"/>
                <a:cs typeface="Poppins"/>
                <a:sym typeface="Poppins"/>
              </a:rPr>
              <a:t>Analysis: </a:t>
            </a:r>
            <a:r>
              <a:rPr lang="en-US" sz="2009">
                <a:solidFill>
                  <a:srgbClr val="000000"/>
                </a:solidFill>
                <a:latin typeface="Poppins"/>
                <a:ea typeface="Poppins"/>
                <a:cs typeface="Poppins"/>
                <a:sym typeface="Poppins"/>
              </a:rPr>
              <a:t>The overlap in detected anomalies (80) highlights the strengths of both methods</a:t>
            </a:r>
            <a:r>
              <a:rPr lang="en-US" sz="2109">
                <a:solidFill>
                  <a:srgbClr val="000000"/>
                </a:solidFill>
                <a:latin typeface="Poppins"/>
                <a:ea typeface="Poppins"/>
                <a:cs typeface="Poppins"/>
                <a:sym typeface="Poppins"/>
              </a:rPr>
              <a:t>.</a:t>
            </a:r>
            <a:endParaRPr/>
          </a:p>
        </p:txBody>
      </p:sp>
      <p:sp>
        <p:nvSpPr>
          <p:cNvPr id="460" name="Google Shape;460;p21"/>
          <p:cNvSpPr txBox="1"/>
          <p:nvPr/>
        </p:nvSpPr>
        <p:spPr>
          <a:xfrm>
            <a:off x="126023" y="7337073"/>
            <a:ext cx="5343900" cy="386700"/>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lang="en-US" sz="2513">
                <a:solidFill>
                  <a:srgbClr val="000000"/>
                </a:solidFill>
                <a:latin typeface="Poppins"/>
                <a:ea typeface="Poppins"/>
                <a:cs typeface="Poppins"/>
                <a:sym typeface="Poppins"/>
              </a:rPr>
              <a:t>Confusion Matrix Analysis:</a:t>
            </a:r>
            <a:endParaRPr/>
          </a:p>
        </p:txBody>
      </p:sp>
      <p:sp>
        <p:nvSpPr>
          <p:cNvPr id="461" name="Google Shape;461;p21"/>
          <p:cNvSpPr txBox="1"/>
          <p:nvPr/>
        </p:nvSpPr>
        <p:spPr>
          <a:xfrm>
            <a:off x="294873" y="7909491"/>
            <a:ext cx="8280300" cy="2057100"/>
          </a:xfrm>
          <a:prstGeom prst="rect">
            <a:avLst/>
          </a:prstGeom>
          <a:noFill/>
          <a:ln>
            <a:noFill/>
          </a:ln>
        </p:spPr>
        <p:txBody>
          <a:bodyPr anchorCtr="0" anchor="t" bIns="0" lIns="0" spcFirstLastPara="1" rIns="0" wrap="square" tIns="0">
            <a:spAutoFit/>
          </a:bodyPr>
          <a:lstStyle/>
          <a:p>
            <a:pPr indent="0" lvl="0" marL="0" marR="0" rtl="0" algn="l">
              <a:lnSpc>
                <a:spcPct val="140066"/>
              </a:lnSpc>
              <a:spcBef>
                <a:spcPts val="0"/>
              </a:spcBef>
              <a:spcAft>
                <a:spcPts val="0"/>
              </a:spcAft>
              <a:buNone/>
            </a:pPr>
            <a:r>
              <a:rPr lang="en-US" sz="2009">
                <a:solidFill>
                  <a:srgbClr val="000000"/>
                </a:solidFill>
                <a:latin typeface="Poppins"/>
                <a:ea typeface="Poppins"/>
                <a:cs typeface="Poppins"/>
                <a:sym typeface="Poppins"/>
              </a:rPr>
              <a:t>To further evaluate the performance of both algorithms, a Confusion Matrix was plotted, illustrating the overlap and discrepancies between the anomalies detected by the two methods. This matrix provides insights into how well the algorithms complement each other in identifying outliers</a:t>
            </a:r>
            <a:r>
              <a:rPr lang="en-US" sz="2109">
                <a:solidFill>
                  <a:srgbClr val="000000"/>
                </a:solidFill>
                <a:latin typeface="Poppins"/>
                <a:ea typeface="Poppins"/>
                <a:cs typeface="Poppins"/>
                <a:sym typeface="Poppin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sp>
        <p:nvSpPr>
          <p:cNvPr id="467" name="Google Shape;467;p22"/>
          <p:cNvSpPr txBox="1"/>
          <p:nvPr/>
        </p:nvSpPr>
        <p:spPr>
          <a:xfrm>
            <a:off x="4442877" y="3904372"/>
            <a:ext cx="9402246" cy="2144881"/>
          </a:xfrm>
          <a:prstGeom prst="rect">
            <a:avLst/>
          </a:prstGeom>
          <a:noFill/>
          <a:ln>
            <a:noFill/>
          </a:ln>
        </p:spPr>
        <p:txBody>
          <a:bodyPr anchorCtr="0" anchor="t" bIns="0" lIns="0" spcFirstLastPara="1" rIns="0" wrap="square" tIns="0">
            <a:spAutoFit/>
          </a:bodyPr>
          <a:lstStyle/>
          <a:p>
            <a:pPr indent="0" lvl="0" marL="0" marR="0" rtl="0" algn="ctr">
              <a:lnSpc>
                <a:spcPct val="140038"/>
              </a:lnSpc>
              <a:spcBef>
                <a:spcPts val="0"/>
              </a:spcBef>
              <a:spcAft>
                <a:spcPts val="0"/>
              </a:spcAft>
              <a:buNone/>
            </a:pPr>
            <a:r>
              <a:rPr b="1" lang="en-US" sz="11911">
                <a:solidFill>
                  <a:srgbClr val="FFFFFF"/>
                </a:solidFill>
                <a:latin typeface="Poppins"/>
                <a:ea typeface="Poppins"/>
                <a:cs typeface="Poppins"/>
                <a:sym typeface="Poppin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115" name="Google Shape;115;p3"/>
          <p:cNvGrpSpPr/>
          <p:nvPr/>
        </p:nvGrpSpPr>
        <p:grpSpPr>
          <a:xfrm>
            <a:off x="1365538" y="1064351"/>
            <a:ext cx="16185006" cy="4079152"/>
            <a:chOff x="0" y="-57150"/>
            <a:chExt cx="4262718" cy="1074344"/>
          </a:xfrm>
        </p:grpSpPr>
        <p:sp>
          <p:nvSpPr>
            <p:cNvPr id="116" name="Google Shape;116;p3"/>
            <p:cNvSpPr/>
            <p:nvPr/>
          </p:nvSpPr>
          <p:spPr>
            <a:xfrm>
              <a:off x="0" y="0"/>
              <a:ext cx="4262717" cy="1017194"/>
            </a:xfrm>
            <a:custGeom>
              <a:rect b="b" l="l" r="r" t="t"/>
              <a:pathLst>
                <a:path extrusionOk="0" h="1017194" w="4262717">
                  <a:moveTo>
                    <a:pt x="24395" y="0"/>
                  </a:moveTo>
                  <a:lnTo>
                    <a:pt x="4238322" y="0"/>
                  </a:lnTo>
                  <a:cubicBezTo>
                    <a:pt x="4251795" y="0"/>
                    <a:pt x="4262717" y="10922"/>
                    <a:pt x="4262717" y="24395"/>
                  </a:cubicBezTo>
                  <a:lnTo>
                    <a:pt x="4262717" y="992798"/>
                  </a:lnTo>
                  <a:cubicBezTo>
                    <a:pt x="4262717" y="1006271"/>
                    <a:pt x="4251795" y="1017194"/>
                    <a:pt x="4238322" y="1017194"/>
                  </a:cubicBezTo>
                  <a:lnTo>
                    <a:pt x="24395" y="1017194"/>
                  </a:lnTo>
                  <a:cubicBezTo>
                    <a:pt x="10922" y="1017194"/>
                    <a:pt x="0" y="1006271"/>
                    <a:pt x="0" y="992798"/>
                  </a:cubicBezTo>
                  <a:lnTo>
                    <a:pt x="0" y="24395"/>
                  </a:lnTo>
                  <a:cubicBezTo>
                    <a:pt x="0" y="10922"/>
                    <a:pt x="10922" y="0"/>
                    <a:pt x="24395" y="0"/>
                  </a:cubicBezTo>
                  <a:close/>
                </a:path>
              </a:pathLst>
            </a:custGeom>
            <a:gradFill>
              <a:gsLst>
                <a:gs pos="0">
                  <a:srgbClr val="CDFFD8">
                    <a:alpha val="74901"/>
                  </a:srgbClr>
                </a:gs>
                <a:gs pos="100000">
                  <a:srgbClr val="94B9FF">
                    <a:alpha val="74901"/>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txBox="1"/>
            <p:nvPr/>
          </p:nvSpPr>
          <p:spPr>
            <a:xfrm>
              <a:off x="0" y="-57150"/>
              <a:ext cx="4262718" cy="10743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 name="Google Shape;118;p3"/>
          <p:cNvGrpSpPr/>
          <p:nvPr/>
        </p:nvGrpSpPr>
        <p:grpSpPr>
          <a:xfrm>
            <a:off x="1365550" y="5433377"/>
            <a:ext cx="16185114" cy="4405559"/>
            <a:chOff x="0" y="-57150"/>
            <a:chExt cx="4262718" cy="1096101"/>
          </a:xfrm>
        </p:grpSpPr>
        <p:sp>
          <p:nvSpPr>
            <p:cNvPr id="119" name="Google Shape;119;p3"/>
            <p:cNvSpPr/>
            <p:nvPr/>
          </p:nvSpPr>
          <p:spPr>
            <a:xfrm>
              <a:off x="0" y="0"/>
              <a:ext cx="4262717" cy="1038951"/>
            </a:xfrm>
            <a:custGeom>
              <a:rect b="b" l="l" r="r" t="t"/>
              <a:pathLst>
                <a:path extrusionOk="0" h="1038951" w="4262717">
                  <a:moveTo>
                    <a:pt x="24395" y="0"/>
                  </a:moveTo>
                  <a:lnTo>
                    <a:pt x="4238322" y="0"/>
                  </a:lnTo>
                  <a:cubicBezTo>
                    <a:pt x="4251795" y="0"/>
                    <a:pt x="4262717" y="10922"/>
                    <a:pt x="4262717" y="24395"/>
                  </a:cubicBezTo>
                  <a:lnTo>
                    <a:pt x="4262717" y="1014556"/>
                  </a:lnTo>
                  <a:cubicBezTo>
                    <a:pt x="4262717" y="1028029"/>
                    <a:pt x="4251795" y="1038951"/>
                    <a:pt x="4238322" y="1038951"/>
                  </a:cubicBezTo>
                  <a:lnTo>
                    <a:pt x="24395" y="1038951"/>
                  </a:lnTo>
                  <a:cubicBezTo>
                    <a:pt x="10922" y="1038951"/>
                    <a:pt x="0" y="1028029"/>
                    <a:pt x="0" y="1014556"/>
                  </a:cubicBezTo>
                  <a:lnTo>
                    <a:pt x="0" y="24395"/>
                  </a:lnTo>
                  <a:cubicBezTo>
                    <a:pt x="0" y="10922"/>
                    <a:pt x="10922" y="0"/>
                    <a:pt x="24395" y="0"/>
                  </a:cubicBezTo>
                  <a:close/>
                </a:path>
              </a:pathLst>
            </a:custGeom>
            <a:gradFill>
              <a:gsLst>
                <a:gs pos="0">
                  <a:srgbClr val="CDFFD8">
                    <a:alpha val="74901"/>
                  </a:srgbClr>
                </a:gs>
                <a:gs pos="100000">
                  <a:srgbClr val="94B9FF">
                    <a:alpha val="74901"/>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0" y="-57150"/>
              <a:ext cx="4262718" cy="109610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3"/>
          <p:cNvSpPr txBox="1"/>
          <p:nvPr/>
        </p:nvSpPr>
        <p:spPr>
          <a:xfrm>
            <a:off x="7689517" y="1403265"/>
            <a:ext cx="2422448" cy="616371"/>
          </a:xfrm>
          <a:prstGeom prst="rect">
            <a:avLst/>
          </a:prstGeom>
          <a:noFill/>
          <a:ln>
            <a:noFill/>
          </a:ln>
        </p:spPr>
        <p:txBody>
          <a:bodyPr anchorCtr="0" anchor="t" bIns="0" lIns="0" spcFirstLastPara="1" rIns="0" wrap="square" tIns="0">
            <a:spAutoFit/>
          </a:bodyPr>
          <a:lstStyle/>
          <a:p>
            <a:pPr indent="0" lvl="0" marL="0" marR="0" rtl="0" algn="l">
              <a:lnSpc>
                <a:spcPct val="139976"/>
              </a:lnSpc>
              <a:spcBef>
                <a:spcPts val="0"/>
              </a:spcBef>
              <a:spcAft>
                <a:spcPts val="0"/>
              </a:spcAft>
              <a:buNone/>
            </a:pPr>
            <a:r>
              <a:rPr b="1" i="0" lang="en-US" sz="3447" u="none" cap="none" strike="noStrike">
                <a:solidFill>
                  <a:srgbClr val="0A152F"/>
                </a:solidFill>
                <a:latin typeface="Poppins"/>
                <a:ea typeface="Poppins"/>
                <a:cs typeface="Poppins"/>
                <a:sym typeface="Poppins"/>
              </a:rPr>
              <a:t>Overview</a:t>
            </a:r>
            <a:endParaRPr/>
          </a:p>
        </p:txBody>
      </p:sp>
      <p:sp>
        <p:nvSpPr>
          <p:cNvPr id="122" name="Google Shape;122;p3"/>
          <p:cNvSpPr txBox="1"/>
          <p:nvPr/>
        </p:nvSpPr>
        <p:spPr>
          <a:xfrm>
            <a:off x="2014700" y="2114886"/>
            <a:ext cx="14886682" cy="3209371"/>
          </a:xfrm>
          <a:prstGeom prst="rect">
            <a:avLst/>
          </a:prstGeom>
          <a:noFill/>
          <a:ln>
            <a:noFill/>
          </a:ln>
        </p:spPr>
        <p:txBody>
          <a:bodyPr anchorCtr="0" anchor="t" bIns="0" lIns="0" spcFirstLastPara="1" rIns="0" wrap="square" tIns="0">
            <a:spAutoFit/>
          </a:bodyPr>
          <a:lstStyle/>
          <a:p>
            <a:pPr indent="0" lvl="0" marL="0" marR="0" rtl="0" algn="l">
              <a:lnSpc>
                <a:spcPct val="139885"/>
              </a:lnSpc>
              <a:spcBef>
                <a:spcPts val="0"/>
              </a:spcBef>
              <a:spcAft>
                <a:spcPts val="0"/>
              </a:spcAft>
              <a:buNone/>
            </a:pPr>
            <a:r>
              <a:rPr b="0" i="0" lang="en-US" sz="2279" u="none" cap="none" strike="noStrike">
                <a:solidFill>
                  <a:srgbClr val="0A152F"/>
                </a:solidFill>
                <a:latin typeface="Poppins"/>
                <a:ea typeface="Poppins"/>
                <a:cs typeface="Poppins"/>
                <a:sym typeface="Poppins"/>
              </a:rPr>
              <a:t>Asteroids are small, rocky objects that orbit the Sun, primarily found in the region between Mars and Jupiter known as the asteroid belt. Asteroid impacts have been a constant force shaping Earth's history. From minor events that leave barely a trace to catastrophic collisions that have caused mass extinctions, these cosmic encounters have played a significant role in our planet's evolution. Given the potential for devastating consequences, scientists worldwide are dedicated to detecting and tracking the asteroid impact threat. To mitigate this risk, it is crucial to identify and analyse asteroids that could pose a hazard.</a:t>
            </a:r>
            <a:endParaRPr/>
          </a:p>
          <a:p>
            <a:pPr indent="0" lvl="0" marL="0" marR="0" rtl="0" algn="l">
              <a:lnSpc>
                <a:spcPct val="139973"/>
              </a:lnSpc>
              <a:spcBef>
                <a:spcPts val="0"/>
              </a:spcBef>
              <a:spcAft>
                <a:spcPts val="0"/>
              </a:spcAft>
              <a:buNone/>
            </a:pPr>
            <a:r>
              <a:t/>
            </a:r>
            <a:endParaRPr b="0" i="0" sz="2279" u="none" cap="none" strike="noStrike">
              <a:solidFill>
                <a:srgbClr val="0A152F"/>
              </a:solidFill>
              <a:latin typeface="Poppins"/>
              <a:ea typeface="Poppins"/>
              <a:cs typeface="Poppins"/>
              <a:sym typeface="Poppins"/>
            </a:endParaRPr>
          </a:p>
        </p:txBody>
      </p:sp>
      <p:sp>
        <p:nvSpPr>
          <p:cNvPr id="123" name="Google Shape;123;p3"/>
          <p:cNvSpPr txBox="1"/>
          <p:nvPr/>
        </p:nvSpPr>
        <p:spPr>
          <a:xfrm>
            <a:off x="8071247" y="5701591"/>
            <a:ext cx="2145506" cy="592730"/>
          </a:xfrm>
          <a:prstGeom prst="rect">
            <a:avLst/>
          </a:prstGeom>
          <a:noFill/>
          <a:ln>
            <a:noFill/>
          </a:ln>
        </p:spPr>
        <p:txBody>
          <a:bodyPr anchorCtr="0" anchor="t" bIns="0" lIns="0" spcFirstLastPara="1" rIns="0" wrap="square" tIns="0">
            <a:spAutoFit/>
          </a:bodyPr>
          <a:lstStyle/>
          <a:p>
            <a:pPr indent="0" lvl="0" marL="0" marR="0" rtl="0" algn="ctr">
              <a:lnSpc>
                <a:spcPct val="139969"/>
              </a:lnSpc>
              <a:spcBef>
                <a:spcPts val="0"/>
              </a:spcBef>
              <a:spcAft>
                <a:spcPts val="0"/>
              </a:spcAft>
              <a:buNone/>
            </a:pPr>
            <a:r>
              <a:rPr b="1" i="0" lang="en-US" sz="3290" u="none" cap="none" strike="noStrike">
                <a:solidFill>
                  <a:srgbClr val="0A152F"/>
                </a:solidFill>
                <a:latin typeface="Poppins"/>
                <a:ea typeface="Poppins"/>
                <a:cs typeface="Poppins"/>
                <a:sym typeface="Poppins"/>
              </a:rPr>
              <a:t>Objective </a:t>
            </a:r>
            <a:endParaRPr/>
          </a:p>
        </p:txBody>
      </p:sp>
      <p:sp>
        <p:nvSpPr>
          <p:cNvPr id="124" name="Google Shape;124;p3"/>
          <p:cNvSpPr txBox="1"/>
          <p:nvPr/>
        </p:nvSpPr>
        <p:spPr>
          <a:xfrm>
            <a:off x="1638643" y="6385975"/>
            <a:ext cx="14948697" cy="3209163"/>
          </a:xfrm>
          <a:prstGeom prst="rect">
            <a:avLst/>
          </a:prstGeom>
          <a:noFill/>
          <a:ln>
            <a:noFill/>
          </a:ln>
        </p:spPr>
        <p:txBody>
          <a:bodyPr anchorCtr="0" anchor="t" bIns="0" lIns="0" spcFirstLastPara="1" rIns="0" wrap="square" tIns="0">
            <a:spAutoFit/>
          </a:bodyPr>
          <a:lstStyle/>
          <a:p>
            <a:pPr indent="-246125" lvl="1" marL="492251" marR="0" rtl="0" algn="l">
              <a:lnSpc>
                <a:spcPct val="140017"/>
              </a:lnSpc>
              <a:spcBef>
                <a:spcPts val="0"/>
              </a:spcBef>
              <a:spcAft>
                <a:spcPts val="0"/>
              </a:spcAft>
              <a:buClr>
                <a:srgbClr val="0A152F"/>
              </a:buClr>
              <a:buSzPts val="2279"/>
              <a:buFont typeface="Poppins"/>
              <a:buAutoNum type="arabicPeriod"/>
            </a:pPr>
            <a:r>
              <a:rPr b="1" i="0" lang="en-US" sz="2279" u="none" cap="none" strike="noStrike">
                <a:solidFill>
                  <a:srgbClr val="0A152F"/>
                </a:solidFill>
                <a:latin typeface="Poppins"/>
                <a:ea typeface="Poppins"/>
                <a:cs typeface="Poppins"/>
                <a:sym typeface="Poppins"/>
              </a:rPr>
              <a:t>Objective: </a:t>
            </a:r>
            <a:r>
              <a:rPr b="0" i="0" lang="en-US" sz="2279" u="none" cap="none" strike="noStrike">
                <a:solidFill>
                  <a:srgbClr val="0A152F"/>
                </a:solidFill>
                <a:latin typeface="Poppins"/>
                <a:ea typeface="Poppins"/>
                <a:cs typeface="Poppins"/>
                <a:sym typeface="Poppins"/>
              </a:rPr>
              <a:t>Analyze asteroid data using analytics and machine learning to assess the likelihood of hazards to Earth. </a:t>
            </a:r>
            <a:endParaRPr/>
          </a:p>
          <a:p>
            <a:pPr indent="-246125" lvl="1" marL="492251" marR="0" rtl="0" algn="l">
              <a:lnSpc>
                <a:spcPct val="140017"/>
              </a:lnSpc>
              <a:spcBef>
                <a:spcPts val="0"/>
              </a:spcBef>
              <a:spcAft>
                <a:spcPts val="0"/>
              </a:spcAft>
              <a:buClr>
                <a:srgbClr val="0A152F"/>
              </a:buClr>
              <a:buSzPts val="2279"/>
              <a:buFont typeface="Poppins"/>
              <a:buAutoNum type="arabicPeriod"/>
            </a:pPr>
            <a:r>
              <a:rPr b="0" i="0" lang="en-US" sz="2279" u="none" cap="none" strike="noStrike">
                <a:solidFill>
                  <a:srgbClr val="0A152F"/>
                </a:solidFill>
                <a:latin typeface="Poppins"/>
                <a:ea typeface="Poppins"/>
                <a:cs typeface="Poppins"/>
                <a:sym typeface="Poppins"/>
              </a:rPr>
              <a:t> </a:t>
            </a:r>
            <a:r>
              <a:rPr b="1" i="0" lang="en-US" sz="2279" u="none" cap="none" strike="noStrike">
                <a:solidFill>
                  <a:srgbClr val="0A152F"/>
                </a:solidFill>
                <a:latin typeface="Poppins"/>
                <a:ea typeface="Poppins"/>
                <a:cs typeface="Poppins"/>
                <a:sym typeface="Poppins"/>
              </a:rPr>
              <a:t>Features Examined:</a:t>
            </a:r>
            <a:r>
              <a:rPr b="0" i="0" lang="en-US" sz="2279" u="none" cap="none" strike="noStrike">
                <a:solidFill>
                  <a:srgbClr val="0A152F"/>
                </a:solidFill>
                <a:latin typeface="Poppins"/>
                <a:ea typeface="Poppins"/>
                <a:cs typeface="Poppins"/>
                <a:sym typeface="Poppins"/>
              </a:rPr>
              <a:t> Evaluate characteristics such as size, orbital parameters, velocity, and proximity to Earth's orbit.</a:t>
            </a:r>
            <a:endParaRPr/>
          </a:p>
          <a:p>
            <a:pPr indent="-246125" lvl="1" marL="492251" marR="0" rtl="0" algn="l">
              <a:lnSpc>
                <a:spcPct val="140017"/>
              </a:lnSpc>
              <a:spcBef>
                <a:spcPts val="0"/>
              </a:spcBef>
              <a:spcAft>
                <a:spcPts val="0"/>
              </a:spcAft>
              <a:buClr>
                <a:srgbClr val="0A152F"/>
              </a:buClr>
              <a:buSzPts val="2279"/>
              <a:buFont typeface="Poppins"/>
              <a:buAutoNum type="arabicPeriod"/>
            </a:pPr>
            <a:r>
              <a:rPr b="1" i="0" lang="en-US" sz="2279" u="none" cap="none" strike="noStrike">
                <a:solidFill>
                  <a:srgbClr val="0A152F"/>
                </a:solidFill>
                <a:latin typeface="Poppins"/>
                <a:ea typeface="Poppins"/>
                <a:cs typeface="Poppins"/>
                <a:sym typeface="Poppins"/>
              </a:rPr>
              <a:t>Predictive Modeling: </a:t>
            </a:r>
            <a:r>
              <a:rPr b="0" i="0" lang="en-US" sz="2279" u="none" cap="none" strike="noStrike">
                <a:solidFill>
                  <a:srgbClr val="0A152F"/>
                </a:solidFill>
                <a:latin typeface="Poppins"/>
                <a:ea typeface="Poppins"/>
                <a:cs typeface="Poppins"/>
                <a:sym typeface="Poppins"/>
              </a:rPr>
              <a:t>Develop models to classify asteroids as hazardous or non-hazardous, aiding in the prioritization of monitoring and mitigation strategies.</a:t>
            </a:r>
            <a:endParaRPr/>
          </a:p>
          <a:p>
            <a:pPr indent="-246125" lvl="1" marL="492251" marR="0" rtl="0" algn="l">
              <a:lnSpc>
                <a:spcPct val="140017"/>
              </a:lnSpc>
              <a:spcBef>
                <a:spcPts val="0"/>
              </a:spcBef>
              <a:spcAft>
                <a:spcPts val="0"/>
              </a:spcAft>
              <a:buClr>
                <a:srgbClr val="0A152F"/>
              </a:buClr>
              <a:buSzPts val="2279"/>
              <a:buFont typeface="Poppins"/>
              <a:buAutoNum type="arabicPeriod"/>
            </a:pPr>
            <a:r>
              <a:rPr b="1" i="0" lang="en-US" sz="2279" u="none" cap="none" strike="noStrike">
                <a:solidFill>
                  <a:srgbClr val="0A152F"/>
                </a:solidFill>
                <a:latin typeface="Poppins"/>
                <a:ea typeface="Poppins"/>
                <a:cs typeface="Poppins"/>
                <a:sym typeface="Poppins"/>
              </a:rPr>
              <a:t>Anomaly Detection: </a:t>
            </a:r>
            <a:r>
              <a:rPr b="0" i="0" lang="en-US" sz="2279" u="none" cap="none" strike="noStrike">
                <a:solidFill>
                  <a:srgbClr val="0A152F"/>
                </a:solidFill>
                <a:latin typeface="Poppins"/>
                <a:ea typeface="Poppins"/>
                <a:cs typeface="Poppins"/>
                <a:sym typeface="Poppins"/>
              </a:rPr>
              <a:t>Identify asteroids with unusual behavior that may require closer scrutiny.</a:t>
            </a:r>
            <a:endParaRPr/>
          </a:p>
          <a:p>
            <a:pPr indent="0" lvl="0" marL="0" marR="0" rtl="0" algn="l">
              <a:lnSpc>
                <a:spcPct val="140017"/>
              </a:lnSpc>
              <a:spcBef>
                <a:spcPts val="0"/>
              </a:spcBef>
              <a:spcAft>
                <a:spcPts val="0"/>
              </a:spcAft>
              <a:buNone/>
            </a:pPr>
            <a:r>
              <a:t/>
            </a:r>
            <a:endParaRPr b="0" i="0" sz="2279" u="none" cap="none" strike="noStrike">
              <a:solidFill>
                <a:srgbClr val="0A152F"/>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sp>
        <p:nvSpPr>
          <p:cNvPr id="130" name="Google Shape;130;p4"/>
          <p:cNvSpPr/>
          <p:nvPr/>
        </p:nvSpPr>
        <p:spPr>
          <a:xfrm>
            <a:off x="10050392" y="2595126"/>
            <a:ext cx="8033964" cy="7368394"/>
          </a:xfrm>
          <a:custGeom>
            <a:rect b="b" l="l" r="r" t="t"/>
            <a:pathLst>
              <a:path extrusionOk="0" h="7368394" w="8033964">
                <a:moveTo>
                  <a:pt x="0" y="0"/>
                </a:moveTo>
                <a:lnTo>
                  <a:pt x="8033963" y="0"/>
                </a:lnTo>
                <a:lnTo>
                  <a:pt x="8033963" y="7368393"/>
                </a:lnTo>
                <a:lnTo>
                  <a:pt x="0" y="7368393"/>
                </a:lnTo>
                <a:lnTo>
                  <a:pt x="0" y="0"/>
                </a:lnTo>
                <a:close/>
              </a:path>
            </a:pathLst>
          </a:custGeom>
          <a:blipFill rotWithShape="1">
            <a:blip r:embed="rId4">
              <a:alphaModFix/>
            </a:blip>
            <a:stretch>
              <a:fillRect b="0" l="-723" r="-29135" t="0"/>
            </a:stretch>
          </a:blipFill>
          <a:ln>
            <a:noFill/>
          </a:ln>
        </p:spPr>
      </p:sp>
      <p:grpSp>
        <p:nvGrpSpPr>
          <p:cNvPr id="131" name="Google Shape;131;p4"/>
          <p:cNvGrpSpPr/>
          <p:nvPr/>
        </p:nvGrpSpPr>
        <p:grpSpPr>
          <a:xfrm>
            <a:off x="223075" y="2931376"/>
            <a:ext cx="9583565" cy="7229440"/>
            <a:chOff x="0" y="-57150"/>
            <a:chExt cx="2524050" cy="1852088"/>
          </a:xfrm>
        </p:grpSpPr>
        <p:sp>
          <p:nvSpPr>
            <p:cNvPr id="132" name="Google Shape;132;p4"/>
            <p:cNvSpPr/>
            <p:nvPr/>
          </p:nvSpPr>
          <p:spPr>
            <a:xfrm>
              <a:off x="0" y="0"/>
              <a:ext cx="2524050" cy="1794938"/>
            </a:xfrm>
            <a:custGeom>
              <a:rect b="b" l="l" r="r" t="t"/>
              <a:pathLst>
                <a:path extrusionOk="0" h="1794938" w="2524050">
                  <a:moveTo>
                    <a:pt x="41200" y="0"/>
                  </a:moveTo>
                  <a:lnTo>
                    <a:pt x="2482850" y="0"/>
                  </a:lnTo>
                  <a:cubicBezTo>
                    <a:pt x="2493777" y="0"/>
                    <a:pt x="2504256" y="4341"/>
                    <a:pt x="2511983" y="12067"/>
                  </a:cubicBezTo>
                  <a:cubicBezTo>
                    <a:pt x="2519709" y="19794"/>
                    <a:pt x="2524050" y="30273"/>
                    <a:pt x="2524050" y="41200"/>
                  </a:cubicBezTo>
                  <a:lnTo>
                    <a:pt x="2524050" y="1753738"/>
                  </a:lnTo>
                  <a:cubicBezTo>
                    <a:pt x="2524050" y="1764665"/>
                    <a:pt x="2519709" y="1775145"/>
                    <a:pt x="2511983" y="1782871"/>
                  </a:cubicBezTo>
                  <a:cubicBezTo>
                    <a:pt x="2504256" y="1790598"/>
                    <a:pt x="2493777" y="1794938"/>
                    <a:pt x="2482850" y="1794938"/>
                  </a:cubicBezTo>
                  <a:lnTo>
                    <a:pt x="41200" y="1794938"/>
                  </a:lnTo>
                  <a:cubicBezTo>
                    <a:pt x="30273" y="1794938"/>
                    <a:pt x="19794" y="1790598"/>
                    <a:pt x="12067" y="1782871"/>
                  </a:cubicBezTo>
                  <a:cubicBezTo>
                    <a:pt x="4341" y="1775145"/>
                    <a:pt x="0" y="1764665"/>
                    <a:pt x="0" y="1753738"/>
                  </a:cubicBezTo>
                  <a:lnTo>
                    <a:pt x="0" y="41200"/>
                  </a:lnTo>
                  <a:cubicBezTo>
                    <a:pt x="0" y="30273"/>
                    <a:pt x="4341" y="19794"/>
                    <a:pt x="12067" y="12067"/>
                  </a:cubicBezTo>
                  <a:cubicBezTo>
                    <a:pt x="19794" y="4341"/>
                    <a:pt x="30273" y="0"/>
                    <a:pt x="41200" y="0"/>
                  </a:cubicBezTo>
                  <a:close/>
                </a:path>
              </a:pathLst>
            </a:custGeom>
            <a:gradFill>
              <a:gsLst>
                <a:gs pos="0">
                  <a:srgbClr val="CDFFD8">
                    <a:alpha val="74901"/>
                  </a:srgbClr>
                </a:gs>
                <a:gs pos="100000">
                  <a:srgbClr val="94B9FF">
                    <a:alpha val="74901"/>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txBox="1"/>
            <p:nvPr/>
          </p:nvSpPr>
          <p:spPr>
            <a:xfrm>
              <a:off x="0" y="-57150"/>
              <a:ext cx="2524050" cy="18520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4"/>
          <p:cNvSpPr txBox="1"/>
          <p:nvPr/>
        </p:nvSpPr>
        <p:spPr>
          <a:xfrm>
            <a:off x="0" y="3121625"/>
            <a:ext cx="9692400" cy="7989600"/>
          </a:xfrm>
          <a:prstGeom prst="rect">
            <a:avLst/>
          </a:prstGeom>
          <a:noFill/>
          <a:ln>
            <a:noFill/>
          </a:ln>
        </p:spPr>
        <p:txBody>
          <a:bodyPr anchorCtr="0" anchor="t" bIns="0" lIns="0" spcFirstLastPara="1" rIns="0" wrap="square" tIns="0">
            <a:spAutoFit/>
          </a:bodyPr>
          <a:lstStyle/>
          <a:p>
            <a:pPr indent="-277022" lvl="1" marL="566746" marR="0" rtl="0" algn="just">
              <a:lnSpc>
                <a:spcPct val="139885"/>
              </a:lnSpc>
              <a:spcBef>
                <a:spcPts val="0"/>
              </a:spcBef>
              <a:spcAft>
                <a:spcPts val="0"/>
              </a:spcAft>
              <a:buClr>
                <a:srgbClr val="0A152F"/>
              </a:buClr>
              <a:buSzPts val="2525"/>
              <a:buFont typeface="Arial"/>
              <a:buChar char="•"/>
            </a:pPr>
            <a:r>
              <a:rPr b="1" i="0" lang="en-US" sz="2525" u="none" cap="none" strike="noStrike">
                <a:solidFill>
                  <a:srgbClr val="0A152F"/>
                </a:solidFill>
                <a:latin typeface="Poppins"/>
                <a:ea typeface="Poppins"/>
                <a:cs typeface="Poppins"/>
                <a:sym typeface="Poppins"/>
              </a:rPr>
              <a:t>Dataset Overview:</a:t>
            </a:r>
            <a:endParaRPr sz="1300"/>
          </a:p>
          <a:p>
            <a:pPr indent="0" lvl="0" marL="0" marR="0" rtl="0" algn="just">
              <a:lnSpc>
                <a:spcPct val="139885"/>
              </a:lnSpc>
              <a:spcBef>
                <a:spcPts val="0"/>
              </a:spcBef>
              <a:spcAft>
                <a:spcPts val="0"/>
              </a:spcAft>
              <a:buNone/>
            </a:pPr>
            <a:r>
              <a:rPr b="0" i="0" lang="en-US" sz="2525" u="none" cap="none" strike="noStrike">
                <a:solidFill>
                  <a:srgbClr val="0A152F"/>
                </a:solidFill>
                <a:latin typeface="Poppins"/>
                <a:ea typeface="Poppins"/>
                <a:cs typeface="Poppins"/>
                <a:sym typeface="Poppins"/>
              </a:rPr>
              <a:t>           </a:t>
            </a:r>
            <a:r>
              <a:rPr b="1" i="0" lang="en-US" sz="2525" u="none" cap="none" strike="noStrike">
                <a:solidFill>
                  <a:srgbClr val="0A152F"/>
                </a:solidFill>
                <a:latin typeface="Poppins"/>
                <a:ea typeface="Poppins"/>
                <a:cs typeface="Poppins"/>
                <a:sym typeface="Poppins"/>
              </a:rPr>
              <a:t>Shape: </a:t>
            </a:r>
            <a:r>
              <a:rPr b="0" i="0" lang="en-US" sz="2525" u="none" cap="none" strike="noStrike">
                <a:solidFill>
                  <a:srgbClr val="0A152F"/>
                </a:solidFill>
                <a:latin typeface="Poppins"/>
                <a:ea typeface="Poppins"/>
                <a:cs typeface="Poppins"/>
                <a:sym typeface="Poppins"/>
              </a:rPr>
              <a:t>4,534 records with 24 features.</a:t>
            </a:r>
            <a:endParaRPr sz="1300"/>
          </a:p>
          <a:p>
            <a:pPr indent="-277022" lvl="1" marL="566746" marR="0" rtl="0" algn="just">
              <a:lnSpc>
                <a:spcPct val="139885"/>
              </a:lnSpc>
              <a:spcBef>
                <a:spcPts val="0"/>
              </a:spcBef>
              <a:spcAft>
                <a:spcPts val="0"/>
              </a:spcAft>
              <a:buClr>
                <a:srgbClr val="0A152F"/>
              </a:buClr>
              <a:buSzPts val="2525"/>
              <a:buFont typeface="Arial"/>
              <a:buChar char="•"/>
            </a:pPr>
            <a:r>
              <a:rPr b="1" i="0" lang="en-US" sz="2525" u="none" cap="none" strike="noStrike">
                <a:solidFill>
                  <a:srgbClr val="0A152F"/>
                </a:solidFill>
                <a:latin typeface="Poppins"/>
                <a:ea typeface="Poppins"/>
                <a:cs typeface="Poppins"/>
                <a:sym typeface="Poppins"/>
              </a:rPr>
              <a:t>Feature Types:</a:t>
            </a:r>
            <a:endParaRPr sz="1300"/>
          </a:p>
          <a:p>
            <a:pPr indent="0" lvl="0" marL="0" marR="0" rtl="0" algn="just">
              <a:lnSpc>
                <a:spcPct val="139885"/>
              </a:lnSpc>
              <a:spcBef>
                <a:spcPts val="0"/>
              </a:spcBef>
              <a:spcAft>
                <a:spcPts val="0"/>
              </a:spcAft>
              <a:buNone/>
            </a:pPr>
            <a:r>
              <a:rPr b="0" i="0" lang="en-US" sz="2525" u="none" cap="none" strike="noStrike">
                <a:solidFill>
                  <a:srgbClr val="0A152F"/>
                </a:solidFill>
                <a:latin typeface="Poppins"/>
                <a:ea typeface="Poppins"/>
                <a:cs typeface="Poppins"/>
                <a:sym typeface="Poppins"/>
              </a:rPr>
              <a:t>      </a:t>
            </a:r>
            <a:r>
              <a:rPr b="1" i="0" lang="en-US" sz="2525" u="none" cap="none" strike="noStrike">
                <a:solidFill>
                  <a:srgbClr val="0A152F"/>
                </a:solidFill>
                <a:latin typeface="Poppins"/>
                <a:ea typeface="Poppins"/>
                <a:cs typeface="Poppins"/>
                <a:sym typeface="Poppins"/>
              </a:rPr>
              <a:t>Identifier: </a:t>
            </a:r>
            <a:r>
              <a:rPr b="0" i="0" lang="en-US" sz="2525" u="none" cap="none" strike="noStrike">
                <a:solidFill>
                  <a:srgbClr val="0A152F"/>
                </a:solidFill>
                <a:latin typeface="Poppins"/>
                <a:ea typeface="Poppins"/>
                <a:cs typeface="Poppins"/>
                <a:sym typeface="Poppins"/>
              </a:rPr>
              <a:t>1 unique identifier.</a:t>
            </a:r>
            <a:endParaRPr sz="1300"/>
          </a:p>
          <a:p>
            <a:pPr indent="0" lvl="0" marL="0" marR="0" rtl="0" algn="just">
              <a:lnSpc>
                <a:spcPct val="139885"/>
              </a:lnSpc>
              <a:spcBef>
                <a:spcPts val="0"/>
              </a:spcBef>
              <a:spcAft>
                <a:spcPts val="0"/>
              </a:spcAft>
              <a:buNone/>
            </a:pPr>
            <a:r>
              <a:rPr b="0" i="0" lang="en-US" sz="2525" u="none" cap="none" strike="noStrike">
                <a:solidFill>
                  <a:srgbClr val="0A152F"/>
                </a:solidFill>
                <a:latin typeface="Poppins"/>
                <a:ea typeface="Poppins"/>
                <a:cs typeface="Poppins"/>
                <a:sym typeface="Poppins"/>
              </a:rPr>
              <a:t>      </a:t>
            </a:r>
            <a:r>
              <a:rPr b="1" i="0" lang="en-US" sz="2525" u="none" cap="none" strike="noStrike">
                <a:solidFill>
                  <a:srgbClr val="0A152F"/>
                </a:solidFill>
                <a:latin typeface="Poppins"/>
                <a:ea typeface="Poppins"/>
                <a:cs typeface="Poppins"/>
                <a:sym typeface="Poppins"/>
              </a:rPr>
              <a:t>Categorical:</a:t>
            </a:r>
            <a:r>
              <a:rPr b="0" i="0" lang="en-US" sz="2525" u="none" cap="none" strike="noStrike">
                <a:solidFill>
                  <a:srgbClr val="0A152F"/>
                </a:solidFill>
                <a:latin typeface="Poppins"/>
                <a:ea typeface="Poppins"/>
                <a:cs typeface="Poppins"/>
                <a:sym typeface="Poppins"/>
              </a:rPr>
              <a:t> 3 categorical (including ordinal).</a:t>
            </a:r>
            <a:endParaRPr sz="1300"/>
          </a:p>
          <a:p>
            <a:pPr indent="0" lvl="0" marL="0" marR="0" rtl="0" algn="just">
              <a:lnSpc>
                <a:spcPct val="139885"/>
              </a:lnSpc>
              <a:spcBef>
                <a:spcPts val="0"/>
              </a:spcBef>
              <a:spcAft>
                <a:spcPts val="0"/>
              </a:spcAft>
              <a:buNone/>
            </a:pPr>
            <a:r>
              <a:rPr b="0" i="0" lang="en-US" sz="2525" u="none" cap="none" strike="noStrike">
                <a:solidFill>
                  <a:srgbClr val="0A152F"/>
                </a:solidFill>
                <a:latin typeface="Poppins"/>
                <a:ea typeface="Poppins"/>
                <a:cs typeface="Poppins"/>
                <a:sym typeface="Poppins"/>
              </a:rPr>
              <a:t>      </a:t>
            </a:r>
            <a:r>
              <a:rPr b="1" i="0" lang="en-US" sz="2525" u="none" cap="none" strike="noStrike">
                <a:solidFill>
                  <a:srgbClr val="0A152F"/>
                </a:solidFill>
                <a:latin typeface="Poppins"/>
                <a:ea typeface="Poppins"/>
                <a:cs typeface="Poppins"/>
                <a:sym typeface="Poppins"/>
              </a:rPr>
              <a:t>Continuous: </a:t>
            </a:r>
            <a:r>
              <a:rPr b="0" i="0" lang="en-US" sz="2525" u="none" cap="none" strike="noStrike">
                <a:solidFill>
                  <a:srgbClr val="0A152F"/>
                </a:solidFill>
                <a:latin typeface="Poppins"/>
                <a:ea typeface="Poppins"/>
                <a:cs typeface="Poppins"/>
                <a:sym typeface="Poppins"/>
              </a:rPr>
              <a:t>20 continuous features.</a:t>
            </a:r>
            <a:endParaRPr sz="1300"/>
          </a:p>
          <a:p>
            <a:pPr indent="-277022" lvl="1" marL="566746" marR="0" rtl="0" algn="just">
              <a:lnSpc>
                <a:spcPct val="139885"/>
              </a:lnSpc>
              <a:spcBef>
                <a:spcPts val="0"/>
              </a:spcBef>
              <a:spcAft>
                <a:spcPts val="0"/>
              </a:spcAft>
              <a:buClr>
                <a:srgbClr val="0A152F"/>
              </a:buClr>
              <a:buSzPts val="2525"/>
              <a:buFont typeface="Arial"/>
              <a:buChar char="•"/>
            </a:pPr>
            <a:r>
              <a:rPr b="1" i="0" lang="en-US" sz="2525" u="none" cap="none" strike="noStrike">
                <a:solidFill>
                  <a:srgbClr val="0A152F"/>
                </a:solidFill>
                <a:latin typeface="Poppins"/>
                <a:ea typeface="Poppins"/>
                <a:cs typeface="Poppins"/>
                <a:sym typeface="Poppins"/>
              </a:rPr>
              <a:t>Key Insights:</a:t>
            </a:r>
            <a:endParaRPr sz="1300"/>
          </a:p>
          <a:p>
            <a:pPr indent="0" lvl="0" marL="0" marR="0" rtl="0" algn="ctr">
              <a:lnSpc>
                <a:spcPct val="136000"/>
              </a:lnSpc>
              <a:spcBef>
                <a:spcPts val="0"/>
              </a:spcBef>
              <a:spcAft>
                <a:spcPts val="0"/>
              </a:spcAft>
              <a:buNone/>
            </a:pPr>
            <a:r>
              <a:rPr b="0" i="0" lang="en-US" sz="2525" u="none" cap="none" strike="noStrike">
                <a:solidFill>
                  <a:srgbClr val="0A152F"/>
                </a:solidFill>
                <a:latin typeface="Poppins"/>
                <a:ea typeface="Poppins"/>
                <a:cs typeface="Poppins"/>
                <a:sym typeface="Poppins"/>
              </a:rPr>
              <a:t>  </a:t>
            </a:r>
            <a:r>
              <a:rPr b="1" i="0" lang="en-US" sz="2525" u="none" cap="none" strike="noStrike">
                <a:solidFill>
                  <a:srgbClr val="0A152F"/>
                </a:solidFill>
                <a:latin typeface="Poppins"/>
                <a:ea typeface="Poppins"/>
                <a:cs typeface="Poppins"/>
                <a:sym typeface="Poppins"/>
              </a:rPr>
              <a:t>Statistical Summary</a:t>
            </a:r>
            <a:r>
              <a:rPr b="0" i="0" lang="en-US" sz="2525" u="none" cap="none" strike="noStrike">
                <a:solidFill>
                  <a:srgbClr val="0A152F"/>
                </a:solidFill>
                <a:latin typeface="Poppins"/>
                <a:ea typeface="Poppins"/>
                <a:cs typeface="Poppins"/>
                <a:sym typeface="Poppins"/>
              </a:rPr>
              <a:t>: Initial summary reveals central tendencies and distributions of continuous features.</a:t>
            </a:r>
            <a:endParaRPr sz="1300"/>
          </a:p>
          <a:p>
            <a:pPr indent="0" lvl="0" marL="0" marR="0" rtl="0" algn="ctr">
              <a:lnSpc>
                <a:spcPct val="145980"/>
              </a:lnSpc>
              <a:spcBef>
                <a:spcPts val="0"/>
              </a:spcBef>
              <a:spcAft>
                <a:spcPts val="0"/>
              </a:spcAft>
              <a:buNone/>
            </a:pPr>
            <a:r>
              <a:rPr b="0" i="0" lang="en-US" sz="2525" u="none" cap="none" strike="noStrike">
                <a:solidFill>
                  <a:srgbClr val="0A152F"/>
                </a:solidFill>
                <a:latin typeface="Poppins"/>
                <a:ea typeface="Poppins"/>
                <a:cs typeface="Poppins"/>
                <a:sym typeface="Poppins"/>
              </a:rPr>
              <a:t>     </a:t>
            </a:r>
            <a:r>
              <a:rPr b="1" i="0" lang="en-US" sz="2525" u="none" cap="none" strike="noStrike">
                <a:solidFill>
                  <a:srgbClr val="0A152F"/>
                </a:solidFill>
                <a:latin typeface="Poppins"/>
                <a:ea typeface="Poppins"/>
                <a:cs typeface="Poppins"/>
                <a:sym typeface="Poppins"/>
              </a:rPr>
              <a:t> Missing Data</a:t>
            </a:r>
            <a:r>
              <a:rPr b="0" i="0" lang="en-US" sz="2525" u="none" cap="none" strike="noStrike">
                <a:solidFill>
                  <a:srgbClr val="0A152F"/>
                </a:solidFill>
                <a:latin typeface="Poppins"/>
                <a:ea typeface="Poppins"/>
                <a:cs typeface="Poppins"/>
                <a:sym typeface="Poppins"/>
              </a:rPr>
              <a:t>: 23.32% missing values, necessitating preprocessing for data quality.</a:t>
            </a:r>
            <a:endParaRPr sz="1300"/>
          </a:p>
          <a:p>
            <a:pPr indent="-277022" lvl="1" marL="566746" marR="0" rtl="0" algn="l">
              <a:lnSpc>
                <a:spcPct val="139885"/>
              </a:lnSpc>
              <a:spcBef>
                <a:spcPts val="0"/>
              </a:spcBef>
              <a:spcAft>
                <a:spcPts val="0"/>
              </a:spcAft>
              <a:buClr>
                <a:srgbClr val="0A152F"/>
              </a:buClr>
              <a:buSzPts val="2525"/>
              <a:buFont typeface="Arial"/>
              <a:buChar char="•"/>
            </a:pPr>
            <a:r>
              <a:rPr b="0" i="0" lang="en-US" sz="2525" u="none" cap="none" strike="noStrike">
                <a:solidFill>
                  <a:srgbClr val="0A152F"/>
                </a:solidFill>
                <a:latin typeface="Poppins"/>
                <a:ea typeface="Poppins"/>
                <a:cs typeface="Poppins"/>
                <a:sym typeface="Poppins"/>
              </a:rPr>
              <a:t>This analysis foundation supports further </a:t>
            </a:r>
            <a:r>
              <a:rPr b="1" i="0" lang="en-US" sz="2525" u="none" cap="none" strike="noStrike">
                <a:solidFill>
                  <a:srgbClr val="0A152F"/>
                </a:solidFill>
                <a:latin typeface="Poppins"/>
                <a:ea typeface="Poppins"/>
                <a:cs typeface="Poppins"/>
                <a:sym typeface="Poppins"/>
              </a:rPr>
              <a:t>feature exploration and robust model preparation.</a:t>
            </a:r>
            <a:endParaRPr sz="1300"/>
          </a:p>
          <a:p>
            <a:pPr indent="0" lvl="0" marL="0" marR="0" rtl="0" algn="just">
              <a:lnSpc>
                <a:spcPct val="123885"/>
              </a:lnSpc>
              <a:spcBef>
                <a:spcPts val="0"/>
              </a:spcBef>
              <a:spcAft>
                <a:spcPts val="0"/>
              </a:spcAft>
              <a:buNone/>
            </a:pPr>
            <a:r>
              <a:t/>
            </a:r>
            <a:endParaRPr b="1" i="0" sz="2625" u="none" cap="none" strike="noStrike">
              <a:solidFill>
                <a:srgbClr val="0A152F"/>
              </a:solidFill>
              <a:latin typeface="Poppins"/>
              <a:ea typeface="Poppins"/>
              <a:cs typeface="Poppins"/>
              <a:sym typeface="Poppins"/>
            </a:endParaRPr>
          </a:p>
          <a:p>
            <a:pPr indent="0" lvl="0" marL="0" marR="0" rtl="0" algn="just">
              <a:lnSpc>
                <a:spcPct val="139961"/>
              </a:lnSpc>
              <a:spcBef>
                <a:spcPts val="0"/>
              </a:spcBef>
              <a:spcAft>
                <a:spcPts val="0"/>
              </a:spcAft>
              <a:buNone/>
            </a:pPr>
            <a:r>
              <a:t/>
            </a:r>
            <a:endParaRPr b="1" i="0" sz="2625" u="none" cap="none" strike="noStrike">
              <a:solidFill>
                <a:srgbClr val="0A152F"/>
              </a:solidFill>
              <a:latin typeface="Poppins"/>
              <a:ea typeface="Poppins"/>
              <a:cs typeface="Poppins"/>
              <a:sym typeface="Poppins"/>
            </a:endParaRPr>
          </a:p>
        </p:txBody>
      </p:sp>
      <p:grpSp>
        <p:nvGrpSpPr>
          <p:cNvPr id="135" name="Google Shape;135;p4"/>
          <p:cNvGrpSpPr/>
          <p:nvPr/>
        </p:nvGrpSpPr>
        <p:grpSpPr>
          <a:xfrm>
            <a:off x="2974579" y="-47322"/>
            <a:ext cx="11965491" cy="1532842"/>
            <a:chOff x="0" y="-104775"/>
            <a:chExt cx="3151405" cy="403712"/>
          </a:xfrm>
        </p:grpSpPr>
        <p:sp>
          <p:nvSpPr>
            <p:cNvPr id="136" name="Google Shape;136;p4"/>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137" name="Google Shape;137;p4"/>
            <p:cNvSpPr txBox="1"/>
            <p:nvPr/>
          </p:nvSpPr>
          <p:spPr>
            <a:xfrm>
              <a:off x="152400" y="-104775"/>
              <a:ext cx="2846605" cy="403712"/>
            </a:xfrm>
            <a:prstGeom prst="rect">
              <a:avLst/>
            </a:prstGeom>
            <a:noFill/>
            <a:ln>
              <a:noFill/>
            </a:ln>
          </p:spPr>
          <p:txBody>
            <a:bodyPr anchorCtr="0" anchor="ctr" bIns="50800" lIns="50800" spcFirstLastPara="1" rIns="50800" wrap="square" tIns="50800">
              <a:noAutofit/>
            </a:bodyPr>
            <a:lstStyle/>
            <a:p>
              <a:pPr indent="0" lvl="0" marL="0" marR="0" rtl="0" algn="ctr">
                <a:lnSpc>
                  <a:spcPct val="140060"/>
                </a:lnSpc>
                <a:spcBef>
                  <a:spcPts val="0"/>
                </a:spcBef>
                <a:spcAft>
                  <a:spcPts val="0"/>
                </a:spcAft>
                <a:buNone/>
              </a:pPr>
              <a:r>
                <a:rPr b="1" i="0" lang="en-US" sz="3612" u="none" cap="none" strike="noStrike">
                  <a:solidFill>
                    <a:srgbClr val="0A152F"/>
                  </a:solidFill>
                  <a:latin typeface="Poppins"/>
                  <a:ea typeface="Poppins"/>
                  <a:cs typeface="Poppins"/>
                  <a:sym typeface="Poppins"/>
                </a:rPr>
                <a:t>EXPLORATORY DATA ANALYSIS</a:t>
              </a:r>
              <a:endParaRPr/>
            </a:p>
          </p:txBody>
        </p:sp>
      </p:grpSp>
      <p:grpSp>
        <p:nvGrpSpPr>
          <p:cNvPr id="138" name="Google Shape;138;p4"/>
          <p:cNvGrpSpPr/>
          <p:nvPr/>
        </p:nvGrpSpPr>
        <p:grpSpPr>
          <a:xfrm>
            <a:off x="-457200" y="1700663"/>
            <a:ext cx="7115688" cy="1299897"/>
            <a:chOff x="0" y="-76200"/>
            <a:chExt cx="3151405" cy="342360"/>
          </a:xfrm>
        </p:grpSpPr>
        <p:sp>
          <p:nvSpPr>
            <p:cNvPr id="139" name="Google Shape;139;p4"/>
            <p:cNvSpPr/>
            <p:nvPr/>
          </p:nvSpPr>
          <p:spPr>
            <a:xfrm>
              <a:off x="0" y="0"/>
              <a:ext cx="3151405" cy="266160"/>
            </a:xfrm>
            <a:custGeom>
              <a:rect b="b" l="l" r="r" t="t"/>
              <a:pathLst>
                <a:path extrusionOk="0" h="266160" w="3151405">
                  <a:moveTo>
                    <a:pt x="2948205" y="0"/>
                  </a:moveTo>
                  <a:lnTo>
                    <a:pt x="203200" y="0"/>
                  </a:lnTo>
                  <a:lnTo>
                    <a:pt x="0" y="133080"/>
                  </a:lnTo>
                  <a:lnTo>
                    <a:pt x="203200" y="266160"/>
                  </a:lnTo>
                  <a:lnTo>
                    <a:pt x="2948205" y="266160"/>
                  </a:lnTo>
                  <a:lnTo>
                    <a:pt x="3151405" y="133080"/>
                  </a:lnTo>
                  <a:lnTo>
                    <a:pt x="2948205" y="0"/>
                  </a:lnTo>
                  <a:close/>
                </a:path>
              </a:pathLst>
            </a:custGeom>
            <a:gradFill>
              <a:gsLst>
                <a:gs pos="0">
                  <a:srgbClr val="CDFFD8"/>
                </a:gs>
                <a:gs pos="100000">
                  <a:srgbClr val="94B9FF"/>
                </a:gs>
              </a:gsLst>
              <a:lin ang="0" scaled="0"/>
            </a:gradFill>
            <a:ln>
              <a:noFill/>
            </a:ln>
          </p:spPr>
        </p:sp>
        <p:sp>
          <p:nvSpPr>
            <p:cNvPr id="140" name="Google Shape;140;p4"/>
            <p:cNvSpPr txBox="1"/>
            <p:nvPr/>
          </p:nvSpPr>
          <p:spPr>
            <a:xfrm>
              <a:off x="152400" y="-76200"/>
              <a:ext cx="2846605" cy="342360"/>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1" name="Google Shape;141;p4"/>
          <p:cNvSpPr txBox="1"/>
          <p:nvPr/>
        </p:nvSpPr>
        <p:spPr>
          <a:xfrm>
            <a:off x="675743" y="2133875"/>
            <a:ext cx="4148852" cy="61802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1" i="0" lang="en-US" sz="3412" u="none" cap="none" strike="noStrike">
                <a:solidFill>
                  <a:srgbClr val="0A152F"/>
                </a:solidFill>
                <a:latin typeface="Poppins"/>
                <a:ea typeface="Poppins"/>
                <a:cs typeface="Poppins"/>
                <a:sym typeface="Poppins"/>
              </a:rPr>
              <a:t>DATA INSPECTION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sp>
        <p:nvSpPr>
          <p:cNvPr id="147" name="Google Shape;147;p5"/>
          <p:cNvSpPr/>
          <p:nvPr/>
        </p:nvSpPr>
        <p:spPr>
          <a:xfrm>
            <a:off x="9712284" y="4198858"/>
            <a:ext cx="8166604" cy="4353822"/>
          </a:xfrm>
          <a:custGeom>
            <a:rect b="b" l="l" r="r" t="t"/>
            <a:pathLst>
              <a:path extrusionOk="0" h="4353822" w="8166604">
                <a:moveTo>
                  <a:pt x="0" y="0"/>
                </a:moveTo>
                <a:lnTo>
                  <a:pt x="8166604" y="0"/>
                </a:lnTo>
                <a:lnTo>
                  <a:pt x="8166604" y="4353822"/>
                </a:lnTo>
                <a:lnTo>
                  <a:pt x="0" y="4353822"/>
                </a:lnTo>
                <a:lnTo>
                  <a:pt x="0" y="0"/>
                </a:lnTo>
                <a:close/>
              </a:path>
            </a:pathLst>
          </a:custGeom>
          <a:blipFill rotWithShape="1">
            <a:blip r:embed="rId4">
              <a:alphaModFix/>
            </a:blip>
            <a:stretch>
              <a:fillRect b="0" l="-384" r="-1403" t="0"/>
            </a:stretch>
          </a:blipFill>
          <a:ln>
            <a:noFill/>
          </a:ln>
        </p:spPr>
      </p:sp>
      <p:grpSp>
        <p:nvGrpSpPr>
          <p:cNvPr id="148" name="Google Shape;148;p5"/>
          <p:cNvGrpSpPr/>
          <p:nvPr/>
        </p:nvGrpSpPr>
        <p:grpSpPr>
          <a:xfrm>
            <a:off x="-304599" y="270247"/>
            <a:ext cx="7695995" cy="1473235"/>
            <a:chOff x="0" y="-95250"/>
            <a:chExt cx="2026929" cy="388012"/>
          </a:xfrm>
        </p:grpSpPr>
        <p:sp>
          <p:nvSpPr>
            <p:cNvPr id="149" name="Google Shape;149;p5"/>
            <p:cNvSpPr/>
            <p:nvPr/>
          </p:nvSpPr>
          <p:spPr>
            <a:xfrm>
              <a:off x="0" y="0"/>
              <a:ext cx="2026929" cy="292762"/>
            </a:xfrm>
            <a:custGeom>
              <a:rect b="b" l="l" r="r" t="t"/>
              <a:pathLst>
                <a:path extrusionOk="0" h="292762" w="2026929">
                  <a:moveTo>
                    <a:pt x="1823729" y="0"/>
                  </a:moveTo>
                  <a:lnTo>
                    <a:pt x="0" y="0"/>
                  </a:lnTo>
                  <a:lnTo>
                    <a:pt x="0" y="292762"/>
                  </a:lnTo>
                  <a:lnTo>
                    <a:pt x="1823729" y="292762"/>
                  </a:lnTo>
                  <a:lnTo>
                    <a:pt x="2026929" y="146381"/>
                  </a:lnTo>
                  <a:lnTo>
                    <a:pt x="1823729" y="0"/>
                  </a:lnTo>
                  <a:close/>
                </a:path>
              </a:pathLst>
            </a:custGeom>
            <a:gradFill>
              <a:gsLst>
                <a:gs pos="0">
                  <a:srgbClr val="CDFFD8"/>
                </a:gs>
                <a:gs pos="100000">
                  <a:srgbClr val="94B9FF"/>
                </a:gs>
              </a:gsLst>
              <a:lin ang="0" scaled="0"/>
            </a:gradFill>
            <a:ln cap="sq" cmpd="sng" w="38100">
              <a:solidFill>
                <a:srgbClr val="000000"/>
              </a:solidFill>
              <a:prstDash val="solid"/>
              <a:miter lim="8000"/>
              <a:headEnd len="sm" w="sm" type="none"/>
              <a:tailEnd len="sm" w="sm" type="none"/>
            </a:ln>
          </p:spPr>
        </p:sp>
        <p:sp>
          <p:nvSpPr>
            <p:cNvPr id="150" name="Google Shape;150;p5"/>
            <p:cNvSpPr txBox="1"/>
            <p:nvPr/>
          </p:nvSpPr>
          <p:spPr>
            <a:xfrm>
              <a:off x="0" y="-95250"/>
              <a:ext cx="1912629" cy="388012"/>
            </a:xfrm>
            <a:prstGeom prst="rect">
              <a:avLst/>
            </a:prstGeom>
            <a:noFill/>
            <a:ln>
              <a:noFill/>
            </a:ln>
          </p:spPr>
          <p:txBody>
            <a:bodyPr anchorCtr="0" anchor="ctr" bIns="50800" lIns="50800" spcFirstLastPara="1" rIns="50800" wrap="square" tIns="50800">
              <a:noAutofit/>
            </a:bodyPr>
            <a:lstStyle/>
            <a:p>
              <a:pPr indent="0" lvl="0" marL="0" marR="0" rtl="0" algn="ctr">
                <a:lnSpc>
                  <a:spcPct val="140073"/>
                </a:lnSpc>
                <a:spcBef>
                  <a:spcPts val="0"/>
                </a:spcBef>
                <a:spcAft>
                  <a:spcPts val="0"/>
                </a:spcAft>
                <a:buNone/>
              </a:pPr>
              <a:r>
                <a:rPr b="1" i="0" lang="en-US" sz="3012" u="none" cap="none" strike="noStrike">
                  <a:solidFill>
                    <a:srgbClr val="0A152F"/>
                  </a:solidFill>
                  <a:latin typeface="Poppins"/>
                  <a:ea typeface="Poppins"/>
                  <a:cs typeface="Poppins"/>
                  <a:sym typeface="Poppins"/>
                </a:rPr>
                <a:t>REMOVAL OF NULL VALUES</a:t>
              </a:r>
              <a:endParaRPr/>
            </a:p>
          </p:txBody>
        </p:sp>
      </p:grpSp>
      <p:grpSp>
        <p:nvGrpSpPr>
          <p:cNvPr id="151" name="Google Shape;151;p5"/>
          <p:cNvGrpSpPr/>
          <p:nvPr/>
        </p:nvGrpSpPr>
        <p:grpSpPr>
          <a:xfrm>
            <a:off x="219700" y="1857098"/>
            <a:ext cx="9241408" cy="8210359"/>
            <a:chOff x="0" y="-57150"/>
            <a:chExt cx="2433935" cy="2108410"/>
          </a:xfrm>
        </p:grpSpPr>
        <p:sp>
          <p:nvSpPr>
            <p:cNvPr id="152" name="Google Shape;152;p5"/>
            <p:cNvSpPr/>
            <p:nvPr/>
          </p:nvSpPr>
          <p:spPr>
            <a:xfrm>
              <a:off x="0" y="0"/>
              <a:ext cx="2433935" cy="2051260"/>
            </a:xfrm>
            <a:custGeom>
              <a:rect b="b" l="l" r="r" t="t"/>
              <a:pathLst>
                <a:path extrusionOk="0" h="2051260" w="2433935">
                  <a:moveTo>
                    <a:pt x="42725" y="0"/>
                  </a:moveTo>
                  <a:lnTo>
                    <a:pt x="2391210" y="0"/>
                  </a:lnTo>
                  <a:cubicBezTo>
                    <a:pt x="2402542" y="0"/>
                    <a:pt x="2413409" y="4501"/>
                    <a:pt x="2421421" y="12514"/>
                  </a:cubicBezTo>
                  <a:cubicBezTo>
                    <a:pt x="2429434" y="20526"/>
                    <a:pt x="2433935" y="31394"/>
                    <a:pt x="2433935" y="42725"/>
                  </a:cubicBezTo>
                  <a:lnTo>
                    <a:pt x="2433935" y="2008535"/>
                  </a:lnTo>
                  <a:cubicBezTo>
                    <a:pt x="2433935" y="2019866"/>
                    <a:pt x="2429434" y="2030734"/>
                    <a:pt x="2421421" y="2038746"/>
                  </a:cubicBezTo>
                  <a:cubicBezTo>
                    <a:pt x="2413409" y="2046759"/>
                    <a:pt x="2402542" y="2051260"/>
                    <a:pt x="2391210" y="2051260"/>
                  </a:cubicBezTo>
                  <a:lnTo>
                    <a:pt x="42725" y="2051260"/>
                  </a:lnTo>
                  <a:cubicBezTo>
                    <a:pt x="19129" y="2051260"/>
                    <a:pt x="0" y="2032132"/>
                    <a:pt x="0" y="2008535"/>
                  </a:cubicBezTo>
                  <a:lnTo>
                    <a:pt x="0" y="42725"/>
                  </a:lnTo>
                  <a:cubicBezTo>
                    <a:pt x="0" y="31394"/>
                    <a:pt x="4501" y="20526"/>
                    <a:pt x="12514" y="12514"/>
                  </a:cubicBezTo>
                  <a:cubicBezTo>
                    <a:pt x="20526" y="4501"/>
                    <a:pt x="31394" y="0"/>
                    <a:pt x="42725" y="0"/>
                  </a:cubicBezTo>
                  <a:close/>
                </a:path>
              </a:pathLst>
            </a:custGeom>
            <a:gradFill>
              <a:gsLst>
                <a:gs pos="0">
                  <a:srgbClr val="CDFFD8">
                    <a:alpha val="74901"/>
                  </a:srgbClr>
                </a:gs>
                <a:gs pos="100000">
                  <a:srgbClr val="94B9FF">
                    <a:alpha val="74901"/>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txBox="1"/>
            <p:nvPr/>
          </p:nvSpPr>
          <p:spPr>
            <a:xfrm>
              <a:off x="0" y="-57150"/>
              <a:ext cx="2433935" cy="210841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5"/>
          <p:cNvSpPr txBox="1"/>
          <p:nvPr/>
        </p:nvSpPr>
        <p:spPr>
          <a:xfrm>
            <a:off x="219698" y="2301267"/>
            <a:ext cx="9241200" cy="7766100"/>
          </a:xfrm>
          <a:prstGeom prst="rect">
            <a:avLst/>
          </a:prstGeom>
          <a:noFill/>
          <a:ln>
            <a:noFill/>
          </a:ln>
        </p:spPr>
        <p:txBody>
          <a:bodyPr anchorCtr="0" anchor="t" bIns="0" lIns="0" spcFirstLastPara="1" rIns="0" wrap="square" tIns="0">
            <a:spAutoFit/>
          </a:bodyPr>
          <a:lstStyle/>
          <a:p>
            <a:pPr indent="-241812" lvl="1" marL="509024" marR="0" rtl="0" algn="l">
              <a:lnSpc>
                <a:spcPct val="139923"/>
              </a:lnSpc>
              <a:spcBef>
                <a:spcPts val="0"/>
              </a:spcBef>
              <a:spcAft>
                <a:spcPts val="0"/>
              </a:spcAft>
              <a:buClr>
                <a:srgbClr val="0A152F"/>
              </a:buClr>
              <a:buSzPts val="2157"/>
              <a:buFont typeface="Arial"/>
              <a:buChar char="•"/>
            </a:pPr>
            <a:r>
              <a:rPr b="0" i="0" lang="en-US" sz="2157" u="none" cap="none" strike="noStrike">
                <a:solidFill>
                  <a:srgbClr val="0A152F"/>
                </a:solidFill>
                <a:latin typeface="Poppins"/>
                <a:ea typeface="Poppins"/>
                <a:cs typeface="Poppins"/>
                <a:sym typeface="Poppins"/>
              </a:rPr>
              <a:t>Null values of features </a:t>
            </a:r>
            <a:r>
              <a:rPr b="1" i="0" lang="en-US" sz="2157" u="none" cap="none" strike="noStrike">
                <a:solidFill>
                  <a:srgbClr val="0A152F"/>
                </a:solidFill>
                <a:latin typeface="Poppins"/>
                <a:ea typeface="Poppins"/>
                <a:cs typeface="Poppins"/>
                <a:sym typeface="Poppins"/>
              </a:rPr>
              <a:t>Epoch Date Close Approach, Epoch Osculation, approach_year, approach_month, approach_day, Perihelion Time,Orbit Uncertainity</a:t>
            </a:r>
            <a:r>
              <a:rPr b="0" i="0" lang="en-US" sz="2157" u="none" cap="none" strike="noStrike">
                <a:solidFill>
                  <a:srgbClr val="0A152F"/>
                </a:solidFill>
                <a:latin typeface="Poppins"/>
                <a:ea typeface="Poppins"/>
                <a:cs typeface="Poppins"/>
                <a:sym typeface="Poppins"/>
              </a:rPr>
              <a:t>  are filled with </a:t>
            </a:r>
            <a:r>
              <a:rPr b="1" i="0" lang="en-US" sz="2157" u="none" cap="none" strike="noStrike">
                <a:solidFill>
                  <a:srgbClr val="0A152F"/>
                </a:solidFill>
                <a:latin typeface="Poppins"/>
                <a:ea typeface="Poppins"/>
                <a:cs typeface="Poppins"/>
                <a:sym typeface="Poppins"/>
              </a:rPr>
              <a:t>forward values</a:t>
            </a:r>
            <a:endParaRPr sz="1200"/>
          </a:p>
          <a:p>
            <a:pPr indent="-241812" lvl="1" marL="509024" marR="0" rtl="0" algn="l">
              <a:lnSpc>
                <a:spcPct val="139923"/>
              </a:lnSpc>
              <a:spcBef>
                <a:spcPts val="0"/>
              </a:spcBef>
              <a:spcAft>
                <a:spcPts val="0"/>
              </a:spcAft>
              <a:buClr>
                <a:srgbClr val="0A152F"/>
              </a:buClr>
              <a:buSzPts val="2157"/>
              <a:buFont typeface="Arial"/>
              <a:buChar char="•"/>
            </a:pPr>
            <a:r>
              <a:rPr b="0" i="0" lang="en-US" sz="2157" u="none" cap="none" strike="noStrike">
                <a:solidFill>
                  <a:srgbClr val="0A152F"/>
                </a:solidFill>
                <a:latin typeface="Poppins"/>
                <a:ea typeface="Poppins"/>
                <a:cs typeface="Poppins"/>
                <a:sym typeface="Poppins"/>
              </a:rPr>
              <a:t>Null Values of features </a:t>
            </a:r>
            <a:r>
              <a:rPr b="1" i="0" lang="en-US" sz="2157" u="none" cap="none" strike="noStrike">
                <a:solidFill>
                  <a:srgbClr val="0A152F"/>
                </a:solidFill>
                <a:latin typeface="Poppins"/>
                <a:ea typeface="Poppins"/>
                <a:cs typeface="Poppins"/>
                <a:sym typeface="Poppins"/>
              </a:rPr>
              <a:t>Miss dist.(Astronomical), Miss dist.(lunar),Miss dist.(kilometers),Miss dist.(miles)</a:t>
            </a:r>
            <a:r>
              <a:rPr b="0" i="0" lang="en-US" sz="2157" u="none" cap="none" strike="noStrike">
                <a:solidFill>
                  <a:srgbClr val="0A152F"/>
                </a:solidFill>
                <a:latin typeface="Poppins"/>
                <a:ea typeface="Poppins"/>
                <a:cs typeface="Poppins"/>
                <a:sym typeface="Poppins"/>
              </a:rPr>
              <a:t> are filled with unit conversion factors as they are the same thing only different due to different units</a:t>
            </a:r>
            <a:endParaRPr sz="1200"/>
          </a:p>
          <a:p>
            <a:pPr indent="-241812" lvl="1" marL="509024" marR="0" rtl="0" algn="l">
              <a:lnSpc>
                <a:spcPct val="139923"/>
              </a:lnSpc>
              <a:spcBef>
                <a:spcPts val="0"/>
              </a:spcBef>
              <a:spcAft>
                <a:spcPts val="0"/>
              </a:spcAft>
              <a:buClr>
                <a:srgbClr val="0A152F"/>
              </a:buClr>
              <a:buSzPts val="2157"/>
              <a:buFont typeface="Arial"/>
              <a:buChar char="•"/>
            </a:pPr>
            <a:r>
              <a:rPr b="0" i="0" lang="en-US" sz="2157" u="none" cap="none" strike="noStrike">
                <a:solidFill>
                  <a:srgbClr val="0A152F"/>
                </a:solidFill>
                <a:latin typeface="Poppins"/>
                <a:ea typeface="Poppins"/>
                <a:cs typeface="Poppins"/>
                <a:sym typeface="Poppins"/>
              </a:rPr>
              <a:t>null values of features </a:t>
            </a:r>
            <a:r>
              <a:rPr b="1" i="0" lang="en-US" sz="2157" u="none" cap="none" strike="noStrike">
                <a:solidFill>
                  <a:srgbClr val="0A152F"/>
                </a:solidFill>
                <a:latin typeface="Poppins"/>
                <a:ea typeface="Poppins"/>
                <a:cs typeface="Poppins"/>
                <a:sym typeface="Poppins"/>
              </a:rPr>
              <a:t>Jupiter Tisserand Invariant,Semi Major Axis,Asc Node Longitude,Perihelion Arg,Mean Anomaly,Mean Motion,Aphelion Dist</a:t>
            </a:r>
            <a:r>
              <a:rPr b="0" i="0" lang="en-US" sz="2157" u="none" cap="none" strike="noStrike">
                <a:solidFill>
                  <a:srgbClr val="0A152F"/>
                </a:solidFill>
                <a:latin typeface="Poppins"/>
                <a:ea typeface="Poppins"/>
                <a:cs typeface="Poppins"/>
                <a:sym typeface="Poppins"/>
              </a:rPr>
              <a:t> are filled using the k-nearest neighbors approach.(scikit-learn’s</a:t>
            </a:r>
            <a:r>
              <a:rPr b="1" i="0" lang="en-US" sz="2157" u="none" cap="none" strike="noStrike">
                <a:solidFill>
                  <a:srgbClr val="0A152F"/>
                </a:solidFill>
                <a:latin typeface="Poppins"/>
                <a:ea typeface="Poppins"/>
                <a:cs typeface="Poppins"/>
                <a:sym typeface="Poppins"/>
              </a:rPr>
              <a:t> KNNImputer</a:t>
            </a:r>
            <a:r>
              <a:rPr b="0" i="0" lang="en-US" sz="2157" u="none" cap="none" strike="noStrike">
                <a:solidFill>
                  <a:srgbClr val="0A152F"/>
                </a:solidFill>
                <a:latin typeface="Poppins"/>
                <a:ea typeface="Poppins"/>
                <a:cs typeface="Poppins"/>
                <a:sym typeface="Poppins"/>
              </a:rPr>
              <a:t> is used for this task).</a:t>
            </a:r>
            <a:endParaRPr sz="1200"/>
          </a:p>
          <a:p>
            <a:pPr indent="-241812" lvl="1" marL="509024" marR="0" rtl="0" algn="l">
              <a:lnSpc>
                <a:spcPct val="140008"/>
              </a:lnSpc>
              <a:spcBef>
                <a:spcPts val="0"/>
              </a:spcBef>
              <a:spcAft>
                <a:spcPts val="0"/>
              </a:spcAft>
              <a:buClr>
                <a:srgbClr val="0A152F"/>
              </a:buClr>
              <a:buSzPts val="2157"/>
              <a:buFont typeface="Arial"/>
              <a:buChar char="•"/>
            </a:pPr>
            <a:r>
              <a:rPr b="1" i="0" lang="en-US" sz="2157" u="none" cap="none" strike="noStrike">
                <a:solidFill>
                  <a:srgbClr val="0A152F"/>
                </a:solidFill>
                <a:latin typeface="Poppins"/>
                <a:ea typeface="Poppins"/>
                <a:cs typeface="Poppins"/>
                <a:sym typeface="Poppins"/>
              </a:rPr>
              <a:t>Relative Velocity km per sec</a:t>
            </a:r>
            <a:r>
              <a:rPr b="0" i="0" lang="en-US" sz="2157" u="none" cap="none" strike="noStrike">
                <a:solidFill>
                  <a:srgbClr val="0A152F"/>
                </a:solidFill>
                <a:latin typeface="Poppins"/>
                <a:ea typeface="Poppins"/>
                <a:cs typeface="Poppins"/>
                <a:sym typeface="Poppins"/>
              </a:rPr>
              <a:t> categorical feature depends on '</a:t>
            </a:r>
            <a:r>
              <a:rPr b="1" i="0" lang="en-US" sz="2157" u="none" cap="none" strike="noStrike">
                <a:solidFill>
                  <a:srgbClr val="0A152F"/>
                </a:solidFill>
                <a:latin typeface="Poppins"/>
                <a:ea typeface="Poppins"/>
                <a:cs typeface="Poppins"/>
                <a:sym typeface="Poppins"/>
              </a:rPr>
              <a:t>Relative Velocity km per hr’</a:t>
            </a:r>
            <a:r>
              <a:rPr b="0" i="0" lang="en-US" sz="2157" u="none" cap="none" strike="noStrike">
                <a:solidFill>
                  <a:srgbClr val="0A152F"/>
                </a:solidFill>
                <a:latin typeface="Poppins"/>
                <a:ea typeface="Poppins"/>
                <a:cs typeface="Poppins"/>
                <a:sym typeface="Poppins"/>
              </a:rPr>
              <a:t> feature. Orbital Period feature categorical values depend on </a:t>
            </a:r>
            <a:r>
              <a:rPr b="1" i="0" lang="en-US" sz="2157" u="none" cap="none" strike="noStrike">
                <a:solidFill>
                  <a:srgbClr val="0A152F"/>
                </a:solidFill>
                <a:latin typeface="Poppins"/>
                <a:ea typeface="Poppins"/>
                <a:cs typeface="Poppins"/>
                <a:sym typeface="Poppins"/>
              </a:rPr>
              <a:t>Semi major Axis</a:t>
            </a:r>
            <a:r>
              <a:rPr b="0" i="0" lang="en-US" sz="2157" u="none" cap="none" strike="noStrike">
                <a:solidFill>
                  <a:srgbClr val="0A152F"/>
                </a:solidFill>
                <a:latin typeface="Poppins"/>
                <a:ea typeface="Poppins"/>
                <a:cs typeface="Poppins"/>
                <a:sym typeface="Poppins"/>
              </a:rPr>
              <a:t>(T^2 proportional to a^3). Thus Their Null Values are filled using them.</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160" name="Google Shape;160;p6"/>
          <p:cNvGrpSpPr/>
          <p:nvPr/>
        </p:nvGrpSpPr>
        <p:grpSpPr>
          <a:xfrm>
            <a:off x="0" y="147422"/>
            <a:ext cx="5344308" cy="1650681"/>
            <a:chOff x="0" y="-85725"/>
            <a:chExt cx="1407554" cy="434747"/>
          </a:xfrm>
        </p:grpSpPr>
        <p:sp>
          <p:nvSpPr>
            <p:cNvPr id="161" name="Google Shape;161;p6"/>
            <p:cNvSpPr/>
            <p:nvPr/>
          </p:nvSpPr>
          <p:spPr>
            <a:xfrm>
              <a:off x="0" y="0"/>
              <a:ext cx="1407554" cy="349022"/>
            </a:xfrm>
            <a:custGeom>
              <a:rect b="b" l="l" r="r" t="t"/>
              <a:pathLst>
                <a:path extrusionOk="0" h="349022" w="1407554">
                  <a:moveTo>
                    <a:pt x="1204354" y="0"/>
                  </a:moveTo>
                  <a:lnTo>
                    <a:pt x="0" y="0"/>
                  </a:lnTo>
                  <a:lnTo>
                    <a:pt x="0" y="349022"/>
                  </a:lnTo>
                  <a:lnTo>
                    <a:pt x="1204354" y="349022"/>
                  </a:lnTo>
                  <a:lnTo>
                    <a:pt x="1407554" y="174511"/>
                  </a:lnTo>
                  <a:lnTo>
                    <a:pt x="1204354" y="0"/>
                  </a:lnTo>
                  <a:close/>
                </a:path>
              </a:pathLst>
            </a:custGeom>
            <a:gradFill>
              <a:gsLst>
                <a:gs pos="0">
                  <a:srgbClr val="CDFFD8"/>
                </a:gs>
                <a:gs pos="100000">
                  <a:srgbClr val="94B9FF"/>
                </a:gs>
              </a:gsLst>
              <a:lin ang="0" scaled="0"/>
            </a:gradFill>
            <a:ln cap="sq" cmpd="sng" w="38100">
              <a:solidFill>
                <a:srgbClr val="000000"/>
              </a:solidFill>
              <a:prstDash val="solid"/>
              <a:miter lim="8000"/>
              <a:headEnd len="sm" w="sm" type="none"/>
              <a:tailEnd len="sm" w="sm" type="none"/>
            </a:ln>
          </p:spPr>
        </p:sp>
        <p:sp>
          <p:nvSpPr>
            <p:cNvPr id="162" name="Google Shape;162;p6"/>
            <p:cNvSpPr txBox="1"/>
            <p:nvPr/>
          </p:nvSpPr>
          <p:spPr>
            <a:xfrm>
              <a:off x="0" y="-85725"/>
              <a:ext cx="1293254" cy="434747"/>
            </a:xfrm>
            <a:prstGeom prst="rect">
              <a:avLst/>
            </a:prstGeom>
            <a:noFill/>
            <a:ln>
              <a:noFill/>
            </a:ln>
          </p:spPr>
          <p:txBody>
            <a:bodyPr anchorCtr="0" anchor="ctr" bIns="50800" lIns="50800" spcFirstLastPara="1" rIns="50800" wrap="square" tIns="50800">
              <a:noAutofit/>
            </a:bodyPr>
            <a:lstStyle/>
            <a:p>
              <a:pPr indent="0" lvl="0" marL="0" marR="0" rtl="0" algn="ctr">
                <a:lnSpc>
                  <a:spcPct val="140078"/>
                </a:lnSpc>
                <a:spcBef>
                  <a:spcPts val="0"/>
                </a:spcBef>
                <a:spcAft>
                  <a:spcPts val="0"/>
                </a:spcAft>
                <a:buNone/>
              </a:pPr>
              <a:r>
                <a:rPr b="1" i="0" lang="en-US" sz="2812" u="none" cap="none" strike="noStrike">
                  <a:solidFill>
                    <a:srgbClr val="0A152F"/>
                  </a:solidFill>
                  <a:latin typeface="Poppins"/>
                  <a:ea typeface="Poppins"/>
                  <a:cs typeface="Poppins"/>
                  <a:sym typeface="Poppins"/>
                </a:rPr>
                <a:t> STATISTICAL INFERENCE</a:t>
              </a:r>
              <a:endParaRPr/>
            </a:p>
          </p:txBody>
        </p:sp>
      </p:grpSp>
      <p:sp>
        <p:nvSpPr>
          <p:cNvPr id="163" name="Google Shape;163;p6"/>
          <p:cNvSpPr/>
          <p:nvPr/>
        </p:nvSpPr>
        <p:spPr>
          <a:xfrm>
            <a:off x="5978636" y="236455"/>
            <a:ext cx="12309364" cy="9814091"/>
          </a:xfrm>
          <a:custGeom>
            <a:rect b="b" l="l" r="r" t="t"/>
            <a:pathLst>
              <a:path extrusionOk="0" h="9814091" w="12309364">
                <a:moveTo>
                  <a:pt x="0" y="0"/>
                </a:moveTo>
                <a:lnTo>
                  <a:pt x="12309364" y="0"/>
                </a:lnTo>
                <a:lnTo>
                  <a:pt x="12309364" y="9814090"/>
                </a:lnTo>
                <a:lnTo>
                  <a:pt x="0" y="9814090"/>
                </a:lnTo>
                <a:lnTo>
                  <a:pt x="0" y="0"/>
                </a:lnTo>
                <a:close/>
              </a:path>
            </a:pathLst>
          </a:custGeom>
          <a:blipFill rotWithShape="1">
            <a:blip r:embed="rId4">
              <a:alphaModFix/>
            </a:blip>
            <a:stretch>
              <a:fillRect b="-1372" l="0" r="0" t="-218"/>
            </a:stretch>
          </a:blipFill>
          <a:ln>
            <a:noFill/>
          </a:ln>
        </p:spPr>
      </p:sp>
      <p:grpSp>
        <p:nvGrpSpPr>
          <p:cNvPr id="164" name="Google Shape;164;p6"/>
          <p:cNvGrpSpPr/>
          <p:nvPr/>
        </p:nvGrpSpPr>
        <p:grpSpPr>
          <a:xfrm>
            <a:off x="55693" y="1682940"/>
            <a:ext cx="5827357" cy="8282467"/>
            <a:chOff x="0" y="-76200"/>
            <a:chExt cx="1534777" cy="2181391"/>
          </a:xfrm>
        </p:grpSpPr>
        <p:sp>
          <p:nvSpPr>
            <p:cNvPr id="165" name="Google Shape;165;p6"/>
            <p:cNvSpPr/>
            <p:nvPr/>
          </p:nvSpPr>
          <p:spPr>
            <a:xfrm>
              <a:off x="0" y="0"/>
              <a:ext cx="1534777" cy="2105190"/>
            </a:xfrm>
            <a:custGeom>
              <a:rect b="b" l="l" r="r" t="t"/>
              <a:pathLst>
                <a:path extrusionOk="0" h="2105190" w="1534777">
                  <a:moveTo>
                    <a:pt x="67756" y="0"/>
                  </a:moveTo>
                  <a:lnTo>
                    <a:pt x="1467021" y="0"/>
                  </a:lnTo>
                  <a:cubicBezTo>
                    <a:pt x="1504442" y="0"/>
                    <a:pt x="1534777" y="30335"/>
                    <a:pt x="1534777" y="67756"/>
                  </a:cubicBezTo>
                  <a:lnTo>
                    <a:pt x="1534777" y="2037435"/>
                  </a:lnTo>
                  <a:cubicBezTo>
                    <a:pt x="1534777" y="2055405"/>
                    <a:pt x="1527639" y="2072639"/>
                    <a:pt x="1514932" y="2085345"/>
                  </a:cubicBezTo>
                  <a:cubicBezTo>
                    <a:pt x="1502225" y="2098052"/>
                    <a:pt x="1484991" y="2105190"/>
                    <a:pt x="1467021" y="2105190"/>
                  </a:cubicBezTo>
                  <a:lnTo>
                    <a:pt x="67756" y="2105190"/>
                  </a:lnTo>
                  <a:cubicBezTo>
                    <a:pt x="49786" y="2105190"/>
                    <a:pt x="32552" y="2098052"/>
                    <a:pt x="19845" y="2085345"/>
                  </a:cubicBezTo>
                  <a:cubicBezTo>
                    <a:pt x="7139" y="2072639"/>
                    <a:pt x="0" y="2055405"/>
                    <a:pt x="0" y="2037435"/>
                  </a:cubicBezTo>
                  <a:lnTo>
                    <a:pt x="0" y="67756"/>
                  </a:lnTo>
                  <a:cubicBezTo>
                    <a:pt x="0" y="49786"/>
                    <a:pt x="7139" y="32552"/>
                    <a:pt x="19845" y="19845"/>
                  </a:cubicBezTo>
                  <a:cubicBezTo>
                    <a:pt x="32552" y="7139"/>
                    <a:pt x="49786" y="0"/>
                    <a:pt x="67756"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txBox="1"/>
            <p:nvPr/>
          </p:nvSpPr>
          <p:spPr>
            <a:xfrm>
              <a:off x="0" y="-76200"/>
              <a:ext cx="1534777" cy="2181391"/>
            </a:xfrm>
            <a:prstGeom prst="rect">
              <a:avLst/>
            </a:prstGeom>
            <a:noFill/>
            <a:ln>
              <a:noFill/>
            </a:ln>
          </p:spPr>
          <p:txBody>
            <a:bodyPr anchorCtr="0" anchor="ctr" bIns="50800" lIns="50800" spcFirstLastPara="1" rIns="50800" wrap="square" tIns="50800">
              <a:noAutofit/>
            </a:bodyPr>
            <a:lstStyle/>
            <a:p>
              <a:pPr indent="0" lvl="0" marL="0" marR="0" rtl="0" algn="ctr">
                <a:lnSpc>
                  <a:spcPct val="195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6"/>
          <p:cNvSpPr txBox="1"/>
          <p:nvPr/>
        </p:nvSpPr>
        <p:spPr>
          <a:xfrm>
            <a:off x="594436" y="2132370"/>
            <a:ext cx="4749872" cy="450520"/>
          </a:xfrm>
          <a:prstGeom prst="rect">
            <a:avLst/>
          </a:prstGeom>
          <a:noFill/>
          <a:ln>
            <a:noFill/>
          </a:ln>
        </p:spPr>
        <p:txBody>
          <a:bodyPr anchorCtr="0" anchor="t" bIns="0" lIns="0" spcFirstLastPara="1" rIns="0" wrap="square" tIns="0">
            <a:spAutoFit/>
          </a:bodyPr>
          <a:lstStyle/>
          <a:p>
            <a:pPr indent="0" lvl="0" marL="0" marR="0" rtl="0" algn="ctr">
              <a:lnSpc>
                <a:spcPct val="195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8" name="Google Shape;168;p6"/>
          <p:cNvSpPr txBox="1"/>
          <p:nvPr/>
        </p:nvSpPr>
        <p:spPr>
          <a:xfrm>
            <a:off x="106834" y="2066338"/>
            <a:ext cx="5725200" cy="8186100"/>
          </a:xfrm>
          <a:prstGeom prst="rect">
            <a:avLst/>
          </a:prstGeom>
          <a:noFill/>
          <a:ln>
            <a:noFill/>
          </a:ln>
        </p:spPr>
        <p:txBody>
          <a:bodyPr anchorCtr="0" anchor="t" bIns="0" lIns="0" spcFirstLastPara="1" rIns="0" wrap="square" tIns="0">
            <a:spAutoFit/>
          </a:bodyPr>
          <a:lstStyle/>
          <a:p>
            <a:pPr indent="-264928" lvl="1" marL="542557" marR="0" rtl="0" algn="l">
              <a:lnSpc>
                <a:spcPct val="139992"/>
              </a:lnSpc>
              <a:spcBef>
                <a:spcPts val="0"/>
              </a:spcBef>
              <a:spcAft>
                <a:spcPts val="0"/>
              </a:spcAft>
              <a:buClr>
                <a:srgbClr val="000000"/>
              </a:buClr>
              <a:buSzPts val="2413"/>
              <a:buFont typeface="Arial"/>
              <a:buChar char="•"/>
            </a:pPr>
            <a:r>
              <a:rPr b="1" i="0" lang="en-US" sz="2413" u="none" cap="none" strike="noStrike">
                <a:solidFill>
                  <a:srgbClr val="000000"/>
                </a:solidFill>
                <a:latin typeface="Poppins"/>
                <a:ea typeface="Poppins"/>
                <a:cs typeface="Poppins"/>
                <a:sym typeface="Poppins"/>
              </a:rPr>
              <a:t>Statistical inference</a:t>
            </a:r>
            <a:r>
              <a:rPr b="0" i="0" lang="en-US" sz="2413" u="none" cap="none" strike="noStrike">
                <a:solidFill>
                  <a:srgbClr val="000000"/>
                </a:solidFill>
                <a:latin typeface="Poppins"/>
                <a:ea typeface="Poppins"/>
                <a:cs typeface="Poppins"/>
                <a:sym typeface="Poppins"/>
              </a:rPr>
              <a:t> is fundamental in transforming raw data into meaningful insights and guiding decision-making processes.</a:t>
            </a:r>
            <a:endParaRPr sz="1300"/>
          </a:p>
          <a:p>
            <a:pPr indent="-264928" lvl="1" marL="542557" marR="0" rtl="0" algn="l">
              <a:lnSpc>
                <a:spcPct val="139992"/>
              </a:lnSpc>
              <a:spcBef>
                <a:spcPts val="0"/>
              </a:spcBef>
              <a:spcAft>
                <a:spcPts val="0"/>
              </a:spcAft>
              <a:buClr>
                <a:srgbClr val="000000"/>
              </a:buClr>
              <a:buSzPts val="2413"/>
              <a:buFont typeface="Arial"/>
              <a:buChar char="•"/>
            </a:pPr>
            <a:r>
              <a:rPr b="0" i="0" lang="en-US" sz="2413" u="none" cap="none" strike="noStrike">
                <a:solidFill>
                  <a:srgbClr val="000000"/>
                </a:solidFill>
                <a:latin typeface="Poppins"/>
                <a:ea typeface="Poppins"/>
                <a:cs typeface="Poppins"/>
                <a:sym typeface="Poppins"/>
              </a:rPr>
              <a:t>From the following </a:t>
            </a:r>
            <a:r>
              <a:rPr b="1" i="0" lang="en-US" sz="2413" u="none" cap="none" strike="noStrike">
                <a:solidFill>
                  <a:srgbClr val="000000"/>
                </a:solidFill>
                <a:latin typeface="Poppins"/>
                <a:ea typeface="Poppins"/>
                <a:cs typeface="Poppins"/>
                <a:sym typeface="Poppins"/>
              </a:rPr>
              <a:t>histogram distribution</a:t>
            </a:r>
            <a:r>
              <a:rPr b="0" i="0" lang="en-US" sz="2413" u="none" cap="none" strike="noStrike">
                <a:solidFill>
                  <a:srgbClr val="000000"/>
                </a:solidFill>
                <a:latin typeface="Poppins"/>
                <a:ea typeface="Poppins"/>
                <a:cs typeface="Poppins"/>
                <a:sym typeface="Poppins"/>
              </a:rPr>
              <a:t> it is evident that Features like </a:t>
            </a:r>
            <a:r>
              <a:rPr b="1" i="0" lang="en-US" sz="2413" u="none" cap="none" strike="noStrike">
                <a:solidFill>
                  <a:srgbClr val="000000"/>
                </a:solidFill>
                <a:latin typeface="Poppins"/>
                <a:ea typeface="Poppins"/>
                <a:cs typeface="Poppins"/>
                <a:sym typeface="Poppins"/>
              </a:rPr>
              <a:t>Aphelion Dist, Semi Major Axis, Relative Velocity km per hr, Miles per hour, Mean Motion</a:t>
            </a:r>
            <a:r>
              <a:rPr b="0" i="0" lang="en-US" sz="2413" u="none" cap="none" strike="noStrike">
                <a:solidFill>
                  <a:srgbClr val="000000"/>
                </a:solidFill>
                <a:latin typeface="Poppins"/>
                <a:ea typeface="Poppins"/>
                <a:cs typeface="Poppins"/>
                <a:sym typeface="Poppins"/>
              </a:rPr>
              <a:t> are skewed. </a:t>
            </a:r>
            <a:endParaRPr sz="1300"/>
          </a:p>
          <a:p>
            <a:pPr indent="-264928" lvl="1" marL="542557" marR="0" rtl="0" algn="l">
              <a:lnSpc>
                <a:spcPct val="139992"/>
              </a:lnSpc>
              <a:spcBef>
                <a:spcPts val="0"/>
              </a:spcBef>
              <a:spcAft>
                <a:spcPts val="0"/>
              </a:spcAft>
              <a:buClr>
                <a:srgbClr val="000000"/>
              </a:buClr>
              <a:buSzPts val="2413"/>
              <a:buFont typeface="Arial"/>
              <a:buChar char="•"/>
            </a:pPr>
            <a:r>
              <a:rPr b="0" i="0" lang="en-US" sz="2413" u="none" cap="none" strike="noStrike">
                <a:solidFill>
                  <a:srgbClr val="000000"/>
                </a:solidFill>
                <a:latin typeface="Poppins"/>
                <a:ea typeface="Poppins"/>
                <a:cs typeface="Poppins"/>
                <a:sym typeface="Poppins"/>
              </a:rPr>
              <a:t>Reducing skewness in dataset features is essential for improving model performance and also lessens the impact of outliers</a:t>
            </a:r>
            <a:endParaRPr sz="1300"/>
          </a:p>
          <a:p>
            <a:pPr indent="0" lvl="0" marL="0" marR="0" rtl="0" algn="l">
              <a:lnSpc>
                <a:spcPct val="139992"/>
              </a:lnSpc>
              <a:spcBef>
                <a:spcPts val="0"/>
              </a:spcBef>
              <a:spcAft>
                <a:spcPts val="0"/>
              </a:spcAft>
              <a:buNone/>
            </a:pPr>
            <a:r>
              <a:t/>
            </a:r>
            <a:endParaRPr b="0" i="0" sz="2513" u="none" cap="none" strike="noStrike">
              <a:solidFill>
                <a:srgbClr val="000000"/>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sp>
        <p:nvSpPr>
          <p:cNvPr id="174" name="Google Shape;174;p7"/>
          <p:cNvSpPr/>
          <p:nvPr/>
        </p:nvSpPr>
        <p:spPr>
          <a:xfrm>
            <a:off x="370836" y="5855429"/>
            <a:ext cx="17546329" cy="4167253"/>
          </a:xfrm>
          <a:custGeom>
            <a:rect b="b" l="l" r="r" t="t"/>
            <a:pathLst>
              <a:path extrusionOk="0" h="4167253" w="17546329">
                <a:moveTo>
                  <a:pt x="0" y="0"/>
                </a:moveTo>
                <a:lnTo>
                  <a:pt x="17546328" y="0"/>
                </a:lnTo>
                <a:lnTo>
                  <a:pt x="17546328" y="4167253"/>
                </a:lnTo>
                <a:lnTo>
                  <a:pt x="0" y="4167253"/>
                </a:lnTo>
                <a:lnTo>
                  <a:pt x="0" y="0"/>
                </a:lnTo>
                <a:close/>
              </a:path>
            </a:pathLst>
          </a:custGeom>
          <a:blipFill rotWithShape="1">
            <a:blip r:embed="rId4">
              <a:alphaModFix/>
            </a:blip>
            <a:stretch>
              <a:fillRect b="0" l="0" r="0" t="0"/>
            </a:stretch>
          </a:blipFill>
          <a:ln>
            <a:noFill/>
          </a:ln>
        </p:spPr>
      </p:sp>
      <p:sp>
        <p:nvSpPr>
          <p:cNvPr id="175" name="Google Shape;175;p7"/>
          <p:cNvSpPr txBox="1"/>
          <p:nvPr/>
        </p:nvSpPr>
        <p:spPr>
          <a:xfrm>
            <a:off x="4631436" y="767577"/>
            <a:ext cx="13612" cy="1045085"/>
          </a:xfrm>
          <a:prstGeom prst="rect">
            <a:avLst/>
          </a:prstGeom>
          <a:noFill/>
          <a:ln>
            <a:noFill/>
          </a:ln>
        </p:spPr>
        <p:txBody>
          <a:bodyPr anchorCtr="0" anchor="t" bIns="0" lIns="0" spcFirstLastPara="1" rIns="0" wrap="square" tIns="0">
            <a:spAutoFit/>
          </a:bodyPr>
          <a:lstStyle/>
          <a:p>
            <a:pPr indent="0" lvl="0" marL="0" marR="0" rtl="0" algn="ctr">
              <a:lnSpc>
                <a:spcPct val="451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176" name="Google Shape;176;p7"/>
          <p:cNvGrpSpPr/>
          <p:nvPr/>
        </p:nvGrpSpPr>
        <p:grpSpPr>
          <a:xfrm>
            <a:off x="750236" y="1442018"/>
            <a:ext cx="16509064" cy="4160228"/>
            <a:chOff x="0" y="-76200"/>
            <a:chExt cx="6726849" cy="1695143"/>
          </a:xfrm>
        </p:grpSpPr>
        <p:sp>
          <p:nvSpPr>
            <p:cNvPr id="177" name="Google Shape;177;p7"/>
            <p:cNvSpPr/>
            <p:nvPr/>
          </p:nvSpPr>
          <p:spPr>
            <a:xfrm>
              <a:off x="0" y="0"/>
              <a:ext cx="6726849" cy="1618943"/>
            </a:xfrm>
            <a:custGeom>
              <a:rect b="b" l="l" r="r" t="t"/>
              <a:pathLst>
                <a:path extrusionOk="0" h="1618943" w="6726849">
                  <a:moveTo>
                    <a:pt x="23916" y="0"/>
                  </a:moveTo>
                  <a:lnTo>
                    <a:pt x="6702933" y="0"/>
                  </a:lnTo>
                  <a:cubicBezTo>
                    <a:pt x="6709276" y="0"/>
                    <a:pt x="6715359" y="2520"/>
                    <a:pt x="6719844" y="7005"/>
                  </a:cubicBezTo>
                  <a:cubicBezTo>
                    <a:pt x="6724329" y="11490"/>
                    <a:pt x="6726849" y="17573"/>
                    <a:pt x="6726849" y="23916"/>
                  </a:cubicBezTo>
                  <a:lnTo>
                    <a:pt x="6726849" y="1595027"/>
                  </a:lnTo>
                  <a:cubicBezTo>
                    <a:pt x="6726849" y="1601370"/>
                    <a:pt x="6724329" y="1607453"/>
                    <a:pt x="6719844" y="1611938"/>
                  </a:cubicBezTo>
                  <a:cubicBezTo>
                    <a:pt x="6715359" y="1616424"/>
                    <a:pt x="6709276" y="1618943"/>
                    <a:pt x="6702933" y="1618943"/>
                  </a:cubicBezTo>
                  <a:lnTo>
                    <a:pt x="23916" y="1618943"/>
                  </a:lnTo>
                  <a:cubicBezTo>
                    <a:pt x="17573" y="1618943"/>
                    <a:pt x="11490" y="1616424"/>
                    <a:pt x="7005" y="1611938"/>
                  </a:cubicBezTo>
                  <a:cubicBezTo>
                    <a:pt x="2520" y="1607453"/>
                    <a:pt x="0" y="1601370"/>
                    <a:pt x="0" y="1595027"/>
                  </a:cubicBezTo>
                  <a:lnTo>
                    <a:pt x="0" y="23916"/>
                  </a:lnTo>
                  <a:cubicBezTo>
                    <a:pt x="0" y="17573"/>
                    <a:pt x="2520" y="11490"/>
                    <a:pt x="7005" y="7005"/>
                  </a:cubicBezTo>
                  <a:cubicBezTo>
                    <a:pt x="11490" y="2520"/>
                    <a:pt x="17573" y="0"/>
                    <a:pt x="23916"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txBox="1"/>
            <p:nvPr/>
          </p:nvSpPr>
          <p:spPr>
            <a:xfrm>
              <a:off x="0" y="-76200"/>
              <a:ext cx="6726849" cy="169514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9" name="Google Shape;179;p7"/>
          <p:cNvSpPr txBox="1"/>
          <p:nvPr/>
        </p:nvSpPr>
        <p:spPr>
          <a:xfrm>
            <a:off x="1209234" y="1736462"/>
            <a:ext cx="16050000" cy="4078500"/>
          </a:xfrm>
          <a:prstGeom prst="rect">
            <a:avLst/>
          </a:prstGeom>
          <a:noFill/>
          <a:ln>
            <a:noFill/>
          </a:ln>
        </p:spPr>
        <p:txBody>
          <a:bodyPr anchorCtr="0" anchor="t" bIns="0" lIns="0" spcFirstLastPara="1" rIns="0" wrap="square" tIns="0">
            <a:spAutoFit/>
          </a:bodyPr>
          <a:lstStyle/>
          <a:p>
            <a:pPr indent="-311144" lvl="1" marL="647689" marR="0" rtl="0" algn="l">
              <a:lnSpc>
                <a:spcPct val="139913"/>
              </a:lnSpc>
              <a:spcBef>
                <a:spcPts val="0"/>
              </a:spcBef>
              <a:spcAft>
                <a:spcPts val="0"/>
              </a:spcAft>
              <a:buClr>
                <a:srgbClr val="0A152F"/>
              </a:buClr>
              <a:buSzPts val="2799"/>
              <a:buFont typeface="Arial"/>
              <a:buChar char="•"/>
            </a:pPr>
            <a:r>
              <a:rPr b="0" i="0" lang="en-US" sz="2799" u="none" cap="none" strike="noStrike">
                <a:solidFill>
                  <a:srgbClr val="0A152F"/>
                </a:solidFill>
                <a:latin typeface="Poppins"/>
                <a:ea typeface="Poppins"/>
                <a:cs typeface="Poppins"/>
                <a:sym typeface="Poppins"/>
              </a:rPr>
              <a:t>Since the features </a:t>
            </a:r>
            <a:r>
              <a:rPr b="1" i="0" lang="en-US" sz="2799" u="none" cap="none" strike="noStrike">
                <a:solidFill>
                  <a:srgbClr val="0A152F"/>
                </a:solidFill>
                <a:latin typeface="Poppins"/>
                <a:ea typeface="Poppins"/>
                <a:cs typeface="Poppins"/>
                <a:sym typeface="Poppins"/>
              </a:rPr>
              <a:t>Aphelion Dist, Semi Major Axis, Relative Velocity km per hr, Miles per hour, Mean Motion</a:t>
            </a:r>
            <a:r>
              <a:rPr b="0" i="0" lang="en-US" sz="2799" u="none" cap="none" strike="noStrike">
                <a:solidFill>
                  <a:srgbClr val="0A152F"/>
                </a:solidFill>
                <a:latin typeface="Poppins"/>
                <a:ea typeface="Poppins"/>
                <a:cs typeface="Poppins"/>
                <a:sym typeface="Poppins"/>
              </a:rPr>
              <a:t> are skewed, they are Normalized by using </a:t>
            </a:r>
            <a:r>
              <a:rPr b="1" i="0" lang="en-US" sz="2799" u="none" cap="none" strike="noStrike">
                <a:solidFill>
                  <a:srgbClr val="0A152F"/>
                </a:solidFill>
                <a:latin typeface="Poppins"/>
                <a:ea typeface="Poppins"/>
                <a:cs typeface="Poppins"/>
                <a:sym typeface="Poppins"/>
              </a:rPr>
              <a:t>YeoJohnson</a:t>
            </a:r>
            <a:r>
              <a:rPr b="0" i="0" lang="en-US" sz="2799" u="none" cap="none" strike="noStrike">
                <a:solidFill>
                  <a:srgbClr val="0A152F"/>
                </a:solidFill>
                <a:latin typeface="Poppins"/>
                <a:ea typeface="Poppins"/>
                <a:cs typeface="Poppins"/>
                <a:sym typeface="Poppins"/>
              </a:rPr>
              <a:t> Method which is applicable for both Positively and Negatively Skewed data.</a:t>
            </a:r>
            <a:endParaRPr sz="1200"/>
          </a:p>
          <a:p>
            <a:pPr indent="-311144" lvl="1" marL="647689" marR="0" rtl="0" algn="l">
              <a:lnSpc>
                <a:spcPct val="139913"/>
              </a:lnSpc>
              <a:spcBef>
                <a:spcPts val="0"/>
              </a:spcBef>
              <a:spcAft>
                <a:spcPts val="0"/>
              </a:spcAft>
              <a:buClr>
                <a:srgbClr val="0A152F"/>
              </a:buClr>
              <a:buSzPts val="2799"/>
              <a:buFont typeface="Arial"/>
              <a:buChar char="•"/>
            </a:pPr>
            <a:r>
              <a:rPr b="0" i="0" lang="en-US" sz="2799" u="none" cap="none" strike="noStrike">
                <a:solidFill>
                  <a:srgbClr val="0A152F"/>
                </a:solidFill>
                <a:latin typeface="Poppins"/>
                <a:ea typeface="Poppins"/>
                <a:cs typeface="Poppins"/>
                <a:sym typeface="Poppins"/>
              </a:rPr>
              <a:t>Reducing </a:t>
            </a:r>
            <a:r>
              <a:rPr b="1" i="0" lang="en-US" sz="2799" u="none" cap="none" strike="noStrike">
                <a:solidFill>
                  <a:srgbClr val="0A152F"/>
                </a:solidFill>
                <a:latin typeface="Poppins"/>
                <a:ea typeface="Poppins"/>
                <a:cs typeface="Poppins"/>
                <a:sym typeface="Poppins"/>
              </a:rPr>
              <a:t>skewness</a:t>
            </a:r>
            <a:r>
              <a:rPr b="0" i="0" lang="en-US" sz="2799" u="none" cap="none" strike="noStrike">
                <a:solidFill>
                  <a:srgbClr val="0A152F"/>
                </a:solidFill>
                <a:latin typeface="Poppins"/>
                <a:ea typeface="Poppins"/>
                <a:cs typeface="Poppins"/>
                <a:sym typeface="Poppins"/>
              </a:rPr>
              <a:t> brings the data closer to a normal distribution, minimizing the influence of outliers. Following graph shows the transformed features with skewness removed</a:t>
            </a:r>
            <a:endParaRPr sz="1200"/>
          </a:p>
          <a:p>
            <a:pPr indent="0" lvl="0" marL="0" marR="0" rtl="0" algn="l">
              <a:lnSpc>
                <a:spcPct val="140013"/>
              </a:lnSpc>
              <a:spcBef>
                <a:spcPts val="0"/>
              </a:spcBef>
              <a:spcAft>
                <a:spcPts val="0"/>
              </a:spcAft>
              <a:buNone/>
            </a:pPr>
            <a:r>
              <a:t/>
            </a:r>
            <a:endParaRPr b="0" i="0" sz="2999" u="none" cap="none" strike="noStrike">
              <a:solidFill>
                <a:srgbClr val="0A152F"/>
              </a:solidFill>
              <a:latin typeface="Poppins"/>
              <a:ea typeface="Poppins"/>
              <a:cs typeface="Poppins"/>
              <a:sym typeface="Poppins"/>
            </a:endParaRPr>
          </a:p>
        </p:txBody>
      </p:sp>
      <p:grpSp>
        <p:nvGrpSpPr>
          <p:cNvPr id="180" name="Google Shape;180;p7"/>
          <p:cNvGrpSpPr/>
          <p:nvPr/>
        </p:nvGrpSpPr>
        <p:grpSpPr>
          <a:xfrm>
            <a:off x="0" y="-133555"/>
            <a:ext cx="8399969" cy="1509400"/>
            <a:chOff x="0" y="-104775"/>
            <a:chExt cx="2212338" cy="397537"/>
          </a:xfrm>
        </p:grpSpPr>
        <p:sp>
          <p:nvSpPr>
            <p:cNvPr id="181" name="Google Shape;181;p7"/>
            <p:cNvSpPr/>
            <p:nvPr/>
          </p:nvSpPr>
          <p:spPr>
            <a:xfrm>
              <a:off x="0" y="0"/>
              <a:ext cx="2212338" cy="292762"/>
            </a:xfrm>
            <a:custGeom>
              <a:rect b="b" l="l" r="r" t="t"/>
              <a:pathLst>
                <a:path extrusionOk="0" h="292762" w="2212338">
                  <a:moveTo>
                    <a:pt x="2009138" y="0"/>
                  </a:moveTo>
                  <a:lnTo>
                    <a:pt x="0" y="0"/>
                  </a:lnTo>
                  <a:lnTo>
                    <a:pt x="0" y="292762"/>
                  </a:lnTo>
                  <a:lnTo>
                    <a:pt x="2009138" y="292762"/>
                  </a:lnTo>
                  <a:lnTo>
                    <a:pt x="2212338" y="146381"/>
                  </a:lnTo>
                  <a:lnTo>
                    <a:pt x="2009138" y="0"/>
                  </a:lnTo>
                  <a:close/>
                </a:path>
              </a:pathLst>
            </a:custGeom>
            <a:gradFill>
              <a:gsLst>
                <a:gs pos="0">
                  <a:srgbClr val="CDFFD8"/>
                </a:gs>
                <a:gs pos="100000">
                  <a:srgbClr val="94B9FF"/>
                </a:gs>
              </a:gsLst>
              <a:lin ang="0" scaled="0"/>
            </a:gradFill>
            <a:ln cap="sq" cmpd="sng" w="38100">
              <a:solidFill>
                <a:srgbClr val="000000"/>
              </a:solidFill>
              <a:prstDash val="solid"/>
              <a:miter lim="8000"/>
              <a:headEnd len="sm" w="sm" type="none"/>
              <a:tailEnd len="sm" w="sm" type="none"/>
            </a:ln>
          </p:spPr>
        </p:sp>
        <p:sp>
          <p:nvSpPr>
            <p:cNvPr id="182" name="Google Shape;182;p7"/>
            <p:cNvSpPr txBox="1"/>
            <p:nvPr/>
          </p:nvSpPr>
          <p:spPr>
            <a:xfrm>
              <a:off x="0" y="-104775"/>
              <a:ext cx="2098038" cy="397537"/>
            </a:xfrm>
            <a:prstGeom prst="rect">
              <a:avLst/>
            </a:prstGeom>
            <a:noFill/>
            <a:ln>
              <a:noFill/>
            </a:ln>
          </p:spPr>
          <p:txBody>
            <a:bodyPr anchorCtr="0" anchor="ctr" bIns="50800" lIns="50800" spcFirstLastPara="1" rIns="50800" wrap="square" tIns="50800">
              <a:noAutofit/>
            </a:bodyPr>
            <a:lstStyle/>
            <a:p>
              <a:pPr indent="0" lvl="0" marL="0" marR="0" rtl="0" algn="ctr">
                <a:lnSpc>
                  <a:spcPct val="140057"/>
                </a:lnSpc>
                <a:spcBef>
                  <a:spcPts val="0"/>
                </a:spcBef>
                <a:spcAft>
                  <a:spcPts val="0"/>
                </a:spcAft>
                <a:buNone/>
              </a:pPr>
              <a:r>
                <a:rPr b="1" i="0" lang="en-US" sz="3812" u="none" cap="none" strike="noStrike">
                  <a:solidFill>
                    <a:srgbClr val="0A152F"/>
                  </a:solidFill>
                  <a:latin typeface="Poppins"/>
                  <a:ea typeface="Poppins"/>
                  <a:cs typeface="Poppins"/>
                  <a:sym typeface="Poppins"/>
                </a:rPr>
                <a:t>TRANSFORMED FEATURES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188" name="Google Shape;188;p8"/>
          <p:cNvGrpSpPr/>
          <p:nvPr/>
        </p:nvGrpSpPr>
        <p:grpSpPr>
          <a:xfrm>
            <a:off x="0" y="111256"/>
            <a:ext cx="7695995" cy="1473235"/>
            <a:chOff x="0" y="-95250"/>
            <a:chExt cx="2026929" cy="388012"/>
          </a:xfrm>
        </p:grpSpPr>
        <p:sp>
          <p:nvSpPr>
            <p:cNvPr id="189" name="Google Shape;189;p8"/>
            <p:cNvSpPr/>
            <p:nvPr/>
          </p:nvSpPr>
          <p:spPr>
            <a:xfrm>
              <a:off x="0" y="0"/>
              <a:ext cx="2026929" cy="292762"/>
            </a:xfrm>
            <a:custGeom>
              <a:rect b="b" l="l" r="r" t="t"/>
              <a:pathLst>
                <a:path extrusionOk="0" h="292762" w="2026929">
                  <a:moveTo>
                    <a:pt x="1823729" y="0"/>
                  </a:moveTo>
                  <a:lnTo>
                    <a:pt x="0" y="0"/>
                  </a:lnTo>
                  <a:lnTo>
                    <a:pt x="0" y="292762"/>
                  </a:lnTo>
                  <a:lnTo>
                    <a:pt x="1823729" y="292762"/>
                  </a:lnTo>
                  <a:lnTo>
                    <a:pt x="2026929" y="146381"/>
                  </a:lnTo>
                  <a:lnTo>
                    <a:pt x="1823729" y="0"/>
                  </a:lnTo>
                  <a:close/>
                </a:path>
              </a:pathLst>
            </a:custGeom>
            <a:gradFill>
              <a:gsLst>
                <a:gs pos="0">
                  <a:srgbClr val="CDFFD8"/>
                </a:gs>
                <a:gs pos="100000">
                  <a:srgbClr val="94B9FF"/>
                </a:gs>
              </a:gsLst>
              <a:lin ang="0" scaled="0"/>
            </a:gradFill>
            <a:ln cap="sq" cmpd="sng" w="38100">
              <a:solidFill>
                <a:srgbClr val="000000"/>
              </a:solidFill>
              <a:prstDash val="solid"/>
              <a:miter lim="8000"/>
              <a:headEnd len="sm" w="sm" type="none"/>
              <a:tailEnd len="sm" w="sm" type="none"/>
            </a:ln>
          </p:spPr>
        </p:sp>
        <p:sp>
          <p:nvSpPr>
            <p:cNvPr id="190" name="Google Shape;190;p8"/>
            <p:cNvSpPr txBox="1"/>
            <p:nvPr/>
          </p:nvSpPr>
          <p:spPr>
            <a:xfrm>
              <a:off x="0" y="-95250"/>
              <a:ext cx="1912629" cy="388012"/>
            </a:xfrm>
            <a:prstGeom prst="rect">
              <a:avLst/>
            </a:prstGeom>
            <a:noFill/>
            <a:ln>
              <a:noFill/>
            </a:ln>
          </p:spPr>
          <p:txBody>
            <a:bodyPr anchorCtr="0" anchor="ctr" bIns="50800" lIns="50800" spcFirstLastPara="1" rIns="50800" wrap="square" tIns="50800">
              <a:noAutofit/>
            </a:bodyPr>
            <a:lstStyle/>
            <a:p>
              <a:pPr indent="0" lvl="0" marL="0" marR="0" rtl="0" algn="ctr">
                <a:lnSpc>
                  <a:spcPct val="140070"/>
                </a:lnSpc>
                <a:spcBef>
                  <a:spcPts val="0"/>
                </a:spcBef>
                <a:spcAft>
                  <a:spcPts val="0"/>
                </a:spcAft>
                <a:buNone/>
              </a:pPr>
              <a:r>
                <a:rPr b="1" i="0" lang="en-US" sz="3112" u="none" cap="none" strike="noStrike">
                  <a:solidFill>
                    <a:srgbClr val="0A152F"/>
                  </a:solidFill>
                  <a:latin typeface="Poppins"/>
                  <a:ea typeface="Poppins"/>
                  <a:cs typeface="Poppins"/>
                  <a:sym typeface="Poppins"/>
                </a:rPr>
                <a:t>IDENTIFICATION OF OUTLIERS</a:t>
              </a:r>
              <a:endParaRPr/>
            </a:p>
          </p:txBody>
        </p:sp>
      </p:grpSp>
      <p:sp>
        <p:nvSpPr>
          <p:cNvPr id="191" name="Google Shape;191;p8"/>
          <p:cNvSpPr/>
          <p:nvPr/>
        </p:nvSpPr>
        <p:spPr>
          <a:xfrm>
            <a:off x="8991323" y="685285"/>
            <a:ext cx="8692935" cy="9150457"/>
          </a:xfrm>
          <a:custGeom>
            <a:rect b="b" l="l" r="r" t="t"/>
            <a:pathLst>
              <a:path extrusionOk="0" h="9150457" w="8692935">
                <a:moveTo>
                  <a:pt x="0" y="0"/>
                </a:moveTo>
                <a:lnTo>
                  <a:pt x="8692935" y="0"/>
                </a:lnTo>
                <a:lnTo>
                  <a:pt x="8692935" y="9150457"/>
                </a:lnTo>
                <a:lnTo>
                  <a:pt x="0" y="9150457"/>
                </a:lnTo>
                <a:lnTo>
                  <a:pt x="0" y="0"/>
                </a:lnTo>
                <a:close/>
              </a:path>
            </a:pathLst>
          </a:custGeom>
          <a:blipFill rotWithShape="1">
            <a:blip r:embed="rId4">
              <a:alphaModFix/>
            </a:blip>
            <a:stretch>
              <a:fillRect b="0" l="0" r="0" t="0"/>
            </a:stretch>
          </a:blipFill>
          <a:ln>
            <a:noFill/>
          </a:ln>
        </p:spPr>
      </p:sp>
      <p:grpSp>
        <p:nvGrpSpPr>
          <p:cNvPr id="192" name="Google Shape;192;p8"/>
          <p:cNvGrpSpPr/>
          <p:nvPr/>
        </p:nvGrpSpPr>
        <p:grpSpPr>
          <a:xfrm>
            <a:off x="148700" y="1997702"/>
            <a:ext cx="8692850" cy="8289248"/>
            <a:chOff x="0" y="-76200"/>
            <a:chExt cx="2249004" cy="2025869"/>
          </a:xfrm>
        </p:grpSpPr>
        <p:sp>
          <p:nvSpPr>
            <p:cNvPr id="193" name="Google Shape;193;p8"/>
            <p:cNvSpPr/>
            <p:nvPr/>
          </p:nvSpPr>
          <p:spPr>
            <a:xfrm>
              <a:off x="0" y="0"/>
              <a:ext cx="2249004" cy="1949669"/>
            </a:xfrm>
            <a:custGeom>
              <a:rect b="b" l="l" r="r" t="t"/>
              <a:pathLst>
                <a:path extrusionOk="0" h="1949669" w="2249004">
                  <a:moveTo>
                    <a:pt x="46238" y="0"/>
                  </a:moveTo>
                  <a:lnTo>
                    <a:pt x="2202766" y="0"/>
                  </a:lnTo>
                  <a:cubicBezTo>
                    <a:pt x="2228302" y="0"/>
                    <a:pt x="2249004" y="20702"/>
                    <a:pt x="2249004" y="46238"/>
                  </a:cubicBezTo>
                  <a:lnTo>
                    <a:pt x="2249004" y="1903430"/>
                  </a:lnTo>
                  <a:cubicBezTo>
                    <a:pt x="2249004" y="1928967"/>
                    <a:pt x="2228302" y="1949669"/>
                    <a:pt x="2202766" y="1949669"/>
                  </a:cubicBezTo>
                  <a:lnTo>
                    <a:pt x="46238" y="1949669"/>
                  </a:lnTo>
                  <a:cubicBezTo>
                    <a:pt x="33975" y="1949669"/>
                    <a:pt x="22214" y="1944797"/>
                    <a:pt x="13543" y="1936126"/>
                  </a:cubicBezTo>
                  <a:cubicBezTo>
                    <a:pt x="4872" y="1927454"/>
                    <a:pt x="0" y="1915693"/>
                    <a:pt x="0" y="1903430"/>
                  </a:cubicBezTo>
                  <a:lnTo>
                    <a:pt x="0" y="46238"/>
                  </a:lnTo>
                  <a:cubicBezTo>
                    <a:pt x="0" y="33975"/>
                    <a:pt x="4872" y="22214"/>
                    <a:pt x="13543" y="13543"/>
                  </a:cubicBezTo>
                  <a:cubicBezTo>
                    <a:pt x="22214" y="4872"/>
                    <a:pt x="33975" y="0"/>
                    <a:pt x="46238"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txBox="1"/>
            <p:nvPr/>
          </p:nvSpPr>
          <p:spPr>
            <a:xfrm>
              <a:off x="0" y="-76200"/>
              <a:ext cx="2249004" cy="2025869"/>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5" name="Google Shape;195;p8"/>
          <p:cNvSpPr txBox="1"/>
          <p:nvPr/>
        </p:nvSpPr>
        <p:spPr>
          <a:xfrm>
            <a:off x="345476" y="2446930"/>
            <a:ext cx="8361900" cy="8691600"/>
          </a:xfrm>
          <a:prstGeom prst="rect">
            <a:avLst/>
          </a:prstGeom>
          <a:noFill/>
          <a:ln>
            <a:noFill/>
          </a:ln>
        </p:spPr>
        <p:txBody>
          <a:bodyPr anchorCtr="0" anchor="t" bIns="0" lIns="0" spcFirstLastPara="1" rIns="0" wrap="square" tIns="0">
            <a:spAutoFit/>
          </a:bodyPr>
          <a:lstStyle/>
          <a:p>
            <a:pPr indent="0" lvl="0" marL="0" marR="0" rtl="0" algn="l">
              <a:lnSpc>
                <a:spcPct val="139864"/>
              </a:lnSpc>
              <a:spcBef>
                <a:spcPts val="0"/>
              </a:spcBef>
              <a:spcAft>
                <a:spcPts val="0"/>
              </a:spcAft>
              <a:buNone/>
            </a:pPr>
            <a:r>
              <a:rPr b="1" i="0" lang="en-US" sz="2258" u="none" cap="none" strike="noStrike">
                <a:solidFill>
                  <a:srgbClr val="0A152F"/>
                </a:solidFill>
                <a:latin typeface="Poppins"/>
                <a:ea typeface="Poppins"/>
                <a:cs typeface="Poppins"/>
                <a:sym typeface="Poppins"/>
              </a:rPr>
              <a:t>Outliers</a:t>
            </a:r>
            <a:r>
              <a:rPr b="0" i="0" lang="en-US" sz="2258" u="none" cap="none" strike="noStrike">
                <a:solidFill>
                  <a:srgbClr val="0A152F"/>
                </a:solidFill>
                <a:latin typeface="Poppins"/>
                <a:ea typeface="Poppins"/>
                <a:cs typeface="Poppins"/>
                <a:sym typeface="Poppins"/>
              </a:rPr>
              <a:t> can disproportionately influence the results of statistical analyses and machine learning models, leading to inaccurate predictions. Models trained on datasets with outliers may be less robust and generalize poorly to new, unseen data. Removing outliers can lead to a more stable model that performs consistently across different datasets.</a:t>
            </a:r>
            <a:endParaRPr sz="1300"/>
          </a:p>
          <a:p>
            <a:pPr indent="0" lvl="0" marL="0" marR="0" rtl="0" algn="l">
              <a:lnSpc>
                <a:spcPct val="139864"/>
              </a:lnSpc>
              <a:spcBef>
                <a:spcPts val="0"/>
              </a:spcBef>
              <a:spcAft>
                <a:spcPts val="0"/>
              </a:spcAft>
              <a:buNone/>
            </a:pPr>
            <a:r>
              <a:rPr b="0" i="0" lang="en-US" sz="2258" u="none" cap="none" strike="noStrike">
                <a:solidFill>
                  <a:srgbClr val="0A152F"/>
                </a:solidFill>
                <a:latin typeface="Poppins"/>
                <a:ea typeface="Poppins"/>
                <a:cs typeface="Poppins"/>
                <a:sym typeface="Poppins"/>
              </a:rPr>
              <a:t>Outliers can be identified using</a:t>
            </a:r>
            <a:r>
              <a:rPr b="1" i="0" lang="en-US" sz="2258" u="none" cap="none" strike="noStrike">
                <a:solidFill>
                  <a:srgbClr val="0A152F"/>
                </a:solidFill>
                <a:latin typeface="Poppins"/>
                <a:ea typeface="Poppins"/>
                <a:cs typeface="Poppins"/>
                <a:sym typeface="Poppins"/>
              </a:rPr>
              <a:t> boxplot</a:t>
            </a:r>
            <a:r>
              <a:rPr b="0" i="0" lang="en-US" sz="2258" u="none" cap="none" strike="noStrike">
                <a:solidFill>
                  <a:srgbClr val="0A152F"/>
                </a:solidFill>
                <a:latin typeface="Poppins"/>
                <a:ea typeface="Poppins"/>
                <a:cs typeface="Poppins"/>
                <a:sym typeface="Poppins"/>
              </a:rPr>
              <a:t> and</a:t>
            </a:r>
            <a:r>
              <a:rPr b="1" i="0" lang="en-US" sz="2258" u="none" cap="none" strike="noStrike">
                <a:solidFill>
                  <a:srgbClr val="0A152F"/>
                </a:solidFill>
                <a:latin typeface="Poppins"/>
                <a:ea typeface="Poppins"/>
                <a:cs typeface="Poppins"/>
                <a:sym typeface="Poppins"/>
              </a:rPr>
              <a:t> Z-score</a:t>
            </a:r>
            <a:r>
              <a:rPr b="0" i="0" lang="en-US" sz="2258" u="none" cap="none" strike="noStrike">
                <a:solidFill>
                  <a:srgbClr val="0A152F"/>
                </a:solidFill>
                <a:latin typeface="Poppins"/>
                <a:ea typeface="Poppins"/>
                <a:cs typeface="Poppins"/>
                <a:sym typeface="Poppins"/>
              </a:rPr>
              <a:t>.</a:t>
            </a:r>
            <a:endParaRPr sz="1300"/>
          </a:p>
          <a:p>
            <a:pPr indent="0" lvl="0" marL="0" marR="0" rtl="0" algn="ctr">
              <a:lnSpc>
                <a:spcPct val="139864"/>
              </a:lnSpc>
              <a:spcBef>
                <a:spcPts val="0"/>
              </a:spcBef>
              <a:spcAft>
                <a:spcPts val="0"/>
              </a:spcAft>
              <a:buNone/>
            </a:pPr>
            <a:r>
              <a:t/>
            </a:r>
            <a:endParaRPr b="0" i="0" sz="2258" u="none" cap="none" strike="noStrike">
              <a:solidFill>
                <a:srgbClr val="0A152F"/>
              </a:solidFill>
              <a:latin typeface="Poppins"/>
              <a:ea typeface="Poppins"/>
              <a:cs typeface="Poppins"/>
              <a:sym typeface="Poppins"/>
            </a:endParaRPr>
          </a:p>
          <a:p>
            <a:pPr indent="0" lvl="0" marL="0" marR="0" rtl="0" algn="l">
              <a:lnSpc>
                <a:spcPct val="139864"/>
              </a:lnSpc>
              <a:spcBef>
                <a:spcPts val="0"/>
              </a:spcBef>
              <a:spcAft>
                <a:spcPts val="0"/>
              </a:spcAft>
              <a:buNone/>
            </a:pPr>
            <a:r>
              <a:rPr b="0" i="0" lang="en-US" sz="2258" u="none" cap="none" strike="noStrike">
                <a:solidFill>
                  <a:srgbClr val="0A152F"/>
                </a:solidFill>
                <a:latin typeface="Poppins"/>
                <a:ea typeface="Poppins"/>
                <a:cs typeface="Poppins"/>
                <a:sym typeface="Poppins"/>
              </a:rPr>
              <a:t>From The Plot we can see that the Features</a:t>
            </a:r>
            <a:r>
              <a:rPr b="1" i="0" lang="en-US" sz="2258" u="none" cap="none" strike="noStrike">
                <a:solidFill>
                  <a:srgbClr val="0A152F"/>
                </a:solidFill>
                <a:latin typeface="Poppins"/>
                <a:ea typeface="Poppins"/>
                <a:cs typeface="Poppins"/>
                <a:sym typeface="Poppins"/>
              </a:rPr>
              <a:t> ‘Relative Velocity km per hr”,’Miles per hour’,’Epoch Osculation’,’Perihelion Time’</a:t>
            </a:r>
            <a:r>
              <a:rPr b="0" i="0" lang="en-US" sz="2258" u="none" cap="none" strike="noStrike">
                <a:solidFill>
                  <a:srgbClr val="0A152F"/>
                </a:solidFill>
                <a:latin typeface="Poppins"/>
                <a:ea typeface="Poppins"/>
                <a:cs typeface="Poppins"/>
                <a:sym typeface="Poppins"/>
              </a:rPr>
              <a:t> have outliers. But there are </a:t>
            </a:r>
            <a:r>
              <a:rPr b="1" i="0" lang="en-US" sz="2258" u="none" cap="none" strike="noStrike">
                <a:solidFill>
                  <a:srgbClr val="0A152F"/>
                </a:solidFill>
                <a:latin typeface="Poppins"/>
                <a:ea typeface="Poppins"/>
                <a:cs typeface="Poppins"/>
                <a:sym typeface="Poppins"/>
              </a:rPr>
              <a:t>23 features</a:t>
            </a:r>
            <a:r>
              <a:rPr b="0" i="0" lang="en-US" sz="2258" u="none" cap="none" strike="noStrike">
                <a:solidFill>
                  <a:srgbClr val="0A152F"/>
                </a:solidFill>
                <a:latin typeface="Poppins"/>
                <a:ea typeface="Poppins"/>
                <a:cs typeface="Poppins"/>
                <a:sym typeface="Poppins"/>
              </a:rPr>
              <a:t> and</a:t>
            </a:r>
            <a:r>
              <a:rPr b="1" i="0" lang="en-US" sz="2258" u="none" cap="none" strike="noStrike">
                <a:solidFill>
                  <a:srgbClr val="0A152F"/>
                </a:solidFill>
                <a:latin typeface="Poppins"/>
                <a:ea typeface="Poppins"/>
                <a:cs typeface="Poppins"/>
                <a:sym typeface="Poppins"/>
              </a:rPr>
              <a:t> only 4</a:t>
            </a:r>
            <a:r>
              <a:rPr b="0" i="0" lang="en-US" sz="2258" u="none" cap="none" strike="noStrike">
                <a:solidFill>
                  <a:srgbClr val="0A152F"/>
                </a:solidFill>
                <a:latin typeface="Poppins"/>
                <a:ea typeface="Poppins"/>
                <a:cs typeface="Poppins"/>
                <a:sym typeface="Poppins"/>
              </a:rPr>
              <a:t> have outliers. Thus we can avoid these outliers. Removing them will lead to a lot of loss of data so we are </a:t>
            </a:r>
            <a:r>
              <a:rPr b="1" i="0" lang="en-US" sz="2258" u="none" cap="none" strike="noStrike">
                <a:solidFill>
                  <a:srgbClr val="0A152F"/>
                </a:solidFill>
                <a:latin typeface="Poppins"/>
                <a:ea typeface="Poppins"/>
                <a:cs typeface="Poppins"/>
                <a:sym typeface="Poppins"/>
              </a:rPr>
              <a:t>not Removing</a:t>
            </a:r>
            <a:r>
              <a:rPr b="0" i="0" lang="en-US" sz="2258" u="none" cap="none" strike="noStrike">
                <a:solidFill>
                  <a:srgbClr val="0A152F"/>
                </a:solidFill>
                <a:latin typeface="Poppins"/>
                <a:ea typeface="Poppins"/>
                <a:cs typeface="Poppins"/>
                <a:sym typeface="Poppins"/>
              </a:rPr>
              <a:t> the outliers for</a:t>
            </a:r>
            <a:r>
              <a:rPr b="0" i="0" lang="en-US" sz="2358" u="none" cap="none" strike="noStrike">
                <a:solidFill>
                  <a:srgbClr val="0A152F"/>
                </a:solidFill>
                <a:latin typeface="Poppins"/>
                <a:ea typeface="Poppins"/>
                <a:cs typeface="Poppins"/>
                <a:sym typeface="Poppins"/>
              </a:rPr>
              <a:t> these 4 features.</a:t>
            </a:r>
            <a:endParaRPr/>
          </a:p>
          <a:p>
            <a:pPr indent="0" lvl="0" marL="0" marR="0" rtl="0" algn="ctr">
              <a:lnSpc>
                <a:spcPct val="139864"/>
              </a:lnSpc>
              <a:spcBef>
                <a:spcPts val="0"/>
              </a:spcBef>
              <a:spcAft>
                <a:spcPts val="0"/>
              </a:spcAft>
              <a:buNone/>
            </a:pPr>
            <a:r>
              <a:t/>
            </a:r>
            <a:endParaRPr b="0" i="0" sz="2358" u="none" cap="none" strike="noStrike">
              <a:solidFill>
                <a:srgbClr val="0A152F"/>
              </a:solidFill>
              <a:latin typeface="Poppins"/>
              <a:ea typeface="Poppins"/>
              <a:cs typeface="Poppins"/>
              <a:sym typeface="Poppins"/>
            </a:endParaRPr>
          </a:p>
          <a:p>
            <a:pPr indent="0" lvl="0" marL="0" marR="0" rtl="0" algn="ctr">
              <a:lnSpc>
                <a:spcPct val="139991"/>
              </a:lnSpc>
              <a:spcBef>
                <a:spcPts val="0"/>
              </a:spcBef>
              <a:spcAft>
                <a:spcPts val="0"/>
              </a:spcAft>
              <a:buNone/>
            </a:pPr>
            <a:r>
              <a:t/>
            </a:r>
            <a:endParaRPr b="0" i="0" sz="2358" u="none" cap="none" strike="noStrike">
              <a:solidFill>
                <a:srgbClr val="0A152F"/>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11" l="0" r="0" t="-813"/>
            </a:stretch>
          </a:blipFill>
          <a:ln>
            <a:noFill/>
          </a:ln>
        </p:spPr>
      </p:sp>
      <p:grpSp>
        <p:nvGrpSpPr>
          <p:cNvPr id="201" name="Google Shape;201;p9"/>
          <p:cNvGrpSpPr/>
          <p:nvPr/>
        </p:nvGrpSpPr>
        <p:grpSpPr>
          <a:xfrm>
            <a:off x="-560461" y="-52442"/>
            <a:ext cx="9165175" cy="1424347"/>
            <a:chOff x="0" y="-76200"/>
            <a:chExt cx="3151405" cy="375137"/>
          </a:xfrm>
        </p:grpSpPr>
        <p:sp>
          <p:nvSpPr>
            <p:cNvPr id="202" name="Google Shape;202;p9"/>
            <p:cNvSpPr/>
            <p:nvPr/>
          </p:nvSpPr>
          <p:spPr>
            <a:xfrm>
              <a:off x="0" y="0"/>
              <a:ext cx="3151405" cy="298937"/>
            </a:xfrm>
            <a:custGeom>
              <a:rect b="b" l="l" r="r" t="t"/>
              <a:pathLst>
                <a:path extrusionOk="0" h="298937" w="3151405">
                  <a:moveTo>
                    <a:pt x="2948205" y="0"/>
                  </a:moveTo>
                  <a:lnTo>
                    <a:pt x="203200" y="0"/>
                  </a:lnTo>
                  <a:lnTo>
                    <a:pt x="0" y="149468"/>
                  </a:lnTo>
                  <a:lnTo>
                    <a:pt x="203200" y="298937"/>
                  </a:lnTo>
                  <a:lnTo>
                    <a:pt x="2948205" y="298937"/>
                  </a:lnTo>
                  <a:lnTo>
                    <a:pt x="3151405" y="149468"/>
                  </a:lnTo>
                  <a:lnTo>
                    <a:pt x="2948205" y="0"/>
                  </a:lnTo>
                  <a:close/>
                </a:path>
              </a:pathLst>
            </a:custGeom>
            <a:gradFill>
              <a:gsLst>
                <a:gs pos="0">
                  <a:srgbClr val="CDFFD8"/>
                </a:gs>
                <a:gs pos="100000">
                  <a:srgbClr val="94B9FF"/>
                </a:gs>
              </a:gsLst>
              <a:lin ang="0" scaled="0"/>
            </a:gradFill>
            <a:ln>
              <a:noFill/>
            </a:ln>
          </p:spPr>
        </p:sp>
        <p:sp>
          <p:nvSpPr>
            <p:cNvPr id="203" name="Google Shape;203;p9"/>
            <p:cNvSpPr txBox="1"/>
            <p:nvPr/>
          </p:nvSpPr>
          <p:spPr>
            <a:xfrm>
              <a:off x="152400" y="-76200"/>
              <a:ext cx="2846605" cy="375137"/>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4" name="Google Shape;204;p9"/>
          <p:cNvSpPr/>
          <p:nvPr/>
        </p:nvSpPr>
        <p:spPr>
          <a:xfrm>
            <a:off x="0" y="1500997"/>
            <a:ext cx="9524677" cy="8346779"/>
          </a:xfrm>
          <a:custGeom>
            <a:rect b="b" l="l" r="r" t="t"/>
            <a:pathLst>
              <a:path extrusionOk="0" h="8346779" w="9524677">
                <a:moveTo>
                  <a:pt x="0" y="0"/>
                </a:moveTo>
                <a:lnTo>
                  <a:pt x="9524677" y="0"/>
                </a:lnTo>
                <a:lnTo>
                  <a:pt x="9524677" y="8346778"/>
                </a:lnTo>
                <a:lnTo>
                  <a:pt x="0" y="8346778"/>
                </a:lnTo>
                <a:lnTo>
                  <a:pt x="0" y="0"/>
                </a:lnTo>
                <a:close/>
              </a:path>
            </a:pathLst>
          </a:custGeom>
          <a:blipFill rotWithShape="1">
            <a:blip r:embed="rId4">
              <a:alphaModFix/>
            </a:blip>
            <a:stretch>
              <a:fillRect b="0" l="0" r="-11633" t="0"/>
            </a:stretch>
          </a:blipFill>
          <a:ln>
            <a:noFill/>
          </a:ln>
        </p:spPr>
      </p:sp>
      <p:grpSp>
        <p:nvGrpSpPr>
          <p:cNvPr id="205" name="Google Shape;205;p9"/>
          <p:cNvGrpSpPr/>
          <p:nvPr/>
        </p:nvGrpSpPr>
        <p:grpSpPr>
          <a:xfrm>
            <a:off x="9762000" y="1211674"/>
            <a:ext cx="8380890" cy="8875293"/>
            <a:chOff x="0" y="-76200"/>
            <a:chExt cx="2207298" cy="2305690"/>
          </a:xfrm>
        </p:grpSpPr>
        <p:sp>
          <p:nvSpPr>
            <p:cNvPr id="206" name="Google Shape;206;p9"/>
            <p:cNvSpPr/>
            <p:nvPr/>
          </p:nvSpPr>
          <p:spPr>
            <a:xfrm>
              <a:off x="0" y="0"/>
              <a:ext cx="2207298" cy="2229490"/>
            </a:xfrm>
            <a:custGeom>
              <a:rect b="b" l="l" r="r" t="t"/>
              <a:pathLst>
                <a:path extrusionOk="0" h="2229490" w="2207298">
                  <a:moveTo>
                    <a:pt x="47112" y="0"/>
                  </a:moveTo>
                  <a:lnTo>
                    <a:pt x="2160186" y="0"/>
                  </a:lnTo>
                  <a:cubicBezTo>
                    <a:pt x="2172681" y="0"/>
                    <a:pt x="2184664" y="4964"/>
                    <a:pt x="2193499" y="13799"/>
                  </a:cubicBezTo>
                  <a:cubicBezTo>
                    <a:pt x="2202334" y="22634"/>
                    <a:pt x="2207298" y="34617"/>
                    <a:pt x="2207298" y="47112"/>
                  </a:cubicBezTo>
                  <a:lnTo>
                    <a:pt x="2207298" y="2182378"/>
                  </a:lnTo>
                  <a:cubicBezTo>
                    <a:pt x="2207298" y="2208397"/>
                    <a:pt x="2186205" y="2229490"/>
                    <a:pt x="2160186" y="2229490"/>
                  </a:cubicBezTo>
                  <a:lnTo>
                    <a:pt x="47112" y="2229490"/>
                  </a:lnTo>
                  <a:cubicBezTo>
                    <a:pt x="21093" y="2229490"/>
                    <a:pt x="0" y="2208397"/>
                    <a:pt x="0" y="2182378"/>
                  </a:cubicBezTo>
                  <a:lnTo>
                    <a:pt x="0" y="47112"/>
                  </a:lnTo>
                  <a:cubicBezTo>
                    <a:pt x="0" y="21093"/>
                    <a:pt x="21093" y="0"/>
                    <a:pt x="47112" y="0"/>
                  </a:cubicBezTo>
                  <a:close/>
                </a:path>
              </a:pathLst>
            </a:custGeom>
            <a:gradFill>
              <a:gsLst>
                <a:gs pos="0">
                  <a:srgbClr val="CDFFD8"/>
                </a:gs>
                <a:gs pos="100000">
                  <a:srgbClr val="94B9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txBox="1"/>
            <p:nvPr/>
          </p:nvSpPr>
          <p:spPr>
            <a:xfrm>
              <a:off x="0" y="-76200"/>
              <a:ext cx="2207298" cy="2305690"/>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9"/>
          <p:cNvSpPr txBox="1"/>
          <p:nvPr/>
        </p:nvSpPr>
        <p:spPr>
          <a:xfrm>
            <a:off x="-560461" y="460684"/>
            <a:ext cx="8087213" cy="592169"/>
          </a:xfrm>
          <a:prstGeom prst="rect">
            <a:avLst/>
          </a:prstGeom>
          <a:noFill/>
          <a:ln>
            <a:noFill/>
          </a:ln>
        </p:spPr>
        <p:txBody>
          <a:bodyPr anchorCtr="0" anchor="t" bIns="0" lIns="0" spcFirstLastPara="1" rIns="0" wrap="square" tIns="0">
            <a:spAutoFit/>
          </a:bodyPr>
          <a:lstStyle/>
          <a:p>
            <a:pPr indent="0" lvl="0" marL="0" marR="0" rtl="0" algn="ctr">
              <a:lnSpc>
                <a:spcPct val="140042"/>
              </a:lnSpc>
              <a:spcBef>
                <a:spcPts val="0"/>
              </a:spcBef>
              <a:spcAft>
                <a:spcPts val="0"/>
              </a:spcAft>
              <a:buNone/>
            </a:pPr>
            <a:r>
              <a:rPr b="1" i="0" lang="en-US" sz="3309" u="none" cap="none" strike="noStrike">
                <a:solidFill>
                  <a:srgbClr val="0A152F"/>
                </a:solidFill>
                <a:latin typeface="Poppins"/>
                <a:ea typeface="Poppins"/>
                <a:cs typeface="Poppins"/>
                <a:sym typeface="Poppins"/>
              </a:rPr>
              <a:t>CORRELATION MATRIX</a:t>
            </a:r>
            <a:endParaRPr/>
          </a:p>
        </p:txBody>
      </p:sp>
      <p:sp>
        <p:nvSpPr>
          <p:cNvPr id="209" name="Google Shape;209;p9"/>
          <p:cNvSpPr txBox="1"/>
          <p:nvPr/>
        </p:nvSpPr>
        <p:spPr>
          <a:xfrm>
            <a:off x="9943679" y="1592508"/>
            <a:ext cx="8199300" cy="9444000"/>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0" i="0" lang="en-US" sz="2213" u="none" cap="none" strike="noStrike">
                <a:solidFill>
                  <a:srgbClr val="0A152F"/>
                </a:solidFill>
                <a:latin typeface="Poppins"/>
                <a:ea typeface="Poppins"/>
                <a:cs typeface="Poppins"/>
                <a:sym typeface="Poppins"/>
              </a:rPr>
              <a:t>A </a:t>
            </a:r>
            <a:r>
              <a:rPr b="1" i="0" lang="en-US" sz="2213" u="none" cap="none" strike="noStrike">
                <a:solidFill>
                  <a:srgbClr val="0A152F"/>
                </a:solidFill>
                <a:latin typeface="Poppins"/>
                <a:ea typeface="Poppins"/>
                <a:cs typeface="Poppins"/>
                <a:sym typeface="Poppins"/>
              </a:rPr>
              <a:t>correlation matrix </a:t>
            </a:r>
            <a:r>
              <a:rPr b="0" i="0" lang="en-US" sz="2213" u="none" cap="none" strike="noStrike">
                <a:solidFill>
                  <a:srgbClr val="0A152F"/>
                </a:solidFill>
                <a:latin typeface="Poppins"/>
                <a:ea typeface="Poppins"/>
                <a:cs typeface="Poppins"/>
                <a:sym typeface="Poppins"/>
              </a:rPr>
              <a:t>displays the pairwise correlation coefficients between numeric features, showing how one feature changes in relation to another.</a:t>
            </a:r>
            <a:endParaRPr sz="1300"/>
          </a:p>
          <a:p>
            <a:pPr indent="0" lvl="0" marL="0" marR="0" rtl="0" algn="l">
              <a:lnSpc>
                <a:spcPct val="139991"/>
              </a:lnSpc>
              <a:spcBef>
                <a:spcPts val="0"/>
              </a:spcBef>
              <a:spcAft>
                <a:spcPts val="0"/>
              </a:spcAft>
              <a:buNone/>
            </a:pPr>
            <a:r>
              <a:rPr b="1" i="0" lang="en-US" sz="2313" u="none" cap="none" strike="noStrike">
                <a:solidFill>
                  <a:srgbClr val="0A152F"/>
                </a:solidFill>
                <a:latin typeface="Poppins"/>
                <a:ea typeface="Poppins"/>
                <a:cs typeface="Poppins"/>
                <a:sym typeface="Poppins"/>
              </a:rPr>
              <a:t>Perfect correlations:</a:t>
            </a:r>
            <a:endParaRPr sz="1300"/>
          </a:p>
          <a:p>
            <a:pPr indent="-243338" lvl="1" marL="499378" marR="0" rtl="0" algn="l">
              <a:lnSpc>
                <a:spcPct val="139991"/>
              </a:lnSpc>
              <a:spcBef>
                <a:spcPts val="0"/>
              </a:spcBef>
              <a:spcAft>
                <a:spcPts val="0"/>
              </a:spcAft>
              <a:buClr>
                <a:srgbClr val="0A152F"/>
              </a:buClr>
              <a:buSzPts val="2213"/>
              <a:buFont typeface="Arial"/>
              <a:buChar char="•"/>
            </a:pPr>
            <a:r>
              <a:rPr b="1" i="0" lang="en-US" sz="2213" u="none" cap="none" strike="noStrike">
                <a:solidFill>
                  <a:srgbClr val="0A152F"/>
                </a:solidFill>
                <a:latin typeface="Poppins"/>
                <a:ea typeface="Poppins"/>
                <a:cs typeface="Poppins"/>
                <a:sym typeface="Poppins"/>
              </a:rPr>
              <a:t>"Relative Velocity km per hr" </a:t>
            </a:r>
            <a:r>
              <a:rPr b="0" i="0" lang="en-US" sz="2213" u="none" cap="none" strike="noStrike">
                <a:solidFill>
                  <a:srgbClr val="0A152F"/>
                </a:solidFill>
                <a:latin typeface="Poppins"/>
                <a:ea typeface="Poppins"/>
                <a:cs typeface="Poppins"/>
                <a:sym typeface="Poppins"/>
              </a:rPr>
              <a:t>and </a:t>
            </a:r>
            <a:r>
              <a:rPr b="1" i="0" lang="en-US" sz="2213" u="none" cap="none" strike="noStrike">
                <a:solidFill>
                  <a:srgbClr val="0A152F"/>
                </a:solidFill>
                <a:latin typeface="Poppins"/>
                <a:ea typeface="Poppins"/>
                <a:cs typeface="Poppins"/>
                <a:sym typeface="Poppins"/>
              </a:rPr>
              <a:t>"Miles per hour</a:t>
            </a:r>
            <a:r>
              <a:rPr b="0" i="0" lang="en-US" sz="2213" u="none" cap="none" strike="noStrike">
                <a:solidFill>
                  <a:srgbClr val="0A152F"/>
                </a:solidFill>
                <a:latin typeface="Poppins"/>
                <a:ea typeface="Poppins"/>
                <a:cs typeface="Poppins"/>
                <a:sym typeface="Poppins"/>
              </a:rPr>
              <a:t>" are perfectly correlated (1.0), indicating they are unit conversions.</a:t>
            </a:r>
            <a:endParaRPr sz="1300"/>
          </a:p>
          <a:p>
            <a:pPr indent="-243338" lvl="1" marL="499378" marR="0" rtl="0" algn="l">
              <a:lnSpc>
                <a:spcPct val="139991"/>
              </a:lnSpc>
              <a:spcBef>
                <a:spcPts val="0"/>
              </a:spcBef>
              <a:spcAft>
                <a:spcPts val="0"/>
              </a:spcAft>
              <a:buClr>
                <a:srgbClr val="0A152F"/>
              </a:buClr>
              <a:buSzPts val="2213"/>
              <a:buFont typeface="Arial"/>
              <a:buChar char="•"/>
            </a:pPr>
            <a:r>
              <a:rPr b="0" i="0" lang="en-US" sz="2213" u="none" cap="none" strike="noStrike">
                <a:solidFill>
                  <a:srgbClr val="0A152F"/>
                </a:solidFill>
                <a:latin typeface="Poppins"/>
                <a:ea typeface="Poppins"/>
                <a:cs typeface="Poppins"/>
                <a:sym typeface="Poppins"/>
              </a:rPr>
              <a:t>All "</a:t>
            </a:r>
            <a:r>
              <a:rPr b="1" i="0" lang="en-US" sz="2213" u="none" cap="none" strike="noStrike">
                <a:solidFill>
                  <a:srgbClr val="0A152F"/>
                </a:solidFill>
                <a:latin typeface="Poppins"/>
                <a:ea typeface="Poppins"/>
                <a:cs typeface="Poppins"/>
                <a:sym typeface="Poppins"/>
              </a:rPr>
              <a:t>Miss Distance"</a:t>
            </a:r>
            <a:r>
              <a:rPr b="0" i="0" lang="en-US" sz="2213" u="none" cap="none" strike="noStrike">
                <a:solidFill>
                  <a:srgbClr val="0A152F"/>
                </a:solidFill>
                <a:latin typeface="Poppins"/>
                <a:ea typeface="Poppins"/>
                <a:cs typeface="Poppins"/>
                <a:sym typeface="Poppins"/>
              </a:rPr>
              <a:t> variations </a:t>
            </a:r>
            <a:r>
              <a:rPr b="1" i="0" lang="en-US" sz="2213" u="none" cap="none" strike="noStrike">
                <a:solidFill>
                  <a:srgbClr val="0A152F"/>
                </a:solidFill>
                <a:latin typeface="Poppins"/>
                <a:ea typeface="Poppins"/>
                <a:cs typeface="Poppins"/>
                <a:sym typeface="Poppins"/>
              </a:rPr>
              <a:t>(astronomical, lunar, kilometers, miles) </a:t>
            </a:r>
            <a:r>
              <a:rPr b="0" i="0" lang="en-US" sz="2213" u="none" cap="none" strike="noStrike">
                <a:solidFill>
                  <a:srgbClr val="0A152F"/>
                </a:solidFill>
                <a:latin typeface="Poppins"/>
                <a:ea typeface="Poppins"/>
                <a:cs typeface="Poppins"/>
                <a:sym typeface="Poppins"/>
              </a:rPr>
              <a:t>are also perfectly correlated (1.0), reflecting different units of the same measurement.</a:t>
            </a:r>
            <a:endParaRPr sz="1300"/>
          </a:p>
          <a:p>
            <a:pPr indent="0" lvl="0" marL="0" marR="0" rtl="0" algn="l">
              <a:lnSpc>
                <a:spcPct val="139991"/>
              </a:lnSpc>
              <a:spcBef>
                <a:spcPts val="0"/>
              </a:spcBef>
              <a:spcAft>
                <a:spcPts val="0"/>
              </a:spcAft>
              <a:buNone/>
            </a:pPr>
            <a:r>
              <a:rPr b="1" i="0" lang="en-US" sz="2313" u="none" cap="none" strike="noStrike">
                <a:solidFill>
                  <a:srgbClr val="0A152F"/>
                </a:solidFill>
                <a:latin typeface="Poppins"/>
                <a:ea typeface="Poppins"/>
                <a:cs typeface="Poppins"/>
                <a:sym typeface="Poppins"/>
              </a:rPr>
              <a:t>Strong correlations:</a:t>
            </a:r>
            <a:endParaRPr sz="1300"/>
          </a:p>
          <a:p>
            <a:pPr indent="-243338" lvl="1" marL="499378" marR="0" rtl="0" algn="l">
              <a:lnSpc>
                <a:spcPct val="139991"/>
              </a:lnSpc>
              <a:spcBef>
                <a:spcPts val="0"/>
              </a:spcBef>
              <a:spcAft>
                <a:spcPts val="0"/>
              </a:spcAft>
              <a:buClr>
                <a:srgbClr val="0A152F"/>
              </a:buClr>
              <a:buSzPts val="2213"/>
              <a:buFont typeface="Arial"/>
              <a:buChar char="•"/>
            </a:pPr>
            <a:r>
              <a:rPr b="1" i="0" lang="en-US" sz="2213" u="none" cap="none" strike="noStrike">
                <a:solidFill>
                  <a:srgbClr val="0A152F"/>
                </a:solidFill>
                <a:latin typeface="Poppins"/>
                <a:ea typeface="Poppins"/>
                <a:cs typeface="Poppins"/>
                <a:sym typeface="Poppins"/>
              </a:rPr>
              <a:t>"Aphelion Distance</a:t>
            </a:r>
            <a:r>
              <a:rPr b="0" i="0" lang="en-US" sz="2213" u="none" cap="none" strike="noStrike">
                <a:solidFill>
                  <a:srgbClr val="0A152F"/>
                </a:solidFill>
                <a:latin typeface="Poppins"/>
                <a:ea typeface="Poppins"/>
                <a:cs typeface="Poppins"/>
                <a:sym typeface="Poppins"/>
              </a:rPr>
              <a:t>" and </a:t>
            </a:r>
            <a:r>
              <a:rPr b="1" i="0" lang="en-US" sz="2213" u="none" cap="none" strike="noStrike">
                <a:solidFill>
                  <a:srgbClr val="0A152F"/>
                </a:solidFill>
                <a:latin typeface="Poppins"/>
                <a:ea typeface="Poppins"/>
                <a:cs typeface="Poppins"/>
                <a:sym typeface="Poppins"/>
              </a:rPr>
              <a:t>"Semi Major Axis</a:t>
            </a:r>
            <a:r>
              <a:rPr b="0" i="0" lang="en-US" sz="2213" u="none" cap="none" strike="noStrike">
                <a:solidFill>
                  <a:srgbClr val="0A152F"/>
                </a:solidFill>
                <a:latin typeface="Poppins"/>
                <a:ea typeface="Poppins"/>
                <a:cs typeface="Poppins"/>
                <a:sym typeface="Poppins"/>
              </a:rPr>
              <a:t>" have a strong positive correlation (0.95), as both describe orbital properties.</a:t>
            </a:r>
            <a:endParaRPr sz="1300"/>
          </a:p>
          <a:p>
            <a:pPr indent="-243338" lvl="1" marL="499378" marR="0" rtl="0" algn="l">
              <a:lnSpc>
                <a:spcPct val="139991"/>
              </a:lnSpc>
              <a:spcBef>
                <a:spcPts val="0"/>
              </a:spcBef>
              <a:spcAft>
                <a:spcPts val="0"/>
              </a:spcAft>
              <a:buClr>
                <a:srgbClr val="0A152F"/>
              </a:buClr>
              <a:buSzPts val="2213"/>
              <a:buFont typeface="Arial"/>
              <a:buChar char="•"/>
            </a:pPr>
            <a:r>
              <a:rPr b="0" i="0" lang="en-US" sz="2213" u="none" cap="none" strike="noStrike">
                <a:solidFill>
                  <a:srgbClr val="0A152F"/>
                </a:solidFill>
                <a:latin typeface="Poppins"/>
                <a:ea typeface="Poppins"/>
                <a:cs typeface="Poppins"/>
                <a:sym typeface="Poppins"/>
              </a:rPr>
              <a:t>"</a:t>
            </a:r>
            <a:r>
              <a:rPr b="1" i="0" lang="en-US" sz="2213" u="none" cap="none" strike="noStrike">
                <a:solidFill>
                  <a:srgbClr val="0A152F"/>
                </a:solidFill>
                <a:latin typeface="Poppins"/>
                <a:ea typeface="Poppins"/>
                <a:cs typeface="Poppins"/>
                <a:sym typeface="Poppins"/>
              </a:rPr>
              <a:t>Mean Motion"</a:t>
            </a:r>
            <a:r>
              <a:rPr b="0" i="0" lang="en-US" sz="2213" u="none" cap="none" strike="noStrike">
                <a:solidFill>
                  <a:srgbClr val="0A152F"/>
                </a:solidFill>
                <a:latin typeface="Poppins"/>
                <a:ea typeface="Poppins"/>
                <a:cs typeface="Poppins"/>
                <a:sym typeface="Poppins"/>
              </a:rPr>
              <a:t> and </a:t>
            </a:r>
            <a:r>
              <a:rPr b="1" i="0" lang="en-US" sz="2213" u="none" cap="none" strike="noStrike">
                <a:solidFill>
                  <a:srgbClr val="0A152F"/>
                </a:solidFill>
                <a:latin typeface="Poppins"/>
                <a:ea typeface="Poppins"/>
                <a:cs typeface="Poppins"/>
                <a:sym typeface="Poppins"/>
              </a:rPr>
              <a:t>"Semi Major Axis"</a:t>
            </a:r>
            <a:r>
              <a:rPr b="0" i="0" lang="en-US" sz="2213" u="none" cap="none" strike="noStrike">
                <a:solidFill>
                  <a:srgbClr val="0A152F"/>
                </a:solidFill>
                <a:latin typeface="Poppins"/>
                <a:ea typeface="Poppins"/>
                <a:cs typeface="Poppins"/>
                <a:sym typeface="Poppins"/>
              </a:rPr>
              <a:t> have a strong negative correlation (-0.96), consistent with orbital mechanics where a larger semi-major axis results in slower mean motion.</a:t>
            </a:r>
            <a:endParaRPr sz="1300"/>
          </a:p>
          <a:p>
            <a:pPr indent="0" lvl="0" marL="0" marR="0" rtl="0" algn="l">
              <a:lnSpc>
                <a:spcPct val="139991"/>
              </a:lnSpc>
              <a:spcBef>
                <a:spcPts val="0"/>
              </a:spcBef>
              <a:spcAft>
                <a:spcPts val="0"/>
              </a:spcAft>
              <a:buNone/>
            </a:pPr>
            <a:r>
              <a:t/>
            </a:r>
            <a:endParaRPr b="0" i="0" sz="2213" u="none" cap="none" strike="noStrike">
              <a:solidFill>
                <a:srgbClr val="0A152F"/>
              </a:solidFill>
              <a:latin typeface="Poppins"/>
              <a:ea typeface="Poppins"/>
              <a:cs typeface="Poppins"/>
              <a:sym typeface="Poppins"/>
            </a:endParaRPr>
          </a:p>
          <a:p>
            <a:pPr indent="0" lvl="0" marL="0" marR="0" rtl="0" algn="l">
              <a:lnSpc>
                <a:spcPct val="139991"/>
              </a:lnSpc>
              <a:spcBef>
                <a:spcPts val="0"/>
              </a:spcBef>
              <a:spcAft>
                <a:spcPts val="0"/>
              </a:spcAft>
              <a:buNone/>
            </a:pPr>
            <a:r>
              <a:rPr b="0" i="0" lang="en-US" sz="2213" u="none" cap="none" strike="noStrike">
                <a:solidFill>
                  <a:srgbClr val="0A152F"/>
                </a:solidFill>
                <a:latin typeface="Poppins"/>
                <a:ea typeface="Poppins"/>
                <a:cs typeface="Poppins"/>
                <a:sym typeface="Poppins"/>
              </a:rPr>
              <a:t>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