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44" r:id="rId5"/>
    <p:sldId id="345" r:id="rId6"/>
    <p:sldId id="34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928" autoAdjust="0"/>
  </p:normalViewPr>
  <p:slideViewPr>
    <p:cSldViewPr snapToGrid="0">
      <p:cViewPr varScale="1">
        <p:scale>
          <a:sx n="61" d="100"/>
          <a:sy n="61" d="100"/>
        </p:scale>
        <p:origin x="812" y="52"/>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2/28/2025</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2/28/2025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218129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05416-D334-BD67-98ED-A2E740EE8C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17288A-7662-3059-85BE-025F919DEB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30B5C-AD11-EBED-BC15-B6DBBEFF0A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31E8A2-5DCD-C8F7-4FCA-3A3570579409}"/>
              </a:ext>
            </a:extLst>
          </p:cNvPr>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2082610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15988-BFA3-592C-AE2B-57952D03D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2532A-F3CE-C864-98B3-244E89D4E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61AC8-168F-F27D-DFC3-F85CAADB76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3E7B4C-6BB0-656A-CFB4-7FA3165C5DED}"/>
              </a:ext>
            </a:extLst>
          </p:cNvPr>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3866589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F5F00-2B0F-69E0-E5F8-7C8EAC1493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602C1-2F59-1FBA-1567-338CBF9EF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1C52C-6369-87E1-F30D-E48E6B6A69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7B5F89-4139-93B8-9776-F6E060E45EB1}"/>
              </a:ext>
            </a:extLst>
          </p:cNvPr>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827937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22E4-40B7-9F3B-A483-23C603FF1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B0554-ECB8-4B95-0E14-8E01F8F0C0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B87441-0A1E-290D-5D50-A57E4E5B7D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2BD63B-40F6-F4B3-F7DB-BEC3E67F27B7}"/>
              </a:ext>
            </a:extLst>
          </p:cNvPr>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255423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9288E-CF58-FFE2-DDD2-8BFAABE2F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5130C-9726-A7F8-8175-B4C12A6EF6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766500-2849-B8F7-C7E7-540D0099EC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79C4CD-47CE-74BD-FA2E-A1B46A3C9A2C}"/>
              </a:ext>
            </a:extLst>
          </p:cNvPr>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3694896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681CA-EA30-8F55-E507-147228BC3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BC513C-3E26-7D38-659F-F780E72773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D1B6B0-10E4-8577-8080-13304F375F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4390C4-2BD3-C225-2DCE-7BBF604302E4}"/>
              </a:ext>
            </a:extLst>
          </p:cNvPr>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2281349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678461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9B1A0-5D81-E0A7-1514-487301A46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B7340-B212-925D-5195-9A230A2A86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BD9BF-7200-9DF7-8ED0-79AC53870D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26A12F-87E1-929A-D90B-449B951AF7A1}"/>
              </a:ext>
            </a:extLst>
          </p:cNvPr>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63521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9D0A8-136A-F44E-D5FA-89D0564CC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32B4D3-7818-45BA-DB36-4D3B03FBB2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4C7660-2396-B7EC-FC7B-9D9CB882E0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1DD15E-B726-38E4-2657-476082990A2C}"/>
              </a:ext>
            </a:extLst>
          </p:cNvPr>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93327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709C8-94A4-0DD1-DE76-476E278C5B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8510E9-951B-4FDA-4666-2E6622B5E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D18715-0624-E48E-256C-249F8CF157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386EB7-FE7E-482B-21C4-B2BFFBAD21C4}"/>
              </a:ext>
            </a:extLst>
          </p:cNvPr>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219942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C8F2-91E8-2D27-AF96-B20A0EE636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6FBA3-0831-FD1B-C11A-6EB339334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353558-7483-EDC6-6D5C-E12947914A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CB7774-FFE4-4ECA-34C3-BFE128473AC1}"/>
              </a:ext>
            </a:extLst>
          </p:cNvPr>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2300716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601BC-F2FB-0139-729E-568D7D2B81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8A712-DFBF-DBE6-FD16-C6CDDB7F6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8E80B-9793-2F94-A590-DC21A0578B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F4F464-91C1-8EDD-4A0F-9AA94622FEDA}"/>
              </a:ext>
            </a:extLst>
          </p:cNvPr>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347052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280BD-ADCD-1A96-191A-616FE05614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592276-0842-61AB-A6AB-D85CB01AD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EC3864-1C6B-F816-3DFA-6ED71A0A5F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FEA321-B6B5-C596-C981-B6D742136B6D}"/>
              </a:ext>
            </a:extLst>
          </p:cNvPr>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46802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A group of potted plants">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l="15" r="15"/>
          <a:stretch/>
        </p:blipFill>
        <p:spPr>
          <a:xfrm>
            <a:off x="458787" y="457200"/>
            <a:ext cx="11274425" cy="5943600"/>
          </a:xfrm>
        </p:spPr>
      </p:pic>
      <p:sp>
        <p:nvSpPr>
          <p:cNvPr id="3" name="Title 2">
            <a:extLst>
              <a:ext uri="{FF2B5EF4-FFF2-40B4-BE49-F238E27FC236}">
                <a16:creationId xmlns:a16="http://schemas.microsoft.com/office/drawing/2014/main" id="{526ABF06-5491-8319-408F-AC9C03E64E1E}"/>
              </a:ext>
            </a:extLst>
          </p:cNvPr>
          <p:cNvSpPr>
            <a:spLocks noGrp="1"/>
          </p:cNvSpPr>
          <p:nvPr>
            <p:ph type="title"/>
          </p:nvPr>
        </p:nvSpPr>
        <p:spPr>
          <a:xfrm>
            <a:off x="830317" y="885745"/>
            <a:ext cx="5454869" cy="1079689"/>
          </a:xfrm>
        </p:spPr>
        <p:txBody>
          <a:bodyPr>
            <a:noAutofit/>
          </a:bodyPr>
          <a:lstStyle/>
          <a:p>
            <a:r>
              <a:rPr lang="en-US" sz="6000" dirty="0">
                <a:solidFill>
                  <a:schemeClr val="tx1"/>
                </a:solidFill>
              </a:rPr>
              <a:t>SQL PROJECT</a:t>
            </a:r>
          </a:p>
        </p:txBody>
      </p:sp>
      <p:sp>
        <p:nvSpPr>
          <p:cNvPr id="2" name="Title 2">
            <a:extLst>
              <a:ext uri="{FF2B5EF4-FFF2-40B4-BE49-F238E27FC236}">
                <a16:creationId xmlns:a16="http://schemas.microsoft.com/office/drawing/2014/main" id="{D187D6F7-C581-F06D-1548-7E5F9C512759}"/>
              </a:ext>
            </a:extLst>
          </p:cNvPr>
          <p:cNvSpPr txBox="1">
            <a:spLocks/>
          </p:cNvSpPr>
          <p:nvPr/>
        </p:nvSpPr>
        <p:spPr>
          <a:xfrm>
            <a:off x="7893269" y="457200"/>
            <a:ext cx="3079529" cy="3598356"/>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sz="5400" dirty="0"/>
              <a:t>PIZZA SALES</a:t>
            </a:r>
          </a:p>
          <a:p>
            <a:r>
              <a:rPr lang="en-US" sz="2400" dirty="0"/>
              <a:t>By- Sujeet Kumar</a:t>
            </a:r>
          </a:p>
        </p:txBody>
      </p:sp>
    </p:spTree>
    <p:extLst>
      <p:ext uri="{BB962C8B-B14F-4D97-AF65-F5344CB8AC3E}">
        <p14:creationId xmlns:p14="http://schemas.microsoft.com/office/powerpoint/2010/main" val="386508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BF0BF-54AC-8DCC-654D-EB50748D75F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693E09-87C2-6948-7D00-04713E08E592}"/>
              </a:ext>
            </a:extLst>
          </p:cNvPr>
          <p:cNvSpPr>
            <a:spLocks noGrp="1"/>
          </p:cNvSpPr>
          <p:nvPr>
            <p:ph type="title"/>
          </p:nvPr>
        </p:nvSpPr>
        <p:spPr>
          <a:xfrm>
            <a:off x="525515" y="536028"/>
            <a:ext cx="11298621" cy="851338"/>
          </a:xfrm>
        </p:spPr>
        <p:txBody>
          <a:bodyPr>
            <a:noAutofit/>
          </a:bodyPr>
          <a:lstStyle/>
          <a:p>
            <a:r>
              <a:rPr lang="en-US" sz="3100" dirty="0"/>
              <a:t>Join relevant tables to find the category-wise distribution of pizzas.</a:t>
            </a:r>
          </a:p>
        </p:txBody>
      </p:sp>
      <p:pic>
        <p:nvPicPr>
          <p:cNvPr id="3" name="Picture 2">
            <a:extLst>
              <a:ext uri="{FF2B5EF4-FFF2-40B4-BE49-F238E27FC236}">
                <a16:creationId xmlns:a16="http://schemas.microsoft.com/office/drawing/2014/main" id="{4C77A56A-4AA5-3BD0-CF27-BADCD8924F34}"/>
              </a:ext>
            </a:extLst>
          </p:cNvPr>
          <p:cNvPicPr>
            <a:picLocks noChangeAspect="1"/>
          </p:cNvPicPr>
          <p:nvPr/>
        </p:nvPicPr>
        <p:blipFill>
          <a:blip r:embed="rId3"/>
          <a:stretch>
            <a:fillRect/>
          </a:stretch>
        </p:blipFill>
        <p:spPr>
          <a:xfrm>
            <a:off x="2189059" y="1795042"/>
            <a:ext cx="3906941" cy="2894031"/>
          </a:xfrm>
          <a:prstGeom prst="rect">
            <a:avLst/>
          </a:prstGeom>
        </p:spPr>
      </p:pic>
      <p:pic>
        <p:nvPicPr>
          <p:cNvPr id="6" name="Picture 5">
            <a:extLst>
              <a:ext uri="{FF2B5EF4-FFF2-40B4-BE49-F238E27FC236}">
                <a16:creationId xmlns:a16="http://schemas.microsoft.com/office/drawing/2014/main" id="{8DC62A77-E3E7-C8EC-60C3-FFBD0CB72BF1}"/>
              </a:ext>
            </a:extLst>
          </p:cNvPr>
          <p:cNvPicPr>
            <a:picLocks noChangeAspect="1"/>
          </p:cNvPicPr>
          <p:nvPr/>
        </p:nvPicPr>
        <p:blipFill>
          <a:blip r:embed="rId4"/>
          <a:stretch>
            <a:fillRect/>
          </a:stretch>
        </p:blipFill>
        <p:spPr>
          <a:xfrm>
            <a:off x="7280715" y="3794234"/>
            <a:ext cx="3457730" cy="2244945"/>
          </a:xfrm>
          <a:prstGeom prst="rect">
            <a:avLst/>
          </a:prstGeom>
        </p:spPr>
      </p:pic>
    </p:spTree>
    <p:extLst>
      <p:ext uri="{BB962C8B-B14F-4D97-AF65-F5344CB8AC3E}">
        <p14:creationId xmlns:p14="http://schemas.microsoft.com/office/powerpoint/2010/main" val="114859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ECD3E-2463-281B-685A-0AF83A4D4E0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CA11E16-E3E4-4DA2-D910-B41CB8CEFAD4}"/>
              </a:ext>
            </a:extLst>
          </p:cNvPr>
          <p:cNvSpPr>
            <a:spLocks noGrp="1"/>
          </p:cNvSpPr>
          <p:nvPr>
            <p:ph type="title"/>
          </p:nvPr>
        </p:nvSpPr>
        <p:spPr>
          <a:xfrm>
            <a:off x="525515" y="536028"/>
            <a:ext cx="11298621" cy="851338"/>
          </a:xfrm>
        </p:spPr>
        <p:txBody>
          <a:bodyPr>
            <a:noAutofit/>
          </a:bodyPr>
          <a:lstStyle/>
          <a:p>
            <a:r>
              <a:rPr lang="en-US" sz="3100" dirty="0"/>
              <a:t>Group the orders by date and calculate the average number of pizzas ordered per day.</a:t>
            </a:r>
          </a:p>
        </p:txBody>
      </p:sp>
      <p:pic>
        <p:nvPicPr>
          <p:cNvPr id="4" name="Picture 3">
            <a:extLst>
              <a:ext uri="{FF2B5EF4-FFF2-40B4-BE49-F238E27FC236}">
                <a16:creationId xmlns:a16="http://schemas.microsoft.com/office/drawing/2014/main" id="{C725B00D-3DEC-A558-7050-DE9725385A84}"/>
              </a:ext>
            </a:extLst>
          </p:cNvPr>
          <p:cNvPicPr>
            <a:picLocks noChangeAspect="1"/>
          </p:cNvPicPr>
          <p:nvPr/>
        </p:nvPicPr>
        <p:blipFill>
          <a:blip r:embed="rId3"/>
          <a:stretch>
            <a:fillRect/>
          </a:stretch>
        </p:blipFill>
        <p:spPr>
          <a:xfrm>
            <a:off x="731084" y="1682911"/>
            <a:ext cx="7623453" cy="2868067"/>
          </a:xfrm>
          <a:prstGeom prst="rect">
            <a:avLst/>
          </a:prstGeom>
        </p:spPr>
      </p:pic>
      <p:pic>
        <p:nvPicPr>
          <p:cNvPr id="7" name="Picture 6">
            <a:extLst>
              <a:ext uri="{FF2B5EF4-FFF2-40B4-BE49-F238E27FC236}">
                <a16:creationId xmlns:a16="http://schemas.microsoft.com/office/drawing/2014/main" id="{0DEA6424-44EC-D3DC-4BDE-EE9CEC28A16A}"/>
              </a:ext>
            </a:extLst>
          </p:cNvPr>
          <p:cNvPicPr>
            <a:picLocks noChangeAspect="1"/>
          </p:cNvPicPr>
          <p:nvPr/>
        </p:nvPicPr>
        <p:blipFill>
          <a:blip r:embed="rId4"/>
          <a:stretch>
            <a:fillRect/>
          </a:stretch>
        </p:blipFill>
        <p:spPr>
          <a:xfrm>
            <a:off x="7711709" y="4619923"/>
            <a:ext cx="3443680" cy="1249477"/>
          </a:xfrm>
          <a:prstGeom prst="rect">
            <a:avLst/>
          </a:prstGeom>
        </p:spPr>
      </p:pic>
    </p:spTree>
    <p:extLst>
      <p:ext uri="{BB962C8B-B14F-4D97-AF65-F5344CB8AC3E}">
        <p14:creationId xmlns:p14="http://schemas.microsoft.com/office/powerpoint/2010/main" val="2640761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FAEA-D464-B027-74D8-DC7584E55EE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80182BE-442E-4303-D911-040119719CF7}"/>
              </a:ext>
            </a:extLst>
          </p:cNvPr>
          <p:cNvSpPr>
            <a:spLocks noGrp="1"/>
          </p:cNvSpPr>
          <p:nvPr>
            <p:ph type="title"/>
          </p:nvPr>
        </p:nvSpPr>
        <p:spPr>
          <a:xfrm>
            <a:off x="525515" y="536028"/>
            <a:ext cx="11298621" cy="851338"/>
          </a:xfrm>
        </p:spPr>
        <p:txBody>
          <a:bodyPr>
            <a:noAutofit/>
          </a:bodyPr>
          <a:lstStyle/>
          <a:p>
            <a:r>
              <a:rPr lang="en-US" sz="3100" dirty="0"/>
              <a:t>Determine the top 3 most ordered pizza types based on revenue.</a:t>
            </a:r>
          </a:p>
        </p:txBody>
      </p:sp>
      <p:pic>
        <p:nvPicPr>
          <p:cNvPr id="3" name="Picture 2">
            <a:extLst>
              <a:ext uri="{FF2B5EF4-FFF2-40B4-BE49-F238E27FC236}">
                <a16:creationId xmlns:a16="http://schemas.microsoft.com/office/drawing/2014/main" id="{EB58EC3C-E0D8-5B48-010A-05DE895D92D6}"/>
              </a:ext>
            </a:extLst>
          </p:cNvPr>
          <p:cNvPicPr>
            <a:picLocks noChangeAspect="1"/>
          </p:cNvPicPr>
          <p:nvPr/>
        </p:nvPicPr>
        <p:blipFill>
          <a:blip r:embed="rId3"/>
          <a:stretch>
            <a:fillRect/>
          </a:stretch>
        </p:blipFill>
        <p:spPr>
          <a:xfrm>
            <a:off x="854182" y="1387366"/>
            <a:ext cx="6590983" cy="3668110"/>
          </a:xfrm>
          <a:prstGeom prst="rect">
            <a:avLst/>
          </a:prstGeom>
        </p:spPr>
      </p:pic>
      <p:pic>
        <p:nvPicPr>
          <p:cNvPr id="6" name="Picture 5">
            <a:extLst>
              <a:ext uri="{FF2B5EF4-FFF2-40B4-BE49-F238E27FC236}">
                <a16:creationId xmlns:a16="http://schemas.microsoft.com/office/drawing/2014/main" id="{1A6E2C79-A5BA-A280-A774-07FAE237121B}"/>
              </a:ext>
            </a:extLst>
          </p:cNvPr>
          <p:cNvPicPr>
            <a:picLocks noChangeAspect="1"/>
          </p:cNvPicPr>
          <p:nvPr/>
        </p:nvPicPr>
        <p:blipFill>
          <a:blip r:embed="rId4"/>
          <a:stretch>
            <a:fillRect/>
          </a:stretch>
        </p:blipFill>
        <p:spPr>
          <a:xfrm>
            <a:off x="7029112" y="4614041"/>
            <a:ext cx="4574371" cy="1465228"/>
          </a:xfrm>
          <a:prstGeom prst="rect">
            <a:avLst/>
          </a:prstGeom>
        </p:spPr>
      </p:pic>
    </p:spTree>
    <p:extLst>
      <p:ext uri="{BB962C8B-B14F-4D97-AF65-F5344CB8AC3E}">
        <p14:creationId xmlns:p14="http://schemas.microsoft.com/office/powerpoint/2010/main" val="711522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AD1F8-ED55-8D87-1A5D-13B6338668E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F95EF2C-1F94-A947-348B-F9D6E16A32B3}"/>
              </a:ext>
            </a:extLst>
          </p:cNvPr>
          <p:cNvSpPr>
            <a:spLocks noGrp="1"/>
          </p:cNvSpPr>
          <p:nvPr>
            <p:ph type="title"/>
          </p:nvPr>
        </p:nvSpPr>
        <p:spPr>
          <a:xfrm>
            <a:off x="525515" y="536028"/>
            <a:ext cx="11298621" cy="851338"/>
          </a:xfrm>
        </p:spPr>
        <p:txBody>
          <a:bodyPr>
            <a:noAutofit/>
          </a:bodyPr>
          <a:lstStyle/>
          <a:p>
            <a:r>
              <a:rPr lang="en-US" sz="3100" dirty="0"/>
              <a:t>Calculate the percentage contribution of each pizza type to total revenue.</a:t>
            </a:r>
          </a:p>
        </p:txBody>
      </p:sp>
      <p:pic>
        <p:nvPicPr>
          <p:cNvPr id="4" name="Picture 3">
            <a:extLst>
              <a:ext uri="{FF2B5EF4-FFF2-40B4-BE49-F238E27FC236}">
                <a16:creationId xmlns:a16="http://schemas.microsoft.com/office/drawing/2014/main" id="{A6E79BA5-4088-48F1-260E-69A9B3400995}"/>
              </a:ext>
            </a:extLst>
          </p:cNvPr>
          <p:cNvPicPr>
            <a:picLocks noChangeAspect="1"/>
          </p:cNvPicPr>
          <p:nvPr/>
        </p:nvPicPr>
        <p:blipFill>
          <a:blip r:embed="rId3"/>
          <a:stretch>
            <a:fillRect/>
          </a:stretch>
        </p:blipFill>
        <p:spPr>
          <a:xfrm>
            <a:off x="588517" y="1537413"/>
            <a:ext cx="7795097" cy="3783173"/>
          </a:xfrm>
          <a:prstGeom prst="rect">
            <a:avLst/>
          </a:prstGeom>
        </p:spPr>
      </p:pic>
      <p:pic>
        <p:nvPicPr>
          <p:cNvPr id="7" name="Picture 6">
            <a:extLst>
              <a:ext uri="{FF2B5EF4-FFF2-40B4-BE49-F238E27FC236}">
                <a16:creationId xmlns:a16="http://schemas.microsoft.com/office/drawing/2014/main" id="{2588F75C-64FC-A5D3-7025-83D2E1611171}"/>
              </a:ext>
            </a:extLst>
          </p:cNvPr>
          <p:cNvPicPr>
            <a:picLocks noChangeAspect="1"/>
          </p:cNvPicPr>
          <p:nvPr/>
        </p:nvPicPr>
        <p:blipFill>
          <a:blip r:embed="rId4"/>
          <a:stretch>
            <a:fillRect/>
          </a:stretch>
        </p:blipFill>
        <p:spPr>
          <a:xfrm>
            <a:off x="8383614" y="4151750"/>
            <a:ext cx="2974357" cy="2063064"/>
          </a:xfrm>
          <a:prstGeom prst="rect">
            <a:avLst/>
          </a:prstGeom>
        </p:spPr>
      </p:pic>
    </p:spTree>
    <p:extLst>
      <p:ext uri="{BB962C8B-B14F-4D97-AF65-F5344CB8AC3E}">
        <p14:creationId xmlns:p14="http://schemas.microsoft.com/office/powerpoint/2010/main" val="399674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45236-1758-0000-3E6F-865C84BABCF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EBE299F-C9FB-F619-66C3-F76782EFEFFF}"/>
              </a:ext>
            </a:extLst>
          </p:cNvPr>
          <p:cNvSpPr>
            <a:spLocks noGrp="1"/>
          </p:cNvSpPr>
          <p:nvPr>
            <p:ph type="title"/>
          </p:nvPr>
        </p:nvSpPr>
        <p:spPr>
          <a:xfrm>
            <a:off x="525515" y="536028"/>
            <a:ext cx="11298621" cy="851338"/>
          </a:xfrm>
        </p:spPr>
        <p:txBody>
          <a:bodyPr>
            <a:noAutofit/>
          </a:bodyPr>
          <a:lstStyle/>
          <a:p>
            <a:r>
              <a:rPr lang="en-US" sz="3100" dirty="0"/>
              <a:t>Analyze the cumulative revenue generated over time.</a:t>
            </a:r>
          </a:p>
        </p:txBody>
      </p:sp>
      <p:pic>
        <p:nvPicPr>
          <p:cNvPr id="3" name="Picture 2">
            <a:extLst>
              <a:ext uri="{FF2B5EF4-FFF2-40B4-BE49-F238E27FC236}">
                <a16:creationId xmlns:a16="http://schemas.microsoft.com/office/drawing/2014/main" id="{1425CD93-CCDB-6AB9-2C16-242E8835E429}"/>
              </a:ext>
            </a:extLst>
          </p:cNvPr>
          <p:cNvPicPr>
            <a:picLocks noChangeAspect="1"/>
          </p:cNvPicPr>
          <p:nvPr/>
        </p:nvPicPr>
        <p:blipFill>
          <a:blip r:embed="rId3"/>
          <a:stretch>
            <a:fillRect/>
          </a:stretch>
        </p:blipFill>
        <p:spPr>
          <a:xfrm>
            <a:off x="834029" y="1387366"/>
            <a:ext cx="6647248" cy="3477764"/>
          </a:xfrm>
          <a:prstGeom prst="rect">
            <a:avLst/>
          </a:prstGeom>
        </p:spPr>
      </p:pic>
      <p:pic>
        <p:nvPicPr>
          <p:cNvPr id="6" name="Picture 5">
            <a:extLst>
              <a:ext uri="{FF2B5EF4-FFF2-40B4-BE49-F238E27FC236}">
                <a16:creationId xmlns:a16="http://schemas.microsoft.com/office/drawing/2014/main" id="{3F5F8B72-4B79-0DE7-5868-C4EFD8453B4F}"/>
              </a:ext>
            </a:extLst>
          </p:cNvPr>
          <p:cNvPicPr>
            <a:picLocks noChangeAspect="1"/>
          </p:cNvPicPr>
          <p:nvPr/>
        </p:nvPicPr>
        <p:blipFill>
          <a:blip r:embed="rId4"/>
          <a:stretch>
            <a:fillRect/>
          </a:stretch>
        </p:blipFill>
        <p:spPr>
          <a:xfrm>
            <a:off x="8090876" y="1387366"/>
            <a:ext cx="3375909" cy="4656082"/>
          </a:xfrm>
          <a:prstGeom prst="rect">
            <a:avLst/>
          </a:prstGeom>
        </p:spPr>
      </p:pic>
    </p:spTree>
    <p:extLst>
      <p:ext uri="{BB962C8B-B14F-4D97-AF65-F5344CB8AC3E}">
        <p14:creationId xmlns:p14="http://schemas.microsoft.com/office/powerpoint/2010/main" val="204411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58932-87D7-A6C7-42EA-A7D9B1341A3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BDCAEB0-B62B-287E-4D1E-86B836C99BD6}"/>
              </a:ext>
            </a:extLst>
          </p:cNvPr>
          <p:cNvSpPr>
            <a:spLocks noGrp="1"/>
          </p:cNvSpPr>
          <p:nvPr>
            <p:ph type="title"/>
          </p:nvPr>
        </p:nvSpPr>
        <p:spPr>
          <a:xfrm>
            <a:off x="525515" y="536028"/>
            <a:ext cx="11298621" cy="851338"/>
          </a:xfrm>
        </p:spPr>
        <p:txBody>
          <a:bodyPr>
            <a:noAutofit/>
          </a:bodyPr>
          <a:lstStyle/>
          <a:p>
            <a:r>
              <a:rPr lang="en-US" sz="3100" dirty="0"/>
              <a:t>Determine the top 3 most ordered pizza types based on revenue for each pizza category.</a:t>
            </a:r>
          </a:p>
        </p:txBody>
      </p:sp>
      <p:pic>
        <p:nvPicPr>
          <p:cNvPr id="4" name="Picture 3">
            <a:extLst>
              <a:ext uri="{FF2B5EF4-FFF2-40B4-BE49-F238E27FC236}">
                <a16:creationId xmlns:a16="http://schemas.microsoft.com/office/drawing/2014/main" id="{A3181667-CD7D-07FA-1A34-37A4B3566E77}"/>
              </a:ext>
            </a:extLst>
          </p:cNvPr>
          <p:cNvPicPr>
            <a:picLocks noChangeAspect="1"/>
          </p:cNvPicPr>
          <p:nvPr/>
        </p:nvPicPr>
        <p:blipFill>
          <a:blip r:embed="rId3"/>
          <a:stretch>
            <a:fillRect/>
          </a:stretch>
        </p:blipFill>
        <p:spPr>
          <a:xfrm>
            <a:off x="725215" y="1513490"/>
            <a:ext cx="7372327" cy="4204137"/>
          </a:xfrm>
          <a:prstGeom prst="rect">
            <a:avLst/>
          </a:prstGeom>
        </p:spPr>
      </p:pic>
      <p:pic>
        <p:nvPicPr>
          <p:cNvPr id="7" name="Picture 6">
            <a:extLst>
              <a:ext uri="{FF2B5EF4-FFF2-40B4-BE49-F238E27FC236}">
                <a16:creationId xmlns:a16="http://schemas.microsoft.com/office/drawing/2014/main" id="{68932C8F-D9EA-39C4-E485-EADBE58EEFDD}"/>
              </a:ext>
            </a:extLst>
          </p:cNvPr>
          <p:cNvPicPr>
            <a:picLocks noChangeAspect="1"/>
          </p:cNvPicPr>
          <p:nvPr/>
        </p:nvPicPr>
        <p:blipFill>
          <a:blip r:embed="rId4"/>
          <a:stretch>
            <a:fillRect/>
          </a:stretch>
        </p:blipFill>
        <p:spPr>
          <a:xfrm>
            <a:off x="7662041" y="2856186"/>
            <a:ext cx="3950996" cy="3465786"/>
          </a:xfrm>
          <a:prstGeom prst="rect">
            <a:avLst/>
          </a:prstGeom>
        </p:spPr>
      </p:pic>
    </p:spTree>
    <p:extLst>
      <p:ext uri="{BB962C8B-B14F-4D97-AF65-F5344CB8AC3E}">
        <p14:creationId xmlns:p14="http://schemas.microsoft.com/office/powerpoint/2010/main" val="3611188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1511125" y="1296451"/>
            <a:ext cx="9169750" cy="3906170"/>
          </a:xfrm>
        </p:spPr>
        <p:txBody>
          <a:bodyPr>
            <a:normAutofit/>
          </a:bodyPr>
          <a:lstStyle/>
          <a:p>
            <a:pPr algn="ctr"/>
            <a:r>
              <a:rPr lang="en-US" sz="7000" dirty="0"/>
              <a:t>Thank you</a:t>
            </a:r>
          </a:p>
        </p:txBody>
      </p:sp>
    </p:spTree>
    <p:extLst>
      <p:ext uri="{BB962C8B-B14F-4D97-AF65-F5344CB8AC3E}">
        <p14:creationId xmlns:p14="http://schemas.microsoft.com/office/powerpoint/2010/main" val="330384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956441" y="1660634"/>
            <a:ext cx="10317984" cy="4282966"/>
          </a:xfrm>
        </p:spPr>
        <p:txBody>
          <a:bodyPr>
            <a:normAutofit/>
          </a:bodyPr>
          <a:lstStyle/>
          <a:p>
            <a:pPr algn="just">
              <a:lnSpc>
                <a:spcPct val="150000"/>
              </a:lnSpc>
            </a:pPr>
            <a:r>
              <a:rPr lang="en-US" sz="2000" dirty="0">
                <a:solidFill>
                  <a:schemeClr val="tx1"/>
                </a:solidFill>
                <a:latin typeface="Arial" panose="020B0604020202020204" pitchFamily="34" charset="0"/>
                <a:cs typeface="Arial" panose="020B0604020202020204" pitchFamily="34" charset="0"/>
              </a:rPr>
              <a:t>SQL solves the challenge of efficiently managing and retrieving structured data in relational databases. Before SQL, data storage was unstructured and difficult to query. SQL enables quick data retrieval using commands like </a:t>
            </a:r>
            <a:r>
              <a:rPr lang="en-US" sz="2000" b="1" dirty="0">
                <a:solidFill>
                  <a:schemeClr val="tx1"/>
                </a:solidFill>
                <a:latin typeface="Arial" panose="020B0604020202020204" pitchFamily="34" charset="0"/>
                <a:cs typeface="Arial" panose="020B0604020202020204" pitchFamily="34" charset="0"/>
              </a:rPr>
              <a:t>SELECT</a:t>
            </a:r>
            <a:r>
              <a:rPr lang="en-US" sz="2000" dirty="0">
                <a:solidFill>
                  <a:schemeClr val="tx1"/>
                </a:solidFill>
                <a:latin typeface="Arial" panose="020B0604020202020204" pitchFamily="34" charset="0"/>
                <a:cs typeface="Arial" panose="020B0604020202020204" pitchFamily="34" charset="0"/>
              </a:rPr>
              <a:t> and </a:t>
            </a:r>
            <a:r>
              <a:rPr lang="en-US" sz="2000" b="1" dirty="0">
                <a:solidFill>
                  <a:schemeClr val="tx1"/>
                </a:solidFill>
                <a:latin typeface="Arial" panose="020B0604020202020204" pitchFamily="34" charset="0"/>
                <a:cs typeface="Arial" panose="020B0604020202020204" pitchFamily="34" charset="0"/>
              </a:rPr>
              <a:t>JOIN</a:t>
            </a:r>
            <a:r>
              <a:rPr lang="en-US" sz="2000" dirty="0">
                <a:solidFill>
                  <a:schemeClr val="tx1"/>
                </a:solidFill>
                <a:latin typeface="Arial" panose="020B0604020202020204" pitchFamily="34" charset="0"/>
                <a:cs typeface="Arial" panose="020B0604020202020204" pitchFamily="34" charset="0"/>
              </a:rPr>
              <a:t>, ensuring accuracy and consistency. It streamlines data management with </a:t>
            </a:r>
            <a:r>
              <a:rPr lang="en-US" sz="2000" b="1" dirty="0">
                <a:solidFill>
                  <a:schemeClr val="tx1"/>
                </a:solidFill>
                <a:latin typeface="Arial" panose="020B0604020202020204" pitchFamily="34" charset="0"/>
                <a:cs typeface="Arial" panose="020B0604020202020204" pitchFamily="34" charset="0"/>
              </a:rPr>
              <a:t>INSERT, UPDATE,</a:t>
            </a:r>
            <a:r>
              <a:rPr lang="en-US" sz="2000" dirty="0">
                <a:solidFill>
                  <a:schemeClr val="tx1"/>
                </a:solidFill>
                <a:latin typeface="Arial" panose="020B0604020202020204" pitchFamily="34" charset="0"/>
                <a:cs typeface="Arial" panose="020B0604020202020204" pitchFamily="34" charset="0"/>
              </a:rPr>
              <a:t> and </a:t>
            </a:r>
            <a:r>
              <a:rPr lang="en-US" sz="2000" b="1" dirty="0">
                <a:solidFill>
                  <a:schemeClr val="tx1"/>
                </a:solidFill>
                <a:latin typeface="Arial" panose="020B0604020202020204" pitchFamily="34" charset="0"/>
                <a:cs typeface="Arial" panose="020B0604020202020204" pitchFamily="34" charset="0"/>
              </a:rPr>
              <a:t>DELETE</a:t>
            </a:r>
            <a:r>
              <a:rPr lang="en-US" sz="2000" dirty="0">
                <a:solidFill>
                  <a:schemeClr val="tx1"/>
                </a:solidFill>
                <a:latin typeface="Arial" panose="020B0604020202020204" pitchFamily="34" charset="0"/>
                <a:cs typeface="Arial" panose="020B0604020202020204" pitchFamily="34" charset="0"/>
              </a:rPr>
              <a:t> while enforcing relationships through foreign keys. SQL also enhances security with access controls </a:t>
            </a:r>
            <a:r>
              <a:rPr lang="en-US" sz="2000" b="1" dirty="0">
                <a:solidFill>
                  <a:schemeClr val="tx1"/>
                </a:solidFill>
                <a:latin typeface="Arial" panose="020B0604020202020204" pitchFamily="34" charset="0"/>
                <a:cs typeface="Arial" panose="020B0604020202020204" pitchFamily="34" charset="0"/>
              </a:rPr>
              <a:t>(GRANT, REVOKE). </a:t>
            </a:r>
            <a:r>
              <a:rPr lang="en-US" sz="2000" dirty="0">
                <a:solidFill>
                  <a:schemeClr val="tx1"/>
                </a:solidFill>
                <a:latin typeface="Arial" panose="020B0604020202020204" pitchFamily="34" charset="0"/>
                <a:cs typeface="Arial" panose="020B0604020202020204" pitchFamily="34" charset="0"/>
              </a:rPr>
              <a:t>Additionally, it supports analytics and reporting using </a:t>
            </a:r>
            <a:r>
              <a:rPr lang="en-US" sz="2000" b="1" dirty="0">
                <a:solidFill>
                  <a:schemeClr val="tx1"/>
                </a:solidFill>
                <a:latin typeface="Arial" panose="020B0604020202020204" pitchFamily="34" charset="0"/>
                <a:cs typeface="Arial" panose="020B0604020202020204" pitchFamily="34" charset="0"/>
              </a:rPr>
              <a:t>GROUP BY, HAVING, </a:t>
            </a:r>
            <a:r>
              <a:rPr lang="en-US" sz="2000" dirty="0">
                <a:solidFill>
                  <a:schemeClr val="tx1"/>
                </a:solidFill>
                <a:latin typeface="Arial" panose="020B0604020202020204" pitchFamily="34" charset="0"/>
                <a:cs typeface="Arial" panose="020B0604020202020204" pitchFamily="34" charset="0"/>
              </a:rPr>
              <a:t>and </a:t>
            </a:r>
            <a:r>
              <a:rPr lang="en-US" sz="2000" b="1" dirty="0">
                <a:solidFill>
                  <a:schemeClr val="tx1"/>
                </a:solidFill>
                <a:latin typeface="Arial" panose="020B0604020202020204" pitchFamily="34" charset="0"/>
                <a:cs typeface="Arial" panose="020B0604020202020204" pitchFamily="34" charset="0"/>
              </a:rPr>
              <a:t>ORDER BY</a:t>
            </a:r>
            <a:r>
              <a:rPr lang="en-US" sz="2000" dirty="0">
                <a:solidFill>
                  <a:schemeClr val="tx1"/>
                </a:solidFill>
                <a:latin typeface="Arial" panose="020B0604020202020204" pitchFamily="34" charset="0"/>
                <a:cs typeface="Arial" panose="020B0604020202020204" pitchFamily="34" charset="0"/>
              </a:rPr>
              <a:t>, helping businesses derive insights and make informed decisions. SQL is essential for handling large-scale data operations across industries. </a:t>
            </a:r>
          </a:p>
        </p:txBody>
      </p:sp>
    </p:spTree>
    <p:extLst>
      <p:ext uri="{BB962C8B-B14F-4D97-AF65-F5344CB8AC3E}">
        <p14:creationId xmlns:p14="http://schemas.microsoft.com/office/powerpoint/2010/main" val="81037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304888D-B78B-26F5-9075-CDA3C673C95A}"/>
              </a:ext>
            </a:extLst>
          </p:cNvPr>
          <p:cNvSpPr>
            <a:spLocks noGrp="1"/>
          </p:cNvSpPr>
          <p:nvPr>
            <p:ph type="title"/>
          </p:nvPr>
        </p:nvSpPr>
        <p:spPr>
          <a:xfrm>
            <a:off x="840828" y="914400"/>
            <a:ext cx="10436772" cy="851338"/>
          </a:xfrm>
        </p:spPr>
        <p:txBody>
          <a:bodyPr>
            <a:normAutofit fontScale="90000"/>
          </a:bodyPr>
          <a:lstStyle/>
          <a:p>
            <a:r>
              <a:rPr lang="en-US" dirty="0"/>
              <a:t>Retrieve the total number of orders placed</a:t>
            </a:r>
          </a:p>
        </p:txBody>
      </p:sp>
      <p:pic>
        <p:nvPicPr>
          <p:cNvPr id="5" name="Picture 4">
            <a:extLst>
              <a:ext uri="{FF2B5EF4-FFF2-40B4-BE49-F238E27FC236}">
                <a16:creationId xmlns:a16="http://schemas.microsoft.com/office/drawing/2014/main" id="{F6C0E5F6-12C7-98F9-E9DC-7F72C66614A5}"/>
              </a:ext>
            </a:extLst>
          </p:cNvPr>
          <p:cNvPicPr>
            <a:picLocks noChangeAspect="1"/>
          </p:cNvPicPr>
          <p:nvPr/>
        </p:nvPicPr>
        <p:blipFill>
          <a:blip r:embed="rId3"/>
          <a:stretch>
            <a:fillRect/>
          </a:stretch>
        </p:blipFill>
        <p:spPr>
          <a:xfrm>
            <a:off x="2207172" y="1983905"/>
            <a:ext cx="6448460" cy="2238719"/>
          </a:xfrm>
          <a:prstGeom prst="rect">
            <a:avLst/>
          </a:prstGeom>
        </p:spPr>
      </p:pic>
      <p:pic>
        <p:nvPicPr>
          <p:cNvPr id="7" name="Picture 6">
            <a:extLst>
              <a:ext uri="{FF2B5EF4-FFF2-40B4-BE49-F238E27FC236}">
                <a16:creationId xmlns:a16="http://schemas.microsoft.com/office/drawing/2014/main" id="{ECB99625-AC76-8E16-7E1A-A55276AD33BF}"/>
              </a:ext>
            </a:extLst>
          </p:cNvPr>
          <p:cNvPicPr>
            <a:picLocks noChangeAspect="1"/>
          </p:cNvPicPr>
          <p:nvPr/>
        </p:nvPicPr>
        <p:blipFill>
          <a:blip r:embed="rId4"/>
          <a:stretch>
            <a:fillRect/>
          </a:stretch>
        </p:blipFill>
        <p:spPr>
          <a:xfrm>
            <a:off x="3720662" y="4611508"/>
            <a:ext cx="2375338" cy="1137651"/>
          </a:xfrm>
          <a:prstGeom prst="rect">
            <a:avLst/>
          </a:prstGeom>
        </p:spPr>
      </p:pic>
    </p:spTree>
    <p:extLst>
      <p:ext uri="{BB962C8B-B14F-4D97-AF65-F5344CB8AC3E}">
        <p14:creationId xmlns:p14="http://schemas.microsoft.com/office/powerpoint/2010/main" val="3671577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68D02-B75D-1FCC-70F3-C612BA10181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110CDB1-2D92-6C2C-A447-D3918EE9E9C2}"/>
              </a:ext>
            </a:extLst>
          </p:cNvPr>
          <p:cNvSpPr>
            <a:spLocks noGrp="1"/>
          </p:cNvSpPr>
          <p:nvPr>
            <p:ph type="title"/>
          </p:nvPr>
        </p:nvSpPr>
        <p:spPr>
          <a:xfrm>
            <a:off x="525515" y="536028"/>
            <a:ext cx="11298621" cy="851338"/>
          </a:xfrm>
        </p:spPr>
        <p:txBody>
          <a:bodyPr>
            <a:normAutofit/>
          </a:bodyPr>
          <a:lstStyle/>
          <a:p>
            <a:r>
              <a:rPr lang="en-US" sz="3800" dirty="0"/>
              <a:t>Calculate the total revenue generated from pizza sales</a:t>
            </a:r>
          </a:p>
        </p:txBody>
      </p:sp>
      <p:pic>
        <p:nvPicPr>
          <p:cNvPr id="3" name="Picture 2">
            <a:extLst>
              <a:ext uri="{FF2B5EF4-FFF2-40B4-BE49-F238E27FC236}">
                <a16:creationId xmlns:a16="http://schemas.microsoft.com/office/drawing/2014/main" id="{E43175B1-4848-CEDC-51DC-E7F3DC1D2F22}"/>
              </a:ext>
            </a:extLst>
          </p:cNvPr>
          <p:cNvPicPr>
            <a:picLocks noChangeAspect="1"/>
          </p:cNvPicPr>
          <p:nvPr/>
        </p:nvPicPr>
        <p:blipFill>
          <a:blip r:embed="rId3"/>
          <a:stretch>
            <a:fillRect/>
          </a:stretch>
        </p:blipFill>
        <p:spPr>
          <a:xfrm>
            <a:off x="2454164" y="1474076"/>
            <a:ext cx="7283669" cy="3095559"/>
          </a:xfrm>
          <a:prstGeom prst="rect">
            <a:avLst/>
          </a:prstGeom>
        </p:spPr>
      </p:pic>
      <p:pic>
        <p:nvPicPr>
          <p:cNvPr id="6" name="Picture 5">
            <a:extLst>
              <a:ext uri="{FF2B5EF4-FFF2-40B4-BE49-F238E27FC236}">
                <a16:creationId xmlns:a16="http://schemas.microsoft.com/office/drawing/2014/main" id="{77855A05-4877-3B2A-5C9F-A946464832C4}"/>
              </a:ext>
            </a:extLst>
          </p:cNvPr>
          <p:cNvPicPr>
            <a:picLocks noChangeAspect="1"/>
          </p:cNvPicPr>
          <p:nvPr/>
        </p:nvPicPr>
        <p:blipFill>
          <a:blip r:embed="rId4"/>
          <a:stretch>
            <a:fillRect/>
          </a:stretch>
        </p:blipFill>
        <p:spPr>
          <a:xfrm>
            <a:off x="4713669" y="4656345"/>
            <a:ext cx="2375479" cy="1003545"/>
          </a:xfrm>
          <a:prstGeom prst="rect">
            <a:avLst/>
          </a:prstGeom>
        </p:spPr>
      </p:pic>
    </p:spTree>
    <p:extLst>
      <p:ext uri="{BB962C8B-B14F-4D97-AF65-F5344CB8AC3E}">
        <p14:creationId xmlns:p14="http://schemas.microsoft.com/office/powerpoint/2010/main" val="544904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04BAD-BAB5-D99F-7DAF-AB205F54DB6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A764923-7110-CF0A-0CEF-527631C4FDF3}"/>
              </a:ext>
            </a:extLst>
          </p:cNvPr>
          <p:cNvSpPr>
            <a:spLocks noGrp="1"/>
          </p:cNvSpPr>
          <p:nvPr>
            <p:ph type="title"/>
          </p:nvPr>
        </p:nvSpPr>
        <p:spPr>
          <a:xfrm>
            <a:off x="525515" y="536028"/>
            <a:ext cx="11298621" cy="851338"/>
          </a:xfrm>
        </p:spPr>
        <p:txBody>
          <a:bodyPr>
            <a:normAutofit/>
          </a:bodyPr>
          <a:lstStyle/>
          <a:p>
            <a:r>
              <a:rPr lang="en-US" sz="3800" dirty="0"/>
              <a:t>Identify the highest-priced pizza.</a:t>
            </a:r>
          </a:p>
        </p:txBody>
      </p:sp>
      <p:pic>
        <p:nvPicPr>
          <p:cNvPr id="4" name="Picture 3">
            <a:extLst>
              <a:ext uri="{FF2B5EF4-FFF2-40B4-BE49-F238E27FC236}">
                <a16:creationId xmlns:a16="http://schemas.microsoft.com/office/drawing/2014/main" id="{8F3F8142-2835-F6D1-778E-C29E64EFFDC7}"/>
              </a:ext>
            </a:extLst>
          </p:cNvPr>
          <p:cNvPicPr>
            <a:picLocks noChangeAspect="1"/>
          </p:cNvPicPr>
          <p:nvPr/>
        </p:nvPicPr>
        <p:blipFill>
          <a:blip r:embed="rId3"/>
          <a:stretch>
            <a:fillRect/>
          </a:stretch>
        </p:blipFill>
        <p:spPr>
          <a:xfrm>
            <a:off x="2201569" y="1387366"/>
            <a:ext cx="7464082" cy="2902103"/>
          </a:xfrm>
          <a:prstGeom prst="rect">
            <a:avLst/>
          </a:prstGeom>
        </p:spPr>
      </p:pic>
      <p:pic>
        <p:nvPicPr>
          <p:cNvPr id="7" name="Picture 6">
            <a:extLst>
              <a:ext uri="{FF2B5EF4-FFF2-40B4-BE49-F238E27FC236}">
                <a16:creationId xmlns:a16="http://schemas.microsoft.com/office/drawing/2014/main" id="{C52AD64B-8BFB-1D08-7BBB-DF9AD9F95F36}"/>
              </a:ext>
            </a:extLst>
          </p:cNvPr>
          <p:cNvPicPr>
            <a:picLocks noChangeAspect="1"/>
          </p:cNvPicPr>
          <p:nvPr/>
        </p:nvPicPr>
        <p:blipFill>
          <a:blip r:embed="rId4"/>
          <a:stretch>
            <a:fillRect/>
          </a:stretch>
        </p:blipFill>
        <p:spPr>
          <a:xfrm>
            <a:off x="4166651" y="4474873"/>
            <a:ext cx="3281890" cy="1106119"/>
          </a:xfrm>
          <a:prstGeom prst="rect">
            <a:avLst/>
          </a:prstGeom>
        </p:spPr>
      </p:pic>
    </p:spTree>
    <p:extLst>
      <p:ext uri="{BB962C8B-B14F-4D97-AF65-F5344CB8AC3E}">
        <p14:creationId xmlns:p14="http://schemas.microsoft.com/office/powerpoint/2010/main" val="405593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28984-E448-AB69-28E3-43DFD771493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FE9E986-7289-3B71-0CDD-3FCA5A90F4C9}"/>
              </a:ext>
            </a:extLst>
          </p:cNvPr>
          <p:cNvSpPr>
            <a:spLocks noGrp="1"/>
          </p:cNvSpPr>
          <p:nvPr>
            <p:ph type="title"/>
          </p:nvPr>
        </p:nvSpPr>
        <p:spPr>
          <a:xfrm>
            <a:off x="525515" y="536028"/>
            <a:ext cx="11298621" cy="851338"/>
          </a:xfrm>
        </p:spPr>
        <p:txBody>
          <a:bodyPr>
            <a:normAutofit/>
          </a:bodyPr>
          <a:lstStyle/>
          <a:p>
            <a:r>
              <a:rPr lang="en-US" sz="3800" dirty="0"/>
              <a:t>Identify the most common pizza size ordered.</a:t>
            </a:r>
          </a:p>
        </p:txBody>
      </p:sp>
      <p:pic>
        <p:nvPicPr>
          <p:cNvPr id="3" name="Picture 2">
            <a:extLst>
              <a:ext uri="{FF2B5EF4-FFF2-40B4-BE49-F238E27FC236}">
                <a16:creationId xmlns:a16="http://schemas.microsoft.com/office/drawing/2014/main" id="{A59CC5E1-E58A-A894-04D2-4E5E2980E6FA}"/>
              </a:ext>
            </a:extLst>
          </p:cNvPr>
          <p:cNvPicPr>
            <a:picLocks noChangeAspect="1"/>
          </p:cNvPicPr>
          <p:nvPr/>
        </p:nvPicPr>
        <p:blipFill>
          <a:blip r:embed="rId3"/>
          <a:stretch>
            <a:fillRect/>
          </a:stretch>
        </p:blipFill>
        <p:spPr>
          <a:xfrm>
            <a:off x="1982969" y="1387366"/>
            <a:ext cx="7497361" cy="3721555"/>
          </a:xfrm>
          <a:prstGeom prst="rect">
            <a:avLst/>
          </a:prstGeom>
        </p:spPr>
      </p:pic>
      <p:pic>
        <p:nvPicPr>
          <p:cNvPr id="6" name="Picture 5">
            <a:extLst>
              <a:ext uri="{FF2B5EF4-FFF2-40B4-BE49-F238E27FC236}">
                <a16:creationId xmlns:a16="http://schemas.microsoft.com/office/drawing/2014/main" id="{9FDFADD1-E05F-375F-B90B-6CFDFF6DC5AA}"/>
              </a:ext>
            </a:extLst>
          </p:cNvPr>
          <p:cNvPicPr>
            <a:picLocks noChangeAspect="1"/>
          </p:cNvPicPr>
          <p:nvPr/>
        </p:nvPicPr>
        <p:blipFill>
          <a:blip r:embed="rId4"/>
          <a:stretch>
            <a:fillRect/>
          </a:stretch>
        </p:blipFill>
        <p:spPr>
          <a:xfrm>
            <a:off x="3763759" y="5239067"/>
            <a:ext cx="3038770" cy="804381"/>
          </a:xfrm>
          <a:prstGeom prst="rect">
            <a:avLst/>
          </a:prstGeom>
        </p:spPr>
      </p:pic>
    </p:spTree>
    <p:extLst>
      <p:ext uri="{BB962C8B-B14F-4D97-AF65-F5344CB8AC3E}">
        <p14:creationId xmlns:p14="http://schemas.microsoft.com/office/powerpoint/2010/main" val="36031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B0265-AF84-BA74-5301-1F58D60C134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C74238F-DC6E-B997-AB0B-606625C04E0D}"/>
              </a:ext>
            </a:extLst>
          </p:cNvPr>
          <p:cNvSpPr>
            <a:spLocks noGrp="1"/>
          </p:cNvSpPr>
          <p:nvPr>
            <p:ph type="title"/>
          </p:nvPr>
        </p:nvSpPr>
        <p:spPr>
          <a:xfrm>
            <a:off x="525515" y="536028"/>
            <a:ext cx="11298621" cy="851338"/>
          </a:xfrm>
        </p:spPr>
        <p:txBody>
          <a:bodyPr>
            <a:noAutofit/>
          </a:bodyPr>
          <a:lstStyle/>
          <a:p>
            <a:r>
              <a:rPr lang="en-US" sz="3100" dirty="0"/>
              <a:t>List the top 5 most ordered pizza types along with their quantities.</a:t>
            </a:r>
          </a:p>
        </p:txBody>
      </p:sp>
      <p:pic>
        <p:nvPicPr>
          <p:cNvPr id="4" name="Picture 3">
            <a:extLst>
              <a:ext uri="{FF2B5EF4-FFF2-40B4-BE49-F238E27FC236}">
                <a16:creationId xmlns:a16="http://schemas.microsoft.com/office/drawing/2014/main" id="{F4CD299A-5831-68B6-C60C-41B1C412F22C}"/>
              </a:ext>
            </a:extLst>
          </p:cNvPr>
          <p:cNvPicPr>
            <a:picLocks noChangeAspect="1"/>
          </p:cNvPicPr>
          <p:nvPr/>
        </p:nvPicPr>
        <p:blipFill>
          <a:blip r:embed="rId3"/>
          <a:stretch>
            <a:fillRect/>
          </a:stretch>
        </p:blipFill>
        <p:spPr>
          <a:xfrm>
            <a:off x="655082" y="1240220"/>
            <a:ext cx="7595539" cy="3768974"/>
          </a:xfrm>
          <a:prstGeom prst="rect">
            <a:avLst/>
          </a:prstGeom>
        </p:spPr>
      </p:pic>
      <p:pic>
        <p:nvPicPr>
          <p:cNvPr id="7" name="Picture 6">
            <a:extLst>
              <a:ext uri="{FF2B5EF4-FFF2-40B4-BE49-F238E27FC236}">
                <a16:creationId xmlns:a16="http://schemas.microsoft.com/office/drawing/2014/main" id="{0CA60DD0-6EFF-B6E3-A9F3-38507149343F}"/>
              </a:ext>
            </a:extLst>
          </p:cNvPr>
          <p:cNvPicPr>
            <a:picLocks noChangeAspect="1"/>
          </p:cNvPicPr>
          <p:nvPr/>
        </p:nvPicPr>
        <p:blipFill>
          <a:blip r:embed="rId4"/>
          <a:stretch>
            <a:fillRect/>
          </a:stretch>
        </p:blipFill>
        <p:spPr>
          <a:xfrm>
            <a:off x="7210097" y="4256690"/>
            <a:ext cx="3846786" cy="2065282"/>
          </a:xfrm>
          <a:prstGeom prst="rect">
            <a:avLst/>
          </a:prstGeom>
        </p:spPr>
      </p:pic>
    </p:spTree>
    <p:extLst>
      <p:ext uri="{BB962C8B-B14F-4D97-AF65-F5344CB8AC3E}">
        <p14:creationId xmlns:p14="http://schemas.microsoft.com/office/powerpoint/2010/main" val="129415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7B5DE-D443-5009-62D9-752AF1B57F6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C40243-9A8E-FF60-7E32-7BD650EB5B7D}"/>
              </a:ext>
            </a:extLst>
          </p:cNvPr>
          <p:cNvSpPr>
            <a:spLocks noGrp="1"/>
          </p:cNvSpPr>
          <p:nvPr>
            <p:ph type="title"/>
          </p:nvPr>
        </p:nvSpPr>
        <p:spPr>
          <a:xfrm>
            <a:off x="525515" y="536028"/>
            <a:ext cx="11298621" cy="851338"/>
          </a:xfrm>
        </p:spPr>
        <p:txBody>
          <a:bodyPr>
            <a:noAutofit/>
          </a:bodyPr>
          <a:lstStyle/>
          <a:p>
            <a:r>
              <a:rPr lang="en-US" sz="3100" dirty="0"/>
              <a:t>Join the necessary tables to find the total quantity of each pizza category ordered.</a:t>
            </a:r>
          </a:p>
        </p:txBody>
      </p:sp>
      <p:pic>
        <p:nvPicPr>
          <p:cNvPr id="3" name="Picture 2">
            <a:extLst>
              <a:ext uri="{FF2B5EF4-FFF2-40B4-BE49-F238E27FC236}">
                <a16:creationId xmlns:a16="http://schemas.microsoft.com/office/drawing/2014/main" id="{838A1ADC-12DA-F7E1-C419-2488691527A4}"/>
              </a:ext>
            </a:extLst>
          </p:cNvPr>
          <p:cNvPicPr>
            <a:picLocks noChangeAspect="1"/>
          </p:cNvPicPr>
          <p:nvPr/>
        </p:nvPicPr>
        <p:blipFill>
          <a:blip r:embed="rId3"/>
          <a:stretch>
            <a:fillRect/>
          </a:stretch>
        </p:blipFill>
        <p:spPr>
          <a:xfrm>
            <a:off x="672662" y="1536865"/>
            <a:ext cx="6617908" cy="3356634"/>
          </a:xfrm>
          <a:prstGeom prst="rect">
            <a:avLst/>
          </a:prstGeom>
        </p:spPr>
      </p:pic>
      <p:pic>
        <p:nvPicPr>
          <p:cNvPr id="6" name="Picture 5">
            <a:extLst>
              <a:ext uri="{FF2B5EF4-FFF2-40B4-BE49-F238E27FC236}">
                <a16:creationId xmlns:a16="http://schemas.microsoft.com/office/drawing/2014/main" id="{134E1F6F-4C30-F54A-79F6-8DD145F83BBE}"/>
              </a:ext>
            </a:extLst>
          </p:cNvPr>
          <p:cNvPicPr>
            <a:picLocks noChangeAspect="1"/>
          </p:cNvPicPr>
          <p:nvPr/>
        </p:nvPicPr>
        <p:blipFill>
          <a:blip r:embed="rId4"/>
          <a:stretch>
            <a:fillRect/>
          </a:stretch>
        </p:blipFill>
        <p:spPr>
          <a:xfrm>
            <a:off x="8460827" y="4405221"/>
            <a:ext cx="2723094" cy="1807570"/>
          </a:xfrm>
          <a:prstGeom prst="rect">
            <a:avLst/>
          </a:prstGeom>
        </p:spPr>
      </p:pic>
    </p:spTree>
    <p:extLst>
      <p:ext uri="{BB962C8B-B14F-4D97-AF65-F5344CB8AC3E}">
        <p14:creationId xmlns:p14="http://schemas.microsoft.com/office/powerpoint/2010/main" val="215639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80B6E-09A9-9025-2FBB-666E6722D3D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C511C9E-7FC9-326B-191F-048BD7EEAB99}"/>
              </a:ext>
            </a:extLst>
          </p:cNvPr>
          <p:cNvSpPr>
            <a:spLocks noGrp="1"/>
          </p:cNvSpPr>
          <p:nvPr>
            <p:ph type="title"/>
          </p:nvPr>
        </p:nvSpPr>
        <p:spPr>
          <a:xfrm>
            <a:off x="525515" y="536028"/>
            <a:ext cx="11298621" cy="851338"/>
          </a:xfrm>
        </p:spPr>
        <p:txBody>
          <a:bodyPr>
            <a:noAutofit/>
          </a:bodyPr>
          <a:lstStyle/>
          <a:p>
            <a:r>
              <a:rPr lang="en-US" sz="3100" dirty="0"/>
              <a:t>Determine the distribution of orders by hour of the day.</a:t>
            </a:r>
          </a:p>
        </p:txBody>
      </p:sp>
      <p:pic>
        <p:nvPicPr>
          <p:cNvPr id="4" name="Picture 3">
            <a:extLst>
              <a:ext uri="{FF2B5EF4-FFF2-40B4-BE49-F238E27FC236}">
                <a16:creationId xmlns:a16="http://schemas.microsoft.com/office/drawing/2014/main" id="{E4B3A4C2-6C80-AC57-212E-460F1B96669F}"/>
              </a:ext>
            </a:extLst>
          </p:cNvPr>
          <p:cNvPicPr>
            <a:picLocks noChangeAspect="1"/>
          </p:cNvPicPr>
          <p:nvPr/>
        </p:nvPicPr>
        <p:blipFill>
          <a:blip r:embed="rId3"/>
          <a:stretch>
            <a:fillRect/>
          </a:stretch>
        </p:blipFill>
        <p:spPr>
          <a:xfrm>
            <a:off x="1001408" y="1387366"/>
            <a:ext cx="7459419" cy="2356211"/>
          </a:xfrm>
          <a:prstGeom prst="rect">
            <a:avLst/>
          </a:prstGeom>
        </p:spPr>
      </p:pic>
      <p:pic>
        <p:nvPicPr>
          <p:cNvPr id="7" name="Picture 6">
            <a:extLst>
              <a:ext uri="{FF2B5EF4-FFF2-40B4-BE49-F238E27FC236}">
                <a16:creationId xmlns:a16="http://schemas.microsoft.com/office/drawing/2014/main" id="{FA8E0ECC-62A8-B9DF-043F-ABCC2193A4EC}"/>
              </a:ext>
            </a:extLst>
          </p:cNvPr>
          <p:cNvPicPr>
            <a:picLocks noChangeAspect="1"/>
          </p:cNvPicPr>
          <p:nvPr/>
        </p:nvPicPr>
        <p:blipFill>
          <a:blip r:embed="rId4"/>
          <a:stretch>
            <a:fillRect/>
          </a:stretch>
        </p:blipFill>
        <p:spPr>
          <a:xfrm>
            <a:off x="8602716" y="2340124"/>
            <a:ext cx="3079531" cy="3981848"/>
          </a:xfrm>
          <a:prstGeom prst="rect">
            <a:avLst/>
          </a:prstGeom>
        </p:spPr>
      </p:pic>
    </p:spTree>
    <p:extLst>
      <p:ext uri="{BB962C8B-B14F-4D97-AF65-F5344CB8AC3E}">
        <p14:creationId xmlns:p14="http://schemas.microsoft.com/office/powerpoint/2010/main" val="217879377"/>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Light sales pitch presentation</Template>
  <TotalTime>28</TotalTime>
  <Words>278</Words>
  <Application>Microsoft Office PowerPoint</Application>
  <PresentationFormat>Widescreen</PresentationFormat>
  <Paragraphs>34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Bodoni MT</vt:lpstr>
      <vt:lpstr>Calibri</vt:lpstr>
      <vt:lpstr>Source Sans Pro Light</vt:lpstr>
      <vt:lpstr>Custom</vt:lpstr>
      <vt:lpstr>SQL PROJECT</vt:lpstr>
      <vt:lpstr>PowerPoint Presentation</vt:lpstr>
      <vt:lpstr>Retrieve the total number of orders placed</vt:lpstr>
      <vt:lpstr>Calculate the total revenue generated from pizza sales</vt:lpstr>
      <vt:lpstr>Identify the highest-priced pizza.</vt:lpstr>
      <vt:lpstr>Identify the most common pizza size ordered.</vt:lpstr>
      <vt:lpstr>List the top 5 most ordered pizza types along with their quantities.</vt:lpstr>
      <vt:lpstr>Join the necessary tables to find the total quantity of each pizza category ordered.</vt:lpstr>
      <vt:lpstr>Determine the distribution of orders by hour of the day.</vt:lpstr>
      <vt:lpstr>Join relevant tables to find the category-wise distribution of pizzas.</vt:lpstr>
      <vt:lpstr>Group the orders by date and calculate the average number of pizzas ordered per day.</vt:lpstr>
      <vt:lpstr>Determine the top 3 most ordered pizza types based on revenue.</vt:lpstr>
      <vt:lpstr>Calculate the percentage contribution of each pizza type to total revenue.</vt:lpstr>
      <vt:lpstr>Analyze the cumulative revenue generated over time.</vt:lpstr>
      <vt:lpstr>Determine the top 3 most ordered pizza types based on revenue for each pizza category.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Sujeet Kumar</dc:creator>
  <cp:lastModifiedBy>Tanya Chopra</cp:lastModifiedBy>
  <cp:revision>2</cp:revision>
  <dcterms:created xsi:type="dcterms:W3CDTF">2025-02-27T20:50:14Z</dcterms:created>
  <dcterms:modified xsi:type="dcterms:W3CDTF">2025-02-27T21:18:22Z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