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5143500" type="screen16x9"/>
  <p:notesSz cx="6858000" cy="9144000"/>
  <p:embeddedFontLst>
    <p:embeddedFont>
      <p:font typeface="Bree Serif" panose="020B0604020202020204" charset="0"/>
      <p:regular r:id="rId33"/>
    </p:embeddedFont>
    <p:embeddedFont>
      <p:font typeface="Proxima Nova" panose="020B0604020202020204" charset="0"/>
      <p:regular r:id="rId34"/>
      <p:bold r:id="rId35"/>
      <p:italic r:id="rId36"/>
      <p:boldItalic r:id="rId37"/>
    </p:embeddedFont>
    <p:embeddedFont>
      <p:font typeface="Roboto" panose="020B0604020202020204" charset="0"/>
      <p:regular r:id="rId38"/>
      <p:bold r:id="rId39"/>
      <p:italic r:id="rId40"/>
      <p:boldItalic r:id="rId41"/>
    </p:embeddedFont>
    <p:embeddedFont>
      <p:font typeface="Roboto Mono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A08E94-3B9B-48EC-97FC-E5D703B387C5}">
  <a:tblStyle styleId="{1DA08E94-3B9B-48EC-97FC-E5D703B387C5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7" d="100"/>
          <a:sy n="47" d="100"/>
        </p:scale>
        <p:origin x="1840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, Sumit" userId="bbfe65b6-a941-444a-89fd-7ad6a5414d76" providerId="ADAL" clId="{23A7BE4D-48C0-44E1-AABD-F83FECAD0B5B}"/>
    <pc:docChg chg="modSld">
      <pc:chgData name="Kumar, Sumit" userId="bbfe65b6-a941-444a-89fd-7ad6a5414d76" providerId="ADAL" clId="{23A7BE4D-48C0-44E1-AABD-F83FECAD0B5B}" dt="2020-02-04T18:52:28.339" v="5" actId="14100"/>
      <pc:docMkLst>
        <pc:docMk/>
      </pc:docMkLst>
      <pc:sldChg chg="modSp">
        <pc:chgData name="Kumar, Sumit" userId="bbfe65b6-a941-444a-89fd-7ad6a5414d76" providerId="ADAL" clId="{23A7BE4D-48C0-44E1-AABD-F83FECAD0B5B}" dt="2020-02-04T18:51:27.930" v="0" actId="2710"/>
        <pc:sldMkLst>
          <pc:docMk/>
          <pc:sldMk cId="0" sldId="258"/>
        </pc:sldMkLst>
        <pc:spChg chg="mod">
          <ac:chgData name="Kumar, Sumit" userId="bbfe65b6-a941-444a-89fd-7ad6a5414d76" providerId="ADAL" clId="{23A7BE4D-48C0-44E1-AABD-F83FECAD0B5B}" dt="2020-02-04T18:51:27.930" v="0" actId="2710"/>
          <ac:spMkLst>
            <pc:docMk/>
            <pc:sldMk cId="0" sldId="258"/>
            <ac:spMk id="71" creationId="{00000000-0000-0000-0000-000000000000}"/>
          </ac:spMkLst>
        </pc:spChg>
      </pc:sldChg>
      <pc:sldChg chg="modSp">
        <pc:chgData name="Kumar, Sumit" userId="bbfe65b6-a941-444a-89fd-7ad6a5414d76" providerId="ADAL" clId="{23A7BE4D-48C0-44E1-AABD-F83FECAD0B5B}" dt="2020-02-04T18:51:49.956" v="2" actId="14100"/>
        <pc:sldMkLst>
          <pc:docMk/>
          <pc:sldMk cId="0" sldId="260"/>
        </pc:sldMkLst>
        <pc:spChg chg="mod">
          <ac:chgData name="Kumar, Sumit" userId="bbfe65b6-a941-444a-89fd-7ad6a5414d76" providerId="ADAL" clId="{23A7BE4D-48C0-44E1-AABD-F83FECAD0B5B}" dt="2020-02-04T18:51:49.956" v="2" actId="14100"/>
          <ac:spMkLst>
            <pc:docMk/>
            <pc:sldMk cId="0" sldId="260"/>
            <ac:spMk id="94" creationId="{00000000-0000-0000-0000-000000000000}"/>
          </ac:spMkLst>
        </pc:spChg>
      </pc:sldChg>
      <pc:sldChg chg="modSp">
        <pc:chgData name="Kumar, Sumit" userId="bbfe65b6-a941-444a-89fd-7ad6a5414d76" providerId="ADAL" clId="{23A7BE4D-48C0-44E1-AABD-F83FECAD0B5B}" dt="2020-02-04T18:52:28.339" v="5" actId="14100"/>
        <pc:sldMkLst>
          <pc:docMk/>
          <pc:sldMk cId="0" sldId="272"/>
        </pc:sldMkLst>
        <pc:spChg chg="mod">
          <ac:chgData name="Kumar, Sumit" userId="bbfe65b6-a941-444a-89fd-7ad6a5414d76" providerId="ADAL" clId="{23A7BE4D-48C0-44E1-AABD-F83FECAD0B5B}" dt="2020-02-04T18:52:28.339" v="5" actId="14100"/>
          <ac:spMkLst>
            <pc:docMk/>
            <pc:sldMk cId="0" sldId="272"/>
            <ac:spMk id="19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aws.amazon.com/redshift/partners/" TargetMode="Externa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redshift/partners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awslab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redshift/developer-resources/" TargetMode="External"/><Relationship Id="rId7" Type="http://schemas.openxmlformats.org/officeDocument/2006/relationships/hyperlink" Target="https://www.quora.com/What-is-the-difference-between-redshift-and-RD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lideshare.net/AmazonWebServices/amazon-redshift-optimizing-performance-20150721" TargetMode="External"/><Relationship Id="rId5" Type="http://schemas.openxmlformats.org/officeDocument/2006/relationships/hyperlink" Target="http://www.cs.umb.edu/~poneil/StarSchemaB.PDF" TargetMode="External"/><Relationship Id="rId4" Type="http://schemas.openxmlformats.org/officeDocument/2006/relationships/hyperlink" Target="https://aws.amazon.com/blogs/aws/quickly-filter-data-in-amazon-redshift-using-interleaved-sortin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 to Redshift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Jason DeRose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Column-oriented storage (Redshift, analytics-focused)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99" y="1568950"/>
            <a:ext cx="8329400" cy="22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Compression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75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b="1"/>
              <a:t>Reduces disk usage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b="1"/>
              <a:t>Reduces I/O (improving query performance)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4294967295"/>
          </p:nvPr>
        </p:nvSpPr>
        <p:spPr>
          <a:xfrm>
            <a:off x="427975" y="2120050"/>
            <a:ext cx="2342400" cy="199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Types (set per column)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Raw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Byte-Dictionary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Delta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LZO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Mostly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Runlength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Text255 and Text32k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Zstandard</a:t>
            </a:r>
          </a:p>
        </p:txBody>
      </p:sp>
      <p:graphicFrame>
        <p:nvGraphicFramePr>
          <p:cNvPr id="139" name="Shape 139"/>
          <p:cNvGraphicFramePr/>
          <p:nvPr/>
        </p:nvGraphicFramePr>
        <p:xfrm>
          <a:off x="3557750" y="2669650"/>
          <a:ext cx="4239225" cy="396210"/>
        </p:xfrm>
        <a:graphic>
          <a:graphicData uri="http://schemas.openxmlformats.org/drawingml/2006/table">
            <a:tbl>
              <a:tblPr>
                <a:noFill/>
                <a:tableStyleId>{1DA08E94-3B9B-48EC-97FC-E5D703B387C5}</a:tableStyleId>
              </a:tblPr>
              <a:tblGrid>
                <a:gridCol w="423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Blue,Blue,Blue,Blue,Blue,Blue,Green,Green,Green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Shape 140"/>
          <p:cNvGraphicFramePr/>
          <p:nvPr/>
        </p:nvGraphicFramePr>
        <p:xfrm>
          <a:off x="4808250" y="3558800"/>
          <a:ext cx="1738225" cy="396210"/>
        </p:xfrm>
        <a:graphic>
          <a:graphicData uri="http://schemas.openxmlformats.org/drawingml/2006/table">
            <a:tbl>
              <a:tblPr>
                <a:noFill/>
                <a:tableStyleId>{1DA08E94-3B9B-48EC-97FC-E5D703B387C5}</a:tableStyleId>
              </a:tblPr>
              <a:tblGrid>
                <a:gridCol w="173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{6,Blue},{3,Green}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1" name="Shape 141"/>
          <p:cNvSpPr txBox="1"/>
          <p:nvPr/>
        </p:nvSpPr>
        <p:spPr>
          <a:xfrm>
            <a:off x="4213100" y="2134483"/>
            <a:ext cx="2798700" cy="44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Example: Run-Length Encoding</a:t>
            </a:r>
          </a:p>
        </p:txBody>
      </p:sp>
      <p:cxnSp>
        <p:nvCxnSpPr>
          <p:cNvPr id="142" name="Shape 142"/>
          <p:cNvCxnSpPr/>
          <p:nvPr/>
        </p:nvCxnSpPr>
        <p:spPr>
          <a:xfrm>
            <a:off x="5677350" y="3154125"/>
            <a:ext cx="0" cy="31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3" name="Shape 143"/>
          <p:cNvSpPr txBox="1">
            <a:spLocks noGrp="1"/>
          </p:cNvSpPr>
          <p:nvPr>
            <p:ph type="body" idx="4294967295"/>
          </p:nvPr>
        </p:nvSpPr>
        <p:spPr>
          <a:xfrm>
            <a:off x="311700" y="4335625"/>
            <a:ext cx="8520600" cy="53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Compression type chosen automatically when empty table populated via COPY. Otherwise, ANALYZE COMPRESSION will suggest best choices.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 Distribution Styles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48400"/>
            <a:ext cx="8839200" cy="208341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423325" y="1157125"/>
            <a:ext cx="1884000" cy="39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Distribution Key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3630000" y="1157125"/>
            <a:ext cx="1884000" cy="39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All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6681450" y="1157125"/>
            <a:ext cx="1884000" cy="39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Even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335275" y="1552225"/>
            <a:ext cx="2060100" cy="54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i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Same key to same location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 i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(Larger tables)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3541950" y="1552225"/>
            <a:ext cx="2060100" cy="46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i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All data on every node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 i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(Smaller tables)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6431100" y="1552225"/>
            <a:ext cx="2384700" cy="69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i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Round robin distribution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 i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(Tables not participating in JOINs or GROUP BYs)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Distribution Key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4294967295"/>
          </p:nvPr>
        </p:nvSpPr>
        <p:spPr>
          <a:xfrm>
            <a:off x="311700" y="1017725"/>
            <a:ext cx="7153200" cy="38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Distribution key determines which data resides on which slices</a:t>
            </a:r>
          </a:p>
        </p:txBody>
      </p:sp>
      <p:pic>
        <p:nvPicPr>
          <p:cNvPr id="162" name="Shape 162" descr="Screenshot from 2017-04-11 21-56-3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750" y="1457725"/>
            <a:ext cx="7852500" cy="343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236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Sort Key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4294967295"/>
          </p:nvPr>
        </p:nvSpPr>
        <p:spPr>
          <a:xfrm>
            <a:off x="832775" y="809300"/>
            <a:ext cx="1791000" cy="38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Unsorted table</a:t>
            </a:r>
          </a:p>
        </p:txBody>
      </p:sp>
      <p:pic>
        <p:nvPicPr>
          <p:cNvPr id="169" name="Shape 169" descr="Screenshot from 2017-04-11 22-15-2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50" y="1197200"/>
            <a:ext cx="6257949" cy="3643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>
            <a:spLocks noGrp="1"/>
          </p:cNvSpPr>
          <p:nvPr>
            <p:ph type="body" idx="4294967295"/>
          </p:nvPr>
        </p:nvSpPr>
        <p:spPr>
          <a:xfrm>
            <a:off x="4223125" y="809300"/>
            <a:ext cx="1791000" cy="38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Sortkey = DATE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4294967295"/>
          </p:nvPr>
        </p:nvSpPr>
        <p:spPr>
          <a:xfrm>
            <a:off x="6840600" y="1451475"/>
            <a:ext cx="2225700" cy="174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SELECT COUNT(*) FROM LOGS WHERE DATE = ‘09-JUNE-2015’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Sort Key - Multiple columns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34525"/>
            <a:ext cx="3743325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3825" y="2063087"/>
            <a:ext cx="382905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1673087" y="1096125"/>
            <a:ext cx="1884000" cy="39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Compound Key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1182149" y="1491225"/>
            <a:ext cx="2865900" cy="54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i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Sorted by cust_id, then by page_id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 i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(Use when cust_id always in filter)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6047912" y="1096125"/>
            <a:ext cx="1884000" cy="39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Interleaved Key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5556975" y="1491225"/>
            <a:ext cx="2865900" cy="67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i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Both columns have equal weight: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 i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(Use when either could be independently used in filter)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5556975" y="4666400"/>
            <a:ext cx="2865900" cy="31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i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Interleaved keys are SLOW to vacuum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Chores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33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VACUUM</a:t>
            </a:r>
            <a:r>
              <a:rPr lang="en"/>
              <a:t> - Reclaims space and resorts rows in either a specified table or all tables in the current database.</a:t>
            </a:r>
          </a:p>
          <a:p>
            <a:pPr lvl="0">
              <a:spcBef>
                <a:spcPts val="0"/>
              </a:spcBef>
              <a:buNone/>
            </a:pPr>
            <a:r>
              <a:rPr lang="en" b="1"/>
              <a:t>ANALYZE</a:t>
            </a:r>
            <a:r>
              <a:rPr lang="en"/>
              <a:t> - Updates table statistics for use by the query planner.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400" y="661262"/>
            <a:ext cx="339217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Backups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924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/>
              <a:t>Snapshots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400" dirty="0"/>
              <a:t>Automated snapshots occur every 8 hours or 5GB and retained for a configurable period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400" dirty="0"/>
              <a:t>Snapshots are stored in S3 and can be stored on a different region than the cluster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400" dirty="0"/>
              <a:t>Manual snapshots can be triggered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400" dirty="0"/>
              <a:t>Can restore full snapshot to new cluster or restore single table to existing cluster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b="1" dirty="0"/>
              <a:t>UNLOAD command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400" dirty="0"/>
              <a:t>Query results can be exported to a file on S3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 idx="4294967295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(Some) Interactive Clients</a:t>
            </a:r>
          </a:p>
        </p:txBody>
      </p:sp>
      <p:grpSp>
        <p:nvGrpSpPr>
          <p:cNvPr id="202" name="Shape 202"/>
          <p:cNvGrpSpPr/>
          <p:nvPr/>
        </p:nvGrpSpPr>
        <p:grpSpPr>
          <a:xfrm>
            <a:off x="431825" y="1342525"/>
            <a:ext cx="2683300" cy="3302700"/>
            <a:chOff x="431825" y="1342525"/>
            <a:chExt cx="2683300" cy="3302700"/>
          </a:xfrm>
        </p:grpSpPr>
        <p:sp>
          <p:nvSpPr>
            <p:cNvPr id="203" name="Shape 203"/>
            <p:cNvSpPr/>
            <p:nvPr/>
          </p:nvSpPr>
          <p:spPr>
            <a:xfrm>
              <a:off x="431825" y="1342525"/>
              <a:ext cx="2683200" cy="3302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 txBox="1"/>
            <p:nvPr/>
          </p:nvSpPr>
          <p:spPr>
            <a:xfrm>
              <a:off x="431925" y="1342525"/>
              <a:ext cx="2683200" cy="8231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5" name="Shape 205"/>
          <p:cNvSpPr txBox="1">
            <a:spLocks noGrp="1"/>
          </p:cNvSpPr>
          <p:nvPr>
            <p:ph type="body" idx="4294967295"/>
          </p:nvPr>
        </p:nvSpPr>
        <p:spPr>
          <a:xfrm>
            <a:off x="489191" y="1337725"/>
            <a:ext cx="349499" cy="823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</a:p>
        </p:txBody>
      </p:sp>
      <p:cxnSp>
        <p:nvCxnSpPr>
          <p:cNvPr id="206" name="Shape 206"/>
          <p:cNvCxnSpPr/>
          <p:nvPr/>
        </p:nvCxnSpPr>
        <p:spPr>
          <a:xfrm>
            <a:off x="857675" y="1514725"/>
            <a:ext cx="0" cy="478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Shape 207"/>
          <p:cNvSpPr txBox="1">
            <a:spLocks noGrp="1"/>
          </p:cNvSpPr>
          <p:nvPr>
            <p:ph type="body" idx="4294967295"/>
          </p:nvPr>
        </p:nvSpPr>
        <p:spPr>
          <a:xfrm>
            <a:off x="933875" y="1337725"/>
            <a:ext cx="2101800" cy="823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JetBrains DataGrip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4294967295"/>
          </p:nvPr>
        </p:nvSpPr>
        <p:spPr>
          <a:xfrm>
            <a:off x="508125" y="2268950"/>
            <a:ext cx="2530799" cy="237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/>
              <a:t>Pros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/>
              <a:t>Amazing editor</a:t>
            </a:r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n" sz="1400"/>
              <a:t>Cross-platform (Java)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/>
              <a:t>Cons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/>
              <a:t>Commercial</a:t>
            </a:r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n" sz="1400"/>
              <a:t>No Redshift DDL support</a:t>
            </a:r>
          </a:p>
        </p:txBody>
      </p:sp>
      <p:grpSp>
        <p:nvGrpSpPr>
          <p:cNvPr id="209" name="Shape 209"/>
          <p:cNvGrpSpPr/>
          <p:nvPr/>
        </p:nvGrpSpPr>
        <p:grpSpPr>
          <a:xfrm>
            <a:off x="3221799" y="1342525"/>
            <a:ext cx="2673003" cy="3302700"/>
            <a:chOff x="3221799" y="1342525"/>
            <a:chExt cx="2673003" cy="3302700"/>
          </a:xfrm>
        </p:grpSpPr>
        <p:sp>
          <p:nvSpPr>
            <p:cNvPr id="210" name="Shape 210"/>
            <p:cNvSpPr/>
            <p:nvPr/>
          </p:nvSpPr>
          <p:spPr>
            <a:xfrm>
              <a:off x="3221803" y="1342525"/>
              <a:ext cx="2672999" cy="3302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 txBox="1"/>
            <p:nvPr/>
          </p:nvSpPr>
          <p:spPr>
            <a:xfrm>
              <a:off x="3221799" y="1342525"/>
              <a:ext cx="2672999" cy="8231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2" name="Shape 212"/>
          <p:cNvSpPr txBox="1">
            <a:spLocks noGrp="1"/>
          </p:cNvSpPr>
          <p:nvPr>
            <p:ph type="body" idx="4294967295"/>
          </p:nvPr>
        </p:nvSpPr>
        <p:spPr>
          <a:xfrm>
            <a:off x="3275767" y="1337725"/>
            <a:ext cx="349499" cy="823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</a:p>
        </p:txBody>
      </p:sp>
      <p:cxnSp>
        <p:nvCxnSpPr>
          <p:cNvPr id="213" name="Shape 213"/>
          <p:cNvCxnSpPr/>
          <p:nvPr/>
        </p:nvCxnSpPr>
        <p:spPr>
          <a:xfrm>
            <a:off x="3647550" y="1514725"/>
            <a:ext cx="0" cy="478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" name="Shape 214"/>
          <p:cNvSpPr txBox="1">
            <a:spLocks noGrp="1"/>
          </p:cNvSpPr>
          <p:nvPr>
            <p:ph type="body" idx="4294967295"/>
          </p:nvPr>
        </p:nvSpPr>
        <p:spPr>
          <a:xfrm>
            <a:off x="3723750" y="1342525"/>
            <a:ext cx="2101800" cy="82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SQL Workbench/J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4294967295"/>
          </p:nvPr>
        </p:nvSpPr>
        <p:spPr>
          <a:xfrm>
            <a:off x="3294700" y="2268950"/>
            <a:ext cx="2530799" cy="237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/>
              <a:t>Pros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Open Source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Cross-platform (Java)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 i="1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/>
              <a:t>Cons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Editor feels dated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No Redshift DDL support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216" name="Shape 216"/>
          <p:cNvGrpSpPr/>
          <p:nvPr/>
        </p:nvGrpSpPr>
        <p:grpSpPr>
          <a:xfrm>
            <a:off x="6007125" y="1342525"/>
            <a:ext cx="2672999" cy="3302700"/>
            <a:chOff x="6007125" y="1342525"/>
            <a:chExt cx="2672999" cy="3302700"/>
          </a:xfrm>
        </p:grpSpPr>
        <p:sp>
          <p:nvSpPr>
            <p:cNvPr id="217" name="Shape 217"/>
            <p:cNvSpPr/>
            <p:nvPr/>
          </p:nvSpPr>
          <p:spPr>
            <a:xfrm>
              <a:off x="6007125" y="1342525"/>
              <a:ext cx="2672999" cy="3302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6007125" y="1342525"/>
              <a:ext cx="2672999" cy="8231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9" name="Shape 219"/>
          <p:cNvSpPr txBox="1">
            <a:spLocks noGrp="1"/>
          </p:cNvSpPr>
          <p:nvPr>
            <p:ph type="body" idx="4294967295"/>
          </p:nvPr>
        </p:nvSpPr>
        <p:spPr>
          <a:xfrm>
            <a:off x="6058742" y="1337725"/>
            <a:ext cx="349499" cy="823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</a:p>
        </p:txBody>
      </p:sp>
      <p:cxnSp>
        <p:nvCxnSpPr>
          <p:cNvPr id="220" name="Shape 220"/>
          <p:cNvCxnSpPr/>
          <p:nvPr/>
        </p:nvCxnSpPr>
        <p:spPr>
          <a:xfrm>
            <a:off x="6427225" y="1514725"/>
            <a:ext cx="0" cy="478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Shape 221"/>
          <p:cNvSpPr txBox="1">
            <a:spLocks noGrp="1"/>
          </p:cNvSpPr>
          <p:nvPr>
            <p:ph type="body" idx="4294967295"/>
          </p:nvPr>
        </p:nvSpPr>
        <p:spPr>
          <a:xfrm>
            <a:off x="6503425" y="1342525"/>
            <a:ext cx="2101800" cy="823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Aginity Workbench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4294967295"/>
          </p:nvPr>
        </p:nvSpPr>
        <p:spPr>
          <a:xfrm>
            <a:off x="6077675" y="2268950"/>
            <a:ext cx="2530799" cy="237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/>
              <a:t>Pros</a:t>
            </a:r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n" sz="1400"/>
              <a:t>Native Redshift support including DDL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/>
              <a:t>Cons</a:t>
            </a:r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n" sz="1400"/>
              <a:t>Closed-source</a:t>
            </a:r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n" sz="1400"/>
              <a:t>Windows-only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(Some) BI Tools with Native Support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524" y="1741812"/>
            <a:ext cx="4112775" cy="274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43437"/>
            <a:ext cx="4112775" cy="274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/>
        </p:nvSpPr>
        <p:spPr>
          <a:xfrm>
            <a:off x="1426075" y="1017725"/>
            <a:ext cx="1884000" cy="39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Tableau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935137" y="1442600"/>
            <a:ext cx="2865900" cy="54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200" i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5833912" y="1017725"/>
            <a:ext cx="1884000" cy="39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re:dash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5342975" y="1330925"/>
            <a:ext cx="2865900" cy="33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i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(Open Source)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694100" y="4614975"/>
            <a:ext cx="5755800" cy="28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TONS more @ </a:t>
            </a:r>
            <a:r>
              <a:rPr lang="en" u="sng">
                <a:solidFill>
                  <a:srgbClr val="0B5394"/>
                </a:solidFill>
                <a:hlinkClick r:id="rId5"/>
              </a:rPr>
              <a:t>https://aws.amazon.com/redshift/partners/</a:t>
            </a:r>
          </a:p>
          <a:p>
            <a:pPr lvl="0" algn="ctr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Redshift?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Amazon Redshift is a fast, fully managed, petabyte-scale data warehouse that makes it simple and cost-effective to analyze all your data using your existing business intelligence tools.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(Some) Data Integration Tools with Native Support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5460500" y="1389925"/>
            <a:ext cx="1884000" cy="39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Informatica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5460487" y="3002450"/>
            <a:ext cx="1884000" cy="39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SnapLogic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694100" y="4614975"/>
            <a:ext cx="5755800" cy="28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TONS more @ </a:t>
            </a:r>
            <a:r>
              <a:rPr lang="en" u="sng">
                <a:solidFill>
                  <a:srgbClr val="0B5394"/>
                </a:solidFill>
                <a:hlinkClick r:id="rId3"/>
              </a:rPr>
              <a:t>https://aws.amazon.com/redshift/partners/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43" name="Shape 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37025"/>
            <a:ext cx="4302742" cy="167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062747"/>
            <a:ext cx="3112949" cy="16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Normalized schema (TPC-H Benchmark)</a:t>
            </a:r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437" y="982450"/>
            <a:ext cx="402511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Star schema (Star Schema Benchmark)</a:t>
            </a:r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2741" y="1017724"/>
            <a:ext cx="4214182" cy="364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311700" y="1547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Performance Analysis</a:t>
            </a:r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75600"/>
            <a:ext cx="5036943" cy="1822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13000"/>
            <a:ext cx="5069850" cy="239327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5642200" y="880600"/>
            <a:ext cx="2992200" cy="16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EXPLAIN command will display query execution plan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STL_EXPLAIN table stores execution plan for past queries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5642200" y="2914000"/>
            <a:ext cx="2992200" cy="16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SVL_QUERY_REPORT view shows stats on queries already executed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Workload Management</a:t>
            </a:r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38352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Redshift SQL Gotchas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1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Relational constraints (primary/foreign keys) are informational for query planning but aren’t enforced.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Don’t use views - duplicate the data instead. Filters not propagated down.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 control statements (IF/ELSE)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 secondary indexes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 stored procedures or triggers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User Defined Functions exist, but written in Python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Temp tables possible but slow to create and populate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</a:t>
            </a:r>
          </a:p>
        </p:txBody>
      </p:sp>
      <p:pic>
        <p:nvPicPr>
          <p:cNvPr id="283" name="Shape 283" descr="Screenshot from 2017-04-11 22-32-3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525" y="1017725"/>
            <a:ext cx="3432212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/>
        </p:nvSpPr>
        <p:spPr>
          <a:xfrm>
            <a:off x="311700" y="1250525"/>
            <a:ext cx="3036900" cy="37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rgbClr val="0B5394"/>
                </a:solidFill>
                <a:hlinkClick r:id="rId4"/>
              </a:rPr>
              <a:t>https://github.com/awslabs</a:t>
            </a:r>
          </a:p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267025" y="11599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0B5394"/>
                </a:solidFill>
                <a:hlinkClick r:id="rId3"/>
              </a:rPr>
              <a:t>https://aws.amazon.com/redshift/developer-resources/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0B5394"/>
                </a:solidFill>
                <a:hlinkClick r:id="rId4"/>
              </a:rPr>
              <a:t>https://aws.amazon.com/blogs/aws/quickly-filter-data-in-amazon-redshift-using-interleaved-sorting/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0B5394"/>
                </a:solidFill>
                <a:hlinkClick r:id="rId5"/>
              </a:rPr>
              <a:t>http://www.cs.umb.edu/~poneil/StarSchemaB.PDF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0B5394"/>
                </a:solidFill>
                <a:hlinkClick r:id="rId6"/>
              </a:rPr>
              <a:t>https://www.slideshare.net/AmazonWebServices/amazon-redshift-optimizing-performance-20150721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0B5394"/>
                </a:solidFill>
                <a:hlinkClick r:id="rId7"/>
              </a:rPr>
              <a:t>https://www.quora.com/What-is-the-difference-between-redshift-and-RDS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What is Redshift?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A fork of (</a:t>
            </a:r>
            <a:r>
              <a:rPr lang="en" sz="1200" dirty="0"/>
              <a:t>a really old version of</a:t>
            </a:r>
            <a:r>
              <a:rPr lang="en" dirty="0"/>
              <a:t>) PostgreSQL (</a:t>
            </a:r>
            <a:r>
              <a:rPr lang="en" sz="1200" dirty="0"/>
              <a:t>with many features disabled</a:t>
            </a:r>
            <a:r>
              <a:rPr lang="en" dirty="0"/>
              <a:t>)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Traditional table-based relational database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Query with SQL via ODBC/JDBC drivers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Server managed by AWS (similar to RDS)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Column-oriented data storage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Parallel processing of queries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to use Redshift instead of RDS</a:t>
            </a:r>
          </a:p>
        </p:txBody>
      </p:sp>
      <p:grpSp>
        <p:nvGrpSpPr>
          <p:cNvPr id="77" name="Shape 77"/>
          <p:cNvGrpSpPr/>
          <p:nvPr/>
        </p:nvGrpSpPr>
        <p:grpSpPr>
          <a:xfrm>
            <a:off x="431826" y="1342524"/>
            <a:ext cx="3138119" cy="3532898"/>
            <a:chOff x="431825" y="1342525"/>
            <a:chExt cx="2683300" cy="3302700"/>
          </a:xfrm>
        </p:grpSpPr>
        <p:sp>
          <p:nvSpPr>
            <p:cNvPr id="78" name="Shape 78"/>
            <p:cNvSpPr/>
            <p:nvPr/>
          </p:nvSpPr>
          <p:spPr>
            <a:xfrm>
              <a:off x="431825" y="1342525"/>
              <a:ext cx="2683200" cy="3302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 txBox="1"/>
            <p:nvPr/>
          </p:nvSpPr>
          <p:spPr>
            <a:xfrm>
              <a:off x="431925" y="1342525"/>
              <a:ext cx="2683200" cy="82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48600" y="1337725"/>
            <a:ext cx="2852100" cy="82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Redshift / Data Warehouses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548600" y="2268950"/>
            <a:ext cx="2852100" cy="260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Ideal for OLAP (online analytical processing) of structured data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Large number of READS only, aggregating large volumes of data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Typically used internally (example: reporting historical monthly sales figures per product category)</a:t>
            </a:r>
          </a:p>
          <a:p>
            <a:pPr lvl="0" rtl="0">
              <a:spcBef>
                <a:spcPts val="0"/>
              </a:spcBef>
              <a:buNone/>
            </a:pPr>
            <a:endParaRPr i="1"/>
          </a:p>
        </p:txBody>
      </p:sp>
      <p:grpSp>
        <p:nvGrpSpPr>
          <p:cNvPr id="82" name="Shape 82"/>
          <p:cNvGrpSpPr/>
          <p:nvPr/>
        </p:nvGrpSpPr>
        <p:grpSpPr>
          <a:xfrm>
            <a:off x="5229840" y="1342483"/>
            <a:ext cx="3557500" cy="3532898"/>
            <a:chOff x="3221799" y="1342525"/>
            <a:chExt cx="2673003" cy="3302700"/>
          </a:xfrm>
        </p:grpSpPr>
        <p:sp>
          <p:nvSpPr>
            <p:cNvPr id="83" name="Shape 83"/>
            <p:cNvSpPr/>
            <p:nvPr/>
          </p:nvSpPr>
          <p:spPr>
            <a:xfrm>
              <a:off x="3221803" y="1342525"/>
              <a:ext cx="2673000" cy="3302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 txBox="1"/>
            <p:nvPr/>
          </p:nvSpPr>
          <p:spPr>
            <a:xfrm>
              <a:off x="3221799" y="1342525"/>
              <a:ext cx="2672999" cy="82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5341275" y="1342525"/>
            <a:ext cx="3344100" cy="82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General purpose SQL databases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5341050" y="2268950"/>
            <a:ext cx="3344100" cy="260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 for OLTP (online transaction processing) of structured data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number of READS and WRITES on individual records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Typically used by end-customer (example: placing an order for a product)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625" y="2347899"/>
            <a:ext cx="1430537" cy="129194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3684750" y="1509900"/>
            <a:ext cx="14307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- VS -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Parallel processing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53584" cy="367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b="1" dirty="0"/>
              <a:t>Leader Node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dirty="0"/>
              <a:t>Receives incoming queries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dirty="0"/>
              <a:t>Derives execution plan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dirty="0"/>
              <a:t>Merges results from compute clusters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b="1" dirty="0"/>
              <a:t>Compute Node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dirty="0"/>
              <a:t>Has own dedicated CPU, memory, and storage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dirty="0"/>
              <a:t>Returns data it stores that belongs in the query result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dirty="0"/>
              <a:t>Stores redundant data from other nodes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950" y="1189649"/>
            <a:ext cx="4995350" cy="349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 Pricing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05600" y="4601475"/>
            <a:ext cx="2932800" cy="40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Reserved instance pricing available</a:t>
            </a:r>
          </a:p>
        </p:txBody>
      </p:sp>
      <p:graphicFrame>
        <p:nvGraphicFramePr>
          <p:cNvPr id="102" name="Shape 102"/>
          <p:cNvGraphicFramePr/>
          <p:nvPr/>
        </p:nvGraphicFramePr>
        <p:xfrm>
          <a:off x="359900" y="3351825"/>
          <a:ext cx="8424225" cy="1249650"/>
        </p:xfrm>
        <a:graphic>
          <a:graphicData uri="http://schemas.openxmlformats.org/drawingml/2006/table">
            <a:tbl>
              <a:tblPr>
                <a:noFill/>
                <a:tableStyleId>{1DA08E94-3B9B-48EC-97FC-E5D703B387C5}</a:tableStyleId>
              </a:tblPr>
              <a:tblGrid>
                <a:gridCol w="93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6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Node Size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vCPU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ECU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RAM (GiB)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Slices Per Node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Storage Per Node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N. VA Price Per Node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Node Range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Capacity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ds2.xlarge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 TB HDD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$ 0.85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1–32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64 TB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ds2.8xlarge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244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16 TB HDD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$ 6.80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2–128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 PB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3" name="Shape 103"/>
          <p:cNvGraphicFramePr/>
          <p:nvPr/>
        </p:nvGraphicFramePr>
        <p:xfrm>
          <a:off x="359887" y="1482400"/>
          <a:ext cx="8424225" cy="1249650"/>
        </p:xfrm>
        <a:graphic>
          <a:graphicData uri="http://schemas.openxmlformats.org/drawingml/2006/table">
            <a:tbl>
              <a:tblPr>
                <a:noFill/>
                <a:tableStyleId>{1DA08E94-3B9B-48EC-97FC-E5D703B387C5}</a:tableStyleId>
              </a:tblPr>
              <a:tblGrid>
                <a:gridCol w="93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6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Node Size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vCPU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ECU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RAM (GiB)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Slices Per Node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Storage Per Node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N. VA Price Per Node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Node Range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Capacity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dc1.large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160 GB SSD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$ 0.25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1–32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5.12 TB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dc1.8xlarge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104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244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2.56 TB SSD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$ 4.80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2–128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326 TB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098034"/>
            <a:ext cx="2932800" cy="32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Dense Compute Cluster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2964934"/>
            <a:ext cx="2932800" cy="32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Dense Storage Cluster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Loading data (COPY)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COPY command loads data in bulk in CSV, Avro or JSON from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S3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EMR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Custom SSH command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Or, directly from DynamoDB tables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Data can also be unloaded from other services (ie. kinesis firehose) to S3 and then COPY into Redshift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COPY can be automated from specific S3 location w/ Lambda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267050" y="4524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Loading data (INSERT)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2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Individual INSERT statements are slow. Multi-row or bulk inserts should be used instead.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311700" y="2203275"/>
            <a:ext cx="3871500" cy="131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Multi-row INSERT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insert into category_stage values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(default, default, default, default),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(20, default, 'Country', default),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(21, 'Concerts', 'Rock', default);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4544700" y="2203275"/>
            <a:ext cx="4287600" cy="131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Bulk INSERT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insert into category_stage</a:t>
            </a:r>
            <a:br>
              <a:rPr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(select * from category);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Row-oriented storage (traditional database)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38" y="1730500"/>
            <a:ext cx="8074725" cy="223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A061A48037DE43A20CD4156AB12F8A" ma:contentTypeVersion="15" ma:contentTypeDescription="Create a new document." ma:contentTypeScope="" ma:versionID="3b1cff2bea832525d1f00f5c779ecb73">
  <xsd:schema xmlns:xsd="http://www.w3.org/2001/XMLSchema" xmlns:xs="http://www.w3.org/2001/XMLSchema" xmlns:p="http://schemas.microsoft.com/office/2006/metadata/properties" xmlns:ns1="http://schemas.microsoft.com/sharepoint/v3" xmlns:ns3="9d326e49-e00b-488e-b766-b877641bc7b3" xmlns:ns4="dd6f91c1-30bd-4dfc-88c4-4781ee5feab1" targetNamespace="http://schemas.microsoft.com/office/2006/metadata/properties" ma:root="true" ma:fieldsID="78fc8c1b025fdaeaed98fe755ba31a86" ns1:_="" ns3:_="" ns4:_="">
    <xsd:import namespace="http://schemas.microsoft.com/sharepoint/v3"/>
    <xsd:import namespace="9d326e49-e00b-488e-b766-b877641bc7b3"/>
    <xsd:import namespace="dd6f91c1-30bd-4dfc-88c4-4781ee5feab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326e49-e00b-488e-b766-b877641bc7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6f91c1-30bd-4dfc-88c4-4781ee5feab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51F5DDC-301F-47B3-A00B-3C9BE4EFB9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d326e49-e00b-488e-b766-b877641bc7b3"/>
    <ds:schemaRef ds:uri="dd6f91c1-30bd-4dfc-88c4-4781ee5fea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E03B69-FE71-4244-B038-18FAFDB655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941652-938E-4D22-9D1C-9A34DC6B9A27}">
  <ds:schemaRefs>
    <ds:schemaRef ds:uri="dd6f91c1-30bd-4dfc-88c4-4781ee5feab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9d326e49-e00b-488e-b766-b877641bc7b3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1061</Words>
  <Application>Microsoft Office PowerPoint</Application>
  <PresentationFormat>On-screen Show (16:9)</PresentationFormat>
  <Paragraphs>219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Proxima Nova</vt:lpstr>
      <vt:lpstr>Bree Serif</vt:lpstr>
      <vt:lpstr>Roboto Mono</vt:lpstr>
      <vt:lpstr>Arial</vt:lpstr>
      <vt:lpstr>Roboto</vt:lpstr>
      <vt:lpstr>spearmint</vt:lpstr>
      <vt:lpstr>Intro to Redshift</vt:lpstr>
      <vt:lpstr>What is Redshift? Amazon Redshift is a fast, fully managed, petabyte-scale data warehouse that makes it simple and cost-effective to analyze all your data using your existing business intelligence tools.</vt:lpstr>
      <vt:lpstr>What is Redshift?</vt:lpstr>
      <vt:lpstr>When to use Redshift instead of RDS</vt:lpstr>
      <vt:lpstr>Parallel processing </vt:lpstr>
      <vt:lpstr>Current Pricing</vt:lpstr>
      <vt:lpstr>Loading data (COPY)</vt:lpstr>
      <vt:lpstr>Loading data (INSERT)</vt:lpstr>
      <vt:lpstr>Row-oriented storage (traditional database)</vt:lpstr>
      <vt:lpstr>Column-oriented storage (Redshift, analytics-focused) </vt:lpstr>
      <vt:lpstr>Compression</vt:lpstr>
      <vt:lpstr>Table Distribution Styles</vt:lpstr>
      <vt:lpstr>Distribution Key</vt:lpstr>
      <vt:lpstr>Sort Key</vt:lpstr>
      <vt:lpstr>Sort Key - Multiple columns</vt:lpstr>
      <vt:lpstr>Chores</vt:lpstr>
      <vt:lpstr>Backups</vt:lpstr>
      <vt:lpstr>(Some) Interactive Clients</vt:lpstr>
      <vt:lpstr>(Some) BI Tools with Native Support</vt:lpstr>
      <vt:lpstr>(Some) Data Integration Tools with Native Support</vt:lpstr>
      <vt:lpstr>Normalized schema (TPC-H Benchmark)</vt:lpstr>
      <vt:lpstr>Star schema (Star Schema Benchmark)</vt:lpstr>
      <vt:lpstr>Performance Analysis</vt:lpstr>
      <vt:lpstr>Workload Management</vt:lpstr>
      <vt:lpstr>Redshift SQL Gotchas</vt:lpstr>
      <vt:lpstr>Tools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Redshift</dc:title>
  <cp:lastModifiedBy>Kumar, Sumit</cp:lastModifiedBy>
  <cp:revision>1</cp:revision>
  <dcterms:modified xsi:type="dcterms:W3CDTF">2020-02-04T18:52:30Z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0x0101003DA061A48037DE43A20CD4156AB12F8A</vt:lpwstr>
  </property>
</Properties>
</file>